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91" r:id="rId8"/>
    <p:sldId id="290" r:id="rId9"/>
    <p:sldId id="260" r:id="rId10"/>
    <p:sldId id="261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6"/>
    <p:restoredTop sz="94647"/>
  </p:normalViewPr>
  <p:slideViewPr>
    <p:cSldViewPr snapToGrid="0" snapToObjects="1">
      <p:cViewPr varScale="1">
        <p:scale>
          <a:sx n="58" d="100"/>
          <a:sy n="58" d="100"/>
        </p:scale>
        <p:origin x="232" y="1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hyperlink" Target="http://www.obpcdl.org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lug-obp.github.io/" TargetMode="External"/><Relationship Id="rId11" Type="http://schemas.openxmlformats.org/officeDocument/2006/relationships/image" Target="../media/image33.sv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500" lnSpcReduction="20000"/>
          </a:bodyPr>
          <a:lstStyle/>
          <a:p>
            <a:pPr algn="ctr">
              <a:lnSpc>
                <a:spcPct val="90000"/>
              </a:lnSpc>
            </a:pPr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Pôle CACS</a:t>
            </a:r>
            <a:br/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MOCS</a:t>
            </a:r>
            <a:br/>
            <a:r>
              <a:rPr lang="fr-FR" sz="6000" b="1" strike="noStrike" spc="-1">
                <a:solidFill>
                  <a:srgbClr val="FF0000"/>
                </a:solidFill>
                <a:latin typeface="Calibri Light"/>
                <a:ea typeface="DejaVu Sans"/>
              </a:rPr>
              <a:t>M</a:t>
            </a:r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éthodes, </a:t>
            </a:r>
            <a:r>
              <a:rPr lang="fr-FR" sz="6000" b="1" strike="noStrike" spc="-1">
                <a:solidFill>
                  <a:srgbClr val="FF0000"/>
                </a:solidFill>
                <a:latin typeface="Calibri Light"/>
                <a:ea typeface="DejaVu Sans"/>
              </a:rPr>
              <a:t>O</a:t>
            </a:r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utils, </a:t>
            </a:r>
            <a:r>
              <a:rPr lang="fr-FR" sz="6000" b="1" strike="noStrike" spc="-1">
                <a:solidFill>
                  <a:srgbClr val="FF0000"/>
                </a:solidFill>
                <a:latin typeface="Calibri Light"/>
                <a:ea typeface="DejaVu Sans"/>
              </a:rPr>
              <a:t>C</a:t>
            </a:r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ircuits et </a:t>
            </a:r>
            <a:r>
              <a:rPr lang="fr-FR" sz="6000" b="1" strike="noStrike" spc="-1">
                <a:solidFill>
                  <a:srgbClr val="FF0000"/>
                </a:solidFill>
                <a:latin typeface="Calibri Light"/>
                <a:ea typeface="DejaVu Sans"/>
              </a:rPr>
              <a:t>S</a:t>
            </a:r>
            <a:r>
              <a:rPr lang="fr-FR" sz="6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ystèmes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42386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Equipe ACID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2318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Lab-STICC équipe </a:t>
            </a:r>
            <a:r>
              <a:rPr lang="fr-FR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MOCS</a:t>
            </a:r>
            <a:br/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Du composant au système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BA11F5D-7195-430D-A3AD-B0ECC298FF2F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 rot="16200000">
            <a:off x="4679280" y="654480"/>
            <a:ext cx="1870560" cy="5989680"/>
          </a:xfrm>
          <a:prstGeom prst="downArrow">
            <a:avLst>
              <a:gd name="adj1" fmla="val 50000"/>
              <a:gd name="adj2" fmla="val 50010"/>
            </a:avLst>
          </a:prstGeom>
          <a:solidFill>
            <a:schemeClr val="accent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horz" wrap="none" lIns="90000" tIns="45000" rIns="90000" bIns="450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M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éthodes et </a:t>
            </a: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O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utils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107880" y="4543560"/>
            <a:ext cx="4061160" cy="18118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u="sng" strike="noStrike" spc="-1">
                <a:solidFill>
                  <a:srgbClr val="000000"/>
                </a:solidFill>
                <a:uFillTx/>
                <a:latin typeface="Arial"/>
                <a:ea typeface="ヒラギノ角ゴ Pro W3"/>
              </a:rPr>
              <a:t>Conception d’outils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A9D18E"/>
                </a:solidFill>
                <a:latin typeface="Arial"/>
                <a:ea typeface="ヒラギノ角ゴ Pro W3"/>
              </a:rPr>
              <a:t>Méthodes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de conception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ヒラギノ角ゴ Pro W3"/>
              </a:rPr>
              <a:t>Vérification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formelle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00B0F0"/>
                </a:solidFill>
                <a:latin typeface="Arial"/>
                <a:ea typeface="ヒラギノ角ゴ Pro W3"/>
              </a:rPr>
              <a:t>Architectures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matérielle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20" name="Espace réservé du contenu 6"/>
          <p:cNvPicPr/>
          <p:nvPr/>
        </p:nvPicPr>
        <p:blipFill>
          <a:blip r:embed="rId2"/>
          <a:srcRect t="4374" b="4374"/>
          <a:stretch/>
        </p:blipFill>
        <p:spPr>
          <a:xfrm>
            <a:off x="8360640" y="4202280"/>
            <a:ext cx="3804480" cy="209196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3339000" y="1749960"/>
            <a:ext cx="3599280" cy="10069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Fortement Connecté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Fortement Hétérogène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7016040" y="3989520"/>
            <a:ext cx="21510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F0000"/>
                </a:solidFill>
                <a:latin typeface="Calibri"/>
                <a:ea typeface="DejaVu Sans"/>
              </a:rPr>
              <a:t>S</a:t>
            </a:r>
            <a:r>
              <a:rPr lang="fr-F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ystèmes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6994080" y="2590920"/>
            <a:ext cx="173484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000" b="1" strike="noStrike" spc="-1">
                <a:solidFill>
                  <a:srgbClr val="FF0000"/>
                </a:solidFill>
                <a:latin typeface="Calibri"/>
                <a:ea typeface="DejaVu Sans"/>
              </a:rPr>
              <a:t>C</a:t>
            </a:r>
            <a:r>
              <a:rPr lang="fr-F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ircuits</a:t>
            </a:r>
            <a:endParaRPr lang="fr-FR" sz="4000" b="0" strike="noStrike" spc="-1">
              <a:latin typeface="Arial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3"/>
          <a:stretch/>
        </p:blipFill>
        <p:spPr>
          <a:xfrm>
            <a:off x="8917920" y="1738440"/>
            <a:ext cx="3038760" cy="2018160"/>
          </a:xfrm>
          <a:prstGeom prst="rect">
            <a:avLst/>
          </a:prstGeom>
          <a:ln>
            <a:noFill/>
          </a:ln>
        </p:spPr>
      </p:pic>
      <p:sp>
        <p:nvSpPr>
          <p:cNvPr id="125" name="CustomShape 8"/>
          <p:cNvSpPr/>
          <p:nvPr/>
        </p:nvSpPr>
        <p:spPr>
          <a:xfrm>
            <a:off x="225360" y="2574000"/>
            <a:ext cx="2342160" cy="21484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i="1" strike="noStrike" spc="-1">
                <a:solidFill>
                  <a:srgbClr val="808080"/>
                </a:solidFill>
                <a:latin typeface="Arial"/>
                <a:ea typeface="ヒラギノ角ゴ Pro W3"/>
              </a:rPr>
              <a:t>Objectifs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Sécurité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Sureté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Fiabilité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Performance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26" name="Content Placeholder 5"/>
          <p:cNvPicPr/>
          <p:nvPr/>
        </p:nvPicPr>
        <p:blipFill>
          <a:blip r:embed="rId4"/>
          <a:stretch/>
        </p:blipFill>
        <p:spPr>
          <a:xfrm>
            <a:off x="7698960" y="50400"/>
            <a:ext cx="1821960" cy="16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2318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ACID</a:t>
            </a:r>
            <a:br/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Méthodes et Outils pour CPS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A74A2DA-EB33-4777-9CC0-206977C8479B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 rot="16200000">
            <a:off x="4118400" y="1215360"/>
            <a:ext cx="1870560" cy="4867920"/>
          </a:xfrm>
          <a:prstGeom prst="downArrow">
            <a:avLst>
              <a:gd name="adj1" fmla="val 50000"/>
              <a:gd name="adj2" fmla="val 50010"/>
            </a:avLst>
          </a:prstGeom>
          <a:solidFill>
            <a:schemeClr val="accent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horz" wrap="none" lIns="90000" tIns="45000" rIns="90000" bIns="450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M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éthodes et </a:t>
            </a: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O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utils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25360" y="2574000"/>
            <a:ext cx="2342160" cy="21484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i="1" strike="noStrike" spc="-1">
                <a:solidFill>
                  <a:srgbClr val="808080"/>
                </a:solidFill>
                <a:latin typeface="Arial"/>
                <a:ea typeface="ヒラギノ角ゴ Pro W3"/>
              </a:rPr>
              <a:t>Objectifs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Sécurité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Sureté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Fiabilité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Performance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107880" y="4543560"/>
            <a:ext cx="4061160" cy="18118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u="sng" strike="noStrike" spc="-1">
                <a:solidFill>
                  <a:srgbClr val="000000"/>
                </a:solidFill>
                <a:uFillTx/>
                <a:latin typeface="Arial"/>
                <a:ea typeface="ヒラギノ角ゴ Pro W3"/>
              </a:rPr>
              <a:t>Conception d’outils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A9D18E"/>
                </a:solidFill>
                <a:latin typeface="Arial"/>
                <a:ea typeface="ヒラギノ角ゴ Pro W3"/>
              </a:rPr>
              <a:t>Méthodes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de conception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ヒラギノ角ゴ Pro W3"/>
              </a:rPr>
              <a:t>Vérification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formelle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32" name="Content Placeholder 5"/>
          <p:cNvPicPr/>
          <p:nvPr/>
        </p:nvPicPr>
        <p:blipFill>
          <a:blip r:embed="rId2"/>
          <a:stretch/>
        </p:blipFill>
        <p:spPr>
          <a:xfrm>
            <a:off x="7698960" y="50400"/>
            <a:ext cx="1821960" cy="168696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2794320" y="1644840"/>
            <a:ext cx="4519080" cy="10069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Environnement Incertain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Composants Hétérogènes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34" name="Picture 9"/>
          <p:cNvPicPr/>
          <p:nvPr/>
        </p:nvPicPr>
        <p:blipFill>
          <a:blip r:embed="rId3"/>
          <a:stretch/>
        </p:blipFill>
        <p:spPr>
          <a:xfrm>
            <a:off x="7540200" y="2071800"/>
            <a:ext cx="4401000" cy="2190240"/>
          </a:xfrm>
          <a:prstGeom prst="rect">
            <a:avLst/>
          </a:prstGeom>
          <a:ln>
            <a:noFill/>
          </a:ln>
        </p:spPr>
      </p:pic>
      <p:sp>
        <p:nvSpPr>
          <p:cNvPr id="135" name="CustomShape 7"/>
          <p:cNvSpPr/>
          <p:nvPr/>
        </p:nvSpPr>
        <p:spPr>
          <a:xfrm>
            <a:off x="7488720" y="4664880"/>
            <a:ext cx="524232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>
                <a:solidFill>
                  <a:srgbClr val="111111"/>
                </a:solidFill>
                <a:uFillTx/>
                <a:latin typeface="Helvetica Neue"/>
                <a:ea typeface="DejaVu Sans"/>
              </a:rPr>
              <a:t>Domaines Applicatifs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Usine du futur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Vétronique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Domotique [aide à la personne]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    ACID</a:t>
            </a:r>
            <a:endParaRPr lang="fr-FR" sz="4400" b="0" strike="noStrike" spc="-1" dirty="0">
              <a:latin typeface="Arial"/>
            </a:endParaRPr>
          </a:p>
        </p:txBody>
      </p:sp>
      <p:grpSp>
        <p:nvGrpSpPr>
          <p:cNvPr id="137" name="Group 2"/>
          <p:cNvGrpSpPr/>
          <p:nvPr/>
        </p:nvGrpSpPr>
        <p:grpSpPr>
          <a:xfrm>
            <a:off x="4063320" y="2544840"/>
            <a:ext cx="6357240" cy="2768400"/>
            <a:chOff x="4063320" y="2544840"/>
            <a:chExt cx="6357240" cy="2768400"/>
          </a:xfrm>
        </p:grpSpPr>
        <p:sp>
          <p:nvSpPr>
            <p:cNvPr id="138" name="CustomShape 3"/>
            <p:cNvSpPr/>
            <p:nvPr/>
          </p:nvSpPr>
          <p:spPr>
            <a:xfrm>
              <a:off x="4063320" y="264312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Ingénierie des modèles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139" name="CustomShape 4"/>
            <p:cNvSpPr/>
            <p:nvPr/>
          </p:nvSpPr>
          <p:spPr>
            <a:xfrm>
              <a:off x="7323120" y="264312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Contrôle-Commande, 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Diagnostique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formel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140" name="CustomShape 5"/>
            <p:cNvSpPr/>
            <p:nvPr/>
          </p:nvSpPr>
          <p:spPr>
            <a:xfrm rot="10800000">
              <a:off x="5693760" y="254484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="horz" lIns="90000" tIns="45000" rIns="90000" bIns="45000" anchor="ctr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Sécurité</a:t>
              </a:r>
              <a:endParaRPr lang="fr-FR" sz="2000" b="0" strike="noStrike" spc="-1" dirty="0">
                <a:latin typeface="Arial"/>
              </a:endParaRPr>
            </a:p>
          </p:txBody>
        </p:sp>
      </p:grpSp>
      <p:grpSp>
        <p:nvGrpSpPr>
          <p:cNvPr id="141" name="Group 6"/>
          <p:cNvGrpSpPr/>
          <p:nvPr/>
        </p:nvGrpSpPr>
        <p:grpSpPr>
          <a:xfrm>
            <a:off x="399960" y="2575800"/>
            <a:ext cx="2532600" cy="609840"/>
            <a:chOff x="399960" y="3007440"/>
            <a:chExt cx="2532600" cy="609840"/>
          </a:xfrm>
        </p:grpSpPr>
        <p:pic>
          <p:nvPicPr>
            <p:cNvPr id="142" name="Picture 9"/>
            <p:cNvPicPr/>
            <p:nvPr/>
          </p:nvPicPr>
          <p:blipFill>
            <a:blip r:embed="rId2"/>
            <a:stretch/>
          </p:blipFill>
          <p:spPr>
            <a:xfrm>
              <a:off x="399960" y="3007440"/>
              <a:ext cx="487800" cy="609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3" name="CustomShape 7"/>
            <p:cNvSpPr/>
            <p:nvPr/>
          </p:nvSpPr>
          <p:spPr>
            <a:xfrm>
              <a:off x="881280" y="3216960"/>
              <a:ext cx="20512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50760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Ciprian TEODOROV </a:t>
              </a:r>
              <a:endParaRPr lang="fr-FR" sz="1800" b="0" strike="noStrike" spc="-1">
                <a:latin typeface="Arial"/>
              </a:endParaRPr>
            </a:p>
          </p:txBody>
        </p:sp>
      </p:grpSp>
      <p:grpSp>
        <p:nvGrpSpPr>
          <p:cNvPr id="144" name="Group 8"/>
          <p:cNvGrpSpPr/>
          <p:nvPr/>
        </p:nvGrpSpPr>
        <p:grpSpPr>
          <a:xfrm>
            <a:off x="393120" y="1319760"/>
            <a:ext cx="2436480" cy="567000"/>
            <a:chOff x="393120" y="1751400"/>
            <a:chExt cx="2436480" cy="567000"/>
          </a:xfrm>
        </p:grpSpPr>
        <p:pic>
          <p:nvPicPr>
            <p:cNvPr id="145" name="Picture 12"/>
            <p:cNvPicPr/>
            <p:nvPr/>
          </p:nvPicPr>
          <p:blipFill>
            <a:blip r:embed="rId3"/>
            <a:stretch/>
          </p:blipFill>
          <p:spPr>
            <a:xfrm>
              <a:off x="393120" y="1751400"/>
              <a:ext cx="493200" cy="5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6" name="CustomShape 9"/>
            <p:cNvSpPr/>
            <p:nvPr/>
          </p:nvSpPr>
          <p:spPr>
            <a:xfrm>
              <a:off x="871560" y="1928160"/>
              <a:ext cx="1958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50760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Philippe DHAUSSY </a:t>
              </a:r>
              <a:endParaRPr lang="fr-FR" sz="1800" b="0" strike="noStrike" spc="-1">
                <a:latin typeface="Arial"/>
              </a:endParaRPr>
            </a:p>
          </p:txBody>
        </p:sp>
      </p:grpSp>
      <p:grpSp>
        <p:nvGrpSpPr>
          <p:cNvPr id="147" name="Group 10"/>
          <p:cNvGrpSpPr/>
          <p:nvPr/>
        </p:nvGrpSpPr>
        <p:grpSpPr>
          <a:xfrm>
            <a:off x="399960" y="1970640"/>
            <a:ext cx="2221200" cy="585000"/>
            <a:chOff x="399960" y="2402280"/>
            <a:chExt cx="2221200" cy="585000"/>
          </a:xfrm>
        </p:grpSpPr>
        <p:sp>
          <p:nvSpPr>
            <p:cNvPr id="148" name="CustomShape 11"/>
            <p:cNvSpPr/>
            <p:nvPr/>
          </p:nvSpPr>
          <p:spPr>
            <a:xfrm>
              <a:off x="936360" y="2617200"/>
              <a:ext cx="1684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Jöel CHAMPEAU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49" name="Picture 16"/>
            <p:cNvPicPr/>
            <p:nvPr/>
          </p:nvPicPr>
          <p:blipFill>
            <a:blip r:embed="rId4"/>
            <a:stretch/>
          </p:blipFill>
          <p:spPr>
            <a:xfrm>
              <a:off x="399960" y="2402280"/>
              <a:ext cx="502560" cy="585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50" name="Group 12"/>
          <p:cNvGrpSpPr/>
          <p:nvPr/>
        </p:nvGrpSpPr>
        <p:grpSpPr>
          <a:xfrm>
            <a:off x="429120" y="3207960"/>
            <a:ext cx="4231080" cy="561240"/>
            <a:chOff x="429120" y="3639600"/>
            <a:chExt cx="4231080" cy="561240"/>
          </a:xfrm>
        </p:grpSpPr>
        <p:pic>
          <p:nvPicPr>
            <p:cNvPr id="151" name="Image 13"/>
            <p:cNvPicPr/>
            <p:nvPr/>
          </p:nvPicPr>
          <p:blipFill>
            <a:blip r:embed="rId5"/>
            <a:stretch/>
          </p:blipFill>
          <p:spPr>
            <a:xfrm>
              <a:off x="429120" y="3639600"/>
              <a:ext cx="489600" cy="56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13"/>
            <p:cNvSpPr/>
            <p:nvPr/>
          </p:nvSpPr>
          <p:spPr>
            <a:xfrm>
              <a:off x="938880" y="3832200"/>
              <a:ext cx="3721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Théotime BOLLENGIER (Ingé de Rech.)</a:t>
              </a:r>
              <a:endParaRPr lang="fr-FR" sz="1800" b="0" strike="noStrike" spc="-1">
                <a:latin typeface="Arial"/>
              </a:endParaRPr>
            </a:p>
          </p:txBody>
        </p:sp>
      </p:grpSp>
      <p:sp>
        <p:nvSpPr>
          <p:cNvPr id="153" name="CustomShape 14"/>
          <p:cNvSpPr/>
          <p:nvPr/>
        </p:nvSpPr>
        <p:spPr>
          <a:xfrm>
            <a:off x="4101120" y="5413320"/>
            <a:ext cx="30214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Fédération de modèles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Ingénierie système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DSL et exécution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7453080" y="5413320"/>
            <a:ext cx="37299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Formalisation d’exigences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Contextes de preuve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Intégration méthodologique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5479560" y="1393560"/>
            <a:ext cx="35244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Patrons de sécurité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Modélisation de la menace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Dynamique de l’attaque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6"/>
          <p:cNvPicPr/>
          <p:nvPr/>
        </p:nvPicPr>
        <p:blipFill>
          <a:blip r:embed="rId6"/>
          <a:stretch/>
        </p:blipFill>
        <p:spPr>
          <a:xfrm>
            <a:off x="10045800" y="3571200"/>
            <a:ext cx="970920" cy="358200"/>
          </a:xfrm>
          <a:prstGeom prst="rect">
            <a:avLst/>
          </a:prstGeom>
          <a:ln>
            <a:noFill/>
          </a:ln>
        </p:spPr>
      </p:pic>
      <p:pic>
        <p:nvPicPr>
          <p:cNvPr id="157" name="Picture 2"/>
          <p:cNvPicPr/>
          <p:nvPr/>
        </p:nvPicPr>
        <p:blipFill>
          <a:blip r:embed="rId7"/>
          <a:stretch/>
        </p:blipFill>
        <p:spPr>
          <a:xfrm>
            <a:off x="9871560" y="2690280"/>
            <a:ext cx="723240" cy="723240"/>
          </a:xfrm>
          <a:prstGeom prst="rect">
            <a:avLst/>
          </a:prstGeom>
          <a:ln>
            <a:noFill/>
          </a:ln>
        </p:spPr>
      </p:pic>
      <p:pic>
        <p:nvPicPr>
          <p:cNvPr id="158" name="Picture 14"/>
          <p:cNvPicPr/>
          <p:nvPr/>
        </p:nvPicPr>
        <p:blipFill>
          <a:blip r:embed="rId8"/>
          <a:stretch/>
        </p:blipFill>
        <p:spPr>
          <a:xfrm>
            <a:off x="9614520" y="2049120"/>
            <a:ext cx="494640" cy="496080"/>
          </a:xfrm>
          <a:prstGeom prst="rect">
            <a:avLst/>
          </a:prstGeom>
          <a:ln>
            <a:noFill/>
          </a:ln>
        </p:spPr>
      </p:pic>
      <p:pic>
        <p:nvPicPr>
          <p:cNvPr id="159" name="Picture 1"/>
          <p:cNvPicPr/>
          <p:nvPr/>
        </p:nvPicPr>
        <p:blipFill>
          <a:blip r:embed="rId9"/>
          <a:stretch/>
        </p:blipFill>
        <p:spPr>
          <a:xfrm>
            <a:off x="11204280" y="3264480"/>
            <a:ext cx="573840" cy="286560"/>
          </a:xfrm>
          <a:prstGeom prst="rect">
            <a:avLst/>
          </a:prstGeom>
          <a:ln>
            <a:noFill/>
          </a:ln>
        </p:spPr>
      </p:pic>
      <p:pic>
        <p:nvPicPr>
          <p:cNvPr id="160" name="Picture 25"/>
          <p:cNvPicPr/>
          <p:nvPr/>
        </p:nvPicPr>
        <p:blipFill>
          <a:blip r:embed="rId10"/>
          <a:stretch/>
        </p:blipFill>
        <p:spPr>
          <a:xfrm>
            <a:off x="10652760" y="1842120"/>
            <a:ext cx="799560" cy="862920"/>
          </a:xfrm>
          <a:prstGeom prst="rect">
            <a:avLst/>
          </a:prstGeom>
          <a:ln>
            <a:noFill/>
          </a:ln>
        </p:spPr>
      </p:pic>
      <p:pic>
        <p:nvPicPr>
          <p:cNvPr id="161" name="Picture 19"/>
          <p:cNvPicPr/>
          <p:nvPr/>
        </p:nvPicPr>
        <p:blipFill>
          <a:blip r:embed="rId11"/>
          <a:stretch/>
        </p:blipFill>
        <p:spPr>
          <a:xfrm>
            <a:off x="10769760" y="4029120"/>
            <a:ext cx="1167840" cy="218520"/>
          </a:xfrm>
          <a:prstGeom prst="rect">
            <a:avLst/>
          </a:prstGeom>
          <a:ln>
            <a:noFill/>
          </a:ln>
        </p:spPr>
      </p:pic>
      <p:pic>
        <p:nvPicPr>
          <p:cNvPr id="162" name="Picture 16"/>
          <p:cNvPicPr/>
          <p:nvPr/>
        </p:nvPicPr>
        <p:blipFill>
          <a:blip r:embed="rId12"/>
          <a:stretch/>
        </p:blipFill>
        <p:spPr>
          <a:xfrm>
            <a:off x="10690200" y="4439520"/>
            <a:ext cx="653400" cy="654840"/>
          </a:xfrm>
          <a:prstGeom prst="rect">
            <a:avLst/>
          </a:prstGeom>
          <a:ln>
            <a:noFill/>
          </a:ln>
        </p:spPr>
      </p:pic>
      <p:pic>
        <p:nvPicPr>
          <p:cNvPr id="163" name="Image 19"/>
          <p:cNvPicPr/>
          <p:nvPr/>
        </p:nvPicPr>
        <p:blipFill>
          <a:blip r:embed="rId13"/>
          <a:stretch/>
        </p:blipFill>
        <p:spPr>
          <a:xfrm>
            <a:off x="10769400" y="2787480"/>
            <a:ext cx="1402560" cy="343800"/>
          </a:xfrm>
          <a:prstGeom prst="rect">
            <a:avLst/>
          </a:prstGeom>
          <a:ln>
            <a:noFill/>
          </a:ln>
        </p:spPr>
      </p:pic>
      <p:pic>
        <p:nvPicPr>
          <p:cNvPr id="164" name="Picture 15"/>
          <p:cNvPicPr/>
          <p:nvPr/>
        </p:nvPicPr>
        <p:blipFill>
          <a:blip r:embed="rId14"/>
          <a:stretch/>
        </p:blipFill>
        <p:spPr>
          <a:xfrm>
            <a:off x="9476280" y="1120320"/>
            <a:ext cx="564480" cy="581760"/>
          </a:xfrm>
          <a:prstGeom prst="rect">
            <a:avLst/>
          </a:prstGeom>
          <a:ln>
            <a:noFill/>
          </a:ln>
        </p:spPr>
      </p:pic>
      <p:grpSp>
        <p:nvGrpSpPr>
          <p:cNvPr id="165" name="Group 17"/>
          <p:cNvGrpSpPr/>
          <p:nvPr/>
        </p:nvGrpSpPr>
        <p:grpSpPr>
          <a:xfrm>
            <a:off x="442080" y="4153320"/>
            <a:ext cx="2213280" cy="572400"/>
            <a:chOff x="442080" y="4584960"/>
            <a:chExt cx="2213280" cy="572400"/>
          </a:xfrm>
        </p:grpSpPr>
        <p:pic>
          <p:nvPicPr>
            <p:cNvPr id="166" name="Picture 38"/>
            <p:cNvPicPr/>
            <p:nvPr/>
          </p:nvPicPr>
          <p:blipFill>
            <a:blip r:embed="rId15"/>
            <a:stretch/>
          </p:blipFill>
          <p:spPr>
            <a:xfrm>
              <a:off x="442080" y="4584960"/>
              <a:ext cx="508320" cy="56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CustomShape 18"/>
            <p:cNvSpPr/>
            <p:nvPr/>
          </p:nvSpPr>
          <p:spPr>
            <a:xfrm>
              <a:off x="999360" y="4793040"/>
              <a:ext cx="16560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Vincent RIBAUD</a:t>
              </a:r>
              <a:endParaRPr lang="fr-FR" sz="1800" b="0" strike="noStrike" spc="-1" dirty="0">
                <a:latin typeface="Arial"/>
              </a:endParaRPr>
            </a:p>
          </p:txBody>
        </p:sp>
      </p:grpSp>
      <p:sp>
        <p:nvSpPr>
          <p:cNvPr id="168" name="CustomShape 19"/>
          <p:cNvSpPr/>
          <p:nvPr/>
        </p:nvSpPr>
        <p:spPr>
          <a:xfrm>
            <a:off x="396000" y="3801960"/>
            <a:ext cx="61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UBO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332280" y="9493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ENSTA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16"/>
          <a:stretch/>
        </p:blipFill>
        <p:spPr>
          <a:xfrm>
            <a:off x="10297440" y="1236960"/>
            <a:ext cx="1806480" cy="45468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17"/>
          <a:stretch/>
        </p:blipFill>
        <p:spPr>
          <a:xfrm>
            <a:off x="10883160" y="864000"/>
            <a:ext cx="1276920" cy="274680"/>
          </a:xfrm>
          <a:prstGeom prst="rect">
            <a:avLst/>
          </a:prstGeom>
          <a:ln>
            <a:noFill/>
          </a:ln>
        </p:spPr>
      </p:pic>
      <p:sp>
        <p:nvSpPr>
          <p:cNvPr id="172" name="CustomShape 21"/>
          <p:cNvSpPr/>
          <p:nvPr/>
        </p:nvSpPr>
        <p:spPr>
          <a:xfrm>
            <a:off x="1064160" y="5683680"/>
            <a:ext cx="170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50760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Pascal BERRUET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1125000" y="6408720"/>
            <a:ext cx="208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Florent de LAMOTTE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383760" y="5215320"/>
            <a:ext cx="56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UBS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18"/>
          <a:srcRect l="23184" t="23154" r="23627" b="8860"/>
          <a:stretch/>
        </p:blipFill>
        <p:spPr>
          <a:xfrm>
            <a:off x="442080" y="5544000"/>
            <a:ext cx="506520" cy="64764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19"/>
          <a:stretch/>
        </p:blipFill>
        <p:spPr>
          <a:xfrm>
            <a:off x="455040" y="6274080"/>
            <a:ext cx="493560" cy="493560"/>
          </a:xfrm>
          <a:prstGeom prst="rect">
            <a:avLst/>
          </a:prstGeom>
          <a:ln>
            <a:noFill/>
          </a:ln>
        </p:spPr>
      </p:pic>
      <p:sp>
        <p:nvSpPr>
          <p:cNvPr id="43" name="CustomShape 18">
            <a:extLst>
              <a:ext uri="{FF2B5EF4-FFF2-40B4-BE49-F238E27FC236}">
                <a16:creationId xmlns:a16="http://schemas.microsoft.com/office/drawing/2014/main" id="{19DB20CD-299A-0345-9339-1B5132D5F85A}"/>
              </a:ext>
            </a:extLst>
          </p:cNvPr>
          <p:cNvSpPr/>
          <p:nvPr/>
        </p:nvSpPr>
        <p:spPr>
          <a:xfrm>
            <a:off x="999360" y="4836822"/>
            <a:ext cx="164350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Mounir LALLALI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4DB5CF6-1CEC-9244-A3AC-D6D65D6DB2CB}"/>
              </a:ext>
            </a:extLst>
          </p:cNvPr>
          <p:cNvSpPr/>
          <p:nvPr/>
        </p:nvSpPr>
        <p:spPr>
          <a:xfrm>
            <a:off x="7883606" y="3456853"/>
            <a:ext cx="3490874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Modèles de Rôle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1C047-354C-E344-8F0C-5690D27211C1}"/>
              </a:ext>
            </a:extLst>
          </p:cNvPr>
          <p:cNvSpPr/>
          <p:nvPr/>
        </p:nvSpPr>
        <p:spPr>
          <a:xfrm>
            <a:off x="7883606" y="3984807"/>
            <a:ext cx="3490874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Contrôle de l’exécution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DE05DE1E-215E-064D-9954-170ACB57597B}"/>
              </a:ext>
            </a:extLst>
          </p:cNvPr>
          <p:cNvSpPr txBox="1"/>
          <p:nvPr/>
        </p:nvSpPr>
        <p:spPr>
          <a:xfrm>
            <a:off x="8622944" y="1709778"/>
            <a:ext cx="171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Projets:</a:t>
            </a:r>
          </a:p>
          <a:p>
            <a:pPr lvl="1"/>
            <a:r>
              <a:rPr lang="fr-F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GeMoC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EASE4SE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8CBBD5-D532-4A42-8297-2F23345014D2}"/>
              </a:ext>
            </a:extLst>
          </p:cNvPr>
          <p:cNvSpPr/>
          <p:nvPr/>
        </p:nvSpPr>
        <p:spPr>
          <a:xfrm>
            <a:off x="7883606" y="4509567"/>
            <a:ext cx="3490874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à la Sécurité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51BDD03-DF35-994A-8732-369F68695A86}"/>
              </a:ext>
            </a:extLst>
          </p:cNvPr>
          <p:cNvSpPr txBox="1"/>
          <p:nvPr/>
        </p:nvSpPr>
        <p:spPr>
          <a:xfrm>
            <a:off x="467937" y="1671286"/>
            <a:ext cx="57281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Modélisation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multi-points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de vue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Différentes interprétations sémantiques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Couplage avec la simulation et vérification</a:t>
            </a:r>
          </a:p>
        </p:txBody>
      </p:sp>
      <p:sp>
        <p:nvSpPr>
          <p:cNvPr id="38" name="CustomShape 1">
            <a:extLst>
              <a:ext uri="{FF2B5EF4-FFF2-40B4-BE49-F238E27FC236}">
                <a16:creationId xmlns:a16="http://schemas.microsoft.com/office/drawing/2014/main" id="{F181D909-1C3D-B84C-8A6D-B8B671F7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fr-FR" spc="-1" dirty="0">
                <a:solidFill>
                  <a:srgbClr val="000000"/>
                </a:solidFill>
                <a:latin typeface="Calibri Light"/>
              </a:rPr>
              <a:t>Fédération de modèles système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62" name="CustomShape 4">
            <a:extLst>
              <a:ext uri="{FF2B5EF4-FFF2-40B4-BE49-F238E27FC236}">
                <a16:creationId xmlns:a16="http://schemas.microsoft.com/office/drawing/2014/main" id="{D1FDCD26-473A-984A-B8A8-2070898E7F99}"/>
              </a:ext>
            </a:extLst>
          </p:cNvPr>
          <p:cNvSpPr/>
          <p:nvPr/>
        </p:nvSpPr>
        <p:spPr>
          <a:xfrm>
            <a:off x="4433369" y="321806"/>
            <a:ext cx="3062098" cy="36787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Sûreté et Sécurité de Systèmes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50" y="3831738"/>
            <a:ext cx="1401854" cy="88464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2" descr="https://www.schneier.com/images/paper-attacktrees-fig2.gif">
            <a:extLst>
              <a:ext uri="{FF2B5EF4-FFF2-40B4-BE49-F238E27FC236}">
                <a16:creationId xmlns:a16="http://schemas.microsoft.com/office/drawing/2014/main" id="{BEDCBE92-DC27-4CB3-81C5-9BF2D5A2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2" y="4308384"/>
            <a:ext cx="1158153" cy="8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ésultat de recherche d'images pour &quot;feature models examples&quot;">
            <a:extLst>
              <a:ext uri="{FF2B5EF4-FFF2-40B4-BE49-F238E27FC236}">
                <a16:creationId xmlns:a16="http://schemas.microsoft.com/office/drawing/2014/main" id="{C7A22345-E589-4329-92F9-95D38709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29" y="4371098"/>
            <a:ext cx="139094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 : coins arrondis 28">
            <a:extLst>
              <a:ext uri="{FF2B5EF4-FFF2-40B4-BE49-F238E27FC236}">
                <a16:creationId xmlns:a16="http://schemas.microsoft.com/office/drawing/2014/main" id="{AE0CA250-F96D-4942-96F4-FB754717AA80}"/>
              </a:ext>
            </a:extLst>
          </p:cNvPr>
          <p:cNvSpPr/>
          <p:nvPr/>
        </p:nvSpPr>
        <p:spPr>
          <a:xfrm>
            <a:off x="2783925" y="5061659"/>
            <a:ext cx="2315503" cy="1034789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Fédération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Role4All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A63D682-D8F1-476E-85F8-F2A5A5BF7C05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>
            <a:off x="1530529" y="5197344"/>
            <a:ext cx="1253396" cy="381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A63D682-D8F1-476E-85F8-F2A5A5BF7C05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941677" y="4716378"/>
            <a:ext cx="0" cy="34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A63D682-D8F1-476E-85F8-F2A5A5BF7C05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flipH="1">
            <a:off x="5099428" y="5061659"/>
            <a:ext cx="1038372" cy="517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 : coins arrondis 28">
            <a:extLst>
              <a:ext uri="{FF2B5EF4-FFF2-40B4-BE49-F238E27FC236}">
                <a16:creationId xmlns:a16="http://schemas.microsoft.com/office/drawing/2014/main" id="{AE0CA250-F96D-4942-96F4-FB754717AA80}"/>
              </a:ext>
            </a:extLst>
          </p:cNvPr>
          <p:cNvSpPr/>
          <p:nvPr/>
        </p:nvSpPr>
        <p:spPr>
          <a:xfrm>
            <a:off x="2936325" y="5214059"/>
            <a:ext cx="2315503" cy="1034789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Fédération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Role4All</a:t>
            </a:r>
          </a:p>
        </p:txBody>
      </p:sp>
      <p:sp>
        <p:nvSpPr>
          <p:cNvPr id="70" name="Rectangle : coins arrondis 28">
            <a:extLst>
              <a:ext uri="{FF2B5EF4-FFF2-40B4-BE49-F238E27FC236}">
                <a16:creationId xmlns:a16="http://schemas.microsoft.com/office/drawing/2014/main" id="{AE0CA250-F96D-4942-96F4-FB754717AA80}"/>
              </a:ext>
            </a:extLst>
          </p:cNvPr>
          <p:cNvSpPr/>
          <p:nvPr/>
        </p:nvSpPr>
        <p:spPr>
          <a:xfrm>
            <a:off x="3088725" y="5366459"/>
            <a:ext cx="2315503" cy="1034789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Fédération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Role4All</a:t>
            </a:r>
          </a:p>
        </p:txBody>
      </p:sp>
    </p:spTree>
    <p:extLst>
      <p:ext uri="{BB962C8B-B14F-4D97-AF65-F5344CB8AC3E}">
        <p14:creationId xmlns:p14="http://schemas.microsoft.com/office/powerpoint/2010/main" val="68478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78E9F30-C5F3-8049-A7DB-9123A9F6E41F}"/>
              </a:ext>
            </a:extLst>
          </p:cNvPr>
          <p:cNvSpPr/>
          <p:nvPr/>
        </p:nvSpPr>
        <p:spPr>
          <a:xfrm>
            <a:off x="7415403" y="5279768"/>
            <a:ext cx="2499078" cy="103557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51109-4845-3C4F-A4E3-093933A0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57" y="3205164"/>
            <a:ext cx="1625600" cy="93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C83A40-3569-0C45-B36C-3BC4BE10BB38}"/>
              </a:ext>
            </a:extLst>
          </p:cNvPr>
          <p:cNvSpPr/>
          <p:nvPr/>
        </p:nvSpPr>
        <p:spPr>
          <a:xfrm>
            <a:off x="5675958" y="2262121"/>
            <a:ext cx="2211027" cy="4823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F1F866-0CEE-D24D-A20D-707355988B06}"/>
              </a:ext>
            </a:extLst>
          </p:cNvPr>
          <p:cNvGrpSpPr/>
          <p:nvPr/>
        </p:nvGrpSpPr>
        <p:grpSpPr>
          <a:xfrm>
            <a:off x="3207895" y="3426861"/>
            <a:ext cx="1668960" cy="496407"/>
            <a:chOff x="3494894" y="1484784"/>
            <a:chExt cx="1668960" cy="4964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D01961-1A27-F545-B596-40B91F5B74B6}"/>
                </a:ext>
              </a:extLst>
            </p:cNvPr>
            <p:cNvSpPr/>
            <p:nvPr/>
          </p:nvSpPr>
          <p:spPr>
            <a:xfrm>
              <a:off x="3494894" y="1484784"/>
              <a:ext cx="1668960" cy="4964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2400" dirty="0" err="1"/>
                <a:t>Context</a:t>
              </a:r>
              <a:endParaRPr lang="fr-FR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38EF43-34AE-5C4B-8B31-062FA881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524702"/>
              <a:ext cx="444068" cy="4026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73F8B-F032-7C4F-A3C0-A8134B5ADA43}"/>
              </a:ext>
            </a:extLst>
          </p:cNvPr>
          <p:cNvSpPr/>
          <p:nvPr/>
        </p:nvSpPr>
        <p:spPr>
          <a:xfrm>
            <a:off x="5850672" y="4369931"/>
            <a:ext cx="1861598" cy="705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i="1" dirty="0" err="1"/>
              <a:t>Semantic</a:t>
            </a:r>
            <a:r>
              <a:rPr lang="fr-FR" sz="2400" i="1" dirty="0"/>
              <a:t> Adapter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B5CF6-1CEC-9244-A3AC-D6D65D6DB2CB}"/>
              </a:ext>
            </a:extLst>
          </p:cNvPr>
          <p:cNvSpPr/>
          <p:nvPr/>
        </p:nvSpPr>
        <p:spPr>
          <a:xfrm>
            <a:off x="8400630" y="3024358"/>
            <a:ext cx="2976904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Trace-</a:t>
            </a:r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  <a:endPara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1C047-354C-E344-8F0C-5690D27211C1}"/>
              </a:ext>
            </a:extLst>
          </p:cNvPr>
          <p:cNvSpPr/>
          <p:nvPr/>
        </p:nvSpPr>
        <p:spPr>
          <a:xfrm>
            <a:off x="8397146" y="3552312"/>
            <a:ext cx="2982788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endPara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1D9CDA-95BA-AC41-A29C-0B25568F2A0C}"/>
              </a:ext>
            </a:extLst>
          </p:cNvPr>
          <p:cNvCxnSpPr>
            <a:cxnSpLocks/>
            <a:stCxn id="76" idx="0"/>
            <a:endCxn id="12" idx="2"/>
          </p:cNvCxnSpPr>
          <p:nvPr/>
        </p:nvCxnSpPr>
        <p:spPr>
          <a:xfrm flipH="1" flipV="1">
            <a:off x="6781471" y="5075555"/>
            <a:ext cx="86681" cy="40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CDE0A3-7A96-9D4D-8E1F-29B2A51DEC5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6774657" y="4144964"/>
            <a:ext cx="6814" cy="2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EEE111-14AD-6A4F-981C-6ED5C850A8F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876855" y="3675064"/>
            <a:ext cx="1085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AB9659-ED28-1542-9FC8-FE6EB6C8155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6774657" y="2744473"/>
            <a:ext cx="6815" cy="46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E8505E-2079-624A-BB8C-8D3929FCCEC0}"/>
              </a:ext>
            </a:extLst>
          </p:cNvPr>
          <p:cNvGrpSpPr/>
          <p:nvPr/>
        </p:nvGrpSpPr>
        <p:grpSpPr>
          <a:xfrm>
            <a:off x="4554756" y="5329347"/>
            <a:ext cx="825867" cy="926175"/>
            <a:chOff x="2774751" y="5801907"/>
            <a:chExt cx="825867" cy="9261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878B176-A1D5-6942-9FE6-DDAE49A36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540" y="5801907"/>
              <a:ext cx="624924" cy="62492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628858-9A96-B14C-AB79-F52EB30CA966}"/>
                </a:ext>
              </a:extLst>
            </p:cNvPr>
            <p:cNvSpPr txBox="1"/>
            <p:nvPr/>
          </p:nvSpPr>
          <p:spPr>
            <a:xfrm>
              <a:off x="2774751" y="63587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Fiacre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BF8634-48F7-E64B-B38E-B72B890E10AA}"/>
              </a:ext>
            </a:extLst>
          </p:cNvPr>
          <p:cNvGrpSpPr/>
          <p:nvPr/>
        </p:nvGrpSpPr>
        <p:grpSpPr>
          <a:xfrm>
            <a:off x="5321154" y="5330210"/>
            <a:ext cx="941071" cy="933026"/>
            <a:chOff x="3584637" y="5801907"/>
            <a:chExt cx="941071" cy="93302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7A1B9DF-6002-FB4F-AD1A-1D074A04F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637" y="5801907"/>
              <a:ext cx="941071" cy="62232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71D87C-8AF4-044E-B761-9CE403F5F29E}"/>
                </a:ext>
              </a:extLst>
            </p:cNvPr>
            <p:cNvSpPr txBox="1"/>
            <p:nvPr/>
          </p:nvSpPr>
          <p:spPr>
            <a:xfrm>
              <a:off x="3733609" y="636560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TLA+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6F742E-BFFE-AE45-8B82-3149D57AEDEB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V="1">
            <a:off x="4911007" y="5075555"/>
            <a:ext cx="1870464" cy="25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8FCE66-824D-7949-AE54-E5BDB3A2E7C8}"/>
              </a:ext>
            </a:extLst>
          </p:cNvPr>
          <p:cNvCxnSpPr>
            <a:cxnSpLocks/>
            <a:stCxn id="46" idx="0"/>
            <a:endCxn id="12" idx="2"/>
          </p:cNvCxnSpPr>
          <p:nvPr/>
        </p:nvCxnSpPr>
        <p:spPr>
          <a:xfrm flipV="1">
            <a:off x="5791690" y="5075555"/>
            <a:ext cx="989781" cy="25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>
            <a:extLst>
              <a:ext uri="{FF2B5EF4-FFF2-40B4-BE49-F238E27FC236}">
                <a16:creationId xmlns:a16="http://schemas.microsoft.com/office/drawing/2014/main" id="{DE05DE1E-215E-064D-9954-170ACB57597B}"/>
              </a:ext>
            </a:extLst>
          </p:cNvPr>
          <p:cNvSpPr txBox="1"/>
          <p:nvPr/>
        </p:nvSpPr>
        <p:spPr>
          <a:xfrm>
            <a:off x="9179009" y="745932"/>
            <a:ext cx="17606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Projets:</a:t>
            </a:r>
          </a:p>
          <a:p>
            <a:pPr lvl="1"/>
            <a:r>
              <a:rPr lang="fr-F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GeMoC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DEPARTS</a:t>
            </a:r>
          </a:p>
          <a:p>
            <a:pPr lvl="1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EASE4SE</a:t>
            </a:r>
          </a:p>
          <a:p>
            <a:pPr lvl="1"/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VeriMoB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8CBBD5-D532-4A42-8297-2F23345014D2}"/>
              </a:ext>
            </a:extLst>
          </p:cNvPr>
          <p:cNvSpPr/>
          <p:nvPr/>
        </p:nvSpPr>
        <p:spPr>
          <a:xfrm>
            <a:off x="8397146" y="4077072"/>
            <a:ext cx="2982788" cy="482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Directsim</a:t>
            </a:r>
            <a:endPara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51BDD03-DF35-994A-8732-369F68695A86}"/>
              </a:ext>
            </a:extLst>
          </p:cNvPr>
          <p:cNvSpPr txBox="1"/>
          <p:nvPr/>
        </p:nvSpPr>
        <p:spPr>
          <a:xfrm>
            <a:off x="467937" y="1671286"/>
            <a:ext cx="4745402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Vérification guidée par le contexte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multi-formalisme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Moteur de vérification modulaire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3412B53-9579-5C4B-93D0-F5ED48C8DB13}"/>
              </a:ext>
            </a:extLst>
          </p:cNvPr>
          <p:cNvSpPr txBox="1"/>
          <p:nvPr/>
        </p:nvSpPr>
        <p:spPr>
          <a:xfrm>
            <a:off x="370340" y="5235982"/>
            <a:ext cx="333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Versions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[v2]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plug-obp.github.io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[v1]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www.obpcdl.org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6F9018DB-96FB-B24B-A7C8-7A981EB2BAEC}"/>
              </a:ext>
            </a:extLst>
          </p:cNvPr>
          <p:cNvSpPr/>
          <p:nvPr/>
        </p:nvSpPr>
        <p:spPr>
          <a:xfrm>
            <a:off x="10388522" y="6291267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©2007-2018</a:t>
            </a: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74D2642-BA9B-FB4E-90BD-C9DAD0FCDFD4}"/>
              </a:ext>
            </a:extLst>
          </p:cNvPr>
          <p:cNvGrpSpPr/>
          <p:nvPr/>
        </p:nvGrpSpPr>
        <p:grpSpPr>
          <a:xfrm>
            <a:off x="6365450" y="5480325"/>
            <a:ext cx="1019470" cy="600141"/>
            <a:chOff x="5219956" y="5830772"/>
            <a:chExt cx="1019470" cy="60014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BB4B1A-7579-E84F-BEA0-5968F2C8B464}"/>
                </a:ext>
              </a:extLst>
            </p:cNvPr>
            <p:cNvSpPr txBox="1"/>
            <p:nvPr/>
          </p:nvSpPr>
          <p:spPr>
            <a:xfrm>
              <a:off x="5219956" y="5830772"/>
              <a:ext cx="10054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AEFD</a:t>
              </a:r>
            </a:p>
          </p:txBody>
        </p:sp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0079A855-69DE-7F46-A125-5ED8262E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056" y="6186594"/>
              <a:ext cx="465370" cy="244319"/>
            </a:xfrm>
            <a:prstGeom prst="rect">
              <a:avLst/>
            </a:prstGeom>
          </p:spPr>
        </p:pic>
      </p:grpSp>
      <p:pic>
        <p:nvPicPr>
          <p:cNvPr id="2064" name="Picture 2063">
            <a:extLst>
              <a:ext uri="{FF2B5EF4-FFF2-40B4-BE49-F238E27FC236}">
                <a16:creationId xmlns:a16="http://schemas.microsoft.com/office/drawing/2014/main" id="{273C2FFF-8C5B-014B-9FB4-92D0C0732C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4" y="5797556"/>
            <a:ext cx="1019368" cy="493711"/>
          </a:xfrm>
          <a:prstGeom prst="rect">
            <a:avLst/>
          </a:prstGeom>
        </p:spPr>
      </p:pic>
      <p:pic>
        <p:nvPicPr>
          <p:cNvPr id="2066" name="Graphic 2065">
            <a:extLst>
              <a:ext uri="{FF2B5EF4-FFF2-40B4-BE49-F238E27FC236}">
                <a16:creationId xmlns:a16="http://schemas.microsoft.com/office/drawing/2014/main" id="{2625F903-AA7D-6743-A677-660D18C4FC6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7015" b="23817"/>
          <a:stretch/>
        </p:blipFill>
        <p:spPr>
          <a:xfrm>
            <a:off x="7519105" y="5724693"/>
            <a:ext cx="1247510" cy="570370"/>
          </a:xfrm>
          <a:prstGeom prst="rect">
            <a:avLst/>
          </a:prstGeom>
        </p:spPr>
      </p:pic>
      <p:pic>
        <p:nvPicPr>
          <p:cNvPr id="2070" name="Picture 2069">
            <a:extLst>
              <a:ext uri="{FF2B5EF4-FFF2-40B4-BE49-F238E27FC236}">
                <a16:creationId xmlns:a16="http://schemas.microsoft.com/office/drawing/2014/main" id="{1F4C3115-9E9A-A84B-BF04-ED47306248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20" y="5300048"/>
            <a:ext cx="2448244" cy="404364"/>
          </a:xfrm>
          <a:prstGeom prst="rect">
            <a:avLst/>
          </a:prstGeom>
        </p:spPr>
      </p:pic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6682C3C4-0857-704D-9552-6162B282E064}"/>
              </a:ext>
            </a:extLst>
          </p:cNvPr>
          <p:cNvCxnSpPr>
            <a:cxnSpLocks/>
            <a:stCxn id="2067" idx="0"/>
            <a:endCxn id="12" idx="2"/>
          </p:cNvCxnSpPr>
          <p:nvPr/>
        </p:nvCxnSpPr>
        <p:spPr>
          <a:xfrm flipH="1" flipV="1">
            <a:off x="6781471" y="5075555"/>
            <a:ext cx="1883471" cy="20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stomShape 1">
            <a:extLst>
              <a:ext uri="{FF2B5EF4-FFF2-40B4-BE49-F238E27FC236}">
                <a16:creationId xmlns:a16="http://schemas.microsoft.com/office/drawing/2014/main" id="{F181D909-1C3D-B84C-8A6D-B8B671F7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fr-FR" spc="-1" dirty="0">
                <a:solidFill>
                  <a:srgbClr val="000000"/>
                </a:solidFill>
                <a:latin typeface="Calibri Light"/>
              </a:rPr>
              <a:t>D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iagnostique et Vérification Formelle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62" name="CustomShape 4">
            <a:extLst>
              <a:ext uri="{FF2B5EF4-FFF2-40B4-BE49-F238E27FC236}">
                <a16:creationId xmlns:a16="http://schemas.microsoft.com/office/drawing/2014/main" id="{D1FDCD26-473A-984A-B8A8-2070898E7F99}"/>
              </a:ext>
            </a:extLst>
          </p:cNvPr>
          <p:cNvSpPr/>
          <p:nvPr/>
        </p:nvSpPr>
        <p:spPr>
          <a:xfrm>
            <a:off x="4433369" y="321806"/>
            <a:ext cx="3062098" cy="36787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Sûreté et Sécurité de Systèmes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38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109484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6000"/>
          </a:bodyPr>
          <a:lstStyle/>
          <a:p>
            <a:pPr>
              <a:lnSpc>
                <a:spcPct val="90000"/>
              </a:lnSpc>
            </a:pPr>
            <a:br/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Cybersecurité des Systèmes de Contrôle Industriels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537560"/>
            <a:ext cx="11094840" cy="12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Problématique :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Prise en compte des données sémantiques du système </a:t>
            </a:r>
            <a:r>
              <a:rPr lang="fr-FR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(Actionneurs/Capteurs depuis les réseaux de terrain, ordres de fabrication depuis le MES)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pour renforcer sa sécurité du système.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71CB130-A656-422E-857C-84D2DDAE7864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435660" y="334446"/>
            <a:ext cx="3069000" cy="3639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Sécurité des CPS de production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rcRect l="23184" t="23154" r="23627" b="8860"/>
          <a:stretch/>
        </p:blipFill>
        <p:spPr>
          <a:xfrm>
            <a:off x="331200" y="576000"/>
            <a:ext cx="506520" cy="64764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344160" y="1306080"/>
            <a:ext cx="493560" cy="49356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3119760" y="3898800"/>
            <a:ext cx="16164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83"/>
          <p:cNvPicPr/>
          <p:nvPr/>
        </p:nvPicPr>
        <p:blipFill>
          <a:blip r:embed="rId4"/>
          <a:stretch/>
        </p:blipFill>
        <p:spPr>
          <a:xfrm>
            <a:off x="1476000" y="2759760"/>
            <a:ext cx="7127640" cy="404964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>
            <a:off x="3115440" y="3612240"/>
            <a:ext cx="903600" cy="5684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1630800" y="5824440"/>
            <a:ext cx="6326640" cy="821520"/>
          </a:xfrm>
          <a:custGeom>
            <a:avLst/>
            <a:gdLst/>
            <a:ahLst/>
            <a:cxnLst/>
            <a:rect l="l" t="t" r="r" b="b"/>
            <a:pathLst>
              <a:path w="17577" h="2285">
                <a:moveTo>
                  <a:pt x="380" y="2284"/>
                </a:moveTo>
                <a:cubicBezTo>
                  <a:pt x="190" y="2284"/>
                  <a:pt x="0" y="2094"/>
                  <a:pt x="0" y="1904"/>
                </a:cubicBezTo>
                <a:lnTo>
                  <a:pt x="0" y="381"/>
                </a:lnTo>
                <a:cubicBezTo>
                  <a:pt x="0" y="191"/>
                  <a:pt x="190" y="0"/>
                  <a:pt x="380" y="0"/>
                </a:cubicBezTo>
                <a:lnTo>
                  <a:pt x="17195" y="0"/>
                </a:lnTo>
                <a:cubicBezTo>
                  <a:pt x="17385" y="0"/>
                  <a:pt x="17576" y="191"/>
                  <a:pt x="17576" y="381"/>
                </a:cubicBezTo>
                <a:lnTo>
                  <a:pt x="17576" y="1904"/>
                </a:lnTo>
                <a:cubicBezTo>
                  <a:pt x="17576" y="2094"/>
                  <a:pt x="17385" y="2284"/>
                  <a:pt x="17195" y="2284"/>
                </a:cubicBezTo>
                <a:lnTo>
                  <a:pt x="380" y="2284"/>
                </a:lnTo>
              </a:path>
            </a:pathLst>
          </a:cu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8"/>
          <p:cNvSpPr/>
          <p:nvPr/>
        </p:nvSpPr>
        <p:spPr>
          <a:xfrm flipH="1">
            <a:off x="6660000" y="4180680"/>
            <a:ext cx="2510820" cy="159516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9"/>
          <p:cNvSpPr/>
          <p:nvPr/>
        </p:nvSpPr>
        <p:spPr>
          <a:xfrm flipH="1">
            <a:off x="3943800" y="2941194"/>
            <a:ext cx="5297760" cy="730806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8849831" y="3528180"/>
            <a:ext cx="1992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CE181E"/>
                </a:solidFill>
                <a:latin typeface="Arial"/>
              </a:rPr>
              <a:t>Réseau de terrain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7426119" y="2528634"/>
            <a:ext cx="4228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CE181E"/>
                </a:solidFill>
                <a:latin typeface="Arial"/>
              </a:rPr>
              <a:t>MES (</a:t>
            </a:r>
            <a:r>
              <a:rPr lang="fr-FR" sz="1800" b="0" strike="noStrike" spc="-1" dirty="0" err="1">
                <a:solidFill>
                  <a:srgbClr val="CE181E"/>
                </a:solidFill>
                <a:latin typeface="Arial"/>
              </a:rPr>
              <a:t>Manufacturing</a:t>
            </a:r>
            <a:r>
              <a:rPr lang="fr-FR" sz="1800" b="0" strike="noStrike" spc="-1" dirty="0">
                <a:solidFill>
                  <a:srgbClr val="CE181E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CE181E"/>
                </a:solidFill>
                <a:latin typeface="Arial"/>
              </a:rPr>
              <a:t>Execution</a:t>
            </a:r>
            <a:r>
              <a:rPr lang="fr-FR" sz="1800" b="0" strike="noStrike" spc="-1" dirty="0">
                <a:solidFill>
                  <a:srgbClr val="CE181E"/>
                </a:solidFill>
                <a:latin typeface="Arial"/>
              </a:rPr>
              <a:t> System)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8524620" y="5365080"/>
            <a:ext cx="2913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Thèses de :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latin typeface="Arial"/>
              </a:rPr>
              <a:t>Thomas </a:t>
            </a:r>
            <a:r>
              <a:rPr lang="fr-FR" sz="1800" b="0" strike="noStrike" spc="-1" dirty="0" err="1">
                <a:latin typeface="Arial"/>
              </a:rPr>
              <a:t>Toublanc</a:t>
            </a:r>
            <a:r>
              <a:rPr lang="fr-FR" sz="1800" b="0" strike="noStrike" spc="-1" dirty="0">
                <a:latin typeface="Arial"/>
              </a:rPr>
              <a:t> (2018)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latin typeface="Arial"/>
              </a:rPr>
              <a:t>Salwa</a:t>
            </a:r>
            <a:r>
              <a:rPr lang="fr-FR" sz="1800" b="0" strike="noStrike" spc="-1" dirty="0">
                <a:latin typeface="Arial"/>
              </a:rPr>
              <a:t> Alem (pour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3528000" y="1611720"/>
            <a:ext cx="8351640" cy="521136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838080" y="473040"/>
            <a:ext cx="1109484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Génération et Simulation de codes de contrôle commande (</a:t>
            </a: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SimSED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/</a:t>
            </a: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ComGem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717560"/>
            <a:ext cx="9025560" cy="16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i="1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Problématique :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Génération des programmes de commandes de systèmes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transitiques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et intégration des aspects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CyberSécurité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375700" y="288900"/>
            <a:ext cx="3069000" cy="3639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Sécurité des CPS de production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3"/>
          <a:srcRect l="23184" t="23154" r="23627" b="8860"/>
          <a:stretch/>
        </p:blipFill>
        <p:spPr>
          <a:xfrm>
            <a:off x="331200" y="576000"/>
            <a:ext cx="506520" cy="64764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4"/>
          <a:stretch/>
        </p:blipFill>
        <p:spPr>
          <a:xfrm>
            <a:off x="344160" y="1306080"/>
            <a:ext cx="493560" cy="49356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5"/>
          <a:stretch/>
        </p:blipFill>
        <p:spPr>
          <a:xfrm>
            <a:off x="432000" y="5832000"/>
            <a:ext cx="2664000" cy="6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288</Words>
  <Application>Microsoft Macintosh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MS PGothic</vt:lpstr>
      <vt:lpstr>ヒラギノ角ゴ Pro W3</vt:lpstr>
      <vt:lpstr>Arial</vt:lpstr>
      <vt:lpstr>Calibri</vt:lpstr>
      <vt:lpstr>Calibri Light</vt:lpstr>
      <vt:lpstr>DejaVu Sans</vt:lpstr>
      <vt:lpstr>Helvetica Neue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 Fédération de modèles système</vt:lpstr>
      <vt:lpstr> Diagnostique et Vérification Formelle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Pôle CACS Equipe MOCS Méthodes, Outils, Circuits et Systèmes</dc:title>
  <dc:subject/>
  <dc:creator>Ciprian TEODOROV</dc:creator>
  <dc:description/>
  <cp:lastModifiedBy>Ciprian TEODOROV</cp:lastModifiedBy>
  <cp:revision>34</cp:revision>
  <cp:lastPrinted>2018-11-24T15:14:19Z</cp:lastPrinted>
  <dcterms:created xsi:type="dcterms:W3CDTF">2018-11-24T14:27:09Z</dcterms:created>
  <dcterms:modified xsi:type="dcterms:W3CDTF">2019-01-24T17:17:41Z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