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7"/>
    <p:restoredTop sz="94647"/>
  </p:normalViewPr>
  <p:slideViewPr>
    <p:cSldViewPr snapToGrid="0" snapToObjects="1">
      <p:cViewPr varScale="1">
        <p:scale>
          <a:sx n="90" d="100"/>
          <a:sy n="90" d="100"/>
        </p:scale>
        <p:origin x="240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FC640-C32D-B443-AC19-CEA1E37DC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F29B6-8CE4-E942-999E-88539E617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B72E3-0F2A-E645-89B0-1E55F820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6618-D230-4544-8322-98A0866FD75C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24405-C1C0-0D40-8893-D622F2113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F85A7-B369-8C42-A1A4-B537E6625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809AB-C254-644E-B4EB-C9C4D62CBC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452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A484A-1492-7943-B516-1C87D5853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C28A7-3C02-294C-B2DE-517349CF7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E8D32-84C3-A847-A013-869746E5E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6618-D230-4544-8322-98A0866FD75C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03102-79A1-444B-867C-F083732E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69DE2-F977-4540-B149-ED30F934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809AB-C254-644E-B4EB-C9C4D62CBC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02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B1DCFC-3EAC-3D4B-880B-963A075C6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39589-8E66-3D44-ADAB-C62D5ECC6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604A3-A739-F04C-88AE-C0C8BA55D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6618-D230-4544-8322-98A0866FD75C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0BBDB-BA63-8142-AEAB-FBBA67AA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3F67D-E52C-0D41-AB10-E2B8FBE72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809AB-C254-644E-B4EB-C9C4D62CBC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61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A351E-59D8-F640-A213-D5F27D406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00E04-BA58-224C-87D3-4DE4B68EF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2305E-A9DC-254A-90E6-F72988F2B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6618-D230-4544-8322-98A0866FD75C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C5784-C29D-8B45-A0F7-4B39414AD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A4766-1080-194F-9911-42FEAB55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809AB-C254-644E-B4EB-C9C4D62CBC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53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D488-237C-F44C-AAE8-CE98F213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7BBA1-34FB-CA42-8CBB-E571BBF4C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61103-4A95-E344-B3C9-C9CC17AD6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6618-D230-4544-8322-98A0866FD75C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4C60C-4B71-C641-9B8A-D5BC089B2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51267-4F82-2C49-B6DD-9BC3FD48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809AB-C254-644E-B4EB-C9C4D62CBC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11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9BFF-A308-4D4D-98DE-34125C06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9C989-2836-0940-AC8E-E4CBF9B0F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572BE-08A6-574C-B85A-01805ECB2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B14EF-2868-6249-AE21-A85B2C65E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6618-D230-4544-8322-98A0866FD75C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6CB80-A21C-E24C-BE8A-7E853E38B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90199-D69E-1B4E-94FA-7C64C8BD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809AB-C254-644E-B4EB-C9C4D62CBC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84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6750-AE7E-CC4D-8CAA-16F80E537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18926-79D4-CF44-A857-BB752F48A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4C5B3-7C61-A84C-BF4E-126C94A60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894E1-FB2F-C842-88B6-A16641A0E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824619-AD6F-1F48-BC4F-7358B0F1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6D3597-B967-8141-95D3-23E746371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6618-D230-4544-8322-98A0866FD75C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F9F4F1-4F39-0340-8146-1ABF3DAB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FCEAAF-2201-2B48-B09E-73714E6D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809AB-C254-644E-B4EB-C9C4D62CBC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80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D2C1D-8939-3A46-9AA2-B7DA1227A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FCB23E-2889-C142-92DD-7CB5886D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6618-D230-4544-8322-98A0866FD75C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13967-742D-364C-ADCE-62168FD1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A8433-24B0-C344-A97D-F4E161987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809AB-C254-644E-B4EB-C9C4D62CBC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92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BB5FA9-0BE5-9A47-A20E-0609A4568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6618-D230-4544-8322-98A0866FD75C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EDB12-7001-A046-B391-B255EBE8B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3A897-627E-EA4E-A0CB-D562DA976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809AB-C254-644E-B4EB-C9C4D62CBC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71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3B9E4-B5A8-D041-A548-D59938B54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02E61-7103-E14A-9D44-9DD84D404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CE105-66B5-1947-B0DB-7EC7DFA5A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D1CDE-6E23-4A46-800E-C4AA6996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6618-D230-4544-8322-98A0866FD75C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D95E7-23B9-2F47-BC96-AF7DECFB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F430E-7223-1342-9B0D-3E1FA02E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809AB-C254-644E-B4EB-C9C4D62CBC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90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D777B-EA47-EA49-8993-2CBB3D461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7D7A19-D683-C845-B98A-C3A516F36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E3BD9-5694-E343-B4F4-207D979B0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5FEE4-5734-4841-95F3-5CCCDA393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6618-D230-4544-8322-98A0866FD75C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D71F5-A792-0C4B-968B-546297616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E9C40-327A-F849-B315-2731E9431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809AB-C254-644E-B4EB-C9C4D62CBC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69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F987DF-F52E-994C-A762-E039309E6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2002D-6B1E-4048-934D-956FD7C3F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97260-FDA9-534D-BA78-0128FB061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C6618-D230-4544-8322-98A0866FD75C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CFC44-2E86-4D46-ABDA-2B6B94776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A2CFF-438E-ED48-9362-BC8DCBD28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809AB-C254-644E-B4EB-C9C4D62CBC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899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5" Type="http://schemas.openxmlformats.org/officeDocument/2006/relationships/image" Target="../media/image16.jpe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011971" y="1136767"/>
            <a:ext cx="10166737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82500" lnSpcReduction="10000"/>
          </a:bodyPr>
          <a:lstStyle/>
          <a:p>
            <a:pPr algn="ctr">
              <a:lnSpc>
                <a:spcPct val="90000"/>
              </a:lnSpc>
            </a:pPr>
            <a:r>
              <a:rPr lang="fr-FR" sz="6000" b="1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Pôle CACS</a:t>
            </a:r>
            <a:br>
              <a:rPr dirty="0"/>
            </a:br>
            <a:r>
              <a:rPr lang="fr-FR" sz="6000" b="1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MOCS</a:t>
            </a:r>
            <a:br>
              <a:rPr dirty="0"/>
            </a:br>
            <a:r>
              <a:rPr lang="fr-FR" sz="6000" b="1" strike="noStrike" spc="-1" dirty="0">
                <a:solidFill>
                  <a:srgbClr val="FF0000"/>
                </a:solidFill>
                <a:latin typeface="Calibri Light"/>
                <a:ea typeface="DejaVu Sans"/>
              </a:rPr>
              <a:t>M</a:t>
            </a:r>
            <a:r>
              <a:rPr lang="fr-FR" sz="6000" b="1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éthodes, </a:t>
            </a:r>
            <a:r>
              <a:rPr lang="fr-FR" sz="6000" b="1" strike="noStrike" spc="-1" dirty="0">
                <a:solidFill>
                  <a:srgbClr val="FF0000"/>
                </a:solidFill>
                <a:latin typeface="Calibri Light"/>
                <a:ea typeface="DejaVu Sans"/>
              </a:rPr>
              <a:t>O</a:t>
            </a:r>
            <a:r>
              <a:rPr lang="fr-FR" sz="6000" b="1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utils, </a:t>
            </a:r>
            <a:r>
              <a:rPr lang="fr-FR" sz="6000" b="1" strike="noStrike" spc="-1" dirty="0">
                <a:solidFill>
                  <a:srgbClr val="FF0000"/>
                </a:solidFill>
                <a:latin typeface="Calibri Light"/>
                <a:ea typeface="DejaVu Sans"/>
              </a:rPr>
              <a:t>C</a:t>
            </a:r>
            <a:r>
              <a:rPr lang="fr-FR" sz="6000" b="1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ircuits et </a:t>
            </a:r>
            <a:r>
              <a:rPr lang="fr-FR" sz="6000" b="1" strike="noStrike" spc="-1" dirty="0">
                <a:solidFill>
                  <a:srgbClr val="FF0000"/>
                </a:solidFill>
                <a:latin typeface="Calibri Light"/>
                <a:ea typeface="DejaVu Sans"/>
              </a:rPr>
              <a:t>S</a:t>
            </a:r>
            <a:r>
              <a:rPr lang="fr-FR" sz="6000" b="1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ystèmes</a:t>
            </a:r>
            <a:endParaRPr lang="fr-FR" sz="6000" b="0" strike="noStrike" spc="-1" dirty="0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523880" y="423864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6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Equipe ACID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1" dirty="0">
                <a:solidFill>
                  <a:srgbClr val="FF0000"/>
                </a:solidFill>
              </a:rPr>
              <a:t>A</a:t>
            </a:r>
            <a:r>
              <a:rPr lang="fr-FR" sz="2400" dirty="0"/>
              <a:t>nalyse systèmes </a:t>
            </a:r>
            <a:r>
              <a:rPr lang="fr-FR" sz="2400" b="1" dirty="0">
                <a:solidFill>
                  <a:srgbClr val="FF0000"/>
                </a:solidFill>
              </a:rPr>
              <a:t>C</a:t>
            </a:r>
            <a:r>
              <a:rPr lang="fr-FR" sz="2400" dirty="0"/>
              <a:t>ontrôle commande </a:t>
            </a:r>
            <a:r>
              <a:rPr lang="fr-FR" sz="2400" b="1" dirty="0">
                <a:solidFill>
                  <a:srgbClr val="FF0000"/>
                </a:solidFill>
              </a:rPr>
              <a:t>I</a:t>
            </a:r>
            <a:r>
              <a:rPr lang="fr-FR" sz="2400" dirty="0"/>
              <a:t>ndustriel et </a:t>
            </a:r>
            <a:r>
              <a:rPr lang="fr-FR" sz="2400" b="1" dirty="0" err="1">
                <a:solidFill>
                  <a:srgbClr val="FF0000"/>
                </a:solidFill>
              </a:rPr>
              <a:t>D</a:t>
            </a:r>
            <a:r>
              <a:rPr lang="fr-FR" sz="2400" dirty="0" err="1"/>
              <a:t>SLs</a:t>
            </a:r>
            <a:endParaRPr lang="fr-FR" sz="7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37329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38080" y="2318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ACID</a:t>
            </a:r>
            <a:br/>
            <a:r>
              <a:rPr lang="fr-FR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Méthodes et Outils pour CPS</a:t>
            </a:r>
            <a:endParaRPr lang="fr-FR" sz="4400" b="0" strike="noStrike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A74A2DA-EB33-4777-9CC0-206977C8479B}" type="slidenum">
              <a:rPr lang="fr-FR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lang="fr-FR" sz="1200" b="0" strike="noStrike" spc="-1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 rot="16200000">
            <a:off x="4118400" y="1215360"/>
            <a:ext cx="1870560" cy="4867920"/>
          </a:xfrm>
          <a:prstGeom prst="downArrow">
            <a:avLst>
              <a:gd name="adj1" fmla="val 50000"/>
              <a:gd name="adj2" fmla="val 50010"/>
            </a:avLst>
          </a:prstGeom>
          <a:solidFill>
            <a:schemeClr val="accent5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5400000" vert="horz" wrap="none" lIns="90000" tIns="45000" rIns="90000" bIns="45000" anchor="ctr">
            <a:noAutofit/>
          </a:bodyPr>
          <a:lstStyle/>
          <a:p>
            <a:pPr algn="ctr">
              <a:lnSpc>
                <a:spcPct val="93000"/>
              </a:lnSpc>
            </a:pPr>
            <a:r>
              <a:rPr lang="fr-FR" sz="3200" b="1" strike="noStrike" spc="-1" dirty="0">
                <a:solidFill>
                  <a:srgbClr val="FF0000"/>
                </a:solidFill>
                <a:latin typeface="Tahoma"/>
                <a:ea typeface="MS PGothic"/>
              </a:rPr>
              <a:t>M</a:t>
            </a:r>
            <a:r>
              <a:rPr lang="fr-FR" sz="3200" b="1" strike="noStrike" spc="-1" dirty="0">
                <a:solidFill>
                  <a:srgbClr val="000000"/>
                </a:solidFill>
                <a:latin typeface="Tahoma"/>
                <a:ea typeface="MS PGothic"/>
              </a:rPr>
              <a:t>éthodes et </a:t>
            </a:r>
            <a:r>
              <a:rPr lang="fr-FR" sz="3200" b="1" strike="noStrike" spc="-1" dirty="0">
                <a:solidFill>
                  <a:srgbClr val="FF0000"/>
                </a:solidFill>
                <a:latin typeface="Tahoma"/>
                <a:ea typeface="MS PGothic"/>
              </a:rPr>
              <a:t>O</a:t>
            </a:r>
            <a:r>
              <a:rPr lang="fr-FR" sz="3200" b="1" strike="noStrike" spc="-1" dirty="0">
                <a:solidFill>
                  <a:srgbClr val="000000"/>
                </a:solidFill>
                <a:latin typeface="Tahoma"/>
                <a:ea typeface="MS PGothic"/>
              </a:rPr>
              <a:t>utils</a:t>
            </a:r>
            <a:endParaRPr lang="fr-FR" sz="3200" b="0" strike="noStrike" spc="-1" dirty="0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225360" y="2574000"/>
            <a:ext cx="2342160" cy="214848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7632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3000"/>
              </a:lnSpc>
              <a:spcBef>
                <a:spcPts val="479"/>
              </a:spcBef>
            </a:pPr>
            <a:r>
              <a:rPr lang="fr-FR" sz="2400" b="0" i="1" strike="noStrike" spc="-1">
                <a:solidFill>
                  <a:srgbClr val="808080"/>
                </a:solidFill>
                <a:latin typeface="Arial"/>
                <a:ea typeface="ヒラギノ角ゴ Pro W3"/>
              </a:rPr>
              <a:t>Objectifs</a:t>
            </a:r>
            <a:endParaRPr lang="fr-FR" sz="2400" b="0" strike="noStrike" spc="-1">
              <a:latin typeface="Arial"/>
            </a:endParaRPr>
          </a:p>
          <a:p>
            <a:pPr marL="343080" indent="-342000">
              <a:lnSpc>
                <a:spcPct val="93000"/>
              </a:lnSpc>
              <a:spcBef>
                <a:spcPts val="479"/>
              </a:spcBef>
              <a:buClr>
                <a:srgbClr val="000000"/>
              </a:buClr>
              <a:buFont typeface="Times New Roman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  <a:ea typeface="ヒラギノ角ゴ Pro W3"/>
              </a:rPr>
              <a:t>Sécurité</a:t>
            </a:r>
            <a:endParaRPr lang="fr-FR" sz="2400" b="0" strike="noStrike" spc="-1">
              <a:latin typeface="Arial"/>
            </a:endParaRPr>
          </a:p>
          <a:p>
            <a:pPr marL="343080" indent="-342000">
              <a:lnSpc>
                <a:spcPct val="93000"/>
              </a:lnSpc>
              <a:spcBef>
                <a:spcPts val="479"/>
              </a:spcBef>
              <a:buClr>
                <a:srgbClr val="000000"/>
              </a:buClr>
              <a:buFont typeface="Times New Roman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  <a:ea typeface="ヒラギノ角ゴ Pro W3"/>
              </a:rPr>
              <a:t>Sureté</a:t>
            </a:r>
            <a:endParaRPr lang="fr-FR" sz="2400" b="0" strike="noStrike" spc="-1">
              <a:latin typeface="Arial"/>
            </a:endParaRPr>
          </a:p>
          <a:p>
            <a:pPr marL="343080" indent="-342000">
              <a:lnSpc>
                <a:spcPct val="93000"/>
              </a:lnSpc>
              <a:spcBef>
                <a:spcPts val="479"/>
              </a:spcBef>
              <a:buClr>
                <a:srgbClr val="000000"/>
              </a:buClr>
              <a:buFont typeface="Times New Roman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  <a:ea typeface="ヒラギノ角ゴ Pro W3"/>
              </a:rPr>
              <a:t>Fiabilité</a:t>
            </a:r>
            <a:endParaRPr lang="fr-FR" sz="2400" b="0" strike="noStrike" spc="-1">
              <a:latin typeface="Arial"/>
            </a:endParaRPr>
          </a:p>
          <a:p>
            <a:pPr marL="343080" indent="-342000">
              <a:lnSpc>
                <a:spcPct val="93000"/>
              </a:lnSpc>
              <a:spcBef>
                <a:spcPts val="479"/>
              </a:spcBef>
              <a:buClr>
                <a:srgbClr val="000000"/>
              </a:buClr>
              <a:buFont typeface="Times New Roman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  <a:ea typeface="ヒラギノ角ゴ Pro W3"/>
              </a:rPr>
              <a:t>Performance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3107880" y="4543560"/>
            <a:ext cx="4061160" cy="181188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7632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3000"/>
              </a:lnSpc>
              <a:spcBef>
                <a:spcPts val="479"/>
              </a:spcBef>
            </a:pPr>
            <a:r>
              <a:rPr lang="fr-FR" sz="2400" b="0" u="sng" strike="noStrike" spc="-1">
                <a:solidFill>
                  <a:srgbClr val="000000"/>
                </a:solidFill>
                <a:uFillTx/>
                <a:latin typeface="Arial"/>
                <a:ea typeface="ヒラギノ角ゴ Pro W3"/>
              </a:rPr>
              <a:t>Conception d’outils</a:t>
            </a:r>
            <a:endParaRPr lang="fr-FR" sz="2400" b="0" strike="noStrike" spc="-1">
              <a:latin typeface="Arial"/>
            </a:endParaRPr>
          </a:p>
          <a:p>
            <a:pPr marL="343080" indent="-342000">
              <a:lnSpc>
                <a:spcPct val="93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1" strike="noStrike" spc="-1">
                <a:solidFill>
                  <a:srgbClr val="A9D18E"/>
                </a:solidFill>
                <a:latin typeface="Arial"/>
                <a:ea typeface="ヒラギノ角ゴ Pro W3"/>
              </a:rPr>
              <a:t>Méthodes</a:t>
            </a:r>
            <a:r>
              <a:rPr lang="fr-FR" sz="2400" b="0" strike="noStrike" spc="-1">
                <a:solidFill>
                  <a:srgbClr val="000000"/>
                </a:solidFill>
                <a:latin typeface="Arial"/>
                <a:ea typeface="ヒラギノ角ゴ Pro W3"/>
              </a:rPr>
              <a:t> de conception</a:t>
            </a:r>
            <a:endParaRPr lang="fr-FR" sz="2400" b="0" strike="noStrike" spc="-1">
              <a:latin typeface="Arial"/>
            </a:endParaRPr>
          </a:p>
          <a:p>
            <a:pPr marL="343080" indent="-342000">
              <a:lnSpc>
                <a:spcPct val="93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1" strike="noStrike" spc="-1">
                <a:solidFill>
                  <a:srgbClr val="00B050"/>
                </a:solidFill>
                <a:latin typeface="Arial"/>
                <a:ea typeface="ヒラギノ角ゴ Pro W3"/>
              </a:rPr>
              <a:t>Vérification</a:t>
            </a:r>
            <a:r>
              <a:rPr lang="fr-FR" sz="2400" b="0" strike="noStrike" spc="-1">
                <a:solidFill>
                  <a:srgbClr val="000000"/>
                </a:solidFill>
                <a:latin typeface="Arial"/>
                <a:ea typeface="ヒラギノ角ゴ Pro W3"/>
              </a:rPr>
              <a:t> formelle</a:t>
            </a:r>
            <a:endParaRPr lang="fr-FR" sz="2400" b="0" strike="noStrike" spc="-1">
              <a:latin typeface="Arial"/>
            </a:endParaRPr>
          </a:p>
        </p:txBody>
      </p:sp>
      <p:pic>
        <p:nvPicPr>
          <p:cNvPr id="132" name="Content Placeholder 5"/>
          <p:cNvPicPr/>
          <p:nvPr/>
        </p:nvPicPr>
        <p:blipFill>
          <a:blip r:embed="rId2"/>
          <a:stretch/>
        </p:blipFill>
        <p:spPr>
          <a:xfrm>
            <a:off x="7698960" y="50400"/>
            <a:ext cx="1821960" cy="1686960"/>
          </a:xfrm>
          <a:prstGeom prst="rect">
            <a:avLst/>
          </a:prstGeom>
          <a:ln>
            <a:noFill/>
          </a:ln>
        </p:spPr>
      </p:pic>
      <p:sp>
        <p:nvSpPr>
          <p:cNvPr id="133" name="CustomShape 6"/>
          <p:cNvSpPr/>
          <p:nvPr/>
        </p:nvSpPr>
        <p:spPr>
          <a:xfrm>
            <a:off x="2794320" y="1644840"/>
            <a:ext cx="4519080" cy="100692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7632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343080" indent="-342000">
              <a:lnSpc>
                <a:spcPct val="93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  <a:ea typeface="ヒラギノ角ゴ Pro W3"/>
              </a:rPr>
              <a:t>Environnement Incertain</a:t>
            </a:r>
            <a:endParaRPr lang="fr-FR" sz="2400" b="0" strike="noStrike" spc="-1">
              <a:latin typeface="Arial"/>
            </a:endParaRPr>
          </a:p>
          <a:p>
            <a:pPr marL="343080" indent="-342000">
              <a:lnSpc>
                <a:spcPct val="93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  <a:ea typeface="ヒラギノ角ゴ Pro W3"/>
              </a:rPr>
              <a:t>Composants Hétérogènes</a:t>
            </a:r>
            <a:endParaRPr lang="fr-FR" sz="2400" b="0" strike="noStrike" spc="-1">
              <a:latin typeface="Arial"/>
            </a:endParaRPr>
          </a:p>
        </p:txBody>
      </p:sp>
      <p:pic>
        <p:nvPicPr>
          <p:cNvPr id="134" name="Picture 9"/>
          <p:cNvPicPr/>
          <p:nvPr/>
        </p:nvPicPr>
        <p:blipFill>
          <a:blip r:embed="rId3"/>
          <a:stretch/>
        </p:blipFill>
        <p:spPr>
          <a:xfrm>
            <a:off x="7540200" y="2071800"/>
            <a:ext cx="4401000" cy="2190240"/>
          </a:xfrm>
          <a:prstGeom prst="rect">
            <a:avLst/>
          </a:prstGeom>
          <a:ln>
            <a:noFill/>
          </a:ln>
        </p:spPr>
      </p:pic>
      <p:sp>
        <p:nvSpPr>
          <p:cNvPr id="135" name="CustomShape 7"/>
          <p:cNvSpPr/>
          <p:nvPr/>
        </p:nvSpPr>
        <p:spPr>
          <a:xfrm>
            <a:off x="7488720" y="4664880"/>
            <a:ext cx="5242320" cy="191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u="sng" strike="noStrike" spc="-1">
                <a:solidFill>
                  <a:srgbClr val="111111"/>
                </a:solidFill>
                <a:uFillTx/>
                <a:latin typeface="Helvetica Neue"/>
                <a:ea typeface="DejaVu Sans"/>
              </a:rPr>
              <a:t>Domaines Applicatifs</a:t>
            </a:r>
            <a:endParaRPr lang="fr-FR" sz="24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111111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111111"/>
                </a:solidFill>
                <a:latin typeface="Helvetica Neue"/>
                <a:ea typeface="DejaVu Sans"/>
              </a:rPr>
              <a:t>Usine du futur</a:t>
            </a:r>
            <a:endParaRPr lang="fr-FR" sz="24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111111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111111"/>
                </a:solidFill>
                <a:latin typeface="Helvetica Neue"/>
                <a:ea typeface="DejaVu Sans"/>
              </a:rPr>
              <a:t>Vétronique</a:t>
            </a:r>
            <a:endParaRPr lang="fr-FR" sz="24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111111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111111"/>
                </a:solidFill>
                <a:latin typeface="Helvetica Neue"/>
                <a:ea typeface="DejaVu Sans"/>
              </a:rPr>
              <a:t>Domotique [aide à la personne]</a:t>
            </a:r>
            <a:endParaRPr lang="fr-FR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86140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635000" y="6480"/>
            <a:ext cx="3494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 dirty="0">
                <a:solidFill>
                  <a:srgbClr val="000000"/>
                </a:solidFill>
                <a:latin typeface="Calibri Light"/>
              </a:rPr>
              <a:t>     ACID</a:t>
            </a:r>
            <a:endParaRPr lang="fr-FR" sz="4400" b="0" strike="noStrike" spc="-1" dirty="0">
              <a:latin typeface="Arial"/>
            </a:endParaRPr>
          </a:p>
        </p:txBody>
      </p:sp>
      <p:grpSp>
        <p:nvGrpSpPr>
          <p:cNvPr id="137" name="Group 2"/>
          <p:cNvGrpSpPr/>
          <p:nvPr/>
        </p:nvGrpSpPr>
        <p:grpSpPr>
          <a:xfrm>
            <a:off x="4063320" y="2544840"/>
            <a:ext cx="6357240" cy="2768400"/>
            <a:chOff x="4063320" y="2544840"/>
            <a:chExt cx="6357240" cy="2768400"/>
          </a:xfrm>
        </p:grpSpPr>
        <p:sp>
          <p:nvSpPr>
            <p:cNvPr id="138" name="CustomShape 3"/>
            <p:cNvSpPr/>
            <p:nvPr/>
          </p:nvSpPr>
          <p:spPr>
            <a:xfrm>
              <a:off x="4063320" y="2643120"/>
              <a:ext cx="3097440" cy="2670120"/>
            </a:xfrm>
            <a:prstGeom prst="triangle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20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Ingénierie des modèles</a:t>
              </a:r>
              <a:endParaRPr lang="fr-FR" sz="2000" b="0" strike="noStrike" spc="-1">
                <a:latin typeface="Arial"/>
              </a:endParaRPr>
            </a:p>
          </p:txBody>
        </p:sp>
        <p:sp>
          <p:nvSpPr>
            <p:cNvPr id="139" name="CustomShape 4"/>
            <p:cNvSpPr/>
            <p:nvPr/>
          </p:nvSpPr>
          <p:spPr>
            <a:xfrm>
              <a:off x="7323120" y="2643120"/>
              <a:ext cx="3097440" cy="2670120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20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Contrôle-Commande, </a:t>
              </a:r>
              <a:endParaRPr lang="fr-FR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fr-FR" sz="20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Diagnostique</a:t>
              </a:r>
              <a:endParaRPr lang="fr-FR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fr-FR" sz="20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formel</a:t>
              </a:r>
              <a:endParaRPr lang="fr-FR" sz="2000" b="0" strike="noStrike" spc="-1">
                <a:latin typeface="Arial"/>
              </a:endParaRPr>
            </a:p>
          </p:txBody>
        </p:sp>
        <p:sp>
          <p:nvSpPr>
            <p:cNvPr id="140" name="CustomShape 5"/>
            <p:cNvSpPr/>
            <p:nvPr/>
          </p:nvSpPr>
          <p:spPr>
            <a:xfrm rot="10800000">
              <a:off x="5693760" y="2544840"/>
              <a:ext cx="3097440" cy="267012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vert="horz" lIns="90000" tIns="45000" rIns="90000" bIns="45000" anchor="ctr">
              <a:noAutofit/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2000" b="0" strike="noStrike" spc="-1" dirty="0">
                  <a:solidFill>
                    <a:srgbClr val="FFFFFF"/>
                  </a:solidFill>
                  <a:latin typeface="Calibri"/>
                  <a:ea typeface="DejaVu Sans"/>
                </a:rPr>
                <a:t>Sécurité</a:t>
              </a:r>
              <a:endParaRPr lang="fr-FR" sz="2000" b="0" strike="noStrike" spc="-1" dirty="0">
                <a:latin typeface="Arial"/>
              </a:endParaRPr>
            </a:p>
          </p:txBody>
        </p:sp>
      </p:grpSp>
      <p:grpSp>
        <p:nvGrpSpPr>
          <p:cNvPr id="141" name="Group 6"/>
          <p:cNvGrpSpPr/>
          <p:nvPr/>
        </p:nvGrpSpPr>
        <p:grpSpPr>
          <a:xfrm>
            <a:off x="399960" y="2575800"/>
            <a:ext cx="3265906" cy="609840"/>
            <a:chOff x="399960" y="3007440"/>
            <a:chExt cx="3265906" cy="609840"/>
          </a:xfrm>
        </p:grpSpPr>
        <p:pic>
          <p:nvPicPr>
            <p:cNvPr id="142" name="Picture 9"/>
            <p:cNvPicPr/>
            <p:nvPr/>
          </p:nvPicPr>
          <p:blipFill>
            <a:blip r:embed="rId2"/>
            <a:stretch/>
          </p:blipFill>
          <p:spPr>
            <a:xfrm>
              <a:off x="399960" y="3007440"/>
              <a:ext cx="487800" cy="609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43" name="CustomShape 7"/>
            <p:cNvSpPr/>
            <p:nvPr/>
          </p:nvSpPr>
          <p:spPr>
            <a:xfrm>
              <a:off x="881280" y="3216960"/>
              <a:ext cx="2784586" cy="3678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marL="50760">
                <a:lnSpc>
                  <a:spcPct val="100000"/>
                </a:lnSpc>
              </a:pPr>
              <a:r>
                <a:rPr lang="fr-FR" sz="1800" strike="noStrike" spc="-1" dirty="0">
                  <a:solidFill>
                    <a:srgbClr val="000000"/>
                  </a:solidFill>
                  <a:latin typeface="Calibri"/>
                  <a:ea typeface="DejaVu Sans"/>
                </a:rPr>
                <a:t>Ciprian TEODOROV</a:t>
              </a:r>
              <a:r>
                <a:rPr lang="fr-FR" sz="1800" b="1" strike="noStrike" spc="-1" dirty="0">
                  <a:solidFill>
                    <a:srgbClr val="000000"/>
                  </a:solidFill>
                  <a:latin typeface="Calibri"/>
                  <a:ea typeface="DejaVu Sans"/>
                </a:rPr>
                <a:t> (</a:t>
              </a:r>
              <a:r>
                <a:rPr lang="fr-FR" sz="1800" b="1" strike="noStrike" spc="-1" dirty="0" err="1">
                  <a:solidFill>
                    <a:srgbClr val="000000"/>
                  </a:solidFill>
                  <a:latin typeface="Calibri"/>
                  <a:ea typeface="DejaVu Sans"/>
                </a:rPr>
                <a:t>anim</a:t>
              </a:r>
              <a:r>
                <a:rPr lang="fr-FR" sz="1800" b="1" strike="noStrike" spc="-1" dirty="0">
                  <a:solidFill>
                    <a:srgbClr val="000000"/>
                  </a:solidFill>
                  <a:latin typeface="Calibri"/>
                  <a:ea typeface="DejaVu Sans"/>
                </a:rPr>
                <a:t>) </a:t>
              </a:r>
              <a:endParaRPr lang="fr-FR" sz="1800" b="1" strike="noStrike" spc="-1" dirty="0">
                <a:latin typeface="Arial"/>
              </a:endParaRPr>
            </a:p>
          </p:txBody>
        </p:sp>
      </p:grpSp>
      <p:grpSp>
        <p:nvGrpSpPr>
          <p:cNvPr id="144" name="Group 8"/>
          <p:cNvGrpSpPr/>
          <p:nvPr/>
        </p:nvGrpSpPr>
        <p:grpSpPr>
          <a:xfrm>
            <a:off x="393120" y="1319760"/>
            <a:ext cx="2436480" cy="567000"/>
            <a:chOff x="393120" y="1751400"/>
            <a:chExt cx="2436480" cy="567000"/>
          </a:xfrm>
        </p:grpSpPr>
        <p:pic>
          <p:nvPicPr>
            <p:cNvPr id="145" name="Picture 12"/>
            <p:cNvPicPr/>
            <p:nvPr/>
          </p:nvPicPr>
          <p:blipFill>
            <a:blip r:embed="rId3"/>
            <a:stretch/>
          </p:blipFill>
          <p:spPr>
            <a:xfrm>
              <a:off x="393120" y="1751400"/>
              <a:ext cx="493200" cy="567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46" name="CustomShape 9"/>
            <p:cNvSpPr/>
            <p:nvPr/>
          </p:nvSpPr>
          <p:spPr>
            <a:xfrm>
              <a:off x="871560" y="1928160"/>
              <a:ext cx="195804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marL="50760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Philippe DHAUSSY </a:t>
              </a:r>
              <a:endParaRPr lang="fr-FR" sz="1800" b="0" strike="noStrike" spc="-1">
                <a:latin typeface="Arial"/>
              </a:endParaRPr>
            </a:p>
          </p:txBody>
        </p:sp>
      </p:grpSp>
      <p:grpSp>
        <p:nvGrpSpPr>
          <p:cNvPr id="147" name="Group 10"/>
          <p:cNvGrpSpPr/>
          <p:nvPr/>
        </p:nvGrpSpPr>
        <p:grpSpPr>
          <a:xfrm>
            <a:off x="399960" y="1970640"/>
            <a:ext cx="2221200" cy="585000"/>
            <a:chOff x="399960" y="2402280"/>
            <a:chExt cx="2221200" cy="585000"/>
          </a:xfrm>
        </p:grpSpPr>
        <p:sp>
          <p:nvSpPr>
            <p:cNvPr id="148" name="CustomShape 11"/>
            <p:cNvSpPr/>
            <p:nvPr/>
          </p:nvSpPr>
          <p:spPr>
            <a:xfrm>
              <a:off x="936360" y="2617200"/>
              <a:ext cx="1684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Jöel CHAMPEAU</a:t>
              </a:r>
              <a:endParaRPr lang="fr-FR" sz="1800" b="0" strike="noStrike" spc="-1">
                <a:latin typeface="Arial"/>
              </a:endParaRPr>
            </a:p>
          </p:txBody>
        </p:sp>
        <p:pic>
          <p:nvPicPr>
            <p:cNvPr id="149" name="Picture 16"/>
            <p:cNvPicPr/>
            <p:nvPr/>
          </p:nvPicPr>
          <p:blipFill>
            <a:blip r:embed="rId4"/>
            <a:stretch/>
          </p:blipFill>
          <p:spPr>
            <a:xfrm>
              <a:off x="399960" y="2402280"/>
              <a:ext cx="502560" cy="5850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50" name="Group 12"/>
          <p:cNvGrpSpPr/>
          <p:nvPr/>
        </p:nvGrpSpPr>
        <p:grpSpPr>
          <a:xfrm>
            <a:off x="429120" y="3207960"/>
            <a:ext cx="4231080" cy="561240"/>
            <a:chOff x="429120" y="3639600"/>
            <a:chExt cx="4231080" cy="561240"/>
          </a:xfrm>
        </p:grpSpPr>
        <p:pic>
          <p:nvPicPr>
            <p:cNvPr id="151" name="Image 13"/>
            <p:cNvPicPr/>
            <p:nvPr/>
          </p:nvPicPr>
          <p:blipFill>
            <a:blip r:embed="rId5"/>
            <a:stretch/>
          </p:blipFill>
          <p:spPr>
            <a:xfrm>
              <a:off x="429120" y="3639600"/>
              <a:ext cx="489600" cy="5612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2" name="CustomShape 13"/>
            <p:cNvSpPr/>
            <p:nvPr/>
          </p:nvSpPr>
          <p:spPr>
            <a:xfrm>
              <a:off x="938880" y="3832200"/>
              <a:ext cx="372132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Théotime BOLLENGIER (Ingé de Rech.)</a:t>
              </a:r>
              <a:endParaRPr lang="fr-FR" sz="1800" b="0" strike="noStrike" spc="-1">
                <a:latin typeface="Arial"/>
              </a:endParaRPr>
            </a:p>
          </p:txBody>
        </p:sp>
      </p:grpSp>
      <p:sp>
        <p:nvSpPr>
          <p:cNvPr id="153" name="CustomShape 14"/>
          <p:cNvSpPr/>
          <p:nvPr/>
        </p:nvSpPr>
        <p:spPr>
          <a:xfrm>
            <a:off x="4101120" y="5413320"/>
            <a:ext cx="302148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Fédération de modèles</a:t>
            </a:r>
            <a:endParaRPr lang="fr-F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Ingénierie système</a:t>
            </a:r>
            <a:endParaRPr lang="fr-F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DSL et exécution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54" name="CustomShape 15"/>
          <p:cNvSpPr/>
          <p:nvPr/>
        </p:nvSpPr>
        <p:spPr>
          <a:xfrm>
            <a:off x="7453080" y="5413320"/>
            <a:ext cx="372996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Formalisation d’exigences</a:t>
            </a:r>
            <a:endParaRPr lang="fr-F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Contextes de preuve</a:t>
            </a:r>
            <a:endParaRPr lang="fr-F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Intégration méthodologique 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55" name="CustomShape 16"/>
          <p:cNvSpPr/>
          <p:nvPr/>
        </p:nvSpPr>
        <p:spPr>
          <a:xfrm>
            <a:off x="5479560" y="1393560"/>
            <a:ext cx="352440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Patrons de sécurité</a:t>
            </a:r>
            <a:endParaRPr lang="fr-F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Modélisation de la menace</a:t>
            </a:r>
            <a:endParaRPr lang="fr-F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Dynamique de l’attaque</a:t>
            </a:r>
            <a:endParaRPr lang="fr-FR" sz="2400" b="0" strike="noStrike" spc="-1">
              <a:latin typeface="Arial"/>
            </a:endParaRPr>
          </a:p>
        </p:txBody>
      </p:sp>
      <p:pic>
        <p:nvPicPr>
          <p:cNvPr id="156" name="Image 16"/>
          <p:cNvPicPr/>
          <p:nvPr/>
        </p:nvPicPr>
        <p:blipFill>
          <a:blip r:embed="rId6"/>
          <a:stretch/>
        </p:blipFill>
        <p:spPr>
          <a:xfrm>
            <a:off x="10045800" y="3571200"/>
            <a:ext cx="970920" cy="358200"/>
          </a:xfrm>
          <a:prstGeom prst="rect">
            <a:avLst/>
          </a:prstGeom>
          <a:ln>
            <a:noFill/>
          </a:ln>
        </p:spPr>
      </p:pic>
      <p:pic>
        <p:nvPicPr>
          <p:cNvPr id="157" name="Picture 2"/>
          <p:cNvPicPr/>
          <p:nvPr/>
        </p:nvPicPr>
        <p:blipFill>
          <a:blip r:embed="rId7"/>
          <a:stretch/>
        </p:blipFill>
        <p:spPr>
          <a:xfrm>
            <a:off x="9871560" y="2690280"/>
            <a:ext cx="723240" cy="723240"/>
          </a:xfrm>
          <a:prstGeom prst="rect">
            <a:avLst/>
          </a:prstGeom>
          <a:ln>
            <a:noFill/>
          </a:ln>
        </p:spPr>
      </p:pic>
      <p:pic>
        <p:nvPicPr>
          <p:cNvPr id="158" name="Picture 14"/>
          <p:cNvPicPr/>
          <p:nvPr/>
        </p:nvPicPr>
        <p:blipFill>
          <a:blip r:embed="rId8"/>
          <a:stretch/>
        </p:blipFill>
        <p:spPr>
          <a:xfrm>
            <a:off x="9614520" y="2049120"/>
            <a:ext cx="494640" cy="496080"/>
          </a:xfrm>
          <a:prstGeom prst="rect">
            <a:avLst/>
          </a:prstGeom>
          <a:ln>
            <a:noFill/>
          </a:ln>
        </p:spPr>
      </p:pic>
      <p:pic>
        <p:nvPicPr>
          <p:cNvPr id="159" name="Picture 1"/>
          <p:cNvPicPr/>
          <p:nvPr/>
        </p:nvPicPr>
        <p:blipFill>
          <a:blip r:embed="rId9"/>
          <a:stretch/>
        </p:blipFill>
        <p:spPr>
          <a:xfrm>
            <a:off x="11204280" y="3264480"/>
            <a:ext cx="573840" cy="286560"/>
          </a:xfrm>
          <a:prstGeom prst="rect">
            <a:avLst/>
          </a:prstGeom>
          <a:ln>
            <a:noFill/>
          </a:ln>
        </p:spPr>
      </p:pic>
      <p:pic>
        <p:nvPicPr>
          <p:cNvPr id="160" name="Picture 25"/>
          <p:cNvPicPr/>
          <p:nvPr/>
        </p:nvPicPr>
        <p:blipFill>
          <a:blip r:embed="rId10"/>
          <a:stretch/>
        </p:blipFill>
        <p:spPr>
          <a:xfrm>
            <a:off x="10652760" y="1842120"/>
            <a:ext cx="799560" cy="862920"/>
          </a:xfrm>
          <a:prstGeom prst="rect">
            <a:avLst/>
          </a:prstGeom>
          <a:ln>
            <a:noFill/>
          </a:ln>
        </p:spPr>
      </p:pic>
      <p:pic>
        <p:nvPicPr>
          <p:cNvPr id="161" name="Picture 19"/>
          <p:cNvPicPr/>
          <p:nvPr/>
        </p:nvPicPr>
        <p:blipFill>
          <a:blip r:embed="rId11"/>
          <a:stretch/>
        </p:blipFill>
        <p:spPr>
          <a:xfrm>
            <a:off x="10769760" y="4029120"/>
            <a:ext cx="1167840" cy="218520"/>
          </a:xfrm>
          <a:prstGeom prst="rect">
            <a:avLst/>
          </a:prstGeom>
          <a:ln>
            <a:noFill/>
          </a:ln>
        </p:spPr>
      </p:pic>
      <p:pic>
        <p:nvPicPr>
          <p:cNvPr id="162" name="Picture 16"/>
          <p:cNvPicPr/>
          <p:nvPr/>
        </p:nvPicPr>
        <p:blipFill>
          <a:blip r:embed="rId12"/>
          <a:stretch/>
        </p:blipFill>
        <p:spPr>
          <a:xfrm>
            <a:off x="10690200" y="4439520"/>
            <a:ext cx="653400" cy="654840"/>
          </a:xfrm>
          <a:prstGeom prst="rect">
            <a:avLst/>
          </a:prstGeom>
          <a:ln>
            <a:noFill/>
          </a:ln>
        </p:spPr>
      </p:pic>
      <p:pic>
        <p:nvPicPr>
          <p:cNvPr id="163" name="Image 19"/>
          <p:cNvPicPr/>
          <p:nvPr/>
        </p:nvPicPr>
        <p:blipFill>
          <a:blip r:embed="rId13"/>
          <a:stretch/>
        </p:blipFill>
        <p:spPr>
          <a:xfrm>
            <a:off x="10769400" y="2787480"/>
            <a:ext cx="1402560" cy="343800"/>
          </a:xfrm>
          <a:prstGeom prst="rect">
            <a:avLst/>
          </a:prstGeom>
          <a:ln>
            <a:noFill/>
          </a:ln>
        </p:spPr>
      </p:pic>
      <p:pic>
        <p:nvPicPr>
          <p:cNvPr id="164" name="Picture 15"/>
          <p:cNvPicPr/>
          <p:nvPr/>
        </p:nvPicPr>
        <p:blipFill>
          <a:blip r:embed="rId14"/>
          <a:stretch/>
        </p:blipFill>
        <p:spPr>
          <a:xfrm>
            <a:off x="9476280" y="1120320"/>
            <a:ext cx="564480" cy="581760"/>
          </a:xfrm>
          <a:prstGeom prst="rect">
            <a:avLst/>
          </a:prstGeom>
          <a:ln>
            <a:noFill/>
          </a:ln>
        </p:spPr>
      </p:pic>
      <p:grpSp>
        <p:nvGrpSpPr>
          <p:cNvPr id="165" name="Group 17"/>
          <p:cNvGrpSpPr/>
          <p:nvPr/>
        </p:nvGrpSpPr>
        <p:grpSpPr>
          <a:xfrm>
            <a:off x="442080" y="4153320"/>
            <a:ext cx="2213280" cy="572400"/>
            <a:chOff x="442080" y="4584960"/>
            <a:chExt cx="2213280" cy="572400"/>
          </a:xfrm>
        </p:grpSpPr>
        <p:pic>
          <p:nvPicPr>
            <p:cNvPr id="166" name="Picture 38"/>
            <p:cNvPicPr/>
            <p:nvPr/>
          </p:nvPicPr>
          <p:blipFill>
            <a:blip r:embed="rId15"/>
            <a:stretch/>
          </p:blipFill>
          <p:spPr>
            <a:xfrm>
              <a:off x="442080" y="4584960"/>
              <a:ext cx="508320" cy="5677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7" name="CustomShape 18"/>
            <p:cNvSpPr/>
            <p:nvPr/>
          </p:nvSpPr>
          <p:spPr>
            <a:xfrm>
              <a:off x="999360" y="4793040"/>
              <a:ext cx="16560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solidFill>
                    <a:srgbClr val="000000"/>
                  </a:solidFill>
                  <a:latin typeface="Calibri"/>
                  <a:ea typeface="DejaVu Sans"/>
                </a:rPr>
                <a:t>Vincent RIBAUD</a:t>
              </a:r>
              <a:endParaRPr lang="fr-FR" sz="1800" b="0" strike="noStrike" spc="-1" dirty="0">
                <a:latin typeface="Arial"/>
              </a:endParaRPr>
            </a:p>
          </p:txBody>
        </p:sp>
      </p:grpSp>
      <p:sp>
        <p:nvSpPr>
          <p:cNvPr id="168" name="CustomShape 19"/>
          <p:cNvSpPr/>
          <p:nvPr/>
        </p:nvSpPr>
        <p:spPr>
          <a:xfrm>
            <a:off x="396000" y="3801960"/>
            <a:ext cx="612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UBO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69" name="CustomShape 20"/>
          <p:cNvSpPr/>
          <p:nvPr/>
        </p:nvSpPr>
        <p:spPr>
          <a:xfrm>
            <a:off x="332280" y="949320"/>
            <a:ext cx="781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ENSTA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170" name="Picture 169"/>
          <p:cNvPicPr/>
          <p:nvPr/>
        </p:nvPicPr>
        <p:blipFill>
          <a:blip r:embed="rId16"/>
          <a:stretch/>
        </p:blipFill>
        <p:spPr>
          <a:xfrm>
            <a:off x="10297440" y="1236960"/>
            <a:ext cx="1806480" cy="454680"/>
          </a:xfrm>
          <a:prstGeom prst="rect">
            <a:avLst/>
          </a:prstGeom>
          <a:ln>
            <a:noFill/>
          </a:ln>
        </p:spPr>
      </p:pic>
      <p:pic>
        <p:nvPicPr>
          <p:cNvPr id="171" name="Picture 170"/>
          <p:cNvPicPr/>
          <p:nvPr/>
        </p:nvPicPr>
        <p:blipFill>
          <a:blip r:embed="rId17"/>
          <a:stretch/>
        </p:blipFill>
        <p:spPr>
          <a:xfrm>
            <a:off x="10883160" y="864000"/>
            <a:ext cx="1276920" cy="274680"/>
          </a:xfrm>
          <a:prstGeom prst="rect">
            <a:avLst/>
          </a:prstGeom>
          <a:ln>
            <a:noFill/>
          </a:ln>
        </p:spPr>
      </p:pic>
      <p:sp>
        <p:nvSpPr>
          <p:cNvPr id="172" name="CustomShape 21"/>
          <p:cNvSpPr/>
          <p:nvPr/>
        </p:nvSpPr>
        <p:spPr>
          <a:xfrm>
            <a:off x="1064160" y="5683680"/>
            <a:ext cx="1703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50760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Pascal BERRUET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73" name="CustomShape 22"/>
          <p:cNvSpPr/>
          <p:nvPr/>
        </p:nvSpPr>
        <p:spPr>
          <a:xfrm>
            <a:off x="1125000" y="6408720"/>
            <a:ext cx="2814979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Florent de LAMOTTE</a:t>
            </a:r>
            <a:r>
              <a:rPr lang="fr-FR" sz="1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lang="fr-FR" sz="18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anim</a:t>
            </a:r>
            <a:r>
              <a:rPr lang="fr-FR" sz="1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fr-FR" sz="1800" b="1" strike="noStrike" spc="-1" dirty="0">
              <a:latin typeface="Arial"/>
            </a:endParaRPr>
          </a:p>
        </p:txBody>
      </p:sp>
      <p:sp>
        <p:nvSpPr>
          <p:cNvPr id="174" name="CustomShape 23"/>
          <p:cNvSpPr/>
          <p:nvPr/>
        </p:nvSpPr>
        <p:spPr>
          <a:xfrm>
            <a:off x="383760" y="5215320"/>
            <a:ext cx="565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UBS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175" name="Picture 174"/>
          <p:cNvPicPr/>
          <p:nvPr/>
        </p:nvPicPr>
        <p:blipFill>
          <a:blip r:embed="rId18"/>
          <a:srcRect l="23184" t="23154" r="23627" b="8860"/>
          <a:stretch/>
        </p:blipFill>
        <p:spPr>
          <a:xfrm>
            <a:off x="442080" y="5544000"/>
            <a:ext cx="506520" cy="647640"/>
          </a:xfrm>
          <a:prstGeom prst="rect">
            <a:avLst/>
          </a:prstGeom>
          <a:ln>
            <a:noFill/>
          </a:ln>
        </p:spPr>
      </p:pic>
      <p:pic>
        <p:nvPicPr>
          <p:cNvPr id="176" name="Picture 175"/>
          <p:cNvPicPr/>
          <p:nvPr/>
        </p:nvPicPr>
        <p:blipFill>
          <a:blip r:embed="rId19"/>
          <a:stretch/>
        </p:blipFill>
        <p:spPr>
          <a:xfrm>
            <a:off x="455040" y="6274080"/>
            <a:ext cx="493560" cy="493560"/>
          </a:xfrm>
          <a:prstGeom prst="rect">
            <a:avLst/>
          </a:prstGeom>
          <a:ln>
            <a:noFill/>
          </a:ln>
        </p:spPr>
      </p:pic>
      <p:sp>
        <p:nvSpPr>
          <p:cNvPr id="43" name="CustomShape 18">
            <a:extLst>
              <a:ext uri="{FF2B5EF4-FFF2-40B4-BE49-F238E27FC236}">
                <a16:creationId xmlns:a16="http://schemas.microsoft.com/office/drawing/2014/main" id="{19DB20CD-299A-0345-9339-1B5132D5F85A}"/>
              </a:ext>
            </a:extLst>
          </p:cNvPr>
          <p:cNvSpPr/>
          <p:nvPr/>
        </p:nvSpPr>
        <p:spPr>
          <a:xfrm>
            <a:off x="999360" y="4836822"/>
            <a:ext cx="1643505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000000"/>
                </a:solidFill>
                <a:latin typeface="Calibri"/>
              </a:rPr>
              <a:t>Mounir LALLALI</a:t>
            </a:r>
            <a:endParaRPr lang="fr-F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59084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B0DB0-8803-0C49-AE7C-F0B54DED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7BCA7-1BF9-564A-9EE5-AD0F9334C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825625"/>
            <a:ext cx="1114425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fr-FR" spc="-1" dirty="0">
                <a:solidFill>
                  <a:srgbClr val="000000"/>
                </a:solidFill>
                <a:latin typeface="Calibri Light"/>
              </a:rPr>
              <a:t>Fédération de modèles système : </a:t>
            </a:r>
          </a:p>
          <a:p>
            <a:pPr lvl="1">
              <a:lnSpc>
                <a:spcPct val="160000"/>
              </a:lnSpc>
            </a:pPr>
            <a:r>
              <a:rPr lang="fr-FR" spc="-1" dirty="0">
                <a:solidFill>
                  <a:srgbClr val="000000"/>
                </a:solidFill>
                <a:latin typeface="Calibri Light"/>
              </a:rPr>
              <a:t>cohabitation multi-sémantique et </a:t>
            </a:r>
            <a:r>
              <a:rPr lang="fr-FR" spc="-1" dirty="0" err="1">
                <a:solidFill>
                  <a:srgbClr val="000000"/>
                </a:solidFill>
                <a:latin typeface="Calibri Light"/>
              </a:rPr>
              <a:t>multi-points</a:t>
            </a:r>
            <a:r>
              <a:rPr lang="fr-FR" spc="-1" dirty="0">
                <a:solidFill>
                  <a:srgbClr val="000000"/>
                </a:solidFill>
                <a:latin typeface="Calibri Light"/>
              </a:rPr>
              <a:t> de vue</a:t>
            </a:r>
          </a:p>
          <a:p>
            <a:pPr lvl="1">
              <a:lnSpc>
                <a:spcPct val="160000"/>
              </a:lnSpc>
            </a:pPr>
            <a:r>
              <a:rPr lang="fr-FR" spc="-1" dirty="0">
                <a:solidFill>
                  <a:srgbClr val="000000"/>
                </a:solidFill>
                <a:latin typeface="Calibri Light"/>
              </a:rPr>
              <a:t>composition multi-échelle des données sémantiques du système</a:t>
            </a: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fr-FR" spc="-1" dirty="0">
                <a:solidFill>
                  <a:srgbClr val="000000"/>
                </a:solidFill>
                <a:latin typeface="Calibri Light"/>
              </a:rPr>
              <a:t>Conception et analyse formelle de systèmes cyber-physique hétérogènes</a:t>
            </a: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fr-FR" spc="-1" dirty="0">
                <a:solidFill>
                  <a:srgbClr val="000000"/>
                </a:solidFill>
                <a:latin typeface="Calibri Light"/>
              </a:rPr>
              <a:t>Fiabilité et sécurité de systèmes de contrôle-commande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9555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145</Words>
  <Application>Microsoft Macintosh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MS PGothic</vt:lpstr>
      <vt:lpstr>ヒラギノ角ゴ Pro W3</vt:lpstr>
      <vt:lpstr>Arial</vt:lpstr>
      <vt:lpstr>Calibri</vt:lpstr>
      <vt:lpstr>Calibri Light</vt:lpstr>
      <vt:lpstr>DejaVu Sans</vt:lpstr>
      <vt:lpstr>Helvetica Neue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Objectifs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Ciprian TEODOROV</dc:creator>
  <cp:lastModifiedBy>Ciprian TEODOROV</cp:lastModifiedBy>
  <cp:revision>5</cp:revision>
  <dcterms:created xsi:type="dcterms:W3CDTF">2019-01-24T19:17:58Z</dcterms:created>
  <dcterms:modified xsi:type="dcterms:W3CDTF">2019-01-24T19:57:19Z</dcterms:modified>
</cp:coreProperties>
</file>