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02" r:id="rId2"/>
    <p:sldMasterId id="2147483690" r:id="rId3"/>
    <p:sldMasterId id="2147483661" r:id="rId4"/>
    <p:sldMasterId id="2147483714" r:id="rId5"/>
    <p:sldMasterId id="2147483678" r:id="rId6"/>
  </p:sldMasterIdLst>
  <p:notesMasterIdLst>
    <p:notesMasterId r:id="rId35"/>
  </p:notesMasterIdLst>
  <p:sldIdLst>
    <p:sldId id="259" r:id="rId7"/>
    <p:sldId id="269" r:id="rId8"/>
    <p:sldId id="276" r:id="rId9"/>
    <p:sldId id="313" r:id="rId10"/>
    <p:sldId id="314" r:id="rId11"/>
    <p:sldId id="318" r:id="rId12"/>
    <p:sldId id="319" r:id="rId13"/>
    <p:sldId id="320" r:id="rId14"/>
    <p:sldId id="321" r:id="rId15"/>
    <p:sldId id="327" r:id="rId16"/>
    <p:sldId id="322" r:id="rId17"/>
    <p:sldId id="323" r:id="rId18"/>
    <p:sldId id="325" r:id="rId19"/>
    <p:sldId id="284" r:id="rId20"/>
    <p:sldId id="297" r:id="rId21"/>
    <p:sldId id="328" r:id="rId22"/>
    <p:sldId id="299" r:id="rId23"/>
    <p:sldId id="329" r:id="rId24"/>
    <p:sldId id="331" r:id="rId25"/>
    <p:sldId id="334" r:id="rId26"/>
    <p:sldId id="335" r:id="rId27"/>
    <p:sldId id="311" r:id="rId28"/>
    <p:sldId id="337" r:id="rId29"/>
    <p:sldId id="338" r:id="rId30"/>
    <p:sldId id="339" r:id="rId31"/>
    <p:sldId id="336" r:id="rId32"/>
    <p:sldId id="341" r:id="rId33"/>
    <p:sldId id="340" r:id="rId34"/>
  </p:sldIdLst>
  <p:sldSz cx="10080625" cy="7559675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4" autoAdjust="0"/>
    <p:restoredTop sz="92164" autoAdjust="0"/>
  </p:normalViewPr>
  <p:slideViewPr>
    <p:cSldViewPr>
      <p:cViewPr varScale="1">
        <p:scale>
          <a:sx n="73" d="100"/>
          <a:sy n="73" d="100"/>
        </p:scale>
        <p:origin x="-570" y="-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059" cy="512111"/>
          </a:xfrm>
          <a:prstGeom prst="rect">
            <a:avLst/>
          </a:prstGeom>
        </p:spPr>
        <p:txBody>
          <a:bodyPr vert="horz" lIns="86841" tIns="43420" rIns="86841" bIns="43420" rtlCol="0"/>
          <a:lstStyle>
            <a:lvl1pPr algn="l">
              <a:defRPr sz="11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0751" y="0"/>
            <a:ext cx="3077059" cy="512111"/>
          </a:xfrm>
          <a:prstGeom prst="rect">
            <a:avLst/>
          </a:prstGeom>
        </p:spPr>
        <p:txBody>
          <a:bodyPr vert="horz" lIns="86841" tIns="43420" rIns="86841" bIns="43420" rtlCol="0"/>
          <a:lstStyle>
            <a:lvl1pPr algn="r">
              <a:defRPr sz="1100"/>
            </a:lvl1pPr>
          </a:lstStyle>
          <a:p>
            <a:fld id="{C42CF677-EA37-4A2A-8470-84B05C71871D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41" tIns="43420" rIns="86841" bIns="434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32" y="4861252"/>
            <a:ext cx="5680036" cy="4605955"/>
          </a:xfrm>
          <a:prstGeom prst="rect">
            <a:avLst/>
          </a:prstGeom>
        </p:spPr>
        <p:txBody>
          <a:bodyPr vert="horz" lIns="86841" tIns="43420" rIns="86841" bIns="434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0983"/>
            <a:ext cx="3077059" cy="512110"/>
          </a:xfrm>
          <a:prstGeom prst="rect">
            <a:avLst/>
          </a:prstGeom>
        </p:spPr>
        <p:txBody>
          <a:bodyPr vert="horz" lIns="86841" tIns="43420" rIns="86841" bIns="43420" rtlCol="0" anchor="b"/>
          <a:lstStyle>
            <a:lvl1pPr algn="l">
              <a:defRPr sz="11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0751" y="9720983"/>
            <a:ext cx="3077059" cy="512110"/>
          </a:xfrm>
          <a:prstGeom prst="rect">
            <a:avLst/>
          </a:prstGeom>
        </p:spPr>
        <p:txBody>
          <a:bodyPr vert="horz" lIns="86841" tIns="43420" rIns="86841" bIns="43420" rtlCol="0" anchor="b"/>
          <a:lstStyle>
            <a:lvl1pPr algn="r">
              <a:defRPr sz="1100"/>
            </a:lvl1pPr>
          </a:lstStyle>
          <a:p>
            <a:fld id="{633D6B3D-82E0-439C-9494-04D6D2AF76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67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fr-FR" sz="13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Politique de sécurité :  définir contre quoi on veut se protéger </a:t>
            </a:r>
          </a:p>
          <a:p>
            <a:endParaRPr lang="fr-FR" dirty="0" smtClean="0"/>
          </a:p>
          <a:p>
            <a:r>
              <a:rPr lang="fr-FR" dirty="0" smtClean="0"/>
              <a:t>Open </a:t>
            </a:r>
            <a:r>
              <a:rPr lang="fr-FR" dirty="0" err="1" smtClean="0"/>
              <a:t>Safe</a:t>
            </a:r>
            <a:r>
              <a:rPr lang="fr-FR" dirty="0" smtClean="0"/>
              <a:t> : Coffre fort</a:t>
            </a:r>
          </a:p>
          <a:p>
            <a:r>
              <a:rPr lang="fr-FR" dirty="0" err="1" smtClean="0"/>
              <a:t>Pick</a:t>
            </a:r>
            <a:r>
              <a:rPr lang="fr-FR" dirty="0" smtClean="0"/>
              <a:t> Lock : Crocheter</a:t>
            </a:r>
          </a:p>
          <a:p>
            <a:r>
              <a:rPr lang="fr-FR" dirty="0" err="1" smtClean="0"/>
              <a:t>Threaten</a:t>
            </a:r>
            <a:r>
              <a:rPr lang="fr-FR" dirty="0" smtClean="0"/>
              <a:t> : Menacer</a:t>
            </a:r>
          </a:p>
          <a:p>
            <a:r>
              <a:rPr lang="fr-FR" dirty="0" err="1" smtClean="0"/>
              <a:t>Blackmail</a:t>
            </a:r>
            <a:r>
              <a:rPr lang="fr-FR" dirty="0" smtClean="0"/>
              <a:t>: </a:t>
            </a:r>
            <a:r>
              <a:rPr lang="fr-FR" dirty="0" err="1" smtClean="0"/>
              <a:t>Fair</a:t>
            </a:r>
            <a:r>
              <a:rPr lang="fr-FR" dirty="0" smtClean="0"/>
              <a:t> chanter</a:t>
            </a:r>
          </a:p>
          <a:p>
            <a:r>
              <a:rPr lang="fr-FR" dirty="0" smtClean="0"/>
              <a:t>Bribe: Soudoyer</a:t>
            </a:r>
          </a:p>
          <a:p>
            <a:r>
              <a:rPr lang="fr-FR" dirty="0" err="1" smtClean="0"/>
              <a:t>Eavesdrop</a:t>
            </a:r>
            <a:r>
              <a:rPr lang="fr-FR" dirty="0" smtClean="0"/>
              <a:t> : écouter (discret)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D6B3D-82E0-439C-9494-04D6D2AF76E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64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D6B3D-82E0-439C-9494-04D6D2AF76E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64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2B8A1-8CB0-40EE-AA81-CAF198A1F45D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2B8A1-8CB0-40EE-AA81-CAF198A1F45D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FDA63-7B3D-439A-BC29-4D25384EB85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2B8A1-8CB0-40EE-AA81-CAF198A1F45D}" type="slidenum">
              <a:rPr lang="fr-FR" smtClean="0"/>
              <a:t>16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275-CD87-4C57-BEFA-8EB96B162877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2DEE-9504-480F-AE46-7CCF50238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5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275-CD87-4C57-BEFA-8EB96B162877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2DEE-9504-480F-AE46-7CCF50238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7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275-CD87-4C57-BEFA-8EB96B162877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2DEE-9504-480F-AE46-7CCF50238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256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1E4-D675-46FC-815C-2C3485C25D74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3F6E-E4D3-439B-BE1E-89570CBC7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20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1E4-D675-46FC-815C-2C3485C25D74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3F6E-E4D3-439B-BE1E-89570CBC7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111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1E4-D675-46FC-815C-2C3485C25D74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3F6E-E4D3-439B-BE1E-89570CBC7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65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1E4-D675-46FC-815C-2C3485C25D74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3F6E-E4D3-439B-BE1E-89570CBC7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778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1E4-D675-46FC-815C-2C3485C25D74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3F6E-E4D3-439B-BE1E-89570CBC7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248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1E4-D675-46FC-815C-2C3485C25D74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3F6E-E4D3-439B-BE1E-89570CBC7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651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1E4-D675-46FC-815C-2C3485C25D74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3F6E-E4D3-439B-BE1E-89570CBC7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312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1E4-D675-46FC-815C-2C3485C25D74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3F6E-E4D3-439B-BE1E-89570CBC7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7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275-CD87-4C57-BEFA-8EB96B162877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2DEE-9504-480F-AE46-7CCF50238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500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1E4-D675-46FC-815C-2C3485C25D74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3F6E-E4D3-439B-BE1E-89570CBC7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81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1E4-D675-46FC-815C-2C3485C25D74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3F6E-E4D3-439B-BE1E-89570CBC7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77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81E4-D675-46FC-815C-2C3485C25D74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3F6E-E4D3-439B-BE1E-89570CBC7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13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2000" cy="4989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4" name="Picture 2" descr="U:\portable\admComStiCC\ComStiCC-ENSTA-B\LabSTICC\logo-labstic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9437"/>
            <a:ext cx="1799952" cy="82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000" cy="498924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b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86087" y="352052"/>
            <a:ext cx="7861486" cy="61761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xmlns="" id="{ADCAB0F0-84EF-4C85-914C-5292A08D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FD4-EA0A-4046-8ACF-877E29CD8F0D}" type="datetime1">
              <a:rPr lang="fr-FR" smtClean="0"/>
              <a:t>13/06/2018</a:t>
            </a:fld>
            <a:endParaRPr lang="en-GB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xmlns="" id="{0AF06758-BACD-4B95-B0FC-F67E92C7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attacker viewpoint and his behavior, Bastien DROUOT</a:t>
            </a:r>
            <a:endParaRPr lang="en-GB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EE7C6845-40E0-43BD-B2A8-4DEBDA12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3F75-7461-44DF-8D0F-6BE862BFE737}" type="slidenum">
              <a:rPr lang="en-GB" smtClean="0"/>
              <a:pPr/>
              <a:t>‹N°›</a:t>
            </a:fld>
            <a:r>
              <a:rPr lang="en-GB"/>
              <a:t>/XX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6728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15F-A653-404E-9715-51C3516C8E70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8651-F36D-411F-B524-9A4EEC1E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517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15F-A653-404E-9715-51C3516C8E70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8651-F36D-411F-B524-9A4EEC1E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836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15F-A653-404E-9715-51C3516C8E70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8651-F36D-411F-B524-9A4EEC1E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4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275-CD87-4C57-BEFA-8EB96B162877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2DEE-9504-480F-AE46-7CCF50238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200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15F-A653-404E-9715-51C3516C8E70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8651-F36D-411F-B524-9A4EEC1E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0850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15F-A653-404E-9715-51C3516C8E70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8651-F36D-411F-B524-9A4EEC1E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9641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15F-A653-404E-9715-51C3516C8E70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8651-F36D-411F-B524-9A4EEC1E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3503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15F-A653-404E-9715-51C3516C8E70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8651-F36D-411F-B524-9A4EEC1E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8423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15F-A653-404E-9715-51C3516C8E70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8651-F36D-411F-B524-9A4EEC1E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4798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15F-A653-404E-9715-51C3516C8E70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8651-F36D-411F-B524-9A4EEC1E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2207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15F-A653-404E-9715-51C3516C8E70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8651-F36D-411F-B524-9A4EEC1E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4331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E15F-A653-404E-9715-51C3516C8E70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8651-F36D-411F-B524-9A4EEC1E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8902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08/11/2016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 STICC - MOCS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CDF-0E49-4DAF-B15A-688809389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4131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08/11/2016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 STICC - MOCS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CDF-0E49-4DAF-B15A-688809389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8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275-CD87-4C57-BEFA-8EB96B162877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2DEE-9504-480F-AE46-7CCF50238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6757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08/11/2016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 STICC - MOCS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CDF-0E49-4DAF-B15A-688809389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4264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08/11/2016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 STICC - MOCS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CDF-0E49-4DAF-B15A-688809389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283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08/11/2016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 STICC - MOCS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CDF-0E49-4DAF-B15A-688809389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302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08/11/2016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 STICC - MOCS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CDF-0E49-4DAF-B15A-688809389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2989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08/11/2016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 STICC - MOCS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CDF-0E49-4DAF-B15A-688809389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7181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08/11/2016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 STICC - MOCS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CDF-0E49-4DAF-B15A-688809389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325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08/11/2016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 STICC - MOCS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CDF-0E49-4DAF-B15A-688809389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8423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08/11/2016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 STICC - MOCS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CDF-0E49-4DAF-B15A-688809389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5956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08/11/2016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 STICC - MOCS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2CDF-0E49-4DAF-B15A-688809389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05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275-CD87-4C57-BEFA-8EB96B162877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2DEE-9504-480F-AE46-7CCF50238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49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275-CD87-4C57-BEFA-8EB96B162877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2DEE-9504-480F-AE46-7CCF50238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7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275-CD87-4C57-BEFA-8EB96B162877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2DEE-9504-480F-AE46-7CCF50238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91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275-CD87-4C57-BEFA-8EB96B162877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2DEE-9504-480F-AE46-7CCF50238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40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16275-CD87-4C57-BEFA-8EB96B162877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2DEE-9504-480F-AE46-7CCF50238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63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dirty="0" smtClean="0"/>
              <a:t>24/04/2018</a:t>
            </a:r>
            <a:endParaRPr lang="fr-FR" dirty="0"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fr-FR" sz="1400" dirty="0" err="1" smtClean="0">
                <a:latin typeface="Times New Roman"/>
              </a:rPr>
              <a:t>Lab</a:t>
            </a:r>
            <a:r>
              <a:rPr lang="fr-FR" sz="1400" dirty="0" smtClean="0">
                <a:latin typeface="Times New Roman"/>
              </a:rPr>
              <a:t> STICC</a:t>
            </a:r>
            <a:endParaRPr dirty="0"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F508069-AADE-4CD4-8C01-D4CA2FA5E8AD}" type="slidenum">
              <a:rPr lang="fr-FR" sz="1400">
                <a:latin typeface="Times New Roman"/>
              </a:rPr>
              <a:t>‹N°›</a:t>
            </a:fld>
            <a:endParaRPr/>
          </a:p>
        </p:txBody>
      </p:sp>
      <p:pic>
        <p:nvPicPr>
          <p:cNvPr id="7" name="Picture 2" descr="U:\portable\admComStiCC\ComStiCC-ENSTA-B\LabSTICC\logo-labsti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9437"/>
            <a:ext cx="1799952" cy="82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9" descr="Logo ENSTA Bretagne CMJN"/>
          <p:cNvPicPr/>
          <p:nvPr userDrawn="1"/>
        </p:nvPicPr>
        <p:blipFill>
          <a:blip r:embed="rId3"/>
          <a:stretch/>
        </p:blipFill>
        <p:spPr>
          <a:xfrm>
            <a:off x="8851320" y="0"/>
            <a:ext cx="1228680" cy="12286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6275-CD87-4C57-BEFA-8EB96B162877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2DEE-9504-480F-AE46-7CCF50238C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40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81E4-D675-46FC-815C-2C3485C25D74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A3F6E-E4D3-439B-BE1E-89570CBC7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53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9" descr="Logo ENSTA Bretagne CMJN"/>
          <p:cNvPicPr/>
          <p:nvPr/>
        </p:nvPicPr>
        <p:blipFill>
          <a:blip r:embed="rId6"/>
          <a:stretch/>
        </p:blipFill>
        <p:spPr>
          <a:xfrm>
            <a:off x="8851320" y="0"/>
            <a:ext cx="1228680" cy="1228680"/>
          </a:xfrm>
          <a:prstGeom prst="rect">
            <a:avLst/>
          </a:prstGeom>
          <a:ln>
            <a:noFill/>
          </a:ln>
        </p:spPr>
      </p:pic>
      <p:sp>
        <p:nvSpPr>
          <p:cNvPr id="40" name="Line 1"/>
          <p:cNvSpPr/>
          <p:nvPr/>
        </p:nvSpPr>
        <p:spPr>
          <a:xfrm>
            <a:off x="0" y="1081080"/>
            <a:ext cx="8849880" cy="0"/>
          </a:xfrm>
          <a:prstGeom prst="line">
            <a:avLst/>
          </a:prstGeom>
          <a:ln w="9360">
            <a:solidFill>
              <a:srgbClr val="C8D100"/>
            </a:solidFill>
            <a:miter/>
          </a:ln>
        </p:spPr>
      </p:sp>
      <p:sp>
        <p:nvSpPr>
          <p:cNvPr id="41" name="CustomShape 2"/>
          <p:cNvSpPr/>
          <p:nvPr/>
        </p:nvSpPr>
        <p:spPr>
          <a:xfrm>
            <a:off x="-40320" y="7279560"/>
            <a:ext cx="10080000" cy="30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fr-FR" sz="1200">
                <a:solidFill>
                  <a:srgbClr val="005C87"/>
                </a:solidFill>
                <a:latin typeface="Arial"/>
              </a:rPr>
              <a:t>Ecole Nationale Supérieure de Techniques Avancées Bretagne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38160" y="48240"/>
            <a:ext cx="9072000" cy="1260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r>
              <a:rPr lang="fr-FR" sz="4640">
                <a:latin typeface="Arial"/>
              </a:rPr>
              <a:t>Cliquez pour éditer le format du texte-titre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000" cy="498924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Arial"/>
              <a:buChar char="•"/>
            </a:pPr>
            <a:r>
              <a:rPr lang="fr-FR" sz="3529">
                <a:latin typeface="Arial"/>
              </a:rPr>
              <a:t>Cliquez pour éditer le format du plan de texte</a:t>
            </a:r>
            <a:endParaRPr/>
          </a:p>
          <a:p>
            <a:pPr lvl="1">
              <a:buFont typeface="Arial"/>
              <a:buChar char="–"/>
            </a:pPr>
            <a:r>
              <a:rPr lang="fr-FR" sz="3089">
                <a:latin typeface="Arial"/>
              </a:rPr>
              <a:t>Second niveau de plan</a:t>
            </a:r>
            <a:endParaRPr/>
          </a:p>
          <a:p>
            <a:pPr lvl="2">
              <a:buFont typeface="Arial"/>
              <a:buChar char="•"/>
            </a:pPr>
            <a:r>
              <a:rPr lang="fr-FR" sz="2650">
                <a:latin typeface="Arial"/>
              </a:rPr>
              <a:t>Troisième niveau de plan</a:t>
            </a:r>
            <a:endParaRPr/>
          </a:p>
          <a:p>
            <a:pPr lvl="3">
              <a:buFont typeface="Arial"/>
              <a:buChar char="–"/>
            </a:pPr>
            <a:r>
              <a:rPr lang="fr-FR" sz="2210">
                <a:latin typeface="Arial"/>
              </a:rPr>
              <a:t>Quatrième niveau de plan</a:t>
            </a:r>
            <a:endParaRPr/>
          </a:p>
          <a:p>
            <a:pPr lvl="4">
              <a:buFont typeface="Arial"/>
              <a:buChar char="»"/>
            </a:pPr>
            <a:r>
              <a:rPr lang="fr-FR" sz="2210">
                <a:latin typeface="Arial"/>
              </a:rPr>
              <a:t>Cinquième niveau de plan</a:t>
            </a:r>
            <a:endParaRPr/>
          </a:p>
          <a:p>
            <a:pPr lvl="5">
              <a:buFont typeface="Arial"/>
              <a:buChar char="»"/>
            </a:pPr>
            <a:r>
              <a:rPr lang="fr-FR" sz="2210">
                <a:latin typeface="Arial"/>
              </a:rPr>
              <a:t>Sixième niveau de plan</a:t>
            </a:r>
            <a:endParaRPr/>
          </a:p>
          <a:p>
            <a:pPr lvl="6">
              <a:buFont typeface="Arial"/>
              <a:buChar char="»"/>
            </a:pPr>
            <a:r>
              <a:rPr lang="fr-FR" sz="2210">
                <a:latin typeface="Arial"/>
              </a:rPr>
              <a:t>Septième niveau de plan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dt"/>
          </p:nvPr>
        </p:nvSpPr>
        <p:spPr>
          <a:xfrm>
            <a:off x="503280" y="6985440"/>
            <a:ext cx="2352240" cy="524880"/>
          </a:xfrm>
          <a:prstGeom prst="rect">
            <a:avLst/>
          </a:prstGeom>
        </p:spPr>
        <p:txBody>
          <a:bodyPr lIns="90000" tIns="46800" rIns="90000" bIns="46800"/>
          <a:lstStyle/>
          <a:p>
            <a:r>
              <a:rPr lang="fr-FR" sz="1400" dirty="0" smtClean="0">
                <a:solidFill>
                  <a:srgbClr val="7F7F7F"/>
                </a:solidFill>
              </a:rPr>
              <a:t>24/04/2018</a:t>
            </a:r>
            <a:endParaRPr lang="fr-FR" dirty="0"/>
          </a:p>
        </p:txBody>
      </p:sp>
      <p:sp>
        <p:nvSpPr>
          <p:cNvPr id="45" name="PlaceHolder 6"/>
          <p:cNvSpPr>
            <a:spLocks noGrp="1"/>
          </p:cNvSpPr>
          <p:nvPr>
            <p:ph type="ftr"/>
          </p:nvPr>
        </p:nvSpPr>
        <p:spPr>
          <a:xfrm>
            <a:off x="3055320" y="6985440"/>
            <a:ext cx="3969360" cy="5248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s-ES" sz="1400" smtClean="0">
                <a:solidFill>
                  <a:srgbClr val="7F7F7F"/>
                </a:solidFill>
                <a:latin typeface="Arial"/>
              </a:rPr>
              <a:t>Lab STICC - MOCS</a:t>
            </a:r>
            <a:endParaRPr/>
          </a:p>
        </p:txBody>
      </p:sp>
      <p:sp>
        <p:nvSpPr>
          <p:cNvPr id="46" name="PlaceHolder 7"/>
          <p:cNvSpPr>
            <a:spLocks noGrp="1"/>
          </p:cNvSpPr>
          <p:nvPr>
            <p:ph type="sldNum"/>
          </p:nvPr>
        </p:nvSpPr>
        <p:spPr>
          <a:xfrm>
            <a:off x="7223400" y="6985440"/>
            <a:ext cx="2352240" cy="5248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fld id="{51625184-8900-4541-B2E2-94D7D0217AA9}" type="slidenum">
              <a:rPr lang="es-ES" sz="1400">
                <a:solidFill>
                  <a:srgbClr val="7F7F7F"/>
                </a:solidFill>
                <a:latin typeface="Arial"/>
              </a:rPr>
              <a:t>‹N°›</a:t>
            </a:fld>
            <a:endParaRPr/>
          </a:p>
        </p:txBody>
      </p:sp>
      <p:pic>
        <p:nvPicPr>
          <p:cNvPr id="10" name="Picture 2" descr="U:\portable\admComStiCC\ComStiCC-ENSTA-B\LabSTICC\logo-labstic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9437"/>
            <a:ext cx="1799952" cy="82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726" r:id="rId4"/>
  </p:sldLayoutIdLst>
  <p:timing>
    <p:tnLst>
      <p:par>
        <p:cTn id="1" dur="indefinite" restart="never" nodeType="tmRoot"/>
      </p:par>
    </p:tnLst>
  </p:timing>
  <p:hf hdr="0" ftr="0" dt="0"/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7E15F-A653-404E-9715-51C3516C8E70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8651-F36D-411F-B524-9A4EEC1E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55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08/11/2016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Lab STICC - MOCS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A2CDF-0E49-4DAF-B15A-688809389A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5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/>
          </p:nvPr>
        </p:nvSpPr>
        <p:spPr>
          <a:xfrm>
            <a:off x="359792" y="1835621"/>
            <a:ext cx="9072000" cy="4032448"/>
          </a:xfrm>
        </p:spPr>
        <p:txBody>
          <a:bodyPr/>
          <a:lstStyle/>
          <a:p>
            <a:pPr algn="ctr"/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Analyse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de la menace 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et </a:t>
            </a:r>
          </a:p>
          <a:p>
            <a:pPr algn="ctr"/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Fédération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de </a:t>
            </a:r>
            <a:r>
              <a:rPr lang="en-US" sz="3200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modèles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ctr"/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ctr"/>
            <a:endParaRPr lang="en-US" sz="3200" dirty="0" smtClean="0">
              <a:latin typeface="+mj-lt"/>
            </a:endParaRPr>
          </a:p>
          <a:p>
            <a:pPr algn="ctr"/>
            <a:r>
              <a:rPr lang="en-US" sz="2000" dirty="0" smtClean="0">
                <a:latin typeface="+mj-lt"/>
              </a:rPr>
              <a:t>Joel </a:t>
            </a:r>
            <a:r>
              <a:rPr lang="en-US" sz="2000" dirty="0" err="1" smtClean="0">
                <a:latin typeface="+mj-lt"/>
              </a:rPr>
              <a:t>Champeau</a:t>
            </a:r>
            <a:endParaRPr lang="en-US" sz="2000" dirty="0" smtClean="0">
              <a:latin typeface="+mj-lt"/>
            </a:endParaRPr>
          </a:p>
          <a:p>
            <a:pPr algn="ctr"/>
            <a:r>
              <a:rPr lang="en-US" sz="2000" dirty="0" smtClean="0">
                <a:latin typeface="+mj-lt"/>
              </a:rPr>
              <a:t>Lab-STICC – MOCS</a:t>
            </a:r>
          </a:p>
          <a:p>
            <a:pPr algn="ctr"/>
            <a:r>
              <a:rPr lang="en-US" sz="2000" dirty="0" smtClean="0">
                <a:latin typeface="+mj-lt"/>
              </a:rPr>
              <a:t>ENSTA Bretagne</a:t>
            </a:r>
          </a:p>
          <a:p>
            <a:pPr algn="ctr"/>
            <a:endParaRPr lang="en-US" sz="2000" dirty="0" smtClean="0">
              <a:latin typeface="+mj-lt"/>
            </a:endParaRPr>
          </a:p>
          <a:p>
            <a:pPr algn="ctr"/>
            <a:r>
              <a:rPr lang="en-US" sz="2000" dirty="0" smtClean="0">
                <a:latin typeface="+mj-lt"/>
              </a:rPr>
              <a:t>Joel.champeau@ensta-bretagne.fr</a:t>
            </a:r>
            <a:endParaRPr lang="en-US" sz="2000" dirty="0">
              <a:latin typeface="+mj-lt"/>
            </a:endParaRPr>
          </a:p>
        </p:txBody>
      </p:sp>
      <p:pic>
        <p:nvPicPr>
          <p:cNvPr id="1026" name="Picture 2" descr="U:\portable\admComStiCC\ComStiCC-ENSTA-B\LabSTICC\logo-labsti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9437"/>
            <a:ext cx="1799952" cy="82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5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3968" y="48240"/>
            <a:ext cx="7166192" cy="1260000"/>
          </a:xfrm>
        </p:spPr>
        <p:txBody>
          <a:bodyPr/>
          <a:lstStyle/>
          <a:p>
            <a:r>
              <a:rPr lang="en-US" sz="3200" dirty="0" smtClean="0"/>
              <a:t>Threat analysis and system modelling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443" y="1907629"/>
            <a:ext cx="2673366" cy="1687028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 descr="https://www.schneier.com/images/paper-attacktrees-fig2.gif">
            <a:extLst>
              <a:ext uri="{FF2B5EF4-FFF2-40B4-BE49-F238E27FC236}">
                <a16:creationId xmlns:a16="http://schemas.microsoft.com/office/drawing/2014/main" xmlns="" id="{BEDCBE92-DC27-4CB3-81C5-9BF2D5A2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2" y="2313052"/>
            <a:ext cx="2448272" cy="187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ésultat de recherche d'images pour &quot;feature models examples&quot;">
            <a:extLst>
              <a:ext uri="{FF2B5EF4-FFF2-40B4-BE49-F238E27FC236}">
                <a16:creationId xmlns:a16="http://schemas.microsoft.com/office/drawing/2014/main" xmlns="" id="{C7A22345-E589-4329-92F9-95D387098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520" y="2740754"/>
            <a:ext cx="2880320" cy="142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28">
            <a:extLst>
              <a:ext uri="{FF2B5EF4-FFF2-40B4-BE49-F238E27FC236}">
                <a16:creationId xmlns:a16="http://schemas.microsoft.com/office/drawing/2014/main" xmlns="" id="{AE0CA250-F96D-4942-96F4-FB754717AA80}"/>
              </a:ext>
            </a:extLst>
          </p:cNvPr>
          <p:cNvSpPr/>
          <p:nvPr/>
        </p:nvSpPr>
        <p:spPr>
          <a:xfrm>
            <a:off x="3899375" y="4455883"/>
            <a:ext cx="2315503" cy="1034789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Transformation </a:t>
            </a: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or </a:t>
            </a:r>
          </a:p>
          <a:p>
            <a:pPr algn="ctr"/>
            <a:r>
              <a:rPr lang="fr-FR" b="1" dirty="0" smtClean="0">
                <a:solidFill>
                  <a:schemeClr val="tx1"/>
                </a:solidFill>
              </a:rPr>
              <a:t>Relation ???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xmlns="" id="{8A63D682-D8F1-476E-85F8-F2A5A5BF7C0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583928" y="4192266"/>
            <a:ext cx="2315447" cy="379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8A63D682-D8F1-476E-85F8-F2A5A5BF7C05}"/>
              </a:ext>
            </a:extLst>
          </p:cNvPr>
          <p:cNvCxnSpPr>
            <a:cxnSpLocks/>
            <a:stCxn id="1026" idx="2"/>
            <a:endCxn id="7" idx="0"/>
          </p:cNvCxnSpPr>
          <p:nvPr/>
        </p:nvCxnSpPr>
        <p:spPr>
          <a:xfrm>
            <a:off x="5057126" y="3594657"/>
            <a:ext cx="1" cy="861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8A63D682-D8F1-476E-85F8-F2A5A5BF7C0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214878" y="4170748"/>
            <a:ext cx="2137802" cy="401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5796396" y="1642050"/>
            <a:ext cx="2232248" cy="768832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 smtClean="0">
                <a:latin typeface="+mn-lt"/>
              </a:rPr>
              <a:t>System modelling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/>
          </p:nvPr>
        </p:nvSpPr>
        <p:spPr>
          <a:xfrm>
            <a:off x="0" y="1835621"/>
            <a:ext cx="2232248" cy="768832"/>
          </a:xfrm>
        </p:spPr>
        <p:txBody>
          <a:bodyPr/>
          <a:lstStyle/>
          <a:p>
            <a:r>
              <a:rPr lang="en-US" sz="2000" dirty="0" smtClean="0">
                <a:latin typeface="+mn-lt"/>
              </a:rPr>
              <a:t>Attack Tree</a:t>
            </a:r>
          </a:p>
        </p:txBody>
      </p:sp>
      <p:sp>
        <p:nvSpPr>
          <p:cNvPr id="23" name="Espace réservé du texte 2"/>
          <p:cNvSpPr>
            <a:spLocks noGrp="1"/>
          </p:cNvSpPr>
          <p:nvPr>
            <p:ph type="body"/>
          </p:nvPr>
        </p:nvSpPr>
        <p:spPr>
          <a:xfrm>
            <a:off x="8208664" y="2362933"/>
            <a:ext cx="2232248" cy="768832"/>
          </a:xfrm>
        </p:spPr>
        <p:txBody>
          <a:bodyPr/>
          <a:lstStyle/>
          <a:p>
            <a:r>
              <a:rPr lang="en-US" sz="2000" dirty="0" smtClean="0">
                <a:latin typeface="+mn-lt"/>
              </a:rPr>
              <a:t>System Configuration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0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8024" y="48240"/>
            <a:ext cx="6662136" cy="1260000"/>
          </a:xfrm>
        </p:spPr>
        <p:txBody>
          <a:bodyPr/>
          <a:lstStyle/>
          <a:p>
            <a:r>
              <a:rPr lang="fr-FR" sz="3200" dirty="0"/>
              <a:t>Utilisation des modèles</a:t>
            </a:r>
            <a:endParaRPr lang="fr-FR" sz="3200" dirty="0">
              <a:latin typeface="+mn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3808" y="1331565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Mise en relation des langages de Modélisation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Plusieurs approches [Pav11,Was88,ISO98,Guy13]</a:t>
            </a:r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Intégration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Unification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Fédération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791840" y="3707829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Language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736056" y="3707829"/>
            <a:ext cx="15121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Language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688384" y="3923853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Language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632600" y="3923853"/>
            <a:ext cx="15121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Language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400352" y="3592188"/>
            <a:ext cx="4032448" cy="979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6789940" y="356381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Intégration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760392" y="5292005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Language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704608" y="5292005"/>
            <a:ext cx="15121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Language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768504" y="6084093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Pivot</a:t>
            </a:r>
            <a:endParaRPr lang="fr-FR" dirty="0"/>
          </a:p>
        </p:txBody>
      </p:sp>
      <p:cxnSp>
        <p:nvCxnSpPr>
          <p:cNvPr id="14" name="Connecteur en angle 13"/>
          <p:cNvCxnSpPr>
            <a:stCxn id="11" idx="2"/>
            <a:endCxn id="12" idx="3"/>
          </p:cNvCxnSpPr>
          <p:nvPr/>
        </p:nvCxnSpPr>
        <p:spPr>
          <a:xfrm rot="5400000">
            <a:off x="8100652" y="5976081"/>
            <a:ext cx="540060" cy="18002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10" idx="2"/>
            <a:endCxn id="12" idx="1"/>
          </p:cNvCxnSpPr>
          <p:nvPr/>
        </p:nvCxnSpPr>
        <p:spPr>
          <a:xfrm rot="16200000" flipH="1">
            <a:off x="6372460" y="5940077"/>
            <a:ext cx="540060" cy="2520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960660" y="658937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Unification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5422120" y="5104356"/>
            <a:ext cx="4032448" cy="185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77520" y="5281488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Language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821736" y="5281488"/>
            <a:ext cx="1512168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Language</a:t>
            </a:r>
            <a:r>
              <a:rPr lang="fr-FR" dirty="0" smtClean="0"/>
              <a:t> 2</a:t>
            </a:r>
            <a:endParaRPr lang="fr-FR" dirty="0"/>
          </a:p>
        </p:txBody>
      </p:sp>
      <p:cxnSp>
        <p:nvCxnSpPr>
          <p:cNvPr id="24" name="Connecteur en angle 23"/>
          <p:cNvCxnSpPr>
            <a:stCxn id="22" idx="2"/>
          </p:cNvCxnSpPr>
          <p:nvPr/>
        </p:nvCxnSpPr>
        <p:spPr>
          <a:xfrm rot="5400000">
            <a:off x="2807490" y="5565790"/>
            <a:ext cx="550577" cy="990085"/>
          </a:xfrm>
          <a:prstGeom prst="bentConnector2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21" idx="2"/>
          </p:cNvCxnSpPr>
          <p:nvPr/>
        </p:nvCxnSpPr>
        <p:spPr>
          <a:xfrm rot="16200000" flipH="1">
            <a:off x="1835381" y="5583767"/>
            <a:ext cx="550577" cy="954130"/>
          </a:xfrm>
          <a:prstGeom prst="bentConnector2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943968" y="650684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Fédération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539248" y="5093839"/>
            <a:ext cx="4032448" cy="185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5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2000" y="0"/>
            <a:ext cx="9072000" cy="1260000"/>
          </a:xfrm>
        </p:spPr>
        <p:txBody>
          <a:bodyPr/>
          <a:lstStyle/>
          <a:p>
            <a:r>
              <a:rPr lang="en-US" sz="3200" dirty="0" smtClean="0"/>
              <a:t>Roles modeling to federate models</a:t>
            </a:r>
            <a:endParaRPr lang="en-US" sz="3200" dirty="0"/>
          </a:p>
        </p:txBody>
      </p:sp>
      <p:sp>
        <p:nvSpPr>
          <p:cNvPr id="4" name="ZoneTexte 3"/>
          <p:cNvSpPr txBox="1"/>
          <p:nvPr/>
        </p:nvSpPr>
        <p:spPr>
          <a:xfrm>
            <a:off x="753587" y="1874827"/>
            <a:ext cx="5179278" cy="4410650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Role oriented modeling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Separation between syntax and semantics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Multiple </a:t>
            </a:r>
            <a:r>
              <a:rPr lang="en-US" sz="2000" dirty="0"/>
              <a:t>and dynamic </a:t>
            </a:r>
            <a:r>
              <a:rPr lang="en-US" sz="2000" dirty="0" smtClean="0"/>
              <a:t>classification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Object collaboration </a:t>
            </a:r>
            <a:r>
              <a:rPr lang="en-US" sz="2000" dirty="0" smtClean="0"/>
              <a:t>and substitutability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Role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is founded and lacks semantic rigidity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exists in relation with other entities. 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is related to </a:t>
            </a:r>
            <a:r>
              <a:rPr lang="en-US" sz="2000" dirty="0"/>
              <a:t>a dedicated context</a:t>
            </a:r>
          </a:p>
          <a:p>
            <a:endParaRPr lang="en-US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215776" y="1337478"/>
            <a:ext cx="8661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Roles Modeling to define dynamic interfaces [..90s,Steimann01,Kuhn2014]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425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champejo\Dropbox\HDR-Dossier\presentations\RoleFeature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20" y="3282082"/>
            <a:ext cx="4824536" cy="427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1960" y="0"/>
            <a:ext cx="9072000" cy="1260000"/>
          </a:xfrm>
        </p:spPr>
        <p:txBody>
          <a:bodyPr/>
          <a:lstStyle/>
          <a:p>
            <a:r>
              <a:rPr lang="fr-FR" sz="3200" kern="0" dirty="0" err="1" smtClean="0">
                <a:solidFill>
                  <a:sysClr val="windowText" lastClr="000000"/>
                </a:solidFill>
              </a:rPr>
              <a:t>Role</a:t>
            </a:r>
            <a:r>
              <a:rPr lang="fr-FR" sz="3200" kern="0" dirty="0" smtClean="0">
                <a:solidFill>
                  <a:sysClr val="windowText" lastClr="000000"/>
                </a:solidFill>
              </a:rPr>
              <a:t> </a:t>
            </a:r>
            <a:r>
              <a:rPr lang="fr-FR" sz="3200" kern="0" dirty="0" err="1" smtClean="0">
                <a:solidFill>
                  <a:sysClr val="windowText" lastClr="000000"/>
                </a:solidFill>
              </a:rPr>
              <a:t>features</a:t>
            </a:r>
            <a:endParaRPr 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15776" y="1259557"/>
            <a:ext cx="8811604" cy="3179544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pPr marL="566968" indent="-566968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dirty="0"/>
              <a:t>Role comes with own properties and behavior</a:t>
            </a:r>
            <a:r>
              <a:rPr lang="en-US" sz="2000" dirty="0" smtClean="0"/>
              <a:t>. </a:t>
            </a:r>
            <a:endParaRPr lang="en-US" sz="2000" dirty="0"/>
          </a:p>
          <a:p>
            <a:pPr marL="566968" indent="-566968">
              <a:buFont typeface="+mj-lt"/>
              <a:buAutoNum type="arabicPeriod"/>
            </a:pPr>
            <a:r>
              <a:rPr lang="en-US" sz="2000" dirty="0"/>
              <a:t>Roles depend on relationships</a:t>
            </a:r>
          </a:p>
          <a:p>
            <a:pPr marL="566968" indent="-566968">
              <a:buFont typeface="+mj-lt"/>
              <a:buAutoNum type="arabicPeriod"/>
            </a:pPr>
            <a:r>
              <a:rPr lang="en-US" sz="2000" dirty="0"/>
              <a:t>An Object can play several roles simultaneously. Multiple classification.</a:t>
            </a:r>
          </a:p>
          <a:p>
            <a:pPr marL="566968" indent="-566968">
              <a:buFont typeface="+mj-lt"/>
              <a:buAutoNum type="arabicPeriod"/>
            </a:pPr>
            <a:r>
              <a:rPr lang="en-US" sz="2000" dirty="0" smtClean="0"/>
              <a:t>An </a:t>
            </a:r>
            <a:r>
              <a:rPr lang="en-US" sz="2000" dirty="0"/>
              <a:t>Object can acquire and lose roles dynamically.</a:t>
            </a:r>
          </a:p>
          <a:p>
            <a:pPr marL="566968" indent="-566968">
              <a:buFont typeface="+mj-lt"/>
              <a:buAutoNum type="arabicPeriod" startAt="7"/>
            </a:pPr>
            <a:r>
              <a:rPr lang="en-US" sz="2000" dirty="0"/>
              <a:t>Objects of </a:t>
            </a:r>
            <a:r>
              <a:rPr lang="en-US" sz="2000" dirty="0" smtClean="0"/>
              <a:t>unrelated </a:t>
            </a:r>
            <a:r>
              <a:rPr lang="en-US" sz="2000" dirty="0"/>
              <a:t>types can play the same role. </a:t>
            </a:r>
          </a:p>
          <a:p>
            <a:pPr marL="566968" indent="-566968">
              <a:buFont typeface="+mj-lt"/>
              <a:buAutoNum type="arabicPeriod" startAt="7"/>
            </a:pPr>
            <a:r>
              <a:rPr lang="en-US" sz="2000" dirty="0"/>
              <a:t>Role can play Roles</a:t>
            </a:r>
          </a:p>
          <a:p>
            <a:pPr marL="566968" indent="-566968">
              <a:buFont typeface="+mj-lt"/>
              <a:buAutoNum type="arabicPeriod" startAt="7"/>
            </a:pPr>
            <a:r>
              <a:rPr lang="en-US" sz="2000" dirty="0"/>
              <a:t>A role can be transferred from one Object to another</a:t>
            </a:r>
          </a:p>
          <a:p>
            <a:pPr marL="566968" indent="-566968">
              <a:buFont typeface="+mj-lt"/>
              <a:buAutoNum type="arabicPeriod" startAt="7"/>
            </a:pPr>
            <a:r>
              <a:rPr lang="en-US" sz="2000" dirty="0"/>
              <a:t> Object State can be </a:t>
            </a:r>
            <a:r>
              <a:rPr lang="en-US" sz="2000" dirty="0" smtClean="0"/>
              <a:t>role-specific</a:t>
            </a:r>
          </a:p>
          <a:p>
            <a:pPr marL="566968" indent="-566968">
              <a:buFont typeface="+mj-lt"/>
              <a:buAutoNum type="arabicPeriod" startAt="7"/>
            </a:pPr>
            <a:r>
              <a:rPr lang="en-US" sz="2000" dirty="0" smtClean="0"/>
              <a:t>….</a:t>
            </a:r>
          </a:p>
          <a:p>
            <a:pPr marL="566968" indent="-566968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2736056" y="6334309"/>
            <a:ext cx="2713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[From Steimann01 and Kuhn2014]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019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7280451" y="3863679"/>
            <a:ext cx="1610100" cy="1624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0794" tIns="50397" rIns="100794" bIns="50397" rtlCol="0" anchor="t" anchorCtr="0"/>
          <a:lstStyle/>
          <a:p>
            <a:pPr algn="ctr"/>
            <a:r>
              <a:rPr lang="fr-FR" sz="2200" dirty="0" err="1"/>
              <a:t>Bluebee</a:t>
            </a:r>
            <a:endParaRPr lang="fr-FR" sz="2200" dirty="0"/>
          </a:p>
        </p:txBody>
      </p:sp>
      <p:sp>
        <p:nvSpPr>
          <p:cNvPr id="65" name="Rectangle 64"/>
          <p:cNvSpPr/>
          <p:nvPr/>
        </p:nvSpPr>
        <p:spPr>
          <a:xfrm>
            <a:off x="7280451" y="2059954"/>
            <a:ext cx="1610100" cy="1624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0794" tIns="50397" rIns="100794" bIns="50397" rtlCol="0" anchor="t" anchorCtr="0"/>
          <a:lstStyle/>
          <a:p>
            <a:pPr algn="ctr"/>
            <a:r>
              <a:rPr lang="fr-FR" sz="2200" dirty="0"/>
              <a:t>IRQA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134070" y="3849680"/>
            <a:ext cx="1610100" cy="1624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0794" tIns="50397" rIns="100794" bIns="50397" rtlCol="0" anchor="t" anchorCtr="0"/>
          <a:lstStyle/>
          <a:p>
            <a:pPr algn="ctr"/>
            <a:r>
              <a:rPr lang="fr-FR" sz="2200" dirty="0" err="1"/>
              <a:t>Rhapsody</a:t>
            </a:r>
            <a:endParaRPr lang="fr-FR" sz="2200" dirty="0"/>
          </a:p>
          <a:p>
            <a:pPr algn="ctr"/>
            <a:r>
              <a:rPr lang="fr-FR" sz="2200" dirty="0"/>
              <a:t>MOPCOM</a:t>
            </a:r>
          </a:p>
        </p:txBody>
      </p:sp>
      <p:sp>
        <p:nvSpPr>
          <p:cNvPr id="102" name="Ellipse 101"/>
          <p:cNvSpPr/>
          <p:nvPr/>
        </p:nvSpPr>
        <p:spPr>
          <a:xfrm>
            <a:off x="3878241" y="1166827"/>
            <a:ext cx="2310143" cy="3466974"/>
          </a:xfrm>
          <a:prstGeom prst="ellipse">
            <a:avLst/>
          </a:prstGeom>
          <a:solidFill>
            <a:srgbClr val="00B050">
              <a:alpha val="29000"/>
            </a:srgbClr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 sz="2200"/>
          </a:p>
        </p:txBody>
      </p:sp>
      <p:sp>
        <p:nvSpPr>
          <p:cNvPr id="37" name="Ellipse 36"/>
          <p:cNvSpPr/>
          <p:nvPr/>
        </p:nvSpPr>
        <p:spPr>
          <a:xfrm>
            <a:off x="3878241" y="2861024"/>
            <a:ext cx="2296141" cy="3415009"/>
          </a:xfrm>
          <a:prstGeom prst="ellipse">
            <a:avLst/>
          </a:prstGeom>
          <a:solidFill>
            <a:srgbClr val="7030A0">
              <a:alpha val="26000"/>
            </a:srgbClr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fr-FR" sz="2200"/>
          </a:p>
        </p:txBody>
      </p:sp>
      <p:sp>
        <p:nvSpPr>
          <p:cNvPr id="31" name="Rectangle 30"/>
          <p:cNvSpPr/>
          <p:nvPr/>
        </p:nvSpPr>
        <p:spPr>
          <a:xfrm>
            <a:off x="1106068" y="1735771"/>
            <a:ext cx="1610100" cy="1624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0794" tIns="50397" rIns="100794" bIns="50397" rtlCol="0" anchor="t" anchorCtr="0"/>
          <a:lstStyle/>
          <a:p>
            <a:pPr algn="ctr"/>
            <a:r>
              <a:rPr lang="fr-FR" sz="2200" dirty="0" err="1"/>
              <a:t>Rhapsody</a:t>
            </a:r>
            <a:endParaRPr lang="fr-FR" sz="22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1582098" y="2323883"/>
            <a:ext cx="420026" cy="39687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E</a:t>
            </a:r>
            <a:endParaRPr lang="fr-FR" sz="2200" dirty="0">
              <a:solidFill>
                <a:schemeClr val="tx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606465" y="1713350"/>
            <a:ext cx="923878" cy="680547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A 1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1624101" y="2795651"/>
            <a:ext cx="434027" cy="39687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E</a:t>
            </a:r>
            <a:endParaRPr lang="fr-FR" sz="2200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4420653" y="1521706"/>
            <a:ext cx="396919" cy="39687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958431" y="5613759"/>
            <a:ext cx="3122194" cy="261788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207" tIns="51588" rIns="99207" bIns="51588" numCol="1" rtlCol="0" anchor="ctr" anchorCtr="0" compatLnSpc="1">
            <a:prstTxWarp prst="textNoShape">
              <a:avLst/>
            </a:prstTxWarp>
          </a:bodyPr>
          <a:lstStyle/>
          <a:p>
            <a:pPr defTabSz="1007943" fontAlgn="base">
              <a:spcBef>
                <a:spcPct val="0"/>
              </a:spcBef>
              <a:spcAft>
                <a:spcPct val="0"/>
              </a:spcAft>
            </a:pPr>
            <a:endParaRPr lang="fr-FR" sz="1500">
              <a:latin typeface="Arial" charset="0"/>
            </a:endParaRPr>
          </a:p>
        </p:txBody>
      </p:sp>
      <p:sp>
        <p:nvSpPr>
          <p:cNvPr id="42" name="ZoneTexte 41"/>
          <p:cNvSpPr txBox="1"/>
          <p:nvPr/>
        </p:nvSpPr>
        <p:spPr bwMode="auto">
          <a:xfrm>
            <a:off x="7574469" y="5725754"/>
            <a:ext cx="1750109" cy="16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0079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kern="0" dirty="0">
                <a:latin typeface="+mj-lt"/>
                <a:ea typeface="+mj-ea"/>
                <a:cs typeface="+mj-cs"/>
              </a:rPr>
              <a:t>Model </a:t>
            </a:r>
            <a:r>
              <a:rPr lang="fr-FR" sz="1200" kern="0" dirty="0" err="1">
                <a:latin typeface="+mj-lt"/>
                <a:ea typeface="+mj-ea"/>
                <a:cs typeface="+mj-cs"/>
              </a:rPr>
              <a:t>Element</a:t>
            </a:r>
            <a:endParaRPr lang="fr-FR" sz="12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7094819" y="6519491"/>
            <a:ext cx="396919" cy="39687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5" name="Rectangle à coins arrondis 44"/>
          <p:cNvSpPr/>
          <p:nvPr/>
        </p:nvSpPr>
        <p:spPr>
          <a:xfrm>
            <a:off x="7104472" y="6981745"/>
            <a:ext cx="396919" cy="396877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ZoneTexte 45"/>
          <p:cNvSpPr txBox="1"/>
          <p:nvPr/>
        </p:nvSpPr>
        <p:spPr bwMode="auto">
          <a:xfrm>
            <a:off x="7574470" y="6145736"/>
            <a:ext cx="2296142" cy="16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0079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kern="0" dirty="0" err="1">
                <a:latin typeface="+mj-lt"/>
                <a:ea typeface="+mj-ea"/>
                <a:cs typeface="+mj-cs"/>
              </a:rPr>
              <a:t>Tool</a:t>
            </a:r>
            <a:r>
              <a:rPr lang="fr-FR" sz="1200" kern="0" dirty="0">
                <a:latin typeface="+mj-lt"/>
                <a:ea typeface="+mj-ea"/>
                <a:cs typeface="+mj-cs"/>
              </a:rPr>
              <a:t> </a:t>
            </a:r>
            <a:r>
              <a:rPr lang="fr-FR" sz="1200" kern="0" dirty="0" err="1">
                <a:latin typeface="+mj-lt"/>
                <a:ea typeface="+mj-ea"/>
                <a:cs typeface="+mj-cs"/>
              </a:rPr>
              <a:t>chain</a:t>
            </a:r>
            <a:r>
              <a:rPr lang="fr-FR" sz="1200" kern="0" dirty="0">
                <a:latin typeface="+mj-lt"/>
                <a:ea typeface="+mj-ea"/>
                <a:cs typeface="+mj-cs"/>
              </a:rPr>
              <a:t> Artefact</a:t>
            </a:r>
          </a:p>
        </p:txBody>
      </p:sp>
      <p:sp>
        <p:nvSpPr>
          <p:cNvPr id="47" name="ZoneTexte 46"/>
          <p:cNvSpPr txBox="1"/>
          <p:nvPr/>
        </p:nvSpPr>
        <p:spPr bwMode="auto">
          <a:xfrm>
            <a:off x="7560469" y="6579717"/>
            <a:ext cx="2296142" cy="16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0079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kern="0" dirty="0" err="1">
                <a:latin typeface="+mj-lt"/>
                <a:ea typeface="+mj-ea"/>
                <a:cs typeface="+mj-cs"/>
              </a:rPr>
              <a:t>Tool</a:t>
            </a:r>
            <a:r>
              <a:rPr lang="fr-FR" sz="1200" kern="0" dirty="0">
                <a:latin typeface="+mj-lt"/>
                <a:ea typeface="+mj-ea"/>
                <a:cs typeface="+mj-cs"/>
              </a:rPr>
              <a:t> </a:t>
            </a:r>
            <a:r>
              <a:rPr lang="fr-FR" sz="1200" kern="0" dirty="0" err="1">
                <a:latin typeface="+mj-lt"/>
                <a:ea typeface="+mj-ea"/>
                <a:cs typeface="+mj-cs"/>
              </a:rPr>
              <a:t>Property</a:t>
            </a:r>
            <a:endParaRPr lang="fr-FR" sz="12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48" name="ZoneTexte 47"/>
          <p:cNvSpPr txBox="1"/>
          <p:nvPr/>
        </p:nvSpPr>
        <p:spPr bwMode="auto">
          <a:xfrm>
            <a:off x="7588471" y="7013699"/>
            <a:ext cx="2296142" cy="16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0079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kern="0" dirty="0">
                <a:latin typeface="+mj-lt"/>
                <a:ea typeface="+mj-ea"/>
                <a:cs typeface="+mj-cs"/>
              </a:rPr>
              <a:t>Domain </a:t>
            </a:r>
            <a:r>
              <a:rPr lang="fr-FR" sz="1200" kern="0" dirty="0" err="1">
                <a:latin typeface="+mj-lt"/>
                <a:ea typeface="+mj-ea"/>
                <a:cs typeface="+mj-cs"/>
              </a:rPr>
              <a:t>Property</a:t>
            </a:r>
            <a:r>
              <a:rPr lang="fr-FR" sz="1200" kern="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0" name="Rectangle à coins arrondis 69"/>
          <p:cNvSpPr/>
          <p:nvPr/>
        </p:nvSpPr>
        <p:spPr>
          <a:xfrm>
            <a:off x="7826487" y="2858057"/>
            <a:ext cx="490030" cy="39687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E</a:t>
            </a:r>
            <a:endParaRPr lang="fr-FR" sz="2200" dirty="0">
              <a:solidFill>
                <a:schemeClr val="tx1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1624101" y="4748818"/>
            <a:ext cx="532033" cy="39687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1" name="Connecteur en arc 50"/>
          <p:cNvCxnSpPr>
            <a:stCxn id="24" idx="3"/>
            <a:endCxn id="26" idx="1"/>
          </p:cNvCxnSpPr>
          <p:nvPr/>
        </p:nvCxnSpPr>
        <p:spPr bwMode="auto">
          <a:xfrm flipV="1">
            <a:off x="2002124" y="2053623"/>
            <a:ext cx="2604340" cy="468698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necteur en arc 53"/>
          <p:cNvCxnSpPr>
            <a:stCxn id="26" idx="3"/>
            <a:endCxn id="70" idx="1"/>
          </p:cNvCxnSpPr>
          <p:nvPr/>
        </p:nvCxnSpPr>
        <p:spPr bwMode="auto">
          <a:xfrm>
            <a:off x="5530342" y="2053624"/>
            <a:ext cx="2296145" cy="1002872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Connecteur en arc 56"/>
          <p:cNvCxnSpPr>
            <a:stCxn id="73" idx="3"/>
            <a:endCxn id="86" idx="1"/>
          </p:cNvCxnSpPr>
          <p:nvPr/>
        </p:nvCxnSpPr>
        <p:spPr bwMode="auto">
          <a:xfrm>
            <a:off x="2156134" y="4947257"/>
            <a:ext cx="2408328" cy="508221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à coins arrondis 60"/>
          <p:cNvSpPr/>
          <p:nvPr/>
        </p:nvSpPr>
        <p:spPr>
          <a:xfrm>
            <a:off x="7742480" y="4339796"/>
            <a:ext cx="560035" cy="39687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E</a:t>
            </a:r>
            <a:endParaRPr lang="fr-FR" sz="2200" dirty="0">
              <a:solidFill>
                <a:schemeClr val="tx1"/>
              </a:solidFill>
            </a:endParaRPr>
          </a:p>
        </p:txBody>
      </p:sp>
      <p:cxnSp>
        <p:nvCxnSpPr>
          <p:cNvPr id="67" name="Connecteur en arc 66"/>
          <p:cNvCxnSpPr>
            <a:stCxn id="27" idx="3"/>
            <a:endCxn id="83" idx="1"/>
          </p:cNvCxnSpPr>
          <p:nvPr/>
        </p:nvCxnSpPr>
        <p:spPr bwMode="auto">
          <a:xfrm>
            <a:off x="2058128" y="2994090"/>
            <a:ext cx="2506334" cy="683464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Connecteur en arc 74"/>
          <p:cNvCxnSpPr>
            <a:stCxn id="61" idx="1"/>
            <a:endCxn id="83" idx="3"/>
          </p:cNvCxnSpPr>
          <p:nvPr/>
        </p:nvCxnSpPr>
        <p:spPr bwMode="auto">
          <a:xfrm rot="10800000">
            <a:off x="5488341" y="3677554"/>
            <a:ext cx="2254141" cy="860681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Rectangle à coins arrondis 82"/>
          <p:cNvSpPr/>
          <p:nvPr/>
        </p:nvSpPr>
        <p:spPr>
          <a:xfrm>
            <a:off x="4564462" y="3337280"/>
            <a:ext cx="923878" cy="680547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A 2</a:t>
            </a:r>
          </a:p>
        </p:txBody>
      </p:sp>
      <p:sp>
        <p:nvSpPr>
          <p:cNvPr id="86" name="Rectangle à coins arrondis 85"/>
          <p:cNvSpPr/>
          <p:nvPr/>
        </p:nvSpPr>
        <p:spPr>
          <a:xfrm>
            <a:off x="4564462" y="5115204"/>
            <a:ext cx="923878" cy="680547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A 3</a:t>
            </a:r>
          </a:p>
        </p:txBody>
      </p:sp>
      <p:sp>
        <p:nvSpPr>
          <p:cNvPr id="89" name="Rectangle à coins arrondis 88"/>
          <p:cNvSpPr/>
          <p:nvPr/>
        </p:nvSpPr>
        <p:spPr>
          <a:xfrm>
            <a:off x="5358711" y="1507707"/>
            <a:ext cx="396919" cy="39687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0" name="Rectangle à coins arrondis 89"/>
          <p:cNvSpPr/>
          <p:nvPr/>
        </p:nvSpPr>
        <p:spPr>
          <a:xfrm>
            <a:off x="4350649" y="3103638"/>
            <a:ext cx="396919" cy="39687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1" name="Rectangle à coins arrondis 90"/>
          <p:cNvSpPr/>
          <p:nvPr/>
        </p:nvSpPr>
        <p:spPr>
          <a:xfrm>
            <a:off x="5302708" y="3131637"/>
            <a:ext cx="396919" cy="39687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2" name="Rectangle à coins arrondis 91"/>
          <p:cNvSpPr/>
          <p:nvPr/>
        </p:nvSpPr>
        <p:spPr>
          <a:xfrm>
            <a:off x="4392651" y="4853563"/>
            <a:ext cx="396919" cy="39687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5311404" y="4863215"/>
            <a:ext cx="396919" cy="396877"/>
          </a:xfrm>
          <a:prstGeom prst="round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2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4" name="Rectangle à coins arrondis 93"/>
          <p:cNvSpPr/>
          <p:nvPr/>
        </p:nvSpPr>
        <p:spPr>
          <a:xfrm>
            <a:off x="4317889" y="3874152"/>
            <a:ext cx="396919" cy="396877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" name="Rectangle à coins arrondis 94"/>
          <p:cNvSpPr/>
          <p:nvPr/>
        </p:nvSpPr>
        <p:spPr>
          <a:xfrm>
            <a:off x="4387893" y="2250222"/>
            <a:ext cx="396919" cy="396877"/>
          </a:xfrm>
          <a:prstGeom prst="round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98" name="Connecteur en arc 97"/>
          <p:cNvCxnSpPr>
            <a:stCxn id="86" idx="0"/>
            <a:endCxn id="83" idx="2"/>
          </p:cNvCxnSpPr>
          <p:nvPr/>
        </p:nvCxnSpPr>
        <p:spPr bwMode="auto">
          <a:xfrm rot="5400000" flipH="1" flipV="1">
            <a:off x="4477713" y="4566515"/>
            <a:ext cx="1097376" cy="14001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à coins arrondis 48"/>
          <p:cNvSpPr/>
          <p:nvPr/>
        </p:nvSpPr>
        <p:spPr>
          <a:xfrm>
            <a:off x="5241399" y="3883257"/>
            <a:ext cx="396919" cy="396877"/>
          </a:xfrm>
          <a:prstGeom prst="round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2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7084620" y="6117737"/>
            <a:ext cx="405845" cy="349985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3" name="Rectangle à coins arrondis 62"/>
          <p:cNvSpPr/>
          <p:nvPr/>
        </p:nvSpPr>
        <p:spPr>
          <a:xfrm>
            <a:off x="7383532" y="7162798"/>
            <a:ext cx="396919" cy="396877"/>
          </a:xfrm>
          <a:prstGeom prst="round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2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7084439" y="5669739"/>
            <a:ext cx="420026" cy="39687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E</a:t>
            </a:r>
            <a:endParaRPr lang="fr-FR" sz="2200" dirty="0">
              <a:solidFill>
                <a:schemeClr val="tx1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 bwMode="auto">
          <a:xfrm>
            <a:off x="3378238" y="6716731"/>
            <a:ext cx="4048575" cy="36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0079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600" b="1" kern="0" dirty="0" err="1">
                <a:solidFill>
                  <a:srgbClr val="00B050"/>
                </a:solidFill>
                <a:latin typeface="+mj-lt"/>
                <a:ea typeface="+mj-ea"/>
                <a:cs typeface="+mj-cs"/>
              </a:rPr>
              <a:t>Federation</a:t>
            </a:r>
            <a:r>
              <a:rPr lang="fr-FR" sz="2600" b="1" kern="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600" b="1" kern="0" dirty="0" err="1">
                <a:solidFill>
                  <a:srgbClr val="00B050"/>
                </a:solidFill>
                <a:latin typeface="+mj-lt"/>
                <a:ea typeface="+mj-ea"/>
                <a:cs typeface="+mj-cs"/>
              </a:rPr>
              <a:t>Overview</a:t>
            </a:r>
            <a:endParaRPr lang="fr-FR" sz="2600" b="1" kern="0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" name="Bulle ronde 51"/>
          <p:cNvSpPr/>
          <p:nvPr/>
        </p:nvSpPr>
        <p:spPr bwMode="auto">
          <a:xfrm>
            <a:off x="6400591" y="1092966"/>
            <a:ext cx="1554601" cy="692211"/>
          </a:xfrm>
          <a:prstGeom prst="wedgeEllipseCallout">
            <a:avLst>
              <a:gd name="adj1" fmla="val -80552"/>
              <a:gd name="adj2" fmla="val 73027"/>
            </a:avLst>
          </a:prstGeom>
          <a:solidFill>
            <a:srgbClr val="00B05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207" tIns="51588" rIns="99207" bIns="51588" numCol="1" rtlCol="0" anchor="ctr" anchorCtr="0" compatLnSpc="1">
            <a:prstTxWarp prst="textNoShape">
              <a:avLst/>
            </a:prstTxWarp>
          </a:bodyPr>
          <a:lstStyle/>
          <a:p>
            <a:pPr defTabSz="1007943" fontAlgn="base">
              <a:spcBef>
                <a:spcPct val="0"/>
              </a:spcBef>
              <a:spcAft>
                <a:spcPct val="0"/>
              </a:spcAft>
            </a:pPr>
            <a:r>
              <a:rPr lang="fr-FR" sz="1500" dirty="0">
                <a:latin typeface="Arial" charset="0"/>
              </a:rPr>
              <a:t>R&amp;A </a:t>
            </a:r>
          </a:p>
          <a:p>
            <a:pPr defTabSz="1007943" fontAlgn="base">
              <a:spcBef>
                <a:spcPct val="0"/>
              </a:spcBef>
              <a:spcAft>
                <a:spcPct val="0"/>
              </a:spcAft>
            </a:pPr>
            <a:r>
              <a:rPr lang="fr-FR" sz="1500" dirty="0">
                <a:latin typeface="Arial" charset="0"/>
              </a:rPr>
              <a:t>Domain</a:t>
            </a:r>
          </a:p>
        </p:txBody>
      </p:sp>
      <p:sp>
        <p:nvSpPr>
          <p:cNvPr id="53" name="Bulle ronde 52"/>
          <p:cNvSpPr/>
          <p:nvPr/>
        </p:nvSpPr>
        <p:spPr bwMode="auto">
          <a:xfrm>
            <a:off x="2147701" y="5814981"/>
            <a:ext cx="1554601" cy="692211"/>
          </a:xfrm>
          <a:prstGeom prst="wedgeEllipseCallout">
            <a:avLst>
              <a:gd name="adj1" fmla="val 85073"/>
              <a:gd name="adj2" fmla="val -62061"/>
            </a:avLst>
          </a:prstGeom>
          <a:solidFill>
            <a:srgbClr val="7030A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207" tIns="51588" rIns="99207" bIns="51588" numCol="1" rtlCol="0" anchor="ctr" anchorCtr="0" compatLnSpc="1">
            <a:prstTxWarp prst="textNoShape">
              <a:avLst/>
            </a:prstTxWarp>
          </a:bodyPr>
          <a:lstStyle/>
          <a:p>
            <a:pPr defTabSz="1007943" fontAlgn="base">
              <a:spcBef>
                <a:spcPct val="0"/>
              </a:spcBef>
              <a:spcAft>
                <a:spcPct val="0"/>
              </a:spcAft>
            </a:pPr>
            <a:r>
              <a:rPr lang="fr-FR" sz="1500" dirty="0"/>
              <a:t>D&amp;I</a:t>
            </a:r>
            <a:endParaRPr lang="fr-FR" sz="1500" dirty="0">
              <a:latin typeface="Arial" charset="0"/>
            </a:endParaRPr>
          </a:p>
          <a:p>
            <a:pPr defTabSz="1007943" fontAlgn="base">
              <a:spcBef>
                <a:spcPct val="0"/>
              </a:spcBef>
              <a:spcAft>
                <a:spcPct val="0"/>
              </a:spcAft>
            </a:pPr>
            <a:r>
              <a:rPr lang="fr-FR" sz="1500" dirty="0">
                <a:latin typeface="Arial" charset="0"/>
              </a:rPr>
              <a:t>Domain</a:t>
            </a:r>
          </a:p>
        </p:txBody>
      </p:sp>
      <p:sp>
        <p:nvSpPr>
          <p:cNvPr id="50" name="Titre 49"/>
          <p:cNvSpPr>
            <a:spLocks noGrp="1"/>
          </p:cNvSpPr>
          <p:nvPr>
            <p:ph type="title"/>
          </p:nvPr>
        </p:nvSpPr>
        <p:spPr>
          <a:xfrm>
            <a:off x="2002124" y="48240"/>
            <a:ext cx="7108036" cy="1260000"/>
          </a:xfrm>
        </p:spPr>
        <p:txBody>
          <a:bodyPr/>
          <a:lstStyle/>
          <a:p>
            <a:r>
              <a:rPr lang="fr-FR" sz="3200" dirty="0" smtClean="0"/>
              <a:t>Model </a:t>
            </a:r>
            <a:r>
              <a:rPr lang="fr-FR" sz="3200" dirty="0" err="1" smtClean="0"/>
              <a:t>Federation</a:t>
            </a:r>
            <a:r>
              <a:rPr lang="fr-FR" sz="3200" dirty="0" smtClean="0"/>
              <a:t> prototype</a:t>
            </a:r>
            <a:endParaRPr lang="fr-FR" sz="3200" dirty="0"/>
          </a:p>
        </p:txBody>
      </p:sp>
      <p:sp>
        <p:nvSpPr>
          <p:cNvPr id="55" name="ZoneTexte 54"/>
          <p:cNvSpPr txBox="1"/>
          <p:nvPr/>
        </p:nvSpPr>
        <p:spPr>
          <a:xfrm>
            <a:off x="0" y="6599536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European</a:t>
            </a:r>
            <a:r>
              <a:rPr lang="fr-FR" b="1" dirty="0" smtClean="0"/>
              <a:t> </a:t>
            </a:r>
            <a:r>
              <a:rPr lang="fr-FR" b="1" dirty="0" err="1" smtClean="0"/>
              <a:t>Artemis</a:t>
            </a:r>
            <a:r>
              <a:rPr lang="fr-FR" b="1" dirty="0" smtClean="0"/>
              <a:t> </a:t>
            </a:r>
          </a:p>
          <a:p>
            <a:r>
              <a:rPr lang="fr-FR" b="1" dirty="0" smtClean="0"/>
              <a:t>Project </a:t>
            </a:r>
            <a:r>
              <a:rPr lang="fr-FR" b="1" dirty="0" err="1" smtClean="0"/>
              <a:t>iFEST</a:t>
            </a:r>
            <a:r>
              <a:rPr lang="fr-FR" b="1" dirty="0" smtClean="0"/>
              <a:t> 2010 - 2013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16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0072" y="71565"/>
            <a:ext cx="6552728" cy="1260000"/>
          </a:xfrm>
        </p:spPr>
        <p:txBody>
          <a:bodyPr/>
          <a:lstStyle/>
          <a:p>
            <a:r>
              <a:rPr lang="fr-FR" sz="3200" dirty="0" smtClean="0">
                <a:latin typeface="+mn-lt"/>
              </a:rPr>
              <a:t>Role4All Langage</a:t>
            </a:r>
            <a:endParaRPr lang="fr-FR" sz="3200" dirty="0">
              <a:latin typeface="+mn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15776" y="1337478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Role4All </a:t>
            </a:r>
            <a:r>
              <a:rPr lang="en-US" sz="2000" dirty="0" err="1" smtClean="0"/>
              <a:t>langage</a:t>
            </a:r>
            <a:r>
              <a:rPr lang="en-US" sz="2000" dirty="0" smtClean="0"/>
              <a:t> et framework [Schneider2015]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Définition</a:t>
            </a:r>
            <a:r>
              <a:rPr lang="en-US" sz="2000" dirty="0" smtClean="0"/>
              <a:t> d’un DSL pour la </a:t>
            </a:r>
            <a:r>
              <a:rPr lang="en-US" sz="2000" dirty="0" err="1" smtClean="0"/>
              <a:t>création</a:t>
            </a:r>
            <a:r>
              <a:rPr lang="en-US" sz="2000" dirty="0" smtClean="0"/>
              <a:t> de points de </a:t>
            </a:r>
            <a:r>
              <a:rPr lang="en-US" sz="2000" dirty="0" err="1" smtClean="0"/>
              <a:t>vue</a:t>
            </a:r>
            <a:r>
              <a:rPr lang="en-US" sz="2000" dirty="0" smtClean="0"/>
              <a:t> </a:t>
            </a:r>
            <a:r>
              <a:rPr lang="en-US" sz="2000" dirty="0" err="1" smtClean="0"/>
              <a:t>dynamiques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Outillage</a:t>
            </a:r>
            <a:r>
              <a:rPr lang="en-US" sz="2000" dirty="0" smtClean="0"/>
              <a:t> </a:t>
            </a:r>
            <a:r>
              <a:rPr lang="en-US" sz="2000" dirty="0" err="1" smtClean="0"/>
              <a:t>associé</a:t>
            </a:r>
            <a:r>
              <a:rPr lang="en-US" sz="2000" dirty="0" smtClean="0"/>
              <a:t> </a:t>
            </a:r>
            <a:endParaRPr lang="fr-FR" sz="2000" dirty="0"/>
          </a:p>
        </p:txBody>
      </p:sp>
      <p:pic>
        <p:nvPicPr>
          <p:cNvPr id="5" name="Picture 2" descr="C:\Users\champejo\Dropbox\HDR-Dossier\presentations\BrowserCodeRole4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17" y="3275781"/>
            <a:ext cx="4509021" cy="393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hampejo\Dropbox\HDR-Dossier\presentations\Role4All-Metamodè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088" y="2627709"/>
            <a:ext cx="6602474" cy="302770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4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71960" y="0"/>
            <a:ext cx="9072000" cy="1260000"/>
          </a:xfrm>
        </p:spPr>
        <p:txBody>
          <a:bodyPr/>
          <a:lstStyle/>
          <a:p>
            <a:r>
              <a:rPr lang="fr-FR" sz="3200" kern="0" dirty="0" smtClean="0">
                <a:solidFill>
                  <a:sysClr val="windowText" lastClr="000000"/>
                </a:solidFill>
                <a:latin typeface="+mn-lt"/>
              </a:rPr>
              <a:t>Fédération support de l’analyse</a:t>
            </a:r>
            <a:endParaRPr lang="en-US" sz="3200" kern="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59792" y="1619597"/>
            <a:ext cx="9865096" cy="4102874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endParaRPr lang="fr-FR" sz="2000" dirty="0" smtClean="0"/>
          </a:p>
          <a:p>
            <a:r>
              <a:rPr lang="fr-FR" sz="2000" dirty="0" smtClean="0"/>
              <a:t>Création de points de vue sur le système :</a:t>
            </a:r>
          </a:p>
          <a:p>
            <a:r>
              <a:rPr lang="fr-FR" sz="2000" dirty="0" smtClean="0"/>
              <a:t> </a:t>
            </a:r>
          </a:p>
          <a:p>
            <a:pPr marL="566968" indent="-566968">
              <a:buFont typeface="Arial" panose="020B0604020202020204" pitchFamily="34" charset="0"/>
              <a:buChar char="•"/>
            </a:pPr>
            <a:r>
              <a:rPr lang="fr-FR" sz="2000" dirty="0" smtClean="0"/>
              <a:t>Analyse probabiliste basée sur les réseaux </a:t>
            </a:r>
            <a:r>
              <a:rPr lang="fr-FR" sz="2000" dirty="0" err="1" smtClean="0"/>
              <a:t>bayesien</a:t>
            </a:r>
            <a:r>
              <a:rPr lang="fr-FR" sz="2000" dirty="0" smtClean="0"/>
              <a:t> [Niemoller13]</a:t>
            </a:r>
          </a:p>
          <a:p>
            <a:pPr marL="566968" indent="-566968">
              <a:buFont typeface="Arial" panose="020B0604020202020204" pitchFamily="34" charset="0"/>
              <a:buChar char="•"/>
            </a:pPr>
            <a:r>
              <a:rPr lang="fr-FR" sz="2000" dirty="0" err="1" smtClean="0"/>
              <a:t>Ellicitation</a:t>
            </a:r>
            <a:r>
              <a:rPr lang="fr-FR" sz="2000" dirty="0" smtClean="0"/>
              <a:t> d’exigences système [Beugnard16].</a:t>
            </a:r>
          </a:p>
          <a:p>
            <a:pPr marL="566968" indent="-566968">
              <a:buFont typeface="Arial" panose="020B0604020202020204" pitchFamily="34" charset="0"/>
              <a:buChar char="•"/>
            </a:pPr>
            <a:r>
              <a:rPr lang="fr-FR" sz="2000" dirty="0" smtClean="0"/>
              <a:t>Avec Role4All : Simulation au niveau Système [Schneider14,15,Drouot17]</a:t>
            </a:r>
          </a:p>
          <a:p>
            <a:pPr marL="566968" indent="-566968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566968" indent="-566968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r>
              <a:rPr lang="fr-FR" sz="2000" dirty="0" smtClean="0"/>
              <a:t>Objectifs pour la fédération : Simulation interactive et l’analyse comportementale </a:t>
            </a:r>
          </a:p>
          <a:p>
            <a:pPr marL="566968" indent="-566968">
              <a:buFont typeface="Arial" panose="020B0604020202020204" pitchFamily="34" charset="0"/>
              <a:buChar char="•"/>
            </a:pPr>
            <a:r>
              <a:rPr lang="fr-FR" sz="2000" dirty="0" smtClean="0"/>
              <a:t>Application de l’analyse itérative Observation/Raisonnement/Action</a:t>
            </a:r>
          </a:p>
          <a:p>
            <a:pPr marL="566968" indent="-566968">
              <a:buFont typeface="Arial" panose="020B0604020202020204" pitchFamily="34" charset="0"/>
              <a:buChar char="•"/>
            </a:pPr>
            <a:r>
              <a:rPr lang="fr-FR" sz="2000" dirty="0" smtClean="0"/>
              <a:t>Découverte du système avec simulation interactive </a:t>
            </a:r>
          </a:p>
          <a:p>
            <a:pPr marL="566968" indent="-566968">
              <a:buFont typeface="Arial" panose="020B0604020202020204" pitchFamily="34" charset="0"/>
              <a:buChar char="•"/>
            </a:pPr>
            <a:r>
              <a:rPr lang="fr-FR" sz="2000" dirty="0" smtClean="0"/>
              <a:t>Analyse exhaustive par model </a:t>
            </a:r>
            <a:r>
              <a:rPr lang="fr-FR" sz="2000" dirty="0" err="1" smtClean="0"/>
              <a:t>checking</a:t>
            </a:r>
            <a:endParaRPr lang="fr-FR" sz="2000" dirty="0" smtClean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312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3968" y="48240"/>
            <a:ext cx="7166192" cy="1260000"/>
          </a:xfrm>
        </p:spPr>
        <p:txBody>
          <a:bodyPr/>
          <a:lstStyle/>
          <a:p>
            <a:r>
              <a:rPr lang="en-US" sz="3200" dirty="0" smtClean="0">
                <a:latin typeface="+mn-lt"/>
              </a:rPr>
              <a:t>Threat analysis and model federation</a:t>
            </a:r>
            <a:endParaRPr lang="en-US" sz="32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443" y="1245793"/>
            <a:ext cx="2673366" cy="1687028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 descr="https://www.schneier.com/images/paper-attacktrees-fig2.gif">
            <a:extLst>
              <a:ext uri="{FF2B5EF4-FFF2-40B4-BE49-F238E27FC236}">
                <a16:creationId xmlns:a16="http://schemas.microsoft.com/office/drawing/2014/main" xmlns="" id="{BEDCBE92-DC27-4CB3-81C5-9BF2D5A2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2" y="1651216"/>
            <a:ext cx="2448272" cy="187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ésultat de recherche d'images pour &quot;feature models examples&quot;">
            <a:extLst>
              <a:ext uri="{FF2B5EF4-FFF2-40B4-BE49-F238E27FC236}">
                <a16:creationId xmlns:a16="http://schemas.microsoft.com/office/drawing/2014/main" xmlns="" id="{C7A22345-E589-4329-92F9-95D387098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520" y="2078918"/>
            <a:ext cx="2880320" cy="142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28">
            <a:extLst>
              <a:ext uri="{FF2B5EF4-FFF2-40B4-BE49-F238E27FC236}">
                <a16:creationId xmlns:a16="http://schemas.microsoft.com/office/drawing/2014/main" xmlns="" id="{AE0CA250-F96D-4942-96F4-FB754717AA80}"/>
              </a:ext>
            </a:extLst>
          </p:cNvPr>
          <p:cNvSpPr/>
          <p:nvPr/>
        </p:nvSpPr>
        <p:spPr>
          <a:xfrm>
            <a:off x="3899375" y="3794047"/>
            <a:ext cx="2315503" cy="1034789"/>
          </a:xfrm>
          <a:prstGeom prst="round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Model </a:t>
            </a:r>
          </a:p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Federation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143884" y="5441644"/>
            <a:ext cx="1826484" cy="18299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err="1" smtClean="0"/>
              <a:t>Guarded</a:t>
            </a:r>
            <a:r>
              <a:rPr lang="fr-FR" sz="1400" dirty="0" smtClean="0"/>
              <a:t> </a:t>
            </a:r>
            <a:r>
              <a:rPr lang="fr-FR" sz="1400" dirty="0" err="1" smtClean="0"/>
              <a:t>Comand</a:t>
            </a:r>
            <a:endParaRPr lang="fr-FR" sz="1400" dirty="0" smtClean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40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/>
              <a:t>interactive</a:t>
            </a:r>
            <a:endParaRPr lang="fr-FR" sz="1400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/>
              <a:t>Simulation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xmlns="" id="{8A63D682-D8F1-476E-85F8-F2A5A5BF7C0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583928" y="3530430"/>
            <a:ext cx="2315447" cy="379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8A63D682-D8F1-476E-85F8-F2A5A5BF7C05}"/>
              </a:ext>
            </a:extLst>
          </p:cNvPr>
          <p:cNvCxnSpPr>
            <a:cxnSpLocks/>
            <a:stCxn id="1026" idx="2"/>
            <a:endCxn id="7" idx="0"/>
          </p:cNvCxnSpPr>
          <p:nvPr/>
        </p:nvCxnSpPr>
        <p:spPr>
          <a:xfrm>
            <a:off x="5057126" y="2932821"/>
            <a:ext cx="1" cy="861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8A63D682-D8F1-476E-85F8-F2A5A5BF7C0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214878" y="3508912"/>
            <a:ext cx="2137802" cy="401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xmlns="" id="{8A63D682-D8F1-476E-85F8-F2A5A5BF7C0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5057126" y="4828836"/>
            <a:ext cx="1" cy="612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5796396" y="921970"/>
            <a:ext cx="2232248" cy="768832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 smtClean="0">
                <a:latin typeface="+mn-lt"/>
              </a:rPr>
              <a:t>System modelling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/>
          </p:nvPr>
        </p:nvSpPr>
        <p:spPr>
          <a:xfrm>
            <a:off x="0" y="1115541"/>
            <a:ext cx="2232248" cy="768832"/>
          </a:xfrm>
        </p:spPr>
        <p:txBody>
          <a:bodyPr/>
          <a:lstStyle/>
          <a:p>
            <a:r>
              <a:rPr lang="en-US" sz="2000" dirty="0" smtClean="0">
                <a:latin typeface="+mn-lt"/>
              </a:rPr>
              <a:t>Attack Tree</a:t>
            </a:r>
          </a:p>
        </p:txBody>
      </p:sp>
      <p:sp>
        <p:nvSpPr>
          <p:cNvPr id="23" name="Espace réservé du texte 2"/>
          <p:cNvSpPr>
            <a:spLocks noGrp="1"/>
          </p:cNvSpPr>
          <p:nvPr>
            <p:ph type="body"/>
          </p:nvPr>
        </p:nvSpPr>
        <p:spPr>
          <a:xfrm>
            <a:off x="8208664" y="1282813"/>
            <a:ext cx="2232248" cy="768832"/>
          </a:xfrm>
        </p:spPr>
        <p:txBody>
          <a:bodyPr/>
          <a:lstStyle/>
          <a:p>
            <a:r>
              <a:rPr lang="en-US" sz="2000" dirty="0" smtClean="0">
                <a:latin typeface="+mn-lt"/>
              </a:rPr>
              <a:t>System Configuration</a:t>
            </a:r>
          </a:p>
        </p:txBody>
      </p:sp>
      <p:cxnSp>
        <p:nvCxnSpPr>
          <p:cNvPr id="25" name="Connecteur en angle 24"/>
          <p:cNvCxnSpPr>
            <a:stCxn id="8" idx="6"/>
            <a:endCxn id="7" idx="3"/>
          </p:cNvCxnSpPr>
          <p:nvPr/>
        </p:nvCxnSpPr>
        <p:spPr>
          <a:xfrm flipV="1">
            <a:off x="5970368" y="4311442"/>
            <a:ext cx="244510" cy="2045159"/>
          </a:xfrm>
          <a:prstGeom prst="bentConnector3">
            <a:avLst>
              <a:gd name="adj1" fmla="val 457192"/>
            </a:avLst>
          </a:prstGeom>
          <a:ln w="38100">
            <a:solidFill>
              <a:schemeClr val="accent2"/>
            </a:solidFill>
            <a:tailEnd type="arrow"/>
          </a:ln>
          <a:effectLst>
            <a:outerShdw blurRad="50800" dist="50800" dir="5400000" algn="ctr" rotWithShape="0">
              <a:schemeClr val="accent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8" idx="2"/>
            <a:endCxn id="36" idx="3"/>
          </p:cNvCxnSpPr>
          <p:nvPr/>
        </p:nvCxnSpPr>
        <p:spPr>
          <a:xfrm rot="10800000">
            <a:off x="2592040" y="6347749"/>
            <a:ext cx="1551844" cy="885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  <a:effectLst>
            <a:outerShdw blurRad="50800" dist="50800" dir="5400000" algn="ctr" rotWithShape="0">
              <a:schemeClr val="accent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2"/>
          <p:cNvSpPr>
            <a:spLocks noGrp="1"/>
          </p:cNvSpPr>
          <p:nvPr>
            <p:ph type="body"/>
          </p:nvPr>
        </p:nvSpPr>
        <p:spPr>
          <a:xfrm>
            <a:off x="359792" y="5963333"/>
            <a:ext cx="2232248" cy="768832"/>
          </a:xfrm>
          <a:solidFill>
            <a:schemeClr val="bg1"/>
          </a:solidFill>
          <a:ln w="25400">
            <a:solidFill>
              <a:schemeClr val="accent2"/>
            </a:solidFill>
          </a:ln>
        </p:spPr>
        <p:txBody>
          <a:bodyPr/>
          <a:lstStyle/>
          <a:p>
            <a:r>
              <a:rPr lang="en-US" sz="2000" dirty="0" smtClean="0">
                <a:latin typeface="+mn-lt"/>
              </a:rPr>
              <a:t>Formal Analysis</a:t>
            </a:r>
          </a:p>
        </p:txBody>
      </p:sp>
    </p:spTree>
    <p:extLst>
      <p:ext uri="{BB962C8B-B14F-4D97-AF65-F5344CB8AC3E}">
        <p14:creationId xmlns:p14="http://schemas.microsoft.com/office/powerpoint/2010/main" val="9903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9991" y="352052"/>
            <a:ext cx="7087581" cy="617618"/>
          </a:xfrm>
        </p:spPr>
        <p:txBody>
          <a:bodyPr>
            <a:normAutofit/>
          </a:bodyPr>
          <a:lstStyle/>
          <a:p>
            <a:r>
              <a:rPr lang="en-GB" sz="3200" b="0" dirty="0" smtClean="0">
                <a:latin typeface="+mn-lt"/>
              </a:rPr>
              <a:t>Use Case (In progress)</a:t>
            </a:r>
            <a:endParaRPr lang="fr-FR" sz="3200" b="0" dirty="0">
              <a:latin typeface="+mn-lt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77268" y="7156773"/>
            <a:ext cx="803358" cy="402483"/>
          </a:xfrm>
          <a:prstGeom prst="rect">
            <a:avLst/>
          </a:prstGeom>
        </p:spPr>
        <p:txBody>
          <a:bodyPr/>
          <a:lstStyle/>
          <a:p>
            <a:fld id="{1D3526FF-E8B5-474D-8F89-7951340A9709}" type="slidenum">
              <a:rPr lang="fr-FR" smtClean="0"/>
              <a:pPr/>
              <a:t>18</a:t>
            </a:fld>
            <a:r>
              <a:rPr lang="fr-FR"/>
              <a:t>/X</a:t>
            </a:r>
            <a:endParaRPr lang="fr-FR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xmlns="" id="{8D564D5B-902C-4E30-9B7C-5122D5358DF7}"/>
              </a:ext>
            </a:extLst>
          </p:cNvPr>
          <p:cNvCxnSpPr>
            <a:cxnSpLocks/>
          </p:cNvCxnSpPr>
          <p:nvPr/>
        </p:nvCxnSpPr>
        <p:spPr>
          <a:xfrm flipV="1">
            <a:off x="6229657" y="2366340"/>
            <a:ext cx="2210866" cy="28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xmlns="" id="{37290184-FA99-4984-8EAD-5A550632F62C}"/>
              </a:ext>
            </a:extLst>
          </p:cNvPr>
          <p:cNvCxnSpPr>
            <a:cxnSpLocks/>
          </p:cNvCxnSpPr>
          <p:nvPr/>
        </p:nvCxnSpPr>
        <p:spPr>
          <a:xfrm flipV="1">
            <a:off x="4561217" y="2404363"/>
            <a:ext cx="3923145" cy="119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xmlns="" id="{FE384C8E-5A54-446E-BB98-1E259E494A0E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5340904" y="2366341"/>
            <a:ext cx="3227963" cy="309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xmlns="" id="{108F1378-EC4A-4A83-AD36-EB633607B583}"/>
              </a:ext>
            </a:extLst>
          </p:cNvPr>
          <p:cNvCxnSpPr>
            <a:cxnSpLocks/>
          </p:cNvCxnSpPr>
          <p:nvPr/>
        </p:nvCxnSpPr>
        <p:spPr>
          <a:xfrm flipV="1">
            <a:off x="5340904" y="4227784"/>
            <a:ext cx="3031451" cy="12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xmlns="" id="{16101860-5744-4C14-8FF7-8342B88FC4F8}"/>
              </a:ext>
            </a:extLst>
          </p:cNvPr>
          <p:cNvCxnSpPr>
            <a:cxnSpLocks/>
          </p:cNvCxnSpPr>
          <p:nvPr/>
        </p:nvCxnSpPr>
        <p:spPr>
          <a:xfrm flipV="1">
            <a:off x="5284164" y="3467662"/>
            <a:ext cx="3088191" cy="306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xmlns="" id="{630B7819-336B-4305-96DC-EE648FA5296C}"/>
              </a:ext>
            </a:extLst>
          </p:cNvPr>
          <p:cNvCxnSpPr>
            <a:cxnSpLocks/>
          </p:cNvCxnSpPr>
          <p:nvPr/>
        </p:nvCxnSpPr>
        <p:spPr>
          <a:xfrm flipV="1">
            <a:off x="5340904" y="4353973"/>
            <a:ext cx="3031451" cy="218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xmlns="" id="{C0BA45B0-CA0D-4484-8A52-E32862E26DA3}"/>
              </a:ext>
            </a:extLst>
          </p:cNvPr>
          <p:cNvCxnSpPr>
            <a:cxnSpLocks/>
          </p:cNvCxnSpPr>
          <p:nvPr/>
        </p:nvCxnSpPr>
        <p:spPr>
          <a:xfrm flipV="1">
            <a:off x="5340904" y="5214108"/>
            <a:ext cx="3031451" cy="132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xmlns="" id="{362B7640-559C-47E2-9C1B-93B7F97E643E}"/>
              </a:ext>
            </a:extLst>
          </p:cNvPr>
          <p:cNvCxnSpPr/>
          <p:nvPr/>
        </p:nvCxnSpPr>
        <p:spPr>
          <a:xfrm>
            <a:off x="7480463" y="6785840"/>
            <a:ext cx="960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xmlns="" id="{4A6E0DE8-EF61-41EB-BC9E-ECC0169C03BB}"/>
              </a:ext>
            </a:extLst>
          </p:cNvPr>
          <p:cNvSpPr txBox="1"/>
          <p:nvPr/>
        </p:nvSpPr>
        <p:spPr>
          <a:xfrm>
            <a:off x="8471141" y="6582280"/>
            <a:ext cx="1601375" cy="3787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GB" dirty="0"/>
              <a:t>: Play relation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xmlns="" id="{A0CD2130-E0BB-438D-AD30-08A1883282C7}"/>
              </a:ext>
            </a:extLst>
          </p:cNvPr>
          <p:cNvSpPr txBox="1"/>
          <p:nvPr/>
        </p:nvSpPr>
        <p:spPr>
          <a:xfrm>
            <a:off x="8568867" y="2176952"/>
            <a:ext cx="1511607" cy="3787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GB" b="1" dirty="0"/>
              <a:t>Role </a:t>
            </a:r>
            <a:r>
              <a:rPr lang="en-GB" b="1" dirty="0" smtClean="0"/>
              <a:t>Switch</a:t>
            </a:r>
            <a:endParaRPr lang="en-GB" b="1" dirty="0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xmlns="" id="{AE28DAE8-5751-406A-9CF2-76E72DEDB81E}"/>
              </a:ext>
            </a:extLst>
          </p:cNvPr>
          <p:cNvSpPr txBox="1"/>
          <p:nvPr/>
        </p:nvSpPr>
        <p:spPr>
          <a:xfrm>
            <a:off x="8570282" y="3070426"/>
            <a:ext cx="1088414" cy="3787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GB" b="1" dirty="0"/>
              <a:t>Role </a:t>
            </a:r>
            <a:r>
              <a:rPr lang="en-GB" b="1" dirty="0" smtClean="0"/>
              <a:t>PC</a:t>
            </a:r>
            <a:endParaRPr lang="en-GB" b="1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xmlns="" id="{ABA8956B-DE42-421B-BB8D-1FA4D9CA4558}"/>
              </a:ext>
            </a:extLst>
          </p:cNvPr>
          <p:cNvSpPr txBox="1"/>
          <p:nvPr/>
        </p:nvSpPr>
        <p:spPr>
          <a:xfrm>
            <a:off x="8568867" y="4040484"/>
            <a:ext cx="1280775" cy="3787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GB" b="1" dirty="0"/>
              <a:t>Role </a:t>
            </a:r>
            <a:r>
              <a:rPr lang="en-GB" b="1" dirty="0" smtClean="0"/>
              <a:t>User</a:t>
            </a:r>
            <a:endParaRPr lang="en-GB" b="1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xmlns="" id="{39242265-DA8B-485B-89A4-18183CF50C4A}"/>
              </a:ext>
            </a:extLst>
          </p:cNvPr>
          <p:cNvSpPr txBox="1"/>
          <p:nvPr/>
        </p:nvSpPr>
        <p:spPr>
          <a:xfrm>
            <a:off x="8568867" y="4991779"/>
            <a:ext cx="1477367" cy="3787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GB" b="1" dirty="0"/>
              <a:t>Role </a:t>
            </a:r>
            <a:r>
              <a:rPr lang="en-GB" b="1" dirty="0" smtClean="0"/>
              <a:t>Admin</a:t>
            </a:r>
            <a:endParaRPr lang="en-GB" b="1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xmlns="" id="{99210A9C-02E1-4F5D-A7AE-D19CAF84B725}"/>
              </a:ext>
            </a:extLst>
          </p:cNvPr>
          <p:cNvSpPr txBox="1"/>
          <p:nvPr/>
        </p:nvSpPr>
        <p:spPr>
          <a:xfrm>
            <a:off x="2698486" y="1052360"/>
            <a:ext cx="4339305" cy="501888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pPr algn="ctr"/>
            <a:r>
              <a:rPr lang="en-US" sz="2600" b="1" dirty="0" smtClean="0"/>
              <a:t>System to Models </a:t>
            </a:r>
            <a:r>
              <a:rPr lang="en-US" sz="2600" b="1" dirty="0"/>
              <a:t>to roles</a:t>
            </a:r>
            <a:endParaRPr lang="en-GB" sz="2600" b="1" dirty="0"/>
          </a:p>
        </p:txBody>
      </p:sp>
      <p:pic>
        <p:nvPicPr>
          <p:cNvPr id="96" name="Image 95">
            <a:extLst>
              <a:ext uri="{FF2B5EF4-FFF2-40B4-BE49-F238E27FC236}">
                <a16:creationId xmlns:a16="http://schemas.microsoft.com/office/drawing/2014/main" xmlns="" id="{F393D200-BC6D-4C98-B988-EB85937C4C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89" y="1828582"/>
            <a:ext cx="2482968" cy="1973896"/>
          </a:xfrm>
          <a:prstGeom prst="rect">
            <a:avLst/>
          </a:prstGeom>
        </p:spPr>
      </p:pic>
      <p:sp>
        <p:nvSpPr>
          <p:cNvPr id="97" name="ZoneTexte 96">
            <a:extLst>
              <a:ext uri="{FF2B5EF4-FFF2-40B4-BE49-F238E27FC236}">
                <a16:creationId xmlns:a16="http://schemas.microsoft.com/office/drawing/2014/main" xmlns="" id="{737E9960-1781-4DC7-9D81-697AC794242A}"/>
              </a:ext>
            </a:extLst>
          </p:cNvPr>
          <p:cNvSpPr txBox="1"/>
          <p:nvPr/>
        </p:nvSpPr>
        <p:spPr>
          <a:xfrm>
            <a:off x="4561217" y="3876785"/>
            <a:ext cx="1468968" cy="3787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GB" b="1" dirty="0"/>
              <a:t>DSL </a:t>
            </a:r>
            <a:r>
              <a:rPr lang="en-GB" b="1" dirty="0" smtClean="0"/>
              <a:t>PIMCA</a:t>
            </a:r>
            <a:endParaRPr lang="en-GB" b="1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xmlns="" id="{77BC6314-C1EE-4B3E-8A74-4F4A68DB676D}"/>
              </a:ext>
            </a:extLst>
          </p:cNvPr>
          <p:cNvSpPr txBox="1"/>
          <p:nvPr/>
        </p:nvSpPr>
        <p:spPr>
          <a:xfrm>
            <a:off x="4421761" y="4674378"/>
            <a:ext cx="1058599" cy="932775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pPr algn="ctr"/>
            <a:r>
              <a:rPr lang="en-GB" b="1" dirty="0"/>
              <a:t>…</a:t>
            </a:r>
          </a:p>
          <a:p>
            <a:pPr algn="ctr"/>
            <a:endParaRPr lang="en-GB" b="1" dirty="0"/>
          </a:p>
          <a:p>
            <a:pPr algn="ctr"/>
            <a:r>
              <a:rPr lang="en-GB" b="1" dirty="0" smtClean="0"/>
              <a:t>DSL FM</a:t>
            </a:r>
            <a:endParaRPr lang="en-GB" b="1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5AFF832-347D-4B91-946F-493C96DA67E4}"/>
              </a:ext>
            </a:extLst>
          </p:cNvPr>
          <p:cNvSpPr/>
          <p:nvPr/>
        </p:nvSpPr>
        <p:spPr>
          <a:xfrm>
            <a:off x="3540056" y="1625021"/>
            <a:ext cx="2864177" cy="275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C968EDFC-4E69-4825-8EF8-25ACE6FEDC0E}"/>
              </a:ext>
            </a:extLst>
          </p:cNvPr>
          <p:cNvSpPr/>
          <p:nvPr/>
        </p:nvSpPr>
        <p:spPr>
          <a:xfrm>
            <a:off x="3540056" y="4753212"/>
            <a:ext cx="2864177" cy="86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GB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xmlns="" id="{34A3D112-EB82-448A-A0C4-7F02221787E9}"/>
              </a:ext>
            </a:extLst>
          </p:cNvPr>
          <p:cNvSpPr txBox="1"/>
          <p:nvPr/>
        </p:nvSpPr>
        <p:spPr>
          <a:xfrm>
            <a:off x="4447442" y="5738201"/>
            <a:ext cx="1007238" cy="932775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pPr algn="ctr"/>
            <a:r>
              <a:rPr lang="en-GB" b="1" dirty="0"/>
              <a:t>…</a:t>
            </a:r>
          </a:p>
          <a:p>
            <a:pPr algn="ctr"/>
            <a:endParaRPr lang="en-GB" b="1" dirty="0"/>
          </a:p>
          <a:p>
            <a:pPr algn="ctr"/>
            <a:r>
              <a:rPr lang="en-GB" b="1" dirty="0" smtClean="0"/>
              <a:t>DSL AT</a:t>
            </a:r>
            <a:endParaRPr lang="en-GB" b="1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E3AC1804-6BF4-4078-B19C-E5B066FF21F2}"/>
              </a:ext>
            </a:extLst>
          </p:cNvPr>
          <p:cNvSpPr/>
          <p:nvPr/>
        </p:nvSpPr>
        <p:spPr>
          <a:xfrm>
            <a:off x="3540056" y="5817035"/>
            <a:ext cx="2864177" cy="86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GB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xmlns="" id="{757BA9A5-C34B-49A4-B658-162B388A5364}"/>
              </a:ext>
            </a:extLst>
          </p:cNvPr>
          <p:cNvSpPr txBox="1"/>
          <p:nvPr/>
        </p:nvSpPr>
        <p:spPr>
          <a:xfrm>
            <a:off x="1481826" y="6653971"/>
            <a:ext cx="434390" cy="3787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pPr algn="ctr"/>
            <a:r>
              <a:rPr lang="en-GB" b="1" dirty="0"/>
              <a:t>…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xmlns="" id="{1429628B-2F9E-472F-AE23-C4E516A7A5FC}"/>
              </a:ext>
            </a:extLst>
          </p:cNvPr>
          <p:cNvCxnSpPr>
            <a:cxnSpLocks/>
          </p:cNvCxnSpPr>
          <p:nvPr/>
        </p:nvCxnSpPr>
        <p:spPr>
          <a:xfrm>
            <a:off x="4868139" y="2647541"/>
            <a:ext cx="3425990" cy="53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16200000">
            <a:off x="-778528" y="3084316"/>
            <a:ext cx="4758808" cy="1865153"/>
            <a:chOff x="431628" y="1710327"/>
            <a:chExt cx="8160482" cy="2100669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xmlns="" id="{4130D8AF-F5F1-4BD6-93B7-C59DE61AC21F}"/>
                </a:ext>
              </a:extLst>
            </p:cNvPr>
            <p:cNvGrpSpPr/>
            <p:nvPr/>
          </p:nvGrpSpPr>
          <p:grpSpPr>
            <a:xfrm>
              <a:off x="5424421" y="1711603"/>
              <a:ext cx="1388329" cy="1382446"/>
              <a:chOff x="5571129" y="2589888"/>
              <a:chExt cx="1388329" cy="1382446"/>
            </a:xfrm>
          </p:grpSpPr>
          <p:grpSp>
            <p:nvGrpSpPr>
              <p:cNvPr id="60" name="Groupe 59">
                <a:extLst>
                  <a:ext uri="{FF2B5EF4-FFF2-40B4-BE49-F238E27FC236}">
                    <a16:creationId xmlns:a16="http://schemas.microsoft.com/office/drawing/2014/main" xmlns="" id="{2FA25677-EA8B-4030-AE68-5D1C44E3FD95}"/>
                  </a:ext>
                </a:extLst>
              </p:cNvPr>
              <p:cNvGrpSpPr/>
              <p:nvPr/>
            </p:nvGrpSpPr>
            <p:grpSpPr>
              <a:xfrm>
                <a:off x="5669208" y="2589888"/>
                <a:ext cx="1068844" cy="1110396"/>
                <a:chOff x="5669208" y="2644973"/>
                <a:chExt cx="1068844" cy="1110396"/>
              </a:xfrm>
            </p:grpSpPr>
            <p:pic>
              <p:nvPicPr>
                <p:cNvPr id="64" name="Image 63">
                  <a:extLst>
                    <a:ext uri="{FF2B5EF4-FFF2-40B4-BE49-F238E27FC236}">
                      <a16:creationId xmlns:a16="http://schemas.microsoft.com/office/drawing/2014/main" xmlns="" id="{1F5FAD21-CE3D-4F60-96D7-9813F20E99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67963" y="2785280"/>
                  <a:ext cx="970089" cy="970089"/>
                </a:xfrm>
                <a:prstGeom prst="rect">
                  <a:avLst/>
                </a:prstGeom>
              </p:spPr>
            </p:pic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xmlns="" id="{4E392F2D-9B9E-4A5B-8D95-C808BD65AF99}"/>
                    </a:ext>
                  </a:extLst>
                </p:cNvPr>
                <p:cNvSpPr/>
                <p:nvPr/>
              </p:nvSpPr>
              <p:spPr>
                <a:xfrm>
                  <a:off x="5880108" y="3078566"/>
                  <a:ext cx="731936" cy="470624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xmlns="" id="{D8431158-F849-4B97-A674-D214DB15C669}"/>
                    </a:ext>
                  </a:extLst>
                </p:cNvPr>
                <p:cNvSpPr/>
                <p:nvPr/>
              </p:nvSpPr>
              <p:spPr>
                <a:xfrm>
                  <a:off x="5669208" y="2644973"/>
                  <a:ext cx="290183" cy="28856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46000">
                      <a:schemeClr val="accent3">
                        <a:lumMod val="95000"/>
                        <a:lumOff val="5000"/>
                      </a:schemeClr>
                    </a:gs>
                    <a:gs pos="100000">
                      <a:schemeClr val="accent3">
                        <a:lumMod val="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xmlns="" id="{F0C24023-48CA-4DC6-9A3F-5160C3F2101C}"/>
                  </a:ext>
                </a:extLst>
              </p:cNvPr>
              <p:cNvSpPr txBox="1"/>
              <p:nvPr/>
            </p:nvSpPr>
            <p:spPr>
              <a:xfrm>
                <a:off x="5571129" y="3449114"/>
                <a:ext cx="1388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SwitchInternet2 </a:t>
                </a:r>
              </a:p>
              <a:p>
                <a:pPr algn="ctr"/>
                <a:r>
                  <a:rPr lang="en-US" sz="1400" dirty="0"/>
                  <a:t>172.16.0.0/24</a:t>
                </a:r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xmlns="" id="{00ED7153-33D5-43AD-A35E-9B6D47F5728B}"/>
                </a:ext>
              </a:extLst>
            </p:cNvPr>
            <p:cNvGrpSpPr/>
            <p:nvPr/>
          </p:nvGrpSpPr>
          <p:grpSpPr>
            <a:xfrm>
              <a:off x="7521239" y="1772359"/>
              <a:ext cx="1070871" cy="1450766"/>
              <a:chOff x="7736851" y="2649783"/>
              <a:chExt cx="1070871" cy="1450766"/>
            </a:xfrm>
          </p:grpSpPr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xmlns="" id="{5F9A6E7E-E443-497F-A470-7998C13BF478}"/>
                  </a:ext>
                </a:extLst>
              </p:cNvPr>
              <p:cNvGrpSpPr/>
              <p:nvPr/>
            </p:nvGrpSpPr>
            <p:grpSpPr>
              <a:xfrm>
                <a:off x="7737915" y="2649783"/>
                <a:ext cx="954420" cy="991695"/>
                <a:chOff x="7737915" y="2725983"/>
                <a:chExt cx="954420" cy="991695"/>
              </a:xfrm>
            </p:grpSpPr>
            <p:pic>
              <p:nvPicPr>
                <p:cNvPr id="57" name="Image 56" descr="Une image contenant équipement électronique, moniteur, ordinateur, intérieur&#10;&#10;Description générée avec un niveau de confiance très élevé">
                  <a:extLst>
                    <a:ext uri="{FF2B5EF4-FFF2-40B4-BE49-F238E27FC236}">
                      <a16:creationId xmlns:a16="http://schemas.microsoft.com/office/drawing/2014/main" xmlns="" id="{5FDE1145-0C0F-4476-BB72-626EF48B9A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41309" y="2954999"/>
                  <a:ext cx="751026" cy="762679"/>
                </a:xfrm>
                <a:prstGeom prst="rect">
                  <a:avLst/>
                </a:prstGeom>
              </p:spPr>
            </p:pic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xmlns="" id="{7FAB18FA-3FD7-4A48-BD34-B36B3D2D6937}"/>
                    </a:ext>
                  </a:extLst>
                </p:cNvPr>
                <p:cNvSpPr/>
                <p:nvPr/>
              </p:nvSpPr>
              <p:spPr>
                <a:xfrm>
                  <a:off x="7975650" y="2952044"/>
                  <a:ext cx="585689" cy="762679"/>
                </a:xfrm>
                <a:prstGeom prst="rect">
                  <a:avLst/>
                </a:prstGeom>
                <a:noFill/>
                <a:ln>
                  <a:solidFill>
                    <a:srgbClr val="000000">
                      <a:alpha val="0"/>
                    </a:srgb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xmlns="" id="{AD94F69C-1550-4DD8-B559-136F3C0E84F0}"/>
                    </a:ext>
                  </a:extLst>
                </p:cNvPr>
                <p:cNvSpPr/>
                <p:nvPr/>
              </p:nvSpPr>
              <p:spPr>
                <a:xfrm>
                  <a:off x="7737915" y="2725983"/>
                  <a:ext cx="290183" cy="28856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46000">
                      <a:schemeClr val="accent3">
                        <a:lumMod val="95000"/>
                        <a:lumOff val="5000"/>
                      </a:schemeClr>
                    </a:gs>
                    <a:gs pos="100000">
                      <a:schemeClr val="accent3">
                        <a:lumMod val="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xmlns="" id="{870572F8-5A17-4F9B-A10C-EE65591F1F64}"/>
                  </a:ext>
                </a:extLst>
              </p:cNvPr>
              <p:cNvSpPr txBox="1"/>
              <p:nvPr/>
            </p:nvSpPr>
            <p:spPr>
              <a:xfrm>
                <a:off x="7736851" y="3577329"/>
                <a:ext cx="10708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err="1"/>
                  <a:t>WebServer</a:t>
                </a:r>
                <a:endParaRPr lang="en-US" sz="1400" dirty="0"/>
              </a:p>
              <a:p>
                <a:pPr algn="ctr"/>
                <a:r>
                  <a:rPr lang="en-US" sz="1400" dirty="0"/>
                  <a:t>172.16.0.10</a:t>
                </a:r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xmlns="" id="{C57D2B65-6887-4C49-8B71-C0414DE44B96}"/>
                </a:ext>
              </a:extLst>
            </p:cNvPr>
            <p:cNvGrpSpPr/>
            <p:nvPr/>
          </p:nvGrpSpPr>
          <p:grpSpPr>
            <a:xfrm>
              <a:off x="431628" y="1772232"/>
              <a:ext cx="954528" cy="1446020"/>
              <a:chOff x="5718807" y="1013006"/>
              <a:chExt cx="954528" cy="1446020"/>
            </a:xfrm>
          </p:grpSpPr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xmlns="" id="{8B8142CD-F83F-4AF2-943E-DC6B3C10728B}"/>
                  </a:ext>
                </a:extLst>
              </p:cNvPr>
              <p:cNvGrpSpPr/>
              <p:nvPr/>
            </p:nvGrpSpPr>
            <p:grpSpPr>
              <a:xfrm>
                <a:off x="5718807" y="1013006"/>
                <a:ext cx="954420" cy="991695"/>
                <a:chOff x="5564569" y="1013006"/>
                <a:chExt cx="954420" cy="991695"/>
              </a:xfrm>
            </p:grpSpPr>
            <p:pic>
              <p:nvPicPr>
                <p:cNvPr id="52" name="Image 51" descr="Une image contenant équipement électronique, moniteur, ordinateur, intérieur&#10;&#10;Description générée avec un niveau de confiance très élevé">
                  <a:extLst>
                    <a:ext uri="{FF2B5EF4-FFF2-40B4-BE49-F238E27FC236}">
                      <a16:creationId xmlns:a16="http://schemas.microsoft.com/office/drawing/2014/main" xmlns="" id="{FD25D3D0-FC26-43BA-B738-D3BC75BC3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67963" y="1242022"/>
                  <a:ext cx="751026" cy="762679"/>
                </a:xfrm>
                <a:prstGeom prst="rect">
                  <a:avLst/>
                </a:prstGeom>
              </p:spPr>
            </p:pic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xmlns="" id="{87AEF7FB-B71B-4611-8378-72196C1695A9}"/>
                    </a:ext>
                  </a:extLst>
                </p:cNvPr>
                <p:cNvSpPr/>
                <p:nvPr/>
              </p:nvSpPr>
              <p:spPr>
                <a:xfrm>
                  <a:off x="5802304" y="1239067"/>
                  <a:ext cx="585689" cy="762679"/>
                </a:xfrm>
                <a:prstGeom prst="rect">
                  <a:avLst/>
                </a:prstGeom>
                <a:noFill/>
                <a:ln>
                  <a:solidFill>
                    <a:srgbClr val="000000">
                      <a:alpha val="0"/>
                    </a:srgb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lipse 53">
                  <a:extLst>
                    <a:ext uri="{FF2B5EF4-FFF2-40B4-BE49-F238E27FC236}">
                      <a16:creationId xmlns:a16="http://schemas.microsoft.com/office/drawing/2014/main" xmlns="" id="{F3100DC7-93DC-47DE-9818-1188A37C1F0E}"/>
                    </a:ext>
                  </a:extLst>
                </p:cNvPr>
                <p:cNvSpPr/>
                <p:nvPr/>
              </p:nvSpPr>
              <p:spPr>
                <a:xfrm>
                  <a:off x="5564569" y="1013006"/>
                  <a:ext cx="290183" cy="28856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46000">
                      <a:schemeClr val="accent3">
                        <a:lumMod val="95000"/>
                        <a:lumOff val="5000"/>
                      </a:schemeClr>
                    </a:gs>
                    <a:gs pos="100000">
                      <a:schemeClr val="accent3">
                        <a:lumMod val="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xmlns="" id="{4F4BBAC8-80EE-45E1-B6DB-8CB38A95CF20}"/>
                  </a:ext>
                </a:extLst>
              </p:cNvPr>
              <p:cNvSpPr txBox="1"/>
              <p:nvPr/>
            </p:nvSpPr>
            <p:spPr>
              <a:xfrm>
                <a:off x="5805790" y="1935806"/>
                <a:ext cx="8675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Kali</a:t>
                </a:r>
              </a:p>
              <a:p>
                <a:pPr algn="ctr"/>
                <a:r>
                  <a:rPr lang="en-US" sz="1400" dirty="0"/>
                  <a:t>8.8.10.10</a:t>
                </a:r>
              </a:p>
            </p:txBody>
          </p:sp>
        </p:grpSp>
        <p:cxnSp>
          <p:nvCxnSpPr>
            <p:cNvPr id="36" name="Connecteur : en angle 68">
              <a:extLst>
                <a:ext uri="{FF2B5EF4-FFF2-40B4-BE49-F238E27FC236}">
                  <a16:creationId xmlns:a16="http://schemas.microsoft.com/office/drawing/2014/main" xmlns="" id="{A2CFAC38-A3EF-4787-A7F1-CE601F292F14}"/>
                </a:ext>
              </a:extLst>
            </p:cNvPr>
            <p:cNvCxnSpPr>
              <a:cxnSpLocks/>
              <a:stCxn id="48" idx="1"/>
              <a:endCxn id="53" idx="3"/>
            </p:cNvCxnSpPr>
            <p:nvPr/>
          </p:nvCxnSpPr>
          <p:spPr>
            <a:xfrm rot="10800000" flipV="1">
              <a:off x="1255052" y="2379231"/>
              <a:ext cx="1092414" cy="401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 : en angle 69">
              <a:extLst>
                <a:ext uri="{FF2B5EF4-FFF2-40B4-BE49-F238E27FC236}">
                  <a16:creationId xmlns:a16="http://schemas.microsoft.com/office/drawing/2014/main" xmlns="" id="{AEB2D2AC-A7AF-413B-86AE-F036EA65D281}"/>
                </a:ext>
              </a:extLst>
            </p:cNvPr>
            <p:cNvCxnSpPr>
              <a:cxnSpLocks/>
              <a:stCxn id="42" idx="1"/>
              <a:endCxn id="48" idx="3"/>
            </p:cNvCxnSpPr>
            <p:nvPr/>
          </p:nvCxnSpPr>
          <p:spPr>
            <a:xfrm rot="10800000">
              <a:off x="3079403" y="2379232"/>
              <a:ext cx="1020817" cy="1508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 : en angle 70">
              <a:extLst>
                <a:ext uri="{FF2B5EF4-FFF2-40B4-BE49-F238E27FC236}">
                  <a16:creationId xmlns:a16="http://schemas.microsoft.com/office/drawing/2014/main" xmlns="" id="{9805A6B3-08DA-4295-8944-9AF7CF329A92}"/>
                </a:ext>
              </a:extLst>
            </p:cNvPr>
            <p:cNvCxnSpPr>
              <a:cxnSpLocks/>
              <a:stCxn id="65" idx="1"/>
              <a:endCxn id="42" idx="3"/>
            </p:cNvCxnSpPr>
            <p:nvPr/>
          </p:nvCxnSpPr>
          <p:spPr>
            <a:xfrm rot="10800000" flipV="1">
              <a:off x="4878280" y="2380508"/>
              <a:ext cx="855120" cy="232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 : en angle 71">
              <a:extLst>
                <a:ext uri="{FF2B5EF4-FFF2-40B4-BE49-F238E27FC236}">
                  <a16:creationId xmlns:a16="http://schemas.microsoft.com/office/drawing/2014/main" xmlns="" id="{70D40E26-BADA-4667-A7B3-71455AC4C9E3}"/>
                </a:ext>
              </a:extLst>
            </p:cNvPr>
            <p:cNvCxnSpPr>
              <a:cxnSpLocks/>
              <a:stCxn id="58" idx="1"/>
              <a:endCxn id="65" idx="3"/>
            </p:cNvCxnSpPr>
            <p:nvPr/>
          </p:nvCxnSpPr>
          <p:spPr>
            <a:xfrm rot="10800000" flipV="1">
              <a:off x="6465336" y="2379760"/>
              <a:ext cx="1294702" cy="748"/>
            </a:xfrm>
            <a:prstGeom prst="bentConnector3">
              <a:avLst>
                <a:gd name="adj1" fmla="val 50000"/>
              </a:avLst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xmlns="" id="{7E5F7B59-0E3B-4EC1-A039-C8D1BE217C4F}"/>
                </a:ext>
              </a:extLst>
            </p:cNvPr>
            <p:cNvGrpSpPr/>
            <p:nvPr/>
          </p:nvGrpSpPr>
          <p:grpSpPr>
            <a:xfrm>
              <a:off x="2116476" y="1710327"/>
              <a:ext cx="1256884" cy="1456056"/>
              <a:chOff x="1870244" y="2587520"/>
              <a:chExt cx="1256884" cy="1456056"/>
            </a:xfrm>
          </p:grpSpPr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xmlns="" id="{2029DE45-0FC6-4E14-A5CA-71013A232937}"/>
                  </a:ext>
                </a:extLst>
              </p:cNvPr>
              <p:cNvGrpSpPr/>
              <p:nvPr/>
            </p:nvGrpSpPr>
            <p:grpSpPr>
              <a:xfrm>
                <a:off x="1890334" y="2587520"/>
                <a:ext cx="1068844" cy="1110396"/>
                <a:chOff x="1890334" y="2631588"/>
                <a:chExt cx="1068844" cy="1110396"/>
              </a:xfrm>
            </p:grpSpPr>
            <p:pic>
              <p:nvPicPr>
                <p:cNvPr id="47" name="Image 46">
                  <a:extLst>
                    <a:ext uri="{FF2B5EF4-FFF2-40B4-BE49-F238E27FC236}">
                      <a16:creationId xmlns:a16="http://schemas.microsoft.com/office/drawing/2014/main" xmlns="" id="{10FAF3C7-D0B1-478D-8061-FAB44440B5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9089" y="2771895"/>
                  <a:ext cx="970089" cy="970089"/>
                </a:xfrm>
                <a:prstGeom prst="rect">
                  <a:avLst/>
                </a:prstGeom>
              </p:spPr>
            </p:pic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xmlns="" id="{AB1A553D-A63D-4C5B-8CDA-E4EE50C89786}"/>
                    </a:ext>
                  </a:extLst>
                </p:cNvPr>
                <p:cNvSpPr/>
                <p:nvPr/>
              </p:nvSpPr>
              <p:spPr>
                <a:xfrm>
                  <a:off x="2101234" y="3065181"/>
                  <a:ext cx="731936" cy="470624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xmlns="" id="{F4662099-A067-49A5-9A13-F7E1C792FE68}"/>
                    </a:ext>
                  </a:extLst>
                </p:cNvPr>
                <p:cNvSpPr/>
                <p:nvPr/>
              </p:nvSpPr>
              <p:spPr>
                <a:xfrm>
                  <a:off x="1890334" y="2631588"/>
                  <a:ext cx="290183" cy="28856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46000">
                      <a:schemeClr val="accent3">
                        <a:lumMod val="95000"/>
                        <a:lumOff val="5000"/>
                      </a:schemeClr>
                    </a:gs>
                    <a:gs pos="100000">
                      <a:schemeClr val="accent3">
                        <a:lumMod val="60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xmlns="" id="{C2A291C6-AB5B-4EF2-B7EB-07C6C5C6E7E3}"/>
                  </a:ext>
                </a:extLst>
              </p:cNvPr>
              <p:cNvSpPr txBox="1"/>
              <p:nvPr/>
            </p:nvSpPr>
            <p:spPr>
              <a:xfrm>
                <a:off x="1870244" y="3520356"/>
                <a:ext cx="1256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err="1"/>
                  <a:t>SwitchInternet</a:t>
                </a:r>
                <a:endParaRPr lang="en-US" sz="1400" dirty="0"/>
              </a:p>
              <a:p>
                <a:pPr algn="ctr"/>
                <a:r>
                  <a:rPr lang="en-US" sz="1400" dirty="0"/>
                  <a:t>8.0.0.0/8</a:t>
                </a:r>
              </a:p>
            </p:txBody>
          </p:sp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xmlns="" id="{6F7185C8-5658-482A-8DA4-D53BAA2CFF33}"/>
                </a:ext>
              </a:extLst>
            </p:cNvPr>
            <p:cNvGrpSpPr/>
            <p:nvPr/>
          </p:nvGrpSpPr>
          <p:grpSpPr>
            <a:xfrm>
              <a:off x="3822047" y="1800518"/>
              <a:ext cx="1177705" cy="2010478"/>
              <a:chOff x="3552693" y="3743978"/>
              <a:chExt cx="1177705" cy="2010478"/>
            </a:xfrm>
          </p:grpSpPr>
          <p:pic>
            <p:nvPicPr>
              <p:cNvPr id="42" name="Image 41">
                <a:extLst>
                  <a:ext uri="{FF2B5EF4-FFF2-40B4-BE49-F238E27FC236}">
                    <a16:creationId xmlns:a16="http://schemas.microsoft.com/office/drawing/2014/main" xmlns="" id="{37624A6B-69C3-4DB3-8DEC-D969A8F02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0865" y="4031454"/>
                <a:ext cx="778061" cy="585491"/>
              </a:xfrm>
              <a:prstGeom prst="rect">
                <a:avLst/>
              </a:prstGeom>
            </p:spPr>
          </p:pic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xmlns="" id="{2E72F88E-A546-4B58-967B-4D91A2CC166B}"/>
                  </a:ext>
                </a:extLst>
              </p:cNvPr>
              <p:cNvSpPr txBox="1"/>
              <p:nvPr/>
            </p:nvSpPr>
            <p:spPr>
              <a:xfrm>
                <a:off x="3680110" y="4584905"/>
                <a:ext cx="105028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Firewall</a:t>
                </a:r>
              </a:p>
              <a:p>
                <a:pPr algn="ctr"/>
                <a:r>
                  <a:rPr lang="en-US" sz="1400" dirty="0"/>
                  <a:t>8.16.32.64</a:t>
                </a:r>
              </a:p>
              <a:p>
                <a:pPr algn="ctr"/>
                <a:r>
                  <a:rPr lang="en-US" sz="1400" dirty="0"/>
                  <a:t>192.168.1.1</a:t>
                </a:r>
              </a:p>
              <a:p>
                <a:pPr algn="ctr"/>
                <a:r>
                  <a:rPr lang="en-US" sz="1400" dirty="0"/>
                  <a:t>172.16.0.1</a:t>
                </a:r>
              </a:p>
              <a:p>
                <a:pPr algn="ctr"/>
                <a:r>
                  <a:rPr lang="en-US" sz="1400" dirty="0"/>
                  <a:t>192.168.0.1</a:t>
                </a: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xmlns="" id="{01466CA6-7E07-4967-A58D-3AB9C7FFD291}"/>
                  </a:ext>
                </a:extLst>
              </p:cNvPr>
              <p:cNvSpPr/>
              <p:nvPr/>
            </p:nvSpPr>
            <p:spPr>
              <a:xfrm>
                <a:off x="3552693" y="3743978"/>
                <a:ext cx="290183" cy="28856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55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7983" y="352052"/>
            <a:ext cx="7159589" cy="617618"/>
          </a:xfrm>
        </p:spPr>
        <p:txBody>
          <a:bodyPr>
            <a:normAutofit/>
          </a:bodyPr>
          <a:lstStyle/>
          <a:p>
            <a:r>
              <a:rPr lang="en-GB" sz="3200" b="0" dirty="0">
                <a:latin typeface="+mn-lt"/>
              </a:rPr>
              <a:t>Use Case (In progress)</a:t>
            </a:r>
            <a:endParaRPr lang="fr-FR" sz="3200" b="1" dirty="0">
              <a:latin typeface="+mn-lt"/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xmlns="" id="{5D87D8C9-83F3-42E1-9B14-4C717A36F5B6}"/>
              </a:ext>
            </a:extLst>
          </p:cNvPr>
          <p:cNvGrpSpPr/>
          <p:nvPr/>
        </p:nvGrpSpPr>
        <p:grpSpPr>
          <a:xfrm>
            <a:off x="277090" y="1631238"/>
            <a:ext cx="2386958" cy="2475670"/>
            <a:chOff x="39723" y="971315"/>
            <a:chExt cx="2991594" cy="19697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7055FEF-AB67-424D-BA78-56DF9E3A776C}"/>
                </a:ext>
              </a:extLst>
            </p:cNvPr>
            <p:cNvSpPr/>
            <p:nvPr/>
          </p:nvSpPr>
          <p:spPr>
            <a:xfrm>
              <a:off x="39885" y="971315"/>
              <a:ext cx="2987914" cy="1969743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1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9A78E3C-8235-460A-ADF2-F5AB5AD127F5}"/>
                </a:ext>
              </a:extLst>
            </p:cNvPr>
            <p:cNvSpPr/>
            <p:nvPr/>
          </p:nvSpPr>
          <p:spPr>
            <a:xfrm>
              <a:off x="45745" y="971958"/>
              <a:ext cx="2984402" cy="564437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/>
                <a:t>RoleFirewall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64AD7DF-B011-432A-9F7E-2FBBF8ADDD77}"/>
                </a:ext>
              </a:extLst>
            </p:cNvPr>
            <p:cNvSpPr/>
            <p:nvPr/>
          </p:nvSpPr>
          <p:spPr>
            <a:xfrm>
              <a:off x="44575" y="1536395"/>
              <a:ext cx="2986742" cy="294438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14982" indent="-314982">
                <a:buFont typeface="Arial" panose="020B0604020202020204" pitchFamily="34" charset="0"/>
                <a:buChar char="•"/>
              </a:pPr>
              <a:r>
                <a:rPr lang="en-US" sz="1500" dirty="0"/>
                <a:t>droits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xmlns="" id="{00A0665B-24AF-48BE-BE31-62F71D8C1415}"/>
                </a:ext>
              </a:extLst>
            </p:cNvPr>
            <p:cNvSpPr txBox="1"/>
            <p:nvPr/>
          </p:nvSpPr>
          <p:spPr>
            <a:xfrm>
              <a:off x="39723" y="1838179"/>
              <a:ext cx="2984399" cy="1058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 err="1"/>
                <a:t>addDroitFor</a:t>
              </a:r>
              <a:r>
                <a:rPr lang="en-US" sz="1500" dirty="0"/>
                <a:t>: to:</a:t>
              </a:r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 err="1"/>
                <a:t>removeDroitFor</a:t>
              </a:r>
              <a:r>
                <a:rPr lang="en-US" sz="1500" dirty="0"/>
                <a:t>: to:</a:t>
              </a:r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 err="1"/>
                <a:t>ips</a:t>
              </a:r>
              <a:r>
                <a:rPr lang="en-US" sz="1500" dirty="0"/>
                <a:t>:</a:t>
              </a:r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 err="1"/>
                <a:t>addUse</a:t>
              </a:r>
              <a:r>
                <a:rPr lang="en-US" sz="1500" dirty="0"/>
                <a:t>:</a:t>
              </a:r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/>
                <a:t>initialize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xmlns="" id="{AF6F4F97-3100-4E41-93B9-354276C969F3}"/>
              </a:ext>
            </a:extLst>
          </p:cNvPr>
          <p:cNvGrpSpPr/>
          <p:nvPr/>
        </p:nvGrpSpPr>
        <p:grpSpPr>
          <a:xfrm>
            <a:off x="338166" y="4343863"/>
            <a:ext cx="2065323" cy="2556332"/>
            <a:chOff x="3760424" y="1180608"/>
            <a:chExt cx="2987915" cy="209818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AE882ABC-1955-41CE-8BA2-BB01E47B2F46}"/>
                </a:ext>
              </a:extLst>
            </p:cNvPr>
            <p:cNvSpPr/>
            <p:nvPr/>
          </p:nvSpPr>
          <p:spPr>
            <a:xfrm>
              <a:off x="3760424" y="1180640"/>
              <a:ext cx="2987915" cy="2098149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1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2D72CFBC-87D9-4FCA-B25D-CE4C79603E36}"/>
                </a:ext>
              </a:extLst>
            </p:cNvPr>
            <p:cNvSpPr/>
            <p:nvPr/>
          </p:nvSpPr>
          <p:spPr>
            <a:xfrm>
              <a:off x="3762767" y="1180608"/>
              <a:ext cx="2984400" cy="560292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/>
                <a:t>RoleSwitch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F9683882-DF33-4D98-AC69-B166C75B6272}"/>
                </a:ext>
              </a:extLst>
            </p:cNvPr>
            <p:cNvSpPr/>
            <p:nvPr/>
          </p:nvSpPr>
          <p:spPr>
            <a:xfrm>
              <a:off x="3761596" y="1740903"/>
              <a:ext cx="2986743" cy="275409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14982" indent="-314982">
                <a:buFont typeface="Arial" panose="020B0604020202020204" pitchFamily="34" charset="0"/>
                <a:buChar char="•"/>
              </a:pPr>
              <a:r>
                <a:rPr lang="en-US" sz="1500" dirty="0"/>
                <a:t>mask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xmlns="" id="{9C998D16-075E-4DA9-9781-B9D5E14EC6C1}"/>
                </a:ext>
              </a:extLst>
            </p:cNvPr>
            <p:cNvSpPr txBox="1"/>
            <p:nvPr/>
          </p:nvSpPr>
          <p:spPr>
            <a:xfrm>
              <a:off x="3762767" y="2025707"/>
              <a:ext cx="2984400" cy="1253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 err="1"/>
                <a:t>reseau</a:t>
              </a:r>
              <a:endParaRPr lang="en-US" sz="1500" dirty="0"/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 err="1"/>
                <a:t>reseau</a:t>
              </a:r>
              <a:r>
                <a:rPr lang="en-US" sz="1500" dirty="0"/>
                <a:t>:</a:t>
              </a:r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/>
                <a:t>Controls</a:t>
              </a:r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/>
                <a:t>initialize</a:t>
              </a:r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/>
                <a:t>mask</a:t>
              </a:r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/>
                <a:t>mask: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5B8EB1BD-5346-4D16-986E-69B26EB4001C}"/>
              </a:ext>
            </a:extLst>
          </p:cNvPr>
          <p:cNvSpPr/>
          <p:nvPr/>
        </p:nvSpPr>
        <p:spPr>
          <a:xfrm>
            <a:off x="3858214" y="1691644"/>
            <a:ext cx="2064514" cy="2568610"/>
          </a:xfrm>
          <a:prstGeom prst="rect">
            <a:avLst/>
          </a:prstGeom>
          <a:gradFill>
            <a:gsLst>
              <a:gs pos="2500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879BB8D5-E103-4327-96E0-4B0211BBEC94}"/>
              </a:ext>
            </a:extLst>
          </p:cNvPr>
          <p:cNvSpPr/>
          <p:nvPr/>
        </p:nvSpPr>
        <p:spPr>
          <a:xfrm>
            <a:off x="3859833" y="1691605"/>
            <a:ext cx="2062085" cy="682630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RolePC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24E5251-27E9-4FE8-A265-4EE5BFBD91D4}"/>
              </a:ext>
            </a:extLst>
          </p:cNvPr>
          <p:cNvSpPr/>
          <p:nvPr/>
        </p:nvSpPr>
        <p:spPr>
          <a:xfrm>
            <a:off x="3859024" y="2374239"/>
            <a:ext cx="2063704" cy="576873"/>
          </a:xfrm>
          <a:prstGeom prst="rect">
            <a:avLst/>
          </a:prstGeom>
          <a:gradFill>
            <a:gsLst>
              <a:gs pos="2500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14982" indent="-314982">
              <a:buFont typeface="Arial" panose="020B0604020202020204" pitchFamily="34" charset="0"/>
              <a:buChar char="•"/>
            </a:pPr>
            <a:r>
              <a:rPr lang="en-US" sz="1500" dirty="0" err="1"/>
              <a:t>usersList</a:t>
            </a:r>
            <a:endParaRPr lang="en-US" sz="1500" dirty="0"/>
          </a:p>
          <a:p>
            <a:pPr marL="314982" indent="-314982">
              <a:buFont typeface="Arial" panose="020B0604020202020204" pitchFamily="34" charset="0"/>
              <a:buChar char="•"/>
            </a:pPr>
            <a:r>
              <a:rPr lang="en-US" sz="1500" dirty="0" err="1"/>
              <a:t>adminList</a:t>
            </a:r>
            <a:endParaRPr lang="en-US" sz="1500" dirty="0"/>
          </a:p>
          <a:p>
            <a:pPr marL="314982" indent="-314982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314982" indent="-314982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xmlns="" id="{95F8585B-EBA4-479E-A910-D610A1E151D0}"/>
              </a:ext>
            </a:extLst>
          </p:cNvPr>
          <p:cNvSpPr txBox="1"/>
          <p:nvPr/>
        </p:nvSpPr>
        <p:spPr>
          <a:xfrm>
            <a:off x="3859832" y="2950309"/>
            <a:ext cx="206208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982" indent="-314982">
              <a:buFont typeface="Courier New" panose="02070309020205020404" pitchFamily="49" charset="0"/>
              <a:buChar char="o"/>
            </a:pPr>
            <a:r>
              <a:rPr lang="en-US" sz="1500" dirty="0"/>
              <a:t>start</a:t>
            </a:r>
          </a:p>
          <a:p>
            <a:pPr marL="314982" indent="-314982">
              <a:buFont typeface="Courier New" panose="02070309020205020404" pitchFamily="49" charset="0"/>
              <a:buChar char="o"/>
            </a:pPr>
            <a:r>
              <a:rPr lang="en-US" sz="1500" dirty="0"/>
              <a:t>shutdown</a:t>
            </a:r>
          </a:p>
          <a:p>
            <a:pPr marL="314982" indent="-314982">
              <a:buFont typeface="Courier New" panose="02070309020205020404" pitchFamily="49" charset="0"/>
              <a:buChar char="o"/>
            </a:pPr>
            <a:r>
              <a:rPr lang="en-US" sz="1500" dirty="0" err="1"/>
              <a:t>ip</a:t>
            </a:r>
            <a:endParaRPr lang="en-US" sz="1500" dirty="0"/>
          </a:p>
          <a:p>
            <a:pPr marL="314982" indent="-314982">
              <a:buFont typeface="Courier New" panose="02070309020205020404" pitchFamily="49" charset="0"/>
              <a:buChar char="o"/>
            </a:pPr>
            <a:r>
              <a:rPr lang="en-US" sz="1500" dirty="0" err="1"/>
              <a:t>ip</a:t>
            </a:r>
            <a:r>
              <a:rPr lang="en-US" sz="1500" dirty="0"/>
              <a:t>:</a:t>
            </a:r>
          </a:p>
          <a:p>
            <a:pPr marL="314982" indent="-314982">
              <a:buFont typeface="Courier New" panose="02070309020205020404" pitchFamily="49" charset="0"/>
              <a:buChar char="o"/>
            </a:pPr>
            <a:r>
              <a:rPr lang="en-US" sz="1500" dirty="0" err="1"/>
              <a:t>os</a:t>
            </a:r>
            <a:endParaRPr lang="en-US" sz="1500" dirty="0"/>
          </a:p>
          <a:p>
            <a:pPr marL="314982" indent="-314982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314982" indent="-314982">
              <a:buFont typeface="Courier New" panose="02070309020205020404" pitchFamily="49" charset="0"/>
              <a:buChar char="o"/>
            </a:pPr>
            <a:endParaRPr lang="en-US" sz="1500" dirty="0"/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xmlns="" id="{B1BC7DEC-0495-4D2E-89A2-34CCB578583D}"/>
              </a:ext>
            </a:extLst>
          </p:cNvPr>
          <p:cNvGrpSpPr/>
          <p:nvPr/>
        </p:nvGrpSpPr>
        <p:grpSpPr>
          <a:xfrm>
            <a:off x="7616860" y="3765873"/>
            <a:ext cx="2062086" cy="2793846"/>
            <a:chOff x="3760424" y="1180608"/>
            <a:chExt cx="2987915" cy="229502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954344E2-6B51-4F27-A15C-9140B3FD91A9}"/>
                </a:ext>
              </a:extLst>
            </p:cNvPr>
            <p:cNvSpPr/>
            <p:nvPr/>
          </p:nvSpPr>
          <p:spPr>
            <a:xfrm>
              <a:off x="3760424" y="1180640"/>
              <a:ext cx="2987915" cy="2294995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1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2941530-A1E9-4C88-8A77-89BFBC39E75D}"/>
                </a:ext>
              </a:extLst>
            </p:cNvPr>
            <p:cNvSpPr/>
            <p:nvPr/>
          </p:nvSpPr>
          <p:spPr>
            <a:xfrm>
              <a:off x="3762767" y="1180608"/>
              <a:ext cx="2984401" cy="560292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/>
                <a:t>RoleUser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AB68F670-E119-4A70-AE5C-A1527BA45E22}"/>
                </a:ext>
              </a:extLst>
            </p:cNvPr>
            <p:cNvSpPr/>
            <p:nvPr/>
          </p:nvSpPr>
          <p:spPr>
            <a:xfrm>
              <a:off x="3761596" y="1740904"/>
              <a:ext cx="2986743" cy="276101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14982" indent="-314982">
                <a:buFont typeface="Arial" panose="020B0604020202020204" pitchFamily="34" charset="0"/>
                <a:buChar char="•"/>
              </a:pPr>
              <a:r>
                <a:rPr lang="en-US" sz="1500" dirty="0"/>
                <a:t> </a:t>
              </a:r>
            </a:p>
            <a:p>
              <a:pPr marL="314982" indent="-314982">
                <a:buFont typeface="Arial" panose="020B0604020202020204" pitchFamily="34" charset="0"/>
                <a:buChar char="•"/>
              </a:pPr>
              <a:endParaRPr lang="en-US" sz="1500" dirty="0"/>
            </a:p>
            <a:p>
              <a:pPr marL="314982" indent="-314982">
                <a:buFont typeface="Arial" panose="020B0604020202020204" pitchFamily="34" charset="0"/>
                <a:buChar char="•"/>
              </a:pPr>
              <a:endParaRPr lang="en-US" sz="1500" dirty="0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xmlns="" id="{15FF079B-432F-4FF3-89C0-1BF5B708D321}"/>
                </a:ext>
              </a:extLst>
            </p:cNvPr>
            <p:cNvSpPr txBox="1"/>
            <p:nvPr/>
          </p:nvSpPr>
          <p:spPr>
            <a:xfrm>
              <a:off x="3762767" y="2026430"/>
              <a:ext cx="2984401" cy="144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/>
                <a:t>start</a:t>
              </a:r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/>
                <a:t>shutdown</a:t>
              </a:r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 err="1"/>
                <a:t>getOs</a:t>
              </a:r>
              <a:endParaRPr lang="en-US" sz="1500" dirty="0"/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 err="1"/>
                <a:t>getVersion</a:t>
              </a:r>
              <a:endParaRPr lang="en-US" sz="1500" dirty="0"/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 err="1"/>
                <a:t>getIp</a:t>
              </a:r>
              <a:endParaRPr lang="en-US" sz="1500" dirty="0"/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 err="1"/>
                <a:t>getNetwork</a:t>
              </a:r>
              <a:endParaRPr lang="en-US" sz="1500" dirty="0"/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/>
                <a:t>ping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xmlns="" id="{C04C0470-FE13-42D6-9901-0EE301A1A2DC}"/>
              </a:ext>
            </a:extLst>
          </p:cNvPr>
          <p:cNvGrpSpPr/>
          <p:nvPr/>
        </p:nvGrpSpPr>
        <p:grpSpPr>
          <a:xfrm>
            <a:off x="7616860" y="1306809"/>
            <a:ext cx="2062086" cy="2318872"/>
            <a:chOff x="3760424" y="1180608"/>
            <a:chExt cx="2987915" cy="190485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5337A200-DB85-4D18-8509-1AE9193F9926}"/>
                </a:ext>
              </a:extLst>
            </p:cNvPr>
            <p:cNvSpPr/>
            <p:nvPr/>
          </p:nvSpPr>
          <p:spPr>
            <a:xfrm>
              <a:off x="3760424" y="1180640"/>
              <a:ext cx="2987915" cy="1904825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1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6D48992C-321B-411E-84A8-6B15F434BB12}"/>
                </a:ext>
              </a:extLst>
            </p:cNvPr>
            <p:cNvSpPr/>
            <p:nvPr/>
          </p:nvSpPr>
          <p:spPr>
            <a:xfrm>
              <a:off x="3762767" y="1180608"/>
              <a:ext cx="2984400" cy="560292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/>
                <a:t>RoleAdmin</a:t>
              </a:r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E71CCFA6-49BD-439F-92EB-F424F1467E66}"/>
                </a:ext>
              </a:extLst>
            </p:cNvPr>
            <p:cNvSpPr/>
            <p:nvPr/>
          </p:nvSpPr>
          <p:spPr>
            <a:xfrm>
              <a:off x="3761596" y="1740904"/>
              <a:ext cx="2986743" cy="276101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14982" indent="-314982">
                <a:buFont typeface="Arial" panose="020B0604020202020204" pitchFamily="34" charset="0"/>
                <a:buChar char="•"/>
              </a:pPr>
              <a:r>
                <a:rPr lang="en-US" sz="1500" dirty="0"/>
                <a:t> </a:t>
              </a:r>
            </a:p>
            <a:p>
              <a:pPr marL="314982" indent="-314982">
                <a:buFont typeface="Arial" panose="020B0604020202020204" pitchFamily="34" charset="0"/>
                <a:buChar char="•"/>
              </a:pPr>
              <a:endParaRPr lang="en-US" sz="1500" dirty="0"/>
            </a:p>
            <a:p>
              <a:pPr marL="314982" indent="-314982">
                <a:buFont typeface="Arial" panose="020B0604020202020204" pitchFamily="34" charset="0"/>
                <a:buChar char="•"/>
              </a:pPr>
              <a:endParaRPr lang="en-US" sz="1500" dirty="0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xmlns="" id="{B9177960-0E42-4137-B724-C4949246C474}"/>
                </a:ext>
              </a:extLst>
            </p:cNvPr>
            <p:cNvSpPr txBox="1"/>
            <p:nvPr/>
          </p:nvSpPr>
          <p:spPr>
            <a:xfrm>
              <a:off x="3762767" y="2026430"/>
              <a:ext cx="2984401" cy="105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 err="1"/>
                <a:t>getUsers</a:t>
              </a:r>
              <a:endParaRPr lang="en-US" sz="1500" dirty="0"/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 err="1"/>
                <a:t>getAdmins</a:t>
              </a:r>
              <a:endParaRPr lang="en-US" sz="1500" dirty="0"/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 err="1"/>
                <a:t>setIp</a:t>
              </a:r>
              <a:r>
                <a:rPr lang="en-US" sz="1500" dirty="0"/>
                <a:t>:</a:t>
              </a:r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 err="1"/>
                <a:t>removeUser</a:t>
              </a:r>
              <a:r>
                <a:rPr lang="en-US" sz="1500" dirty="0"/>
                <a:t>:</a:t>
              </a:r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 err="1"/>
                <a:t>removeAdmin</a:t>
              </a:r>
              <a:r>
                <a:rPr lang="en-US" sz="1500" dirty="0"/>
                <a:t>:</a:t>
              </a:r>
            </a:p>
          </p:txBody>
        </p: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xmlns="" id="{A5B715B1-67A2-4969-B181-DC4214FAD254}"/>
              </a:ext>
            </a:extLst>
          </p:cNvPr>
          <p:cNvSpPr txBox="1"/>
          <p:nvPr/>
        </p:nvSpPr>
        <p:spPr>
          <a:xfrm>
            <a:off x="4048934" y="1052360"/>
            <a:ext cx="2002126" cy="501888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pPr algn="ctr"/>
            <a:r>
              <a:rPr lang="en-GB" sz="2600" b="1" dirty="0"/>
              <a:t>Role </a:t>
            </a:r>
            <a:r>
              <a:rPr lang="en-GB" sz="2600" b="1" dirty="0" smtClean="0"/>
              <a:t>model</a:t>
            </a:r>
            <a:endParaRPr lang="en-GB" sz="2600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3E27D4E2-3081-4638-9FBB-6CC6D998D53E}"/>
              </a:ext>
            </a:extLst>
          </p:cNvPr>
          <p:cNvSpPr/>
          <p:nvPr/>
        </p:nvSpPr>
        <p:spPr>
          <a:xfrm>
            <a:off x="3247402" y="4645078"/>
            <a:ext cx="3293969" cy="2519135"/>
          </a:xfrm>
          <a:prstGeom prst="rect">
            <a:avLst/>
          </a:prstGeom>
          <a:gradFill>
            <a:gsLst>
              <a:gs pos="2500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D9F4D789-0FC1-442D-BAB9-593DBA392FF6}"/>
              </a:ext>
            </a:extLst>
          </p:cNvPr>
          <p:cNvSpPr/>
          <p:nvPr/>
        </p:nvSpPr>
        <p:spPr>
          <a:xfrm>
            <a:off x="3248692" y="4645079"/>
            <a:ext cx="3290094" cy="613593"/>
          </a:xfrm>
          <a:prstGeom prst="rect">
            <a:avLst/>
          </a:prstGeom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RoleAttaquant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F17FCBB-E4F3-4FA2-80F1-7FB4E1932B4F}"/>
              </a:ext>
            </a:extLst>
          </p:cNvPr>
          <p:cNvSpPr/>
          <p:nvPr/>
        </p:nvSpPr>
        <p:spPr>
          <a:xfrm>
            <a:off x="3247402" y="5258675"/>
            <a:ext cx="3292676" cy="784475"/>
          </a:xfrm>
          <a:prstGeom prst="rect">
            <a:avLst/>
          </a:prstGeom>
          <a:gradFill>
            <a:gsLst>
              <a:gs pos="2500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14982" indent="-314982">
              <a:buFont typeface="Arial" panose="020B0604020202020204" pitchFamily="34" charset="0"/>
              <a:buChar char="•"/>
            </a:pPr>
            <a:r>
              <a:rPr lang="en-US" sz="1500" dirty="0"/>
              <a:t>activity</a:t>
            </a:r>
          </a:p>
          <a:p>
            <a:pPr marL="314982" indent="-314982">
              <a:buFont typeface="Arial" panose="020B0604020202020204" pitchFamily="34" charset="0"/>
              <a:buChar char="•"/>
            </a:pPr>
            <a:r>
              <a:rPr lang="en-US" sz="1500" dirty="0"/>
              <a:t>admins</a:t>
            </a:r>
          </a:p>
          <a:p>
            <a:pPr marL="314982" indent="-314982">
              <a:buFont typeface="Arial" panose="020B0604020202020204" pitchFamily="34" charset="0"/>
              <a:buChar char="•"/>
            </a:pPr>
            <a:r>
              <a:rPr lang="en-US" sz="1500" dirty="0" err="1"/>
              <a:t>knowledges</a:t>
            </a:r>
            <a:endParaRPr lang="en-US" sz="1500" dirty="0"/>
          </a:p>
          <a:p>
            <a:pPr marL="314982" indent="-314982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xmlns="" id="{63276718-3265-4EEE-A1D7-005B19E6C3B2}"/>
              </a:ext>
            </a:extLst>
          </p:cNvPr>
          <p:cNvSpPr txBox="1"/>
          <p:nvPr/>
        </p:nvSpPr>
        <p:spPr>
          <a:xfrm>
            <a:off x="3248692" y="6043150"/>
            <a:ext cx="3290094" cy="1009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982" indent="-314982">
              <a:buFont typeface="Courier New" panose="02070309020205020404" pitchFamily="49" charset="0"/>
              <a:buChar char="o"/>
            </a:pPr>
            <a:r>
              <a:rPr lang="en-US" sz="1500" dirty="0" err="1"/>
              <a:t>isActif</a:t>
            </a:r>
            <a:endParaRPr lang="en-US" sz="1500" dirty="0"/>
          </a:p>
          <a:p>
            <a:pPr marL="314982" indent="-314982">
              <a:buFont typeface="Courier New" panose="02070309020205020404" pitchFamily="49" charset="0"/>
              <a:buChar char="o"/>
            </a:pPr>
            <a:r>
              <a:rPr lang="en-US" sz="1500" dirty="0" err="1"/>
              <a:t>goActif</a:t>
            </a:r>
            <a:endParaRPr lang="en-US" sz="1500" dirty="0"/>
          </a:p>
          <a:p>
            <a:pPr marL="314982" indent="-314982">
              <a:buFont typeface="Courier New" panose="02070309020205020404" pitchFamily="49" charset="0"/>
              <a:buChar char="o"/>
            </a:pPr>
            <a:r>
              <a:rPr lang="en-US" sz="1500" dirty="0" err="1" smtClean="0"/>
              <a:t>goInactif</a:t>
            </a:r>
            <a:endParaRPr lang="en-US" sz="1500" dirty="0" smtClean="0"/>
          </a:p>
          <a:p>
            <a:pPr marL="314982" indent="-314982">
              <a:buFont typeface="Courier New" panose="02070309020205020404" pitchFamily="49" charset="0"/>
              <a:buChar char="o"/>
            </a:pPr>
            <a:r>
              <a:rPr lang="en-US" sz="1500" dirty="0" smtClean="0"/>
              <a:t>….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841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008" y="48240"/>
            <a:ext cx="6806152" cy="1260000"/>
          </a:xfrm>
        </p:spPr>
        <p:txBody>
          <a:bodyPr/>
          <a:lstStyle/>
          <a:p>
            <a:r>
              <a:rPr lang="fr-FR" sz="4600" dirty="0" smtClean="0">
                <a:latin typeface="+mn-lt"/>
              </a:rPr>
              <a:t>Sommaire</a:t>
            </a:r>
            <a:endParaRPr lang="fr-FR" sz="4600" dirty="0">
              <a:latin typeface="+mn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223888" y="1475581"/>
            <a:ext cx="7272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Analyse de la menace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Origine du sujet – DGA MI/PEC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Contexte et besoins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Analyse de la menace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Caractéristiques et besoin de modélisation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Différents DSL et différents points de vue sur ces </a:t>
            </a:r>
            <a:r>
              <a:rPr lang="fr-FR" dirty="0" err="1" smtClean="0"/>
              <a:t>DSLs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 Fédération de modèles et d’information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Cadre général et historique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approche de fédération par les rôles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Définition de points de vue pour l’analyse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lvl="1"/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Use Case (In </a:t>
            </a:r>
            <a:r>
              <a:rPr lang="fr-FR" dirty="0" err="1" smtClean="0"/>
              <a:t>progress</a:t>
            </a:r>
            <a:r>
              <a:rPr lang="fr-F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Le systèmes et les rôles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Fédération et simulation interactive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Extension la simulation exhaustive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3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3C19E35-B392-44F2-9AD8-B10147C7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771" y="352052"/>
            <a:ext cx="7292801" cy="617618"/>
          </a:xfrm>
        </p:spPr>
        <p:txBody>
          <a:bodyPr/>
          <a:lstStyle/>
          <a:p>
            <a:r>
              <a:rPr lang="en-GB" sz="3200" b="0" dirty="0">
                <a:latin typeface="+mn-lt"/>
              </a:rPr>
              <a:t>Use Case (In progress)</a:t>
            </a:r>
            <a:endParaRPr lang="en-US" sz="3200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F7CB1904-93B5-46A1-9D4C-A5FA333A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7268" y="7156773"/>
            <a:ext cx="803358" cy="402483"/>
          </a:xfrm>
          <a:prstGeom prst="rect">
            <a:avLst/>
          </a:prstGeom>
        </p:spPr>
        <p:txBody>
          <a:bodyPr/>
          <a:lstStyle/>
          <a:p>
            <a:fld id="{1D3526FF-E8B5-474D-8F89-7951340A9709}" type="slidenum">
              <a:rPr lang="fr-FR" smtClean="0"/>
              <a:pPr/>
              <a:t>20</a:t>
            </a:fld>
            <a:r>
              <a:rPr lang="fr-FR"/>
              <a:t>/X</a:t>
            </a:r>
            <a:endParaRPr lang="fr-FR" dirty="0"/>
          </a:p>
        </p:txBody>
      </p:sp>
      <p:grpSp>
        <p:nvGrpSpPr>
          <p:cNvPr id="32" name="Groupe 31"/>
          <p:cNvGrpSpPr/>
          <p:nvPr/>
        </p:nvGrpSpPr>
        <p:grpSpPr>
          <a:xfrm>
            <a:off x="1370927" y="2555701"/>
            <a:ext cx="7269785" cy="3726730"/>
            <a:chOff x="922515" y="2195661"/>
            <a:chExt cx="7984026" cy="4096480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xmlns="" id="{3EB3252B-7FAB-49EB-9C58-58846E29C76F}"/>
                </a:ext>
              </a:extLst>
            </p:cNvPr>
            <p:cNvGrpSpPr/>
            <p:nvPr/>
          </p:nvGrpSpPr>
          <p:grpSpPr>
            <a:xfrm>
              <a:off x="3726493" y="2196775"/>
              <a:ext cx="2064514" cy="1536579"/>
              <a:chOff x="449495" y="1278222"/>
              <a:chExt cx="1872693" cy="139395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7A515134-F9DF-4523-B497-7CF6A71DF182}"/>
                  </a:ext>
                </a:extLst>
              </p:cNvPr>
              <p:cNvSpPr/>
              <p:nvPr/>
            </p:nvSpPr>
            <p:spPr>
              <a:xfrm>
                <a:off x="449495" y="1278258"/>
                <a:ext cx="1872693" cy="1393921"/>
              </a:xfrm>
              <a:prstGeom prst="rect">
                <a:avLst/>
              </a:prstGeom>
              <a:gradFill>
                <a:gsLst>
                  <a:gs pos="2500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1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B195B69D-282A-4473-8489-AA7873B1E798}"/>
                  </a:ext>
                </a:extLst>
              </p:cNvPr>
              <p:cNvSpPr/>
              <p:nvPr/>
            </p:nvSpPr>
            <p:spPr>
              <a:xfrm>
                <a:off x="450963" y="1278222"/>
                <a:ext cx="1870490" cy="619270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err="1"/>
                  <a:t>AbstractElement</a:t>
                </a:r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3C4FC83D-5577-4BD7-A9C2-4FF89E42CD3D}"/>
                  </a:ext>
                </a:extLst>
              </p:cNvPr>
              <p:cNvSpPr/>
              <p:nvPr/>
            </p:nvSpPr>
            <p:spPr>
              <a:xfrm>
                <a:off x="450230" y="1897496"/>
                <a:ext cx="1871958" cy="398552"/>
              </a:xfrm>
              <a:prstGeom prst="rect">
                <a:avLst/>
              </a:prstGeom>
              <a:gradFill>
                <a:gsLst>
                  <a:gs pos="2500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14982" indent="-314982">
                  <a:buFont typeface="Arial" panose="020B0604020202020204" pitchFamily="34" charset="0"/>
                  <a:buChar char="•"/>
                </a:pPr>
                <a:endParaRPr lang="en-US" sz="1500" dirty="0"/>
              </a:p>
              <a:p>
                <a:pPr marL="314982" indent="-314982">
                  <a:buFont typeface="Arial" panose="020B0604020202020204" pitchFamily="34" charset="0"/>
                  <a:buChar char="•"/>
                </a:pPr>
                <a:endParaRPr lang="en-US" sz="1500" dirty="0"/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xmlns="" id="{4B921F5B-E6DC-40A0-9ECF-A11F9497BEE5}"/>
                </a:ext>
              </a:extLst>
            </p:cNvPr>
            <p:cNvGrpSpPr/>
            <p:nvPr/>
          </p:nvGrpSpPr>
          <p:grpSpPr>
            <a:xfrm>
              <a:off x="1170451" y="4751578"/>
              <a:ext cx="2064514" cy="1536579"/>
              <a:chOff x="449495" y="1278222"/>
              <a:chExt cx="1872693" cy="139395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349D5B44-4227-4C04-861E-6F9E612B38CE}"/>
                  </a:ext>
                </a:extLst>
              </p:cNvPr>
              <p:cNvSpPr/>
              <p:nvPr/>
            </p:nvSpPr>
            <p:spPr>
              <a:xfrm>
                <a:off x="449495" y="1278258"/>
                <a:ext cx="1872693" cy="1393921"/>
              </a:xfrm>
              <a:prstGeom prst="rect">
                <a:avLst/>
              </a:prstGeom>
              <a:gradFill>
                <a:gsLst>
                  <a:gs pos="2500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1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0F0E0F35-75E8-4C8F-9F4F-9498FB634021}"/>
                  </a:ext>
                </a:extLst>
              </p:cNvPr>
              <p:cNvSpPr/>
              <p:nvPr/>
            </p:nvSpPr>
            <p:spPr>
              <a:xfrm>
                <a:off x="450963" y="1278222"/>
                <a:ext cx="1870490" cy="619270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Application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11A282FD-3BEB-42FA-A71B-07B09BFC092E}"/>
                  </a:ext>
                </a:extLst>
              </p:cNvPr>
              <p:cNvSpPr/>
              <p:nvPr/>
            </p:nvSpPr>
            <p:spPr>
              <a:xfrm>
                <a:off x="450230" y="1897496"/>
                <a:ext cx="1871958" cy="398552"/>
              </a:xfrm>
              <a:prstGeom prst="rect">
                <a:avLst/>
              </a:prstGeom>
              <a:gradFill>
                <a:gsLst>
                  <a:gs pos="2500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14982" indent="-314982">
                  <a:buFont typeface="Arial" panose="020B0604020202020204" pitchFamily="34" charset="0"/>
                  <a:buChar char="•"/>
                </a:pPr>
                <a:endParaRPr lang="en-US" sz="1500" dirty="0"/>
              </a:p>
              <a:p>
                <a:pPr marL="314982" indent="-314982">
                  <a:buFont typeface="Arial" panose="020B0604020202020204" pitchFamily="34" charset="0"/>
                  <a:buChar char="•"/>
                </a:pPr>
                <a:endParaRPr lang="en-US" sz="1500" dirty="0"/>
              </a:p>
            </p:txBody>
          </p: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xmlns="" id="{3675F24D-98FE-4194-B0B9-3F7A02789503}"/>
                </a:ext>
              </a:extLst>
            </p:cNvPr>
            <p:cNvGrpSpPr/>
            <p:nvPr/>
          </p:nvGrpSpPr>
          <p:grpSpPr>
            <a:xfrm>
              <a:off x="3726493" y="4755562"/>
              <a:ext cx="2064514" cy="1536579"/>
              <a:chOff x="449495" y="1278222"/>
              <a:chExt cx="1872693" cy="139395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CCC51D75-CA13-431F-9FCF-B8E377745344}"/>
                  </a:ext>
                </a:extLst>
              </p:cNvPr>
              <p:cNvSpPr/>
              <p:nvPr/>
            </p:nvSpPr>
            <p:spPr>
              <a:xfrm>
                <a:off x="449495" y="1278258"/>
                <a:ext cx="1872693" cy="1393921"/>
              </a:xfrm>
              <a:prstGeom prst="rect">
                <a:avLst/>
              </a:prstGeom>
              <a:gradFill>
                <a:gsLst>
                  <a:gs pos="2500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1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ED922A56-0758-4A85-9EDE-96E3E10EEA67}"/>
                  </a:ext>
                </a:extLst>
              </p:cNvPr>
              <p:cNvSpPr/>
              <p:nvPr/>
            </p:nvSpPr>
            <p:spPr>
              <a:xfrm>
                <a:off x="450963" y="1278222"/>
                <a:ext cx="1870490" cy="619270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Service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7EB50284-6120-4D3D-A0CF-44847445E7EE}"/>
                  </a:ext>
                </a:extLst>
              </p:cNvPr>
              <p:cNvSpPr/>
              <p:nvPr/>
            </p:nvSpPr>
            <p:spPr>
              <a:xfrm>
                <a:off x="450230" y="1897496"/>
                <a:ext cx="1871958" cy="398552"/>
              </a:xfrm>
              <a:prstGeom prst="rect">
                <a:avLst/>
              </a:prstGeom>
              <a:gradFill>
                <a:gsLst>
                  <a:gs pos="2500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14982" indent="-314982">
                  <a:buFont typeface="Arial" panose="020B0604020202020204" pitchFamily="34" charset="0"/>
                  <a:buChar char="•"/>
                </a:pPr>
                <a:endParaRPr lang="en-US" sz="1500" dirty="0"/>
              </a:p>
              <a:p>
                <a:pPr marL="314982" indent="-314982">
                  <a:buFont typeface="Arial" panose="020B0604020202020204" pitchFamily="34" charset="0"/>
                  <a:buChar char="•"/>
                </a:pPr>
                <a:endParaRPr lang="en-US" sz="1500" dirty="0"/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xmlns="" id="{B470A7C2-3A8D-43D8-B47F-E19331B65480}"/>
                </a:ext>
              </a:extLst>
            </p:cNvPr>
            <p:cNvGrpSpPr/>
            <p:nvPr/>
          </p:nvGrpSpPr>
          <p:grpSpPr>
            <a:xfrm>
              <a:off x="6282536" y="4751578"/>
              <a:ext cx="2064514" cy="1536579"/>
              <a:chOff x="449495" y="1278222"/>
              <a:chExt cx="1872693" cy="139395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1B01266D-D20F-405E-AF25-1AA6B49AF72C}"/>
                  </a:ext>
                </a:extLst>
              </p:cNvPr>
              <p:cNvSpPr/>
              <p:nvPr/>
            </p:nvSpPr>
            <p:spPr>
              <a:xfrm>
                <a:off x="449495" y="1278258"/>
                <a:ext cx="1872693" cy="1393921"/>
              </a:xfrm>
              <a:prstGeom prst="rect">
                <a:avLst/>
              </a:prstGeom>
              <a:gradFill>
                <a:gsLst>
                  <a:gs pos="2500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1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0AF456F1-93A7-417B-9A3E-436CA0BEA629}"/>
                  </a:ext>
                </a:extLst>
              </p:cNvPr>
              <p:cNvSpPr/>
              <p:nvPr/>
            </p:nvSpPr>
            <p:spPr>
              <a:xfrm>
                <a:off x="450963" y="1278222"/>
                <a:ext cx="1870490" cy="619270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SystemElement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E11CBB4B-BE1F-4EB6-A93A-A63CCAFFA394}"/>
                  </a:ext>
                </a:extLst>
              </p:cNvPr>
              <p:cNvSpPr/>
              <p:nvPr/>
            </p:nvSpPr>
            <p:spPr>
              <a:xfrm>
                <a:off x="450230" y="1897496"/>
                <a:ext cx="1871958" cy="398552"/>
              </a:xfrm>
              <a:prstGeom prst="rect">
                <a:avLst/>
              </a:prstGeom>
              <a:gradFill>
                <a:gsLst>
                  <a:gs pos="2500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14982" indent="-314982">
                  <a:buFont typeface="Arial" panose="020B0604020202020204" pitchFamily="34" charset="0"/>
                  <a:buChar char="•"/>
                </a:pPr>
                <a:endParaRPr lang="en-US" sz="1500" dirty="0"/>
              </a:p>
              <a:p>
                <a:pPr marL="314982" indent="-314982">
                  <a:buFont typeface="Arial" panose="020B0604020202020204" pitchFamily="34" charset="0"/>
                  <a:buChar char="•"/>
                </a:pPr>
                <a:endParaRPr lang="en-US" sz="1500" dirty="0"/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xmlns="" id="{4ED691E9-4F3C-46F0-A609-26D171970252}"/>
                </a:ext>
              </a:extLst>
            </p:cNvPr>
            <p:cNvGrpSpPr/>
            <p:nvPr/>
          </p:nvGrpSpPr>
          <p:grpSpPr>
            <a:xfrm>
              <a:off x="6842027" y="2195661"/>
              <a:ext cx="2064514" cy="1536579"/>
              <a:chOff x="449495" y="1278222"/>
              <a:chExt cx="1872693" cy="139395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66E503E3-B662-44E8-A0CD-02A3C35D5829}"/>
                  </a:ext>
                </a:extLst>
              </p:cNvPr>
              <p:cNvSpPr/>
              <p:nvPr/>
            </p:nvSpPr>
            <p:spPr>
              <a:xfrm>
                <a:off x="449495" y="1278258"/>
                <a:ext cx="1872693" cy="1393921"/>
              </a:xfrm>
              <a:prstGeom prst="rect">
                <a:avLst/>
              </a:prstGeom>
              <a:gradFill>
                <a:gsLst>
                  <a:gs pos="2500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1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01B676B5-291B-4F97-8028-050A758899C2}"/>
                  </a:ext>
                </a:extLst>
              </p:cNvPr>
              <p:cNvSpPr/>
              <p:nvPr/>
            </p:nvSpPr>
            <p:spPr>
              <a:xfrm>
                <a:off x="450963" y="1278222"/>
                <a:ext cx="1870490" cy="619270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Right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F3359C14-3397-4D9F-B05B-398D7A11545D}"/>
                  </a:ext>
                </a:extLst>
              </p:cNvPr>
              <p:cNvSpPr/>
              <p:nvPr/>
            </p:nvSpPr>
            <p:spPr>
              <a:xfrm>
                <a:off x="450230" y="1897496"/>
                <a:ext cx="1871958" cy="398552"/>
              </a:xfrm>
              <a:prstGeom prst="rect">
                <a:avLst/>
              </a:prstGeom>
              <a:gradFill>
                <a:gsLst>
                  <a:gs pos="2500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14982" indent="-314982">
                  <a:buFont typeface="Arial" panose="020B0604020202020204" pitchFamily="34" charset="0"/>
                  <a:buChar char="•"/>
                </a:pPr>
                <a:endParaRPr lang="en-US" sz="1500" dirty="0"/>
              </a:p>
              <a:p>
                <a:pPr marL="314982" indent="-314982">
                  <a:buFont typeface="Arial" panose="020B0604020202020204" pitchFamily="34" charset="0"/>
                  <a:buChar char="•"/>
                </a:pPr>
                <a:endParaRPr lang="en-US" sz="1500" dirty="0"/>
              </a:p>
            </p:txBody>
          </p: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xmlns="" id="{DEE61DDF-B954-499B-9A77-D70203FBF978}"/>
                </a:ext>
              </a:extLst>
            </p:cNvPr>
            <p:cNvGrpSpPr/>
            <p:nvPr/>
          </p:nvGrpSpPr>
          <p:grpSpPr>
            <a:xfrm>
              <a:off x="922515" y="2195661"/>
              <a:ext cx="2064514" cy="1536579"/>
              <a:chOff x="449495" y="1278222"/>
              <a:chExt cx="1872693" cy="139395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00CB1D7B-B885-44AD-8794-D76BD58D4F16}"/>
                  </a:ext>
                </a:extLst>
              </p:cNvPr>
              <p:cNvSpPr/>
              <p:nvPr/>
            </p:nvSpPr>
            <p:spPr>
              <a:xfrm>
                <a:off x="449495" y="1278258"/>
                <a:ext cx="1872693" cy="1393921"/>
              </a:xfrm>
              <a:prstGeom prst="rect">
                <a:avLst/>
              </a:prstGeom>
              <a:gradFill>
                <a:gsLst>
                  <a:gs pos="2500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1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B97BC56A-BC80-4CE0-881C-CE943DD6E695}"/>
                  </a:ext>
                </a:extLst>
              </p:cNvPr>
              <p:cNvSpPr/>
              <p:nvPr/>
            </p:nvSpPr>
            <p:spPr>
              <a:xfrm>
                <a:off x="450963" y="1278222"/>
                <a:ext cx="1870490" cy="619270"/>
              </a:xfrm>
              <a:prstGeom prst="rect">
                <a:avLst/>
              </a:prstGeom>
              <a:ln w="190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Vulnerability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0E27E191-53C8-49CD-97AF-84F4CFD322A2}"/>
                  </a:ext>
                </a:extLst>
              </p:cNvPr>
              <p:cNvSpPr/>
              <p:nvPr/>
            </p:nvSpPr>
            <p:spPr>
              <a:xfrm>
                <a:off x="450230" y="1897496"/>
                <a:ext cx="1871958" cy="398552"/>
              </a:xfrm>
              <a:prstGeom prst="rect">
                <a:avLst/>
              </a:prstGeom>
              <a:gradFill>
                <a:gsLst>
                  <a:gs pos="2500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14982" indent="-314982">
                  <a:buFont typeface="Arial" panose="020B0604020202020204" pitchFamily="34" charset="0"/>
                  <a:buChar char="•"/>
                </a:pPr>
                <a:endParaRPr lang="en-US" sz="1500" dirty="0"/>
              </a:p>
              <a:p>
                <a:pPr marL="314982" indent="-314982">
                  <a:buFont typeface="Arial" panose="020B0604020202020204" pitchFamily="34" charset="0"/>
                  <a:buChar char="•"/>
                </a:pPr>
                <a:endParaRPr lang="en-US" sz="1500" dirty="0"/>
              </a:p>
            </p:txBody>
          </p:sp>
        </p:grp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xmlns="" id="{9C5F1E29-6427-40B5-98F0-DD412C4B8C73}"/>
                </a:ext>
              </a:extLst>
            </p:cNvPr>
            <p:cNvCxnSpPr>
              <a:cxnSpLocks/>
              <a:stCxn id="9" idx="3"/>
              <a:endCxn id="27" idx="1"/>
            </p:cNvCxnSpPr>
            <p:nvPr/>
          </p:nvCxnSpPr>
          <p:spPr>
            <a:xfrm flipV="1">
              <a:off x="5791007" y="3097961"/>
              <a:ext cx="1051830" cy="1114"/>
            </a:xfrm>
            <a:prstGeom prst="straightConnector1">
              <a:avLst/>
            </a:prstGeom>
            <a:ln w="25400" cap="sq">
              <a:solidFill>
                <a:schemeClr val="dk1"/>
              </a:solidFill>
              <a:headEnd type="diamond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xmlns="" id="{2EF4BD35-CFE8-4D7A-BE0F-7FED6A7F968F}"/>
                </a:ext>
              </a:extLst>
            </p:cNvPr>
            <p:cNvCxnSpPr>
              <a:stCxn id="9" idx="1"/>
              <a:endCxn id="31" idx="3"/>
            </p:cNvCxnSpPr>
            <p:nvPr/>
          </p:nvCxnSpPr>
          <p:spPr>
            <a:xfrm flipH="1" flipV="1">
              <a:off x="2987029" y="3097961"/>
              <a:ext cx="740274" cy="1114"/>
            </a:xfrm>
            <a:prstGeom prst="straightConnector1">
              <a:avLst/>
            </a:prstGeom>
            <a:ln w="25400" cap="sq">
              <a:headEnd type="diamond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xmlns="" id="{D7FF3476-FDA2-459B-BBCC-F8E15339668A}"/>
                </a:ext>
              </a:extLst>
            </p:cNvPr>
            <p:cNvCxnSpPr>
              <a:cxnSpLocks/>
              <a:stCxn id="18" idx="0"/>
              <a:endCxn id="45" idx="3"/>
            </p:cNvCxnSpPr>
            <p:nvPr/>
          </p:nvCxnSpPr>
          <p:spPr>
            <a:xfrm flipH="1" flipV="1">
              <a:off x="4758750" y="3859544"/>
              <a:ext cx="405" cy="896018"/>
            </a:xfrm>
            <a:prstGeom prst="straightConnector1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 : en angle 41">
              <a:extLst>
                <a:ext uri="{FF2B5EF4-FFF2-40B4-BE49-F238E27FC236}">
                  <a16:creationId xmlns:a16="http://schemas.microsoft.com/office/drawing/2014/main" xmlns="" id="{39DB544A-D713-4B1C-B86A-66261286D7B9}"/>
                </a:ext>
              </a:extLst>
            </p:cNvPr>
            <p:cNvCxnSpPr>
              <a:cxnSpLocks/>
              <a:stCxn id="22" idx="0"/>
              <a:endCxn id="45" idx="3"/>
            </p:cNvCxnSpPr>
            <p:nvPr/>
          </p:nvCxnSpPr>
          <p:spPr>
            <a:xfrm rot="16200000" flipV="1">
              <a:off x="5590957" y="3027337"/>
              <a:ext cx="892034" cy="2556447"/>
            </a:xfrm>
            <a:prstGeom prst="bentConnector3">
              <a:avLst/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 : en angle 43">
              <a:extLst>
                <a:ext uri="{FF2B5EF4-FFF2-40B4-BE49-F238E27FC236}">
                  <a16:creationId xmlns:a16="http://schemas.microsoft.com/office/drawing/2014/main" xmlns="" id="{85E4D043-C49D-4953-9486-EC6819EABE40}"/>
                </a:ext>
              </a:extLst>
            </p:cNvPr>
            <p:cNvCxnSpPr>
              <a:cxnSpLocks/>
              <a:stCxn id="14" idx="0"/>
              <a:endCxn id="45" idx="3"/>
            </p:cNvCxnSpPr>
            <p:nvPr/>
          </p:nvCxnSpPr>
          <p:spPr>
            <a:xfrm rot="5400000" flipH="1" flipV="1">
              <a:off x="3034914" y="3027743"/>
              <a:ext cx="892034" cy="2555638"/>
            </a:xfrm>
            <a:prstGeom prst="bentConnector3">
              <a:avLst>
                <a:gd name="adj1" fmla="val 50000"/>
              </a:avLst>
            </a:prstGeom>
            <a:ln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riangle isocèle 44">
              <a:extLst>
                <a:ext uri="{FF2B5EF4-FFF2-40B4-BE49-F238E27FC236}">
                  <a16:creationId xmlns:a16="http://schemas.microsoft.com/office/drawing/2014/main" xmlns="" id="{EE1BDABB-CB2B-4339-9E4E-DE5844C371A9}"/>
                </a:ext>
              </a:extLst>
            </p:cNvPr>
            <p:cNvSpPr/>
            <p:nvPr/>
          </p:nvSpPr>
          <p:spPr>
            <a:xfrm>
              <a:off x="4685909" y="3697311"/>
              <a:ext cx="145681" cy="16223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B15620FA-1F97-4B9B-B4C8-7A45E5612E93}"/>
              </a:ext>
            </a:extLst>
          </p:cNvPr>
          <p:cNvSpPr txBox="1"/>
          <p:nvPr/>
        </p:nvSpPr>
        <p:spPr>
          <a:xfrm>
            <a:off x="2087984" y="1405741"/>
            <a:ext cx="5665373" cy="501888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pPr algn="ctr"/>
            <a:r>
              <a:rPr lang="en-GB" sz="2600" b="1" dirty="0" smtClean="0"/>
              <a:t>Viewpoint definition for simulation</a:t>
            </a: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10066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3C19E35-B392-44F2-9AD8-B10147C7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968" y="323453"/>
            <a:ext cx="7159589" cy="617618"/>
          </a:xfrm>
        </p:spPr>
        <p:txBody>
          <a:bodyPr/>
          <a:lstStyle/>
          <a:p>
            <a:r>
              <a:rPr lang="en-GB" sz="3200" b="0" dirty="0">
                <a:latin typeface="+mn-lt"/>
              </a:rPr>
              <a:t>Use Case (In progress)</a:t>
            </a:r>
            <a:endParaRPr lang="en-US" sz="3200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F7CB1904-93B5-46A1-9D4C-A5FA333A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7268" y="7156773"/>
            <a:ext cx="803358" cy="402483"/>
          </a:xfrm>
          <a:prstGeom prst="rect">
            <a:avLst/>
          </a:prstGeom>
        </p:spPr>
        <p:txBody>
          <a:bodyPr/>
          <a:lstStyle/>
          <a:p>
            <a:fld id="{1D3526FF-E8B5-474D-8F89-7951340A9709}" type="slidenum">
              <a:rPr lang="fr-FR" smtClean="0"/>
              <a:pPr/>
              <a:t>21</a:t>
            </a:fld>
            <a:r>
              <a:rPr lang="fr-FR"/>
              <a:t>/X</a:t>
            </a:r>
            <a:endParaRPr lang="fr-FR" dirty="0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xmlns="" id="{83DF4722-7565-462C-BD66-3FF13874D3B6}"/>
              </a:ext>
            </a:extLst>
          </p:cNvPr>
          <p:cNvGrpSpPr/>
          <p:nvPr/>
        </p:nvGrpSpPr>
        <p:grpSpPr>
          <a:xfrm>
            <a:off x="648567" y="1615680"/>
            <a:ext cx="2065323" cy="1632200"/>
            <a:chOff x="3760424" y="1180608"/>
            <a:chExt cx="2987915" cy="133967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275FA25B-0AE0-4ADC-B181-A8F29B2F1C22}"/>
                </a:ext>
              </a:extLst>
            </p:cNvPr>
            <p:cNvSpPr/>
            <p:nvPr/>
          </p:nvSpPr>
          <p:spPr>
            <a:xfrm>
              <a:off x="3760424" y="1180641"/>
              <a:ext cx="2987915" cy="1339641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1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D14F5C63-38E3-499A-9171-2DAE47DD1C47}"/>
                </a:ext>
              </a:extLst>
            </p:cNvPr>
            <p:cNvSpPr/>
            <p:nvPr/>
          </p:nvSpPr>
          <p:spPr>
            <a:xfrm>
              <a:off x="3762767" y="1180608"/>
              <a:ext cx="2984400" cy="560292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/>
                <a:t>RoleSwitch</a:t>
              </a:r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6CC7165F-3545-4A23-9B35-99E0E949EE76}"/>
                </a:ext>
              </a:extLst>
            </p:cNvPr>
            <p:cNvSpPr/>
            <p:nvPr/>
          </p:nvSpPr>
          <p:spPr>
            <a:xfrm>
              <a:off x="3761596" y="1740903"/>
              <a:ext cx="2986743" cy="275409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14982" indent="-314982">
                <a:buFont typeface="Arial" panose="020B0604020202020204" pitchFamily="34" charset="0"/>
                <a:buChar char="•"/>
              </a:pPr>
              <a:r>
                <a:rPr lang="en-US" sz="1500" dirty="0"/>
                <a:t>mask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xmlns="" id="{81C65E67-0210-4AE5-9B34-54F456CDD15D}"/>
                </a:ext>
              </a:extLst>
            </p:cNvPr>
            <p:cNvSpPr txBox="1"/>
            <p:nvPr/>
          </p:nvSpPr>
          <p:spPr>
            <a:xfrm>
              <a:off x="3762768" y="2025707"/>
              <a:ext cx="2984400" cy="45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 err="1"/>
                <a:t>reseau</a:t>
              </a:r>
              <a:endParaRPr lang="en-US" sz="1500" dirty="0"/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/>
                <a:t>…</a:t>
              </a:r>
            </a:p>
          </p:txBody>
        </p:sp>
      </p:grp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A3C0D489-958A-4BEE-9FAB-7549CE652800}"/>
              </a:ext>
            </a:extLst>
          </p:cNvPr>
          <p:cNvCxnSpPr>
            <a:cxnSpLocks/>
            <a:stCxn id="37" idx="3"/>
            <a:endCxn id="49" idx="1"/>
          </p:cNvCxnSpPr>
          <p:nvPr/>
        </p:nvCxnSpPr>
        <p:spPr>
          <a:xfrm flipV="1">
            <a:off x="2713890" y="2428136"/>
            <a:ext cx="3564797" cy="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xmlns="" id="{9D8080EB-22B3-4C96-B1AD-1155718715FA}"/>
              </a:ext>
            </a:extLst>
          </p:cNvPr>
          <p:cNvGrpSpPr/>
          <p:nvPr/>
        </p:nvGrpSpPr>
        <p:grpSpPr>
          <a:xfrm>
            <a:off x="6277877" y="1525837"/>
            <a:ext cx="2064514" cy="1536579"/>
            <a:chOff x="449495" y="1278222"/>
            <a:chExt cx="1872693" cy="13939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8C5C6681-D008-484D-83B7-14BFB89C41D6}"/>
                </a:ext>
              </a:extLst>
            </p:cNvPr>
            <p:cNvSpPr/>
            <p:nvPr/>
          </p:nvSpPr>
          <p:spPr>
            <a:xfrm>
              <a:off x="449495" y="1278258"/>
              <a:ext cx="1872693" cy="1393921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1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64C45CEF-F892-4B19-AD22-A48C55D8E310}"/>
                </a:ext>
              </a:extLst>
            </p:cNvPr>
            <p:cNvSpPr/>
            <p:nvPr/>
          </p:nvSpPr>
          <p:spPr>
            <a:xfrm>
              <a:off x="450963" y="1278222"/>
              <a:ext cx="1870490" cy="619270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F77F2D37-8554-4229-8DBE-3CDE846D1E42}"/>
                </a:ext>
              </a:extLst>
            </p:cNvPr>
            <p:cNvSpPr/>
            <p:nvPr/>
          </p:nvSpPr>
          <p:spPr>
            <a:xfrm>
              <a:off x="450230" y="1897496"/>
              <a:ext cx="1871958" cy="398552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14982" indent="-314982">
                <a:buFont typeface="Arial" panose="020B0604020202020204" pitchFamily="34" charset="0"/>
                <a:buChar char="•"/>
              </a:pPr>
              <a:endParaRPr lang="en-US" sz="1500" dirty="0"/>
            </a:p>
            <a:p>
              <a:pPr marL="314982" indent="-314982">
                <a:buFont typeface="Arial" panose="020B0604020202020204" pitchFamily="34" charset="0"/>
                <a:buChar char="•"/>
              </a:pPr>
              <a:endParaRPr lang="en-US" sz="1500" dirty="0"/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xmlns="" id="{2345B1C1-40A9-4220-9F65-11FBE8356163}"/>
              </a:ext>
            </a:extLst>
          </p:cNvPr>
          <p:cNvGrpSpPr/>
          <p:nvPr/>
        </p:nvGrpSpPr>
        <p:grpSpPr>
          <a:xfrm>
            <a:off x="6276257" y="4900537"/>
            <a:ext cx="2064514" cy="1536579"/>
            <a:chOff x="449495" y="1278222"/>
            <a:chExt cx="1872693" cy="139395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1F18E6C5-5FE9-47B2-B259-3A1310D55742}"/>
                </a:ext>
              </a:extLst>
            </p:cNvPr>
            <p:cNvSpPr/>
            <p:nvPr/>
          </p:nvSpPr>
          <p:spPr>
            <a:xfrm>
              <a:off x="449495" y="1278258"/>
              <a:ext cx="1872693" cy="1393921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1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85E5AF56-5FD9-4E8B-8F5A-8372F2D1D284}"/>
                </a:ext>
              </a:extLst>
            </p:cNvPr>
            <p:cNvSpPr/>
            <p:nvPr/>
          </p:nvSpPr>
          <p:spPr>
            <a:xfrm>
              <a:off x="450963" y="1278222"/>
              <a:ext cx="1870490" cy="619270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Service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0324CFB6-10F6-40F7-B67A-6087F29FDCD7}"/>
                </a:ext>
              </a:extLst>
            </p:cNvPr>
            <p:cNvSpPr/>
            <p:nvPr/>
          </p:nvSpPr>
          <p:spPr>
            <a:xfrm>
              <a:off x="450230" y="1897496"/>
              <a:ext cx="1871958" cy="398552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14982" indent="-314982">
                <a:buFont typeface="Arial" panose="020B0604020202020204" pitchFamily="34" charset="0"/>
                <a:buChar char="•"/>
              </a:pPr>
              <a:endParaRPr lang="en-US" sz="1500" dirty="0"/>
            </a:p>
            <a:p>
              <a:pPr marL="314982" indent="-314982">
                <a:buFont typeface="Arial" panose="020B0604020202020204" pitchFamily="34" charset="0"/>
                <a:buChar char="•"/>
              </a:pPr>
              <a:endParaRPr lang="en-US" sz="1500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xmlns="" id="{DD2715A6-8F15-4821-A085-B12E011A04FA}"/>
              </a:ext>
            </a:extLst>
          </p:cNvPr>
          <p:cNvGrpSpPr/>
          <p:nvPr/>
        </p:nvGrpSpPr>
        <p:grpSpPr>
          <a:xfrm>
            <a:off x="6276257" y="3200301"/>
            <a:ext cx="2064514" cy="1536579"/>
            <a:chOff x="449495" y="1278222"/>
            <a:chExt cx="1872693" cy="13939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4D2EDCE1-A25F-4A21-BFC6-4B4781034DDA}"/>
                </a:ext>
              </a:extLst>
            </p:cNvPr>
            <p:cNvSpPr/>
            <p:nvPr/>
          </p:nvSpPr>
          <p:spPr>
            <a:xfrm>
              <a:off x="449495" y="1278258"/>
              <a:ext cx="1872693" cy="1393921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1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E122B20F-F0BA-4438-901C-60E0E9CB8742}"/>
                </a:ext>
              </a:extLst>
            </p:cNvPr>
            <p:cNvSpPr/>
            <p:nvPr/>
          </p:nvSpPr>
          <p:spPr>
            <a:xfrm>
              <a:off x="450963" y="1278222"/>
              <a:ext cx="1870490" cy="619270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SystemElement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71C5988B-5C52-4AFF-9D70-C96C655D979B}"/>
                </a:ext>
              </a:extLst>
            </p:cNvPr>
            <p:cNvSpPr/>
            <p:nvPr/>
          </p:nvSpPr>
          <p:spPr>
            <a:xfrm>
              <a:off x="450230" y="1897496"/>
              <a:ext cx="1871958" cy="398552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14982" indent="-314982">
                <a:buFont typeface="Arial" panose="020B0604020202020204" pitchFamily="34" charset="0"/>
                <a:buChar char="•"/>
              </a:pPr>
              <a:endParaRPr lang="en-US" sz="1500" dirty="0"/>
            </a:p>
            <a:p>
              <a:pPr marL="314982" indent="-314982">
                <a:buFont typeface="Arial" panose="020B0604020202020204" pitchFamily="34" charset="0"/>
                <a:buChar char="•"/>
              </a:pPr>
              <a:endParaRPr lang="en-US" sz="1500" dirty="0"/>
            </a:p>
          </p:txBody>
        </p:sp>
      </p:grp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xmlns="" id="{C08BB865-46E3-44D7-8A7B-FA76DB6E258B}"/>
              </a:ext>
            </a:extLst>
          </p:cNvPr>
          <p:cNvCxnSpPr>
            <a:cxnSpLocks/>
            <a:stCxn id="37" idx="3"/>
            <a:endCxn id="57" idx="1"/>
          </p:cNvCxnSpPr>
          <p:nvPr/>
        </p:nvCxnSpPr>
        <p:spPr>
          <a:xfrm>
            <a:off x="2713890" y="2431800"/>
            <a:ext cx="3563177" cy="167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xmlns="" id="{5D6925E6-FBC9-47E2-BF11-806A97BA176D}"/>
              </a:ext>
            </a:extLst>
          </p:cNvPr>
          <p:cNvCxnSpPr>
            <a:cxnSpLocks/>
            <a:stCxn id="37" idx="3"/>
            <a:endCxn id="53" idx="1"/>
          </p:cNvCxnSpPr>
          <p:nvPr/>
        </p:nvCxnSpPr>
        <p:spPr>
          <a:xfrm>
            <a:off x="2713890" y="2431801"/>
            <a:ext cx="3563177" cy="337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135AFEE9-CB7A-460A-997D-07CE9E871C89}"/>
              </a:ext>
            </a:extLst>
          </p:cNvPr>
          <p:cNvSpPr txBox="1"/>
          <p:nvPr/>
        </p:nvSpPr>
        <p:spPr>
          <a:xfrm>
            <a:off x="8471141" y="6582280"/>
            <a:ext cx="1601375" cy="3787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GB" dirty="0"/>
              <a:t>: Play relation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xmlns="" id="{77E776B4-1AFC-4ACC-B1FD-1409937528AA}"/>
              </a:ext>
            </a:extLst>
          </p:cNvPr>
          <p:cNvCxnSpPr/>
          <p:nvPr/>
        </p:nvCxnSpPr>
        <p:spPr>
          <a:xfrm>
            <a:off x="7480463" y="6785840"/>
            <a:ext cx="960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xmlns="" id="{802FB19E-2C6D-4A9D-8251-6A4A4EF1C38B}"/>
              </a:ext>
            </a:extLst>
          </p:cNvPr>
          <p:cNvGrpSpPr/>
          <p:nvPr/>
        </p:nvGrpSpPr>
        <p:grpSpPr>
          <a:xfrm>
            <a:off x="640237" y="3357859"/>
            <a:ext cx="2072031" cy="1632159"/>
            <a:chOff x="39723" y="971315"/>
            <a:chExt cx="2991594" cy="134058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2E4AE549-8044-4DD8-A5D4-015A1A0B2EA9}"/>
                </a:ext>
              </a:extLst>
            </p:cNvPr>
            <p:cNvSpPr/>
            <p:nvPr/>
          </p:nvSpPr>
          <p:spPr>
            <a:xfrm>
              <a:off x="39885" y="971315"/>
              <a:ext cx="2987914" cy="1340584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1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210FA645-24FF-43F6-82B5-BF18F5ED4D21}"/>
                </a:ext>
              </a:extLst>
            </p:cNvPr>
            <p:cNvSpPr/>
            <p:nvPr/>
          </p:nvSpPr>
          <p:spPr>
            <a:xfrm>
              <a:off x="45745" y="971958"/>
              <a:ext cx="2984402" cy="564437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/>
                <a:t>RoleFirewall</a:t>
              </a:r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AD0B6032-C556-463D-BC49-7555E94CD0C0}"/>
                </a:ext>
              </a:extLst>
            </p:cNvPr>
            <p:cNvSpPr/>
            <p:nvPr/>
          </p:nvSpPr>
          <p:spPr>
            <a:xfrm>
              <a:off x="44575" y="1536395"/>
              <a:ext cx="2986742" cy="294438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14982" indent="-314982">
                <a:buFont typeface="Arial" panose="020B0604020202020204" pitchFamily="34" charset="0"/>
                <a:buChar char="•"/>
              </a:pPr>
              <a:r>
                <a:rPr lang="en-US" sz="1500" dirty="0"/>
                <a:t>droits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xmlns="" id="{606BFC9F-4314-4C20-B912-A6B9AAD8415B}"/>
                </a:ext>
              </a:extLst>
            </p:cNvPr>
            <p:cNvSpPr txBox="1"/>
            <p:nvPr/>
          </p:nvSpPr>
          <p:spPr>
            <a:xfrm>
              <a:off x="39723" y="1838179"/>
              <a:ext cx="2984400" cy="455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 err="1"/>
                <a:t>addDroitFor</a:t>
              </a:r>
              <a:r>
                <a:rPr lang="en-US" sz="1500" dirty="0"/>
                <a:t>: to:</a:t>
              </a:r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/>
                <a:t>…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xmlns="" id="{9E694109-9C25-4689-A633-E1977C986450}"/>
              </a:ext>
            </a:extLst>
          </p:cNvPr>
          <p:cNvGrpSpPr/>
          <p:nvPr/>
        </p:nvGrpSpPr>
        <p:grpSpPr>
          <a:xfrm>
            <a:off x="649375" y="5142784"/>
            <a:ext cx="2064514" cy="1854840"/>
            <a:chOff x="3760424" y="1180608"/>
            <a:chExt cx="2987915" cy="152242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DE99EA2F-1FB4-493B-A7EE-7CC70C4F6DD0}"/>
                </a:ext>
              </a:extLst>
            </p:cNvPr>
            <p:cNvSpPr/>
            <p:nvPr/>
          </p:nvSpPr>
          <p:spPr>
            <a:xfrm>
              <a:off x="3760424" y="1180641"/>
              <a:ext cx="2987915" cy="1522390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1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D2CECCE4-2160-4DA0-A227-B24347E673B8}"/>
                </a:ext>
              </a:extLst>
            </p:cNvPr>
            <p:cNvSpPr/>
            <p:nvPr/>
          </p:nvSpPr>
          <p:spPr>
            <a:xfrm>
              <a:off x="3762766" y="1180608"/>
              <a:ext cx="2984400" cy="560292"/>
            </a:xfrm>
            <a:prstGeom prst="rect">
              <a:avLst/>
            </a:prstGeom>
            <a:ln w="190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/>
                <a:t>RolePC</a:t>
              </a:r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AA8823FB-E19A-4498-A54B-8E71B9735441}"/>
                </a:ext>
              </a:extLst>
            </p:cNvPr>
            <p:cNvSpPr/>
            <p:nvPr/>
          </p:nvSpPr>
          <p:spPr>
            <a:xfrm>
              <a:off x="3761597" y="1740903"/>
              <a:ext cx="2986742" cy="473488"/>
            </a:xfrm>
            <a:prstGeom prst="rect">
              <a:avLst/>
            </a:prstGeom>
            <a:gradFill>
              <a:gsLst>
                <a:gs pos="2500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14982" indent="-314982">
                <a:buFont typeface="Arial" panose="020B0604020202020204" pitchFamily="34" charset="0"/>
                <a:buChar char="•"/>
              </a:pPr>
              <a:r>
                <a:rPr lang="en-US" sz="1500" dirty="0" err="1"/>
                <a:t>usersList</a:t>
              </a:r>
              <a:endParaRPr lang="en-US" sz="1500" dirty="0"/>
            </a:p>
            <a:p>
              <a:pPr marL="314982" indent="-314982">
                <a:buFont typeface="Arial" panose="020B0604020202020204" pitchFamily="34" charset="0"/>
                <a:buChar char="•"/>
              </a:pPr>
              <a:r>
                <a:rPr lang="en-US" sz="1500" dirty="0" err="1"/>
                <a:t>adminList</a:t>
              </a:r>
              <a:endParaRPr lang="en-US" sz="1500" dirty="0"/>
            </a:p>
            <a:p>
              <a:pPr marL="314982" indent="-314982">
                <a:buFont typeface="Arial" panose="020B0604020202020204" pitchFamily="34" charset="0"/>
                <a:buChar char="•"/>
              </a:pPr>
              <a:endParaRPr lang="en-US" sz="1500" dirty="0"/>
            </a:p>
            <a:p>
              <a:pPr marL="314982" indent="-314982">
                <a:buFont typeface="Arial" panose="020B0604020202020204" pitchFamily="34" charset="0"/>
                <a:buChar char="•"/>
              </a:pPr>
              <a:endParaRPr lang="en-US" sz="1500" dirty="0"/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xmlns="" id="{521F63F8-7AE3-47E0-97C9-D4D8BFD8FFF2}"/>
                </a:ext>
              </a:extLst>
            </p:cNvPr>
            <p:cNvSpPr txBox="1"/>
            <p:nvPr/>
          </p:nvSpPr>
          <p:spPr>
            <a:xfrm>
              <a:off x="3762766" y="2213732"/>
              <a:ext cx="2984400" cy="45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/>
                <a:t>start</a:t>
              </a:r>
            </a:p>
            <a:p>
              <a:pPr marL="314982" indent="-314982">
                <a:buFont typeface="Courier New" panose="02070309020205020404" pitchFamily="49" charset="0"/>
                <a:buChar char="o"/>
              </a:pPr>
              <a:r>
                <a:rPr lang="en-US" sz="1500" dirty="0"/>
                <a:t>…</a:t>
              </a:r>
            </a:p>
          </p:txBody>
        </p:sp>
      </p:grp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B3658455-8F68-4E66-91E7-646D02B586AA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 flipV="1">
            <a:off x="2712269" y="2428137"/>
            <a:ext cx="3566419" cy="179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xmlns="" id="{5A65800C-E90E-4A79-AD50-FDE5C418460D}"/>
              </a:ext>
            </a:extLst>
          </p:cNvPr>
          <p:cNvCxnSpPr>
            <a:stCxn id="42" idx="3"/>
            <a:endCxn id="57" idx="1"/>
          </p:cNvCxnSpPr>
          <p:nvPr/>
        </p:nvCxnSpPr>
        <p:spPr>
          <a:xfrm flipV="1">
            <a:off x="2712269" y="4102599"/>
            <a:ext cx="3564798" cy="12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xmlns="" id="{C59B3410-1170-4DC3-BD06-9B73FACAB396}"/>
              </a:ext>
            </a:extLst>
          </p:cNvPr>
          <p:cNvCxnSpPr>
            <a:stCxn id="42" idx="3"/>
            <a:endCxn id="53" idx="1"/>
          </p:cNvCxnSpPr>
          <p:nvPr/>
        </p:nvCxnSpPr>
        <p:spPr>
          <a:xfrm>
            <a:off x="2712269" y="4225082"/>
            <a:ext cx="3564798" cy="157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4C66DB73-2CAA-41C2-983B-6AAFED4DF131}"/>
              </a:ext>
            </a:extLst>
          </p:cNvPr>
          <p:cNvCxnSpPr>
            <a:cxnSpLocks/>
            <a:stCxn id="63" idx="3"/>
            <a:endCxn id="49" idx="1"/>
          </p:cNvCxnSpPr>
          <p:nvPr/>
        </p:nvCxnSpPr>
        <p:spPr>
          <a:xfrm flipV="1">
            <a:off x="2713889" y="2428136"/>
            <a:ext cx="3564798" cy="368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xmlns="" id="{CEE99B36-F0A0-4685-960A-98D89A9D22E5}"/>
              </a:ext>
            </a:extLst>
          </p:cNvPr>
          <p:cNvCxnSpPr>
            <a:cxnSpLocks/>
            <a:stCxn id="63" idx="3"/>
            <a:endCxn id="57" idx="1"/>
          </p:cNvCxnSpPr>
          <p:nvPr/>
        </p:nvCxnSpPr>
        <p:spPr>
          <a:xfrm flipV="1">
            <a:off x="2713889" y="4102600"/>
            <a:ext cx="3563178" cy="201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xmlns="" id="{8F36D876-48E4-431C-94AF-19C31A1867BF}"/>
              </a:ext>
            </a:extLst>
          </p:cNvPr>
          <p:cNvCxnSpPr>
            <a:cxnSpLocks/>
            <a:stCxn id="63" idx="3"/>
            <a:endCxn id="53" idx="1"/>
          </p:cNvCxnSpPr>
          <p:nvPr/>
        </p:nvCxnSpPr>
        <p:spPr>
          <a:xfrm flipV="1">
            <a:off x="2713889" y="5802837"/>
            <a:ext cx="3563178" cy="31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xmlns="" id="{EECF8FF1-84A0-45AF-86E1-115C260D3826}"/>
              </a:ext>
            </a:extLst>
          </p:cNvPr>
          <p:cNvSpPr txBox="1"/>
          <p:nvPr/>
        </p:nvSpPr>
        <p:spPr>
          <a:xfrm>
            <a:off x="2087984" y="1052360"/>
            <a:ext cx="4800969" cy="501888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pPr algn="ctr"/>
            <a:r>
              <a:rPr lang="en-GB" sz="2600" b="1" dirty="0" smtClean="0"/>
              <a:t>Federation for the simulation</a:t>
            </a:r>
            <a:endParaRPr lang="en-GB" sz="2600" b="1" dirty="0"/>
          </a:p>
        </p:txBody>
      </p:sp>
    </p:spTree>
    <p:extLst>
      <p:ext uri="{BB962C8B-B14F-4D97-AF65-F5344CB8AC3E}">
        <p14:creationId xmlns:p14="http://schemas.microsoft.com/office/powerpoint/2010/main" val="527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7984" y="0"/>
            <a:ext cx="7238200" cy="1260000"/>
          </a:xfrm>
        </p:spPr>
        <p:txBody>
          <a:bodyPr/>
          <a:lstStyle/>
          <a:p>
            <a:r>
              <a:rPr lang="en-US" sz="3200" dirty="0" smtClean="0"/>
              <a:t>Simulation interactive </a:t>
            </a:r>
            <a:endParaRPr lang="en-US" sz="3200" dirty="0">
              <a:latin typeface="+mn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3808" y="1691605"/>
            <a:ext cx="92170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Modèle de simulation Garde/Action [Dijkstra75,Ishida02]</a:t>
            </a:r>
          </a:p>
          <a:p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Couplage entre le domaine sémantique des rôles et modèle garde/action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Gardes : </a:t>
            </a:r>
            <a:r>
              <a:rPr lang="fr-FR" sz="2000" dirty="0" err="1" smtClean="0"/>
              <a:t>Roles</a:t>
            </a:r>
            <a:r>
              <a:rPr lang="fr-FR" sz="2000" dirty="0" smtClean="0"/>
              <a:t> du domaine vers les booléens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Actions : Effets de bords </a:t>
            </a:r>
            <a:r>
              <a:rPr lang="fr-FR" sz="2000" dirty="0" err="1" smtClean="0"/>
              <a:t>roles</a:t>
            </a:r>
            <a:r>
              <a:rPr lang="fr-FR" sz="2000" dirty="0" smtClean="0"/>
              <a:t> du domaine sur l’espace d’état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Simulation dirigée par l’utilisateur</a:t>
            </a:r>
          </a:p>
          <a:p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Découverte du système pour construire la vue de l’attaquant</a:t>
            </a:r>
          </a:p>
          <a:p>
            <a:endParaRPr lang="fr-FR" sz="2000" dirty="0"/>
          </a:p>
          <a:p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Objectif de l’attaque atteint : Y a t il d’autres chemins possibles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Analyse exhaustive par model </a:t>
            </a:r>
            <a:r>
              <a:rPr lang="fr-FR" sz="2000" dirty="0" err="1" smtClean="0"/>
              <a:t>checking</a:t>
            </a:r>
            <a:r>
              <a:rPr lang="fr-FR" sz="2000" dirty="0" smtClean="0"/>
              <a:t> du comportement obtenu sur le modèle garde/action</a:t>
            </a:r>
          </a:p>
          <a:p>
            <a:pPr marL="0" lvl="2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1329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9991" y="352052"/>
            <a:ext cx="6408713" cy="617618"/>
          </a:xfrm>
        </p:spPr>
        <p:txBody>
          <a:bodyPr>
            <a:normAutofit/>
          </a:bodyPr>
          <a:lstStyle/>
          <a:p>
            <a:pPr algn="r"/>
            <a:r>
              <a:rPr lang="en-GB" sz="3200" b="0" dirty="0" smtClean="0">
                <a:latin typeface="+mn-lt"/>
              </a:rPr>
              <a:t>Use Case</a:t>
            </a:r>
            <a:endParaRPr lang="fr-FR" sz="3200" b="0" dirty="0">
              <a:latin typeface="+mn-lt"/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xmlns="" id="{99210A9C-02E1-4F5D-A7AE-D19CAF84B725}"/>
              </a:ext>
            </a:extLst>
          </p:cNvPr>
          <p:cNvSpPr txBox="1"/>
          <p:nvPr/>
        </p:nvSpPr>
        <p:spPr>
          <a:xfrm>
            <a:off x="849438" y="1117709"/>
            <a:ext cx="8037432" cy="501888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pPr algn="ctr"/>
            <a:r>
              <a:rPr lang="en-US" sz="2600" dirty="0" err="1" smtClean="0"/>
              <a:t>Plateforme</a:t>
            </a:r>
            <a:r>
              <a:rPr lang="en-US" sz="2600" dirty="0" smtClean="0"/>
              <a:t> de </a:t>
            </a:r>
            <a:r>
              <a:rPr lang="en-US" sz="2600" dirty="0" err="1" smtClean="0"/>
              <a:t>virtualisation</a:t>
            </a:r>
            <a:r>
              <a:rPr lang="en-US" sz="2600" dirty="0" smtClean="0"/>
              <a:t> pour </a:t>
            </a:r>
            <a:r>
              <a:rPr lang="en-US" sz="2600" dirty="0" err="1" smtClean="0"/>
              <a:t>mener</a:t>
            </a:r>
            <a:r>
              <a:rPr lang="en-US" sz="2600" dirty="0" smtClean="0"/>
              <a:t> des </a:t>
            </a:r>
            <a:r>
              <a:rPr lang="en-US" sz="2600" dirty="0" err="1" smtClean="0"/>
              <a:t>attaques</a:t>
            </a:r>
            <a:endParaRPr lang="en-GB" sz="2600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xmlns="" id="{757BA9A5-C34B-49A4-B658-162B388A5364}"/>
              </a:ext>
            </a:extLst>
          </p:cNvPr>
          <p:cNvSpPr txBox="1"/>
          <p:nvPr/>
        </p:nvSpPr>
        <p:spPr>
          <a:xfrm>
            <a:off x="1481826" y="6653971"/>
            <a:ext cx="434390" cy="3787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pPr algn="ctr"/>
            <a:r>
              <a:rPr lang="en-GB" b="1" dirty="0"/>
              <a:t>…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xmlns="" id="{5A13775F-5B0F-47F5-AEAE-0E547680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248" y="2012480"/>
            <a:ext cx="5109967" cy="5031695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xmlns="" id="{89B73C55-FB78-4DF4-A307-C92F1B8B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29" y="2483693"/>
            <a:ext cx="2697714" cy="1234547"/>
          </a:xfrm>
          <a:prstGeom prst="rect">
            <a:avLst/>
          </a:prstGeom>
        </p:spPr>
      </p:pic>
      <p:pic>
        <p:nvPicPr>
          <p:cNvPr id="1026" name="Picture 2" descr="U:\portable\recherche\CyberDef-Labsticc\CPER-SSI\CCTP-Scada\HN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136" y="1828269"/>
            <a:ext cx="1561902" cy="127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U:\portable\recherche\CyberDef-Labsticc\CPER-SSI\photoMateriel\diateam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29" y="1775756"/>
            <a:ext cx="2375496" cy="47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:\portable\recherche\CyberDef-Labsticc\CPER-SSI\photoMateriel\UnAutomat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59" y="4538943"/>
            <a:ext cx="1967496" cy="240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>
            <a:stCxn id="3" idx="3"/>
          </p:cNvCxnSpPr>
          <p:nvPr/>
        </p:nvCxnSpPr>
        <p:spPr>
          <a:xfrm>
            <a:off x="2821555" y="5743566"/>
            <a:ext cx="32268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9991" y="352052"/>
            <a:ext cx="6408713" cy="617618"/>
          </a:xfrm>
        </p:spPr>
        <p:txBody>
          <a:bodyPr>
            <a:normAutofit/>
          </a:bodyPr>
          <a:lstStyle/>
          <a:p>
            <a:pPr algn="ctr"/>
            <a:r>
              <a:rPr lang="en-GB" sz="3200" b="0" dirty="0" smtClean="0">
                <a:latin typeface="+mn-lt"/>
              </a:rPr>
              <a:t>Du </a:t>
            </a:r>
            <a:r>
              <a:rPr lang="en-GB" sz="3200" b="0" dirty="0" err="1" smtClean="0">
                <a:latin typeface="+mn-lt"/>
              </a:rPr>
              <a:t>système</a:t>
            </a:r>
            <a:r>
              <a:rPr lang="en-GB" sz="3200" b="0" dirty="0" smtClean="0">
                <a:latin typeface="+mn-lt"/>
              </a:rPr>
              <a:t> au </a:t>
            </a:r>
            <a:r>
              <a:rPr lang="en-GB" sz="3200" b="0" dirty="0" err="1" smtClean="0">
                <a:latin typeface="+mn-lt"/>
              </a:rPr>
              <a:t>modèle</a:t>
            </a:r>
            <a:endParaRPr lang="fr-FR" sz="3200" b="0" dirty="0">
              <a:latin typeface="+mn-lt"/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xmlns="" id="{99210A9C-02E1-4F5D-A7AE-D19CAF84B725}"/>
              </a:ext>
            </a:extLst>
          </p:cNvPr>
          <p:cNvSpPr txBox="1"/>
          <p:nvPr/>
        </p:nvSpPr>
        <p:spPr>
          <a:xfrm>
            <a:off x="1568327" y="1333733"/>
            <a:ext cx="6991057" cy="501888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pPr algn="ctr"/>
            <a:r>
              <a:rPr lang="en-US" sz="2600" dirty="0" smtClean="0"/>
              <a:t>Du </a:t>
            </a:r>
            <a:r>
              <a:rPr lang="en-US" sz="2600" dirty="0" err="1" smtClean="0"/>
              <a:t>Système</a:t>
            </a:r>
            <a:r>
              <a:rPr lang="en-US" sz="2600" dirty="0" smtClean="0"/>
              <a:t> au </a:t>
            </a:r>
            <a:r>
              <a:rPr lang="en-US" sz="2600" dirty="0" err="1"/>
              <a:t>V</a:t>
            </a:r>
            <a:r>
              <a:rPr lang="en-US" sz="2600" dirty="0" err="1" smtClean="0"/>
              <a:t>irtuel</a:t>
            </a:r>
            <a:r>
              <a:rPr lang="en-US" sz="2600" dirty="0" smtClean="0"/>
              <a:t> et du </a:t>
            </a:r>
            <a:r>
              <a:rPr lang="en-US" sz="2600" dirty="0" err="1" smtClean="0"/>
              <a:t>Virtuel</a:t>
            </a:r>
            <a:r>
              <a:rPr lang="en-US" sz="2600" dirty="0" smtClean="0"/>
              <a:t> au </a:t>
            </a:r>
            <a:r>
              <a:rPr lang="en-US" sz="2600" dirty="0" err="1" smtClean="0"/>
              <a:t>Modèle</a:t>
            </a:r>
            <a:endParaRPr lang="en-GB" sz="2600" dirty="0"/>
          </a:p>
        </p:txBody>
      </p:sp>
      <p:pic>
        <p:nvPicPr>
          <p:cNvPr id="2050" name="Picture 2" descr="U:\portable\recherche\Role4All\Pres\site-vape-plast-d-izernore-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95" y="2987429"/>
            <a:ext cx="3178712" cy="212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e 2058"/>
          <p:cNvGrpSpPr/>
          <p:nvPr/>
        </p:nvGrpSpPr>
        <p:grpSpPr>
          <a:xfrm>
            <a:off x="431800" y="2117581"/>
            <a:ext cx="1611753" cy="4746987"/>
            <a:chOff x="431800" y="2117581"/>
            <a:chExt cx="1611753" cy="4746987"/>
          </a:xfrm>
        </p:grpSpPr>
        <p:pic>
          <p:nvPicPr>
            <p:cNvPr id="23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53" y="3563813"/>
              <a:ext cx="1328648" cy="885765"/>
            </a:xfrm>
            <a:prstGeom prst="rect">
              <a:avLst/>
            </a:prstGeom>
          </p:spPr>
        </p:pic>
        <p:pic>
          <p:nvPicPr>
            <p:cNvPr id="24" name="Picture 3" descr="U:\portable\recherche\MOCS-Lab-Sticc\LogoRole4Al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" y="4715634"/>
              <a:ext cx="1611753" cy="944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U:\portable\Cours\CoursIDM\new3A\figurePres\diagSeqGererSurveillanceBateau.bm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626" y="2117581"/>
              <a:ext cx="1138101" cy="1192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ZoneTexte 12"/>
            <p:cNvSpPr txBox="1"/>
            <p:nvPr/>
          </p:nvSpPr>
          <p:spPr>
            <a:xfrm>
              <a:off x="647824" y="5848905"/>
              <a:ext cx="122661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0" dirty="0" smtClean="0"/>
                <a:t>Modèles</a:t>
              </a:r>
            </a:p>
            <a:p>
              <a:pPr algn="ctr"/>
              <a:r>
                <a:rPr lang="fr-FR" sz="2000" dirty="0"/>
                <a:t>e</a:t>
              </a:r>
              <a:r>
                <a:rPr lang="fr-FR" sz="2000" dirty="0" smtClean="0"/>
                <a:t>t </a:t>
              </a:r>
            </a:p>
            <a:p>
              <a:pPr algn="ctr"/>
              <a:r>
                <a:rPr lang="fr-FR" sz="2000" dirty="0" smtClean="0"/>
                <a:t>Analyses</a:t>
              </a:r>
              <a:endParaRPr lang="fr-FR" sz="2000" dirty="0"/>
            </a:p>
          </p:txBody>
        </p:sp>
      </p:grpSp>
      <p:grpSp>
        <p:nvGrpSpPr>
          <p:cNvPr id="2058" name="Groupe 2057"/>
          <p:cNvGrpSpPr/>
          <p:nvPr/>
        </p:nvGrpSpPr>
        <p:grpSpPr>
          <a:xfrm>
            <a:off x="4117075" y="2987428"/>
            <a:ext cx="2567808" cy="2127151"/>
            <a:chOff x="4117075" y="2987428"/>
            <a:chExt cx="2567808" cy="2127151"/>
          </a:xfrm>
        </p:grpSpPr>
        <p:grpSp>
          <p:nvGrpSpPr>
            <p:cNvPr id="2056" name="Groupe 2055"/>
            <p:cNvGrpSpPr/>
            <p:nvPr/>
          </p:nvGrpSpPr>
          <p:grpSpPr>
            <a:xfrm>
              <a:off x="4117075" y="2987428"/>
              <a:ext cx="2160240" cy="2127151"/>
              <a:chOff x="4117075" y="2987428"/>
              <a:chExt cx="2160240" cy="2127151"/>
            </a:xfrm>
          </p:grpSpPr>
          <p:pic>
            <p:nvPicPr>
              <p:cNvPr id="68" name="Image 67">
                <a:extLst>
                  <a:ext uri="{FF2B5EF4-FFF2-40B4-BE49-F238E27FC236}">
                    <a16:creationId xmlns:a16="http://schemas.microsoft.com/office/drawing/2014/main" xmlns="" id="{5A13775F-5B0F-47F5-AEAE-0E5476808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7075" y="2987428"/>
                <a:ext cx="2160240" cy="212715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4" name="Picture 2" descr="U:\portable\recherche\CyberDef-Labsticc\CPER-SSI\CCTP-Scada\HNS-logo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4047" y="2987428"/>
                <a:ext cx="472570" cy="3860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57" name="ZoneTexte 2056"/>
            <p:cNvSpPr txBox="1"/>
            <p:nvPr/>
          </p:nvSpPr>
          <p:spPr>
            <a:xfrm>
              <a:off x="6192440" y="370782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/>
                <a:t>…</a:t>
              </a:r>
              <a:endParaRPr lang="fr-FR" sz="2400" b="1" dirty="0"/>
            </a:p>
          </p:txBody>
        </p:sp>
      </p:grpSp>
      <p:grpSp>
        <p:nvGrpSpPr>
          <p:cNvPr id="2062" name="Groupe 2061"/>
          <p:cNvGrpSpPr/>
          <p:nvPr/>
        </p:nvGrpSpPr>
        <p:grpSpPr>
          <a:xfrm>
            <a:off x="1806727" y="2714009"/>
            <a:ext cx="2786262" cy="2474046"/>
            <a:chOff x="1806727" y="2714009"/>
            <a:chExt cx="2786262" cy="2474046"/>
          </a:xfrm>
        </p:grpSpPr>
        <p:pic>
          <p:nvPicPr>
            <p:cNvPr id="27" name="Picture 3" descr="U:\portable\recherche\Role4All\Pres\LogoCarteHybrideHNS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4071" y="3741127"/>
              <a:ext cx="584932" cy="56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Connecteur en angle 27"/>
            <p:cNvCxnSpPr>
              <a:stCxn id="27" idx="1"/>
              <a:endCxn id="2052" idx="3"/>
            </p:cNvCxnSpPr>
            <p:nvPr/>
          </p:nvCxnSpPr>
          <p:spPr>
            <a:xfrm rot="10800000">
              <a:off x="1806727" y="2714009"/>
              <a:ext cx="1077344" cy="1310150"/>
            </a:xfrm>
            <a:prstGeom prst="bentConnector3">
              <a:avLst>
                <a:gd name="adj1" fmla="val 4500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en angle 30"/>
            <p:cNvCxnSpPr>
              <a:stCxn id="27" idx="1"/>
              <a:endCxn id="23" idx="3"/>
            </p:cNvCxnSpPr>
            <p:nvPr/>
          </p:nvCxnSpPr>
          <p:spPr>
            <a:xfrm rot="10800000">
              <a:off x="1902001" y="4006697"/>
              <a:ext cx="982070" cy="1746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en angle 34"/>
            <p:cNvCxnSpPr>
              <a:stCxn id="27" idx="1"/>
              <a:endCxn id="24" idx="3"/>
            </p:cNvCxnSpPr>
            <p:nvPr/>
          </p:nvCxnSpPr>
          <p:spPr>
            <a:xfrm rot="10800000" flipV="1">
              <a:off x="2043553" y="4024159"/>
              <a:ext cx="840518" cy="1163896"/>
            </a:xfrm>
            <a:prstGeom prst="bentConnector3">
              <a:avLst>
                <a:gd name="adj1" fmla="val 5950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en angle 38"/>
            <p:cNvCxnSpPr>
              <a:endCxn id="27" idx="3"/>
            </p:cNvCxnSpPr>
            <p:nvPr/>
          </p:nvCxnSpPr>
          <p:spPr>
            <a:xfrm rot="10800000" flipV="1">
              <a:off x="3469003" y="3635821"/>
              <a:ext cx="1123986" cy="38833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1" name="ZoneTexte 2060"/>
            <p:cNvSpPr txBox="1"/>
            <p:nvPr/>
          </p:nvSpPr>
          <p:spPr>
            <a:xfrm>
              <a:off x="2880072" y="3310436"/>
              <a:ext cx="498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/>
                <a:t>??</a:t>
              </a:r>
              <a:endParaRPr lang="fr-FR" sz="2000" b="1" dirty="0"/>
            </a:p>
          </p:txBody>
        </p:sp>
      </p:grpSp>
      <p:grpSp>
        <p:nvGrpSpPr>
          <p:cNvPr id="2053" name="Groupe 2052"/>
          <p:cNvGrpSpPr/>
          <p:nvPr/>
        </p:nvGrpSpPr>
        <p:grpSpPr>
          <a:xfrm>
            <a:off x="4617508" y="4938315"/>
            <a:ext cx="3688087" cy="2451398"/>
            <a:chOff x="4617508" y="4938315"/>
            <a:chExt cx="3688087" cy="2451398"/>
          </a:xfrm>
        </p:grpSpPr>
        <p:pic>
          <p:nvPicPr>
            <p:cNvPr id="11" name="Picture 2" descr="U:\portable\recherche\CyberDef-Labsticc\CPER-SSI\photoMateriel\UnAutomat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355" y="5346913"/>
              <a:ext cx="1668240" cy="204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Connecteur en angle 3"/>
            <p:cNvCxnSpPr>
              <a:stCxn id="11" idx="1"/>
            </p:cNvCxnSpPr>
            <p:nvPr/>
          </p:nvCxnSpPr>
          <p:spPr>
            <a:xfrm rot="10800000">
              <a:off x="4765147" y="5650139"/>
              <a:ext cx="1872209" cy="718174"/>
            </a:xfrm>
            <a:prstGeom prst="bentConnector3">
              <a:avLst>
                <a:gd name="adj1" fmla="val 10023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1" name="Picture 3" descr="U:\portable\recherche\Role4All\Pres\LogoCarteHybrideHNS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508" y="5366295"/>
              <a:ext cx="295275" cy="28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Connecteur en angle 9"/>
            <p:cNvCxnSpPr>
              <a:stCxn id="2051" idx="0"/>
            </p:cNvCxnSpPr>
            <p:nvPr/>
          </p:nvCxnSpPr>
          <p:spPr>
            <a:xfrm rot="16200000" flipV="1">
              <a:off x="4547981" y="5149130"/>
              <a:ext cx="427980" cy="6350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803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9991" y="352052"/>
            <a:ext cx="6408713" cy="617618"/>
          </a:xfrm>
        </p:spPr>
        <p:txBody>
          <a:bodyPr>
            <a:normAutofit/>
          </a:bodyPr>
          <a:lstStyle/>
          <a:p>
            <a:pPr algn="ctr"/>
            <a:r>
              <a:rPr lang="fr-FR" sz="3200" b="0" dirty="0" smtClean="0">
                <a:latin typeface="+mn-lt"/>
              </a:rPr>
              <a:t>Du Virtuel au Modèle</a:t>
            </a:r>
            <a:endParaRPr lang="fr-FR" sz="3200" b="0" dirty="0">
              <a:latin typeface="+mn-lt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15573" y="2707850"/>
            <a:ext cx="3816424" cy="2950282"/>
            <a:chOff x="706965" y="2117581"/>
            <a:chExt cx="5845515" cy="4254544"/>
          </a:xfrm>
        </p:grpSpPr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xmlns="" id="{5A13775F-5B0F-47F5-AEAE-0E5476808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2240" y="2987428"/>
              <a:ext cx="2160240" cy="2127151"/>
            </a:xfrm>
            <a:prstGeom prst="rect">
              <a:avLst/>
            </a:prstGeom>
          </p:spPr>
        </p:pic>
        <p:pic>
          <p:nvPicPr>
            <p:cNvPr id="23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518" y="3542144"/>
              <a:ext cx="1328648" cy="885765"/>
            </a:xfrm>
            <a:prstGeom prst="rect">
              <a:avLst/>
            </a:prstGeom>
          </p:spPr>
        </p:pic>
        <p:pic>
          <p:nvPicPr>
            <p:cNvPr id="24" name="Picture 3" descr="U:\portable\recherche\MOCS-Lab-Sticc\LogoRole4Al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65" y="4715634"/>
              <a:ext cx="1611753" cy="944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U:\portable\Cours\CoursIDM\new3A\figurePres\diagSeqGererSurveillanceBateau.bm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791" y="2117581"/>
              <a:ext cx="1138101" cy="1192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ZoneTexte 12"/>
            <p:cNvSpPr txBox="1"/>
            <p:nvPr/>
          </p:nvSpPr>
          <p:spPr>
            <a:xfrm>
              <a:off x="1041157" y="584890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 smtClean="0"/>
                <a:t>……</a:t>
              </a:r>
              <a:endParaRPr lang="fr-FR" sz="2800" dirty="0"/>
            </a:p>
          </p:txBody>
        </p:sp>
        <p:pic>
          <p:nvPicPr>
            <p:cNvPr id="27" name="Picture 3" descr="U:\portable\recherche\Role4All\Pres\LogoCarteHybrideHN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9236" y="3741127"/>
              <a:ext cx="584932" cy="56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Connecteur en angle 27"/>
            <p:cNvCxnSpPr>
              <a:stCxn id="27" idx="1"/>
              <a:endCxn id="2052" idx="3"/>
            </p:cNvCxnSpPr>
            <p:nvPr/>
          </p:nvCxnSpPr>
          <p:spPr>
            <a:xfrm rot="10800000">
              <a:off x="2081892" y="2714009"/>
              <a:ext cx="1077344" cy="1310150"/>
            </a:xfrm>
            <a:prstGeom prst="bentConnector3">
              <a:avLst>
                <a:gd name="adj1" fmla="val 4500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en angle 30"/>
            <p:cNvCxnSpPr>
              <a:stCxn id="27" idx="1"/>
              <a:endCxn id="23" idx="3"/>
            </p:cNvCxnSpPr>
            <p:nvPr/>
          </p:nvCxnSpPr>
          <p:spPr>
            <a:xfrm rot="10800000">
              <a:off x="2177166" y="3985027"/>
              <a:ext cx="982070" cy="3913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en angle 34"/>
            <p:cNvCxnSpPr>
              <a:stCxn id="27" idx="1"/>
              <a:endCxn id="24" idx="3"/>
            </p:cNvCxnSpPr>
            <p:nvPr/>
          </p:nvCxnSpPr>
          <p:spPr>
            <a:xfrm rot="10800000" flipV="1">
              <a:off x="2318718" y="4024159"/>
              <a:ext cx="840518" cy="1163896"/>
            </a:xfrm>
            <a:prstGeom prst="bentConnector3">
              <a:avLst>
                <a:gd name="adj1" fmla="val 5950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en angle 38"/>
            <p:cNvCxnSpPr>
              <a:endCxn id="27" idx="3"/>
            </p:cNvCxnSpPr>
            <p:nvPr/>
          </p:nvCxnSpPr>
          <p:spPr>
            <a:xfrm rot="10800000" flipV="1">
              <a:off x="3744168" y="3635821"/>
              <a:ext cx="1123986" cy="38833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2" descr="U:\portable\recherche\CyberDef-Labsticc\CPER-SSI\CCTP-Scada\HNS-log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595" y="2287699"/>
              <a:ext cx="945140" cy="77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99210A9C-02E1-4F5D-A7AE-D19CAF84B725}"/>
              </a:ext>
            </a:extLst>
          </p:cNvPr>
          <p:cNvSpPr txBox="1"/>
          <p:nvPr/>
        </p:nvSpPr>
        <p:spPr>
          <a:xfrm>
            <a:off x="4536256" y="1187549"/>
            <a:ext cx="5504681" cy="6103421"/>
          </a:xfrm>
          <a:prstGeom prst="rect">
            <a:avLst/>
          </a:prstGeom>
          <a:noFill/>
        </p:spPr>
        <p:txBody>
          <a:bodyPr wrap="square" lIns="100794" tIns="50397" rIns="100794" bIns="50397" rtlCol="0">
            <a:spAutoFit/>
          </a:bodyPr>
          <a:lstStyle/>
          <a:p>
            <a:r>
              <a:rPr lang="fr-FR" sz="2600" dirty="0" smtClean="0"/>
              <a:t>Objectifs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Continuité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Réel – Virtuel - Modèle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Analyse basée modèle</a:t>
            </a:r>
          </a:p>
          <a:p>
            <a:endParaRPr lang="fr-FR" sz="2600" dirty="0" smtClean="0"/>
          </a:p>
          <a:p>
            <a:r>
              <a:rPr lang="fr-FR" sz="2600" dirty="0" smtClean="0"/>
              <a:t>Problématiques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Abstraction des systèmes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Interprétation sémantique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Conceptuelle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Dynamique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Contrôle du modèle sur le virtuel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Analyse des systèmes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0888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7984" y="0"/>
            <a:ext cx="7238200" cy="1260000"/>
          </a:xfrm>
        </p:spPr>
        <p:txBody>
          <a:bodyPr/>
          <a:lstStyle/>
          <a:p>
            <a:r>
              <a:rPr lang="en-US" sz="3200" dirty="0" smtClean="0"/>
              <a:t>Federation of Federation</a:t>
            </a:r>
            <a:endParaRPr lang="en-US" sz="3200" dirty="0">
              <a:latin typeface="+mn-lt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287784" y="1835621"/>
            <a:ext cx="957706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+mn-lt"/>
              </a:rPr>
              <a:t>Several</a:t>
            </a:r>
            <a:r>
              <a:rPr lang="fr-FR" sz="2800" dirty="0" smtClean="0">
                <a:latin typeface="+mn-lt"/>
              </a:rPr>
              <a:t> challenges </a:t>
            </a:r>
          </a:p>
          <a:p>
            <a:pPr marL="285750" lvl="2" indent="28575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n-lt"/>
              </a:rPr>
              <a:t>Identification of </a:t>
            </a:r>
            <a:r>
              <a:rPr lang="fr-FR" sz="2400" dirty="0" err="1" smtClean="0">
                <a:latin typeface="+mn-lt"/>
              </a:rPr>
              <a:t>common</a:t>
            </a:r>
            <a:r>
              <a:rPr lang="fr-FR" sz="2400" dirty="0" smtClean="0">
                <a:latin typeface="+mn-lt"/>
              </a:rPr>
              <a:t> concepts in </a:t>
            </a:r>
            <a:r>
              <a:rPr lang="fr-FR" sz="2400" dirty="0" err="1" smtClean="0">
                <a:latin typeface="+mn-lt"/>
              </a:rPr>
              <a:t>federation</a:t>
            </a:r>
            <a:endParaRPr lang="fr-FR" sz="2400" dirty="0" smtClean="0">
              <a:latin typeface="+mn-lt"/>
            </a:endParaRPr>
          </a:p>
          <a:p>
            <a:pPr marL="576000" lvl="4" indent="28575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n-lt"/>
              </a:rPr>
              <a:t>Identifier for </a:t>
            </a:r>
            <a:r>
              <a:rPr lang="fr-FR" sz="2400" dirty="0" err="1" smtClean="0">
                <a:latin typeface="+mn-lt"/>
              </a:rPr>
              <a:t>each</a:t>
            </a:r>
            <a:r>
              <a:rPr lang="fr-FR" sz="2400" dirty="0" smtClean="0">
                <a:latin typeface="+mn-lt"/>
              </a:rPr>
              <a:t> data item</a:t>
            </a:r>
          </a:p>
          <a:p>
            <a:pPr marL="285750" lvl="2" indent="28575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+mn-lt"/>
              </a:rPr>
              <a:t>Encapsulation of </a:t>
            </a:r>
            <a:r>
              <a:rPr lang="fr-FR" sz="2400" dirty="0" err="1" smtClean="0">
                <a:latin typeface="+mn-lt"/>
              </a:rPr>
              <a:t>common</a:t>
            </a:r>
            <a:r>
              <a:rPr lang="fr-FR" sz="2400" dirty="0" smtClean="0">
                <a:latin typeface="+mn-lt"/>
              </a:rPr>
              <a:t> </a:t>
            </a:r>
            <a:r>
              <a:rPr lang="fr-FR" sz="2400" dirty="0" err="1" smtClean="0">
                <a:latin typeface="+mn-lt"/>
              </a:rPr>
              <a:t>interest</a:t>
            </a:r>
            <a:endParaRPr lang="fr-FR" sz="2400" dirty="0" smtClean="0">
              <a:latin typeface="+mn-lt"/>
            </a:endParaRPr>
          </a:p>
          <a:p>
            <a:pPr marL="285750" lvl="2" indent="285750">
              <a:buFont typeface="Arial" panose="020B0604020202020204" pitchFamily="34" charset="0"/>
              <a:buChar char="•"/>
            </a:pPr>
            <a:r>
              <a:rPr lang="fr-FR" sz="2400" dirty="0" err="1" smtClean="0">
                <a:latin typeface="+mn-lt"/>
              </a:rPr>
              <a:t>Community</a:t>
            </a:r>
            <a:r>
              <a:rPr lang="fr-FR" sz="2400" dirty="0" smtClean="0">
                <a:latin typeface="+mn-lt"/>
              </a:rPr>
              <a:t> </a:t>
            </a:r>
            <a:r>
              <a:rPr lang="fr-FR" sz="2400" dirty="0" err="1" smtClean="0">
                <a:latin typeface="+mn-lt"/>
              </a:rPr>
              <a:t>metamodels</a:t>
            </a:r>
            <a:endParaRPr lang="fr-FR" sz="2400" dirty="0" smtClean="0">
              <a:latin typeface="+mn-lt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n-lt"/>
              </a:rPr>
              <a:t> </a:t>
            </a:r>
            <a:endParaRPr lang="fr-FR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n-lt"/>
              </a:rPr>
              <a:t>Equivalent </a:t>
            </a:r>
            <a:r>
              <a:rPr lang="fr-FR" sz="2800" dirty="0" err="1" smtClean="0">
                <a:latin typeface="+mn-lt"/>
              </a:rPr>
              <a:t>Problem</a:t>
            </a:r>
            <a:r>
              <a:rPr lang="fr-FR" sz="2800" dirty="0" smtClean="0">
                <a:latin typeface="+mn-lt"/>
              </a:rPr>
              <a:t> of </a:t>
            </a:r>
            <a:r>
              <a:rPr lang="fr-FR" sz="2800" dirty="0" err="1" smtClean="0">
                <a:latin typeface="+mn-lt"/>
              </a:rPr>
              <a:t>registry</a:t>
            </a:r>
            <a:r>
              <a:rPr lang="fr-FR" sz="2800" dirty="0" smtClean="0">
                <a:latin typeface="+mn-lt"/>
              </a:rPr>
              <a:t> </a:t>
            </a:r>
            <a:r>
              <a:rPr lang="fr-FR" sz="2800" dirty="0" err="1" smtClean="0">
                <a:latin typeface="+mn-lt"/>
              </a:rPr>
              <a:t>interoperability</a:t>
            </a:r>
            <a:r>
              <a:rPr lang="fr-FR" sz="2800" dirty="0" smtClean="0">
                <a:latin typeface="+mn-lt"/>
              </a:rPr>
              <a:t> </a:t>
            </a:r>
            <a:r>
              <a:rPr lang="fr-FR" sz="2800" dirty="0" err="1" smtClean="0">
                <a:latin typeface="+mn-lt"/>
              </a:rPr>
              <a:t>problem</a:t>
            </a:r>
            <a:endParaRPr lang="fr-FR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 smtClean="0">
                <a:latin typeface="+mn-lt"/>
              </a:rPr>
              <a:t>Several</a:t>
            </a:r>
            <a:r>
              <a:rPr lang="fr-FR" sz="2800" dirty="0" smtClean="0">
                <a:latin typeface="+mn-lt"/>
              </a:rPr>
              <a:t> </a:t>
            </a:r>
            <a:r>
              <a:rPr lang="fr-FR" sz="2800" dirty="0" err="1" smtClean="0">
                <a:latin typeface="+mn-lt"/>
              </a:rPr>
              <a:t>federation</a:t>
            </a:r>
            <a:r>
              <a:rPr lang="fr-FR" sz="2800" dirty="0" smtClean="0">
                <a:latin typeface="+mn-lt"/>
              </a:rPr>
              <a:t> </a:t>
            </a:r>
            <a:r>
              <a:rPr lang="fr-FR" sz="2800" dirty="0" err="1" smtClean="0">
                <a:latin typeface="+mn-lt"/>
              </a:rPr>
              <a:t>approaches</a:t>
            </a:r>
            <a:r>
              <a:rPr lang="fr-FR" sz="2800" dirty="0" smtClean="0">
                <a:latin typeface="+mn-lt"/>
              </a:rPr>
              <a:t> :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endParaRPr lang="fr-FR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28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7984" y="0"/>
            <a:ext cx="7238200" cy="1260000"/>
          </a:xfrm>
        </p:spPr>
        <p:txBody>
          <a:bodyPr/>
          <a:lstStyle/>
          <a:p>
            <a:r>
              <a:rPr lang="en-US" sz="3200" dirty="0" smtClean="0"/>
              <a:t>Federation of Federation</a:t>
            </a:r>
            <a:endParaRPr lang="en-US" sz="3200" dirty="0">
              <a:latin typeface="+mn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87784" y="1187549"/>
            <a:ext cx="972083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Several</a:t>
            </a:r>
            <a:r>
              <a:rPr lang="fr-FR" sz="2800" dirty="0"/>
              <a:t> challenges </a:t>
            </a:r>
          </a:p>
          <a:p>
            <a:pPr marL="285750" lvl="2" indent="285750">
              <a:buFont typeface="Arial" panose="020B0604020202020204" pitchFamily="34" charset="0"/>
              <a:buChar char="•"/>
            </a:pPr>
            <a:r>
              <a:rPr lang="fr-FR" sz="2400" dirty="0"/>
              <a:t>Identification of </a:t>
            </a:r>
            <a:r>
              <a:rPr lang="fr-FR" sz="2400" dirty="0" err="1"/>
              <a:t>common</a:t>
            </a:r>
            <a:r>
              <a:rPr lang="fr-FR" sz="2400" dirty="0"/>
              <a:t> concepts in </a:t>
            </a:r>
            <a:r>
              <a:rPr lang="fr-FR" sz="2400" dirty="0" err="1"/>
              <a:t>federation</a:t>
            </a:r>
            <a:endParaRPr lang="fr-FR" sz="2400" dirty="0"/>
          </a:p>
          <a:p>
            <a:pPr marL="576000" lvl="4" indent="285750">
              <a:buFont typeface="Arial" panose="020B0604020202020204" pitchFamily="34" charset="0"/>
              <a:buChar char="•"/>
            </a:pPr>
            <a:r>
              <a:rPr lang="fr-FR" sz="2400" dirty="0"/>
              <a:t>Identifier for </a:t>
            </a:r>
            <a:r>
              <a:rPr lang="fr-FR" sz="2400" dirty="0" err="1"/>
              <a:t>each</a:t>
            </a:r>
            <a:r>
              <a:rPr lang="fr-FR" sz="2400" dirty="0"/>
              <a:t> data item</a:t>
            </a:r>
          </a:p>
          <a:p>
            <a:pPr marL="285750" lvl="2" indent="285750">
              <a:buFont typeface="Arial" panose="020B0604020202020204" pitchFamily="34" charset="0"/>
              <a:buChar char="•"/>
            </a:pPr>
            <a:r>
              <a:rPr lang="fr-FR" sz="2400" dirty="0"/>
              <a:t>Encapsulation of </a:t>
            </a:r>
            <a:r>
              <a:rPr lang="fr-FR" sz="2400" dirty="0" err="1"/>
              <a:t>common</a:t>
            </a:r>
            <a:r>
              <a:rPr lang="fr-FR" sz="2400" dirty="0"/>
              <a:t> </a:t>
            </a:r>
            <a:r>
              <a:rPr lang="fr-FR" sz="2400" dirty="0" err="1" smtClean="0"/>
              <a:t>interest</a:t>
            </a:r>
            <a:endParaRPr lang="fr-FR" sz="2400" dirty="0" smtClean="0"/>
          </a:p>
          <a:p>
            <a:pPr marL="742950" lvl="3" indent="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lvl="2" indent="285750">
              <a:buFont typeface="Arial" panose="020B0604020202020204" pitchFamily="34" charset="0"/>
              <a:buChar char="•"/>
            </a:pPr>
            <a:r>
              <a:rPr lang="fr-FR" sz="2400" dirty="0" err="1"/>
              <a:t>Community</a:t>
            </a:r>
            <a:r>
              <a:rPr lang="fr-FR" sz="2400" dirty="0"/>
              <a:t> </a:t>
            </a:r>
            <a:r>
              <a:rPr lang="fr-FR" sz="2400" dirty="0" err="1" smtClean="0"/>
              <a:t>metamodels</a:t>
            </a:r>
            <a:endParaRPr lang="fr-FR" sz="2400" dirty="0" smtClean="0"/>
          </a:p>
          <a:p>
            <a:pPr marL="0" lvl="5"/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Equivalent </a:t>
            </a:r>
            <a:r>
              <a:rPr lang="fr-FR" sz="2800" dirty="0" err="1"/>
              <a:t>Problem</a:t>
            </a:r>
            <a:r>
              <a:rPr lang="fr-FR" sz="2800" dirty="0"/>
              <a:t> of </a:t>
            </a:r>
            <a:r>
              <a:rPr lang="fr-FR" sz="2800" dirty="0" err="1"/>
              <a:t>registry</a:t>
            </a:r>
            <a:r>
              <a:rPr lang="fr-FR" sz="2800" dirty="0"/>
              <a:t> </a:t>
            </a:r>
            <a:r>
              <a:rPr lang="fr-FR" sz="2800" dirty="0" err="1"/>
              <a:t>interoperability</a:t>
            </a:r>
            <a:r>
              <a:rPr lang="fr-FR" sz="2800" dirty="0"/>
              <a:t> </a:t>
            </a:r>
            <a:r>
              <a:rPr lang="fr-FR" sz="2800" dirty="0" err="1"/>
              <a:t>problem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Several</a:t>
            </a:r>
            <a:r>
              <a:rPr lang="fr-FR" sz="2800" dirty="0"/>
              <a:t> </a:t>
            </a:r>
            <a:r>
              <a:rPr lang="fr-FR" sz="2800" dirty="0" err="1"/>
              <a:t>federation</a:t>
            </a:r>
            <a:r>
              <a:rPr lang="fr-FR" sz="2800" dirty="0"/>
              <a:t> </a:t>
            </a:r>
            <a:r>
              <a:rPr lang="fr-FR" sz="2800" dirty="0" err="1"/>
              <a:t>approaches</a:t>
            </a:r>
            <a:r>
              <a:rPr lang="fr-FR" sz="2800" dirty="0"/>
              <a:t> :</a:t>
            </a:r>
          </a:p>
          <a:p>
            <a:pPr marL="742950" lvl="6" indent="-285750">
              <a:buFont typeface="Arial" panose="020B0604020202020204" pitchFamily="34" charset="0"/>
              <a:buChar char="•"/>
            </a:pPr>
            <a:r>
              <a:rPr lang="fr-FR" sz="2800" dirty="0" err="1" smtClean="0"/>
              <a:t>Mapping</a:t>
            </a:r>
            <a:r>
              <a:rPr lang="fr-FR" sz="2800" dirty="0" smtClean="0"/>
              <a:t> </a:t>
            </a:r>
            <a:r>
              <a:rPr lang="fr-FR" sz="2800" dirty="0" err="1" smtClean="0"/>
              <a:t>based</a:t>
            </a:r>
            <a:r>
              <a:rPr lang="fr-FR" sz="2800" dirty="0" smtClean="0"/>
              <a:t> </a:t>
            </a:r>
            <a:r>
              <a:rPr lang="fr-FR" sz="2800" dirty="0" err="1" smtClean="0"/>
              <a:t>required</a:t>
            </a:r>
            <a:r>
              <a:rPr lang="fr-FR" sz="2800" dirty="0" smtClean="0"/>
              <a:t> </a:t>
            </a:r>
            <a:r>
              <a:rPr lang="fr-FR" sz="2800" dirty="0" err="1" smtClean="0"/>
              <a:t>unified</a:t>
            </a:r>
            <a:r>
              <a:rPr lang="fr-FR" sz="2800" dirty="0" smtClean="0"/>
              <a:t> data model</a:t>
            </a:r>
          </a:p>
          <a:p>
            <a:pPr marL="742950" lvl="6" indent="-285750">
              <a:buFont typeface="Arial" panose="020B0604020202020204" pitchFamily="34" charset="0"/>
              <a:buChar char="•"/>
            </a:pPr>
            <a:r>
              <a:rPr lang="fr-FR" sz="2800" dirty="0" err="1" smtClean="0"/>
              <a:t>Intermediate</a:t>
            </a:r>
            <a:r>
              <a:rPr lang="fr-FR" sz="2800" dirty="0" smtClean="0"/>
              <a:t> solution : concept and </a:t>
            </a:r>
            <a:r>
              <a:rPr lang="fr-FR" sz="2800" dirty="0" err="1" smtClean="0"/>
              <a:t>implementation</a:t>
            </a:r>
            <a:r>
              <a:rPr lang="fr-FR" sz="2800" dirty="0" smtClean="0"/>
              <a:t> </a:t>
            </a:r>
            <a:r>
              <a:rPr lang="fr-FR" sz="2800" dirty="0" err="1" smtClean="0"/>
              <a:t>oriented</a:t>
            </a:r>
            <a:endParaRPr lang="fr-FR" sz="2800" dirty="0" smtClean="0"/>
          </a:p>
          <a:p>
            <a:pPr marL="742950" lvl="6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Use of </a:t>
            </a:r>
            <a:r>
              <a:rPr lang="fr-FR" sz="2800" dirty="0" err="1" smtClean="0"/>
              <a:t>intermediate</a:t>
            </a:r>
            <a:r>
              <a:rPr lang="fr-FR" sz="2800" dirty="0" smtClean="0"/>
              <a:t> « agents » </a:t>
            </a:r>
            <a:r>
              <a:rPr lang="fr-FR" sz="2800" dirty="0" err="1" smtClean="0"/>
              <a:t>with</a:t>
            </a:r>
            <a:r>
              <a:rPr lang="fr-FR" sz="2800" dirty="0" smtClean="0"/>
              <a:t> </a:t>
            </a:r>
            <a:r>
              <a:rPr lang="fr-FR" sz="2800" dirty="0" err="1" smtClean="0"/>
              <a:t>domain</a:t>
            </a:r>
            <a:r>
              <a:rPr lang="fr-FR" sz="2800" dirty="0" smtClean="0"/>
              <a:t> </a:t>
            </a:r>
            <a:r>
              <a:rPr lang="fr-FR" sz="2800" dirty="0" err="1" smtClean="0"/>
              <a:t>knowledge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3500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7984" y="0"/>
            <a:ext cx="7238200" cy="1260000"/>
          </a:xfrm>
        </p:spPr>
        <p:txBody>
          <a:bodyPr/>
          <a:lstStyle/>
          <a:p>
            <a:r>
              <a:rPr lang="en-US" sz="3200" dirty="0" smtClean="0"/>
              <a:t>Conclusion</a:t>
            </a:r>
            <a:endParaRPr lang="en-US" sz="3200" dirty="0">
              <a:latin typeface="+mn-lt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287784" y="1835621"/>
            <a:ext cx="957706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n-lt"/>
              </a:rPr>
              <a:t>Différents DSL pour la modélisation système incontournable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n-lt"/>
              </a:rPr>
              <a:t>Fédération pour fournir un ou des supports aux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n-lt"/>
              </a:rPr>
              <a:t>Analyse comportementale par simulation et model </a:t>
            </a:r>
            <a:r>
              <a:rPr lang="fr-FR" sz="2800" dirty="0" err="1" smtClean="0">
                <a:latin typeface="+mn-lt"/>
              </a:rPr>
              <a:t>checking</a:t>
            </a:r>
            <a:endParaRPr lang="fr-FR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497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5976" y="48240"/>
            <a:ext cx="6662136" cy="1260000"/>
          </a:xfrm>
        </p:spPr>
        <p:txBody>
          <a:bodyPr/>
          <a:lstStyle/>
          <a:p>
            <a:r>
              <a:rPr lang="fr-FR" sz="3200" dirty="0" smtClean="0">
                <a:latin typeface="+mn-lt"/>
              </a:rPr>
              <a:t>Contexte : Analyse de la menace</a:t>
            </a:r>
            <a:endParaRPr lang="fr-FR" sz="3200" dirty="0">
              <a:latin typeface="+mn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03808" y="1331565"/>
            <a:ext cx="87129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Sujet traité lors de la thèse de Bastien Drouot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Modélisation et fédération pour l’analyse de la menace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Financement Région Bretagne et bourse DGA (</a:t>
            </a:r>
            <a:r>
              <a:rPr lang="fr-FR" sz="2000" dirty="0" err="1" smtClean="0"/>
              <a:t>Nov</a:t>
            </a:r>
            <a:r>
              <a:rPr lang="fr-FR" sz="2000" dirty="0" smtClean="0"/>
              <a:t> 2016 – </a:t>
            </a:r>
            <a:r>
              <a:rPr lang="fr-FR" sz="2000" dirty="0" err="1" smtClean="0"/>
              <a:t>Nov</a:t>
            </a:r>
            <a:r>
              <a:rPr lang="fr-FR" sz="2000" dirty="0" smtClean="0"/>
              <a:t> 2019)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Dans le cadre du Pôle d’Excellence Cyber – Région Bretagne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r>
              <a:rPr lang="fr-FR" sz="2000" dirty="0" smtClean="0"/>
              <a:t>Origine du travail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Equipe de DGA–MI : Analyse de la menace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Travail autour du Langage PIMCA (DSL DGA-MI)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Méthodologie sur l’analyse des systèmes sous menace Cyber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Besoin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Représenter le système analysé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Gérer différents de vue sur le système analysé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La méthodologie : Se mettre à la place de l’attaquant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7428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5976" y="48240"/>
            <a:ext cx="6662136" cy="1260000"/>
          </a:xfrm>
        </p:spPr>
        <p:txBody>
          <a:bodyPr/>
          <a:lstStyle/>
          <a:p>
            <a:r>
              <a:rPr lang="fr-FR" sz="3200" dirty="0" smtClean="0">
                <a:latin typeface="+mn-lt"/>
              </a:rPr>
              <a:t>DSL PIMCA</a:t>
            </a:r>
            <a:endParaRPr lang="fr-FR" sz="3200" dirty="0">
              <a:latin typeface="+mn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210" y="3682400"/>
            <a:ext cx="7164743" cy="3672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159992" y="1115541"/>
            <a:ext cx="57711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DSL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Description structurelle des entités du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Définition sous forme de </a:t>
            </a:r>
            <a:r>
              <a:rPr lang="fr-FR" sz="2000" dirty="0" err="1" smtClean="0"/>
              <a:t>metamodèle</a:t>
            </a:r>
            <a:r>
              <a:rPr lang="fr-FR" sz="2000" dirty="0" smtClean="0"/>
              <a:t> </a:t>
            </a:r>
          </a:p>
          <a:p>
            <a:endParaRPr lang="fr-FR" sz="2000" dirty="0" smtClean="0"/>
          </a:p>
          <a:p>
            <a:r>
              <a:rPr lang="fr-FR" sz="2000" dirty="0" err="1" smtClean="0"/>
              <a:t>Metamodèle</a:t>
            </a:r>
            <a:r>
              <a:rPr lang="fr-FR" sz="2000" dirty="0" smtClean="0"/>
              <a:t> avec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Machinerie avec configuration et stockage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Interface, réseau et ressource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Différentes relations entre les entités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143768" y="4872273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Outillage </a:t>
            </a:r>
          </a:p>
          <a:p>
            <a:r>
              <a:rPr lang="fr-FR" dirty="0" smtClean="0"/>
              <a:t>sous Eclipse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3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5976" y="48240"/>
            <a:ext cx="6662136" cy="1260000"/>
          </a:xfrm>
        </p:spPr>
        <p:txBody>
          <a:bodyPr/>
          <a:lstStyle/>
          <a:p>
            <a:r>
              <a:rPr lang="fr-FR" sz="3200" dirty="0" smtClean="0">
                <a:latin typeface="+mn-lt"/>
              </a:rPr>
              <a:t>DSL PIMCA</a:t>
            </a:r>
            <a:endParaRPr lang="fr-FR" sz="3200" dirty="0">
              <a:latin typeface="+mn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83928" y="1115541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Points clés autour de PIMCA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Utilisé dans une approche de modélisation de systèmes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Présence d’un </a:t>
            </a:r>
            <a:r>
              <a:rPr lang="fr-FR" sz="2000" dirty="0" err="1" smtClean="0"/>
              <a:t>metamodèle</a:t>
            </a:r>
            <a:r>
              <a:rPr lang="fr-FR" sz="2000" dirty="0" smtClean="0"/>
              <a:t> qui définit les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Support à l’analyse de la menace et/ou à la découverte de système (itérations Observation/</a:t>
            </a:r>
            <a:r>
              <a:rPr lang="fr-FR" sz="2000" dirty="0" err="1" smtClean="0"/>
              <a:t>reasoning</a:t>
            </a:r>
            <a:r>
              <a:rPr lang="fr-FR" sz="2000" dirty="0" smtClean="0"/>
              <a:t>/action)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Approche considérant le système non-figé (différence entre le système et la configuration courante)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74" y="3344762"/>
            <a:ext cx="9144000" cy="41794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" y="3391109"/>
            <a:ext cx="5310316" cy="4086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5544368" y="4183197"/>
            <a:ext cx="2376264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3446" y="3501075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Partie Structurelle</a:t>
            </a:r>
          </a:p>
          <a:p>
            <a:r>
              <a:rPr lang="fr-FR" dirty="0" smtClean="0"/>
              <a:t>simplifiée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22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5976" y="48240"/>
            <a:ext cx="6662136" cy="1260000"/>
          </a:xfrm>
        </p:spPr>
        <p:txBody>
          <a:bodyPr/>
          <a:lstStyle/>
          <a:p>
            <a:r>
              <a:rPr lang="fr-FR" sz="3200" dirty="0" smtClean="0">
                <a:latin typeface="+mn-lt"/>
              </a:rPr>
              <a:t>Analyse de  la menace</a:t>
            </a:r>
            <a:endParaRPr lang="fr-FR" sz="3200" dirty="0">
              <a:latin typeface="+mn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91840" y="1259557"/>
            <a:ext cx="8136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 la croisée des tests de pénétration, Cyber </a:t>
            </a:r>
            <a:r>
              <a:rPr lang="fr-FR" sz="2000" dirty="0" err="1" smtClean="0"/>
              <a:t>Threat</a:t>
            </a:r>
            <a:r>
              <a:rPr lang="fr-FR" sz="2000" dirty="0" smtClean="0"/>
              <a:t> Intelligence sur les menaces cyber et l’analyse des intrusions passées.</a:t>
            </a:r>
          </a:p>
          <a:p>
            <a:endParaRPr lang="fr-FR" sz="2000" dirty="0"/>
          </a:p>
          <a:p>
            <a:r>
              <a:rPr lang="fr-FR" sz="2000" dirty="0" smtClean="0"/>
              <a:t>QQ définitions [Bro-2016]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Point de vue résolument centré sur l’attaquant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Cherche à évaluer les objectifs des attaquants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Capitalisation via des arbres d’attaques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Centré sur une modèle « holistique » du système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Scénario d’attaque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concrétisation d’une menace exploitant des vulnérabilités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une séquence d’attaques élémentaires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5581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5976" y="48240"/>
            <a:ext cx="6662136" cy="1260000"/>
          </a:xfrm>
        </p:spPr>
        <p:txBody>
          <a:bodyPr/>
          <a:lstStyle/>
          <a:p>
            <a:r>
              <a:rPr lang="fr-FR" sz="3200" dirty="0" smtClean="0">
                <a:latin typeface="+mn-lt"/>
              </a:rPr>
              <a:t>Analyse de  la menace</a:t>
            </a:r>
            <a:endParaRPr lang="fr-FR" sz="3200" dirty="0">
              <a:latin typeface="+mn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91840" y="1259557"/>
            <a:ext cx="8136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Besoin de prise en compte de différents aspects sur différents niveaux d’abstraction [STIX,Bro-2016,etc]</a:t>
            </a:r>
          </a:p>
          <a:p>
            <a:endParaRPr lang="fr-FR" sz="2000" dirty="0" smtClean="0"/>
          </a:p>
          <a:p>
            <a:r>
              <a:rPr lang="fr-FR" sz="2000" dirty="0"/>
              <a:t>Processus d’analyse itératif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Observation du système (aspect découverte)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Recherche de vulnérabilité dans le système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Exploitation de la vulnérabilité sur le système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sz="2000" dirty="0"/>
          </a:p>
          <a:p>
            <a:r>
              <a:rPr lang="fr-FR" sz="2000" dirty="0" smtClean="0"/>
              <a:t>Sélection de différents points de vue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Modèle système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Configuration du système </a:t>
            </a: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Arbre d’attaques pour donner une vue sur la stratégie de l’attaquant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9568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5976" y="48240"/>
            <a:ext cx="6662136" cy="1260000"/>
          </a:xfrm>
        </p:spPr>
        <p:txBody>
          <a:bodyPr/>
          <a:lstStyle/>
          <a:p>
            <a:r>
              <a:rPr lang="fr-FR" sz="3200" dirty="0" smtClean="0">
                <a:latin typeface="+mn-lt"/>
              </a:rPr>
              <a:t>Arbre d’attaque</a:t>
            </a:r>
            <a:endParaRPr lang="fr-FR" sz="3200" dirty="0">
              <a:latin typeface="+mn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67111" y="1115541"/>
            <a:ext cx="81369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/>
          </a:p>
          <a:p>
            <a:r>
              <a:rPr lang="fr-FR" sz="2000" dirty="0" smtClean="0"/>
              <a:t>Intègre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Identification des objectifs de l’attaquant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Basé sur l’explicitation de sous-objectifs et actions pour atteindre les sous-objectifs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Vue opérationnelle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Différents parcours possible dans l’arbre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Evaluation du « cout » d’un scénario d’attaque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="" xmlns:a16="http://schemas.microsoft.com/office/drawing/2014/main" id="{E74B9466-B5DE-4D02-91DD-4E68089FD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67" y="3779837"/>
            <a:ext cx="469115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6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5976" y="48240"/>
            <a:ext cx="6662136" cy="1260000"/>
          </a:xfrm>
        </p:spPr>
        <p:txBody>
          <a:bodyPr/>
          <a:lstStyle/>
          <a:p>
            <a:r>
              <a:rPr lang="fr-FR" sz="3200" dirty="0" smtClean="0">
                <a:latin typeface="+mn-lt"/>
              </a:rPr>
              <a:t>Configuration du système</a:t>
            </a:r>
            <a:endParaRPr lang="fr-FR" sz="3200" dirty="0">
              <a:latin typeface="+mn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67111" y="1115541"/>
            <a:ext cx="81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/>
          </a:p>
          <a:p>
            <a:r>
              <a:rPr lang="fr-FR" sz="2000" dirty="0" smtClean="0"/>
              <a:t>Configuration du système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Expression de la variabilité de la configuration possible du système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Contraintes entre différentes caractéristiques du système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 smtClean="0"/>
              <a:t>Feature</a:t>
            </a:r>
            <a:r>
              <a:rPr lang="fr-FR" sz="2000" dirty="0" smtClean="0"/>
              <a:t> </a:t>
            </a:r>
            <a:r>
              <a:rPr lang="fr-FR" sz="2000" dirty="0" err="1" smtClean="0"/>
              <a:t>Diagram</a:t>
            </a:r>
            <a:r>
              <a:rPr lang="fr-FR" sz="2000" dirty="0" smtClean="0"/>
              <a:t> pour exprimer les différentes configuration possibles du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</p:txBody>
      </p:sp>
      <p:pic>
        <p:nvPicPr>
          <p:cNvPr id="5" name="Picture 2" descr="Résultat de recherche d'images pour &quot;feature models examples&quot;">
            <a:extLst>
              <a:ext uri="{FF2B5EF4-FFF2-40B4-BE49-F238E27FC236}">
                <a16:creationId xmlns="" xmlns:a16="http://schemas.microsoft.com/office/drawing/2014/main" id="{C7A22345-E589-4329-92F9-95D387098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92" y="3851845"/>
            <a:ext cx="5749013" cy="285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0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7519</TotalTime>
  <Words>1264</Words>
  <Application>Microsoft Office PowerPoint</Application>
  <PresentationFormat>Personnalisé</PresentationFormat>
  <Paragraphs>416</Paragraphs>
  <Slides>28</Slides>
  <Notes>6</Notes>
  <HiddenSlides>1</HiddenSlides>
  <MMClips>0</MMClips>
  <ScaleCrop>false</ScaleCrop>
  <HeadingPairs>
    <vt:vector size="4" baseType="variant">
      <vt:variant>
        <vt:lpstr>Thème</vt:lpstr>
      </vt:variant>
      <vt:variant>
        <vt:i4>6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Office Theme</vt:lpstr>
      <vt:lpstr>2_Conception personnalisée</vt:lpstr>
      <vt:lpstr>1_Conception personnalisée</vt:lpstr>
      <vt:lpstr>Office Theme</vt:lpstr>
      <vt:lpstr>3_Conception personnalisée</vt:lpstr>
      <vt:lpstr>Conception personnalisée</vt:lpstr>
      <vt:lpstr>Présentation PowerPoint</vt:lpstr>
      <vt:lpstr>Sommaire</vt:lpstr>
      <vt:lpstr>Contexte : Analyse de la menace</vt:lpstr>
      <vt:lpstr>DSL PIMCA</vt:lpstr>
      <vt:lpstr>DSL PIMCA</vt:lpstr>
      <vt:lpstr>Analyse de  la menace</vt:lpstr>
      <vt:lpstr>Analyse de  la menace</vt:lpstr>
      <vt:lpstr>Arbre d’attaque</vt:lpstr>
      <vt:lpstr>Configuration du système</vt:lpstr>
      <vt:lpstr>Threat analysis and system modelling</vt:lpstr>
      <vt:lpstr>Utilisation des modèles</vt:lpstr>
      <vt:lpstr>Roles modeling to federate models</vt:lpstr>
      <vt:lpstr>Role features</vt:lpstr>
      <vt:lpstr>Model Federation prototype</vt:lpstr>
      <vt:lpstr>Role4All Langage</vt:lpstr>
      <vt:lpstr>Fédération support de l’analyse</vt:lpstr>
      <vt:lpstr>Threat analysis and model federation</vt:lpstr>
      <vt:lpstr>Use Case (In progress)</vt:lpstr>
      <vt:lpstr>Use Case (In progress)</vt:lpstr>
      <vt:lpstr>Use Case (In progress)</vt:lpstr>
      <vt:lpstr>Use Case (In progress)</vt:lpstr>
      <vt:lpstr>Simulation interactive </vt:lpstr>
      <vt:lpstr>Use Case</vt:lpstr>
      <vt:lpstr>Du système au modèle</vt:lpstr>
      <vt:lpstr>Du Virtuel au Modèle</vt:lpstr>
      <vt:lpstr>Federation of Federation</vt:lpstr>
      <vt:lpstr>Federation of Federation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jcll</dc:creator>
  <cp:lastModifiedBy>ensta</cp:lastModifiedBy>
  <cp:revision>156</cp:revision>
  <cp:lastPrinted>2016-11-10T15:43:40Z</cp:lastPrinted>
  <dcterms:created xsi:type="dcterms:W3CDTF">2016-06-14T16:14:29Z</dcterms:created>
  <dcterms:modified xsi:type="dcterms:W3CDTF">2018-06-13T16:27:51Z</dcterms:modified>
  <dc:language>fr-FR</dc:language>
</cp:coreProperties>
</file>