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eves, Katie" initials="RK" lastIdx="2" clrIdx="0">
    <p:extLst>
      <p:ext uri="{19B8F6BF-5375-455C-9EA6-DF929625EA0E}">
        <p15:presenceInfo xmlns:p15="http://schemas.microsoft.com/office/powerpoint/2012/main" userId="S-1-5-21-2338163137-2684688362-157462135-721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2655"/>
    <a:srgbClr val="3D88A8"/>
    <a:srgbClr val="6D5B97"/>
    <a:srgbClr val="102268"/>
    <a:srgbClr val="096BA3"/>
    <a:srgbClr val="0F9EFB"/>
    <a:srgbClr val="385623"/>
    <a:srgbClr val="3D88A7"/>
    <a:srgbClr val="C79C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65" autoAdjust="0"/>
    <p:restoredTop sz="87778" autoAdjust="0"/>
  </p:normalViewPr>
  <p:slideViewPr>
    <p:cSldViewPr snapToGrid="0" snapToObjects="1" showGuides="1">
      <p:cViewPr varScale="1">
        <p:scale>
          <a:sx n="75" d="100"/>
          <a:sy n="75" d="100"/>
        </p:scale>
        <p:origin x="1862"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1000-D3B8-D440-8861-CD99BA79407E}" type="datetimeFigureOut">
              <a:rPr lang="en-US" smtClean="0"/>
              <a:t>11/19/2018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E6CB7-542C-0A40-A1D9-CA6EADA0C63B}" type="slidenum">
              <a:rPr lang="en-US" smtClean="0"/>
              <a:t>‹#›</a:t>
            </a:fld>
            <a:endParaRPr lang="en-US"/>
          </a:p>
        </p:txBody>
      </p:sp>
    </p:spTree>
    <p:extLst>
      <p:ext uri="{BB962C8B-B14F-4D97-AF65-F5344CB8AC3E}">
        <p14:creationId xmlns:p14="http://schemas.microsoft.com/office/powerpoint/2010/main" val="138875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96: Lam, V.W.Y., W.W.L. Cheung, G. </a:t>
            </a:r>
            <a:r>
              <a:rPr lang="en-US" sz="1200" b="0" i="0" u="none" strike="noStrike" kern="1200" baseline="0" dirty="0" err="1">
                <a:solidFill>
                  <a:schemeClr val="tx1"/>
                </a:solidFill>
                <a:latin typeface="+mn-lt"/>
                <a:ea typeface="+mn-ea"/>
                <a:cs typeface="+mn-cs"/>
              </a:rPr>
              <a:t>Reygondeau</a:t>
            </a:r>
            <a:r>
              <a:rPr lang="en-US" sz="1200" b="0" i="0" u="none" strike="noStrike" kern="1200" baseline="0" dirty="0">
                <a:solidFill>
                  <a:schemeClr val="tx1"/>
                </a:solidFill>
                <a:latin typeface="+mn-lt"/>
                <a:ea typeface="+mn-ea"/>
                <a:cs typeface="+mn-cs"/>
              </a:rPr>
              <a:t>, and U.R. </a:t>
            </a:r>
            <a:r>
              <a:rPr lang="en-US" sz="1200" b="0" i="0" u="none" strike="noStrike" kern="1200" baseline="0" dirty="0" err="1">
                <a:solidFill>
                  <a:schemeClr val="tx1"/>
                </a:solidFill>
                <a:latin typeface="+mn-lt"/>
                <a:ea typeface="+mn-ea"/>
                <a:cs typeface="+mn-cs"/>
              </a:rPr>
              <a:t>Sumaila</a:t>
            </a:r>
            <a:r>
              <a:rPr lang="en-US" sz="1200" b="0" i="0" u="none" strike="noStrike" kern="1200" baseline="0" dirty="0">
                <a:solidFill>
                  <a:schemeClr val="tx1"/>
                </a:solidFill>
                <a:latin typeface="+mn-lt"/>
                <a:ea typeface="+mn-ea"/>
                <a:cs typeface="+mn-cs"/>
              </a:rPr>
              <a:t>, 2016: Projected change in global fisheries revenues under climate change. </a:t>
            </a:r>
            <a:r>
              <a:rPr lang="en-US" sz="1200" b="0" i="1" u="none" strike="noStrike" kern="1200" baseline="0" dirty="0">
                <a:solidFill>
                  <a:schemeClr val="tx1"/>
                </a:solidFill>
                <a:latin typeface="+mn-lt"/>
                <a:ea typeface="+mn-ea"/>
                <a:cs typeface="+mn-cs"/>
              </a:rPr>
              <a:t>Scientific Reports, </a:t>
            </a:r>
            <a:r>
              <a:rPr lang="en-US" sz="1200" b="1" i="0" u="none" strike="noStrike" kern="1200" baseline="0" dirty="0">
                <a:solidFill>
                  <a:schemeClr val="tx1"/>
                </a:solidFill>
                <a:latin typeface="+mn-lt"/>
                <a:ea typeface="+mn-ea"/>
                <a:cs typeface="+mn-cs"/>
              </a:rPr>
              <a:t>6</a:t>
            </a:r>
            <a:r>
              <a:rPr lang="en-US" sz="1200" b="0" i="0" u="none" strike="noStrike" kern="1200" baseline="0" dirty="0">
                <a:solidFill>
                  <a:schemeClr val="tx1"/>
                </a:solidFill>
                <a:latin typeface="+mn-lt"/>
                <a:ea typeface="+mn-ea"/>
                <a:cs typeface="+mn-cs"/>
              </a:rPr>
              <a:t>, Art. 32607. </a:t>
            </a:r>
            <a:r>
              <a:rPr lang="en-US" sz="1200" b="0" i="0" u="sng" strike="noStrike" kern="1200" baseline="0" dirty="0">
                <a:solidFill>
                  <a:schemeClr val="tx1"/>
                </a:solidFill>
                <a:latin typeface="+mn-lt"/>
                <a:ea typeface="+mn-ea"/>
                <a:cs typeface="+mn-cs"/>
              </a:rPr>
              <a:t>http://dx.doi.org/10.1038/srep32607 </a:t>
            </a: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8CE6CB7-542C-0A40-A1D9-CA6EADA0C63B}" type="slidenum">
              <a:rPr lang="en-US" smtClean="0"/>
              <a:t>6</a:t>
            </a:fld>
            <a:endParaRPr lang="en-US"/>
          </a:p>
        </p:txBody>
      </p:sp>
    </p:spTree>
    <p:extLst>
      <p:ext uri="{BB962C8B-B14F-4D97-AF65-F5344CB8AC3E}">
        <p14:creationId xmlns:p14="http://schemas.microsoft.com/office/powerpoint/2010/main" val="199178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1. Mills, K.E., A.J. Pershing, C.J. Brown, Y. Chen, F.-S. Chiang, D.S. Holland, S. </a:t>
            </a:r>
            <a:r>
              <a:rPr lang="en-US" sz="1200" b="0" i="0" u="none" strike="noStrike" kern="1200" baseline="0" dirty="0" err="1">
                <a:solidFill>
                  <a:schemeClr val="tx1"/>
                </a:solidFill>
                <a:latin typeface="+mn-lt"/>
                <a:ea typeface="+mn-ea"/>
                <a:cs typeface="+mn-cs"/>
              </a:rPr>
              <a:t>Lehuta</a:t>
            </a:r>
            <a:r>
              <a:rPr lang="en-US" sz="1200" b="0" i="0" u="none" strike="noStrike" kern="1200" baseline="0" dirty="0">
                <a:solidFill>
                  <a:schemeClr val="tx1"/>
                </a:solidFill>
                <a:latin typeface="+mn-lt"/>
                <a:ea typeface="+mn-ea"/>
                <a:cs typeface="+mn-cs"/>
              </a:rPr>
              <a:t>, J.A. Nye, J.C. Sun, A.C. Thomas, and R.A. </a:t>
            </a:r>
            <a:r>
              <a:rPr lang="en-US" sz="1200" b="0" i="0" u="none" strike="noStrike" kern="1200" baseline="0" dirty="0" err="1">
                <a:solidFill>
                  <a:schemeClr val="tx1"/>
                </a:solidFill>
                <a:latin typeface="+mn-lt"/>
                <a:ea typeface="+mn-ea"/>
                <a:cs typeface="+mn-cs"/>
              </a:rPr>
              <a:t>Wahle</a:t>
            </a:r>
            <a:r>
              <a:rPr lang="en-US" sz="1200" b="0" i="0" u="none" strike="noStrike" kern="1200" baseline="0" dirty="0">
                <a:solidFill>
                  <a:schemeClr val="tx1"/>
                </a:solidFill>
                <a:latin typeface="+mn-lt"/>
                <a:ea typeface="+mn-ea"/>
                <a:cs typeface="+mn-cs"/>
              </a:rPr>
              <a:t>, 2013: Fisheries management in a changing climate: Lessons from the 2012 ocean heat wave in the northwest Atlantic. </a:t>
            </a:r>
            <a:r>
              <a:rPr lang="en-US" sz="1200" b="0" i="1" u="none" strike="noStrike" kern="1200" baseline="0" dirty="0">
                <a:solidFill>
                  <a:schemeClr val="tx1"/>
                </a:solidFill>
                <a:latin typeface="+mn-lt"/>
                <a:ea typeface="+mn-ea"/>
                <a:cs typeface="+mn-cs"/>
              </a:rPr>
              <a:t>Oceanography, </a:t>
            </a:r>
            <a:r>
              <a:rPr lang="en-US" sz="1200" b="1" i="0" u="none" strike="noStrike" kern="1200" baseline="0" dirty="0">
                <a:solidFill>
                  <a:schemeClr val="tx1"/>
                </a:solidFill>
                <a:latin typeface="+mn-lt"/>
                <a:ea typeface="+mn-ea"/>
                <a:cs typeface="+mn-cs"/>
              </a:rPr>
              <a:t>26 </a:t>
            </a:r>
            <a:r>
              <a:rPr lang="en-US" sz="1200" b="0" i="0" u="none" strike="noStrike" kern="1200" baseline="0" dirty="0">
                <a:solidFill>
                  <a:schemeClr val="tx1"/>
                </a:solidFill>
                <a:latin typeface="+mn-lt"/>
                <a:ea typeface="+mn-ea"/>
                <a:cs typeface="+mn-cs"/>
              </a:rPr>
              <a:t>(2), 191–195. </a:t>
            </a:r>
            <a:r>
              <a:rPr lang="en-US" sz="1200" b="0" i="0" u="sng" strike="noStrike" kern="1200" baseline="0" dirty="0">
                <a:solidFill>
                  <a:schemeClr val="tx1"/>
                </a:solidFill>
                <a:latin typeface="+mn-lt"/>
                <a:ea typeface="+mn-ea"/>
                <a:cs typeface="+mn-cs"/>
              </a:rPr>
              <a:t>http://dx.doi.org/10.5670/oceanog.2013.27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2. Bond, N.A., M.F. Cronin, H. Freeland, and N. Mantua, 2015: Causes and impacts of the 2014 warm anomaly in the NE Pacific. </a:t>
            </a:r>
            <a:r>
              <a:rPr lang="en-US" sz="1200" b="0" i="1" u="none" strike="noStrike" kern="1200" baseline="0" dirty="0">
                <a:solidFill>
                  <a:schemeClr val="tx1"/>
                </a:solidFill>
                <a:latin typeface="+mn-lt"/>
                <a:ea typeface="+mn-ea"/>
                <a:cs typeface="+mn-cs"/>
              </a:rPr>
              <a:t>Geophysical Research Letters, </a:t>
            </a:r>
            <a:r>
              <a:rPr lang="en-US" sz="1200" b="1" i="0" u="none" strike="noStrike" kern="1200" baseline="0" dirty="0">
                <a:solidFill>
                  <a:schemeClr val="tx1"/>
                </a:solidFill>
                <a:latin typeface="+mn-lt"/>
                <a:ea typeface="+mn-ea"/>
                <a:cs typeface="+mn-cs"/>
              </a:rPr>
              <a:t>42 </a:t>
            </a:r>
            <a:r>
              <a:rPr lang="en-US" sz="1200" b="0" i="0" u="none" strike="noStrike" kern="1200" baseline="0" dirty="0">
                <a:solidFill>
                  <a:schemeClr val="tx1"/>
                </a:solidFill>
                <a:latin typeface="+mn-lt"/>
                <a:ea typeface="+mn-ea"/>
                <a:cs typeface="+mn-cs"/>
              </a:rPr>
              <a:t>(9), 3414-3420. </a:t>
            </a:r>
            <a:r>
              <a:rPr lang="en-US" sz="1200" b="0" i="0" u="sng" strike="noStrike" kern="1200" baseline="0" dirty="0">
                <a:solidFill>
                  <a:schemeClr val="tx1"/>
                </a:solidFill>
                <a:latin typeface="+mn-lt"/>
                <a:ea typeface="+mn-ea"/>
                <a:cs typeface="+mn-cs"/>
              </a:rPr>
              <a:t>http://</a:t>
            </a:r>
            <a:r>
              <a:rPr lang="en-US" sz="1200" b="0" i="0" u="sng" strike="noStrike" kern="1200" baseline="0" dirty="0" err="1">
                <a:solidFill>
                  <a:schemeClr val="tx1"/>
                </a:solidFill>
                <a:latin typeface="+mn-lt"/>
                <a:ea typeface="+mn-ea"/>
                <a:cs typeface="+mn-cs"/>
              </a:rPr>
              <a:t>dx.doi.org</a:t>
            </a:r>
            <a:r>
              <a:rPr lang="en-US" sz="1200" b="0" i="0" u="sng" strike="noStrike" kern="1200" baseline="0" dirty="0">
                <a:solidFill>
                  <a:schemeClr val="tx1"/>
                </a:solidFill>
                <a:latin typeface="+mn-lt"/>
                <a:ea typeface="+mn-ea"/>
                <a:cs typeface="+mn-cs"/>
              </a:rPr>
              <a:t>/10.1002/2015GL063306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3. Di Lorenzo, E. and N. Mantua, 2016: Multi-year persistence of the 2014/15 North Pacific marine heatwave. </a:t>
            </a:r>
            <a:r>
              <a:rPr lang="en-US" sz="1200" b="0" i="1" u="none" strike="noStrike" kern="1200" baseline="0" dirty="0">
                <a:solidFill>
                  <a:schemeClr val="tx1"/>
                </a:solidFill>
                <a:latin typeface="+mn-lt"/>
                <a:ea typeface="+mn-ea"/>
                <a:cs typeface="+mn-cs"/>
              </a:rPr>
              <a:t>Nature Climate Change, </a:t>
            </a:r>
            <a:r>
              <a:rPr lang="en-US" sz="1200" b="1" i="0" u="none" strike="noStrike" kern="1200" baseline="0" dirty="0">
                <a:solidFill>
                  <a:schemeClr val="tx1"/>
                </a:solidFill>
                <a:latin typeface="+mn-lt"/>
                <a:ea typeface="+mn-ea"/>
                <a:cs typeface="+mn-cs"/>
              </a:rPr>
              <a:t>6</a:t>
            </a:r>
            <a:r>
              <a:rPr lang="en-US" sz="1200" b="0" i="0" u="none" strike="noStrike" kern="1200" baseline="0" dirty="0">
                <a:solidFill>
                  <a:schemeClr val="tx1"/>
                </a:solidFill>
                <a:latin typeface="+mn-lt"/>
                <a:ea typeface="+mn-ea"/>
                <a:cs typeface="+mn-cs"/>
              </a:rPr>
              <a:t>, 1042-1047. </a:t>
            </a:r>
            <a:r>
              <a:rPr lang="en-US" sz="1200" b="0" i="0" u="sng" strike="noStrike" kern="1200" baseline="0" dirty="0">
                <a:solidFill>
                  <a:schemeClr val="tx1"/>
                </a:solidFill>
                <a:latin typeface="+mn-lt"/>
                <a:ea typeface="+mn-ea"/>
                <a:cs typeface="+mn-cs"/>
              </a:rPr>
              <a:t>http://dx.doi.org/10.1038/nclimate3082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4. McCabe, R.M., B.M. Hickey, R.M. </a:t>
            </a:r>
            <a:r>
              <a:rPr lang="en-US" sz="1200" b="0" i="0" u="none" strike="noStrike" kern="1200" baseline="0" dirty="0" err="1">
                <a:solidFill>
                  <a:schemeClr val="tx1"/>
                </a:solidFill>
                <a:latin typeface="+mn-lt"/>
                <a:ea typeface="+mn-ea"/>
                <a:cs typeface="+mn-cs"/>
              </a:rPr>
              <a:t>Kudela</a:t>
            </a:r>
            <a:r>
              <a:rPr lang="en-US" sz="1200" b="0" i="0" u="none" strike="noStrike" kern="1200" baseline="0" dirty="0">
                <a:solidFill>
                  <a:schemeClr val="tx1"/>
                </a:solidFill>
                <a:latin typeface="+mn-lt"/>
                <a:ea typeface="+mn-ea"/>
                <a:cs typeface="+mn-cs"/>
              </a:rPr>
              <a:t>, K.A. Lefebvre, N.G. Adams, B.D. Bill, F.M.D. Gulland, R.E. Thomson, W.P. </a:t>
            </a:r>
            <a:r>
              <a:rPr lang="en-US" sz="1200" b="0" i="0" u="none" strike="noStrike" kern="1200" baseline="0" dirty="0" err="1">
                <a:solidFill>
                  <a:schemeClr val="tx1"/>
                </a:solidFill>
                <a:latin typeface="+mn-lt"/>
                <a:ea typeface="+mn-ea"/>
                <a:cs typeface="+mn-cs"/>
              </a:rPr>
              <a:t>Cochlan</a:t>
            </a:r>
            <a:r>
              <a:rPr lang="en-US" sz="1200" b="0" i="0" u="none" strike="noStrike" kern="1200" baseline="0" dirty="0">
                <a:solidFill>
                  <a:schemeClr val="tx1"/>
                </a:solidFill>
                <a:latin typeface="+mn-lt"/>
                <a:ea typeface="+mn-ea"/>
                <a:cs typeface="+mn-cs"/>
              </a:rPr>
              <a:t>, and V.L. Trainer, 2016: An unprecedented coastwide toxic algal bloom linked to anomalous ocean conditions. </a:t>
            </a:r>
            <a:r>
              <a:rPr lang="en-US" sz="1200" b="0" i="1" u="none" strike="noStrike" kern="1200" baseline="0" dirty="0">
                <a:solidFill>
                  <a:schemeClr val="tx1"/>
                </a:solidFill>
                <a:latin typeface="+mn-lt"/>
                <a:ea typeface="+mn-ea"/>
                <a:cs typeface="+mn-cs"/>
              </a:rPr>
              <a:t>Geophysical Research Letters, </a:t>
            </a:r>
            <a:r>
              <a:rPr lang="en-US" sz="1200" b="1" i="0" u="none" strike="noStrike" kern="1200" baseline="0" dirty="0">
                <a:solidFill>
                  <a:schemeClr val="tx1"/>
                </a:solidFill>
                <a:latin typeface="+mn-lt"/>
                <a:ea typeface="+mn-ea"/>
                <a:cs typeface="+mn-cs"/>
              </a:rPr>
              <a:t>43 </a:t>
            </a:r>
            <a:r>
              <a:rPr lang="en-US" sz="1200" b="0" i="0" u="none" strike="noStrike" kern="1200" baseline="0" dirty="0">
                <a:solidFill>
                  <a:schemeClr val="tx1"/>
                </a:solidFill>
                <a:latin typeface="+mn-lt"/>
                <a:ea typeface="+mn-ea"/>
                <a:cs typeface="+mn-cs"/>
              </a:rPr>
              <a:t>(19), 10,366-10,376. </a:t>
            </a:r>
            <a:r>
              <a:rPr lang="en-US" sz="1200" b="0" i="0" u="sng" strike="noStrike" kern="1200" baseline="0" dirty="0">
                <a:solidFill>
                  <a:schemeClr val="tx1"/>
                </a:solidFill>
                <a:latin typeface="+mn-lt"/>
                <a:ea typeface="+mn-ea"/>
                <a:cs typeface="+mn-cs"/>
              </a:rPr>
              <a:t>http://</a:t>
            </a:r>
            <a:r>
              <a:rPr lang="en-US" sz="1200" b="0" i="0" u="sng" strike="noStrike" kern="1200" baseline="0" dirty="0" err="1">
                <a:solidFill>
                  <a:schemeClr val="tx1"/>
                </a:solidFill>
                <a:latin typeface="+mn-lt"/>
                <a:ea typeface="+mn-ea"/>
                <a:cs typeface="+mn-cs"/>
              </a:rPr>
              <a:t>dx.doi.org</a:t>
            </a:r>
            <a:r>
              <a:rPr lang="en-US" sz="1200" b="0" i="0" u="sng" strike="noStrike" kern="1200" baseline="0" dirty="0">
                <a:solidFill>
                  <a:schemeClr val="tx1"/>
                </a:solidFill>
                <a:latin typeface="+mn-lt"/>
                <a:ea typeface="+mn-ea"/>
                <a:cs typeface="+mn-cs"/>
              </a:rPr>
              <a:t>/10.1002/2016GL070023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5. Walsh, J.E., R.L. </a:t>
            </a:r>
            <a:r>
              <a:rPr lang="en-US" sz="1200" b="0" i="0" u="none" strike="noStrike" kern="1200" baseline="0" dirty="0" err="1">
                <a:solidFill>
                  <a:schemeClr val="tx1"/>
                </a:solidFill>
                <a:latin typeface="+mn-lt"/>
                <a:ea typeface="+mn-ea"/>
                <a:cs typeface="+mn-cs"/>
              </a:rPr>
              <a:t>Thoman</a:t>
            </a:r>
            <a:r>
              <a:rPr lang="en-US" sz="1200" b="0" i="0" u="none" strike="noStrike" kern="1200" baseline="0" dirty="0">
                <a:solidFill>
                  <a:schemeClr val="tx1"/>
                </a:solidFill>
                <a:latin typeface="+mn-lt"/>
                <a:ea typeface="+mn-ea"/>
                <a:cs typeface="+mn-cs"/>
              </a:rPr>
              <a:t>, U.S. Bhatt, P.A. </a:t>
            </a:r>
            <a:r>
              <a:rPr lang="en-US" sz="1200" b="0" i="0" u="none" strike="noStrike" kern="1200" baseline="0" dirty="0" err="1">
                <a:solidFill>
                  <a:schemeClr val="tx1"/>
                </a:solidFill>
                <a:latin typeface="+mn-lt"/>
                <a:ea typeface="+mn-ea"/>
                <a:cs typeface="+mn-cs"/>
              </a:rPr>
              <a:t>Bieniek</a:t>
            </a:r>
            <a:r>
              <a:rPr lang="en-US" sz="1200" b="0" i="0" u="none" strike="noStrike" kern="1200" baseline="0" dirty="0">
                <a:solidFill>
                  <a:schemeClr val="tx1"/>
                </a:solidFill>
                <a:latin typeface="+mn-lt"/>
                <a:ea typeface="+mn-ea"/>
                <a:cs typeface="+mn-cs"/>
              </a:rPr>
              <a:t>, B. </a:t>
            </a:r>
            <a:r>
              <a:rPr lang="en-US" sz="1200" b="0" i="0" u="none" strike="noStrike" kern="1200" baseline="0" dirty="0" err="1">
                <a:solidFill>
                  <a:schemeClr val="tx1"/>
                </a:solidFill>
                <a:latin typeface="+mn-lt"/>
                <a:ea typeface="+mn-ea"/>
                <a:cs typeface="+mn-cs"/>
              </a:rPr>
              <a:t>Brettschneider</a:t>
            </a:r>
            <a:r>
              <a:rPr lang="en-US" sz="1200" b="0" i="0" u="none" strike="noStrike" kern="1200" baseline="0" dirty="0">
                <a:solidFill>
                  <a:schemeClr val="tx1"/>
                </a:solidFill>
                <a:latin typeface="+mn-lt"/>
                <a:ea typeface="+mn-ea"/>
                <a:cs typeface="+mn-cs"/>
              </a:rPr>
              <a:t>, M. Brubaker, S. Danielson, R. </a:t>
            </a:r>
            <a:r>
              <a:rPr lang="en-US" sz="1200" b="0" i="0" u="none" strike="noStrike" kern="1200" baseline="0" dirty="0" err="1">
                <a:solidFill>
                  <a:schemeClr val="tx1"/>
                </a:solidFill>
                <a:latin typeface="+mn-lt"/>
                <a:ea typeface="+mn-ea"/>
                <a:cs typeface="+mn-cs"/>
              </a:rPr>
              <a:t>Lader</a:t>
            </a:r>
            <a:r>
              <a:rPr lang="en-US" sz="1200" b="0" i="0" u="none" strike="noStrike" kern="1200" baseline="0" dirty="0">
                <a:solidFill>
                  <a:schemeClr val="tx1"/>
                </a:solidFill>
                <a:latin typeface="+mn-lt"/>
                <a:ea typeface="+mn-ea"/>
                <a:cs typeface="+mn-cs"/>
              </a:rPr>
              <a:t>, F. </a:t>
            </a:r>
            <a:r>
              <a:rPr lang="en-US" sz="1200" b="0" i="0" u="none" strike="noStrike" kern="1200" baseline="0" dirty="0" err="1">
                <a:solidFill>
                  <a:schemeClr val="tx1"/>
                </a:solidFill>
                <a:latin typeface="+mn-lt"/>
                <a:ea typeface="+mn-ea"/>
                <a:cs typeface="+mn-cs"/>
              </a:rPr>
              <a:t>Fetterer</a:t>
            </a:r>
            <a:r>
              <a:rPr lang="en-US" sz="1200" b="0" i="0" u="none" strike="noStrike" kern="1200" baseline="0" dirty="0">
                <a:solidFill>
                  <a:schemeClr val="tx1"/>
                </a:solidFill>
                <a:latin typeface="+mn-lt"/>
                <a:ea typeface="+mn-ea"/>
                <a:cs typeface="+mn-cs"/>
              </a:rPr>
              <a:t>, K. </a:t>
            </a:r>
            <a:r>
              <a:rPr lang="en-US" sz="1200" b="0" i="0" u="none" strike="noStrike" kern="1200" baseline="0" dirty="0" err="1">
                <a:solidFill>
                  <a:schemeClr val="tx1"/>
                </a:solidFill>
                <a:latin typeface="+mn-lt"/>
                <a:ea typeface="+mn-ea"/>
                <a:cs typeface="+mn-cs"/>
              </a:rPr>
              <a:t>Holderied</a:t>
            </a:r>
            <a:r>
              <a:rPr lang="en-US" sz="1200" b="0" i="0" u="none" strike="noStrike" kern="1200" baseline="0" dirty="0">
                <a:solidFill>
                  <a:schemeClr val="tx1"/>
                </a:solidFill>
                <a:latin typeface="+mn-lt"/>
                <a:ea typeface="+mn-ea"/>
                <a:cs typeface="+mn-cs"/>
              </a:rPr>
              <a:t>, K. </a:t>
            </a:r>
            <a:r>
              <a:rPr lang="en-US" sz="1200" b="0" i="0" u="none" strike="noStrike" kern="1200" baseline="0" dirty="0" err="1">
                <a:solidFill>
                  <a:schemeClr val="tx1"/>
                </a:solidFill>
                <a:latin typeface="+mn-lt"/>
                <a:ea typeface="+mn-ea"/>
                <a:cs typeface="+mn-cs"/>
              </a:rPr>
              <a:t>Iken</a:t>
            </a:r>
            <a:r>
              <a:rPr lang="en-US" sz="1200" b="0" i="0" u="none" strike="noStrike" kern="1200" baseline="0" dirty="0">
                <a:solidFill>
                  <a:schemeClr val="tx1"/>
                </a:solidFill>
                <a:latin typeface="+mn-lt"/>
                <a:ea typeface="+mn-ea"/>
                <a:cs typeface="+mn-cs"/>
              </a:rPr>
              <a:t>, A. Mahoney, M. McCammon, and J. Partain, 2018: The high latitude marine heat wave of 2016 and its impacts on Alaska. </a:t>
            </a:r>
            <a:r>
              <a:rPr lang="en-US" sz="1200" b="0" i="1" u="none" strike="noStrike" kern="1200" baseline="0" dirty="0">
                <a:solidFill>
                  <a:schemeClr val="tx1"/>
                </a:solidFill>
                <a:latin typeface="+mn-lt"/>
                <a:ea typeface="+mn-ea"/>
                <a:cs typeface="+mn-cs"/>
              </a:rPr>
              <a:t>Bulletin of the American Meteorological Society, </a:t>
            </a:r>
            <a:r>
              <a:rPr lang="en-US" sz="1200" b="1" i="0" u="none" strike="noStrike" kern="1200" baseline="0" dirty="0">
                <a:solidFill>
                  <a:schemeClr val="tx1"/>
                </a:solidFill>
                <a:latin typeface="+mn-lt"/>
                <a:ea typeface="+mn-ea"/>
                <a:cs typeface="+mn-cs"/>
              </a:rPr>
              <a:t>99 </a:t>
            </a:r>
            <a:r>
              <a:rPr lang="en-US" sz="1200" b="0" i="0" u="none" strike="noStrike" kern="1200" baseline="0" dirty="0">
                <a:solidFill>
                  <a:schemeClr val="tx1"/>
                </a:solidFill>
                <a:latin typeface="+mn-lt"/>
                <a:ea typeface="+mn-ea"/>
                <a:cs typeface="+mn-cs"/>
              </a:rPr>
              <a:t>(1), S39-S43. </a:t>
            </a:r>
            <a:r>
              <a:rPr lang="en-US" sz="1200" b="0" i="0" u="sng" strike="noStrike" kern="1200" baseline="0" dirty="0">
                <a:solidFill>
                  <a:schemeClr val="tx1"/>
                </a:solidFill>
                <a:latin typeface="+mn-lt"/>
                <a:ea typeface="+mn-ea"/>
                <a:cs typeface="+mn-cs"/>
              </a:rPr>
              <a:t>http://dx.doi.org/10.1175/BAMS-D-17-0105.1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6. Oliver, E.C.J., S.E. Perkins-Kirkpatrick, N.J. Holbrook, and N.L. </a:t>
            </a:r>
            <a:r>
              <a:rPr lang="en-US" sz="1200" b="0" i="0" u="none" strike="noStrike" kern="1200" baseline="0" dirty="0" err="1">
                <a:solidFill>
                  <a:schemeClr val="tx1"/>
                </a:solidFill>
                <a:latin typeface="+mn-lt"/>
                <a:ea typeface="+mn-ea"/>
                <a:cs typeface="+mn-cs"/>
              </a:rPr>
              <a:t>Bindoff</a:t>
            </a:r>
            <a:r>
              <a:rPr lang="en-US" sz="1200" b="0" i="0" u="none" strike="noStrike" kern="1200" baseline="0" dirty="0">
                <a:solidFill>
                  <a:schemeClr val="tx1"/>
                </a:solidFill>
                <a:latin typeface="+mn-lt"/>
                <a:ea typeface="+mn-ea"/>
                <a:cs typeface="+mn-cs"/>
              </a:rPr>
              <a:t>, 2018: Anthropogenic and natural influences on record 2016 marine heat waves. </a:t>
            </a:r>
            <a:r>
              <a:rPr lang="en-US" sz="1200" b="0" i="1" u="none" strike="noStrike" kern="1200" baseline="0" dirty="0">
                <a:solidFill>
                  <a:schemeClr val="tx1"/>
                </a:solidFill>
                <a:latin typeface="+mn-lt"/>
                <a:ea typeface="+mn-ea"/>
                <a:cs typeface="+mn-cs"/>
              </a:rPr>
              <a:t>Bulletin of the American Meteorological Society, </a:t>
            </a:r>
            <a:r>
              <a:rPr lang="en-US" sz="1200" b="1" i="0" u="none" strike="noStrike" kern="1200" baseline="0" dirty="0">
                <a:solidFill>
                  <a:schemeClr val="tx1"/>
                </a:solidFill>
                <a:latin typeface="+mn-lt"/>
                <a:ea typeface="+mn-ea"/>
                <a:cs typeface="+mn-cs"/>
              </a:rPr>
              <a:t>99 </a:t>
            </a:r>
            <a:r>
              <a:rPr lang="en-US" sz="1200" b="0" i="0" u="none" strike="noStrike" kern="1200" baseline="0" dirty="0">
                <a:solidFill>
                  <a:schemeClr val="tx1"/>
                </a:solidFill>
                <a:latin typeface="+mn-lt"/>
                <a:ea typeface="+mn-ea"/>
                <a:cs typeface="+mn-cs"/>
              </a:rPr>
              <a:t>(1), S44-S48. </a:t>
            </a:r>
            <a:r>
              <a:rPr lang="en-US" sz="1200" b="0" i="0" u="sng" strike="noStrike" kern="1200" baseline="0" dirty="0">
                <a:solidFill>
                  <a:schemeClr val="tx1"/>
                </a:solidFill>
                <a:latin typeface="+mn-lt"/>
                <a:ea typeface="+mn-ea"/>
                <a:cs typeface="+mn-cs"/>
              </a:rPr>
              <a:t>http://dx.doi.org/10.1175/bams-d-17-0093.1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7. Hughes, T.P., K.D. Anderson, S.R. Connolly, S.F. Heron, J.T. Kerry, J.M. Lough, A.H. Baird, J.K. Baum, M.L. </a:t>
            </a:r>
            <a:r>
              <a:rPr lang="en-US" sz="1200" b="0" i="0" u="none" strike="noStrike" kern="1200" baseline="0" dirty="0" err="1">
                <a:solidFill>
                  <a:schemeClr val="tx1"/>
                </a:solidFill>
                <a:latin typeface="+mn-lt"/>
                <a:ea typeface="+mn-ea"/>
                <a:cs typeface="+mn-cs"/>
              </a:rPr>
              <a:t>Berumen</a:t>
            </a:r>
            <a:r>
              <a:rPr lang="en-US" sz="1200" b="0" i="0" u="none" strike="noStrike" kern="1200" baseline="0" dirty="0">
                <a:solidFill>
                  <a:schemeClr val="tx1"/>
                </a:solidFill>
                <a:latin typeface="+mn-lt"/>
                <a:ea typeface="+mn-ea"/>
                <a:cs typeface="+mn-cs"/>
              </a:rPr>
              <a:t>, T.C. Bridge, DC </a:t>
            </a:r>
            <a:r>
              <a:rPr lang="en-US" sz="1200" b="0" i="0" u="none" strike="noStrike" kern="1200" baseline="0" dirty="0" err="1">
                <a:solidFill>
                  <a:schemeClr val="tx1"/>
                </a:solidFill>
                <a:latin typeface="+mn-lt"/>
                <a:ea typeface="+mn-ea"/>
                <a:cs typeface="+mn-cs"/>
              </a:rPr>
              <a:t>Claar</a:t>
            </a:r>
            <a:r>
              <a:rPr lang="en-US" sz="1200" b="0" i="0" u="none" strike="noStrike" kern="1200" baseline="0" dirty="0">
                <a:solidFill>
                  <a:schemeClr val="tx1"/>
                </a:solidFill>
                <a:latin typeface="+mn-lt"/>
                <a:ea typeface="+mn-ea"/>
                <a:cs typeface="+mn-cs"/>
              </a:rPr>
              <a:t>, C.M. Eakin, J.P. Gilmour, N.A.J. Graham, H. Harrison, J.-P.A. Hobbs, A.S. </a:t>
            </a:r>
            <a:r>
              <a:rPr lang="en-US" sz="1200" b="0" i="0" u="none" strike="noStrike" kern="1200" baseline="0" dirty="0" err="1">
                <a:solidFill>
                  <a:schemeClr val="tx1"/>
                </a:solidFill>
                <a:latin typeface="+mn-lt"/>
                <a:ea typeface="+mn-ea"/>
                <a:cs typeface="+mn-cs"/>
              </a:rPr>
              <a:t>Hoey</a:t>
            </a:r>
            <a:r>
              <a:rPr lang="en-US" sz="1200" b="0" i="0" u="none" strike="noStrike" kern="1200" baseline="0" dirty="0">
                <a:solidFill>
                  <a:schemeClr val="tx1"/>
                </a:solidFill>
                <a:latin typeface="+mn-lt"/>
                <a:ea typeface="+mn-ea"/>
                <a:cs typeface="+mn-cs"/>
              </a:rPr>
              <a:t>, M. </a:t>
            </a:r>
            <a:r>
              <a:rPr lang="en-US" sz="1200" b="0" i="0" u="none" strike="noStrike" kern="1200" baseline="0" dirty="0" err="1">
                <a:solidFill>
                  <a:schemeClr val="tx1"/>
                </a:solidFill>
                <a:latin typeface="+mn-lt"/>
                <a:ea typeface="+mn-ea"/>
                <a:cs typeface="+mn-cs"/>
              </a:rPr>
              <a:t>Hoogenboom</a:t>
            </a:r>
            <a:r>
              <a:rPr lang="en-US" sz="1200" b="0" i="0" u="none" strike="noStrike" kern="1200" baseline="0" dirty="0">
                <a:solidFill>
                  <a:schemeClr val="tx1"/>
                </a:solidFill>
                <a:latin typeface="+mn-lt"/>
                <a:ea typeface="+mn-ea"/>
                <a:cs typeface="+mn-cs"/>
              </a:rPr>
              <a:t>, R.J. Lowe, M.T. McCulloch, J.M. </a:t>
            </a:r>
            <a:r>
              <a:rPr lang="en-US" sz="1200" b="0" i="0" u="none" strike="noStrike" kern="1200" baseline="0" dirty="0" err="1">
                <a:solidFill>
                  <a:schemeClr val="tx1"/>
                </a:solidFill>
                <a:latin typeface="+mn-lt"/>
                <a:ea typeface="+mn-ea"/>
                <a:cs typeface="+mn-cs"/>
              </a:rPr>
              <a:t>Pandolfi</a:t>
            </a:r>
            <a:r>
              <a:rPr lang="en-US" sz="1200" b="0" i="0" u="none" strike="noStrike" kern="1200" baseline="0" dirty="0">
                <a:solidFill>
                  <a:schemeClr val="tx1"/>
                </a:solidFill>
                <a:latin typeface="+mn-lt"/>
                <a:ea typeface="+mn-ea"/>
                <a:cs typeface="+mn-cs"/>
              </a:rPr>
              <a:t>, M. Pratchett, V. </a:t>
            </a:r>
            <a:r>
              <a:rPr lang="en-US" sz="1200" b="0" i="0" u="none" strike="noStrike" kern="1200" baseline="0" dirty="0" err="1">
                <a:solidFill>
                  <a:schemeClr val="tx1"/>
                </a:solidFill>
                <a:latin typeface="+mn-lt"/>
                <a:ea typeface="+mn-ea"/>
                <a:cs typeface="+mn-cs"/>
              </a:rPr>
              <a:t>Schoepf</a:t>
            </a:r>
            <a:r>
              <a:rPr lang="en-US" sz="1200" b="0" i="0" u="none" strike="noStrike" kern="1200" baseline="0" dirty="0">
                <a:solidFill>
                  <a:schemeClr val="tx1"/>
                </a:solidFill>
                <a:latin typeface="+mn-lt"/>
                <a:ea typeface="+mn-ea"/>
                <a:cs typeface="+mn-cs"/>
              </a:rPr>
              <a:t>, G. </a:t>
            </a:r>
            <a:r>
              <a:rPr lang="en-US" sz="1200" b="0" i="0" u="none" strike="noStrike" kern="1200" baseline="0" dirty="0" err="1">
                <a:solidFill>
                  <a:schemeClr val="tx1"/>
                </a:solidFill>
                <a:latin typeface="+mn-lt"/>
                <a:ea typeface="+mn-ea"/>
                <a:cs typeface="+mn-cs"/>
              </a:rPr>
              <a:t>Torda</a:t>
            </a:r>
            <a:r>
              <a:rPr lang="en-US" sz="1200" b="0" i="0" u="none" strike="noStrike" kern="1200" baseline="0" dirty="0">
                <a:solidFill>
                  <a:schemeClr val="tx1"/>
                </a:solidFill>
                <a:latin typeface="+mn-lt"/>
                <a:ea typeface="+mn-ea"/>
                <a:cs typeface="+mn-cs"/>
              </a:rPr>
              <a:t>, and S.K. Wilson, 2018: Spatial and temporal patterns of mass bleaching of corals in the Anthropocene. </a:t>
            </a:r>
            <a:r>
              <a:rPr lang="en-US" sz="1200" b="0" i="1" u="none" strike="noStrike" kern="1200" baseline="0" dirty="0">
                <a:solidFill>
                  <a:schemeClr val="tx1"/>
                </a:solidFill>
                <a:latin typeface="+mn-lt"/>
                <a:ea typeface="+mn-ea"/>
                <a:cs typeface="+mn-cs"/>
              </a:rPr>
              <a:t>Science, </a:t>
            </a:r>
            <a:r>
              <a:rPr lang="en-US" sz="1200" b="1" i="0" u="none" strike="noStrike" kern="1200" baseline="0" dirty="0">
                <a:solidFill>
                  <a:schemeClr val="tx1"/>
                </a:solidFill>
                <a:latin typeface="+mn-lt"/>
                <a:ea typeface="+mn-ea"/>
                <a:cs typeface="+mn-cs"/>
              </a:rPr>
              <a:t>359 </a:t>
            </a:r>
            <a:r>
              <a:rPr lang="en-US" sz="1200" b="0" i="0" u="none" strike="noStrike" kern="1200" baseline="0" dirty="0">
                <a:solidFill>
                  <a:schemeClr val="tx1"/>
                </a:solidFill>
                <a:latin typeface="+mn-lt"/>
                <a:ea typeface="+mn-ea"/>
                <a:cs typeface="+mn-cs"/>
              </a:rPr>
              <a:t>(6371), 80-83. </a:t>
            </a:r>
            <a:r>
              <a:rPr lang="en-US" sz="1200" b="0" i="0" u="sng" strike="noStrike" kern="1200" baseline="0" dirty="0">
                <a:solidFill>
                  <a:schemeClr val="tx1"/>
                </a:solidFill>
                <a:latin typeface="+mn-lt"/>
                <a:ea typeface="+mn-ea"/>
                <a:cs typeface="+mn-cs"/>
              </a:rPr>
              <a:t>http://dx.doi.org/10.1126/science.aan8048 </a:t>
            </a: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8CE6CB7-542C-0A40-A1D9-CA6EADA0C63B}" type="slidenum">
              <a:rPr lang="en-US" smtClean="0"/>
              <a:t>7</a:t>
            </a:fld>
            <a:endParaRPr lang="en-US"/>
          </a:p>
        </p:txBody>
      </p:sp>
    </p:spTree>
    <p:extLst>
      <p:ext uri="{BB962C8B-B14F-4D97-AF65-F5344CB8AC3E}">
        <p14:creationId xmlns:p14="http://schemas.microsoft.com/office/powerpoint/2010/main" val="3647468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5CA814D6-62CF-A848-A324-10AD242EF36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 name="Subtitle 2"/>
          <p:cNvSpPr>
            <a:spLocks noGrp="1"/>
          </p:cNvSpPr>
          <p:nvPr>
            <p:ph type="subTitle" idx="1" hasCustomPrompt="1"/>
          </p:nvPr>
        </p:nvSpPr>
        <p:spPr>
          <a:xfrm>
            <a:off x="308113" y="2919060"/>
            <a:ext cx="6858000" cy="1655762"/>
          </a:xfrm>
        </p:spPr>
        <p:txBody>
          <a:bodyPr>
            <a:normAutofit/>
          </a:bodyPr>
          <a:lstStyle>
            <a:lvl1pPr marL="0" indent="0" algn="l">
              <a:buNone/>
              <a:defRPr sz="1800">
                <a:solidFill>
                  <a:schemeClr val="bg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enter Presenter’s Name</a:t>
            </a:r>
          </a:p>
          <a:p>
            <a:r>
              <a:rPr lang="en-US" i="1" dirty="0"/>
              <a:t>Affiliation</a:t>
            </a:r>
          </a:p>
          <a:p>
            <a:endParaRPr lang="en-US" dirty="0"/>
          </a:p>
          <a:p>
            <a:r>
              <a:rPr lang="en-US" dirty="0"/>
              <a:t>Date</a:t>
            </a:r>
          </a:p>
        </p:txBody>
      </p:sp>
      <p:sp>
        <p:nvSpPr>
          <p:cNvPr id="8" name="Rectangle 7">
            <a:extLst>
              <a:ext uri="{FF2B5EF4-FFF2-40B4-BE49-F238E27FC236}">
                <a16:creationId xmlns="" xmlns:a16="http://schemas.microsoft.com/office/drawing/2014/main" id="{2A530860-5D58-5042-BB93-C7592BB8BF8A}"/>
              </a:ext>
            </a:extLst>
          </p:cNvPr>
          <p:cNvSpPr/>
          <p:nvPr userDrawn="1"/>
        </p:nvSpPr>
        <p:spPr>
          <a:xfrm>
            <a:off x="-1" y="1370346"/>
            <a:ext cx="6705601" cy="1257398"/>
          </a:xfrm>
          <a:prstGeom prst="rect">
            <a:avLst/>
          </a:prstGeom>
          <a:solidFill>
            <a:srgbClr val="6D5B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endParaRPr>
          </a:p>
        </p:txBody>
      </p:sp>
      <p:sp>
        <p:nvSpPr>
          <p:cNvPr id="9" name="Rectangle 8">
            <a:extLst>
              <a:ext uri="{FF2B5EF4-FFF2-40B4-BE49-F238E27FC236}">
                <a16:creationId xmlns="" xmlns:a16="http://schemas.microsoft.com/office/drawing/2014/main" id="{ADF11DD2-1B42-084E-8B88-DBD82F4A97D4}"/>
              </a:ext>
            </a:extLst>
          </p:cNvPr>
          <p:cNvSpPr/>
          <p:nvPr userDrawn="1"/>
        </p:nvSpPr>
        <p:spPr>
          <a:xfrm>
            <a:off x="308113" y="1370346"/>
            <a:ext cx="6397487" cy="769441"/>
          </a:xfrm>
          <a:prstGeom prst="rect">
            <a:avLst/>
          </a:prstGeom>
        </p:spPr>
        <p:txBody>
          <a:bodyPr wrap="square">
            <a:spAutoFit/>
          </a:bodyPr>
          <a:lstStyle/>
          <a:p>
            <a:r>
              <a:rPr lang="en-US" sz="2200" b="1" dirty="0">
                <a:solidFill>
                  <a:prstClr val="white"/>
                </a:solidFill>
                <a:cs typeface="Calibri" panose="020F0502020204030204" pitchFamily="34" charset="0"/>
              </a:rPr>
              <a:t>Fourth National Climate Assessment, Vol II — Impacts, Risks, and Adaptation in the United States</a:t>
            </a:r>
          </a:p>
        </p:txBody>
      </p:sp>
      <p:pic>
        <p:nvPicPr>
          <p:cNvPr id="15" name="Picture 14">
            <a:extLst>
              <a:ext uri="{FF2B5EF4-FFF2-40B4-BE49-F238E27FC236}">
                <a16:creationId xmlns="" xmlns:a16="http://schemas.microsoft.com/office/drawing/2014/main" id="{0618150B-E1DF-2F46-98D9-E8DB8E677D4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7625" y="911861"/>
            <a:ext cx="1841223" cy="345537"/>
          </a:xfrm>
          <a:prstGeom prst="rect">
            <a:avLst/>
          </a:prstGeom>
        </p:spPr>
      </p:pic>
      <p:sp>
        <p:nvSpPr>
          <p:cNvPr id="11" name="Text Placeholder 10"/>
          <p:cNvSpPr>
            <a:spLocks noGrp="1"/>
          </p:cNvSpPr>
          <p:nvPr>
            <p:ph type="body" sz="quarter" idx="15" hasCustomPrompt="1"/>
          </p:nvPr>
        </p:nvSpPr>
        <p:spPr>
          <a:xfrm>
            <a:off x="307975" y="2157399"/>
            <a:ext cx="6070600" cy="384175"/>
          </a:xfrm>
        </p:spPr>
        <p:txBody>
          <a:bodyPr anchor="ctr">
            <a:normAutofit/>
          </a:bodyPr>
          <a:lstStyle>
            <a:lvl1pPr marL="0" indent="0">
              <a:buNone/>
              <a:defRPr sz="1600" b="1" i="1" baseline="0">
                <a:solidFill>
                  <a:schemeClr val="bg1"/>
                </a:solidFill>
              </a:defRPr>
            </a:lvl1pPr>
          </a:lstStyle>
          <a:p>
            <a:pPr lvl="0"/>
            <a:r>
              <a:rPr lang="en-US" dirty="0"/>
              <a:t>Click to enter Chapter # | Chapter Title</a:t>
            </a:r>
          </a:p>
        </p:txBody>
      </p:sp>
    </p:spTree>
    <p:extLst>
      <p:ext uri="{BB962C8B-B14F-4D97-AF65-F5344CB8AC3E}">
        <p14:creationId xmlns:p14="http://schemas.microsoft.com/office/powerpoint/2010/main" val="229024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7" name="Text Placeholder 9"/>
          <p:cNvSpPr>
            <a:spLocks noGrp="1"/>
          </p:cNvSpPr>
          <p:nvPr>
            <p:ph type="body" sz="quarter" idx="10" hasCustomPrompt="1"/>
          </p:nvPr>
        </p:nvSpPr>
        <p:spPr>
          <a:xfrm>
            <a:off x="1074198" y="612043"/>
            <a:ext cx="7441152" cy="804935"/>
          </a:xfrm>
        </p:spPr>
        <p:txBody>
          <a:bodyPr anchor="ctr">
            <a:normAutofit/>
          </a:bodyPr>
          <a:lstStyle>
            <a:lvl1pPr marL="0" indent="0">
              <a:buNone/>
              <a:defRPr sz="4400" baseline="0">
                <a:solidFill>
                  <a:srgbClr val="3D88A8"/>
                </a:solidFill>
                <a:latin typeface="+mj-lt"/>
              </a:defRPr>
            </a:lvl1pPr>
          </a:lstStyle>
          <a:p>
            <a:pPr lvl="0"/>
            <a:r>
              <a:rPr lang="en-US" dirty="0"/>
              <a:t>Click to edit Key Message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7881" y="612044"/>
            <a:ext cx="784386" cy="804672"/>
          </a:xfrm>
          <a:prstGeom prst="rect">
            <a:avLst/>
          </a:prstGeom>
        </p:spPr>
      </p:pic>
      <p:sp>
        <p:nvSpPr>
          <p:cNvPr id="8" name="Text Placeholder 7"/>
          <p:cNvSpPr>
            <a:spLocks noGrp="1"/>
          </p:cNvSpPr>
          <p:nvPr>
            <p:ph type="body" sz="quarter" idx="11" hasCustomPrompt="1"/>
          </p:nvPr>
        </p:nvSpPr>
        <p:spPr>
          <a:xfrm>
            <a:off x="207963" y="612116"/>
            <a:ext cx="784225" cy="804862"/>
          </a:xfrm>
        </p:spPr>
        <p:txBody>
          <a:bodyPr anchor="ctr">
            <a:normAutofit/>
          </a:bodyPr>
          <a:lstStyle>
            <a:lvl1pPr marL="0" indent="0" algn="ctr">
              <a:buNone/>
              <a:defRPr sz="4000" b="0">
                <a:solidFill>
                  <a:schemeClr val="bg1"/>
                </a:solidFill>
              </a:defRPr>
            </a:lvl1pPr>
          </a:lstStyle>
          <a:p>
            <a:pPr lvl="0"/>
            <a:r>
              <a:rPr lang="en-US" dirty="0"/>
              <a:t>#</a:t>
            </a:r>
          </a:p>
        </p:txBody>
      </p:sp>
      <p:sp>
        <p:nvSpPr>
          <p:cNvPr id="5" name="Text Placeholder 4"/>
          <p:cNvSpPr>
            <a:spLocks noGrp="1"/>
          </p:cNvSpPr>
          <p:nvPr>
            <p:ph type="body" sz="quarter" idx="12" hasCustomPrompt="1"/>
          </p:nvPr>
        </p:nvSpPr>
        <p:spPr>
          <a:xfrm>
            <a:off x="207963" y="61913"/>
            <a:ext cx="8714095" cy="284162"/>
          </a:xfrm>
        </p:spPr>
        <p:txBody>
          <a:bodyPr anchor="ctr">
            <a:noAutofit/>
          </a:bodyPr>
          <a:lstStyle>
            <a:lvl1pPr marL="0" indent="0" algn="r">
              <a:buNone/>
              <a:defRPr sz="1400" b="1" baseline="0">
                <a:solidFill>
                  <a:schemeClr val="bg1">
                    <a:lumMod val="50000"/>
                  </a:schemeClr>
                </a:solidFill>
              </a:defRPr>
            </a:lvl1pPr>
          </a:lstStyle>
          <a:p>
            <a:pPr lvl="0"/>
            <a:r>
              <a:rPr lang="en-US" dirty="0"/>
              <a:t>Click to enter chapter # and title</a:t>
            </a:r>
          </a:p>
        </p:txBody>
      </p:sp>
      <p:sp>
        <p:nvSpPr>
          <p:cNvPr id="9" name="Content Placeholder 2"/>
          <p:cNvSpPr>
            <a:spLocks noGrp="1"/>
          </p:cNvSpPr>
          <p:nvPr>
            <p:ph idx="13" hasCustomPrompt="1"/>
          </p:nvPr>
        </p:nvSpPr>
        <p:spPr>
          <a:xfrm>
            <a:off x="628650" y="2441359"/>
            <a:ext cx="7886700" cy="3735603"/>
          </a:xfrm>
        </p:spPr>
        <p:txBody>
          <a:bodyPr>
            <a:normAutofit/>
          </a:bodyPr>
          <a:lstStyle>
            <a:lvl1pPr marL="0" indent="0">
              <a:lnSpc>
                <a:spcPct val="100000"/>
              </a:lnSpc>
              <a:spcBef>
                <a:spcPts val="0"/>
              </a:spcBef>
              <a:spcAft>
                <a:spcPts val="1200"/>
              </a:spcAft>
              <a:buNone/>
              <a:defRPr sz="2000"/>
            </a:lvl1pPr>
            <a:lvl2pPr marL="457200" indent="0">
              <a:buNone/>
              <a:defRPr sz="2000"/>
            </a:lvl2pPr>
            <a:lvl3pPr>
              <a:defRPr sz="1800"/>
            </a:lvl3pPr>
            <a:lvl4pPr>
              <a:defRPr sz="1600"/>
            </a:lvl4pPr>
            <a:lvl5pPr>
              <a:defRPr sz="1600"/>
            </a:lvl5pPr>
          </a:lstStyle>
          <a:p>
            <a:pPr lvl="0"/>
            <a:r>
              <a:rPr lang="en-US" dirty="0"/>
              <a:t>Click to edit Key Message text</a:t>
            </a:r>
          </a:p>
        </p:txBody>
      </p:sp>
      <p:sp>
        <p:nvSpPr>
          <p:cNvPr id="10" name="Text Placeholder 8"/>
          <p:cNvSpPr>
            <a:spLocks noGrp="1"/>
          </p:cNvSpPr>
          <p:nvPr>
            <p:ph type="body" sz="quarter" idx="14" hasCustomPrompt="1"/>
          </p:nvPr>
        </p:nvSpPr>
        <p:spPr>
          <a:xfrm>
            <a:off x="628650" y="1825625"/>
            <a:ext cx="7886700" cy="447058"/>
          </a:xfrm>
        </p:spPr>
        <p:txBody>
          <a:bodyPr/>
          <a:lstStyle>
            <a:lvl1pPr marL="0" indent="0">
              <a:buNone/>
              <a:defRPr sz="2400" b="1" baseline="0">
                <a:solidFill>
                  <a:srgbClr val="3D88A8"/>
                </a:solidFill>
              </a:defRPr>
            </a:lvl1pPr>
          </a:lstStyle>
          <a:p>
            <a:pPr lvl="0"/>
            <a:r>
              <a:rPr lang="en-US" dirty="0"/>
              <a:t>Click to enter Key Message title</a:t>
            </a:r>
          </a:p>
        </p:txBody>
      </p:sp>
    </p:spTree>
    <p:extLst>
      <p:ext uri="{BB962C8B-B14F-4D97-AF65-F5344CB8AC3E}">
        <p14:creationId xmlns:p14="http://schemas.microsoft.com/office/powerpoint/2010/main" val="105110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Text Placeholder 9"/>
          <p:cNvSpPr>
            <a:spLocks noGrp="1"/>
          </p:cNvSpPr>
          <p:nvPr>
            <p:ph type="body" sz="quarter" idx="10"/>
          </p:nvPr>
        </p:nvSpPr>
        <p:spPr>
          <a:xfrm>
            <a:off x="1074198" y="612043"/>
            <a:ext cx="7441152" cy="804935"/>
          </a:xfrm>
        </p:spPr>
        <p:txBody>
          <a:bodyPr anchor="ctr">
            <a:normAutofit/>
          </a:bodyPr>
          <a:lstStyle>
            <a:lvl1pPr marL="0" indent="0">
              <a:buNone/>
              <a:defRPr sz="4400">
                <a:solidFill>
                  <a:srgbClr val="3D88A8"/>
                </a:solidFill>
                <a:latin typeface="+mj-lt"/>
              </a:defRPr>
            </a:lvl1pPr>
          </a:lstStyle>
          <a:p>
            <a:pPr lvl="0"/>
            <a:r>
              <a:rPr lang="en-US"/>
              <a:t>Edit Master text styles</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7881" y="612044"/>
            <a:ext cx="784386" cy="804672"/>
          </a:xfrm>
          <a:prstGeom prst="rect">
            <a:avLst/>
          </a:prstGeom>
        </p:spPr>
      </p:pic>
      <p:sp>
        <p:nvSpPr>
          <p:cNvPr id="8" name="Text Placeholder 7"/>
          <p:cNvSpPr>
            <a:spLocks noGrp="1"/>
          </p:cNvSpPr>
          <p:nvPr>
            <p:ph type="body" sz="quarter" idx="11" hasCustomPrompt="1"/>
          </p:nvPr>
        </p:nvSpPr>
        <p:spPr>
          <a:xfrm>
            <a:off x="207963" y="612116"/>
            <a:ext cx="784225" cy="804862"/>
          </a:xfrm>
        </p:spPr>
        <p:txBody>
          <a:bodyPr anchor="ctr">
            <a:normAutofit/>
          </a:bodyPr>
          <a:lstStyle>
            <a:lvl1pPr marL="0" indent="0" algn="ctr">
              <a:buNone/>
              <a:defRPr sz="4000" b="0">
                <a:solidFill>
                  <a:schemeClr val="bg1"/>
                </a:solidFill>
              </a:defRPr>
            </a:lvl1pPr>
          </a:lstStyle>
          <a:p>
            <a:pPr lvl="0"/>
            <a:r>
              <a:rPr lang="en-US" dirty="0"/>
              <a:t>#</a:t>
            </a:r>
          </a:p>
        </p:txBody>
      </p:sp>
      <p:sp>
        <p:nvSpPr>
          <p:cNvPr id="5" name="Text Placeholder 4"/>
          <p:cNvSpPr>
            <a:spLocks noGrp="1"/>
          </p:cNvSpPr>
          <p:nvPr>
            <p:ph type="body" sz="quarter" idx="12" hasCustomPrompt="1"/>
          </p:nvPr>
        </p:nvSpPr>
        <p:spPr>
          <a:xfrm>
            <a:off x="207963" y="61913"/>
            <a:ext cx="8714095" cy="284162"/>
          </a:xfrm>
        </p:spPr>
        <p:txBody>
          <a:bodyPr anchor="ctr">
            <a:noAutofit/>
          </a:bodyPr>
          <a:lstStyle>
            <a:lvl1pPr marL="0" indent="0" algn="r">
              <a:buNone/>
              <a:defRPr sz="1400" b="1" baseline="0">
                <a:solidFill>
                  <a:schemeClr val="bg1">
                    <a:lumMod val="50000"/>
                  </a:schemeClr>
                </a:solidFill>
              </a:defRPr>
            </a:lvl1pPr>
          </a:lstStyle>
          <a:p>
            <a:pPr lvl="0"/>
            <a:r>
              <a:rPr lang="en-US" dirty="0"/>
              <a:t>Click to enter chapter # and title</a:t>
            </a:r>
          </a:p>
        </p:txBody>
      </p:sp>
      <p:sp>
        <p:nvSpPr>
          <p:cNvPr id="9" name="Content Placeholder 2"/>
          <p:cNvSpPr>
            <a:spLocks noGrp="1"/>
          </p:cNvSpPr>
          <p:nvPr>
            <p:ph idx="13" hasCustomPrompt="1"/>
          </p:nvPr>
        </p:nvSpPr>
        <p:spPr>
          <a:xfrm>
            <a:off x="628650" y="1825625"/>
            <a:ext cx="7886700" cy="4351337"/>
          </a:xfrm>
        </p:spPr>
        <p:txBody>
          <a:bodyPr>
            <a:normAutofit/>
          </a:bodyPr>
          <a:lstStyle>
            <a:lvl1pPr marL="0" indent="0">
              <a:lnSpc>
                <a:spcPct val="100000"/>
              </a:lnSpc>
              <a:spcBef>
                <a:spcPts val="0"/>
              </a:spcBef>
              <a:spcAft>
                <a:spcPts val="1200"/>
              </a:spcAft>
              <a:buNone/>
              <a:defRPr sz="2000"/>
            </a:lvl1pPr>
            <a:lvl2pPr marL="457200" indent="0">
              <a:buNone/>
              <a:defRPr sz="2000"/>
            </a:lvl2pPr>
            <a:lvl3pPr>
              <a:defRPr sz="1800"/>
            </a:lvl3pPr>
            <a:lvl4pPr>
              <a:defRPr sz="1600"/>
            </a:lvl4pPr>
            <a:lvl5pPr>
              <a:defRPr sz="1600"/>
            </a:lvl5pPr>
          </a:lstStyle>
          <a:p>
            <a:pPr lvl="0"/>
            <a:r>
              <a:rPr lang="en-US" dirty="0"/>
              <a:t>Click to edit text</a:t>
            </a:r>
          </a:p>
        </p:txBody>
      </p:sp>
    </p:spTree>
    <p:extLst>
      <p:ext uri="{BB962C8B-B14F-4D97-AF65-F5344CB8AC3E}">
        <p14:creationId xmlns:p14="http://schemas.microsoft.com/office/powerpoint/2010/main" val="417188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knowledgments">
    <p:spTree>
      <p:nvGrpSpPr>
        <p:cNvPr id="1" name=""/>
        <p:cNvGrpSpPr/>
        <p:nvPr/>
      </p:nvGrpSpPr>
      <p:grpSpPr>
        <a:xfrm>
          <a:off x="0" y="0"/>
          <a:ext cx="0" cy="0"/>
          <a:chOff x="0" y="0"/>
          <a:chExt cx="0" cy="0"/>
        </a:xfrm>
      </p:grpSpPr>
      <p:sp>
        <p:nvSpPr>
          <p:cNvPr id="7" name="Text Placeholder 9"/>
          <p:cNvSpPr>
            <a:spLocks noGrp="1"/>
          </p:cNvSpPr>
          <p:nvPr>
            <p:ph type="body" sz="quarter" idx="10"/>
          </p:nvPr>
        </p:nvSpPr>
        <p:spPr>
          <a:xfrm>
            <a:off x="1074198" y="612043"/>
            <a:ext cx="7441152" cy="804935"/>
          </a:xfrm>
        </p:spPr>
        <p:txBody>
          <a:bodyPr anchor="ctr">
            <a:normAutofit/>
          </a:bodyPr>
          <a:lstStyle>
            <a:lvl1pPr marL="0" indent="0">
              <a:buNone/>
              <a:defRPr sz="4400">
                <a:solidFill>
                  <a:srgbClr val="3D88A8"/>
                </a:solidFill>
                <a:latin typeface="+mj-lt"/>
              </a:defRPr>
            </a:lvl1pPr>
          </a:lstStyle>
          <a:p>
            <a:pPr lvl="0"/>
            <a:r>
              <a:rPr lang="en-US"/>
              <a:t>Edit Master text styles</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7881" y="612044"/>
            <a:ext cx="784386" cy="804672"/>
          </a:xfrm>
          <a:prstGeom prst="rect">
            <a:avLst/>
          </a:prstGeom>
        </p:spPr>
      </p:pic>
      <p:sp>
        <p:nvSpPr>
          <p:cNvPr id="8" name="Text Placeholder 7"/>
          <p:cNvSpPr>
            <a:spLocks noGrp="1"/>
          </p:cNvSpPr>
          <p:nvPr>
            <p:ph type="body" sz="quarter" idx="11" hasCustomPrompt="1"/>
          </p:nvPr>
        </p:nvSpPr>
        <p:spPr>
          <a:xfrm>
            <a:off x="207963" y="612116"/>
            <a:ext cx="784225" cy="804862"/>
          </a:xfrm>
        </p:spPr>
        <p:txBody>
          <a:bodyPr anchor="ctr">
            <a:normAutofit/>
          </a:bodyPr>
          <a:lstStyle>
            <a:lvl1pPr marL="0" indent="0" algn="ctr">
              <a:buNone/>
              <a:defRPr sz="4000" b="0">
                <a:solidFill>
                  <a:schemeClr val="bg1"/>
                </a:solidFill>
              </a:defRPr>
            </a:lvl1pPr>
          </a:lstStyle>
          <a:p>
            <a:pPr lvl="0"/>
            <a:r>
              <a:rPr lang="en-US" dirty="0"/>
              <a:t>#</a:t>
            </a:r>
          </a:p>
        </p:txBody>
      </p:sp>
      <p:sp>
        <p:nvSpPr>
          <p:cNvPr id="5" name="Text Placeholder 4"/>
          <p:cNvSpPr>
            <a:spLocks noGrp="1"/>
          </p:cNvSpPr>
          <p:nvPr>
            <p:ph type="body" sz="quarter" idx="12" hasCustomPrompt="1"/>
          </p:nvPr>
        </p:nvSpPr>
        <p:spPr>
          <a:xfrm>
            <a:off x="207963" y="61913"/>
            <a:ext cx="8714095" cy="284162"/>
          </a:xfrm>
        </p:spPr>
        <p:txBody>
          <a:bodyPr anchor="ctr">
            <a:noAutofit/>
          </a:bodyPr>
          <a:lstStyle>
            <a:lvl1pPr marL="0" indent="0" algn="r">
              <a:buNone/>
              <a:defRPr sz="1400" b="1" baseline="0">
                <a:solidFill>
                  <a:schemeClr val="bg1">
                    <a:lumMod val="50000"/>
                  </a:schemeClr>
                </a:solidFill>
              </a:defRPr>
            </a:lvl1pPr>
          </a:lstStyle>
          <a:p>
            <a:pPr lvl="0"/>
            <a:r>
              <a:rPr lang="en-US" dirty="0"/>
              <a:t>Click to enter chapter # and title</a:t>
            </a:r>
          </a:p>
        </p:txBody>
      </p:sp>
      <p:sp>
        <p:nvSpPr>
          <p:cNvPr id="9" name="Content Placeholder 2"/>
          <p:cNvSpPr>
            <a:spLocks noGrp="1"/>
          </p:cNvSpPr>
          <p:nvPr>
            <p:ph idx="13" hasCustomPrompt="1"/>
          </p:nvPr>
        </p:nvSpPr>
        <p:spPr>
          <a:xfrm>
            <a:off x="628650" y="1825625"/>
            <a:ext cx="7886700" cy="4351337"/>
          </a:xfrm>
        </p:spPr>
        <p:txBody>
          <a:bodyPr numCol="2" spcCol="182880">
            <a:normAutofit/>
          </a:bodyPr>
          <a:lstStyle>
            <a:lvl1pPr marL="0" indent="0">
              <a:lnSpc>
                <a:spcPct val="100000"/>
              </a:lnSpc>
              <a:spcBef>
                <a:spcPts val="0"/>
              </a:spcBef>
              <a:spcAft>
                <a:spcPts val="1200"/>
              </a:spcAft>
              <a:buNone/>
              <a:defRPr sz="2000"/>
            </a:lvl1pPr>
            <a:lvl2pPr marL="457200" indent="0">
              <a:buNone/>
              <a:defRPr sz="2000"/>
            </a:lvl2pPr>
            <a:lvl3pPr>
              <a:defRPr sz="1800"/>
            </a:lvl3pPr>
            <a:lvl4pPr>
              <a:defRPr sz="1600"/>
            </a:lvl4pPr>
            <a:lvl5pPr>
              <a:defRPr sz="1600"/>
            </a:lvl5pPr>
          </a:lstStyle>
          <a:p>
            <a:pPr lvl="0"/>
            <a:r>
              <a:rPr lang="en-US" dirty="0"/>
              <a:t>Click to edit text</a:t>
            </a:r>
          </a:p>
        </p:txBody>
      </p:sp>
    </p:spTree>
    <p:extLst>
      <p:ext uri="{BB962C8B-B14F-4D97-AF65-F5344CB8AC3E}">
        <p14:creationId xmlns:p14="http://schemas.microsoft.com/office/powerpoint/2010/main" val="247472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p:cNvSpPr>
            <a:spLocks noGrp="1"/>
          </p:cNvSpPr>
          <p:nvPr>
            <p:ph type="body" sz="quarter" idx="10"/>
          </p:nvPr>
        </p:nvSpPr>
        <p:spPr>
          <a:xfrm>
            <a:off x="1074198" y="612648"/>
            <a:ext cx="7441152" cy="804935"/>
          </a:xfrm>
        </p:spPr>
        <p:txBody>
          <a:bodyPr anchor="ctr">
            <a:normAutofit/>
          </a:bodyPr>
          <a:lstStyle>
            <a:lvl1pPr marL="0" indent="0">
              <a:buNone/>
              <a:defRPr sz="4400">
                <a:solidFill>
                  <a:srgbClr val="3D88A8"/>
                </a:solidFill>
                <a:latin typeface="+mj-lt"/>
              </a:defRPr>
            </a:lvl1pPr>
          </a:lstStyle>
          <a:p>
            <a:pPr lvl="0"/>
            <a:r>
              <a:rPr lang="en-US"/>
              <a:t>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07881" y="612648"/>
            <a:ext cx="784386" cy="804672"/>
          </a:xfrm>
          <a:prstGeom prst="rect">
            <a:avLst/>
          </a:prstGeom>
        </p:spPr>
      </p:pic>
      <p:sp>
        <p:nvSpPr>
          <p:cNvPr id="9" name="Text Placeholder 7"/>
          <p:cNvSpPr>
            <a:spLocks noGrp="1"/>
          </p:cNvSpPr>
          <p:nvPr>
            <p:ph type="body" sz="quarter" idx="11" hasCustomPrompt="1"/>
          </p:nvPr>
        </p:nvSpPr>
        <p:spPr>
          <a:xfrm>
            <a:off x="207963" y="612648"/>
            <a:ext cx="784225" cy="804862"/>
          </a:xfrm>
        </p:spPr>
        <p:txBody>
          <a:bodyPr anchor="ctr">
            <a:normAutofit/>
          </a:bodyPr>
          <a:lstStyle>
            <a:lvl1pPr marL="0" indent="0" algn="ctr">
              <a:buNone/>
              <a:defRPr sz="4000" b="0">
                <a:solidFill>
                  <a:schemeClr val="bg1"/>
                </a:solidFill>
              </a:defRPr>
            </a:lvl1pPr>
          </a:lstStyle>
          <a:p>
            <a:pPr lvl="0"/>
            <a:r>
              <a:rPr lang="en-US" dirty="0"/>
              <a:t>#</a:t>
            </a:r>
          </a:p>
        </p:txBody>
      </p:sp>
      <p:sp>
        <p:nvSpPr>
          <p:cNvPr id="11" name="Text Placeholder 4"/>
          <p:cNvSpPr>
            <a:spLocks noGrp="1"/>
          </p:cNvSpPr>
          <p:nvPr>
            <p:ph type="body" sz="quarter" idx="12" hasCustomPrompt="1"/>
          </p:nvPr>
        </p:nvSpPr>
        <p:spPr>
          <a:xfrm>
            <a:off x="207963" y="61913"/>
            <a:ext cx="8714095" cy="284162"/>
          </a:xfrm>
        </p:spPr>
        <p:txBody>
          <a:bodyPr anchor="ctr">
            <a:noAutofit/>
          </a:bodyPr>
          <a:lstStyle>
            <a:lvl1pPr marL="0" indent="0" algn="r">
              <a:buNone/>
              <a:defRPr sz="1400" b="1" baseline="0">
                <a:solidFill>
                  <a:schemeClr val="bg1">
                    <a:lumMod val="50000"/>
                  </a:schemeClr>
                </a:solidFill>
              </a:defRPr>
            </a:lvl1pPr>
          </a:lstStyle>
          <a:p>
            <a:pPr lvl="0"/>
            <a:r>
              <a:rPr lang="en-US" dirty="0"/>
              <a:t>Click to enter chapter # and title</a:t>
            </a:r>
          </a:p>
        </p:txBody>
      </p:sp>
    </p:spTree>
    <p:extLst>
      <p:ext uri="{BB962C8B-B14F-4D97-AF65-F5344CB8AC3E}">
        <p14:creationId xmlns:p14="http://schemas.microsoft.com/office/powerpoint/2010/main" val="30166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Content Placeholder 8"/>
          <p:cNvSpPr>
            <a:spLocks noGrp="1"/>
          </p:cNvSpPr>
          <p:nvPr>
            <p:ph sz="quarter" idx="10"/>
          </p:nvPr>
        </p:nvSpPr>
        <p:spPr>
          <a:xfrm>
            <a:off x="3887391" y="457200"/>
            <a:ext cx="4629150" cy="5403851"/>
          </a:xfrm>
        </p:spPr>
        <p:txBody>
          <a:bodyPr anchor="t"/>
          <a:lstStyle>
            <a:lvl1pPr marL="0" indent="0" algn="l">
              <a:buNone/>
              <a:defRPr>
                <a:solidFill>
                  <a:schemeClr val="bg1"/>
                </a:solidFill>
              </a:defRPr>
            </a:lvl1pPr>
          </a:lstStyle>
          <a:p>
            <a:pPr lvl="0"/>
            <a:r>
              <a:rPr lang="en-US"/>
              <a:t>Edit Master text styles</a:t>
            </a:r>
          </a:p>
        </p:txBody>
      </p:sp>
      <p:sp>
        <p:nvSpPr>
          <p:cNvPr id="2" name="Title 1"/>
          <p:cNvSpPr>
            <a:spLocks noGrp="1"/>
          </p:cNvSpPr>
          <p:nvPr>
            <p:ph type="title" hasCustomPrompt="1"/>
          </p:nvPr>
        </p:nvSpPr>
        <p:spPr>
          <a:xfrm>
            <a:off x="629841" y="457200"/>
            <a:ext cx="2949178" cy="1600200"/>
          </a:xfrm>
          <a:solidFill>
            <a:srgbClr val="3D88A8"/>
          </a:solidFill>
          <a:ln w="19050">
            <a:solidFill>
              <a:srgbClr val="3D88A8"/>
            </a:solidFill>
          </a:ln>
        </p:spPr>
        <p:txBody>
          <a:bodyPr anchor="b">
            <a:normAutofit/>
          </a:bodyPr>
          <a:lstStyle>
            <a:lvl1pPr>
              <a:defRPr sz="2400" b="1" baseline="0">
                <a:solidFill>
                  <a:schemeClr val="bg1"/>
                </a:solidFill>
                <a:latin typeface="+mn-lt"/>
              </a:defRPr>
            </a:lvl1pPr>
          </a:lstStyle>
          <a:p>
            <a:r>
              <a:rPr lang="en-US" dirty="0"/>
              <a:t>Click to edit figure title</a:t>
            </a:r>
          </a:p>
        </p:txBody>
      </p:sp>
      <p:sp>
        <p:nvSpPr>
          <p:cNvPr id="4" name="Text Placeholder 3"/>
          <p:cNvSpPr>
            <a:spLocks noGrp="1"/>
          </p:cNvSpPr>
          <p:nvPr>
            <p:ph type="body" sz="half" idx="2" hasCustomPrompt="1"/>
          </p:nvPr>
        </p:nvSpPr>
        <p:spPr>
          <a:xfrm>
            <a:off x="629841" y="2057400"/>
            <a:ext cx="2949178" cy="3811588"/>
          </a:xfrm>
          <a:ln w="19050">
            <a:solidFill>
              <a:srgbClr val="3D88A8"/>
            </a:solidFill>
          </a:ln>
        </p:spPr>
        <p:txBody>
          <a:bodyPr/>
          <a:lstStyle>
            <a:lvl1pPr marL="0" indent="0">
              <a:lnSpc>
                <a:spcPct val="100000"/>
              </a:lnSpc>
              <a:spcBef>
                <a:spcPts val="0"/>
              </a:spcBef>
              <a:spcAft>
                <a:spcPts val="6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6" name="Text Placeholder 4"/>
          <p:cNvSpPr>
            <a:spLocks noGrp="1"/>
          </p:cNvSpPr>
          <p:nvPr>
            <p:ph type="body" sz="quarter" idx="12" hasCustomPrompt="1"/>
          </p:nvPr>
        </p:nvSpPr>
        <p:spPr>
          <a:xfrm>
            <a:off x="207963" y="61913"/>
            <a:ext cx="8714095" cy="284162"/>
          </a:xfrm>
        </p:spPr>
        <p:txBody>
          <a:bodyPr anchor="ctr">
            <a:noAutofit/>
          </a:bodyPr>
          <a:lstStyle>
            <a:lvl1pPr marL="0" indent="0" algn="r">
              <a:buNone/>
              <a:defRPr sz="1400" b="1" baseline="0">
                <a:solidFill>
                  <a:schemeClr val="bg1">
                    <a:lumMod val="50000"/>
                  </a:schemeClr>
                </a:solidFill>
              </a:defRPr>
            </a:lvl1pPr>
          </a:lstStyle>
          <a:p>
            <a:pPr lvl="0"/>
            <a:r>
              <a:rPr lang="en-US" dirty="0"/>
              <a:t>Click to enter chapter # and title</a:t>
            </a:r>
          </a:p>
        </p:txBody>
      </p:sp>
    </p:spTree>
    <p:extLst>
      <p:ext uri="{BB962C8B-B14F-4D97-AF65-F5344CB8AC3E}">
        <p14:creationId xmlns:p14="http://schemas.microsoft.com/office/powerpoint/2010/main" val="252237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tal Picture with Caption">
    <p:spTree>
      <p:nvGrpSpPr>
        <p:cNvPr id="1" name=""/>
        <p:cNvGrpSpPr/>
        <p:nvPr/>
      </p:nvGrpSpPr>
      <p:grpSpPr>
        <a:xfrm>
          <a:off x="0" y="0"/>
          <a:ext cx="0" cy="0"/>
          <a:chOff x="0" y="0"/>
          <a:chExt cx="0" cy="0"/>
        </a:xfrm>
      </p:grpSpPr>
      <p:sp>
        <p:nvSpPr>
          <p:cNvPr id="9" name="Content Placeholder 8"/>
          <p:cNvSpPr>
            <a:spLocks noGrp="1"/>
          </p:cNvSpPr>
          <p:nvPr>
            <p:ph sz="quarter" idx="10"/>
          </p:nvPr>
        </p:nvSpPr>
        <p:spPr>
          <a:xfrm>
            <a:off x="629841" y="457201"/>
            <a:ext cx="7886700" cy="3013968"/>
          </a:xfrm>
        </p:spPr>
        <p:txBody>
          <a:bodyPr anchor="t"/>
          <a:lstStyle>
            <a:lvl1pPr marL="0" indent="0" algn="l">
              <a:buNone/>
              <a:defRPr>
                <a:solidFill>
                  <a:schemeClr val="bg1"/>
                </a:solidFill>
              </a:defRPr>
            </a:lvl1pPr>
          </a:lstStyle>
          <a:p>
            <a:pPr lvl="0"/>
            <a:r>
              <a:rPr lang="en-US"/>
              <a:t>Edit Master text styles</a:t>
            </a:r>
          </a:p>
        </p:txBody>
      </p:sp>
      <p:sp>
        <p:nvSpPr>
          <p:cNvPr id="2" name="Title 1"/>
          <p:cNvSpPr>
            <a:spLocks noGrp="1"/>
          </p:cNvSpPr>
          <p:nvPr>
            <p:ph type="title" hasCustomPrompt="1"/>
          </p:nvPr>
        </p:nvSpPr>
        <p:spPr>
          <a:xfrm>
            <a:off x="629841" y="3586578"/>
            <a:ext cx="7886700" cy="772357"/>
          </a:xfrm>
          <a:solidFill>
            <a:srgbClr val="3D88A8"/>
          </a:solidFill>
          <a:ln w="19050">
            <a:solidFill>
              <a:srgbClr val="3D88A8"/>
            </a:solidFill>
          </a:ln>
        </p:spPr>
        <p:txBody>
          <a:bodyPr anchor="b">
            <a:normAutofit/>
          </a:bodyPr>
          <a:lstStyle>
            <a:lvl1pPr>
              <a:defRPr sz="2400" b="1" baseline="0">
                <a:solidFill>
                  <a:schemeClr val="bg1"/>
                </a:solidFill>
                <a:latin typeface="+mn-lt"/>
              </a:defRPr>
            </a:lvl1pPr>
          </a:lstStyle>
          <a:p>
            <a:r>
              <a:rPr lang="en-US" dirty="0"/>
              <a:t>Click to edit figure title</a:t>
            </a:r>
          </a:p>
        </p:txBody>
      </p:sp>
      <p:sp>
        <p:nvSpPr>
          <p:cNvPr id="4" name="Text Placeholder 3"/>
          <p:cNvSpPr>
            <a:spLocks noGrp="1"/>
          </p:cNvSpPr>
          <p:nvPr>
            <p:ph type="body" sz="half" idx="2" hasCustomPrompt="1"/>
          </p:nvPr>
        </p:nvSpPr>
        <p:spPr>
          <a:xfrm>
            <a:off x="629841" y="4358936"/>
            <a:ext cx="7886700" cy="1510052"/>
          </a:xfrm>
          <a:ln w="19050">
            <a:solidFill>
              <a:srgbClr val="3D88A8"/>
            </a:solidFill>
          </a:ln>
        </p:spPr>
        <p:txBody>
          <a:bodyPr/>
          <a:lstStyle>
            <a:lvl1pPr marL="0" indent="0">
              <a:lnSpc>
                <a:spcPct val="100000"/>
              </a:lnSpc>
              <a:spcBef>
                <a:spcPts val="0"/>
              </a:spcBef>
              <a:spcAft>
                <a:spcPts val="6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6" name="Text Placeholder 4"/>
          <p:cNvSpPr>
            <a:spLocks noGrp="1"/>
          </p:cNvSpPr>
          <p:nvPr>
            <p:ph type="body" sz="quarter" idx="12" hasCustomPrompt="1"/>
          </p:nvPr>
        </p:nvSpPr>
        <p:spPr>
          <a:xfrm>
            <a:off x="207963" y="61913"/>
            <a:ext cx="8714095" cy="284162"/>
          </a:xfrm>
        </p:spPr>
        <p:txBody>
          <a:bodyPr anchor="ctr">
            <a:noAutofit/>
          </a:bodyPr>
          <a:lstStyle>
            <a:lvl1pPr marL="0" indent="0" algn="r">
              <a:buNone/>
              <a:defRPr sz="1400" b="1" baseline="0">
                <a:solidFill>
                  <a:schemeClr val="bg1">
                    <a:lumMod val="50000"/>
                  </a:schemeClr>
                </a:solidFill>
              </a:defRPr>
            </a:lvl1pPr>
          </a:lstStyle>
          <a:p>
            <a:pPr lvl="0"/>
            <a:r>
              <a:rPr lang="en-US" dirty="0"/>
              <a:t>Click to enter chapter # and title</a:t>
            </a:r>
          </a:p>
        </p:txBody>
      </p:sp>
    </p:spTree>
    <p:extLst>
      <p:ext uri="{BB962C8B-B14F-4D97-AF65-F5344CB8AC3E}">
        <p14:creationId xmlns:p14="http://schemas.microsoft.com/office/powerpoint/2010/main" val="412092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A530860-5D58-5042-BB93-C7592BB8BF8A}"/>
              </a:ext>
            </a:extLst>
          </p:cNvPr>
          <p:cNvSpPr/>
          <p:nvPr userDrawn="1"/>
        </p:nvSpPr>
        <p:spPr>
          <a:xfrm>
            <a:off x="0" y="0"/>
            <a:ext cx="9144000" cy="6858000"/>
          </a:xfrm>
          <a:prstGeom prst="rect">
            <a:avLst/>
          </a:prstGeom>
          <a:solidFill>
            <a:srgbClr val="3726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5" name="Rectangle 14">
            <a:extLst>
              <a:ext uri="{FF2B5EF4-FFF2-40B4-BE49-F238E27FC236}">
                <a16:creationId xmlns="" xmlns:a16="http://schemas.microsoft.com/office/drawing/2014/main" id="{2A530860-5D58-5042-BB93-C7592BB8BF8A}"/>
              </a:ext>
            </a:extLst>
          </p:cNvPr>
          <p:cNvSpPr/>
          <p:nvPr userDrawn="1"/>
        </p:nvSpPr>
        <p:spPr>
          <a:xfrm>
            <a:off x="-1" y="1698820"/>
            <a:ext cx="6705601" cy="400110"/>
          </a:xfrm>
          <a:prstGeom prst="rect">
            <a:avLst/>
          </a:prstGeom>
          <a:solidFill>
            <a:srgbClr val="6D5B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Subtitle 2"/>
          <p:cNvSpPr>
            <a:spLocks noGrp="1"/>
          </p:cNvSpPr>
          <p:nvPr>
            <p:ph type="subTitle" idx="1" hasCustomPrompt="1"/>
          </p:nvPr>
        </p:nvSpPr>
        <p:spPr>
          <a:xfrm>
            <a:off x="308113" y="2228296"/>
            <a:ext cx="6858000" cy="914400"/>
          </a:xfrm>
        </p:spPr>
        <p:txBody>
          <a:bodyPr>
            <a:normAutofit/>
          </a:bodyPr>
          <a:lstStyle>
            <a:lvl1pPr marL="0" indent="0" algn="l">
              <a:lnSpc>
                <a:spcPct val="100000"/>
              </a:lnSpc>
              <a:spcBef>
                <a:spcPts val="0"/>
              </a:spcBef>
              <a:spcAft>
                <a:spcPts val="0"/>
              </a:spcAft>
              <a:buNone/>
              <a:defRPr sz="1400" baseline="0">
                <a:solidFill>
                  <a:schemeClr val="bg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citation</a:t>
            </a:r>
          </a:p>
        </p:txBody>
      </p:sp>
      <p:sp>
        <p:nvSpPr>
          <p:cNvPr id="9" name="Rectangle 8">
            <a:extLst>
              <a:ext uri="{FF2B5EF4-FFF2-40B4-BE49-F238E27FC236}">
                <a16:creationId xmlns="" xmlns:a16="http://schemas.microsoft.com/office/drawing/2014/main" id="{ADF11DD2-1B42-084E-8B88-DBD82F4A97D4}"/>
              </a:ext>
            </a:extLst>
          </p:cNvPr>
          <p:cNvSpPr/>
          <p:nvPr userDrawn="1"/>
        </p:nvSpPr>
        <p:spPr>
          <a:xfrm>
            <a:off x="308113" y="1698820"/>
            <a:ext cx="6397487" cy="400110"/>
          </a:xfrm>
          <a:prstGeom prst="rect">
            <a:avLst/>
          </a:prstGeom>
        </p:spPr>
        <p:txBody>
          <a:bodyPr wrap="square">
            <a:spAutoFit/>
          </a:bodyPr>
          <a:lstStyle/>
          <a:p>
            <a:r>
              <a:rPr lang="en-US" sz="2000" b="1" i="0" dirty="0">
                <a:solidFill>
                  <a:schemeClr val="bg1"/>
                </a:solidFill>
                <a:effectLst/>
                <a:latin typeface="Calibri" panose="020F0502020204030204" pitchFamily="34" charset="0"/>
                <a:cs typeface="Calibri" panose="020F0502020204030204" pitchFamily="34" charset="0"/>
              </a:rPr>
              <a:t>Recommended</a:t>
            </a:r>
            <a:r>
              <a:rPr lang="en-US" sz="2000" b="1" i="0" baseline="0" dirty="0">
                <a:solidFill>
                  <a:schemeClr val="bg1"/>
                </a:solidFill>
                <a:effectLst/>
                <a:latin typeface="Calibri" panose="020F0502020204030204" pitchFamily="34" charset="0"/>
                <a:cs typeface="Calibri" panose="020F0502020204030204" pitchFamily="34" charset="0"/>
              </a:rPr>
              <a:t> chapter citation</a:t>
            </a:r>
            <a:endParaRPr lang="en-US" sz="2000" b="1" i="0" dirty="0">
              <a:solidFill>
                <a:schemeClr val="bg1"/>
              </a:solidFill>
              <a:latin typeface="Calibri" panose="020F0502020204030204" pitchFamily="34" charset="0"/>
              <a:cs typeface="Calibri" panose="020F0502020204030204" pitchFamily="34" charset="0"/>
            </a:endParaRPr>
          </a:p>
        </p:txBody>
      </p:sp>
      <p:sp>
        <p:nvSpPr>
          <p:cNvPr id="10" name="Subtitle 2"/>
          <p:cNvSpPr txBox="1">
            <a:spLocks/>
          </p:cNvSpPr>
          <p:nvPr userDrawn="1"/>
        </p:nvSpPr>
        <p:spPr>
          <a:xfrm>
            <a:off x="308112" y="4173746"/>
            <a:ext cx="6858000" cy="9854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7" name="Rectangle 16">
            <a:extLst>
              <a:ext uri="{FF2B5EF4-FFF2-40B4-BE49-F238E27FC236}">
                <a16:creationId xmlns="" xmlns:a16="http://schemas.microsoft.com/office/drawing/2014/main" id="{2A530860-5D58-5042-BB93-C7592BB8BF8A}"/>
              </a:ext>
            </a:extLst>
          </p:cNvPr>
          <p:cNvSpPr/>
          <p:nvPr userDrawn="1"/>
        </p:nvSpPr>
        <p:spPr>
          <a:xfrm>
            <a:off x="0" y="3660963"/>
            <a:ext cx="6705601" cy="400110"/>
          </a:xfrm>
          <a:prstGeom prst="rect">
            <a:avLst/>
          </a:prstGeom>
          <a:solidFill>
            <a:srgbClr val="6D5B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 name="Rectangle 13">
            <a:extLst>
              <a:ext uri="{FF2B5EF4-FFF2-40B4-BE49-F238E27FC236}">
                <a16:creationId xmlns="" xmlns:a16="http://schemas.microsoft.com/office/drawing/2014/main" id="{ADF11DD2-1B42-084E-8B88-DBD82F4A97D4}"/>
              </a:ext>
            </a:extLst>
          </p:cNvPr>
          <p:cNvSpPr/>
          <p:nvPr userDrawn="1"/>
        </p:nvSpPr>
        <p:spPr>
          <a:xfrm>
            <a:off x="308112" y="3644270"/>
            <a:ext cx="6397487" cy="400110"/>
          </a:xfrm>
          <a:prstGeom prst="rect">
            <a:avLst/>
          </a:prstGeom>
        </p:spPr>
        <p:txBody>
          <a:bodyPr wrap="square">
            <a:spAutoFit/>
          </a:bodyPr>
          <a:lstStyle/>
          <a:p>
            <a:r>
              <a:rPr lang="en-US" sz="2000" b="1" i="0" dirty="0">
                <a:solidFill>
                  <a:schemeClr val="bg1"/>
                </a:solidFill>
                <a:effectLst/>
                <a:latin typeface="Calibri" panose="020F0502020204030204" pitchFamily="34" charset="0"/>
                <a:cs typeface="Calibri" panose="020F0502020204030204" pitchFamily="34" charset="0"/>
              </a:rPr>
              <a:t>Read the full chapter</a:t>
            </a:r>
            <a:endParaRPr lang="en-US" sz="2000" b="1" i="0" dirty="0">
              <a:solidFill>
                <a:schemeClr val="bg1"/>
              </a:solidFill>
              <a:latin typeface="Calibri" panose="020F0502020204030204" pitchFamily="34" charset="0"/>
              <a:cs typeface="Calibri" panose="020F0502020204030204" pitchFamily="34" charset="0"/>
            </a:endParaRPr>
          </a:p>
        </p:txBody>
      </p:sp>
      <p:sp>
        <p:nvSpPr>
          <p:cNvPr id="2" name="TextBox 1"/>
          <p:cNvSpPr txBox="1"/>
          <p:nvPr userDrawn="1"/>
        </p:nvSpPr>
        <p:spPr>
          <a:xfrm>
            <a:off x="1500898" y="5811560"/>
            <a:ext cx="6249879" cy="70788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0" dirty="0">
                <a:solidFill>
                  <a:schemeClr val="bg1"/>
                </a:solidFill>
              </a:rPr>
              <a:t>nca2018.globalchange.gov</a:t>
            </a:r>
          </a:p>
        </p:txBody>
      </p:sp>
      <p:sp>
        <p:nvSpPr>
          <p:cNvPr id="6" name="Text Placeholder 5"/>
          <p:cNvSpPr>
            <a:spLocks noGrp="1"/>
          </p:cNvSpPr>
          <p:nvPr>
            <p:ph type="body" sz="quarter" idx="10" hasCustomPrompt="1"/>
          </p:nvPr>
        </p:nvSpPr>
        <p:spPr>
          <a:xfrm>
            <a:off x="308113" y="4199572"/>
            <a:ext cx="6858000" cy="914400"/>
          </a:xfrm>
        </p:spPr>
        <p:txBody>
          <a:bodyPr>
            <a:normAutofit/>
          </a:bodyPr>
          <a:lstStyle>
            <a:lvl1pPr marL="0" indent="0">
              <a:buNone/>
              <a:defRPr sz="1800" baseline="0">
                <a:solidFill>
                  <a:schemeClr val="bg1"/>
                </a:solidFill>
              </a:defRPr>
            </a:lvl1pPr>
          </a:lstStyle>
          <a:p>
            <a:r>
              <a:rPr lang="en-US" dirty="0"/>
              <a:t>Click to edit chapter </a:t>
            </a:r>
            <a:r>
              <a:rPr lang="en-US" dirty="0" err="1"/>
              <a:t>url</a:t>
            </a:r>
            <a:endParaRPr lang="en-US" dirty="0"/>
          </a:p>
        </p:txBody>
      </p:sp>
      <p:pic>
        <p:nvPicPr>
          <p:cNvPr id="16" name="Picture 15">
            <a:extLst>
              <a:ext uri="{FF2B5EF4-FFF2-40B4-BE49-F238E27FC236}">
                <a16:creationId xmlns="" xmlns:a16="http://schemas.microsoft.com/office/drawing/2014/main" id="{0618150B-E1DF-2F46-98D9-E8DB8E677D4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7625" y="911861"/>
            <a:ext cx="1841223" cy="345537"/>
          </a:xfrm>
          <a:prstGeom prst="rect">
            <a:avLst/>
          </a:prstGeom>
        </p:spPr>
      </p:pic>
    </p:spTree>
    <p:extLst>
      <p:ext uri="{BB962C8B-B14F-4D97-AF65-F5344CB8AC3E}">
        <p14:creationId xmlns:p14="http://schemas.microsoft.com/office/powerpoint/2010/main" val="340939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91BE2127-7CC2-774A-88FB-31EA0CC0EB5D}"/>
              </a:ext>
            </a:extLst>
          </p:cNvPr>
          <p:cNvSpPr/>
          <p:nvPr userDrawn="1"/>
        </p:nvSpPr>
        <p:spPr>
          <a:xfrm>
            <a:off x="1858781" y="6483318"/>
            <a:ext cx="5426439" cy="400110"/>
          </a:xfrm>
          <a:prstGeom prst="rect">
            <a:avLst/>
          </a:prstGeom>
        </p:spPr>
        <p:txBody>
          <a:bodyPr wrap="square">
            <a:spAutoFit/>
          </a:bodyPr>
          <a:lstStyle/>
          <a:p>
            <a:pPr algn="ctr"/>
            <a:r>
              <a:rPr lang="en-US" sz="1000" dirty="0">
                <a:solidFill>
                  <a:schemeClr val="bg1">
                    <a:lumMod val="50000"/>
                  </a:schemeClr>
                </a:solidFill>
              </a:rPr>
              <a:t>Fourth National Climate Assessment, Vol II — Impacts, Risks, and Adaptation in the United States</a:t>
            </a:r>
          </a:p>
          <a:p>
            <a:pPr algn="ctr"/>
            <a:r>
              <a:rPr lang="en-US" sz="1000" dirty="0">
                <a:solidFill>
                  <a:schemeClr val="bg1">
                    <a:lumMod val="50000"/>
                  </a:schemeClr>
                </a:solidFill>
              </a:rPr>
              <a:t>nca2018.globalchange.gov</a:t>
            </a:r>
          </a:p>
        </p:txBody>
      </p:sp>
      <p:pic>
        <p:nvPicPr>
          <p:cNvPr id="9" name="Picture 8">
            <a:extLst>
              <a:ext uri="{FF2B5EF4-FFF2-40B4-BE49-F238E27FC236}">
                <a16:creationId xmlns="" xmlns:a16="http://schemas.microsoft.com/office/drawing/2014/main" id="{43EB4777-35ED-D34B-846A-89930A4D8824}"/>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33170" y="6492874"/>
            <a:ext cx="1356610" cy="308320"/>
          </a:xfrm>
          <a:prstGeom prst="rect">
            <a:avLst/>
          </a:prstGeom>
        </p:spPr>
      </p:pic>
      <p:sp>
        <p:nvSpPr>
          <p:cNvPr id="10" name="Shape 14">
            <a:extLst>
              <a:ext uri="{FF2B5EF4-FFF2-40B4-BE49-F238E27FC236}">
                <a16:creationId xmlns="" xmlns:a16="http://schemas.microsoft.com/office/drawing/2014/main" id="{6DB39B50-A37F-8D49-8561-48BB1F8AA68E}"/>
              </a:ext>
            </a:extLst>
          </p:cNvPr>
          <p:cNvSpPr txBox="1"/>
          <p:nvPr userDrawn="1"/>
        </p:nvSpPr>
        <p:spPr>
          <a:xfrm>
            <a:off x="7337686" y="6543675"/>
            <a:ext cx="1745990"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bg1">
                    <a:lumMod val="65000"/>
                  </a:schemeClr>
                </a:solidFill>
                <a:latin typeface="Calibri"/>
                <a:ea typeface="Calibri"/>
                <a:cs typeface="Calibri"/>
                <a:sym typeface="Calibri"/>
              </a:rPr>
              <a:t>‹#›</a:t>
            </a:fld>
            <a:endParaRPr lang="en-US" sz="1200" b="0" i="0" u="none" strike="noStrike" cap="none" baseline="0" dirty="0">
              <a:solidFill>
                <a:schemeClr val="bg1">
                  <a:lumMod val="65000"/>
                </a:schemeClr>
              </a:solidFill>
              <a:latin typeface="Calibri"/>
              <a:ea typeface="Calibri"/>
              <a:cs typeface="Calibri"/>
              <a:sym typeface="Calibri"/>
            </a:endParaRPr>
          </a:p>
        </p:txBody>
      </p:sp>
    </p:spTree>
    <p:extLst>
      <p:ext uri="{BB962C8B-B14F-4D97-AF65-F5344CB8AC3E}">
        <p14:creationId xmlns:p14="http://schemas.microsoft.com/office/powerpoint/2010/main" val="3187566361"/>
      </p:ext>
    </p:extLst>
  </p:cSld>
  <p:clrMap bg1="lt1" tx1="dk1" bg2="lt2" tx2="dk2" accent1="accent1" accent2="accent2" accent3="accent3" accent4="accent4" accent5="accent5" accent6="accent6" hlink="hlink" folHlink="folHlink"/>
  <p:sldLayoutIdLst>
    <p:sldLayoutId id="2147483682" r:id="rId1"/>
    <p:sldLayoutId id="2147483677" r:id="rId2"/>
    <p:sldLayoutId id="2147483678" r:id="rId3"/>
    <p:sldLayoutId id="2147483680" r:id="rId4"/>
    <p:sldLayoutId id="2147483664" r:id="rId5"/>
    <p:sldLayoutId id="2147483669" r:id="rId6"/>
    <p:sldLayoutId id="2147483675"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oi.org/10.7930/NCA4.2018.CH9"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dx.doi.org/10.1038/srep32607"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dx.doi.org/10.1175/BAMS-D-17-0105.1" TargetMode="External"/><Relationship Id="rId3" Type="http://schemas.openxmlformats.org/officeDocument/2006/relationships/image" Target="../media/image7.png"/><Relationship Id="rId7" Type="http://schemas.openxmlformats.org/officeDocument/2006/relationships/hyperlink" Target="http://dx.doi.org/10.1002/2016GL070023"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dx.doi.org/10.1038/nclimate3082" TargetMode="External"/><Relationship Id="rId5" Type="http://schemas.openxmlformats.org/officeDocument/2006/relationships/hyperlink" Target="http://dx.doi.org/10.1002/2015GL063306" TargetMode="External"/><Relationship Id="rId10" Type="http://schemas.openxmlformats.org/officeDocument/2006/relationships/hyperlink" Target="http://dx.doi.org/10.1126/science.aan8048" TargetMode="External"/><Relationship Id="rId4" Type="http://schemas.openxmlformats.org/officeDocument/2006/relationships/hyperlink" Target="http://dx.doi.org/10.5670/oceanog.2013.27" TargetMode="External"/><Relationship Id="rId9" Type="http://schemas.openxmlformats.org/officeDocument/2006/relationships/hyperlink" Target="http://dx.doi.org/10.1175/bams-d-17-0093.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5"/>
          </p:nvPr>
        </p:nvSpPr>
        <p:spPr/>
        <p:txBody>
          <a:bodyPr/>
          <a:lstStyle/>
          <a:p>
            <a:r>
              <a:rPr lang="en-US" dirty="0"/>
              <a:t>Chapter 9 | Oceans and Marine Resources</a:t>
            </a:r>
          </a:p>
        </p:txBody>
      </p:sp>
    </p:spTree>
    <p:extLst>
      <p:ext uri="{BB962C8B-B14F-4D97-AF65-F5344CB8AC3E}">
        <p14:creationId xmlns:p14="http://schemas.microsoft.com/office/powerpoint/2010/main" val="32520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47A27EB2-3836-4669-A946-0355B88680E1}"/>
              </a:ext>
            </a:extLst>
          </p:cNvPr>
          <p:cNvSpPr>
            <a:spLocks noGrp="1"/>
          </p:cNvSpPr>
          <p:nvPr>
            <p:ph type="subTitle" idx="1"/>
          </p:nvPr>
        </p:nvSpPr>
        <p:spPr/>
        <p:txBody>
          <a:bodyPr>
            <a:normAutofit fontScale="92500" lnSpcReduction="20000"/>
          </a:bodyPr>
          <a:lstStyle/>
          <a:p>
            <a:r>
              <a:rPr lang="en-US" b="1" dirty="0"/>
              <a:t>Pershing</a:t>
            </a:r>
            <a:r>
              <a:rPr lang="en-US" dirty="0"/>
              <a:t>, A.J., R.B. </a:t>
            </a:r>
            <a:r>
              <a:rPr lang="en-US" dirty="0" err="1"/>
              <a:t>Griffis</a:t>
            </a:r>
            <a:r>
              <a:rPr lang="en-US" dirty="0"/>
              <a:t>, E.B. Jewett, C.T. Armstrong, J.F. Bruno, D.S. Busch, A.C. Haynie, S.A. </a:t>
            </a:r>
            <a:r>
              <a:rPr lang="en-US" dirty="0" err="1"/>
              <a:t>Siedlecki</a:t>
            </a:r>
            <a:r>
              <a:rPr lang="en-US" dirty="0"/>
              <a:t>, and D. </a:t>
            </a:r>
            <a:r>
              <a:rPr lang="en-US" dirty="0" err="1"/>
              <a:t>Tommasi</a:t>
            </a:r>
            <a:r>
              <a:rPr lang="en-US" dirty="0"/>
              <a:t>, 2018: Oceans and Marine Resources. In </a:t>
            </a:r>
            <a:r>
              <a:rPr lang="en-US" i="1" dirty="0"/>
              <a:t>Impacts, Risks, and Adaptation in the United States: Fourth National Climate Assessment, Volume II</a:t>
            </a:r>
            <a:r>
              <a:rPr lang="en-US" dirty="0"/>
              <a:t> [</a:t>
            </a:r>
            <a:r>
              <a:rPr lang="en-US" dirty="0" err="1"/>
              <a:t>Reidmiller</a:t>
            </a:r>
            <a:r>
              <a:rPr lang="en-US" dirty="0"/>
              <a:t>, D.R., C.W. Avery, D.R. Easterling, K.E. Kunkel, K.L.M. Lewis, T.K. </a:t>
            </a:r>
            <a:r>
              <a:rPr lang="en-US" dirty="0" err="1"/>
              <a:t>Maycock</a:t>
            </a:r>
            <a:r>
              <a:rPr lang="en-US" dirty="0"/>
              <a:t>, and B.C. Stewart (eds.)]. U.S. Global Change Research Program, Washington, DC</a:t>
            </a:r>
            <a:r>
              <a:rPr lang="en-US"/>
              <a:t>, USA. </a:t>
            </a:r>
            <a:r>
              <a:rPr lang="en-US" dirty="0" err="1"/>
              <a:t>doi</a:t>
            </a:r>
            <a:r>
              <a:rPr lang="en-US" dirty="0"/>
              <a:t>: </a:t>
            </a:r>
            <a:r>
              <a:rPr lang="en-US" u="sng" dirty="0">
                <a:hlinkClick r:id="rId2"/>
              </a:rPr>
              <a:t>10.7930/NCA4.2018.CH9</a:t>
            </a:r>
            <a:endParaRPr lang="en-US" dirty="0"/>
          </a:p>
        </p:txBody>
      </p:sp>
      <p:sp>
        <p:nvSpPr>
          <p:cNvPr id="3" name="Text Placeholder 2">
            <a:extLst>
              <a:ext uri="{FF2B5EF4-FFF2-40B4-BE49-F238E27FC236}">
                <a16:creationId xmlns="" xmlns:a16="http://schemas.microsoft.com/office/drawing/2014/main" id="{9609EDB1-1E52-4F2E-98E0-2E99110E6ACF}"/>
              </a:ext>
            </a:extLst>
          </p:cNvPr>
          <p:cNvSpPr>
            <a:spLocks noGrp="1"/>
          </p:cNvSpPr>
          <p:nvPr>
            <p:ph type="body" sz="quarter" idx="10"/>
          </p:nvPr>
        </p:nvSpPr>
        <p:spPr/>
        <p:txBody>
          <a:bodyPr/>
          <a:lstStyle/>
          <a:p>
            <a:r>
              <a:rPr lang="en-US" dirty="0"/>
              <a:t>https://</a:t>
            </a:r>
            <a:r>
              <a:rPr lang="en-US" dirty="0" smtClean="0"/>
              <a:t>nca2018.globalchange.gov/chapter/oceans</a:t>
            </a:r>
            <a:endParaRPr lang="en-US" dirty="0"/>
          </a:p>
        </p:txBody>
      </p:sp>
    </p:spTree>
    <p:extLst>
      <p:ext uri="{BB962C8B-B14F-4D97-AF65-F5344CB8AC3E}">
        <p14:creationId xmlns:p14="http://schemas.microsoft.com/office/powerpoint/2010/main" val="103112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408D63DC-CBEF-48A7-AF39-F3CB2C9A3F6F}"/>
              </a:ext>
            </a:extLst>
          </p:cNvPr>
          <p:cNvSpPr>
            <a:spLocks noGrp="1"/>
          </p:cNvSpPr>
          <p:nvPr>
            <p:ph type="body" sz="quarter" idx="10"/>
          </p:nvPr>
        </p:nvSpPr>
        <p:spPr/>
        <p:txBody>
          <a:bodyPr/>
          <a:lstStyle/>
          <a:p>
            <a:r>
              <a:rPr lang="en-US" dirty="0"/>
              <a:t>Key Message #1</a:t>
            </a:r>
          </a:p>
        </p:txBody>
      </p:sp>
      <p:sp>
        <p:nvSpPr>
          <p:cNvPr id="3" name="Text Placeholder 2">
            <a:extLst>
              <a:ext uri="{FF2B5EF4-FFF2-40B4-BE49-F238E27FC236}">
                <a16:creationId xmlns="" xmlns:a16="http://schemas.microsoft.com/office/drawing/2014/main" id="{2317F02A-27F2-4ED5-A7B3-6E867BAC4BAA}"/>
              </a:ext>
            </a:extLst>
          </p:cNvPr>
          <p:cNvSpPr>
            <a:spLocks noGrp="1"/>
          </p:cNvSpPr>
          <p:nvPr>
            <p:ph type="body" sz="quarter" idx="11"/>
          </p:nvPr>
        </p:nvSpPr>
        <p:spPr/>
        <p:txBody>
          <a:bodyPr/>
          <a:lstStyle/>
          <a:p>
            <a:r>
              <a:rPr lang="en-US" dirty="0"/>
              <a:t>9</a:t>
            </a:r>
          </a:p>
        </p:txBody>
      </p:sp>
      <p:sp>
        <p:nvSpPr>
          <p:cNvPr id="4" name="Text Placeholder 3">
            <a:extLst>
              <a:ext uri="{FF2B5EF4-FFF2-40B4-BE49-F238E27FC236}">
                <a16:creationId xmlns="" xmlns:a16="http://schemas.microsoft.com/office/drawing/2014/main" id="{491FE042-CA53-40D5-A107-0C183949B805}"/>
              </a:ext>
            </a:extLst>
          </p:cNvPr>
          <p:cNvSpPr>
            <a:spLocks noGrp="1"/>
          </p:cNvSpPr>
          <p:nvPr>
            <p:ph type="body" sz="quarter" idx="12"/>
          </p:nvPr>
        </p:nvSpPr>
        <p:spPr/>
        <p:txBody>
          <a:bodyPr/>
          <a:lstStyle/>
          <a:p>
            <a:r>
              <a:rPr lang="en-US" dirty="0"/>
              <a:t>Ch. 9 | Oceans and Marine Resources</a:t>
            </a:r>
          </a:p>
        </p:txBody>
      </p:sp>
      <p:sp>
        <p:nvSpPr>
          <p:cNvPr id="5" name="Content Placeholder 4">
            <a:extLst>
              <a:ext uri="{FF2B5EF4-FFF2-40B4-BE49-F238E27FC236}">
                <a16:creationId xmlns="" xmlns:a16="http://schemas.microsoft.com/office/drawing/2014/main" id="{706E3702-5A27-4B55-9113-89C4BCD95181}"/>
              </a:ext>
            </a:extLst>
          </p:cNvPr>
          <p:cNvSpPr>
            <a:spLocks noGrp="1"/>
          </p:cNvSpPr>
          <p:nvPr>
            <p:ph idx="13"/>
          </p:nvPr>
        </p:nvSpPr>
        <p:spPr/>
        <p:txBody>
          <a:bodyPr/>
          <a:lstStyle/>
          <a:p>
            <a:r>
              <a:rPr lang="en-US" dirty="0"/>
              <a:t>The Nation’s valuable ocean ecosystems are being disrupted by increasing global temperatures through the loss of iconic and highly valued habitats and changes in species composition and food web structure. Ecosystem disruption will intensify as ocean warming, acidification, deoxygenation, and other aspects of climate change increase. In the absence of significant reductions in carbon emissions, transformative impacts on ocean ecosystems cannot be avoided.</a:t>
            </a:r>
          </a:p>
        </p:txBody>
      </p:sp>
      <p:sp>
        <p:nvSpPr>
          <p:cNvPr id="6" name="Text Placeholder 5">
            <a:extLst>
              <a:ext uri="{FF2B5EF4-FFF2-40B4-BE49-F238E27FC236}">
                <a16:creationId xmlns="" xmlns:a16="http://schemas.microsoft.com/office/drawing/2014/main" id="{2041F5A8-E589-4AE4-8BBA-6DFDE1C08325}"/>
              </a:ext>
            </a:extLst>
          </p:cNvPr>
          <p:cNvSpPr>
            <a:spLocks noGrp="1"/>
          </p:cNvSpPr>
          <p:nvPr>
            <p:ph type="body" sz="quarter" idx="14"/>
          </p:nvPr>
        </p:nvSpPr>
        <p:spPr/>
        <p:txBody>
          <a:bodyPr/>
          <a:lstStyle/>
          <a:p>
            <a:r>
              <a:rPr lang="en-US" dirty="0"/>
              <a:t>Ocean Ecosystems</a:t>
            </a:r>
          </a:p>
        </p:txBody>
      </p:sp>
    </p:spTree>
    <p:extLst>
      <p:ext uri="{BB962C8B-B14F-4D97-AF65-F5344CB8AC3E}">
        <p14:creationId xmlns:p14="http://schemas.microsoft.com/office/powerpoint/2010/main" val="134948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2253774-2374-48EA-9F07-2AD5577A57F6}"/>
              </a:ext>
            </a:extLst>
          </p:cNvPr>
          <p:cNvSpPr>
            <a:spLocks noGrp="1"/>
          </p:cNvSpPr>
          <p:nvPr>
            <p:ph type="body" sz="quarter" idx="10"/>
          </p:nvPr>
        </p:nvSpPr>
        <p:spPr/>
        <p:txBody>
          <a:bodyPr/>
          <a:lstStyle/>
          <a:p>
            <a:r>
              <a:rPr lang="en-US" dirty="0"/>
              <a:t>Key Message #2</a:t>
            </a:r>
          </a:p>
        </p:txBody>
      </p:sp>
      <p:sp>
        <p:nvSpPr>
          <p:cNvPr id="3" name="Text Placeholder 2">
            <a:extLst>
              <a:ext uri="{FF2B5EF4-FFF2-40B4-BE49-F238E27FC236}">
                <a16:creationId xmlns="" xmlns:a16="http://schemas.microsoft.com/office/drawing/2014/main" id="{F33D9332-DCBF-4CB1-AFC5-FF124839EE38}"/>
              </a:ext>
            </a:extLst>
          </p:cNvPr>
          <p:cNvSpPr>
            <a:spLocks noGrp="1"/>
          </p:cNvSpPr>
          <p:nvPr>
            <p:ph type="body" sz="quarter" idx="11"/>
          </p:nvPr>
        </p:nvSpPr>
        <p:spPr/>
        <p:txBody>
          <a:bodyPr/>
          <a:lstStyle/>
          <a:p>
            <a:r>
              <a:rPr lang="en-US" dirty="0"/>
              <a:t>9</a:t>
            </a:r>
          </a:p>
        </p:txBody>
      </p:sp>
      <p:sp>
        <p:nvSpPr>
          <p:cNvPr id="4" name="Text Placeholder 3">
            <a:extLst>
              <a:ext uri="{FF2B5EF4-FFF2-40B4-BE49-F238E27FC236}">
                <a16:creationId xmlns="" xmlns:a16="http://schemas.microsoft.com/office/drawing/2014/main" id="{5170792B-747A-4776-880C-A0C063835790}"/>
              </a:ext>
            </a:extLst>
          </p:cNvPr>
          <p:cNvSpPr>
            <a:spLocks noGrp="1"/>
          </p:cNvSpPr>
          <p:nvPr>
            <p:ph type="body" sz="quarter" idx="12"/>
          </p:nvPr>
        </p:nvSpPr>
        <p:spPr/>
        <p:txBody>
          <a:bodyPr/>
          <a:lstStyle/>
          <a:p>
            <a:r>
              <a:rPr lang="en-US" dirty="0"/>
              <a:t>Ch. 9 | Oceans and Marine Resources</a:t>
            </a:r>
          </a:p>
        </p:txBody>
      </p:sp>
      <p:sp>
        <p:nvSpPr>
          <p:cNvPr id="5" name="Content Placeholder 4">
            <a:extLst>
              <a:ext uri="{FF2B5EF4-FFF2-40B4-BE49-F238E27FC236}">
                <a16:creationId xmlns="" xmlns:a16="http://schemas.microsoft.com/office/drawing/2014/main" id="{7287FB0D-9486-42FD-9B48-A0C8A44BCE9D}"/>
              </a:ext>
            </a:extLst>
          </p:cNvPr>
          <p:cNvSpPr>
            <a:spLocks noGrp="1"/>
          </p:cNvSpPr>
          <p:nvPr>
            <p:ph idx="13"/>
          </p:nvPr>
        </p:nvSpPr>
        <p:spPr/>
        <p:txBody>
          <a:bodyPr/>
          <a:lstStyle/>
          <a:p>
            <a:r>
              <a:rPr lang="en-US" dirty="0"/>
              <a:t>Marine fisheries and fishing communities are at high risk from climate-driven changes in the distribution, timing, and productivity of fishery-related species. Ocean warming, acidification, and deoxygenation are projected to increase these changes in fishery-related species, reduce catches in some areas, and challenge effective management of marine fisheries and protected species. Fisheries management that incorporates climate knowledge can help reduce impacts, promote resilience, and increase the value of marine resources in the face of changing ocean conditions.</a:t>
            </a:r>
          </a:p>
        </p:txBody>
      </p:sp>
      <p:sp>
        <p:nvSpPr>
          <p:cNvPr id="6" name="Text Placeholder 5">
            <a:extLst>
              <a:ext uri="{FF2B5EF4-FFF2-40B4-BE49-F238E27FC236}">
                <a16:creationId xmlns="" xmlns:a16="http://schemas.microsoft.com/office/drawing/2014/main" id="{01B7D9BA-7BEF-411E-B8C9-7B7B6E7B7F29}"/>
              </a:ext>
            </a:extLst>
          </p:cNvPr>
          <p:cNvSpPr>
            <a:spLocks noGrp="1"/>
          </p:cNvSpPr>
          <p:nvPr>
            <p:ph type="body" sz="quarter" idx="14"/>
          </p:nvPr>
        </p:nvSpPr>
        <p:spPr/>
        <p:txBody>
          <a:bodyPr/>
          <a:lstStyle/>
          <a:p>
            <a:r>
              <a:rPr lang="en-US" dirty="0"/>
              <a:t>Marine Fisheries </a:t>
            </a:r>
          </a:p>
        </p:txBody>
      </p:sp>
    </p:spTree>
    <p:extLst>
      <p:ext uri="{BB962C8B-B14F-4D97-AF65-F5344CB8AC3E}">
        <p14:creationId xmlns:p14="http://schemas.microsoft.com/office/powerpoint/2010/main" val="162942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FE7494EE-3660-46F3-9260-7A6AE70AE70E}"/>
              </a:ext>
            </a:extLst>
          </p:cNvPr>
          <p:cNvSpPr>
            <a:spLocks noGrp="1"/>
          </p:cNvSpPr>
          <p:nvPr>
            <p:ph type="body" sz="quarter" idx="10"/>
          </p:nvPr>
        </p:nvSpPr>
        <p:spPr/>
        <p:txBody>
          <a:bodyPr/>
          <a:lstStyle/>
          <a:p>
            <a:r>
              <a:rPr lang="en-US" dirty="0"/>
              <a:t>Key Message #3</a:t>
            </a:r>
          </a:p>
        </p:txBody>
      </p:sp>
      <p:sp>
        <p:nvSpPr>
          <p:cNvPr id="3" name="Text Placeholder 2">
            <a:extLst>
              <a:ext uri="{FF2B5EF4-FFF2-40B4-BE49-F238E27FC236}">
                <a16:creationId xmlns="" xmlns:a16="http://schemas.microsoft.com/office/drawing/2014/main" id="{8C6981C9-F9CF-4DAD-8620-FE9C2D1B96CD}"/>
              </a:ext>
            </a:extLst>
          </p:cNvPr>
          <p:cNvSpPr>
            <a:spLocks noGrp="1"/>
          </p:cNvSpPr>
          <p:nvPr>
            <p:ph type="body" sz="quarter" idx="11"/>
          </p:nvPr>
        </p:nvSpPr>
        <p:spPr/>
        <p:txBody>
          <a:bodyPr/>
          <a:lstStyle/>
          <a:p>
            <a:r>
              <a:rPr lang="en-US" dirty="0"/>
              <a:t>9</a:t>
            </a:r>
          </a:p>
        </p:txBody>
      </p:sp>
      <p:sp>
        <p:nvSpPr>
          <p:cNvPr id="4" name="Text Placeholder 3">
            <a:extLst>
              <a:ext uri="{FF2B5EF4-FFF2-40B4-BE49-F238E27FC236}">
                <a16:creationId xmlns="" xmlns:a16="http://schemas.microsoft.com/office/drawing/2014/main" id="{0DAE35D0-466A-4BAD-B249-813DA9B6A27A}"/>
              </a:ext>
            </a:extLst>
          </p:cNvPr>
          <p:cNvSpPr>
            <a:spLocks noGrp="1"/>
          </p:cNvSpPr>
          <p:nvPr>
            <p:ph type="body" sz="quarter" idx="12"/>
          </p:nvPr>
        </p:nvSpPr>
        <p:spPr/>
        <p:txBody>
          <a:bodyPr/>
          <a:lstStyle/>
          <a:p>
            <a:r>
              <a:rPr lang="en-US" dirty="0"/>
              <a:t>Ch. 9 | Oceans and Marine Resources</a:t>
            </a:r>
          </a:p>
        </p:txBody>
      </p:sp>
      <p:sp>
        <p:nvSpPr>
          <p:cNvPr id="5" name="Content Placeholder 4">
            <a:extLst>
              <a:ext uri="{FF2B5EF4-FFF2-40B4-BE49-F238E27FC236}">
                <a16:creationId xmlns="" xmlns:a16="http://schemas.microsoft.com/office/drawing/2014/main" id="{76CBABBB-7755-4378-9F16-F71FE0492721}"/>
              </a:ext>
            </a:extLst>
          </p:cNvPr>
          <p:cNvSpPr>
            <a:spLocks noGrp="1"/>
          </p:cNvSpPr>
          <p:nvPr>
            <p:ph idx="13"/>
          </p:nvPr>
        </p:nvSpPr>
        <p:spPr/>
        <p:txBody>
          <a:bodyPr>
            <a:normAutofit/>
          </a:bodyPr>
          <a:lstStyle/>
          <a:p>
            <a:r>
              <a:rPr lang="en-US" dirty="0"/>
              <a:t>Marine ecosystems and the coastal communities that depend on them are at risk of significant impacts from extreme events with combinations of very high temperatures, very low oxygen levels, or very acidified conditions. These unusual events are projected to become more common and more severe in the future, and they expose vulnerabilities that can motivate change, including technological innovations to detect, forecast, and mitigate adverse conditions.</a:t>
            </a:r>
          </a:p>
        </p:txBody>
      </p:sp>
      <p:sp>
        <p:nvSpPr>
          <p:cNvPr id="6" name="Text Placeholder 5">
            <a:extLst>
              <a:ext uri="{FF2B5EF4-FFF2-40B4-BE49-F238E27FC236}">
                <a16:creationId xmlns="" xmlns:a16="http://schemas.microsoft.com/office/drawing/2014/main" id="{78B0A177-B3D0-4BBC-B664-A07E9046131C}"/>
              </a:ext>
            </a:extLst>
          </p:cNvPr>
          <p:cNvSpPr>
            <a:spLocks noGrp="1"/>
          </p:cNvSpPr>
          <p:nvPr>
            <p:ph type="body" sz="quarter" idx="14"/>
          </p:nvPr>
        </p:nvSpPr>
        <p:spPr/>
        <p:txBody>
          <a:bodyPr/>
          <a:lstStyle/>
          <a:p>
            <a:r>
              <a:rPr lang="en-US" dirty="0"/>
              <a:t>Extreme Events</a:t>
            </a:r>
          </a:p>
        </p:txBody>
      </p:sp>
    </p:spTree>
    <p:extLst>
      <p:ext uri="{BB962C8B-B14F-4D97-AF65-F5344CB8AC3E}">
        <p14:creationId xmlns:p14="http://schemas.microsoft.com/office/powerpoint/2010/main" val="20177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9DB27CA1-BC8D-4F17-A915-BD3A38A7C21E}"/>
              </a:ext>
            </a:extLst>
          </p:cNvPr>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3887788" y="844550"/>
            <a:ext cx="4629150" cy="4629150"/>
          </a:xfrm>
        </p:spPr>
      </p:pic>
      <p:sp>
        <p:nvSpPr>
          <p:cNvPr id="3" name="Title 2">
            <a:extLst>
              <a:ext uri="{FF2B5EF4-FFF2-40B4-BE49-F238E27FC236}">
                <a16:creationId xmlns="" xmlns:a16="http://schemas.microsoft.com/office/drawing/2014/main" id="{57135E64-2602-4F89-B102-81A383F8E498}"/>
              </a:ext>
            </a:extLst>
          </p:cNvPr>
          <p:cNvSpPr>
            <a:spLocks noGrp="1"/>
          </p:cNvSpPr>
          <p:nvPr>
            <p:ph type="title"/>
          </p:nvPr>
        </p:nvSpPr>
        <p:spPr/>
        <p:txBody>
          <a:bodyPr/>
          <a:lstStyle/>
          <a:p>
            <a:r>
              <a:rPr lang="en-US" dirty="0"/>
              <a:t>Fig. 9.1: Marine Ecosystem Services </a:t>
            </a:r>
          </a:p>
        </p:txBody>
      </p:sp>
      <p:sp>
        <p:nvSpPr>
          <p:cNvPr id="4" name="Text Placeholder 3">
            <a:extLst>
              <a:ext uri="{FF2B5EF4-FFF2-40B4-BE49-F238E27FC236}">
                <a16:creationId xmlns="" xmlns:a16="http://schemas.microsoft.com/office/drawing/2014/main" id="{9B30602B-B3FE-40AC-AC56-989A59D251FF}"/>
              </a:ext>
            </a:extLst>
          </p:cNvPr>
          <p:cNvSpPr>
            <a:spLocks noGrp="1"/>
          </p:cNvSpPr>
          <p:nvPr>
            <p:ph type="body" sz="half" idx="2"/>
          </p:nvPr>
        </p:nvSpPr>
        <p:spPr/>
        <p:txBody>
          <a:bodyPr>
            <a:normAutofit fontScale="77500" lnSpcReduction="20000"/>
          </a:bodyPr>
          <a:lstStyle/>
          <a:p>
            <a:r>
              <a:rPr lang="en-US" dirty="0"/>
              <a:t>The diagram shows some marine ecosystems (center) and the services they provide to human communities (outer ring). Marine ecosystems in the United States range from tropical coral reefs (center bottom) to sea ice ecosystems in the Arctic (center top). They also include ecosystems with freely drifting plankton (center left) and with animals and seaweed that live on the ocean bottom (center right). Climate change is disrupting the structure and function of marine ecosystems in the United States and altering the services they provide to people. These services include food from fishing (commercial, recreational, and subsistence harvest) and aquaculture, economic benefits from tourism, protection of coastal property from storms, and nonmarket goods such as the cultural identity of coastal communities. </a:t>
            </a:r>
            <a:r>
              <a:rPr lang="en-US" i="1" dirty="0"/>
              <a:t>Source: NOAA.</a:t>
            </a:r>
          </a:p>
        </p:txBody>
      </p:sp>
      <p:sp>
        <p:nvSpPr>
          <p:cNvPr id="5" name="Text Placeholder 4">
            <a:extLst>
              <a:ext uri="{FF2B5EF4-FFF2-40B4-BE49-F238E27FC236}">
                <a16:creationId xmlns="" xmlns:a16="http://schemas.microsoft.com/office/drawing/2014/main" id="{7D3D6EAE-0827-4FF4-9A00-B86BF5CB25C1}"/>
              </a:ext>
            </a:extLst>
          </p:cNvPr>
          <p:cNvSpPr>
            <a:spLocks noGrp="1"/>
          </p:cNvSpPr>
          <p:nvPr>
            <p:ph type="body" sz="quarter" idx="12"/>
          </p:nvPr>
        </p:nvSpPr>
        <p:spPr/>
        <p:txBody>
          <a:bodyPr/>
          <a:lstStyle/>
          <a:p>
            <a:r>
              <a:rPr lang="en-US" dirty="0"/>
              <a:t>Ch. 9 | Oceans and Marine Resources</a:t>
            </a:r>
          </a:p>
        </p:txBody>
      </p:sp>
    </p:spTree>
    <p:extLst>
      <p:ext uri="{BB962C8B-B14F-4D97-AF65-F5344CB8AC3E}">
        <p14:creationId xmlns:p14="http://schemas.microsoft.com/office/powerpoint/2010/main" val="366134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6E348023-5002-49BD-86B1-07943056A666}"/>
              </a:ext>
            </a:extLst>
          </p:cNvPr>
          <p:cNvPicPr>
            <a:picLocks noGrp="1" noChangeAspect="1"/>
          </p:cNvPicPr>
          <p:nvPr>
            <p:ph sz="quarter" idx="10"/>
          </p:nvPr>
        </p:nvPicPr>
        <p:blipFill>
          <a:blip r:embed="rId3" cstate="screen">
            <a:extLst>
              <a:ext uri="{28A0092B-C50C-407E-A947-70E740481C1C}">
                <a14:useLocalDpi xmlns:a14="http://schemas.microsoft.com/office/drawing/2010/main"/>
              </a:ext>
            </a:extLst>
          </a:blip>
          <a:stretch>
            <a:fillRect/>
          </a:stretch>
        </p:blipFill>
        <p:spPr>
          <a:xfrm>
            <a:off x="3887788" y="1130745"/>
            <a:ext cx="4629150" cy="4056760"/>
          </a:xfrm>
        </p:spPr>
      </p:pic>
      <p:sp>
        <p:nvSpPr>
          <p:cNvPr id="3" name="Title 2">
            <a:extLst>
              <a:ext uri="{FF2B5EF4-FFF2-40B4-BE49-F238E27FC236}">
                <a16:creationId xmlns="" xmlns:a16="http://schemas.microsoft.com/office/drawing/2014/main" id="{5A4DD9CA-ACA6-4810-A39E-6D892CA3BE88}"/>
              </a:ext>
            </a:extLst>
          </p:cNvPr>
          <p:cNvSpPr>
            <a:spLocks noGrp="1"/>
          </p:cNvSpPr>
          <p:nvPr>
            <p:ph type="title"/>
          </p:nvPr>
        </p:nvSpPr>
        <p:spPr/>
        <p:txBody>
          <a:bodyPr/>
          <a:lstStyle/>
          <a:p>
            <a:r>
              <a:rPr lang="en-US" dirty="0"/>
              <a:t>Fig. 9.2: Projected Changes in Maximum Fish Catch Potential </a:t>
            </a:r>
          </a:p>
        </p:txBody>
      </p:sp>
      <p:sp>
        <p:nvSpPr>
          <p:cNvPr id="4" name="Text Placeholder 3">
            <a:extLst>
              <a:ext uri="{FF2B5EF4-FFF2-40B4-BE49-F238E27FC236}">
                <a16:creationId xmlns="" xmlns:a16="http://schemas.microsoft.com/office/drawing/2014/main" id="{C9FB063E-8E11-4045-A473-58E20060CDEA}"/>
              </a:ext>
            </a:extLst>
          </p:cNvPr>
          <p:cNvSpPr>
            <a:spLocks noGrp="1"/>
          </p:cNvSpPr>
          <p:nvPr>
            <p:ph type="body" sz="half" idx="2"/>
          </p:nvPr>
        </p:nvSpPr>
        <p:spPr/>
        <p:txBody>
          <a:bodyPr/>
          <a:lstStyle/>
          <a:p>
            <a:r>
              <a:rPr lang="en-US" dirty="0"/>
              <a:t>The figure shows average projected changes in fishery catches within large marine ecosystems for 2041–2060 relative to 1991–2010 under a higher scenario (RCP8.5). All U.S. large marine ecosystems, with the exception of the Alaska Arctic, are expected to see declining fishery catches. </a:t>
            </a:r>
            <a:r>
              <a:rPr lang="en-US" i="1" dirty="0"/>
              <a:t>Source: adapted from Lam et al. 2016.</a:t>
            </a:r>
            <a:r>
              <a:rPr lang="en-US" i="1" baseline="30000" dirty="0">
                <a:hlinkClick r:id="rId4"/>
              </a:rPr>
              <a:t>96</a:t>
            </a:r>
            <a:endParaRPr lang="en-US" i="1" baseline="30000" dirty="0"/>
          </a:p>
        </p:txBody>
      </p:sp>
      <p:sp>
        <p:nvSpPr>
          <p:cNvPr id="5" name="Text Placeholder 4">
            <a:extLst>
              <a:ext uri="{FF2B5EF4-FFF2-40B4-BE49-F238E27FC236}">
                <a16:creationId xmlns="" xmlns:a16="http://schemas.microsoft.com/office/drawing/2014/main" id="{ABDB2A01-8D28-4ED1-8F98-A5DDC69A6E36}"/>
              </a:ext>
            </a:extLst>
          </p:cNvPr>
          <p:cNvSpPr>
            <a:spLocks noGrp="1"/>
          </p:cNvSpPr>
          <p:nvPr>
            <p:ph type="body" sz="quarter" idx="12"/>
          </p:nvPr>
        </p:nvSpPr>
        <p:spPr/>
        <p:txBody>
          <a:bodyPr/>
          <a:lstStyle/>
          <a:p>
            <a:r>
              <a:rPr lang="en-US" dirty="0"/>
              <a:t>Ch. 9 | Oceans and Marine Resources</a:t>
            </a:r>
          </a:p>
        </p:txBody>
      </p:sp>
    </p:spTree>
    <p:extLst>
      <p:ext uri="{BB962C8B-B14F-4D97-AF65-F5344CB8AC3E}">
        <p14:creationId xmlns:p14="http://schemas.microsoft.com/office/powerpoint/2010/main" val="313735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3610E370-08E2-4522-BF07-E93CF0996D84}"/>
              </a:ext>
            </a:extLst>
          </p:cNvPr>
          <p:cNvPicPr>
            <a:picLocks noGrp="1" noChangeAspect="1"/>
          </p:cNvPicPr>
          <p:nvPr>
            <p:ph sz="quarter" idx="10"/>
          </p:nvPr>
        </p:nvPicPr>
        <p:blipFill>
          <a:blip r:embed="rId3" cstate="screen">
            <a:extLst>
              <a:ext uri="{28A0092B-C50C-407E-A947-70E740481C1C}">
                <a14:useLocalDpi xmlns:a14="http://schemas.microsoft.com/office/drawing/2010/main"/>
              </a:ext>
            </a:extLst>
          </a:blip>
          <a:stretch>
            <a:fillRect/>
          </a:stretch>
        </p:blipFill>
        <p:spPr>
          <a:xfrm>
            <a:off x="1954677" y="457200"/>
            <a:ext cx="5237821" cy="3014663"/>
          </a:xfrm>
        </p:spPr>
      </p:pic>
      <p:sp>
        <p:nvSpPr>
          <p:cNvPr id="3" name="Title 2">
            <a:extLst>
              <a:ext uri="{FF2B5EF4-FFF2-40B4-BE49-F238E27FC236}">
                <a16:creationId xmlns="" xmlns:a16="http://schemas.microsoft.com/office/drawing/2014/main" id="{1095DCC8-4E62-4787-844C-9C1C37FAFF8B}"/>
              </a:ext>
            </a:extLst>
          </p:cNvPr>
          <p:cNvSpPr>
            <a:spLocks noGrp="1"/>
          </p:cNvSpPr>
          <p:nvPr>
            <p:ph type="title"/>
          </p:nvPr>
        </p:nvSpPr>
        <p:spPr/>
        <p:txBody>
          <a:bodyPr/>
          <a:lstStyle/>
          <a:p>
            <a:r>
              <a:rPr lang="en-US" dirty="0"/>
              <a:t>Fig. 9.3: Extreme Events in U.S. Waters Since 2012 </a:t>
            </a:r>
          </a:p>
        </p:txBody>
      </p:sp>
      <p:sp>
        <p:nvSpPr>
          <p:cNvPr id="4" name="Text Placeholder 3">
            <a:extLst>
              <a:ext uri="{FF2B5EF4-FFF2-40B4-BE49-F238E27FC236}">
                <a16:creationId xmlns="" xmlns:a16="http://schemas.microsoft.com/office/drawing/2014/main" id="{046D0E93-E0A2-4800-83E4-550164C62B3F}"/>
              </a:ext>
            </a:extLst>
          </p:cNvPr>
          <p:cNvSpPr>
            <a:spLocks noGrp="1"/>
          </p:cNvSpPr>
          <p:nvPr>
            <p:ph type="body" sz="half" idx="2"/>
          </p:nvPr>
        </p:nvSpPr>
        <p:spPr/>
        <p:txBody>
          <a:bodyPr>
            <a:normAutofit fontScale="85000" lnSpcReduction="20000"/>
          </a:bodyPr>
          <a:lstStyle/>
          <a:p>
            <a:r>
              <a:rPr lang="en-US" dirty="0"/>
              <a:t>The 2012 North Atlantic heat wave was concentrated in the Gulf of Maine; however, shorter periods with very warm temperatures extended from Cape Hatteras to Iceland during the summer of 2012. American lobster and longfin squid and their associated fisheries were impacted by the event.</a:t>
            </a:r>
            <a:r>
              <a:rPr lang="en-US" baseline="30000" dirty="0">
                <a:hlinkClick r:id="rId4"/>
              </a:rPr>
              <a:t>1</a:t>
            </a:r>
            <a:r>
              <a:rPr lang="en-US" dirty="0"/>
              <a:t> The North Pacific event began in 2014</a:t>
            </a:r>
            <a:r>
              <a:rPr lang="en-US" baseline="30000" dirty="0">
                <a:hlinkClick r:id="rId5"/>
              </a:rPr>
              <a:t>2</a:t>
            </a:r>
            <a:r>
              <a:rPr lang="en-US" dirty="0"/>
              <a:t> and extended into shore in 2015</a:t>
            </a:r>
            <a:r>
              <a:rPr lang="en-US" baseline="30000" dirty="0">
                <a:hlinkClick r:id="rId6"/>
              </a:rPr>
              <a:t>3</a:t>
            </a:r>
            <a:r>
              <a:rPr lang="en-US" baseline="30000" dirty="0"/>
              <a:t>,</a:t>
            </a:r>
            <a:r>
              <a:rPr lang="en-US" baseline="30000" dirty="0">
                <a:hlinkClick r:id="rId7"/>
              </a:rPr>
              <a:t>4</a:t>
            </a:r>
            <a:r>
              <a:rPr lang="en-US" dirty="0"/>
              <a:t> and into the Gulf of Alaska in 2016,</a:t>
            </a:r>
            <a:r>
              <a:rPr lang="en-US" baseline="30000" dirty="0">
                <a:hlinkClick r:id="rId8"/>
              </a:rPr>
              <a:t>5</a:t>
            </a:r>
            <a:r>
              <a:rPr lang="en-US" baseline="30000" dirty="0"/>
              <a:t>,</a:t>
            </a:r>
            <a:r>
              <a:rPr lang="en-US" baseline="30000" dirty="0">
                <a:hlinkClick r:id="rId9"/>
              </a:rPr>
              <a:t>6</a:t>
            </a:r>
            <a:r>
              <a:rPr lang="en-US" dirty="0"/>
              <a:t> leading to a large bloom of toxic algae that impacted the Dungeness crab fishery and contributed directly and indirectly to deaths of sea lions and humpback whales. U.S. coral reefs that experienced moderate to severe bleaching during the 2015–2016 global mass bleaching event</a:t>
            </a:r>
            <a:r>
              <a:rPr lang="en-US" baseline="30000" dirty="0">
                <a:hlinkClick r:id="rId10"/>
              </a:rPr>
              <a:t>7</a:t>
            </a:r>
            <a:r>
              <a:rPr lang="en-US" dirty="0"/>
              <a:t> are indicated by coral icons. </a:t>
            </a:r>
            <a:r>
              <a:rPr lang="en-US" i="1" dirty="0"/>
              <a:t>Source: Gulf of Maine Research Institute.</a:t>
            </a:r>
          </a:p>
        </p:txBody>
      </p:sp>
      <p:sp>
        <p:nvSpPr>
          <p:cNvPr id="5" name="Text Placeholder 4">
            <a:extLst>
              <a:ext uri="{FF2B5EF4-FFF2-40B4-BE49-F238E27FC236}">
                <a16:creationId xmlns="" xmlns:a16="http://schemas.microsoft.com/office/drawing/2014/main" id="{4C1F0BFD-B161-4F84-B8A6-4E7E84240EBF}"/>
              </a:ext>
            </a:extLst>
          </p:cNvPr>
          <p:cNvSpPr>
            <a:spLocks noGrp="1"/>
          </p:cNvSpPr>
          <p:nvPr>
            <p:ph type="body" sz="quarter" idx="12"/>
          </p:nvPr>
        </p:nvSpPr>
        <p:spPr/>
        <p:txBody>
          <a:bodyPr/>
          <a:lstStyle/>
          <a:p>
            <a:r>
              <a:rPr lang="en-US" dirty="0"/>
              <a:t>Ch. 9 | Oceans and Marine Resources</a:t>
            </a:r>
          </a:p>
        </p:txBody>
      </p:sp>
    </p:spTree>
    <p:extLst>
      <p:ext uri="{BB962C8B-B14F-4D97-AF65-F5344CB8AC3E}">
        <p14:creationId xmlns:p14="http://schemas.microsoft.com/office/powerpoint/2010/main" val="258085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E415D95-6188-461E-AEB8-B3B58CCF6E30}"/>
              </a:ext>
            </a:extLst>
          </p:cNvPr>
          <p:cNvSpPr>
            <a:spLocks noGrp="1"/>
          </p:cNvSpPr>
          <p:nvPr>
            <p:ph type="body" sz="quarter" idx="10"/>
          </p:nvPr>
        </p:nvSpPr>
        <p:spPr/>
        <p:txBody>
          <a:bodyPr/>
          <a:lstStyle/>
          <a:p>
            <a:r>
              <a:rPr lang="en-US" dirty="0"/>
              <a:t>Chapter Author Team</a:t>
            </a:r>
          </a:p>
        </p:txBody>
      </p:sp>
      <p:sp>
        <p:nvSpPr>
          <p:cNvPr id="3" name="Text Placeholder 2">
            <a:extLst>
              <a:ext uri="{FF2B5EF4-FFF2-40B4-BE49-F238E27FC236}">
                <a16:creationId xmlns="" xmlns:a16="http://schemas.microsoft.com/office/drawing/2014/main" id="{041F016D-93E8-47DC-9AE7-EA2B0E400660}"/>
              </a:ext>
            </a:extLst>
          </p:cNvPr>
          <p:cNvSpPr>
            <a:spLocks noGrp="1"/>
          </p:cNvSpPr>
          <p:nvPr>
            <p:ph type="body" sz="quarter" idx="11"/>
          </p:nvPr>
        </p:nvSpPr>
        <p:spPr/>
        <p:txBody>
          <a:bodyPr/>
          <a:lstStyle/>
          <a:p>
            <a:r>
              <a:rPr lang="en-US" dirty="0"/>
              <a:t>9</a:t>
            </a:r>
          </a:p>
        </p:txBody>
      </p:sp>
      <p:sp>
        <p:nvSpPr>
          <p:cNvPr id="4" name="Text Placeholder 3">
            <a:extLst>
              <a:ext uri="{FF2B5EF4-FFF2-40B4-BE49-F238E27FC236}">
                <a16:creationId xmlns="" xmlns:a16="http://schemas.microsoft.com/office/drawing/2014/main" id="{C3E8B1D0-A427-434C-9E45-8702B4954A94}"/>
              </a:ext>
            </a:extLst>
          </p:cNvPr>
          <p:cNvSpPr>
            <a:spLocks noGrp="1"/>
          </p:cNvSpPr>
          <p:nvPr>
            <p:ph type="body" sz="quarter" idx="12"/>
          </p:nvPr>
        </p:nvSpPr>
        <p:spPr/>
        <p:txBody>
          <a:bodyPr/>
          <a:lstStyle/>
          <a:p>
            <a:r>
              <a:rPr lang="en-US" dirty="0"/>
              <a:t>Ch. 9 | Oceans and Marine Resources</a:t>
            </a:r>
          </a:p>
        </p:txBody>
      </p:sp>
      <p:sp>
        <p:nvSpPr>
          <p:cNvPr id="5" name="Content Placeholder 4">
            <a:extLst>
              <a:ext uri="{FF2B5EF4-FFF2-40B4-BE49-F238E27FC236}">
                <a16:creationId xmlns="" xmlns:a16="http://schemas.microsoft.com/office/drawing/2014/main" id="{E61515CD-D86F-4F5B-AF88-93CB2A0C831A}"/>
              </a:ext>
            </a:extLst>
          </p:cNvPr>
          <p:cNvSpPr>
            <a:spLocks noGrp="1"/>
          </p:cNvSpPr>
          <p:nvPr>
            <p:ph idx="13"/>
          </p:nvPr>
        </p:nvSpPr>
        <p:spPr/>
        <p:txBody>
          <a:bodyPr>
            <a:normAutofit/>
          </a:bodyPr>
          <a:lstStyle/>
          <a:p>
            <a:pPr marL="228600" indent="-228600">
              <a:spcAft>
                <a:spcPts val="300"/>
              </a:spcAft>
            </a:pPr>
            <a:r>
              <a:rPr lang="en-US" b="1" dirty="0">
                <a:solidFill>
                  <a:srgbClr val="3D88A8"/>
                </a:solidFill>
              </a:rPr>
              <a:t>Federal Coordinating Lead Authors</a:t>
            </a:r>
          </a:p>
          <a:p>
            <a:pPr marL="228600" indent="-228600">
              <a:spcAft>
                <a:spcPts val="300"/>
              </a:spcAft>
            </a:pPr>
            <a:r>
              <a:rPr lang="en-US" sz="1800" b="1" dirty="0"/>
              <a:t>Roger B. </a:t>
            </a:r>
            <a:r>
              <a:rPr lang="en-US" sz="1800" b="1" dirty="0" err="1"/>
              <a:t>Griffis</a:t>
            </a:r>
            <a:r>
              <a:rPr lang="en-US" sz="1800" b="1" dirty="0"/>
              <a:t>, </a:t>
            </a:r>
            <a:r>
              <a:rPr lang="en-US" sz="1800" i="1" dirty="0"/>
              <a:t>National Oceanic and Atmospheric Administration</a:t>
            </a:r>
          </a:p>
          <a:p>
            <a:pPr marL="228600" indent="-228600">
              <a:spcAft>
                <a:spcPts val="300"/>
              </a:spcAft>
            </a:pPr>
            <a:r>
              <a:rPr lang="en-US" sz="1800" b="1" dirty="0"/>
              <a:t>Elizabeth B. Jewett, </a:t>
            </a:r>
            <a:r>
              <a:rPr lang="en-US" sz="1800" i="1" dirty="0"/>
              <a:t>National Oceanic and Atmospheric Administration</a:t>
            </a:r>
          </a:p>
          <a:p>
            <a:pPr marL="228600" indent="-228600">
              <a:spcBef>
                <a:spcPts val="600"/>
              </a:spcBef>
              <a:spcAft>
                <a:spcPts val="300"/>
              </a:spcAft>
            </a:pPr>
            <a:r>
              <a:rPr lang="en-US" b="1" dirty="0">
                <a:solidFill>
                  <a:srgbClr val="3D88A8"/>
                </a:solidFill>
              </a:rPr>
              <a:t>Chapter Lead</a:t>
            </a:r>
            <a:endParaRPr lang="en-US" b="1" i="1" dirty="0"/>
          </a:p>
          <a:p>
            <a:pPr marL="228600" indent="-228600">
              <a:spcAft>
                <a:spcPts val="300"/>
              </a:spcAft>
            </a:pPr>
            <a:r>
              <a:rPr lang="en-US" sz="1800" b="1" dirty="0"/>
              <a:t>Andrew J. Pershing, </a:t>
            </a:r>
            <a:r>
              <a:rPr lang="en-US" sz="1800" i="1" dirty="0"/>
              <a:t>Gulf of Maine Research Institute</a:t>
            </a:r>
          </a:p>
          <a:p>
            <a:pPr marL="228600" indent="-228600">
              <a:spcBef>
                <a:spcPts val="600"/>
              </a:spcBef>
              <a:spcAft>
                <a:spcPts val="300"/>
              </a:spcAft>
            </a:pPr>
            <a:r>
              <a:rPr lang="en-US" b="1" dirty="0">
                <a:solidFill>
                  <a:srgbClr val="3D88A8"/>
                </a:solidFill>
              </a:rPr>
              <a:t>Chapter Authors</a:t>
            </a:r>
          </a:p>
          <a:p>
            <a:pPr marL="228600" indent="-228600">
              <a:spcAft>
                <a:spcPts val="300"/>
              </a:spcAft>
            </a:pPr>
            <a:r>
              <a:rPr lang="en-US" sz="1800" b="1" dirty="0"/>
              <a:t>C. Taylor Armstrong, </a:t>
            </a:r>
            <a:r>
              <a:rPr lang="en-US" sz="1800" i="1" dirty="0"/>
              <a:t>National Oceanic and Atmospheric Administration </a:t>
            </a:r>
          </a:p>
          <a:p>
            <a:pPr marL="228600" indent="-228600">
              <a:spcAft>
                <a:spcPts val="300"/>
              </a:spcAft>
            </a:pPr>
            <a:r>
              <a:rPr lang="en-US" sz="1800" b="1" dirty="0"/>
              <a:t>John F. Bruno, </a:t>
            </a:r>
            <a:r>
              <a:rPr lang="en-US" sz="1800" i="1" dirty="0"/>
              <a:t>University of North Carolina at Chapel Hill </a:t>
            </a:r>
          </a:p>
          <a:p>
            <a:pPr marL="228600" indent="-228600">
              <a:spcAft>
                <a:spcPts val="300"/>
              </a:spcAft>
            </a:pPr>
            <a:r>
              <a:rPr lang="en-US" sz="1800" b="1" dirty="0"/>
              <a:t>D. </a:t>
            </a:r>
            <a:r>
              <a:rPr lang="en-US" sz="1800" b="1" dirty="0" err="1"/>
              <a:t>Shallin</a:t>
            </a:r>
            <a:r>
              <a:rPr lang="en-US" sz="1800" b="1" dirty="0"/>
              <a:t> Busch, </a:t>
            </a:r>
            <a:r>
              <a:rPr lang="en-US" sz="1800" i="1" dirty="0"/>
              <a:t>National Oceanic and Atmospheric Administration</a:t>
            </a:r>
          </a:p>
          <a:p>
            <a:pPr marL="228600" indent="-228600">
              <a:spcAft>
                <a:spcPts val="300"/>
              </a:spcAft>
            </a:pPr>
            <a:r>
              <a:rPr lang="en-US" sz="1800" b="1" dirty="0"/>
              <a:t>Alan C. Haynie, </a:t>
            </a:r>
            <a:r>
              <a:rPr lang="en-US" sz="1800" i="1" dirty="0"/>
              <a:t>National Oceanic and Atmospheric Administration</a:t>
            </a:r>
          </a:p>
          <a:p>
            <a:pPr marL="228600" indent="-228600">
              <a:spcAft>
                <a:spcPts val="300"/>
              </a:spcAft>
            </a:pPr>
            <a:r>
              <a:rPr lang="en-US" sz="1800" b="1" dirty="0"/>
              <a:t>Samantha A. </a:t>
            </a:r>
            <a:r>
              <a:rPr lang="en-US" sz="1800" b="1" dirty="0" err="1"/>
              <a:t>Siedlecki</a:t>
            </a:r>
            <a:r>
              <a:rPr lang="en-US" sz="1800" b="1" dirty="0"/>
              <a:t>, </a:t>
            </a:r>
            <a:r>
              <a:rPr lang="en-US" sz="1800" i="1" dirty="0"/>
              <a:t>University of Washington (now at University of Connecticut)</a:t>
            </a:r>
          </a:p>
          <a:p>
            <a:pPr marL="228600" indent="-228600">
              <a:spcAft>
                <a:spcPts val="300"/>
              </a:spcAft>
            </a:pPr>
            <a:r>
              <a:rPr lang="en-US" sz="1800" b="1" dirty="0"/>
              <a:t>Desiree </a:t>
            </a:r>
            <a:r>
              <a:rPr lang="en-US" sz="1800" b="1" dirty="0" err="1"/>
              <a:t>Tommasi</a:t>
            </a:r>
            <a:r>
              <a:rPr lang="en-US" sz="1800" b="1" dirty="0"/>
              <a:t>, </a:t>
            </a:r>
            <a:r>
              <a:rPr lang="en-US" sz="1800" i="1" dirty="0"/>
              <a:t>University of California, Santa Cruz</a:t>
            </a:r>
          </a:p>
          <a:p>
            <a:pPr marL="228600" indent="-228600">
              <a:spcBef>
                <a:spcPts val="600"/>
              </a:spcBef>
              <a:spcAft>
                <a:spcPts val="300"/>
              </a:spcAft>
            </a:pPr>
            <a:r>
              <a:rPr lang="en-US" b="1" dirty="0">
                <a:solidFill>
                  <a:srgbClr val="3D88A8"/>
                </a:solidFill>
              </a:rPr>
              <a:t>Review Editor</a:t>
            </a:r>
          </a:p>
          <a:p>
            <a:pPr marL="228600" indent="-228600">
              <a:spcAft>
                <a:spcPts val="300"/>
              </a:spcAft>
            </a:pPr>
            <a:r>
              <a:rPr lang="en-US" sz="1800" b="1" dirty="0"/>
              <a:t>Sarah R. Cooley, </a:t>
            </a:r>
            <a:r>
              <a:rPr lang="en-US" sz="1800" i="1" dirty="0"/>
              <a:t>Ocean Conservancy</a:t>
            </a:r>
          </a:p>
        </p:txBody>
      </p:sp>
    </p:spTree>
    <p:extLst>
      <p:ext uri="{BB962C8B-B14F-4D97-AF65-F5344CB8AC3E}">
        <p14:creationId xmlns:p14="http://schemas.microsoft.com/office/powerpoint/2010/main" val="8408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87DCAFCD-461D-4E18-8906-239061391051}"/>
              </a:ext>
            </a:extLst>
          </p:cNvPr>
          <p:cNvSpPr>
            <a:spLocks noGrp="1"/>
          </p:cNvSpPr>
          <p:nvPr>
            <p:ph type="body" sz="quarter" idx="10"/>
          </p:nvPr>
        </p:nvSpPr>
        <p:spPr/>
        <p:txBody>
          <a:bodyPr/>
          <a:lstStyle/>
          <a:p>
            <a:r>
              <a:rPr lang="en-US"/>
              <a:t>Acknowledgments</a:t>
            </a:r>
            <a:endParaRPr lang="en-US" dirty="0"/>
          </a:p>
        </p:txBody>
      </p:sp>
      <p:sp>
        <p:nvSpPr>
          <p:cNvPr id="3" name="Text Placeholder 2">
            <a:extLst>
              <a:ext uri="{FF2B5EF4-FFF2-40B4-BE49-F238E27FC236}">
                <a16:creationId xmlns="" xmlns:a16="http://schemas.microsoft.com/office/drawing/2014/main" id="{A03207AD-3A42-4089-89D6-6FA6C9E6E1E5}"/>
              </a:ext>
            </a:extLst>
          </p:cNvPr>
          <p:cNvSpPr>
            <a:spLocks noGrp="1"/>
          </p:cNvSpPr>
          <p:nvPr>
            <p:ph type="body" sz="quarter" idx="11"/>
          </p:nvPr>
        </p:nvSpPr>
        <p:spPr/>
        <p:txBody>
          <a:bodyPr/>
          <a:lstStyle/>
          <a:p>
            <a:r>
              <a:rPr lang="en-US" dirty="0"/>
              <a:t>9</a:t>
            </a:r>
          </a:p>
        </p:txBody>
      </p:sp>
      <p:sp>
        <p:nvSpPr>
          <p:cNvPr id="4" name="Text Placeholder 3">
            <a:extLst>
              <a:ext uri="{FF2B5EF4-FFF2-40B4-BE49-F238E27FC236}">
                <a16:creationId xmlns="" xmlns:a16="http://schemas.microsoft.com/office/drawing/2014/main" id="{85F023A7-803C-4CF7-A13D-200C5BCF75C0}"/>
              </a:ext>
            </a:extLst>
          </p:cNvPr>
          <p:cNvSpPr>
            <a:spLocks noGrp="1"/>
          </p:cNvSpPr>
          <p:nvPr>
            <p:ph type="body" sz="quarter" idx="12"/>
          </p:nvPr>
        </p:nvSpPr>
        <p:spPr/>
        <p:txBody>
          <a:bodyPr/>
          <a:lstStyle/>
          <a:p>
            <a:r>
              <a:rPr lang="en-US" dirty="0"/>
              <a:t>Ch. 9 | Oceans and Marine Resources</a:t>
            </a:r>
          </a:p>
        </p:txBody>
      </p:sp>
      <p:sp>
        <p:nvSpPr>
          <p:cNvPr id="5" name="Content Placeholder 4">
            <a:extLst>
              <a:ext uri="{FF2B5EF4-FFF2-40B4-BE49-F238E27FC236}">
                <a16:creationId xmlns="" xmlns:a16="http://schemas.microsoft.com/office/drawing/2014/main" id="{CB5FF538-9694-4BBA-A6B1-64807EB81803}"/>
              </a:ext>
            </a:extLst>
          </p:cNvPr>
          <p:cNvSpPr>
            <a:spLocks noGrp="1"/>
          </p:cNvSpPr>
          <p:nvPr>
            <p:ph idx="13"/>
          </p:nvPr>
        </p:nvSpPr>
        <p:spPr/>
        <p:txBody>
          <a:bodyPr numCol="1"/>
          <a:lstStyle/>
          <a:p>
            <a:pPr>
              <a:spcAft>
                <a:spcPts val="300"/>
              </a:spcAft>
            </a:pPr>
            <a:r>
              <a:rPr lang="en-US" sz="2200" b="1" dirty="0">
                <a:solidFill>
                  <a:srgbClr val="3D88A8"/>
                </a:solidFill>
              </a:rPr>
              <a:t>Technical Contributor</a:t>
            </a:r>
          </a:p>
          <a:p>
            <a:pPr>
              <a:spcAft>
                <a:spcPts val="300"/>
              </a:spcAft>
            </a:pPr>
            <a:r>
              <a:rPr lang="en-US" b="1" dirty="0"/>
              <a:t>Vicky W. Y. Lam, </a:t>
            </a:r>
            <a:r>
              <a:rPr lang="en-US" i="1" dirty="0"/>
              <a:t>University of British Columbia </a:t>
            </a:r>
            <a:endParaRPr lang="en-US" b="1" dirty="0">
              <a:solidFill>
                <a:srgbClr val="3D88A8"/>
              </a:solidFill>
            </a:endParaRPr>
          </a:p>
          <a:p>
            <a:pPr>
              <a:spcBef>
                <a:spcPts val="600"/>
              </a:spcBef>
              <a:spcAft>
                <a:spcPts val="300"/>
              </a:spcAft>
            </a:pPr>
            <a:r>
              <a:rPr lang="en-US" sz="2200" b="1" dirty="0">
                <a:solidFill>
                  <a:srgbClr val="3D88A8"/>
                </a:solidFill>
              </a:rPr>
              <a:t>USGCRP Coordinators</a:t>
            </a:r>
          </a:p>
          <a:p>
            <a:pPr>
              <a:spcAft>
                <a:spcPts val="300"/>
              </a:spcAft>
            </a:pPr>
            <a:r>
              <a:rPr lang="en-US" b="1" dirty="0"/>
              <a:t>Fredric </a:t>
            </a:r>
            <a:r>
              <a:rPr lang="en-US" b="1" dirty="0" err="1"/>
              <a:t>Lipschultz</a:t>
            </a:r>
            <a:r>
              <a:rPr lang="en-US" dirty="0"/>
              <a:t>, </a:t>
            </a:r>
            <a:r>
              <a:rPr lang="en-US" i="1" dirty="0"/>
              <a:t>Senior Scientist and Regional Coordinator</a:t>
            </a:r>
          </a:p>
          <a:p>
            <a:pPr>
              <a:spcAft>
                <a:spcPts val="300"/>
              </a:spcAft>
            </a:pPr>
            <a:r>
              <a:rPr lang="en-US" b="1" dirty="0"/>
              <a:t>Apurva Dave</a:t>
            </a:r>
            <a:r>
              <a:rPr lang="en-US" dirty="0"/>
              <a:t>, </a:t>
            </a:r>
            <a:r>
              <a:rPr lang="en-US" i="1" dirty="0"/>
              <a:t>International Coordinator and Senior Analyst</a:t>
            </a:r>
          </a:p>
          <a:p>
            <a:endParaRPr lang="en-US" dirty="0"/>
          </a:p>
        </p:txBody>
      </p:sp>
    </p:spTree>
    <p:extLst>
      <p:ext uri="{BB962C8B-B14F-4D97-AF65-F5344CB8AC3E}">
        <p14:creationId xmlns:p14="http://schemas.microsoft.com/office/powerpoint/2010/main" val="13016312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8160560-108D-4A61-A989-FE4F5CB28C2B}" vid="{BDD4641C-16D2-4D34-A5AE-8EADF1B3B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NCA4_NationalTopic_template</Template>
  <TotalTime>155</TotalTime>
  <Words>1493</Words>
  <Application>Microsoft Office PowerPoint</Application>
  <PresentationFormat>On-screen Show (4:3)</PresentationFormat>
  <Paragraphs>68</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Fig. 9.1: Marine Ecosystem Services </vt:lpstr>
      <vt:lpstr>Fig. 9.2: Projected Changes in Maximum Fish Catch Potential </vt:lpstr>
      <vt:lpstr>Fig. 9.3: Extreme Events in U.S. Waters Since 2012 </vt:lpstr>
      <vt:lpstr>PowerPoint Presentation</vt:lpstr>
      <vt:lpstr>PowerPoint Presentation</vt:lpstr>
      <vt:lpstr>PowerPoint Presentation</vt:lpstr>
    </vt:vector>
  </TitlesOfParts>
  <Company>ICFI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Dzaugis, Matt</dc:creator>
  <cp:lastModifiedBy>Reeves, Katie</cp:lastModifiedBy>
  <cp:revision>17</cp:revision>
  <dcterms:created xsi:type="dcterms:W3CDTF">2018-11-13T20:59:46Z</dcterms:created>
  <dcterms:modified xsi:type="dcterms:W3CDTF">2018-11-20T01:06:41Z</dcterms:modified>
</cp:coreProperties>
</file>