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8"/>
  </p:notesMasterIdLst>
  <p:sldIdLst>
    <p:sldId id="256" r:id="rId2"/>
    <p:sldId id="331" r:id="rId3"/>
    <p:sldId id="374" r:id="rId4"/>
    <p:sldId id="349" r:id="rId5"/>
    <p:sldId id="351" r:id="rId6"/>
    <p:sldId id="352" r:id="rId7"/>
    <p:sldId id="353" r:id="rId8"/>
    <p:sldId id="354" r:id="rId9"/>
    <p:sldId id="356" r:id="rId10"/>
    <p:sldId id="357" r:id="rId11"/>
    <p:sldId id="358" r:id="rId12"/>
    <p:sldId id="359" r:id="rId13"/>
    <p:sldId id="375" r:id="rId14"/>
    <p:sldId id="371" r:id="rId15"/>
    <p:sldId id="267" r:id="rId16"/>
    <p:sldId id="373" r:id="rId17"/>
    <p:sldId id="275" r:id="rId18"/>
    <p:sldId id="276" r:id="rId19"/>
    <p:sldId id="335" r:id="rId20"/>
    <p:sldId id="336" r:id="rId21"/>
    <p:sldId id="337" r:id="rId22"/>
    <p:sldId id="277" r:id="rId23"/>
    <p:sldId id="370" r:id="rId24"/>
    <p:sldId id="279" r:id="rId25"/>
    <p:sldId id="376" r:id="rId26"/>
    <p:sldId id="378" r:id="rId27"/>
    <p:sldId id="379" r:id="rId28"/>
    <p:sldId id="382" r:id="rId29"/>
    <p:sldId id="383" r:id="rId30"/>
    <p:sldId id="380" r:id="rId31"/>
    <p:sldId id="381" r:id="rId32"/>
    <p:sldId id="385" r:id="rId33"/>
    <p:sldId id="386" r:id="rId34"/>
    <p:sldId id="387" r:id="rId35"/>
    <p:sldId id="388" r:id="rId36"/>
    <p:sldId id="30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5C53C-4ADC-45EA-9CF6-8566C4F0884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B8B7E-6207-4766-A4C9-D7DBFD840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5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57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64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72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57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20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8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7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3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91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5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7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89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6096" y="953036"/>
            <a:ext cx="9879807" cy="1990256"/>
          </a:xfrm>
        </p:spPr>
        <p:txBody>
          <a:bodyPr/>
          <a:lstStyle/>
          <a:p>
            <a:r>
              <a:rPr lang="lv-LV" dirty="0" smtClean="0"/>
              <a:t>quantum speedups For search AND OPTIMIZATION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782342"/>
            <a:ext cx="9001462" cy="1655762"/>
          </a:xfrm>
        </p:spPr>
        <p:txBody>
          <a:bodyPr>
            <a:normAutofit/>
          </a:bodyPr>
          <a:lstStyle/>
          <a:p>
            <a:r>
              <a:rPr lang="lv-LV" sz="3600" dirty="0" smtClean="0"/>
              <a:t>Andris Ambainis</a:t>
            </a:r>
          </a:p>
          <a:p>
            <a:r>
              <a:rPr lang="lv-LV" sz="3600" dirty="0" err="1" smtClean="0"/>
              <a:t>University</a:t>
            </a:r>
            <a:r>
              <a:rPr lang="lv-LV" sz="3600" dirty="0" smtClean="0"/>
              <a:t> </a:t>
            </a:r>
            <a:r>
              <a:rPr lang="lv-LV" sz="3600" dirty="0" err="1" smtClean="0"/>
              <a:t>of</a:t>
            </a:r>
            <a:r>
              <a:rPr lang="lv-LV" sz="3600" dirty="0" smtClean="0"/>
              <a:t> Latvia</a:t>
            </a:r>
            <a:endParaRPr lang="lv-LV" sz="3600" dirty="0"/>
          </a:p>
        </p:txBody>
      </p:sp>
    </p:spTree>
    <p:extLst>
      <p:ext uri="{BB962C8B-B14F-4D97-AF65-F5344CB8AC3E}">
        <p14:creationId xmlns:p14="http://schemas.microsoft.com/office/powerpoint/2010/main" val="42005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lv-LV" dirty="0" smtClean="0"/>
              <a:t>Szegedy’2004</a:t>
            </a:r>
            <a:endParaRPr lang="en-US" altLang="lv-LV" dirty="0"/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19590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959077" y="248468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959077" y="309428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959077" y="461828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8066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9590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6448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33306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8066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4924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31782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24924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18066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24924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" name="Oval 18"/>
          <p:cNvSpPr>
            <a:spLocks noChangeArrowheads="1"/>
          </p:cNvSpPr>
          <p:nvPr/>
        </p:nvSpPr>
        <p:spPr bwMode="auto">
          <a:xfrm>
            <a:off x="31782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31782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8066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4736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43212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43212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43212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>
            <a:off x="4168877" y="24846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4168877" y="30942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4168877" y="37038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4168877" y="461828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48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>
            <a:off x="33306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44736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24924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31782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4" name="Oval 34"/>
          <p:cNvSpPr>
            <a:spLocks noChangeArrowheads="1"/>
          </p:cNvSpPr>
          <p:nvPr/>
        </p:nvSpPr>
        <p:spPr bwMode="auto">
          <a:xfrm>
            <a:off x="43212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3" name="Straight Connector 2"/>
          <p:cNvCxnSpPr>
            <a:stCxn id="18" idx="6"/>
            <a:endCxn id="27" idx="2"/>
          </p:cNvCxnSpPr>
          <p:nvPr/>
        </p:nvCxnSpPr>
        <p:spPr>
          <a:xfrm>
            <a:off x="2111477" y="2484684"/>
            <a:ext cx="381000" cy="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97277" y="2484684"/>
            <a:ext cx="381000" cy="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52798" y="2637084"/>
            <a:ext cx="0" cy="30480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3" idx="6"/>
          </p:cNvCxnSpPr>
          <p:nvPr/>
        </p:nvCxnSpPr>
        <p:spPr>
          <a:xfrm flipH="1" flipV="1">
            <a:off x="2797278" y="3094285"/>
            <a:ext cx="381001" cy="22319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490019" y="2941884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lv-LV"/>
          </a:p>
        </p:txBody>
      </p:sp>
      <p:sp>
        <p:nvSpPr>
          <p:cNvPr id="4" name="TextBox 3"/>
          <p:cNvSpPr txBox="1"/>
          <p:nvPr/>
        </p:nvSpPr>
        <p:spPr>
          <a:xfrm>
            <a:off x="5494785" y="2192297"/>
            <a:ext cx="4223207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sz="3200" dirty="0" err="1"/>
              <a:t>Random</a:t>
            </a:r>
            <a:r>
              <a:rPr lang="lv-LV" sz="3200" dirty="0"/>
              <a:t> </a:t>
            </a:r>
            <a:r>
              <a:rPr lang="lv-LV" sz="3200" dirty="0" err="1"/>
              <a:t>walk</a:t>
            </a:r>
            <a:r>
              <a:rPr lang="lv-LV" sz="3200" dirty="0"/>
              <a:t>: </a:t>
            </a:r>
            <a:r>
              <a:rPr lang="lv-LV" sz="3200" dirty="0">
                <a:solidFill>
                  <a:srgbClr val="FFC000"/>
                </a:solidFill>
              </a:rPr>
              <a:t>T</a:t>
            </a:r>
            <a:r>
              <a:rPr lang="lv-LV" sz="3200" dirty="0"/>
              <a:t> steps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8760" y="4004136"/>
            <a:ext cx="5275162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sz="3200" dirty="0" err="1"/>
              <a:t>Quantum</a:t>
            </a:r>
            <a:r>
              <a:rPr lang="lv-LV" sz="3200" dirty="0"/>
              <a:t> </a:t>
            </a:r>
            <a:r>
              <a:rPr lang="lv-LV" sz="3200" dirty="0" err="1"/>
              <a:t>walk</a:t>
            </a:r>
            <a:r>
              <a:rPr lang="lv-LV" sz="3200" dirty="0"/>
              <a:t>: </a:t>
            </a:r>
            <a:r>
              <a:rPr lang="lv-LV" sz="3200" dirty="0">
                <a:solidFill>
                  <a:srgbClr val="FFC000"/>
                </a:solidFill>
              </a:rPr>
              <a:t>O(</a:t>
            </a:r>
            <a:r>
              <a:rPr lang="lv-LV" sz="3200" dirty="0">
                <a:solidFill>
                  <a:srgbClr val="FFC000"/>
                </a:solidFill>
                <a:sym typeface="Symbol"/>
              </a:rPr>
              <a:t></a:t>
            </a:r>
            <a:r>
              <a:rPr lang="lv-LV" sz="3200" dirty="0">
                <a:solidFill>
                  <a:srgbClr val="FFC000"/>
                </a:solidFill>
              </a:rPr>
              <a:t>T)</a:t>
            </a:r>
            <a:r>
              <a:rPr lang="lv-LV" sz="3200" dirty="0"/>
              <a:t> steps</a:t>
            </a:r>
          </a:p>
        </p:txBody>
      </p:sp>
      <p:sp>
        <p:nvSpPr>
          <p:cNvPr id="5" name="Down Arrow 4"/>
          <p:cNvSpPr/>
          <p:nvPr/>
        </p:nvSpPr>
        <p:spPr>
          <a:xfrm>
            <a:off x="7052668" y="2907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" name="TextBox 1"/>
          <p:cNvSpPr txBox="1"/>
          <p:nvPr/>
        </p:nvSpPr>
        <p:spPr>
          <a:xfrm>
            <a:off x="2111477" y="5508832"/>
            <a:ext cx="9015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600" dirty="0" smtClean="0">
                <a:solidFill>
                  <a:srgbClr val="FFC000"/>
                </a:solidFill>
              </a:rPr>
              <a:t>Quantum walk solves a decision problem!</a:t>
            </a:r>
            <a:endParaRPr lang="en-US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0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5661346" y="4737231"/>
            <a:ext cx="4817537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sz="3200" dirty="0" err="1"/>
              <a:t>Quantum</a:t>
            </a:r>
            <a:r>
              <a:rPr lang="lv-LV" sz="3200" dirty="0"/>
              <a:t> </a:t>
            </a:r>
            <a:r>
              <a:rPr lang="lv-LV" sz="3200" dirty="0" err="1"/>
              <a:t>walk</a:t>
            </a:r>
            <a:r>
              <a:rPr lang="lv-LV" sz="3200" dirty="0"/>
              <a:t> </a:t>
            </a:r>
            <a:r>
              <a:rPr lang="lv-LV" sz="3200" dirty="0" err="1"/>
              <a:t>detects</a:t>
            </a:r>
            <a:r>
              <a:rPr lang="lv-LV" sz="3200" dirty="0"/>
              <a:t> </a:t>
            </a:r>
            <a:r>
              <a:rPr lang="lv-LV" sz="3200" dirty="0" err="1"/>
              <a:t>if</a:t>
            </a:r>
            <a:r>
              <a:rPr lang="lv-LV" sz="3200" dirty="0"/>
              <a:t> </a:t>
            </a:r>
          </a:p>
          <a:p>
            <a:r>
              <a:rPr lang="lv-LV" sz="3200" dirty="0" err="1"/>
              <a:t>marked</a:t>
            </a:r>
            <a:r>
              <a:rPr lang="lv-LV" sz="3200" dirty="0"/>
              <a:t> </a:t>
            </a:r>
            <a:r>
              <a:rPr lang="lv-LV" sz="3200" dirty="0" err="1"/>
              <a:t>element</a:t>
            </a:r>
            <a:r>
              <a:rPr lang="lv-LV" sz="3200" dirty="0"/>
              <a:t> </a:t>
            </a:r>
            <a:r>
              <a:rPr lang="lv-LV" sz="3200" dirty="0" err="1"/>
              <a:t>exists</a:t>
            </a:r>
            <a:r>
              <a:rPr lang="lv-LV" sz="3200" dirty="0"/>
              <a:t>: </a:t>
            </a:r>
          </a:p>
          <a:p>
            <a:r>
              <a:rPr lang="lv-LV" sz="3200" dirty="0">
                <a:solidFill>
                  <a:srgbClr val="FFC000"/>
                </a:solidFill>
              </a:rPr>
              <a:t>O(</a:t>
            </a:r>
            <a:r>
              <a:rPr lang="lv-LV" sz="3200" dirty="0">
                <a:solidFill>
                  <a:srgbClr val="FFC000"/>
                </a:solidFill>
                <a:sym typeface="Symbol"/>
              </a:rPr>
              <a:t></a:t>
            </a:r>
            <a:r>
              <a:rPr lang="lv-LV" sz="3200" dirty="0">
                <a:solidFill>
                  <a:srgbClr val="FFC000"/>
                </a:solidFill>
              </a:rPr>
              <a:t>T)</a:t>
            </a:r>
            <a:r>
              <a:rPr lang="lv-LV" sz="3200" dirty="0"/>
              <a:t> steps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56712" y="476672"/>
            <a:ext cx="8229600" cy="244827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>
                <a:solidFill>
                  <a:srgbClr val="FFC000"/>
                </a:solidFill>
              </a:rPr>
              <a:t>|</a:t>
            </a:r>
            <a:r>
              <a:rPr lang="lv-LV" sz="3200" dirty="0" smtClean="0">
                <a:solidFill>
                  <a:srgbClr val="FFC000"/>
                </a:solidFill>
                <a:sym typeface="Symbol"/>
              </a:rPr>
              <a:t></a:t>
            </a:r>
            <a:r>
              <a:rPr lang="lv-LV" sz="3200" baseline="-25000" dirty="0" err="1" smtClean="0">
                <a:solidFill>
                  <a:srgbClr val="FFC000"/>
                </a:solidFill>
                <a:sym typeface="Symbol"/>
              </a:rPr>
              <a:t>start</a:t>
            </a:r>
            <a:r>
              <a:rPr lang="lv-LV" sz="3200" dirty="0" smtClean="0">
                <a:solidFill>
                  <a:srgbClr val="FFC000"/>
                </a:solidFill>
                <a:sym typeface="Symbol"/>
              </a:rPr>
              <a:t></a:t>
            </a:r>
            <a:r>
              <a:rPr lang="lv-LV" sz="3200" dirty="0" smtClean="0">
                <a:sym typeface="Symbol"/>
              </a:rPr>
              <a:t> - </a:t>
            </a:r>
            <a:r>
              <a:rPr lang="lv-LV" sz="3200" dirty="0" err="1" smtClean="0">
                <a:sym typeface="Symbol"/>
              </a:rPr>
              <a:t>starting</a:t>
            </a:r>
            <a:r>
              <a:rPr lang="lv-LV" sz="3200" dirty="0" smtClean="0">
                <a:sym typeface="Symbol"/>
              </a:rPr>
              <a:t> </a:t>
            </a:r>
            <a:r>
              <a:rPr lang="lv-LV" sz="3200" dirty="0" err="1" smtClean="0">
                <a:sym typeface="Symbol"/>
              </a:rPr>
              <a:t>state</a:t>
            </a:r>
            <a:r>
              <a:rPr lang="lv-LV" sz="3200" dirty="0" smtClean="0">
                <a:sym typeface="Symbol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>
                <a:sym typeface="Symbol"/>
              </a:rPr>
              <a:t>No </a:t>
            </a:r>
            <a:r>
              <a:rPr lang="lv-LV" sz="3200" dirty="0" err="1" smtClean="0">
                <a:sym typeface="Symbol"/>
              </a:rPr>
              <a:t>marked</a:t>
            </a:r>
            <a:r>
              <a:rPr lang="lv-LV" sz="3200" dirty="0" smtClean="0">
                <a:sym typeface="Symbol"/>
              </a:rPr>
              <a:t> </a:t>
            </a:r>
            <a:r>
              <a:rPr lang="lv-LV" sz="3200" dirty="0" err="1" smtClean="0">
                <a:sym typeface="Symbol"/>
              </a:rPr>
              <a:t>element</a:t>
            </a:r>
            <a:r>
              <a:rPr lang="lv-LV" sz="3200" dirty="0" smtClean="0">
                <a:sym typeface="Symbol"/>
              </a:rPr>
              <a:t> - </a:t>
            </a:r>
            <a:r>
              <a:rPr lang="lv-LV" sz="3200" dirty="0" smtClean="0">
                <a:solidFill>
                  <a:srgbClr val="FFC000"/>
                </a:solidFill>
              </a:rPr>
              <a:t>|</a:t>
            </a:r>
            <a:r>
              <a:rPr lang="lv-LV" sz="3200" dirty="0" smtClean="0">
                <a:solidFill>
                  <a:srgbClr val="FFC000"/>
                </a:solidFill>
                <a:sym typeface="Symbol"/>
              </a:rPr>
              <a:t></a:t>
            </a:r>
            <a:r>
              <a:rPr lang="lv-LV" sz="3200" baseline="-25000" dirty="0" err="1" smtClean="0">
                <a:solidFill>
                  <a:srgbClr val="FFC000"/>
                </a:solidFill>
                <a:sym typeface="Symbol"/>
              </a:rPr>
              <a:t>start</a:t>
            </a:r>
            <a:r>
              <a:rPr lang="lv-LV" sz="3200" dirty="0" smtClean="0">
                <a:solidFill>
                  <a:srgbClr val="FFC000"/>
                </a:solidFill>
                <a:sym typeface="Symbol"/>
              </a:rPr>
              <a:t> </a:t>
            </a:r>
            <a:r>
              <a:rPr lang="lv-LV" sz="3200" dirty="0" err="1" smtClean="0">
                <a:sym typeface="Symbol"/>
              </a:rPr>
              <a:t>unchanged</a:t>
            </a:r>
            <a:r>
              <a:rPr lang="lv-LV" sz="3200" dirty="0" smtClean="0">
                <a:sym typeface="Symbol"/>
              </a:rPr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err="1" smtClean="0">
                <a:sym typeface="Symbol"/>
              </a:rPr>
              <a:t>Marked</a:t>
            </a:r>
            <a:r>
              <a:rPr lang="lv-LV" sz="3200" dirty="0" smtClean="0">
                <a:sym typeface="Symbol"/>
              </a:rPr>
              <a:t> elements - </a:t>
            </a:r>
            <a:r>
              <a:rPr lang="lv-LV" sz="3200" dirty="0" smtClean="0">
                <a:solidFill>
                  <a:srgbClr val="FFC000"/>
                </a:solidFill>
              </a:rPr>
              <a:t>|</a:t>
            </a:r>
            <a:r>
              <a:rPr lang="lv-LV" sz="3200" dirty="0" smtClean="0">
                <a:solidFill>
                  <a:srgbClr val="FFC000"/>
                </a:solidFill>
                <a:sym typeface="Symbol"/>
              </a:rPr>
              <a:t></a:t>
            </a:r>
            <a:r>
              <a:rPr lang="lv-LV" sz="3200" baseline="-25000" dirty="0" err="1" smtClean="0">
                <a:solidFill>
                  <a:srgbClr val="FFC000"/>
                </a:solidFill>
                <a:sym typeface="Symbol"/>
              </a:rPr>
              <a:t>start</a:t>
            </a:r>
            <a:r>
              <a:rPr lang="lv-LV" sz="3200" dirty="0" smtClean="0">
                <a:solidFill>
                  <a:srgbClr val="FFC000"/>
                </a:solidFill>
                <a:sym typeface="Symbol"/>
              </a:rPr>
              <a:t></a:t>
            </a:r>
            <a:r>
              <a:rPr lang="lv-LV" sz="3200" dirty="0" smtClean="0">
                <a:sym typeface="Symbol"/>
              </a:rPr>
              <a:t> </a:t>
            </a:r>
            <a:r>
              <a:rPr lang="lv-LV" sz="3200" dirty="0" err="1" smtClean="0">
                <a:sym typeface="Symbol"/>
              </a:rPr>
              <a:t>diverges</a:t>
            </a:r>
            <a:r>
              <a:rPr lang="lv-LV" sz="3200" dirty="0" smtClean="0">
                <a:sym typeface="Symbol"/>
              </a:rPr>
              <a:t> to </a:t>
            </a:r>
            <a:r>
              <a:rPr lang="lv-LV" sz="3200" dirty="0" err="1" smtClean="0">
                <a:sym typeface="Symbol"/>
              </a:rPr>
              <a:t>an</a:t>
            </a:r>
            <a:r>
              <a:rPr lang="lv-LV" sz="3200" dirty="0" smtClean="0">
                <a:sym typeface="Symbol"/>
              </a:rPr>
              <a:t> </a:t>
            </a:r>
            <a:r>
              <a:rPr lang="lv-LV" sz="3200" dirty="0" err="1" smtClean="0">
                <a:sym typeface="Symbol"/>
              </a:rPr>
              <a:t>almost</a:t>
            </a:r>
            <a:r>
              <a:rPr lang="lv-LV" sz="3200" dirty="0" smtClean="0">
                <a:sym typeface="Symbol"/>
              </a:rPr>
              <a:t> </a:t>
            </a:r>
            <a:r>
              <a:rPr lang="lv-LV" sz="3200" dirty="0" err="1" smtClean="0">
                <a:sym typeface="Symbol"/>
              </a:rPr>
              <a:t>orthogonal</a:t>
            </a:r>
            <a:r>
              <a:rPr lang="lv-LV" sz="3200" dirty="0" smtClean="0">
                <a:sym typeface="Symbol"/>
              </a:rPr>
              <a:t> </a:t>
            </a:r>
            <a:r>
              <a:rPr lang="lv-LV" sz="3200" dirty="0" err="1" smtClean="0">
                <a:sym typeface="Symbol"/>
              </a:rPr>
              <a:t>state</a:t>
            </a:r>
            <a:r>
              <a:rPr lang="lv-LV" sz="3200" dirty="0" smtClean="0">
                <a:sym typeface="Symbol"/>
              </a:rPr>
              <a:t> </a:t>
            </a:r>
            <a:r>
              <a:rPr lang="lv-LV" sz="3200" dirty="0" smtClean="0">
                <a:solidFill>
                  <a:srgbClr val="FFC000"/>
                </a:solidFill>
              </a:rPr>
              <a:t>|</a:t>
            </a:r>
            <a:r>
              <a:rPr lang="lv-LV" sz="3200" dirty="0" smtClean="0">
                <a:solidFill>
                  <a:srgbClr val="FFC000"/>
                </a:solidFill>
                <a:sym typeface="Symbol"/>
              </a:rPr>
              <a:t></a:t>
            </a:r>
            <a:r>
              <a:rPr lang="lv-LV" sz="3200" dirty="0" smtClean="0">
                <a:sym typeface="Symbo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1830" y="3538700"/>
            <a:ext cx="7923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>
                <a:solidFill>
                  <a:srgbClr val="FFC000"/>
                </a:solidFill>
              </a:rPr>
              <a:t>|</a:t>
            </a:r>
            <a:r>
              <a:rPr lang="lv-LV" sz="3200" dirty="0">
                <a:solidFill>
                  <a:srgbClr val="FFC000"/>
                </a:solidFill>
                <a:sym typeface="Symbol"/>
              </a:rPr>
              <a:t></a:t>
            </a:r>
            <a:r>
              <a:rPr lang="lv-LV" sz="3200" dirty="0">
                <a:solidFill>
                  <a:srgbClr val="00B0F0"/>
                </a:solidFill>
                <a:sym typeface="Symbol"/>
              </a:rPr>
              <a:t> </a:t>
            </a:r>
            <a:r>
              <a:rPr lang="lv-LV" sz="3200" dirty="0" err="1">
                <a:solidFill>
                  <a:srgbClr val="92D050"/>
                </a:solidFill>
                <a:sym typeface="Symbol"/>
              </a:rPr>
              <a:t>not</a:t>
            </a:r>
            <a:r>
              <a:rPr lang="lv-LV" sz="3200" dirty="0">
                <a:solidFill>
                  <a:srgbClr val="92D050"/>
                </a:solidFill>
                <a:sym typeface="Symbol"/>
              </a:rPr>
              <a:t> </a:t>
            </a:r>
            <a:r>
              <a:rPr lang="lv-LV" sz="3200" dirty="0" err="1">
                <a:solidFill>
                  <a:srgbClr val="92D050"/>
                </a:solidFill>
                <a:sym typeface="Symbol"/>
              </a:rPr>
              <a:t>concentrated</a:t>
            </a:r>
            <a:r>
              <a:rPr lang="lv-LV" sz="3200" dirty="0">
                <a:solidFill>
                  <a:srgbClr val="92D050"/>
                </a:solidFill>
                <a:sym typeface="Symbol"/>
              </a:rPr>
              <a:t> </a:t>
            </a:r>
            <a:r>
              <a:rPr lang="lv-LV" sz="3200" dirty="0" err="1">
                <a:solidFill>
                  <a:srgbClr val="92D050"/>
                </a:solidFill>
                <a:sym typeface="Symbol"/>
              </a:rPr>
              <a:t>on</a:t>
            </a:r>
            <a:r>
              <a:rPr lang="lv-LV" sz="3200" dirty="0">
                <a:solidFill>
                  <a:srgbClr val="92D050"/>
                </a:solidFill>
                <a:sym typeface="Symbol"/>
              </a:rPr>
              <a:t> </a:t>
            </a:r>
            <a:r>
              <a:rPr lang="lv-LV" sz="3200" dirty="0" err="1">
                <a:solidFill>
                  <a:srgbClr val="92D050"/>
                </a:solidFill>
                <a:sym typeface="Symbol"/>
              </a:rPr>
              <a:t>marked</a:t>
            </a:r>
            <a:r>
              <a:rPr lang="lv-LV" sz="3200" dirty="0">
                <a:solidFill>
                  <a:srgbClr val="92D050"/>
                </a:solidFill>
                <a:sym typeface="Symbol"/>
              </a:rPr>
              <a:t> </a:t>
            </a:r>
            <a:r>
              <a:rPr lang="lv-LV" sz="3200" dirty="0" err="1">
                <a:solidFill>
                  <a:srgbClr val="92D050"/>
                </a:solidFill>
                <a:sym typeface="Symbol"/>
              </a:rPr>
              <a:t>element</a:t>
            </a:r>
            <a:endParaRPr lang="lv-LV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1922" y="288625"/>
            <a:ext cx="9905998" cy="1478570"/>
          </a:xfrm>
        </p:spPr>
        <p:txBody>
          <a:bodyPr/>
          <a:lstStyle/>
          <a:p>
            <a:r>
              <a:rPr lang="lv-LV" altLang="en-US" dirty="0" smtClean="0"/>
              <a:t>New </a:t>
            </a:r>
            <a:r>
              <a:rPr lang="en-US" altLang="en-US" dirty="0" smtClean="0"/>
              <a:t>result </a:t>
            </a:r>
            <a:endParaRPr lang="en-US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304" y="1744227"/>
            <a:ext cx="9604977" cy="3087687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lv-LV" altLang="en-US" sz="3200" dirty="0" smtClean="0"/>
              <a:t>      </a:t>
            </a:r>
            <a:r>
              <a:rPr lang="en-US" altLang="en-US" sz="3200" u="sng" dirty="0" smtClean="0"/>
              <a:t>Theorem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Assume </a:t>
            </a:r>
            <a:r>
              <a:rPr lang="en-US" altLang="en-US" sz="3200" dirty="0" smtClean="0"/>
              <a:t>that</a:t>
            </a:r>
            <a:r>
              <a:rPr lang="lv-LV" altLang="en-US" sz="3200" dirty="0" smtClean="0"/>
              <a:t> a</a:t>
            </a:r>
            <a:r>
              <a:rPr lang="en-US" altLang="en-US" sz="3200" dirty="0" smtClean="0"/>
              <a:t> </a:t>
            </a:r>
            <a:r>
              <a:rPr lang="en-US" altLang="en-US" sz="3200" dirty="0"/>
              <a:t>marked state is reached </a:t>
            </a:r>
            <a:r>
              <a:rPr lang="en-US" altLang="en-US" sz="3200" dirty="0" smtClean="0"/>
              <a:t>in</a:t>
            </a:r>
            <a:r>
              <a:rPr lang="lv-LV" altLang="en-US" sz="3200" dirty="0" smtClean="0"/>
              <a:t> </a:t>
            </a:r>
            <a:r>
              <a:rPr lang="en-US" altLang="en-US" sz="3200" dirty="0" smtClean="0"/>
              <a:t>expected </a:t>
            </a:r>
            <a:r>
              <a:rPr lang="en-US" altLang="en-US" sz="3200" dirty="0"/>
              <a:t>time at most </a:t>
            </a:r>
            <a:r>
              <a:rPr lang="en-US" altLang="en-US" sz="3200" dirty="0">
                <a:solidFill>
                  <a:srgbClr val="FFC000"/>
                </a:solidFill>
              </a:rPr>
              <a:t>T</a:t>
            </a:r>
            <a:r>
              <a:rPr lang="en-US" altLang="en-US" sz="3200" dirty="0"/>
              <a:t>.</a:t>
            </a:r>
          </a:p>
          <a:p>
            <a:pPr marL="609600" indent="-609600">
              <a:buNone/>
            </a:pPr>
            <a:r>
              <a:rPr lang="en-US" alt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926" name="Text Box 14"/>
              <p:cNvSpPr txBox="1">
                <a:spLocks noChangeArrowheads="1"/>
              </p:cNvSpPr>
              <p:nvPr/>
            </p:nvSpPr>
            <p:spPr bwMode="auto">
              <a:xfrm>
                <a:off x="1220272" y="3476559"/>
                <a:ext cx="8097088" cy="1185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dirty="0" smtClean="0"/>
                  <a:t>A quantum algorithm can </a:t>
                </a:r>
                <a:r>
                  <a:rPr lang="lv-LV" altLang="en-US" sz="3200" dirty="0" smtClean="0"/>
                  <a:t>find a marked state</a:t>
                </a:r>
                <a:r>
                  <a:rPr lang="en-US" altLang="en-US" sz="3200" dirty="0" smtClean="0"/>
                  <a:t> </a:t>
                </a:r>
                <a:r>
                  <a:rPr lang="en-US" altLang="en-US" sz="3200" dirty="0"/>
                  <a:t>in </a:t>
                </a:r>
                <a:endParaRPr lang="lv-LV" altLang="en-US" sz="3200" dirty="0" smtClean="0"/>
              </a:p>
              <a:p>
                <a:r>
                  <a:rPr lang="en-US" altLang="en-US" sz="3200" dirty="0" smtClean="0"/>
                  <a:t>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lv-LV" altLang="en-US" sz="32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lv-LV" altLang="en-US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lv-LV" altLang="en-US" sz="32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altLang="en-US" sz="32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lv-LV" altLang="en-US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en-US" sz="3200" dirty="0" smtClean="0">
                    <a:sym typeface="Symbol" panose="05050102010706020507" pitchFamily="18" charset="2"/>
                  </a:rPr>
                  <a:t>.</a:t>
                </a:r>
                <a:endParaRPr lang="en-US" altLang="en-US" sz="3200" dirty="0"/>
              </a:p>
            </p:txBody>
          </p:sp>
        </mc:Choice>
        <mc:Fallback xmlns="">
          <p:sp>
            <p:nvSpPr>
              <p:cNvPr id="16692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0272" y="3476559"/>
                <a:ext cx="8097088" cy="1185966"/>
              </a:xfrm>
              <a:prstGeom prst="rect">
                <a:avLst/>
              </a:prstGeom>
              <a:blipFill rotWithShape="0">
                <a:blip r:embed="rId2"/>
                <a:stretch>
                  <a:fillRect l="-1883" t="-7179" r="-14458"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945584" y="5748459"/>
            <a:ext cx="73345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v-LV" altLang="en-US" sz="3200" i="1" dirty="0" smtClean="0"/>
              <a:t>[A, Gilyen, Jeffery, Kokainis, </a:t>
            </a:r>
            <a:r>
              <a:rPr lang="lv-LV" altLang="en-US" sz="3200" i="1" dirty="0" smtClean="0"/>
              <a:t>STOC’2020]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6494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454856"/>
            <a:ext cx="10353761" cy="1326321"/>
          </a:xfrm>
        </p:spPr>
        <p:txBody>
          <a:bodyPr/>
          <a:lstStyle/>
          <a:p>
            <a:r>
              <a:rPr lang="lv-LV" dirty="0" smtClean="0"/>
              <a:t>Quantum fast-forwarding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90223" y="1781177"/>
                <a:ext cx="7677334" cy="386863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lv-LV" sz="3200" i="1" dirty="0" smtClean="0"/>
                  <a:t> [Apers, Sarlette, 2018]</a:t>
                </a:r>
                <a:r>
                  <a:rPr lang="lv-LV" sz="3200" dirty="0" smtClean="0"/>
                  <a:t> Given </a:t>
                </a:r>
                <a:r>
                  <a:rPr lang="lv-LV" sz="3200" dirty="0" smtClean="0">
                    <a:solidFill>
                      <a:srgbClr val="FFC000"/>
                    </a:solidFill>
                  </a:rPr>
                  <a:t>|</a:t>
                </a: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 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and a reversible Markov chain </a:t>
                </a: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, one can generate</a:t>
                </a:r>
              </a:p>
              <a:p>
                <a:pPr marL="0" indent="0" algn="ctr">
                  <a:buNone/>
                </a:pP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D</a:t>
                </a:r>
                <a:r>
                  <a:rPr lang="lv-LV" sz="3200" baseline="300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T</a:t>
                </a:r>
                <a:r>
                  <a:rPr lang="lv-LV" sz="3200" dirty="0" smtClean="0">
                    <a:solidFill>
                      <a:srgbClr val="FFC000"/>
                    </a:solidFill>
                  </a:rPr>
                  <a:t>|</a:t>
                </a: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</a:t>
                </a:r>
              </a:p>
              <a:p>
                <a:pPr marL="0" indent="0">
                  <a:buNone/>
                </a:pPr>
                <a:r>
                  <a:rPr lang="lv-LV" sz="3200" dirty="0">
                    <a:sym typeface="Symbol" panose="05050102010706020507" pitchFamily="18" charset="2"/>
                  </a:rPr>
                  <a:t> 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   in </a:t>
                </a: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O(T)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 steps.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lv-LV" sz="3200" dirty="0" smtClean="0">
                    <a:solidFill>
                      <a:srgbClr val="FFC000"/>
                    </a:solidFill>
                  </a:rPr>
                  <a:t> D</a:t>
                </a:r>
                <a:r>
                  <a:rPr lang="lv-LV" sz="3200" dirty="0" smtClean="0"/>
                  <a:t> – discriminant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32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lv-LV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lv-LV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lv-LV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sub>
                        </m:sSub>
                      </m:e>
                    </m:rad>
                  </m:oMath>
                </a14:m>
                <a:r>
                  <a:rPr lang="lv-LV" sz="3200" dirty="0" smtClean="0"/>
                  <a:t>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223" y="1781177"/>
                <a:ext cx="7677334" cy="3868639"/>
              </a:xfrm>
              <a:blipFill>
                <a:blip r:embed="rId2"/>
                <a:stretch>
                  <a:fillRect l="-1827" t="-22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0" y="1781177"/>
            <a:ext cx="2754510" cy="279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When can we speed up walks that do not start from the stationary distribution?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221291"/>
            <a:ext cx="9733512" cy="2852737"/>
          </a:xfrm>
        </p:spPr>
        <p:txBody>
          <a:bodyPr/>
          <a:lstStyle/>
          <a:p>
            <a:r>
              <a:rPr lang="lv-LV" dirty="0" smtClean="0"/>
              <a:t>direction 2: quantum speedups for np-complete problems?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728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12" y="502337"/>
            <a:ext cx="7984580" cy="606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Travelling 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617" y="1900216"/>
            <a:ext cx="541176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sz="3200" dirty="0" smtClean="0">
                <a:solidFill>
                  <a:srgbClr val="FFC000"/>
                </a:solidFill>
              </a:rPr>
              <a:t>N</a:t>
            </a:r>
            <a:r>
              <a:rPr lang="lv-LV" sz="3200" dirty="0" smtClean="0"/>
              <a:t> cities, find the best route visiting all cities;</a:t>
            </a:r>
          </a:p>
          <a:p>
            <a:pPr marL="0" indent="0">
              <a:buNone/>
            </a:pPr>
            <a:endParaRPr lang="lv-LV" sz="3200" dirty="0"/>
          </a:p>
          <a:p>
            <a:pPr marL="0" indent="0">
              <a:buNone/>
            </a:pPr>
            <a:r>
              <a:rPr lang="lv-LV" sz="3200" dirty="0" smtClean="0">
                <a:solidFill>
                  <a:srgbClr val="FFC000"/>
                </a:solidFill>
              </a:rPr>
              <a:t>N!</a:t>
            </a:r>
            <a:r>
              <a:rPr lang="lv-LV" sz="3200" dirty="0" smtClean="0"/>
              <a:t> </a:t>
            </a:r>
            <a:r>
              <a:rPr lang="lv-LV" sz="3200" dirty="0"/>
              <a:t>c</a:t>
            </a:r>
            <a:r>
              <a:rPr lang="lv-LV" sz="3200" dirty="0" smtClean="0"/>
              <a:t>andidate routes;</a:t>
            </a:r>
          </a:p>
          <a:p>
            <a:pPr marL="0" indent="0">
              <a:buNone/>
            </a:pPr>
            <a:endParaRPr lang="lv-LV" sz="3200" dirty="0"/>
          </a:p>
          <a:p>
            <a:pPr marL="0" indent="0">
              <a:buNone/>
            </a:pPr>
            <a:r>
              <a:rPr lang="lv-LV" sz="3200" dirty="0" smtClean="0"/>
              <a:t>Quantum search:</a:t>
            </a:r>
            <a:endParaRPr lang="lv-LV" sz="3200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609361" y="3876060"/>
            <a:ext cx="592872" cy="573010"/>
            <a:chOff x="1200" y="1296"/>
            <a:chExt cx="624" cy="384"/>
          </a:xfrm>
        </p:grpSpPr>
        <p:sp>
          <p:nvSpPr>
            <p:cNvPr id="5" name="Text Box 29"/>
            <p:cNvSpPr txBox="1">
              <a:spLocks noChangeArrowheads="1"/>
            </p:cNvSpPr>
            <p:nvPr/>
          </p:nvSpPr>
          <p:spPr bwMode="auto">
            <a:xfrm>
              <a:off x="1200" y="1344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dirty="0"/>
            </a:p>
          </p:txBody>
        </p:sp>
        <p:sp>
          <p:nvSpPr>
            <p:cNvPr id="6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4488423" y="1934042"/>
            <a:ext cx="553109" cy="550979"/>
            <a:chOff x="1200" y="1296"/>
            <a:chExt cx="624" cy="38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1200" y="1344"/>
              <a:ext cx="20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dirty="0"/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4530772" y="3876060"/>
            <a:ext cx="553109" cy="573010"/>
            <a:chOff x="1200" y="1296"/>
            <a:chExt cx="624" cy="38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1200" y="1344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dirty="0"/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2609361" y="1926594"/>
            <a:ext cx="592872" cy="585133"/>
            <a:chOff x="1200" y="1291"/>
            <a:chExt cx="624" cy="393"/>
          </a:xfrm>
        </p:grpSpPr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287" y="1291"/>
              <a:ext cx="456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lv-LV" altLang="en-US" sz="3200" dirty="0"/>
                <a:t>A</a:t>
              </a:r>
              <a:endParaRPr lang="en-US" altLang="en-US" dirty="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4576463" y="1913095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v-LV" altLang="en-US" sz="3200" dirty="0"/>
              <a:t>B</a:t>
            </a:r>
            <a:endParaRPr lang="en-US" altLang="en-US" dirty="0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2679192" y="3896282"/>
            <a:ext cx="4459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v-LV" altLang="en-US" sz="3200" dirty="0"/>
              <a:t>C</a:t>
            </a:r>
            <a:endParaRPr lang="en-US" altLang="en-US" dirty="0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4600107" y="3888910"/>
            <a:ext cx="4331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v-LV" altLang="en-US" sz="3200" dirty="0"/>
              <a:t>D</a:t>
            </a:r>
            <a:endParaRPr lang="en-US" altLang="en-US" dirty="0"/>
          </a:p>
        </p:txBody>
      </p:sp>
      <p:cxnSp>
        <p:nvCxnSpPr>
          <p:cNvPr id="20" name="Straight Connector 19"/>
          <p:cNvCxnSpPr>
            <a:stCxn id="14" idx="3"/>
            <a:endCxn id="9" idx="2"/>
          </p:cNvCxnSpPr>
          <p:nvPr/>
        </p:nvCxnSpPr>
        <p:spPr>
          <a:xfrm flipV="1">
            <a:off x="3125274" y="2209532"/>
            <a:ext cx="1363148" cy="9629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18" idx="1"/>
          </p:cNvCxnSpPr>
          <p:nvPr/>
        </p:nvCxnSpPr>
        <p:spPr>
          <a:xfrm>
            <a:off x="3202233" y="4162565"/>
            <a:ext cx="1397874" cy="18732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0"/>
          </p:cNvCxnSpPr>
          <p:nvPr/>
        </p:nvCxnSpPr>
        <p:spPr>
          <a:xfrm>
            <a:off x="4794633" y="2505771"/>
            <a:ext cx="22041" cy="1383139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0"/>
          </p:cNvCxnSpPr>
          <p:nvPr/>
        </p:nvCxnSpPr>
        <p:spPr>
          <a:xfrm flipH="1">
            <a:off x="2905797" y="2495286"/>
            <a:ext cx="17102" cy="1380774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5"/>
            <a:endCxn id="12" idx="1"/>
          </p:cNvCxnSpPr>
          <p:nvPr/>
        </p:nvCxnSpPr>
        <p:spPr>
          <a:xfrm>
            <a:off x="3115410" y="2422043"/>
            <a:ext cx="1496363" cy="1537933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6" idx="7"/>
          </p:cNvCxnSpPr>
          <p:nvPr/>
        </p:nvCxnSpPr>
        <p:spPr>
          <a:xfrm flipH="1">
            <a:off x="3115409" y="2404331"/>
            <a:ext cx="1454014" cy="1555644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63989" y="16014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90679" y="290635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895367" y="282952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215860" y="258350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215860" y="31333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88205" y="418866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400473" y="5442375"/>
                <a:ext cx="1282980" cy="513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8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lv-LV" sz="28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lv-LV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lv-LV" sz="28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473" y="5442375"/>
                <a:ext cx="1282980" cy="5133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497224" y="5253243"/>
            <a:ext cx="448828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lv-LV" sz="3200" dirty="0" smtClean="0">
                <a:solidFill>
                  <a:srgbClr val="92D050"/>
                </a:solidFill>
              </a:rPr>
              <a:t>Classically, O(2</a:t>
            </a:r>
            <a:r>
              <a:rPr lang="lv-LV" sz="3200" baseline="30000" dirty="0" smtClean="0">
                <a:solidFill>
                  <a:srgbClr val="92D050"/>
                </a:solidFill>
              </a:rPr>
              <a:t>N</a:t>
            </a:r>
            <a:r>
              <a:rPr lang="lv-LV" sz="3200" dirty="0" smtClean="0">
                <a:solidFill>
                  <a:srgbClr val="92D050"/>
                </a:solidFill>
              </a:rPr>
              <a:t>) time!</a:t>
            </a:r>
            <a:endParaRPr lang="en-US" sz="32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15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345" y="420115"/>
            <a:ext cx="9905998" cy="1478570"/>
          </a:xfrm>
        </p:spPr>
        <p:txBody>
          <a:bodyPr/>
          <a:lstStyle/>
          <a:p>
            <a:r>
              <a:rPr lang="lv-LV" dirty="0" smtClean="0"/>
              <a:t>Best classical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566" y="1893526"/>
            <a:ext cx="5307510" cy="45259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Find the shortest route through every subset of cities </a:t>
            </a:r>
            <a:r>
              <a:rPr lang="lv-LV" sz="3200" dirty="0" smtClean="0">
                <a:solidFill>
                  <a:srgbClr val="FFC000"/>
                </a:solidFill>
              </a:rPr>
              <a:t>S</a:t>
            </a:r>
            <a:r>
              <a:rPr lang="lv-LV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>
                <a:sym typeface="Symbol" panose="05050102010706020507" pitchFamily="18" charset="2"/>
              </a:rPr>
              <a:t>Order: from smaller </a:t>
            </a:r>
            <a:r>
              <a:rPr lang="lv-LV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S</a:t>
            </a:r>
            <a:r>
              <a:rPr lang="lv-LV" sz="3200" dirty="0" smtClean="0">
                <a:sym typeface="Symbol" panose="05050102010706020507" pitchFamily="18" charset="2"/>
              </a:rPr>
              <a:t> to larger </a:t>
            </a:r>
            <a:r>
              <a:rPr lang="lv-LV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S</a:t>
            </a:r>
            <a:r>
              <a:rPr lang="lv-LV" sz="3200" dirty="0" smtClean="0">
                <a:sym typeface="Symbol" panose="05050102010706020507" pitchFamily="18" charset="2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>
                <a:sym typeface="Symbol" panose="05050102010706020507" pitchFamily="18" charset="2"/>
              </a:rPr>
              <a:t>Time  </a:t>
            </a:r>
            <a:r>
              <a:rPr lang="lv-LV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2</a:t>
            </a:r>
            <a:r>
              <a:rPr lang="lv-LV" sz="3200" baseline="30000" dirty="0" smtClean="0">
                <a:solidFill>
                  <a:srgbClr val="FFC000"/>
                </a:solidFill>
                <a:sym typeface="Symbol" panose="05050102010706020507" pitchFamily="18" charset="2"/>
              </a:rPr>
              <a:t>N</a:t>
            </a:r>
            <a:r>
              <a:rPr lang="lv-LV" sz="3200" dirty="0" smtClean="0">
                <a:sym typeface="Symbol" panose="05050102010706020507" pitchFamily="18" charset="2"/>
              </a:rPr>
              <a:t>.</a:t>
            </a:r>
            <a:endParaRPr lang="en-US" sz="3200" dirty="0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562011" y="4136286"/>
            <a:ext cx="592872" cy="573010"/>
            <a:chOff x="1200" y="1296"/>
            <a:chExt cx="624" cy="384"/>
          </a:xfrm>
        </p:grpSpPr>
        <p:sp>
          <p:nvSpPr>
            <p:cNvPr id="5" name="Text Box 29"/>
            <p:cNvSpPr txBox="1">
              <a:spLocks noChangeArrowheads="1"/>
            </p:cNvSpPr>
            <p:nvPr/>
          </p:nvSpPr>
          <p:spPr bwMode="auto">
            <a:xfrm>
              <a:off x="1200" y="1344"/>
              <a:ext cx="194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dirty="0"/>
            </a:p>
          </p:txBody>
        </p:sp>
        <p:sp>
          <p:nvSpPr>
            <p:cNvPr id="6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441073" y="2194268"/>
            <a:ext cx="553109" cy="550979"/>
            <a:chOff x="1200" y="1296"/>
            <a:chExt cx="624" cy="384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1200" y="1344"/>
              <a:ext cx="20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dirty="0"/>
            </a:p>
          </p:txBody>
        </p: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483422" y="4136286"/>
            <a:ext cx="553109" cy="573010"/>
            <a:chOff x="1200" y="1296"/>
            <a:chExt cx="624" cy="384"/>
          </a:xfrm>
        </p:grpSpPr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1200" y="1344"/>
              <a:ext cx="20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 dirty="0"/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1562011" y="2186820"/>
            <a:ext cx="592872" cy="585133"/>
            <a:chOff x="1200" y="1291"/>
            <a:chExt cx="624" cy="393"/>
          </a:xfrm>
        </p:grpSpPr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287" y="1291"/>
              <a:ext cx="456" cy="3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lv-LV" altLang="en-US" sz="3200" dirty="0"/>
                <a:t>A</a:t>
              </a:r>
              <a:endParaRPr lang="en-US" altLang="en-US" dirty="0"/>
            </a:p>
          </p:txBody>
        </p:sp>
        <p:sp>
          <p:nvSpPr>
            <p:cNvPr id="15" name="Oval 30"/>
            <p:cNvSpPr>
              <a:spLocks noChangeArrowheads="1"/>
            </p:cNvSpPr>
            <p:nvPr/>
          </p:nvSpPr>
          <p:spPr bwMode="auto">
            <a:xfrm>
              <a:off x="1200" y="1296"/>
              <a:ext cx="62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3529113" y="2173321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v-LV" altLang="en-US" sz="3200" dirty="0"/>
              <a:t>B</a:t>
            </a:r>
            <a:endParaRPr lang="en-US" altLang="en-US" dirty="0"/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1631842" y="4156508"/>
            <a:ext cx="4459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v-LV" altLang="en-US" sz="3200" dirty="0"/>
              <a:t>C</a:t>
            </a:r>
            <a:endParaRPr lang="en-US" altLang="en-US" dirty="0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3552757" y="4149136"/>
            <a:ext cx="4331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v-LV" altLang="en-US" sz="3200" dirty="0"/>
              <a:t>D</a:t>
            </a:r>
            <a:endParaRPr lang="en-US" altLang="en-US" dirty="0"/>
          </a:p>
        </p:txBody>
      </p:sp>
      <p:cxnSp>
        <p:nvCxnSpPr>
          <p:cNvPr id="20" name="Straight Connector 19"/>
          <p:cNvCxnSpPr>
            <a:stCxn id="14" idx="3"/>
            <a:endCxn id="9" idx="2"/>
          </p:cNvCxnSpPr>
          <p:nvPr/>
        </p:nvCxnSpPr>
        <p:spPr>
          <a:xfrm flipV="1">
            <a:off x="2077924" y="2469758"/>
            <a:ext cx="1363148" cy="9629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18" idx="1"/>
          </p:cNvCxnSpPr>
          <p:nvPr/>
        </p:nvCxnSpPr>
        <p:spPr>
          <a:xfrm>
            <a:off x="2154883" y="4422791"/>
            <a:ext cx="1397874" cy="18732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8" idx="0"/>
          </p:cNvCxnSpPr>
          <p:nvPr/>
        </p:nvCxnSpPr>
        <p:spPr>
          <a:xfrm>
            <a:off x="3747283" y="2765997"/>
            <a:ext cx="22041" cy="1383139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0"/>
          </p:cNvCxnSpPr>
          <p:nvPr/>
        </p:nvCxnSpPr>
        <p:spPr>
          <a:xfrm flipH="1">
            <a:off x="1858447" y="2755512"/>
            <a:ext cx="17102" cy="1380774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5"/>
            <a:endCxn id="12" idx="1"/>
          </p:cNvCxnSpPr>
          <p:nvPr/>
        </p:nvCxnSpPr>
        <p:spPr>
          <a:xfrm>
            <a:off x="2068060" y="2682269"/>
            <a:ext cx="1496363" cy="1537933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3"/>
            <a:endCxn id="6" idx="7"/>
          </p:cNvCxnSpPr>
          <p:nvPr/>
        </p:nvCxnSpPr>
        <p:spPr>
          <a:xfrm flipH="1">
            <a:off x="2068059" y="2664557"/>
            <a:ext cx="1454014" cy="1555644"/>
          </a:xfrm>
          <a:prstGeom prst="line">
            <a:avLst/>
          </a:prstGeom>
          <a:ln w="222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71612" y="189868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443329" y="3166576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848017" y="3089751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3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168510" y="284372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68510" y="339360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640855" y="444889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268046" y="5858674"/>
            <a:ext cx="5290615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r>
              <a:rPr lang="lv-LV" sz="2700" i="1" dirty="0" smtClean="0">
                <a:solidFill>
                  <a:srgbClr val="FFFFFF"/>
                </a:solidFill>
                <a:sym typeface="Helvetica Light"/>
              </a:rPr>
              <a:t>[Held, Karp, Journal of SIAM, 1962</a:t>
            </a:r>
            <a:r>
              <a:rPr lang="lv-LV" sz="2700" i="1" dirty="0" smtClean="0"/>
              <a:t>]</a:t>
            </a:r>
            <a:endParaRPr lang="en-US" sz="2700" i="1" dirty="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94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345" y="420115"/>
            <a:ext cx="9905998" cy="1478570"/>
          </a:xfrm>
        </p:spPr>
        <p:txBody>
          <a:bodyPr/>
          <a:lstStyle/>
          <a:p>
            <a:r>
              <a:rPr lang="lv-LV" dirty="0" smtClean="0"/>
              <a:t>classical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345" y="1856133"/>
            <a:ext cx="10639165" cy="15108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 Find the shortest route through every </a:t>
            </a:r>
            <a:r>
              <a:rPr lang="lv-LV" sz="3200" i="1" dirty="0" smtClean="0">
                <a:solidFill>
                  <a:srgbClr val="FFC000"/>
                </a:solidFill>
              </a:rPr>
              <a:t>S, |S|</a:t>
            </a:r>
            <a:r>
              <a:rPr lang="lv-LV" sz="3200" i="1" dirty="0" smtClean="0">
                <a:solidFill>
                  <a:srgbClr val="FFC000"/>
                </a:solidFill>
                <a:sym typeface="Symbol" panose="05050102010706020507" pitchFamily="18" charset="2"/>
              </a:rPr>
              <a:t>  N</a:t>
            </a:r>
            <a:r>
              <a:rPr lang="lv-LV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 Time: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03119" y="3372097"/>
                <a:ext cx="7185365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lv-LV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lv-LV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lv-LV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lv-LV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lv-LV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lv-LV" sz="3600" dirty="0" smtClean="0">
                    <a:solidFill>
                      <a:srgbClr val="FFC000"/>
                    </a:solidFill>
                  </a:rPr>
                  <a:t>+ ...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lv-LV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lv-LV" sz="360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lv-LV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  <m:r>
                      <a:rPr lang="lv-LV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36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sz="3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lv-LV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lv-LV" sz="3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v-LV" sz="36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lv-LV" sz="3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19" y="3372097"/>
                <a:ext cx="7185365" cy="920188"/>
              </a:xfrm>
              <a:prstGeom prst="rect">
                <a:avLst/>
              </a:prstGeom>
              <a:blipFill rotWithShape="0">
                <a:blip r:embed="rId2"/>
                <a:stretch>
                  <a:fillRect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2"/>
          <p:cNvSpPr txBox="1">
            <a:spLocks/>
          </p:cNvSpPr>
          <p:nvPr/>
        </p:nvSpPr>
        <p:spPr>
          <a:xfrm>
            <a:off x="1127344" y="4667327"/>
            <a:ext cx="10639165" cy="151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 For </a:t>
            </a:r>
            <a:r>
              <a:rPr lang="lv-LV" sz="3200" dirty="0" smtClean="0">
                <a:solidFill>
                  <a:srgbClr val="FFC000"/>
                </a:solidFill>
                <a:sym typeface="Symbol" panose="05050102010706020507" pitchFamily="18" charset="2"/>
              </a:rPr>
              <a:t>=0.24...</a:t>
            </a:r>
            <a:r>
              <a:rPr lang="lv-LV" sz="3200" dirty="0" smtClean="0">
                <a:sym typeface="Symbol" panose="05050102010706020507" pitchFamily="18" charset="2"/>
              </a:rPr>
              <a:t>, </a:t>
            </a:r>
            <a:r>
              <a:rPr lang="lv-LV" sz="3200" dirty="0" smtClean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13439" y="5444572"/>
                <a:ext cx="24334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lv-LV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(1.73…</m:t>
                      </m:r>
                      <m:r>
                        <a:rPr lang="lv-LV" sz="3600" b="0" i="1" baseline="30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lv-LV" sz="3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39" y="5444572"/>
                <a:ext cx="2433487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60425"/>
          </a:xfrm>
        </p:spPr>
        <p:txBody>
          <a:bodyPr/>
          <a:lstStyle/>
          <a:p>
            <a:pPr eaLnBrk="1" hangingPunct="1">
              <a:defRPr/>
            </a:pPr>
            <a:r>
              <a:rPr lang="lv-LV" dirty="0" smtClean="0"/>
              <a:t>Quantum </a:t>
            </a:r>
            <a:r>
              <a:rPr lang="lv-LV" dirty="0" smtClean="0"/>
              <a:t>search (Grover)</a:t>
            </a:r>
            <a:endParaRPr lang="lv-LV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lv-LV" dirty="0" smtClean="0"/>
          </a:p>
          <a:p>
            <a:pPr eaLnBrk="1" hangingPunct="1">
              <a:defRPr/>
            </a:pPr>
            <a:endParaRPr lang="lv-LV" dirty="0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2495550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/>
              <a:t>?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375275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/>
              <a:t>?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183563" y="2133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lv-LV" altLang="lv-LV"/>
              <a:t>...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8832850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/>
              <a:t>?</a:t>
            </a: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816725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 dirty="0"/>
              <a:t>?</a:t>
            </a:r>
          </a:p>
        </p:txBody>
      </p:sp>
      <p:pic>
        <p:nvPicPr>
          <p:cNvPr id="29706" name="Picture 10" descr="MCBS00005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844675"/>
            <a:ext cx="8302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771539" y="3156529"/>
            <a:ext cx="78340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lv-LV" altLang="lv-LV" sz="3200" dirty="0">
                <a:solidFill>
                  <a:srgbClr val="FFC000"/>
                </a:solidFill>
                <a:latin typeface="+mn-lt"/>
              </a:rPr>
              <a:t>N</a:t>
            </a:r>
            <a:r>
              <a:rPr lang="lv-LV" altLang="lv-LV" sz="3200" dirty="0">
                <a:latin typeface="+mn-lt"/>
              </a:rPr>
              <a:t> objects; 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lv-LV" altLang="lv-LV" sz="3200" dirty="0">
                <a:latin typeface="+mn-lt"/>
              </a:rPr>
              <a:t>Find an object with a certain property.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140635" y="4688829"/>
            <a:ext cx="729943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lv-LV" altLang="lv-LV" sz="3200" dirty="0">
                <a:solidFill>
                  <a:srgbClr val="92D050"/>
                </a:solidFill>
                <a:latin typeface="+mn-lt"/>
              </a:rPr>
              <a:t>Grover, 1996:</a:t>
            </a:r>
            <a:r>
              <a:rPr lang="lv-LV" altLang="lv-LV" sz="3200" dirty="0">
                <a:solidFill>
                  <a:srgbClr val="FFC000"/>
                </a:solidFill>
                <a:latin typeface="+mn-lt"/>
              </a:rPr>
              <a:t> O(√N) </a:t>
            </a:r>
            <a:r>
              <a:rPr lang="lv-LV" altLang="lv-LV" sz="3200" dirty="0">
                <a:solidFill>
                  <a:srgbClr val="92D050"/>
                </a:solidFill>
                <a:latin typeface="+mn-lt"/>
              </a:rPr>
              <a:t>quantum steps</a:t>
            </a:r>
            <a:r>
              <a:rPr lang="lv-LV" altLang="lv-LV" sz="3200" dirty="0" smtClean="0">
                <a:solidFill>
                  <a:srgbClr val="92D050"/>
                </a:solidFill>
                <a:latin typeface="+mn-lt"/>
              </a:rPr>
              <a:t>.</a:t>
            </a:r>
          </a:p>
          <a:p>
            <a:pPr eaLnBrk="1" hangingPunct="1"/>
            <a:endParaRPr lang="lv-LV" altLang="lv-LV" sz="3200" dirty="0">
              <a:solidFill>
                <a:srgbClr val="92D050"/>
              </a:solidFill>
              <a:latin typeface="+mn-lt"/>
            </a:endParaRPr>
          </a:p>
          <a:p>
            <a:pPr eaLnBrk="1" hangingPunct="1"/>
            <a:r>
              <a:rPr lang="lv-LV" altLang="lv-LV" sz="3200" dirty="0" err="1" smtClean="0">
                <a:latin typeface="+mn-lt"/>
              </a:rPr>
              <a:t>Speeds</a:t>
            </a:r>
            <a:r>
              <a:rPr lang="lv-LV" altLang="lv-LV" sz="3200" dirty="0" smtClean="0">
                <a:latin typeface="+mn-lt"/>
              </a:rPr>
              <a:t> </a:t>
            </a:r>
            <a:r>
              <a:rPr lang="lv-LV" altLang="lv-LV" sz="3200" dirty="0" err="1" smtClean="0">
                <a:latin typeface="+mn-lt"/>
              </a:rPr>
              <a:t>up</a:t>
            </a:r>
            <a:r>
              <a:rPr lang="lv-LV" altLang="lv-LV" sz="3200" dirty="0" smtClean="0">
                <a:latin typeface="+mn-lt"/>
              </a:rPr>
              <a:t> </a:t>
            </a:r>
            <a:r>
              <a:rPr lang="lv-LV" altLang="lv-LV" sz="3200" dirty="0" err="1" smtClean="0">
                <a:latin typeface="+mn-lt"/>
              </a:rPr>
              <a:t>naive</a:t>
            </a:r>
            <a:r>
              <a:rPr lang="lv-LV" altLang="lv-LV" sz="3200" dirty="0" smtClean="0">
                <a:latin typeface="+mn-lt"/>
              </a:rPr>
              <a:t> </a:t>
            </a:r>
            <a:r>
              <a:rPr lang="lv-LV" altLang="lv-LV" sz="3200" dirty="0" err="1" smtClean="0">
                <a:latin typeface="+mn-lt"/>
              </a:rPr>
              <a:t>search</a:t>
            </a:r>
            <a:r>
              <a:rPr lang="lv-LV" altLang="lv-LV" sz="3200" dirty="0" smtClean="0">
                <a:latin typeface="+mn-lt"/>
              </a:rPr>
              <a:t> </a:t>
            </a:r>
            <a:r>
              <a:rPr lang="lv-LV" altLang="lv-LV" sz="3200" dirty="0" err="1" smtClean="0">
                <a:latin typeface="+mn-lt"/>
              </a:rPr>
              <a:t>for</a:t>
            </a:r>
            <a:r>
              <a:rPr lang="lv-LV" altLang="lv-LV" sz="3200" dirty="0" smtClean="0">
                <a:latin typeface="+mn-lt"/>
              </a:rPr>
              <a:t> a </a:t>
            </a:r>
            <a:r>
              <a:rPr lang="lv-LV" altLang="lv-LV" sz="3200" dirty="0" err="1" smtClean="0">
                <a:latin typeface="+mn-lt"/>
              </a:rPr>
              <a:t>solution</a:t>
            </a:r>
            <a:r>
              <a:rPr lang="lv-LV" altLang="lv-LV" sz="3200" dirty="0" smtClean="0">
                <a:latin typeface="+mn-lt"/>
              </a:rPr>
              <a:t>.</a:t>
            </a:r>
            <a:endParaRPr lang="lv-LV" altLang="lv-LV" sz="3200" dirty="0">
              <a:latin typeface="+mn-lt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984625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39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  <p:bldP spid="29709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75" y="435638"/>
            <a:ext cx="9905998" cy="1478570"/>
          </a:xfrm>
        </p:spPr>
        <p:txBody>
          <a:bodyPr/>
          <a:lstStyle/>
          <a:p>
            <a:r>
              <a:rPr lang="lv-LV" dirty="0" smtClean="0"/>
              <a:t>Divide and conquer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47446" y="1914208"/>
            <a:ext cx="8567225" cy="730518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5831059" y="1914208"/>
            <a:ext cx="0" cy="7305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47446" y="3027519"/>
            <a:ext cx="4178105" cy="730518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36566" y="3027519"/>
            <a:ext cx="4178105" cy="730518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36498" y="3027519"/>
            <a:ext cx="0" cy="7305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044375" y="3027519"/>
            <a:ext cx="0" cy="7305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47446" y="4417876"/>
            <a:ext cx="1955410" cy="730518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70141" y="4417876"/>
            <a:ext cx="1955410" cy="730518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92836" y="4417876"/>
            <a:ext cx="1955410" cy="730518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159261" y="4417876"/>
            <a:ext cx="1955410" cy="730518"/>
          </a:xfrm>
          <a:prstGeom prst="rect">
            <a:avLst/>
          </a:prstGeom>
          <a:solidFill>
            <a:schemeClr val="accent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38732" y="4417876"/>
            <a:ext cx="0" cy="7305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75495" y="4417876"/>
            <a:ext cx="0" cy="7305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84123" y="4417876"/>
            <a:ext cx="0" cy="7305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78682" y="4417876"/>
            <a:ext cx="0" cy="7305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1232"/>
            <a:ext cx="9905998" cy="1478570"/>
          </a:xfrm>
        </p:spPr>
        <p:txBody>
          <a:bodyPr/>
          <a:lstStyle/>
          <a:p>
            <a:r>
              <a:rPr lang="lv-LV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224" y="1829802"/>
            <a:ext cx="9905999" cy="6484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 Classical search for the best split: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97679" y="2630659"/>
                <a:ext cx="4917821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lv-LV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/4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lv-LV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/4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0.24 </m:t>
                                  </m:r>
                                  <m:r>
                                    <a:rPr lang="lv-LV" sz="32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lv-LV" sz="3200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79" y="2630659"/>
                <a:ext cx="4917821" cy="1106521"/>
              </a:xfrm>
              <a:prstGeom prst="rect">
                <a:avLst/>
              </a:prstGeom>
              <a:blipFill rotWithShape="0">
                <a:blip r:embed="rId2"/>
                <a:stretch>
                  <a:fillRect r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310224" y="4092356"/>
            <a:ext cx="9905999" cy="6484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 Quantum search: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3113" y="4769476"/>
                <a:ext cx="7997639" cy="1585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sz="32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lv-LV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lv-LV" sz="3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lv-LV" sz="3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ctrlP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lv-LV" sz="3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0.24 </m:t>
                                      </m:r>
                                      <m:r>
                                        <a:rPr lang="lv-LV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rad>
                      </m:e>
                    </m:d>
                    <m:r>
                      <a:rPr lang="lv-LV" sz="32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v-LV" sz="32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lv-LV" sz="32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1.73…</m:t>
                            </m:r>
                          </m:e>
                          <m:sup>
                            <m: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sz="3200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13" y="4769476"/>
                <a:ext cx="7997639" cy="1585434"/>
              </a:xfrm>
              <a:prstGeom prst="rect">
                <a:avLst/>
              </a:prstGeom>
              <a:blipFill rotWithShape="0">
                <a:blip r:embed="rId3"/>
                <a:stretch>
                  <a:fillRect r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MORE Quantum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95420"/>
            <a:ext cx="1035376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Dynamic programming on subsets of </a:t>
            </a:r>
            <a:r>
              <a:rPr lang="lv-LV" sz="3200" dirty="0" smtClean="0">
                <a:solidFill>
                  <a:srgbClr val="FFC000"/>
                </a:solidFill>
              </a:rPr>
              <a:t>{1, ..., n}</a:t>
            </a:r>
            <a:r>
              <a:rPr lang="lv-LV" sz="32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800" dirty="0" smtClean="0"/>
              <a:t>Compute </a:t>
            </a:r>
            <a:r>
              <a:rPr lang="lv-LV" sz="2800" dirty="0" smtClean="0">
                <a:solidFill>
                  <a:srgbClr val="FFC000"/>
                </a:solidFill>
              </a:rPr>
              <a:t>F({1, ..., n})</a:t>
            </a:r>
            <a:r>
              <a:rPr lang="lv-LV" sz="2800" dirty="0" smtClean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800" dirty="0" smtClean="0">
                <a:solidFill>
                  <a:srgbClr val="FFC000"/>
                </a:solidFill>
              </a:rPr>
              <a:t>F(S)</a:t>
            </a:r>
            <a:r>
              <a:rPr lang="lv-LV" sz="2800" dirty="0" smtClean="0"/>
              <a:t> - minimum over </a:t>
            </a:r>
            <a:r>
              <a:rPr lang="lv-LV" sz="2800" dirty="0" smtClean="0">
                <a:solidFill>
                  <a:srgbClr val="FFC000"/>
                </a:solidFill>
              </a:rPr>
              <a:t>F(S-{k})</a:t>
            </a:r>
            <a:r>
              <a:rPr lang="lv-LV" sz="2800" dirty="0" smtClean="0"/>
              <a:t>+some extra cost,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lv-LV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800" dirty="0" smtClean="0">
                <a:solidFill>
                  <a:srgbClr val="FFC000"/>
                </a:solidFill>
              </a:rPr>
              <a:t>O(1.817...</a:t>
            </a:r>
            <a:r>
              <a:rPr lang="lv-LV" sz="2800" baseline="30000" dirty="0" smtClean="0">
                <a:solidFill>
                  <a:srgbClr val="FFC000"/>
                </a:solidFill>
              </a:rPr>
              <a:t>n</a:t>
            </a:r>
            <a:r>
              <a:rPr lang="lv-LV" sz="2800" dirty="0" smtClean="0">
                <a:solidFill>
                  <a:srgbClr val="FFC000"/>
                </a:solidFill>
              </a:rPr>
              <a:t>)</a:t>
            </a:r>
            <a:r>
              <a:rPr lang="lv-LV" sz="2800" dirty="0" smtClean="0"/>
              <a:t> quantum time,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90773" y="5557803"/>
            <a:ext cx="8414483" cy="4667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r>
              <a:rPr lang="lv-LV" sz="2700" i="1" dirty="0" smtClean="0">
                <a:solidFill>
                  <a:srgbClr val="FFFFFF"/>
                </a:solidFill>
                <a:sym typeface="Helvetica Light"/>
              </a:rPr>
              <a:t>[A, Balodis, Iraids, Kokainis, Prūsis, Vihrovs, </a:t>
            </a:r>
            <a:r>
              <a:rPr lang="lv-LV" sz="2700" i="1" dirty="0" smtClean="0">
                <a:solidFill>
                  <a:srgbClr val="FFFFFF"/>
                </a:solidFill>
                <a:sym typeface="Helvetica Light"/>
              </a:rPr>
              <a:t>SODA’2019</a:t>
            </a:r>
            <a:r>
              <a:rPr lang="lv-LV" sz="2700" i="1" dirty="0" smtClean="0"/>
              <a:t>]</a:t>
            </a:r>
            <a:endParaRPr lang="en-US" sz="2700" i="1" dirty="0">
              <a:solidFill>
                <a:srgbClr val="FFFFFF"/>
              </a:solidFill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2068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More quantum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48" y="2096064"/>
            <a:ext cx="11612451" cy="36951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Treewidth (Kļevickis, Prūsis, Vihrovs, </a:t>
            </a:r>
            <a:r>
              <a:rPr lang="lv-LV" sz="3200" dirty="0" smtClean="0"/>
              <a:t>TQC’2022):</a:t>
            </a:r>
            <a:endParaRPr lang="lv-LV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800" dirty="0" smtClean="0">
                <a:solidFill>
                  <a:srgbClr val="FFC000"/>
                </a:solidFill>
              </a:rPr>
              <a:t>O(1.755...</a:t>
            </a:r>
            <a:r>
              <a:rPr lang="lv-LV" sz="2800" baseline="30000" dirty="0" smtClean="0">
                <a:solidFill>
                  <a:srgbClr val="FFC000"/>
                </a:solidFill>
              </a:rPr>
              <a:t>n</a:t>
            </a:r>
            <a:r>
              <a:rPr lang="lv-LV" sz="2800" dirty="0" smtClean="0">
                <a:solidFill>
                  <a:srgbClr val="FFC000"/>
                </a:solidFill>
              </a:rPr>
              <a:t>)</a:t>
            </a:r>
            <a:r>
              <a:rPr lang="lv-LV" sz="2800" dirty="0" smtClean="0"/>
              <a:t> classically;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800" dirty="0" smtClean="0">
                <a:solidFill>
                  <a:srgbClr val="FFC000"/>
                </a:solidFill>
              </a:rPr>
              <a:t>O(1.538...</a:t>
            </a:r>
            <a:r>
              <a:rPr lang="lv-LV" sz="2800" baseline="30000" dirty="0" smtClean="0">
                <a:solidFill>
                  <a:srgbClr val="FFC000"/>
                </a:solidFill>
              </a:rPr>
              <a:t>n</a:t>
            </a:r>
            <a:r>
              <a:rPr lang="lv-LV" sz="2800" dirty="0" smtClean="0">
                <a:solidFill>
                  <a:srgbClr val="FFC000"/>
                </a:solidFill>
              </a:rPr>
              <a:t>)</a:t>
            </a:r>
            <a:r>
              <a:rPr lang="lv-LV" sz="2800" dirty="0" smtClean="0"/>
              <a:t> quantumly.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lv-LV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Speeding up other methods for solving NP-complete problems?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69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221291"/>
            <a:ext cx="9733512" cy="2852737"/>
          </a:xfrm>
        </p:spPr>
        <p:txBody>
          <a:bodyPr/>
          <a:lstStyle/>
          <a:p>
            <a:r>
              <a:rPr lang="lv-LV" dirty="0" smtClean="0"/>
              <a:t>direction 3: </a:t>
            </a:r>
            <a:r>
              <a:rPr lang="lv-LV" dirty="0" smtClean="0"/>
              <a:t>variable time search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83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60425"/>
          </a:xfrm>
        </p:spPr>
        <p:txBody>
          <a:bodyPr/>
          <a:lstStyle/>
          <a:p>
            <a:pPr eaLnBrk="1" hangingPunct="1">
              <a:defRPr/>
            </a:pPr>
            <a:r>
              <a:rPr lang="lv-LV" dirty="0" smtClean="0"/>
              <a:t>Variable time </a:t>
            </a:r>
            <a:r>
              <a:rPr lang="lv-LV" dirty="0" smtClean="0"/>
              <a:t>search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lv-LV" dirty="0" smtClean="0"/>
          </a:p>
          <a:p>
            <a:pPr eaLnBrk="1" hangingPunct="1">
              <a:defRPr/>
            </a:pPr>
            <a:endParaRPr lang="lv-LV" dirty="0" smtClean="0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2495550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/>
              <a:t>?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5375275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/>
              <a:t>?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8183563" y="2133601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lv-LV" altLang="lv-LV"/>
              <a:t>...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8832850" y="1628775"/>
            <a:ext cx="1214438" cy="121443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lv-LV" altLang="lv-LV" sz="3600"/>
              <a:t>?</a:t>
            </a:r>
          </a:p>
        </p:txBody>
      </p:sp>
      <p:pic>
        <p:nvPicPr>
          <p:cNvPr id="29706" name="Picture 10" descr="MCBS00005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8" y="1844675"/>
            <a:ext cx="8302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2053222" y="3604825"/>
            <a:ext cx="931056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lv-LV" altLang="lv-LV" sz="3200" dirty="0" smtClean="0">
                <a:latin typeface="+mn-lt"/>
              </a:rPr>
              <a:t>Objects – subroutines.</a:t>
            </a:r>
          </a:p>
          <a:p>
            <a:pPr eaLnBrk="1" hangingPunct="1"/>
            <a:r>
              <a:rPr lang="lv-LV" altLang="lv-LV" sz="3200" dirty="0" smtClean="0">
                <a:latin typeface="+mn-lt"/>
              </a:rPr>
              <a:t>Some objects can be faster to check.</a:t>
            </a:r>
          </a:p>
          <a:p>
            <a:pPr eaLnBrk="1" hangingPunct="1"/>
            <a:endParaRPr lang="lv-LV" altLang="lv-LV" sz="3200" dirty="0" smtClean="0">
              <a:latin typeface="+mn-lt"/>
            </a:endParaRPr>
          </a:p>
          <a:p>
            <a:pPr eaLnBrk="1" hangingPunct="1"/>
            <a:r>
              <a:rPr lang="lv-LV" altLang="lv-LV" sz="3200" dirty="0" smtClean="0">
                <a:solidFill>
                  <a:srgbClr val="00B0F0"/>
                </a:solidFill>
                <a:latin typeface="+mn-lt"/>
              </a:rPr>
              <a:t>Example: divide-and-conquer with subproblems</a:t>
            </a:r>
          </a:p>
          <a:p>
            <a:pPr eaLnBrk="1" hangingPunct="1"/>
            <a:r>
              <a:rPr lang="lv-LV" altLang="lv-LV" sz="3200" dirty="0" smtClean="0">
                <a:solidFill>
                  <a:srgbClr val="00B0F0"/>
                </a:solidFill>
                <a:latin typeface="+mn-lt"/>
              </a:rPr>
              <a:t>of different size.</a:t>
            </a:r>
            <a:endParaRPr lang="lv-LV" altLang="lv-LV" sz="3200" dirty="0">
              <a:solidFill>
                <a:srgbClr val="00B0F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580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313" y="404813"/>
            <a:ext cx="8229600" cy="1371600"/>
          </a:xfrm>
        </p:spPr>
        <p:txBody>
          <a:bodyPr/>
          <a:lstStyle/>
          <a:p>
            <a:r>
              <a:rPr lang="lv-LV" altLang="en-US" dirty="0" smtClean="0"/>
              <a:t>Standard quantum search</a:t>
            </a:r>
            <a:endParaRPr lang="lv-LV" alt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43163" y="3615531"/>
            <a:ext cx="720725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Q</a:t>
            </a:r>
            <a:endParaRPr lang="lv-LV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11362" y="3686969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"/>
          <p:cNvSpPr txBox="1">
            <a:spLocks noChangeArrowheads="1"/>
          </p:cNvSpPr>
          <p:nvPr/>
        </p:nvSpPr>
        <p:spPr bwMode="auto">
          <a:xfrm rot="5400000">
            <a:off x="2070893" y="4276725"/>
            <a:ext cx="39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163887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163887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63887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63887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63887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7"/>
          <p:cNvSpPr txBox="1">
            <a:spLocks noChangeArrowheads="1"/>
          </p:cNvSpPr>
          <p:nvPr/>
        </p:nvSpPr>
        <p:spPr bwMode="auto">
          <a:xfrm rot="5400000">
            <a:off x="3153568" y="4278313"/>
            <a:ext cx="393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79788" y="3615531"/>
            <a:ext cx="720725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D</a:t>
            </a:r>
            <a:endParaRPr lang="lv-LV" sz="32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4100512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100512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100512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00512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100512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24"/>
          <p:cNvSpPr txBox="1">
            <a:spLocks noChangeArrowheads="1"/>
          </p:cNvSpPr>
          <p:nvPr/>
        </p:nvSpPr>
        <p:spPr bwMode="auto">
          <a:xfrm rot="5400000">
            <a:off x="4087018" y="4276725"/>
            <a:ext cx="39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16413" y="3615531"/>
            <a:ext cx="719137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Q</a:t>
            </a:r>
            <a:endParaRPr lang="lv-LV" sz="3200" baseline="30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035549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35549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35549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35549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35549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31"/>
          <p:cNvSpPr txBox="1">
            <a:spLocks noChangeArrowheads="1"/>
          </p:cNvSpPr>
          <p:nvPr/>
        </p:nvSpPr>
        <p:spPr bwMode="auto">
          <a:xfrm rot="5400000">
            <a:off x="5025231" y="4278313"/>
            <a:ext cx="39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51450" y="3615531"/>
            <a:ext cx="720725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D</a:t>
            </a:r>
            <a:endParaRPr lang="lv-LV" sz="3200" baseline="300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72174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72174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72174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72174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72174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38"/>
          <p:cNvSpPr txBox="1">
            <a:spLocks noChangeArrowheads="1"/>
          </p:cNvSpPr>
          <p:nvPr/>
        </p:nvSpPr>
        <p:spPr bwMode="auto">
          <a:xfrm rot="5400000">
            <a:off x="5961856" y="4278313"/>
            <a:ext cx="39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2011362" y="3902869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011362" y="4118769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11362" y="4766469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011362" y="4982369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44"/>
          <p:cNvSpPr txBox="1">
            <a:spLocks noChangeArrowheads="1"/>
          </p:cNvSpPr>
          <p:nvPr/>
        </p:nvSpPr>
        <p:spPr bwMode="auto">
          <a:xfrm>
            <a:off x="6332538" y="3902870"/>
            <a:ext cx="5556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 sz="3200"/>
              <a:t>...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980237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980237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980237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980237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80237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50"/>
          <p:cNvSpPr txBox="1">
            <a:spLocks noChangeArrowheads="1"/>
          </p:cNvSpPr>
          <p:nvPr/>
        </p:nvSpPr>
        <p:spPr bwMode="auto">
          <a:xfrm rot="5400000">
            <a:off x="6969918" y="4278313"/>
            <a:ext cx="393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96138" y="3615531"/>
            <a:ext cx="720725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D</a:t>
            </a:r>
            <a:endParaRPr lang="lv-LV" sz="3200" baseline="30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7916862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916862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916862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916862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916862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57"/>
          <p:cNvSpPr txBox="1">
            <a:spLocks noChangeArrowheads="1"/>
          </p:cNvSpPr>
          <p:nvPr/>
        </p:nvSpPr>
        <p:spPr bwMode="auto">
          <a:xfrm rot="5400000">
            <a:off x="7903368" y="4276725"/>
            <a:ext cx="39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132763" y="3615531"/>
            <a:ext cx="719137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Q</a:t>
            </a:r>
            <a:endParaRPr lang="lv-LV" sz="3200" baseline="300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8851899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8851899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851899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851899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851899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64"/>
          <p:cNvSpPr txBox="1">
            <a:spLocks noChangeArrowheads="1"/>
          </p:cNvSpPr>
          <p:nvPr/>
        </p:nvSpPr>
        <p:spPr bwMode="auto">
          <a:xfrm rot="5400000">
            <a:off x="8841581" y="4278313"/>
            <a:ext cx="39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067800" y="3615531"/>
            <a:ext cx="720725" cy="158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D</a:t>
            </a:r>
            <a:endParaRPr lang="lv-LV" sz="32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9788524" y="36869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788524" y="39028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788524" y="41187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788524" y="47664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788524" y="4982369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TextBox 71"/>
          <p:cNvSpPr txBox="1">
            <a:spLocks noChangeArrowheads="1"/>
          </p:cNvSpPr>
          <p:nvPr/>
        </p:nvSpPr>
        <p:spPr bwMode="auto">
          <a:xfrm rot="5400000">
            <a:off x="9778206" y="4278313"/>
            <a:ext cx="39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1090" name="TextBox 73"/>
          <p:cNvSpPr txBox="1">
            <a:spLocks noChangeArrowheads="1"/>
          </p:cNvSpPr>
          <p:nvPr/>
        </p:nvSpPr>
        <p:spPr bwMode="auto">
          <a:xfrm>
            <a:off x="3467099" y="5549900"/>
            <a:ext cx="2720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 sz="3200" dirty="0"/>
              <a:t>Running time: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49210"/>
              </p:ext>
            </p:extLst>
          </p:nvPr>
        </p:nvGraphicFramePr>
        <p:xfrm>
          <a:off x="6416673" y="5472111"/>
          <a:ext cx="21478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774360" imgH="253800" progId="Equation.3">
                  <p:embed/>
                </p:oleObj>
              </mc:Choice>
              <mc:Fallback>
                <p:oleObj name="Equation" r:id="rId3" imgW="774360" imgH="253800" progId="Equation.3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3" y="5472111"/>
                        <a:ext cx="21478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" name="Rectangle 68"/>
          <p:cNvSpPr>
            <a:spLocks noChangeArrowheads="1"/>
          </p:cNvSpPr>
          <p:nvPr/>
        </p:nvSpPr>
        <p:spPr bwMode="auto">
          <a:xfrm>
            <a:off x="1981200" y="1773239"/>
            <a:ext cx="86868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lv-LV" altLang="en-US" dirty="0" smtClean="0">
                <a:latin typeface="Arial" panose="020B0604020202020204" pitchFamily="34" charset="0"/>
              </a:rPr>
              <a:t>Each query </a:t>
            </a:r>
            <a:r>
              <a:rPr lang="lv-LV" altLang="en-US" dirty="0" smtClean="0">
                <a:solidFill>
                  <a:srgbClr val="FFC000"/>
                </a:solidFill>
                <a:latin typeface="Arial" panose="020B0604020202020204" pitchFamily="34" charset="0"/>
              </a:rPr>
              <a:t>Q</a:t>
            </a:r>
            <a:r>
              <a:rPr lang="lv-LV" altLang="en-US" dirty="0" smtClean="0">
                <a:latin typeface="Arial" panose="020B0604020202020204" pitchFamily="34" charset="0"/>
              </a:rPr>
              <a:t> = </a:t>
            </a:r>
            <a:r>
              <a:rPr lang="lv-LV" altLang="en-US" dirty="0">
                <a:latin typeface="Arial" panose="020B0604020202020204" pitchFamily="34" charset="0"/>
              </a:rPr>
              <a:t>one “quantum black box</a:t>
            </a:r>
            <a:r>
              <a:rPr lang="lv-LV" altLang="en-US" dirty="0" smtClean="0">
                <a:latin typeface="Arial" panose="020B0604020202020204" pitchFamily="34" charset="0"/>
              </a:rPr>
              <a:t>”, runs checking procedure on superposition of inputs.</a:t>
            </a:r>
            <a:endParaRPr lang="lv-LV" altLang="en-US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81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" grpId="0"/>
      <p:bldP spid="10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Quantum vs classical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3200" dirty="0" smtClean="0"/>
              <a:t>Quantum:</a:t>
            </a:r>
          </a:p>
          <a:p>
            <a:r>
              <a:rPr lang="lv-LV" sz="3200" dirty="0" smtClean="0"/>
              <a:t>Classical </a:t>
            </a:r>
            <a:r>
              <a:rPr lang="lv-LV" sz="3200" i="1" dirty="0" smtClean="0">
                <a:solidFill>
                  <a:srgbClr val="FFC000"/>
                </a:solidFill>
              </a:rPr>
              <a:t>T</a:t>
            </a:r>
            <a:r>
              <a:rPr lang="lv-LV" sz="3200" i="1" baseline="-25000" dirty="0" smtClean="0">
                <a:solidFill>
                  <a:srgbClr val="FFC000"/>
                </a:solidFill>
              </a:rPr>
              <a:t>1</a:t>
            </a:r>
            <a:r>
              <a:rPr lang="lv-LV" sz="3200" i="1" dirty="0" smtClean="0">
                <a:solidFill>
                  <a:srgbClr val="FFC000"/>
                </a:solidFill>
              </a:rPr>
              <a:t>+...+T</a:t>
            </a:r>
            <a:r>
              <a:rPr lang="lv-LV" sz="3200" i="1" baseline="-25000" dirty="0" smtClean="0">
                <a:solidFill>
                  <a:srgbClr val="FFC000"/>
                </a:solidFill>
              </a:rPr>
              <a:t>N</a:t>
            </a:r>
            <a:r>
              <a:rPr lang="lv-LV" sz="3200" i="1" dirty="0" smtClean="0">
                <a:solidFill>
                  <a:srgbClr val="FFC000"/>
                </a:solidFill>
              </a:rPr>
              <a:t> = N T</a:t>
            </a:r>
            <a:r>
              <a:rPr lang="lv-LV" sz="3200" i="1" baseline="-25000" dirty="0" smtClean="0">
                <a:solidFill>
                  <a:srgbClr val="FFC000"/>
                </a:solidFill>
              </a:rPr>
              <a:t>avg</a:t>
            </a:r>
            <a:r>
              <a:rPr lang="lv-LV" sz="3200" dirty="0" smtClean="0"/>
              <a:t>. </a:t>
            </a:r>
          </a:p>
          <a:p>
            <a:r>
              <a:rPr lang="lv-LV" sz="3200" dirty="0" smtClean="0"/>
              <a:t>Quantum gap decreases/disappears if </a:t>
            </a:r>
            <a:r>
              <a:rPr lang="lv-LV" sz="3200" i="1" dirty="0" smtClean="0">
                <a:solidFill>
                  <a:srgbClr val="FFC000"/>
                </a:solidFill>
              </a:rPr>
              <a:t>T</a:t>
            </a:r>
            <a:r>
              <a:rPr lang="lv-LV" sz="3200" i="1" baseline="-25000" dirty="0" smtClean="0">
                <a:solidFill>
                  <a:srgbClr val="FFC000"/>
                </a:solidFill>
              </a:rPr>
              <a:t>avg</a:t>
            </a:r>
            <a:r>
              <a:rPr lang="lv-LV" sz="3200" i="1" dirty="0" smtClean="0">
                <a:solidFill>
                  <a:srgbClr val="FFC000"/>
                </a:solidFill>
              </a:rPr>
              <a:t>&lt;&lt;T</a:t>
            </a:r>
            <a:r>
              <a:rPr lang="lv-LV" sz="3200" i="1" baseline="-25000" dirty="0" smtClean="0">
                <a:solidFill>
                  <a:srgbClr val="FFC000"/>
                </a:solidFill>
              </a:rPr>
              <a:t>max</a:t>
            </a:r>
            <a:r>
              <a:rPr lang="lv-LV" sz="3200" dirty="0" smtClean="0"/>
              <a:t>.</a:t>
            </a:r>
          </a:p>
          <a:p>
            <a:endParaRPr lang="en-GB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16758"/>
              </p:ext>
            </p:extLst>
          </p:nvPr>
        </p:nvGraphicFramePr>
        <p:xfrm>
          <a:off x="3152773" y="2096064"/>
          <a:ext cx="21478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774360" imgH="253800" progId="Equation.3">
                  <p:embed/>
                </p:oleObj>
              </mc:Choice>
              <mc:Fallback>
                <p:oleObj name="Equation" r:id="rId3" imgW="774360" imgH="253800" progId="Equation.3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3" y="2096064"/>
                        <a:ext cx="21478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44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Two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3200" dirty="0" smtClean="0"/>
              <a:t>Known times: checking time </a:t>
            </a:r>
            <a:r>
              <a:rPr lang="lv-LV" sz="3200" dirty="0" smtClean="0">
                <a:solidFill>
                  <a:srgbClr val="FFC000"/>
                </a:solidFill>
              </a:rPr>
              <a:t>T</a:t>
            </a:r>
            <a:r>
              <a:rPr lang="lv-LV" sz="3200" baseline="-25000" dirty="0" smtClean="0">
                <a:solidFill>
                  <a:srgbClr val="FFC000"/>
                </a:solidFill>
              </a:rPr>
              <a:t>i</a:t>
            </a:r>
            <a:r>
              <a:rPr lang="lv-LV" sz="3200" baseline="-25000" dirty="0" smtClean="0"/>
              <a:t> </a:t>
            </a:r>
            <a:r>
              <a:rPr lang="lv-LV" sz="3200" dirty="0" smtClean="0"/>
              <a:t>for object </a:t>
            </a:r>
            <a:r>
              <a:rPr lang="lv-LV" sz="3200" dirty="0" smtClean="0">
                <a:solidFill>
                  <a:srgbClr val="FFC000"/>
                </a:solidFill>
              </a:rPr>
              <a:t>i</a:t>
            </a:r>
            <a:r>
              <a:rPr lang="lv-LV" sz="3200" dirty="0" smtClean="0"/>
              <a:t> known in advance, can be used to design algorithm.</a:t>
            </a:r>
          </a:p>
          <a:p>
            <a:r>
              <a:rPr lang="lv-LV" sz="3200" dirty="0" smtClean="0"/>
              <a:t>Unknown times: </a:t>
            </a:r>
            <a:r>
              <a:rPr lang="lv-LV" sz="3200" dirty="0" smtClean="0">
                <a:solidFill>
                  <a:srgbClr val="FFC000"/>
                </a:solidFill>
              </a:rPr>
              <a:t>T</a:t>
            </a:r>
            <a:r>
              <a:rPr lang="lv-LV" sz="3200" baseline="-25000" dirty="0" smtClean="0">
                <a:solidFill>
                  <a:srgbClr val="FFC000"/>
                </a:solidFill>
              </a:rPr>
              <a:t>i</a:t>
            </a:r>
            <a:r>
              <a:rPr lang="lv-LV" sz="3200" dirty="0" smtClean="0"/>
              <a:t> discovered by running the checking algorithm.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20698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results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3104586"/>
              </a:xfrm>
            </p:spPr>
            <p:txBody>
              <a:bodyPr>
                <a:normAutofit/>
              </a:bodyPr>
              <a:lstStyle/>
              <a:p>
                <a:r>
                  <a:rPr lang="lv-LV" sz="3200" dirty="0" smtClean="0"/>
                  <a:t>Running time determined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sz="32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lv-LV" sz="3200" b="0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lv-LV" sz="32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lv-LV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lv-LV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lv-LV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lv-LV" sz="32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lv-LV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lv-LV" sz="3200" dirty="0" smtClean="0"/>
              </a:p>
              <a:p>
                <a:r>
                  <a:rPr lang="lv-LV" sz="3200" u="sng" dirty="0" smtClean="0"/>
                  <a:t>Theorem</a:t>
                </a:r>
                <a:r>
                  <a:rPr lang="lv-LV" sz="3200" dirty="0" smtClean="0"/>
                  <a:t> For known times, </a:t>
                </a: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(T)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 steps.</a:t>
                </a:r>
              </a:p>
              <a:p>
                <a:r>
                  <a:rPr lang="lv-LV" sz="3200" u="sng" dirty="0" smtClean="0">
                    <a:sym typeface="Symbol" panose="05050102010706020507" pitchFamily="18" charset="2"/>
                  </a:rPr>
                  <a:t>Theorem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 For unknown times, </a:t>
                </a:r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(T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sz="32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lv-LV" sz="3200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lv-LV" sz="32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𝑇</m:t>
                            </m:r>
                          </m:e>
                        </m:func>
                      </m:e>
                    </m:rad>
                  </m:oMath>
                </a14:m>
                <a:r>
                  <a:rPr lang="lv-LV" sz="3200" dirty="0" smtClean="0">
                    <a:solidFill>
                      <a:srgbClr val="FFC000"/>
                    </a:solidFill>
                    <a:sym typeface="Symbol" panose="05050102010706020507" pitchFamily="18" charset="2"/>
                  </a:rPr>
                  <a:t>)</a:t>
                </a:r>
                <a:r>
                  <a:rPr lang="lv-LV" sz="3200" dirty="0" smtClean="0">
                    <a:sym typeface="Symbol" panose="05050102010706020507" pitchFamily="18" charset="2"/>
                  </a:rPr>
                  <a:t> </a:t>
                </a:r>
                <a:r>
                  <a:rPr lang="lv-LV" sz="3200" dirty="0">
                    <a:sym typeface="Symbol" panose="05050102010706020507" pitchFamily="18" charset="2"/>
                  </a:rPr>
                  <a:t>steps.</a:t>
                </a:r>
                <a:endParaRPr lang="en-GB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3104586"/>
              </a:xfrm>
              <a:blipFill>
                <a:blip r:embed="rId2"/>
                <a:stretch>
                  <a:fillRect l="-1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6686" y="5718733"/>
            <a:ext cx="10193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i="1" dirty="0" smtClean="0"/>
              <a:t>[A, STACS’2007, A, Kokainis, Vihrovs, TQC’ 2023, Vihrovs, </a:t>
            </a:r>
            <a:r>
              <a:rPr lang="en-GB" sz="2400" i="1" dirty="0" smtClean="0"/>
              <a:t>arXiv:2505.22405</a:t>
            </a:r>
            <a:r>
              <a:rPr lang="lv-LV" sz="2400" i="1" dirty="0"/>
              <a:t>]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464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31876" y="1800519"/>
            <a:ext cx="130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Search</a:t>
            </a:r>
            <a:endParaRPr lang="lv-LV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71231" y="3161902"/>
            <a:ext cx="3320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Quantum counting</a:t>
            </a:r>
            <a:endParaRPr lang="lv-LV" sz="3200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91627" y="2303751"/>
            <a:ext cx="792737" cy="1108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663086" y="2283169"/>
            <a:ext cx="933332" cy="55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0321" y="2565739"/>
            <a:ext cx="4202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Amplitude amplification</a:t>
            </a:r>
            <a:endParaRPr lang="lv-LV" sz="3200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891628" y="2385294"/>
            <a:ext cx="857190" cy="1809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9688" y="3908235"/>
            <a:ext cx="427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Search by quantum walk</a:t>
            </a:r>
            <a:endParaRPr lang="lv-LV" sz="3200" dirty="0"/>
          </a:p>
        </p:txBody>
      </p:sp>
      <p:cxnSp>
        <p:nvCxnSpPr>
          <p:cNvPr id="18" name="Straight Connector 17"/>
          <p:cNvCxnSpPr>
            <a:stCxn id="5" idx="2"/>
          </p:cNvCxnSpPr>
          <p:nvPr/>
        </p:nvCxnSpPr>
        <p:spPr>
          <a:xfrm flipH="1">
            <a:off x="5824959" y="2385294"/>
            <a:ext cx="57288" cy="210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36838" y="4389280"/>
            <a:ext cx="2295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Backtracking</a:t>
            </a:r>
            <a:endParaRPr lang="lv-LV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459158" y="2745404"/>
            <a:ext cx="5071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Quantum divide and conquer</a:t>
            </a:r>
            <a:endParaRPr lang="lv-LV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739438" y="3567342"/>
            <a:ext cx="398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Dynamic programming</a:t>
            </a:r>
            <a:endParaRPr lang="lv-LV" sz="3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173330" y="2337455"/>
            <a:ext cx="368225" cy="503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21661" y="2395585"/>
            <a:ext cx="660489" cy="1351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06106" y="4897712"/>
            <a:ext cx="18853" cy="55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97370" y="5366057"/>
            <a:ext cx="330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Branch-and-bound</a:t>
            </a:r>
            <a:endParaRPr lang="lv-LV" sz="3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2546004" y="4456223"/>
            <a:ext cx="18853" cy="55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37268" y="4924568"/>
            <a:ext cx="3578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Simulated annealing</a:t>
            </a:r>
            <a:endParaRPr lang="lv-LV" sz="32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61" y="494195"/>
            <a:ext cx="3026573" cy="20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err="1" smtClean="0"/>
              <a:t>Basic</a:t>
            </a:r>
            <a:r>
              <a:rPr lang="lv-LV" dirty="0" smtClean="0"/>
              <a:t> </a:t>
            </a:r>
            <a:r>
              <a:rPr lang="lv-LV" dirty="0" err="1" smtClean="0"/>
              <a:t>idea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0" y="1981200"/>
            <a:ext cx="850265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lv-LV" sz="3200" dirty="0" smtClean="0">
                <a:solidFill>
                  <a:srgbClr val="FFC000"/>
                </a:solidFill>
              </a:rPr>
              <a:t>3</a:t>
            </a:r>
            <a:r>
              <a:rPr lang="lv-LV" sz="3200" dirty="0" smtClean="0"/>
              <a:t> outcomes: </a:t>
            </a:r>
            <a:r>
              <a:rPr lang="lv-LV" sz="3200" dirty="0" smtClean="0"/>
              <a:t>“true”, </a:t>
            </a:r>
            <a:r>
              <a:rPr lang="lv-LV" sz="3200" dirty="0" smtClean="0"/>
              <a:t>“</a:t>
            </a:r>
            <a:r>
              <a:rPr lang="lv-LV" sz="3200" dirty="0" smtClean="0"/>
              <a:t>false”, </a:t>
            </a:r>
            <a:r>
              <a:rPr lang="lv-LV" sz="3200" dirty="0" smtClean="0"/>
              <a:t>“did not stop”</a:t>
            </a:r>
          </a:p>
          <a:p>
            <a:pPr>
              <a:defRPr/>
            </a:pPr>
            <a:r>
              <a:rPr lang="lv-LV" sz="3200" dirty="0" smtClean="0"/>
              <a:t>Search for “true” or </a:t>
            </a:r>
            <a:r>
              <a:rPr lang="lv-LV" sz="3200" dirty="0" smtClean="0"/>
              <a:t>“did not stop”.</a:t>
            </a:r>
          </a:p>
          <a:p>
            <a:pPr>
              <a:defRPr/>
            </a:pPr>
            <a:r>
              <a:rPr lang="lv-LV" sz="3200" dirty="0" smtClean="0"/>
              <a:t>Amplified version </a:t>
            </a:r>
            <a:r>
              <a:rPr lang="lv-LV" sz="3200" dirty="0" smtClean="0">
                <a:solidFill>
                  <a:srgbClr val="FFC000"/>
                </a:solidFill>
              </a:rPr>
              <a:t>C’</a:t>
            </a:r>
            <a:r>
              <a:rPr lang="lv-LV" sz="3200" baseline="-25000" dirty="0" smtClean="0">
                <a:solidFill>
                  <a:srgbClr val="FFC000"/>
                </a:solidFill>
              </a:rPr>
              <a:t>t</a:t>
            </a:r>
            <a:r>
              <a:rPr lang="lv-LV" sz="3200" dirty="0" smtClean="0"/>
              <a:t>.</a:t>
            </a:r>
            <a:endParaRPr lang="lv-LV" sz="3200" dirty="0"/>
          </a:p>
        </p:txBody>
      </p:sp>
      <p:sp>
        <p:nvSpPr>
          <p:cNvPr id="4" name="Rectangle 3"/>
          <p:cNvSpPr/>
          <p:nvPr/>
        </p:nvSpPr>
        <p:spPr>
          <a:xfrm>
            <a:off x="1608139" y="2663826"/>
            <a:ext cx="720725" cy="15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C</a:t>
            </a:r>
            <a:r>
              <a:rPr lang="lv-LV" sz="3200" baseline="-25000" dirty="0" smtClean="0"/>
              <a:t>t</a:t>
            </a:r>
            <a:endParaRPr lang="lv-LV" sz="3200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76338" y="2735263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4" name="TextBox 5"/>
          <p:cNvSpPr txBox="1">
            <a:spLocks noChangeArrowheads="1"/>
          </p:cNvSpPr>
          <p:nvPr/>
        </p:nvSpPr>
        <p:spPr bwMode="auto">
          <a:xfrm rot="5400000">
            <a:off x="1235076" y="3325813"/>
            <a:ext cx="396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8863" y="2735263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28863" y="2952750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28863" y="3168650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28863" y="3816350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28863" y="4032250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0" name="TextBox 11"/>
          <p:cNvSpPr txBox="1">
            <a:spLocks noChangeArrowheads="1"/>
          </p:cNvSpPr>
          <p:nvPr/>
        </p:nvSpPr>
        <p:spPr bwMode="auto">
          <a:xfrm rot="5400000">
            <a:off x="2315370" y="3325020"/>
            <a:ext cx="39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76338" y="2952750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176338" y="3168650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76338" y="3816350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176338" y="4032250"/>
            <a:ext cx="431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 err="1" smtClean="0"/>
              <a:t>Basic</a:t>
            </a:r>
            <a:r>
              <a:rPr lang="lv-LV" dirty="0" smtClean="0"/>
              <a:t> </a:t>
            </a:r>
            <a:r>
              <a:rPr lang="lv-LV" dirty="0" err="1" smtClean="0"/>
              <a:t>idea</a:t>
            </a:r>
            <a:r>
              <a:rPr lang="lv-LV" dirty="0" smtClean="0"/>
              <a:t> (2)</a:t>
            </a:r>
            <a:endParaRPr lang="lv-LV" dirty="0"/>
          </a:p>
        </p:txBody>
      </p:sp>
      <p:sp>
        <p:nvSpPr>
          <p:cNvPr id="17" name="Rectangle 16"/>
          <p:cNvSpPr/>
          <p:nvPr/>
        </p:nvSpPr>
        <p:spPr>
          <a:xfrm>
            <a:off x="1401764" y="2671764"/>
            <a:ext cx="719137" cy="15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C’</a:t>
            </a:r>
            <a:r>
              <a:rPr lang="lv-LV" sz="3200" baseline="-25000" dirty="0" smtClean="0"/>
              <a:t>t</a:t>
            </a:r>
            <a:endParaRPr lang="lv-LV" sz="3200" baseline="-250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8375" y="2744788"/>
            <a:ext cx="43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TextBox 18"/>
          <p:cNvSpPr txBox="1">
            <a:spLocks noChangeArrowheads="1"/>
          </p:cNvSpPr>
          <p:nvPr/>
        </p:nvSpPr>
        <p:spPr bwMode="auto">
          <a:xfrm rot="5400000">
            <a:off x="1027906" y="3334544"/>
            <a:ext cx="39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120900" y="27447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20900" y="29606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0900" y="31765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120900" y="38242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20900" y="40401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4" name="TextBox 24"/>
          <p:cNvSpPr txBox="1">
            <a:spLocks noChangeArrowheads="1"/>
          </p:cNvSpPr>
          <p:nvPr/>
        </p:nvSpPr>
        <p:spPr bwMode="auto">
          <a:xfrm rot="5400000">
            <a:off x="2108200" y="3333750"/>
            <a:ext cx="395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336801" y="2671764"/>
            <a:ext cx="728662" cy="1584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lv-LV" sz="3200" dirty="0" smtClean="0"/>
              <a:t>C</a:t>
            </a:r>
            <a:r>
              <a:rPr lang="lv-LV" sz="3200" baseline="-25000" dirty="0"/>
              <a:t>3</a:t>
            </a:r>
            <a:r>
              <a:rPr lang="lv-LV" sz="3200" baseline="-25000" dirty="0" smtClean="0"/>
              <a:t>t</a:t>
            </a:r>
            <a:endParaRPr lang="lv-LV" sz="3200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057525" y="27447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57525" y="29606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57525" y="38242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057525" y="404018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71" name="TextBox 31"/>
          <p:cNvSpPr txBox="1">
            <a:spLocks noChangeArrowheads="1"/>
          </p:cNvSpPr>
          <p:nvPr/>
        </p:nvSpPr>
        <p:spPr bwMode="auto">
          <a:xfrm rot="5400000">
            <a:off x="3044825" y="3333750"/>
            <a:ext cx="395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lv-LV" altLang="en-US"/>
              <a:t>...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968375" y="2960688"/>
            <a:ext cx="43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68375" y="3176588"/>
            <a:ext cx="43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68375" y="3824288"/>
            <a:ext cx="43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8375" y="4040188"/>
            <a:ext cx="433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840162" y="1981200"/>
            <a:ext cx="7964488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lv-LV" sz="3200" dirty="0" smtClean="0">
                <a:solidFill>
                  <a:srgbClr val="FFC000"/>
                </a:solidFill>
              </a:rPr>
              <a:t>3 </a:t>
            </a:r>
            <a:r>
              <a:rPr lang="lv-LV" sz="3200" dirty="0" smtClean="0"/>
              <a:t>outcomes: </a:t>
            </a:r>
            <a:r>
              <a:rPr lang="lv-LV" sz="3200" dirty="0" smtClean="0"/>
              <a:t>“true”, </a:t>
            </a:r>
            <a:r>
              <a:rPr lang="lv-LV" sz="3200" dirty="0" smtClean="0"/>
              <a:t>“</a:t>
            </a:r>
            <a:r>
              <a:rPr lang="lv-LV" sz="3200" dirty="0" smtClean="0"/>
              <a:t>false”, </a:t>
            </a:r>
            <a:r>
              <a:rPr lang="lv-LV" sz="3200" dirty="0" smtClean="0"/>
              <a:t>“did not stop”</a:t>
            </a:r>
          </a:p>
          <a:p>
            <a:pPr>
              <a:defRPr/>
            </a:pPr>
            <a:r>
              <a:rPr lang="lv-LV" sz="3200" dirty="0" smtClean="0"/>
              <a:t>Search for “true” or </a:t>
            </a:r>
            <a:r>
              <a:rPr lang="lv-LV" sz="3200" dirty="0" smtClean="0"/>
              <a:t>“did not stop”.</a:t>
            </a:r>
          </a:p>
          <a:p>
            <a:pPr>
              <a:defRPr/>
            </a:pPr>
            <a:r>
              <a:rPr lang="lv-LV" sz="3200" dirty="0" smtClean="0"/>
              <a:t>Amplified version </a:t>
            </a:r>
            <a:r>
              <a:rPr lang="lv-LV" sz="3200" dirty="0" smtClean="0">
                <a:solidFill>
                  <a:srgbClr val="FFC000"/>
                </a:solidFill>
              </a:rPr>
              <a:t>C’</a:t>
            </a:r>
            <a:r>
              <a:rPr lang="lv-LV" sz="3200" baseline="-25000" dirty="0">
                <a:solidFill>
                  <a:srgbClr val="FFC000"/>
                </a:solidFill>
              </a:rPr>
              <a:t>3</a:t>
            </a:r>
            <a:r>
              <a:rPr lang="lv-LV" sz="3200" baseline="-25000" dirty="0" smtClean="0">
                <a:solidFill>
                  <a:srgbClr val="FFC000"/>
                </a:solidFill>
              </a:rPr>
              <a:t>t</a:t>
            </a:r>
            <a:r>
              <a:rPr lang="lv-LV" sz="3200" dirty="0" smtClean="0"/>
              <a:t>.</a:t>
            </a:r>
            <a:endParaRPr lang="lv-LV" sz="3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3063875" y="3170238"/>
            <a:ext cx="21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Geometry application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2800" dirty="0" smtClean="0">
                <a:solidFill>
                  <a:srgbClr val="FFC000"/>
                </a:solidFill>
              </a:rPr>
              <a:t>3</a:t>
            </a:r>
            <a:r>
              <a:rPr lang="lv-LV" sz="2800" dirty="0" smtClean="0"/>
              <a:t> </a:t>
            </a:r>
            <a:r>
              <a:rPr lang="lv-LV" sz="2800" dirty="0" smtClean="0"/>
              <a:t>-LINES:</a:t>
            </a:r>
            <a:endParaRPr lang="lv-LV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800" dirty="0" smtClean="0">
                <a:solidFill>
                  <a:srgbClr val="FFC000"/>
                </a:solidFill>
              </a:rPr>
              <a:t>N</a:t>
            </a:r>
            <a:r>
              <a:rPr lang="lv-LV" sz="2800" dirty="0" smtClean="0"/>
              <a:t> </a:t>
            </a:r>
            <a:r>
              <a:rPr lang="lv-LV" sz="2800" dirty="0" smtClean="0"/>
              <a:t>lines </a:t>
            </a:r>
            <a:r>
              <a:rPr lang="lv-LV" sz="2800" dirty="0" smtClean="0"/>
              <a:t>in a plane;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800" dirty="0" smtClean="0"/>
              <a:t>Are there </a:t>
            </a:r>
            <a:r>
              <a:rPr lang="lv-LV" sz="2800" dirty="0" smtClean="0">
                <a:solidFill>
                  <a:srgbClr val="FFC000"/>
                </a:solidFill>
              </a:rPr>
              <a:t>3</a:t>
            </a:r>
            <a:r>
              <a:rPr lang="lv-LV" sz="2800" dirty="0" smtClean="0"/>
              <a:t> </a:t>
            </a:r>
            <a:r>
              <a:rPr lang="lv-LV" sz="2800" dirty="0" smtClean="0"/>
              <a:t>lines that intersect in one point?</a:t>
            </a:r>
            <a:endParaRPr lang="lv-LV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Best classical algorithm: </a:t>
            </a:r>
            <a:r>
              <a:rPr lang="lv-LV" sz="3200" dirty="0" smtClean="0">
                <a:solidFill>
                  <a:srgbClr val="FFC000"/>
                </a:solidFill>
              </a:rPr>
              <a:t>O(N</a:t>
            </a:r>
            <a:r>
              <a:rPr lang="lv-LV" sz="3200" baseline="30000" dirty="0" smtClean="0">
                <a:solidFill>
                  <a:srgbClr val="FFC000"/>
                </a:solidFill>
              </a:rPr>
              <a:t>2</a:t>
            </a:r>
            <a:r>
              <a:rPr lang="lv-LV" sz="3200" dirty="0" smtClean="0">
                <a:solidFill>
                  <a:srgbClr val="FFC000"/>
                </a:solidFill>
              </a:rPr>
              <a:t>)</a:t>
            </a:r>
            <a:r>
              <a:rPr lang="lv-LV" sz="3200" dirty="0" smtClean="0"/>
              <a:t>.</a:t>
            </a:r>
            <a:endParaRPr lang="lv-LV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lv-LV" sz="3200" dirty="0" smtClean="0"/>
              <a:t>Quantum algorithm: </a:t>
            </a:r>
            <a:r>
              <a:rPr lang="lv-LV" sz="3200" dirty="0" smtClean="0">
                <a:solidFill>
                  <a:srgbClr val="FFC000"/>
                </a:solidFill>
              </a:rPr>
              <a:t>O(N log</a:t>
            </a:r>
            <a:r>
              <a:rPr lang="lv-LV" sz="3200" baseline="30000" dirty="0" smtClean="0">
                <a:solidFill>
                  <a:srgbClr val="FFC000"/>
                </a:solidFill>
              </a:rPr>
              <a:t>c</a:t>
            </a:r>
            <a:r>
              <a:rPr lang="lv-LV" sz="3200" dirty="0" smtClean="0">
                <a:solidFill>
                  <a:srgbClr val="FFC000"/>
                </a:solidFill>
              </a:rPr>
              <a:t> N).</a:t>
            </a:r>
            <a:endParaRPr lang="lv-LV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8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355" y="337044"/>
            <a:ext cx="10353761" cy="1326321"/>
          </a:xfrm>
        </p:spPr>
        <p:txBody>
          <a:bodyPr/>
          <a:lstStyle/>
          <a:p>
            <a:r>
              <a:rPr lang="lv-LV" dirty="0" smtClean="0"/>
              <a:t>3-LINES problem</a:t>
            </a:r>
            <a:endParaRPr lang="lv-LV" dirty="0"/>
          </a:p>
        </p:txBody>
      </p:sp>
      <p:sp>
        <p:nvSpPr>
          <p:cNvPr id="4" name="Rectangle 3"/>
          <p:cNvSpPr/>
          <p:nvPr/>
        </p:nvSpPr>
        <p:spPr>
          <a:xfrm>
            <a:off x="4577674" y="1845775"/>
            <a:ext cx="2523413" cy="707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" name="TextBox 4"/>
          <p:cNvSpPr txBox="1"/>
          <p:nvPr/>
        </p:nvSpPr>
        <p:spPr>
          <a:xfrm>
            <a:off x="4625345" y="1907317"/>
            <a:ext cx="2475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Entire plane</a:t>
            </a:r>
            <a:endParaRPr lang="lv-LV" sz="3200" dirty="0"/>
          </a:p>
        </p:txBody>
      </p:sp>
      <p:sp>
        <p:nvSpPr>
          <p:cNvPr id="7" name="Rectangle 6"/>
          <p:cNvSpPr/>
          <p:nvPr/>
        </p:nvSpPr>
        <p:spPr>
          <a:xfrm>
            <a:off x="1827799" y="3311269"/>
            <a:ext cx="1880067" cy="707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TextBox 7"/>
          <p:cNvSpPr txBox="1"/>
          <p:nvPr/>
        </p:nvSpPr>
        <p:spPr>
          <a:xfrm>
            <a:off x="1875470" y="3372811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Region </a:t>
            </a:r>
            <a:r>
              <a:rPr lang="lv-LV" sz="3200" dirty="0" smtClean="0"/>
              <a:t>1</a:t>
            </a:r>
            <a:endParaRPr lang="lv-LV" sz="3200" dirty="0"/>
          </a:p>
        </p:txBody>
      </p:sp>
      <p:sp>
        <p:nvSpPr>
          <p:cNvPr id="12" name="Rectangle 11"/>
          <p:cNvSpPr/>
          <p:nvPr/>
        </p:nvSpPr>
        <p:spPr>
          <a:xfrm>
            <a:off x="4272684" y="3290328"/>
            <a:ext cx="1880067" cy="707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TextBox 12"/>
          <p:cNvSpPr txBox="1"/>
          <p:nvPr/>
        </p:nvSpPr>
        <p:spPr>
          <a:xfrm>
            <a:off x="4231013" y="335187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Region </a:t>
            </a:r>
            <a:r>
              <a:rPr lang="lv-LV" sz="3200" dirty="0" smtClean="0"/>
              <a:t>2</a:t>
            </a:r>
            <a:endParaRPr lang="lv-LV" sz="3200" dirty="0"/>
          </a:p>
        </p:txBody>
      </p:sp>
      <p:sp>
        <p:nvSpPr>
          <p:cNvPr id="14" name="Rectangle 13"/>
          <p:cNvSpPr/>
          <p:nvPr/>
        </p:nvSpPr>
        <p:spPr>
          <a:xfrm>
            <a:off x="8001918" y="3311267"/>
            <a:ext cx="1880067" cy="707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5" name="TextBox 14"/>
          <p:cNvSpPr txBox="1"/>
          <p:nvPr/>
        </p:nvSpPr>
        <p:spPr>
          <a:xfrm>
            <a:off x="7974924" y="3311269"/>
            <a:ext cx="197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Region </a:t>
            </a:r>
            <a:r>
              <a:rPr lang="lv-LV" sz="3200" dirty="0" smtClean="0"/>
              <a:t>m</a:t>
            </a:r>
            <a:endParaRPr lang="lv-LV" sz="3200" dirty="0"/>
          </a:p>
        </p:txBody>
      </p:sp>
      <p:cxnSp>
        <p:nvCxnSpPr>
          <p:cNvPr id="17" name="Straight Connector 16"/>
          <p:cNvCxnSpPr>
            <a:endCxn id="7" idx="0"/>
          </p:cNvCxnSpPr>
          <p:nvPr/>
        </p:nvCxnSpPr>
        <p:spPr>
          <a:xfrm flipH="1">
            <a:off x="2767833" y="2553630"/>
            <a:ext cx="2569485" cy="7576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2" idx="0"/>
          </p:cNvCxnSpPr>
          <p:nvPr/>
        </p:nvCxnSpPr>
        <p:spPr>
          <a:xfrm flipH="1">
            <a:off x="5212718" y="2553630"/>
            <a:ext cx="319614" cy="7366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167376" y="2562853"/>
            <a:ext cx="2600937" cy="7484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93299" y="33112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…</a:t>
            </a:r>
            <a:endParaRPr lang="lv-LV" dirty="0"/>
          </a:p>
        </p:txBody>
      </p:sp>
      <p:sp>
        <p:nvSpPr>
          <p:cNvPr id="32" name="Rectangle 31"/>
          <p:cNvSpPr/>
          <p:nvPr/>
        </p:nvSpPr>
        <p:spPr>
          <a:xfrm>
            <a:off x="641103" y="4755823"/>
            <a:ext cx="1761080" cy="46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3" name="TextBox 32"/>
          <p:cNvSpPr txBox="1"/>
          <p:nvPr/>
        </p:nvSpPr>
        <p:spPr>
          <a:xfrm>
            <a:off x="683886" y="4771244"/>
            <a:ext cx="160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Subregion </a:t>
            </a:r>
            <a:r>
              <a:rPr lang="lv-LV" sz="2000" dirty="0" smtClean="0"/>
              <a:t>1</a:t>
            </a:r>
            <a:endParaRPr lang="lv-LV" sz="2000" dirty="0"/>
          </a:p>
        </p:txBody>
      </p:sp>
      <p:sp>
        <p:nvSpPr>
          <p:cNvPr id="36" name="Rectangle 35"/>
          <p:cNvSpPr/>
          <p:nvPr/>
        </p:nvSpPr>
        <p:spPr>
          <a:xfrm>
            <a:off x="2591968" y="4755822"/>
            <a:ext cx="1761080" cy="461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7" name="TextBox 36"/>
          <p:cNvSpPr txBox="1"/>
          <p:nvPr/>
        </p:nvSpPr>
        <p:spPr>
          <a:xfrm>
            <a:off x="2572514" y="4771244"/>
            <a:ext cx="160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Subregion </a:t>
            </a:r>
            <a:r>
              <a:rPr lang="lv-LV" sz="2000" dirty="0" smtClean="0"/>
              <a:t>2</a:t>
            </a:r>
            <a:endParaRPr lang="lv-LV" sz="2000" dirty="0"/>
          </a:p>
        </p:txBody>
      </p:sp>
      <p:cxnSp>
        <p:nvCxnSpPr>
          <p:cNvPr id="38" name="Straight Connector 37"/>
          <p:cNvCxnSpPr>
            <a:endCxn id="32" idx="0"/>
          </p:cNvCxnSpPr>
          <p:nvPr/>
        </p:nvCxnSpPr>
        <p:spPr>
          <a:xfrm flipH="1">
            <a:off x="1521643" y="4019086"/>
            <a:ext cx="907534" cy="7367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35333" y="4022758"/>
            <a:ext cx="451240" cy="7330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190483" y="4022758"/>
            <a:ext cx="1694880" cy="7946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65765" y="4648134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dirty="0" smtClean="0"/>
              <a:t>…</a:t>
            </a:r>
            <a:endParaRPr lang="lv-LV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49642" y="5778718"/>
            <a:ext cx="7493398" cy="4821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r>
              <a:rPr lang="lv-LV" sz="2800" i="1" dirty="0" smtClean="0">
                <a:sym typeface="Helvetica Light"/>
              </a:rPr>
              <a:t>[A, Larka, </a:t>
            </a:r>
            <a:r>
              <a:rPr lang="lv-LV" sz="2800" i="1" dirty="0" smtClean="0">
                <a:sym typeface="Helvetica Light"/>
              </a:rPr>
              <a:t>TQC’2020, </a:t>
            </a:r>
            <a:r>
              <a:rPr lang="lv-LV" sz="2800" i="1" dirty="0"/>
              <a:t>Vihrovs, </a:t>
            </a:r>
            <a:r>
              <a:rPr lang="en-GB" sz="2800" i="1" dirty="0"/>
              <a:t>arXiv:2505.22405</a:t>
            </a:r>
            <a:r>
              <a:rPr lang="lv-LV" sz="2800" i="1" dirty="0" smtClean="0"/>
              <a:t>]</a:t>
            </a:r>
            <a:endParaRPr lang="en-US" sz="2700" i="1" dirty="0"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0985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Hopcroft’s problem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766015" cy="3695136"/>
          </a:xfrm>
        </p:spPr>
        <p:txBody>
          <a:bodyPr>
            <a:noAutofit/>
          </a:bodyPr>
          <a:lstStyle/>
          <a:p>
            <a:r>
              <a:rPr lang="lv-LV" sz="3200" dirty="0" smtClean="0">
                <a:solidFill>
                  <a:srgbClr val="FFC000"/>
                </a:solidFill>
              </a:rPr>
              <a:t>N</a:t>
            </a:r>
            <a:r>
              <a:rPr lang="lv-LV" sz="3200" dirty="0" smtClean="0"/>
              <a:t> lines, </a:t>
            </a:r>
            <a:r>
              <a:rPr lang="lv-LV" sz="3200" dirty="0" smtClean="0">
                <a:solidFill>
                  <a:srgbClr val="FFC000"/>
                </a:solidFill>
              </a:rPr>
              <a:t>N</a:t>
            </a:r>
            <a:r>
              <a:rPr lang="lv-LV" sz="3200" dirty="0" smtClean="0"/>
              <a:t> points. Determine if any of the points is on any of the lines.</a:t>
            </a:r>
          </a:p>
          <a:p>
            <a:r>
              <a:rPr lang="lv-LV" sz="3200" dirty="0" smtClean="0"/>
              <a:t>Classical: </a:t>
            </a:r>
            <a:r>
              <a:rPr lang="lv-LV" sz="3200" dirty="0" smtClean="0">
                <a:solidFill>
                  <a:srgbClr val="FFC000"/>
                </a:solidFill>
              </a:rPr>
              <a:t>O(N</a:t>
            </a:r>
            <a:r>
              <a:rPr lang="lv-LV" sz="3200" baseline="30000" dirty="0" smtClean="0">
                <a:solidFill>
                  <a:srgbClr val="FFC000"/>
                </a:solidFill>
              </a:rPr>
              <a:t>4/3</a:t>
            </a:r>
            <a:r>
              <a:rPr lang="lv-LV" sz="3200" dirty="0" smtClean="0">
                <a:solidFill>
                  <a:srgbClr val="FFC000"/>
                </a:solidFill>
              </a:rPr>
              <a:t>)</a:t>
            </a:r>
            <a:r>
              <a:rPr lang="lv-LV" sz="3200" dirty="0" smtClean="0"/>
              <a:t>.</a:t>
            </a:r>
          </a:p>
          <a:p>
            <a:r>
              <a:rPr lang="lv-LV" sz="3200" dirty="0" smtClean="0"/>
              <a:t>[Vihrovs, </a:t>
            </a:r>
            <a:r>
              <a:rPr lang="lv-LV" sz="3200" dirty="0" smtClean="0"/>
              <a:t>MFCS’2024</a:t>
            </a:r>
            <a:r>
              <a:rPr lang="lv-LV" sz="3200" dirty="0" smtClean="0"/>
              <a:t>] Quantum: </a:t>
            </a:r>
            <a:r>
              <a:rPr lang="lv-LV" sz="3200" dirty="0" smtClean="0">
                <a:solidFill>
                  <a:srgbClr val="FFC000"/>
                </a:solidFill>
              </a:rPr>
              <a:t>O(N</a:t>
            </a:r>
            <a:r>
              <a:rPr lang="lv-LV" sz="3200" baseline="30000" dirty="0" smtClean="0">
                <a:solidFill>
                  <a:srgbClr val="FFC000"/>
                </a:solidFill>
              </a:rPr>
              <a:t>5/6</a:t>
            </a:r>
            <a:r>
              <a:rPr lang="lv-LV" sz="3200" dirty="0" smtClean="0">
                <a:solidFill>
                  <a:srgbClr val="FFC000"/>
                </a:solidFill>
              </a:rPr>
              <a:t>)</a:t>
            </a:r>
            <a:r>
              <a:rPr lang="lv-LV" sz="3200" dirty="0" smtClean="0"/>
              <a:t>.</a:t>
            </a:r>
          </a:p>
          <a:p>
            <a:r>
              <a:rPr lang="lv-LV" sz="3200" dirty="0" smtClean="0">
                <a:solidFill>
                  <a:srgbClr val="00B0F0"/>
                </a:solidFill>
              </a:rPr>
              <a:t>Combination of quantum search and classical data structures.</a:t>
            </a:r>
            <a:endParaRPr lang="lv-LV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50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Outlook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3200" dirty="0" smtClean="0">
                <a:solidFill>
                  <a:srgbClr val="FFC000"/>
                </a:solidFill>
              </a:rPr>
              <a:t>Exponential</a:t>
            </a:r>
            <a:r>
              <a:rPr lang="lv-LV" sz="3200" dirty="0" smtClean="0"/>
              <a:t> quantum speedups for a </a:t>
            </a:r>
            <a:r>
              <a:rPr lang="lv-LV" sz="3200" dirty="0" smtClean="0">
                <a:solidFill>
                  <a:srgbClr val="FFC000"/>
                </a:solidFill>
              </a:rPr>
              <a:t>few problems </a:t>
            </a:r>
            <a:r>
              <a:rPr lang="lv-LV" sz="3200" dirty="0" smtClean="0"/>
              <a:t>(factoring, simulation).</a:t>
            </a:r>
          </a:p>
          <a:p>
            <a:r>
              <a:rPr lang="lv-LV" sz="3200" dirty="0" smtClean="0">
                <a:solidFill>
                  <a:srgbClr val="FFC000"/>
                </a:solidFill>
              </a:rPr>
              <a:t>Up-to-quadratic</a:t>
            </a:r>
            <a:r>
              <a:rPr lang="lv-LV" sz="3200" dirty="0" smtClean="0"/>
              <a:t> speedups for </a:t>
            </a:r>
            <a:r>
              <a:rPr lang="lv-LV" sz="3200" dirty="0" smtClean="0">
                <a:solidFill>
                  <a:srgbClr val="FFC000"/>
                </a:solidFill>
              </a:rPr>
              <a:t>many problems</a:t>
            </a:r>
            <a:r>
              <a:rPr lang="lv-LV" sz="3200" dirty="0" smtClean="0"/>
              <a:t>.</a:t>
            </a:r>
          </a:p>
          <a:p>
            <a:r>
              <a:rPr lang="lv-LV" sz="3200" dirty="0" smtClean="0"/>
              <a:t>Interesting combinations of quantum and classical methods.</a:t>
            </a:r>
            <a:endParaRPr lang="lv-LV" sz="3200" dirty="0" smtClean="0"/>
          </a:p>
        </p:txBody>
      </p:sp>
    </p:spTree>
    <p:extLst>
      <p:ext uri="{BB962C8B-B14F-4D97-AF65-F5344CB8AC3E}">
        <p14:creationId xmlns:p14="http://schemas.microsoft.com/office/powerpoint/2010/main" val="286534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1283086"/>
          </a:xfrm>
        </p:spPr>
        <p:txBody>
          <a:bodyPr/>
          <a:lstStyle/>
          <a:p>
            <a:r>
              <a:rPr lang="lv-LV" dirty="0" smtClean="0"/>
              <a:t>Questions?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88" y="2474345"/>
            <a:ext cx="35052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221291"/>
            <a:ext cx="9733512" cy="2852737"/>
          </a:xfrm>
        </p:spPr>
        <p:txBody>
          <a:bodyPr/>
          <a:lstStyle/>
          <a:p>
            <a:r>
              <a:rPr lang="lv-LV" dirty="0" smtClean="0"/>
              <a:t>DIRECTION 1: search by quantum walk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5401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lv-LV" dirty="0" smtClean="0"/>
              <a:t>Proximity search</a:t>
            </a:r>
            <a:endParaRPr lang="en-US" altLang="lv-LV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5486400" y="2017714"/>
            <a:ext cx="4992688" cy="247808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lv-LV" sz="3200" dirty="0"/>
              <a:t>Finite search space.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v-LV" sz="3200" dirty="0"/>
              <a:t>Some </a:t>
            </a:r>
            <a:r>
              <a:rPr lang="lv-LV" altLang="lv-LV" sz="3200" dirty="0" err="1" smtClean="0"/>
              <a:t>element</a:t>
            </a:r>
            <a:r>
              <a:rPr lang="en-US" altLang="lv-LV" sz="3200" dirty="0" smtClean="0"/>
              <a:t>s </a:t>
            </a:r>
            <a:r>
              <a:rPr lang="en-US" altLang="lv-LV" sz="3200" dirty="0"/>
              <a:t>might be marked.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lv-LV" sz="3200" dirty="0"/>
              <a:t>Find a marked </a:t>
            </a:r>
            <a:r>
              <a:rPr lang="lv-LV" altLang="lv-LV" sz="3200" dirty="0" err="1" smtClean="0"/>
              <a:t>element</a:t>
            </a:r>
            <a:r>
              <a:rPr lang="en-US" altLang="lv-LV" sz="3200" dirty="0" smtClean="0"/>
              <a:t>!</a:t>
            </a:r>
            <a:endParaRPr lang="en-US" altLang="lv-LV" dirty="0"/>
          </a:p>
        </p:txBody>
      </p:sp>
      <p:sp>
        <p:nvSpPr>
          <p:cNvPr id="164868" name="Oval 4"/>
          <p:cNvSpPr>
            <a:spLocks noChangeArrowheads="1"/>
          </p:cNvSpPr>
          <p:nvPr/>
        </p:nvSpPr>
        <p:spPr bwMode="auto">
          <a:xfrm>
            <a:off x="3103793" y="2155037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lv-LV" dirty="0"/>
              <a:t>1</a:t>
            </a:r>
          </a:p>
        </p:txBody>
      </p:sp>
      <p:sp>
        <p:nvSpPr>
          <p:cNvPr id="164869" name="Oval 5"/>
          <p:cNvSpPr>
            <a:spLocks noChangeArrowheads="1"/>
          </p:cNvSpPr>
          <p:nvPr/>
        </p:nvSpPr>
        <p:spPr bwMode="auto">
          <a:xfrm>
            <a:off x="2059315" y="290297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lv-LV"/>
              <a:t>2</a:t>
            </a:r>
          </a:p>
        </p:txBody>
      </p:sp>
      <p:sp>
        <p:nvSpPr>
          <p:cNvPr id="164870" name="Oval 6"/>
          <p:cNvSpPr>
            <a:spLocks noChangeArrowheads="1"/>
          </p:cNvSpPr>
          <p:nvPr/>
        </p:nvSpPr>
        <p:spPr bwMode="auto">
          <a:xfrm>
            <a:off x="4154272" y="2902974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lv-LV"/>
              <a:t>3</a:t>
            </a:r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2059315" y="4117887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lv-LV" dirty="0"/>
              <a:t>4</a:t>
            </a:r>
          </a:p>
        </p:txBody>
      </p:sp>
      <p:sp>
        <p:nvSpPr>
          <p:cNvPr id="164878" name="Oval 14"/>
          <p:cNvSpPr>
            <a:spLocks noChangeArrowheads="1"/>
          </p:cNvSpPr>
          <p:nvPr/>
        </p:nvSpPr>
        <p:spPr bwMode="auto">
          <a:xfrm>
            <a:off x="4154272" y="4117887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lv-LV" dirty="0"/>
              <a:t>5</a:t>
            </a:r>
          </a:p>
        </p:txBody>
      </p:sp>
      <p:sp>
        <p:nvSpPr>
          <p:cNvPr id="164879" name="Oval 15"/>
          <p:cNvSpPr>
            <a:spLocks noChangeArrowheads="1"/>
          </p:cNvSpPr>
          <p:nvPr/>
        </p:nvSpPr>
        <p:spPr bwMode="auto">
          <a:xfrm>
            <a:off x="3118342" y="4861447"/>
            <a:ext cx="533400" cy="5334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lv-LV" dirty="0"/>
              <a:t>6</a:t>
            </a:r>
          </a:p>
        </p:txBody>
      </p: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5486400" y="4800600"/>
            <a:ext cx="589852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lv-LV" altLang="lv-LV" sz="3200" dirty="0" err="1">
                <a:solidFill>
                  <a:srgbClr val="92D050"/>
                </a:solidFill>
                <a:latin typeface="+mn-lt"/>
              </a:rPr>
              <a:t>After</a:t>
            </a:r>
            <a:r>
              <a:rPr lang="lv-LV" altLang="lv-LV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lv-LV" altLang="lv-LV" sz="3200" dirty="0" err="1">
                <a:solidFill>
                  <a:srgbClr val="92D050"/>
                </a:solidFill>
                <a:latin typeface="+mn-lt"/>
              </a:rPr>
              <a:t>checking</a:t>
            </a:r>
            <a:r>
              <a:rPr lang="lv-LV" altLang="lv-LV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lv-LV" altLang="lv-LV" sz="3200" dirty="0">
                <a:solidFill>
                  <a:srgbClr val="FFC000"/>
                </a:solidFill>
                <a:latin typeface="+mn-lt"/>
              </a:rPr>
              <a:t>A</a:t>
            </a:r>
            <a:r>
              <a:rPr lang="lv-LV" altLang="lv-LV" sz="3200" dirty="0">
                <a:solidFill>
                  <a:srgbClr val="92D050"/>
                </a:solidFill>
                <a:latin typeface="+mn-lt"/>
              </a:rPr>
              <a:t>, it </a:t>
            </a:r>
            <a:r>
              <a:rPr lang="lv-LV" altLang="lv-LV" sz="3200" dirty="0" err="1">
                <a:solidFill>
                  <a:srgbClr val="92D050"/>
                </a:solidFill>
                <a:latin typeface="+mn-lt"/>
              </a:rPr>
              <a:t>may</a:t>
            </a:r>
            <a:r>
              <a:rPr lang="lv-LV" altLang="lv-LV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lv-LV" altLang="lv-LV" sz="3200" dirty="0" err="1">
                <a:solidFill>
                  <a:srgbClr val="92D050"/>
                </a:solidFill>
                <a:latin typeface="+mn-lt"/>
              </a:rPr>
              <a:t>be</a:t>
            </a:r>
            <a:r>
              <a:rPr lang="lv-LV" altLang="lv-LV" sz="3200" dirty="0">
                <a:solidFill>
                  <a:srgbClr val="92D050"/>
                </a:solidFill>
                <a:latin typeface="+mn-lt"/>
              </a:rPr>
              <a:t> </a:t>
            </a:r>
            <a:r>
              <a:rPr lang="lv-LV" altLang="lv-LV" sz="3200" dirty="0" err="1">
                <a:solidFill>
                  <a:srgbClr val="92D050"/>
                </a:solidFill>
                <a:latin typeface="+mn-lt"/>
              </a:rPr>
              <a:t>easier</a:t>
            </a:r>
            <a:r>
              <a:rPr lang="lv-LV" altLang="lv-LV" sz="3200" dirty="0">
                <a:solidFill>
                  <a:srgbClr val="92D050"/>
                </a:solidFill>
                <a:latin typeface="+mn-lt"/>
              </a:rPr>
              <a:t> to </a:t>
            </a:r>
            <a:r>
              <a:rPr lang="lv-LV" altLang="lv-LV" sz="3200" dirty="0" err="1">
                <a:solidFill>
                  <a:srgbClr val="92D050"/>
                </a:solidFill>
                <a:latin typeface="+mn-lt"/>
              </a:rPr>
              <a:t>check</a:t>
            </a:r>
            <a:r>
              <a:rPr lang="lv-LV" altLang="lv-LV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lv-LV" altLang="lv-LV" sz="3200" dirty="0">
                <a:solidFill>
                  <a:srgbClr val="FFC000"/>
                </a:solidFill>
                <a:latin typeface="+mn-lt"/>
              </a:rPr>
              <a:t>B</a:t>
            </a:r>
            <a:r>
              <a:rPr lang="lv-LV" altLang="lv-LV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lv-LV" altLang="lv-LV" sz="3200" dirty="0" err="1">
                <a:solidFill>
                  <a:srgbClr val="92D050"/>
                </a:solidFill>
                <a:latin typeface="+mn-lt"/>
              </a:rPr>
              <a:t>than</a:t>
            </a:r>
            <a:r>
              <a:rPr lang="lv-LV" altLang="lv-LV" sz="3200" dirty="0">
                <a:solidFill>
                  <a:srgbClr val="00B0F0"/>
                </a:solidFill>
                <a:latin typeface="+mn-lt"/>
              </a:rPr>
              <a:t> </a:t>
            </a:r>
            <a:r>
              <a:rPr lang="lv-LV" altLang="lv-LV" sz="3200" dirty="0">
                <a:solidFill>
                  <a:srgbClr val="FFC000"/>
                </a:solidFill>
                <a:latin typeface="+mn-lt"/>
              </a:rPr>
              <a:t>C</a:t>
            </a:r>
            <a:r>
              <a:rPr lang="lv-LV" altLang="lv-LV" sz="3200" dirty="0">
                <a:solidFill>
                  <a:srgbClr val="00B0F0"/>
                </a:solidFill>
                <a:latin typeface="+mn-lt"/>
              </a:rPr>
              <a:t>.</a:t>
            </a:r>
            <a:endParaRPr lang="en-US" altLang="lv-LV" sz="3200" dirty="0">
              <a:solidFill>
                <a:srgbClr val="00B0F0"/>
              </a:solidFill>
              <a:latin typeface="+mn-lt"/>
            </a:endParaRPr>
          </a:p>
        </p:txBody>
      </p:sp>
      <p:cxnSp>
        <p:nvCxnSpPr>
          <p:cNvPr id="3" name="Straight Connector 2"/>
          <p:cNvCxnSpPr>
            <a:stCxn id="164868" idx="5"/>
            <a:endCxn id="164870" idx="1"/>
          </p:cNvCxnSpPr>
          <p:nvPr/>
        </p:nvCxnSpPr>
        <p:spPr>
          <a:xfrm>
            <a:off x="3559079" y="2610323"/>
            <a:ext cx="673309" cy="370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4871" idx="5"/>
            <a:endCxn id="164879" idx="1"/>
          </p:cNvCxnSpPr>
          <p:nvPr/>
        </p:nvCxnSpPr>
        <p:spPr>
          <a:xfrm>
            <a:off x="2514601" y="4573172"/>
            <a:ext cx="681857" cy="3663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64868" idx="3"/>
            <a:endCxn id="164869" idx="7"/>
          </p:cNvCxnSpPr>
          <p:nvPr/>
        </p:nvCxnSpPr>
        <p:spPr>
          <a:xfrm flipH="1">
            <a:off x="2514600" y="2610323"/>
            <a:ext cx="667308" cy="370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64879" idx="7"/>
          </p:cNvCxnSpPr>
          <p:nvPr/>
        </p:nvCxnSpPr>
        <p:spPr>
          <a:xfrm flipH="1">
            <a:off x="3573627" y="4568796"/>
            <a:ext cx="730874" cy="3707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4869" idx="4"/>
            <a:endCxn id="164871" idx="0"/>
          </p:cNvCxnSpPr>
          <p:nvPr/>
        </p:nvCxnSpPr>
        <p:spPr>
          <a:xfrm>
            <a:off x="2326015" y="3436375"/>
            <a:ext cx="0" cy="6815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20972" y="3436375"/>
            <a:ext cx="0" cy="6815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31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4"/>
          <p:cNvSpPr>
            <a:spLocks noChangeShapeType="1"/>
          </p:cNvSpPr>
          <p:nvPr/>
        </p:nvSpPr>
        <p:spPr bwMode="auto">
          <a:xfrm>
            <a:off x="1541836" y="32801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82" name="Line 2"/>
          <p:cNvSpPr>
            <a:spLocks noChangeShapeType="1"/>
          </p:cNvSpPr>
          <p:nvPr/>
        </p:nvSpPr>
        <p:spPr bwMode="auto">
          <a:xfrm>
            <a:off x="1579936" y="3889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83" name="Line 3"/>
          <p:cNvSpPr>
            <a:spLocks noChangeShapeType="1"/>
          </p:cNvSpPr>
          <p:nvPr/>
        </p:nvSpPr>
        <p:spPr bwMode="auto">
          <a:xfrm>
            <a:off x="1579936" y="20609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1579936" y="26705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1579936" y="41945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title"/>
          </p:nvPr>
        </p:nvSpPr>
        <p:spPr>
          <a:xfrm>
            <a:off x="612712" y="219802"/>
            <a:ext cx="10353761" cy="1326321"/>
          </a:xfrm>
        </p:spPr>
        <p:txBody>
          <a:bodyPr/>
          <a:lstStyle/>
          <a:p>
            <a:r>
              <a:rPr lang="lv-LV" altLang="lv-LV" dirty="0" err="1" smtClean="0"/>
              <a:t>Example</a:t>
            </a:r>
            <a:r>
              <a:rPr lang="en-US" altLang="lv-LV" dirty="0" smtClean="0"/>
              <a:t>: </a:t>
            </a:r>
            <a:r>
              <a:rPr lang="lv-LV" altLang="lv-LV" dirty="0"/>
              <a:t>search on </a:t>
            </a:r>
            <a:r>
              <a:rPr lang="lv-LV" altLang="lv-LV" dirty="0" smtClean="0"/>
              <a:t>grids</a:t>
            </a:r>
            <a:endParaRPr lang="en-GB" altLang="ja-JP" dirty="0">
              <a:ea typeface="ＭＳ Ｐゴシック" pitchFamily="50" charset="-128"/>
            </a:endParaRPr>
          </a:p>
        </p:txBody>
      </p:sp>
      <p:sp>
        <p:nvSpPr>
          <p:cNvPr id="174087" name="Rectangle 7"/>
          <p:cNvSpPr>
            <a:spLocks noGrp="1" noChangeArrowheads="1"/>
          </p:cNvSpPr>
          <p:nvPr>
            <p:ph idx="1"/>
          </p:nvPr>
        </p:nvSpPr>
        <p:spPr>
          <a:xfrm>
            <a:off x="5161335" y="1832338"/>
            <a:ext cx="5029200" cy="2895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/>
              </a:rPr>
              <a:t>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 pitchFamily="18" charset="2"/>
              </a:rPr>
              <a:t>N 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/>
              </a:rPr>
              <a:t> 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 pitchFamily="18" charset="2"/>
              </a:rPr>
              <a:t>N</a:t>
            </a:r>
            <a:r>
              <a:rPr lang="lv-LV" altLang="ja-JP" sz="3200" dirty="0" smtClean="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ja-JP" sz="3200" dirty="0" err="1" smtClean="0">
                <a:ea typeface="ＭＳ Ｐゴシック" pitchFamily="50" charset="-128"/>
                <a:sym typeface="Symbol" pitchFamily="18" charset="2"/>
              </a:rPr>
              <a:t>grid</a:t>
            </a:r>
            <a:r>
              <a:rPr lang="lv-LV" altLang="ja-JP" sz="3200" dirty="0" smtClean="0">
                <a:ea typeface="ＭＳ Ｐゴシック" pitchFamily="50" charset="-128"/>
                <a:sym typeface="Symbol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altLang="lv-LV" sz="3200" dirty="0" err="1" smtClean="0">
                <a:ea typeface="ＭＳ Ｐゴシック" pitchFamily="50" charset="-128"/>
                <a:sym typeface="Symbol" pitchFamily="18" charset="2"/>
              </a:rPr>
              <a:t>In</a:t>
            </a:r>
            <a:r>
              <a:rPr lang="lv-LV" altLang="lv-LV" sz="3200" dirty="0" smtClean="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lv-LV" sz="3200" dirty="0" err="1" smtClean="0">
                <a:ea typeface="ＭＳ Ｐゴシック" pitchFamily="50" charset="-128"/>
                <a:sym typeface="Symbol" pitchFamily="18" charset="2"/>
              </a:rPr>
              <a:t>one</a:t>
            </a:r>
            <a:r>
              <a:rPr lang="lv-LV" altLang="lv-LV" sz="3200" dirty="0" smtClean="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lv-LV" sz="3200" dirty="0" err="1" smtClean="0">
                <a:ea typeface="ＭＳ Ｐゴシック" pitchFamily="50" charset="-128"/>
                <a:sym typeface="Symbol" pitchFamily="18" charset="2"/>
              </a:rPr>
              <a:t>step</a:t>
            </a:r>
            <a:r>
              <a:rPr lang="lv-LV" altLang="lv-LV" sz="3200" dirty="0" smtClean="0">
                <a:ea typeface="ＭＳ Ｐゴシック" pitchFamily="50" charset="-128"/>
                <a:sym typeface="Symbol" pitchFamily="18" charset="2"/>
              </a:rPr>
              <a:t>, </a:t>
            </a:r>
            <a:r>
              <a:rPr lang="lv-LV" altLang="lv-LV" sz="3200" dirty="0" err="1" smtClean="0">
                <a:ea typeface="ＭＳ Ｐゴシック" pitchFamily="50" charset="-128"/>
                <a:sym typeface="Symbol" pitchFamily="18" charset="2"/>
              </a:rPr>
              <a:t>we</a:t>
            </a:r>
            <a:r>
              <a:rPr lang="lv-LV" altLang="lv-LV" sz="3200" dirty="0" smtClean="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lv-LV" sz="3200" dirty="0" err="1" smtClean="0">
                <a:ea typeface="ＭＳ Ｐゴシック" pitchFamily="50" charset="-128"/>
                <a:sym typeface="Symbol" pitchFamily="18" charset="2"/>
              </a:rPr>
              <a:t>can</a:t>
            </a:r>
            <a:r>
              <a:rPr lang="lv-LV" altLang="lv-LV" sz="3200" dirty="0" smtClean="0">
                <a:ea typeface="ＭＳ Ｐゴシック" pitchFamily="50" charset="-128"/>
                <a:sym typeface="Symbol" pitchFamily="18" charset="2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altLang="lv-LV" sz="2800" dirty="0" err="1">
                <a:ea typeface="ＭＳ Ｐゴシック" pitchFamily="50" charset="-128"/>
                <a:sym typeface="Symbol" pitchFamily="18" charset="2"/>
              </a:rPr>
              <a:t>check</a:t>
            </a:r>
            <a:r>
              <a:rPr lang="lv-LV" altLang="lv-LV" sz="2800" dirty="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lv-LV" sz="2800" dirty="0" err="1">
                <a:ea typeface="ＭＳ Ｐゴシック" pitchFamily="50" charset="-128"/>
                <a:sym typeface="Symbol" pitchFamily="18" charset="2"/>
              </a:rPr>
              <a:t>if</a:t>
            </a:r>
            <a:r>
              <a:rPr lang="lv-LV" altLang="lv-LV" sz="2800" dirty="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lv-LV" sz="2800" dirty="0" err="1">
                <a:ea typeface="ＭＳ Ｐゴシック" pitchFamily="50" charset="-128"/>
                <a:sym typeface="Symbol" pitchFamily="18" charset="2"/>
              </a:rPr>
              <a:t>vertex</a:t>
            </a:r>
            <a:r>
              <a:rPr lang="lv-LV" altLang="lv-LV" sz="2800" dirty="0"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lv-LV" sz="2800" dirty="0" err="1">
                <a:ea typeface="ＭＳ Ｐゴシック" pitchFamily="50" charset="-128"/>
                <a:sym typeface="Symbol" pitchFamily="18" charset="2"/>
              </a:rPr>
              <a:t>marked</a:t>
            </a:r>
            <a:r>
              <a:rPr lang="lv-LV" altLang="lv-LV" sz="2800" dirty="0">
                <a:ea typeface="ＭＳ Ｐゴシック" pitchFamily="50" charset="-128"/>
                <a:sym typeface="Symbol" pitchFamily="18" charset="2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altLang="lv-LV" sz="2800" dirty="0" err="1">
                <a:ea typeface="ＭＳ Ｐゴシック" pitchFamily="50" charset="-128"/>
                <a:sym typeface="Symbol" pitchFamily="18" charset="2"/>
              </a:rPr>
              <a:t>move</a:t>
            </a:r>
            <a:r>
              <a:rPr lang="lv-LV" altLang="lv-LV" sz="2800" dirty="0">
                <a:ea typeface="ＭＳ Ｐゴシック" pitchFamily="50" charset="-128"/>
                <a:sym typeface="Symbol" pitchFamily="18" charset="2"/>
              </a:rPr>
              <a:t> 1 </a:t>
            </a:r>
            <a:r>
              <a:rPr lang="lv-LV" altLang="lv-LV" sz="2800" dirty="0" err="1">
                <a:ea typeface="ＭＳ Ｐゴシック" pitchFamily="50" charset="-128"/>
                <a:sym typeface="Symbol" pitchFamily="18" charset="2"/>
              </a:rPr>
              <a:t>step</a:t>
            </a:r>
            <a:r>
              <a:rPr lang="lv-LV" altLang="lv-LV" sz="2800" dirty="0">
                <a:ea typeface="ＭＳ Ｐゴシック" pitchFamily="50" charset="-128"/>
                <a:sym typeface="Symbol" pitchFamily="18" charset="2"/>
              </a:rPr>
              <a:t>;</a:t>
            </a:r>
            <a:endParaRPr lang="en-US" altLang="lv-LV" sz="2800" dirty="0">
              <a:sym typeface="Symbol" pitchFamily="18" charset="2"/>
            </a:endParaRPr>
          </a:p>
          <a:p>
            <a:endParaRPr lang="en-GB" altLang="ja-JP" sz="2800" dirty="0">
              <a:ea typeface="ＭＳ Ｐゴシック" pitchFamily="50" charset="-128"/>
              <a:sym typeface="Symbol" pitchFamily="18" charset="2"/>
            </a:endParaRPr>
          </a:p>
        </p:txBody>
      </p:sp>
      <p:sp>
        <p:nvSpPr>
          <p:cNvPr id="174088" name="Oval 8"/>
          <p:cNvSpPr>
            <a:spLocks noChangeArrowheads="1"/>
          </p:cNvSpPr>
          <p:nvPr/>
        </p:nvSpPr>
        <p:spPr bwMode="auto">
          <a:xfrm>
            <a:off x="1427536" y="1908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89" name="Line 9"/>
          <p:cNvSpPr>
            <a:spLocks noChangeShapeType="1"/>
          </p:cNvSpPr>
          <p:nvPr/>
        </p:nvSpPr>
        <p:spPr bwMode="auto">
          <a:xfrm>
            <a:off x="1579936" y="22133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90" name="Line 10"/>
          <p:cNvSpPr>
            <a:spLocks noChangeShapeType="1"/>
          </p:cNvSpPr>
          <p:nvPr/>
        </p:nvSpPr>
        <p:spPr bwMode="auto">
          <a:xfrm>
            <a:off x="2265736" y="22133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91" name="Line 11"/>
          <p:cNvSpPr>
            <a:spLocks noChangeShapeType="1"/>
          </p:cNvSpPr>
          <p:nvPr/>
        </p:nvSpPr>
        <p:spPr bwMode="auto">
          <a:xfrm>
            <a:off x="2951536" y="22133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092" name="Oval 12"/>
          <p:cNvSpPr>
            <a:spLocks noChangeArrowheads="1"/>
          </p:cNvSpPr>
          <p:nvPr/>
        </p:nvSpPr>
        <p:spPr bwMode="auto">
          <a:xfrm>
            <a:off x="1427536" y="2518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93" name="Oval 13"/>
          <p:cNvSpPr>
            <a:spLocks noChangeArrowheads="1"/>
          </p:cNvSpPr>
          <p:nvPr/>
        </p:nvSpPr>
        <p:spPr bwMode="auto">
          <a:xfrm>
            <a:off x="2113336" y="2518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94" name="Oval 14"/>
          <p:cNvSpPr>
            <a:spLocks noChangeArrowheads="1"/>
          </p:cNvSpPr>
          <p:nvPr/>
        </p:nvSpPr>
        <p:spPr bwMode="auto">
          <a:xfrm>
            <a:off x="2799136" y="31277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95" name="Oval 15"/>
          <p:cNvSpPr>
            <a:spLocks noChangeArrowheads="1"/>
          </p:cNvSpPr>
          <p:nvPr/>
        </p:nvSpPr>
        <p:spPr bwMode="auto">
          <a:xfrm>
            <a:off x="2113336" y="31277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96" name="Oval 16"/>
          <p:cNvSpPr>
            <a:spLocks noChangeArrowheads="1"/>
          </p:cNvSpPr>
          <p:nvPr/>
        </p:nvSpPr>
        <p:spPr bwMode="auto">
          <a:xfrm>
            <a:off x="1427536" y="31277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97" name="Oval 17"/>
          <p:cNvSpPr>
            <a:spLocks noChangeArrowheads="1"/>
          </p:cNvSpPr>
          <p:nvPr/>
        </p:nvSpPr>
        <p:spPr bwMode="auto">
          <a:xfrm>
            <a:off x="2113336" y="1908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98" name="Oval 18"/>
          <p:cNvSpPr>
            <a:spLocks noChangeArrowheads="1"/>
          </p:cNvSpPr>
          <p:nvPr/>
        </p:nvSpPr>
        <p:spPr bwMode="auto">
          <a:xfrm>
            <a:off x="2799136" y="1908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099" name="Oval 19"/>
          <p:cNvSpPr>
            <a:spLocks noChangeArrowheads="1"/>
          </p:cNvSpPr>
          <p:nvPr/>
        </p:nvSpPr>
        <p:spPr bwMode="auto">
          <a:xfrm>
            <a:off x="2799136" y="2518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100" name="Oval 20"/>
          <p:cNvSpPr>
            <a:spLocks noChangeArrowheads="1"/>
          </p:cNvSpPr>
          <p:nvPr/>
        </p:nvSpPr>
        <p:spPr bwMode="auto">
          <a:xfrm>
            <a:off x="1427536" y="4042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101" name="Line 21"/>
          <p:cNvSpPr>
            <a:spLocks noChangeShapeType="1"/>
          </p:cNvSpPr>
          <p:nvPr/>
        </p:nvSpPr>
        <p:spPr bwMode="auto">
          <a:xfrm>
            <a:off x="4094536" y="2213338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02" name="Oval 22"/>
          <p:cNvSpPr>
            <a:spLocks noChangeArrowheads="1"/>
          </p:cNvSpPr>
          <p:nvPr/>
        </p:nvSpPr>
        <p:spPr bwMode="auto">
          <a:xfrm>
            <a:off x="3942136" y="31277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103" name="Oval 23"/>
          <p:cNvSpPr>
            <a:spLocks noChangeArrowheads="1"/>
          </p:cNvSpPr>
          <p:nvPr/>
        </p:nvSpPr>
        <p:spPr bwMode="auto">
          <a:xfrm>
            <a:off x="3942136" y="19085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104" name="Oval 24"/>
          <p:cNvSpPr>
            <a:spLocks noChangeArrowheads="1"/>
          </p:cNvSpPr>
          <p:nvPr/>
        </p:nvSpPr>
        <p:spPr bwMode="auto">
          <a:xfrm>
            <a:off x="3942136" y="2518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3789736" y="20609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06" name="Line 26"/>
          <p:cNvSpPr>
            <a:spLocks noChangeShapeType="1"/>
          </p:cNvSpPr>
          <p:nvPr/>
        </p:nvSpPr>
        <p:spPr bwMode="auto">
          <a:xfrm>
            <a:off x="3789736" y="26705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>
            <a:off x="3789736" y="328013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08" name="Line 28"/>
          <p:cNvSpPr>
            <a:spLocks noChangeShapeType="1"/>
          </p:cNvSpPr>
          <p:nvPr/>
        </p:nvSpPr>
        <p:spPr bwMode="auto">
          <a:xfrm>
            <a:off x="3789736" y="4194538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09" name="Line 29"/>
          <p:cNvSpPr>
            <a:spLocks noChangeShapeType="1"/>
          </p:cNvSpPr>
          <p:nvPr/>
        </p:nvSpPr>
        <p:spPr bwMode="auto">
          <a:xfrm>
            <a:off x="2265736" y="3889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>
            <a:off x="2951536" y="3889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11" name="Line 31"/>
          <p:cNvSpPr>
            <a:spLocks noChangeShapeType="1"/>
          </p:cNvSpPr>
          <p:nvPr/>
        </p:nvSpPr>
        <p:spPr bwMode="auto">
          <a:xfrm>
            <a:off x="4094536" y="388973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4112" name="Oval 32"/>
          <p:cNvSpPr>
            <a:spLocks noChangeArrowheads="1"/>
          </p:cNvSpPr>
          <p:nvPr/>
        </p:nvSpPr>
        <p:spPr bwMode="auto">
          <a:xfrm>
            <a:off x="2113336" y="4042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113" name="Oval 33"/>
          <p:cNvSpPr>
            <a:spLocks noChangeArrowheads="1"/>
          </p:cNvSpPr>
          <p:nvPr/>
        </p:nvSpPr>
        <p:spPr bwMode="auto">
          <a:xfrm>
            <a:off x="2799136" y="4042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74114" name="Oval 34"/>
          <p:cNvSpPr>
            <a:spLocks noChangeArrowheads="1"/>
          </p:cNvSpPr>
          <p:nvPr/>
        </p:nvSpPr>
        <p:spPr bwMode="auto">
          <a:xfrm>
            <a:off x="3942136" y="40421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" name="TextBox 1"/>
          <p:cNvSpPr txBox="1"/>
          <p:nvPr/>
        </p:nvSpPr>
        <p:spPr>
          <a:xfrm>
            <a:off x="1579936" y="4727938"/>
            <a:ext cx="90688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200" dirty="0" smtClean="0"/>
              <a:t>Naive quantum search step: checks 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/>
              </a:rPr>
              <a:t>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 pitchFamily="18" charset="2"/>
              </a:rPr>
              <a:t>N </a:t>
            </a:r>
            <a:r>
              <a:rPr lang="lv-LV" altLang="ja-JP" sz="3200" dirty="0" smtClean="0">
                <a:ea typeface="ＭＳ Ｐゴシック" pitchFamily="50" charset="-128"/>
                <a:sym typeface="Symbol" pitchFamily="18" charset="2"/>
              </a:rPr>
              <a:t>objects, </a:t>
            </a:r>
          </a:p>
          <a:p>
            <a:r>
              <a:rPr lang="lv-LV" altLang="ja-JP" sz="3200" dirty="0" smtClean="0">
                <a:ea typeface="ＭＳ Ｐゴシック" pitchFamily="50" charset="-128"/>
                <a:sym typeface="Symbol" pitchFamily="18" charset="2"/>
              </a:rPr>
              <a:t>distance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 pitchFamily="18" charset="2"/>
              </a:rPr>
              <a:t> </a:t>
            </a:r>
            <a:r>
              <a:rPr lang="lv-LV" altLang="ja-JP" sz="3200" dirty="0">
                <a:solidFill>
                  <a:srgbClr val="FFC000"/>
                </a:solidFill>
                <a:ea typeface="ＭＳ Ｐゴシック" pitchFamily="50" charset="-128"/>
                <a:sym typeface="Symbol"/>
              </a:rPr>
              <a:t>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 pitchFamily="18" charset="2"/>
              </a:rPr>
              <a:t>N </a:t>
            </a:r>
            <a:r>
              <a:rPr lang="lv-LV" altLang="ja-JP" sz="3200" dirty="0" smtClean="0">
                <a:ea typeface="ＭＳ Ｐゴシック" pitchFamily="50" charset="-128"/>
                <a:sym typeface="Symbol" pitchFamily="18" charset="2"/>
              </a:rPr>
              <a:t>between them.</a:t>
            </a:r>
            <a:r>
              <a:rPr lang="lv-LV" sz="3200" dirty="0" smtClean="0"/>
              <a:t> </a:t>
            </a:r>
          </a:p>
          <a:p>
            <a:r>
              <a:rPr lang="lv-LV" sz="3200" dirty="0" smtClean="0"/>
              <a:t>Complexity: </a:t>
            </a:r>
            <a:r>
              <a:rPr lang="lv-LV" altLang="ja-JP" sz="3200" dirty="0">
                <a:solidFill>
                  <a:srgbClr val="FFC000"/>
                </a:solidFill>
                <a:ea typeface="ＭＳ Ｐゴシック" pitchFamily="50" charset="-128"/>
                <a:sym typeface="Symbol"/>
              </a:rPr>
              <a:t>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 pitchFamily="18" charset="2"/>
              </a:rPr>
              <a:t>N </a:t>
            </a:r>
            <a:r>
              <a:rPr lang="lv-LV" altLang="ja-JP" sz="3200" dirty="0">
                <a:solidFill>
                  <a:srgbClr val="FFC000"/>
                </a:solidFill>
                <a:ea typeface="ＭＳ Ｐゴシック" pitchFamily="50" charset="-128"/>
                <a:sym typeface="Symbol"/>
              </a:rPr>
              <a:t> </a:t>
            </a:r>
            <a:r>
              <a:rPr lang="lv-LV" altLang="ja-JP" sz="3200" dirty="0" smtClean="0">
                <a:solidFill>
                  <a:srgbClr val="FFC000"/>
                </a:solidFill>
                <a:ea typeface="ＭＳ Ｐゴシック" pitchFamily="50" charset="-128"/>
                <a:sym typeface="Symbol" pitchFamily="18" charset="2"/>
              </a:rPr>
              <a:t>N = N.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71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lv-LV" dirty="0"/>
              <a:t>S</a:t>
            </a:r>
            <a:r>
              <a:rPr lang="en-US" altLang="lv-LV" dirty="0" err="1" smtClean="0"/>
              <a:t>earch</a:t>
            </a:r>
            <a:r>
              <a:rPr lang="en-US" altLang="lv-LV" dirty="0" smtClean="0"/>
              <a:t> </a:t>
            </a:r>
            <a:r>
              <a:rPr lang="lv-LV" altLang="lv-LV" dirty="0" err="1" smtClean="0"/>
              <a:t>by</a:t>
            </a:r>
            <a:r>
              <a:rPr lang="lv-LV" altLang="lv-LV" dirty="0" smtClean="0"/>
              <a:t> </a:t>
            </a:r>
            <a:r>
              <a:rPr lang="lv-LV" altLang="lv-LV" dirty="0" err="1" smtClean="0"/>
              <a:t>random</a:t>
            </a:r>
            <a:r>
              <a:rPr lang="lv-LV" altLang="lv-LV" dirty="0" smtClean="0"/>
              <a:t> </a:t>
            </a:r>
            <a:r>
              <a:rPr lang="lv-LV" altLang="lv-LV" dirty="0" err="1" smtClean="0"/>
              <a:t>walk</a:t>
            </a:r>
            <a:endParaRPr lang="en-US" altLang="lv-LV" dirty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5218949" y="2086957"/>
            <a:ext cx="4992688" cy="24780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altLang="lv-LV" sz="3200" dirty="0" err="1" smtClean="0"/>
              <a:t>Random</a:t>
            </a:r>
            <a:r>
              <a:rPr lang="lv-LV" altLang="lv-LV" sz="3200" dirty="0" smtClean="0"/>
              <a:t> </a:t>
            </a:r>
            <a:r>
              <a:rPr lang="lv-LV" altLang="lv-LV" sz="3200" dirty="0" err="1" smtClean="0"/>
              <a:t>walk</a:t>
            </a:r>
            <a:r>
              <a:rPr lang="lv-LV" altLang="lv-LV" sz="3200" dirty="0" smtClean="0"/>
              <a:t>, </a:t>
            </a:r>
            <a:r>
              <a:rPr lang="lv-LV" altLang="lv-LV" sz="3200" dirty="0" err="1" smtClean="0"/>
              <a:t>following</a:t>
            </a:r>
            <a:r>
              <a:rPr lang="lv-LV" altLang="lv-LV" sz="3200" dirty="0" smtClean="0"/>
              <a:t> </a:t>
            </a:r>
            <a:r>
              <a:rPr lang="lv-LV" altLang="lv-LV" sz="3200" dirty="0" err="1" smtClean="0"/>
              <a:t>the</a:t>
            </a:r>
            <a:r>
              <a:rPr lang="lv-LV" altLang="lv-LV" sz="3200" dirty="0" smtClean="0"/>
              <a:t> </a:t>
            </a:r>
            <a:r>
              <a:rPr lang="lv-LV" altLang="lv-LV" sz="3200" dirty="0" err="1" smtClean="0"/>
              <a:t>locality</a:t>
            </a:r>
            <a:r>
              <a:rPr lang="lv-LV" altLang="lv-LV" sz="3200" dirty="0" smtClean="0"/>
              <a:t> </a:t>
            </a:r>
            <a:r>
              <a:rPr lang="lv-LV" altLang="lv-LV" sz="3200" dirty="0" err="1" smtClean="0"/>
              <a:t>constraints</a:t>
            </a:r>
            <a:r>
              <a:rPr lang="lv-LV" altLang="lv-LV" sz="32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altLang="lv-LV" sz="3200" dirty="0" smtClean="0"/>
              <a:t>Stop </a:t>
            </a:r>
            <a:r>
              <a:rPr lang="lv-LV" altLang="lv-LV" sz="3200" dirty="0" err="1" smtClean="0"/>
              <a:t>after</a:t>
            </a:r>
            <a:r>
              <a:rPr lang="lv-LV" altLang="lv-LV" sz="3200" dirty="0" smtClean="0"/>
              <a:t> </a:t>
            </a:r>
            <a:r>
              <a:rPr lang="lv-LV" altLang="lv-LV" sz="3200" dirty="0" err="1" smtClean="0"/>
              <a:t>finding</a:t>
            </a:r>
            <a:r>
              <a:rPr lang="lv-LV" altLang="lv-LV" sz="3200" dirty="0" smtClean="0"/>
              <a:t> a </a:t>
            </a:r>
            <a:r>
              <a:rPr lang="lv-LV" altLang="lv-LV" sz="3200" dirty="0" err="1" smtClean="0"/>
              <a:t>marked</a:t>
            </a:r>
            <a:r>
              <a:rPr lang="lv-LV" altLang="lv-LV" sz="3200" dirty="0" smtClean="0"/>
              <a:t> </a:t>
            </a:r>
            <a:r>
              <a:rPr lang="lv-LV" altLang="lv-LV" sz="3200" dirty="0" err="1" smtClean="0"/>
              <a:t>vertex</a:t>
            </a:r>
            <a:r>
              <a:rPr lang="lv-LV" altLang="lv-LV" sz="3200" dirty="0" smtClean="0"/>
              <a:t>.</a:t>
            </a:r>
            <a:endParaRPr lang="en-US" altLang="lv-LV" sz="3200" dirty="0"/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1713750" y="40681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713750" y="2239357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713750" y="2848957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713750" y="4372957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561350" y="20869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713750" y="2391757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399550" y="2391757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3085350" y="2391757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561350" y="2696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247150" y="2696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2932950" y="33061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2247150" y="33061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1561350" y="33061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2247150" y="20869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" name="Oval 18"/>
          <p:cNvSpPr>
            <a:spLocks noChangeArrowheads="1"/>
          </p:cNvSpPr>
          <p:nvPr/>
        </p:nvSpPr>
        <p:spPr bwMode="auto">
          <a:xfrm>
            <a:off x="2932950" y="20869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2932950" y="2696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561350" y="4220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228350" y="2391757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4075950" y="33061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4075950" y="20869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4075950" y="2696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>
            <a:off x="3923550" y="223935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3923550" y="284895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3923550" y="3458557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3923550" y="4372957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399550" y="40681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>
            <a:off x="3085350" y="40681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4228350" y="40681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2247150" y="4220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2932950" y="4220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4" name="Oval 34"/>
          <p:cNvSpPr>
            <a:spLocks noChangeArrowheads="1"/>
          </p:cNvSpPr>
          <p:nvPr/>
        </p:nvSpPr>
        <p:spPr bwMode="auto">
          <a:xfrm>
            <a:off x="4075950" y="422055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3" name="Straight Connector 2"/>
          <p:cNvCxnSpPr>
            <a:stCxn id="18" idx="6"/>
            <a:endCxn id="27" idx="2"/>
          </p:cNvCxnSpPr>
          <p:nvPr/>
        </p:nvCxnSpPr>
        <p:spPr>
          <a:xfrm>
            <a:off x="1866150" y="2239357"/>
            <a:ext cx="381000" cy="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1950" y="2239357"/>
            <a:ext cx="381000" cy="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107471" y="2391757"/>
            <a:ext cx="0" cy="30480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3" idx="6"/>
          </p:cNvCxnSpPr>
          <p:nvPr/>
        </p:nvCxnSpPr>
        <p:spPr>
          <a:xfrm flipH="1" flipV="1">
            <a:off x="2551951" y="2848958"/>
            <a:ext cx="381001" cy="22319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244692" y="2696557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51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lv-LV" altLang="lv-LV" dirty="0" smtClean="0"/>
              <a:t>Szegedy’2004</a:t>
            </a:r>
            <a:endParaRPr lang="en-US" altLang="lv-LV" dirty="0"/>
          </a:p>
        </p:txBody>
      </p:sp>
      <p:sp>
        <p:nvSpPr>
          <p:cNvPr id="14" name="Line 2"/>
          <p:cNvSpPr>
            <a:spLocks noChangeShapeType="1"/>
          </p:cNvSpPr>
          <p:nvPr/>
        </p:nvSpPr>
        <p:spPr bwMode="auto">
          <a:xfrm>
            <a:off x="19590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1959077" y="248468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1959077" y="309428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1959077" y="4618284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18066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9590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26448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33306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18066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24924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31782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24924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18066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24924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8" name="Oval 18"/>
          <p:cNvSpPr>
            <a:spLocks noChangeArrowheads="1"/>
          </p:cNvSpPr>
          <p:nvPr/>
        </p:nvSpPr>
        <p:spPr bwMode="auto">
          <a:xfrm>
            <a:off x="31782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9" name="Oval 19"/>
          <p:cNvSpPr>
            <a:spLocks noChangeArrowheads="1"/>
          </p:cNvSpPr>
          <p:nvPr/>
        </p:nvSpPr>
        <p:spPr bwMode="auto">
          <a:xfrm>
            <a:off x="31782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0" name="Oval 20"/>
          <p:cNvSpPr>
            <a:spLocks noChangeArrowheads="1"/>
          </p:cNvSpPr>
          <p:nvPr/>
        </p:nvSpPr>
        <p:spPr bwMode="auto">
          <a:xfrm>
            <a:off x="18066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473677" y="2637084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4321277" y="35514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4321277" y="23322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4" name="Oval 24"/>
          <p:cNvSpPr>
            <a:spLocks noChangeArrowheads="1"/>
          </p:cNvSpPr>
          <p:nvPr/>
        </p:nvSpPr>
        <p:spPr bwMode="auto">
          <a:xfrm>
            <a:off x="4321277" y="2941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5" name="Line 25"/>
          <p:cNvSpPr>
            <a:spLocks noChangeShapeType="1"/>
          </p:cNvSpPr>
          <p:nvPr/>
        </p:nvSpPr>
        <p:spPr bwMode="auto">
          <a:xfrm>
            <a:off x="4168877" y="24846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6" name="Line 26"/>
          <p:cNvSpPr>
            <a:spLocks noChangeShapeType="1"/>
          </p:cNvSpPr>
          <p:nvPr/>
        </p:nvSpPr>
        <p:spPr bwMode="auto">
          <a:xfrm>
            <a:off x="4168877" y="30942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4168877" y="370388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4168877" y="4618284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6448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>
            <a:off x="33306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4473677" y="43134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lv-LV"/>
          </a:p>
        </p:txBody>
      </p:sp>
      <p:sp>
        <p:nvSpPr>
          <p:cNvPr id="42" name="Oval 32"/>
          <p:cNvSpPr>
            <a:spLocks noChangeArrowheads="1"/>
          </p:cNvSpPr>
          <p:nvPr/>
        </p:nvSpPr>
        <p:spPr bwMode="auto">
          <a:xfrm>
            <a:off x="24924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3" name="Oval 33"/>
          <p:cNvSpPr>
            <a:spLocks noChangeArrowheads="1"/>
          </p:cNvSpPr>
          <p:nvPr/>
        </p:nvSpPr>
        <p:spPr bwMode="auto">
          <a:xfrm>
            <a:off x="31782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44" name="Oval 34"/>
          <p:cNvSpPr>
            <a:spLocks noChangeArrowheads="1"/>
          </p:cNvSpPr>
          <p:nvPr/>
        </p:nvSpPr>
        <p:spPr bwMode="auto">
          <a:xfrm>
            <a:off x="4321277" y="4465884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v-LV"/>
          </a:p>
        </p:txBody>
      </p:sp>
      <p:cxnSp>
        <p:nvCxnSpPr>
          <p:cNvPr id="3" name="Straight Connector 2"/>
          <p:cNvCxnSpPr>
            <a:stCxn id="18" idx="6"/>
            <a:endCxn id="27" idx="2"/>
          </p:cNvCxnSpPr>
          <p:nvPr/>
        </p:nvCxnSpPr>
        <p:spPr>
          <a:xfrm>
            <a:off x="2111477" y="2484684"/>
            <a:ext cx="381000" cy="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797277" y="2484684"/>
            <a:ext cx="381000" cy="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52798" y="2637084"/>
            <a:ext cx="0" cy="304800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3" idx="6"/>
          </p:cNvCxnSpPr>
          <p:nvPr/>
        </p:nvCxnSpPr>
        <p:spPr>
          <a:xfrm flipH="1" flipV="1">
            <a:off x="2797278" y="3094285"/>
            <a:ext cx="381001" cy="22319"/>
          </a:xfrm>
          <a:prstGeom prst="line">
            <a:avLst/>
          </a:prstGeom>
          <a:ln w="25400">
            <a:solidFill>
              <a:srgbClr val="FF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2490019" y="2941884"/>
            <a:ext cx="304800" cy="3048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lv-LV"/>
          </a:p>
        </p:txBody>
      </p:sp>
      <p:sp>
        <p:nvSpPr>
          <p:cNvPr id="4" name="TextBox 3"/>
          <p:cNvSpPr txBox="1"/>
          <p:nvPr/>
        </p:nvSpPr>
        <p:spPr>
          <a:xfrm>
            <a:off x="5494785" y="2192297"/>
            <a:ext cx="4223207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sz="3200" dirty="0" err="1"/>
              <a:t>Random</a:t>
            </a:r>
            <a:r>
              <a:rPr lang="lv-LV" sz="3200" dirty="0"/>
              <a:t> </a:t>
            </a:r>
            <a:r>
              <a:rPr lang="lv-LV" sz="3200" dirty="0" err="1"/>
              <a:t>walk</a:t>
            </a:r>
            <a:r>
              <a:rPr lang="lv-LV" sz="3200" dirty="0"/>
              <a:t>: </a:t>
            </a:r>
            <a:r>
              <a:rPr lang="lv-LV" sz="3200" dirty="0">
                <a:solidFill>
                  <a:srgbClr val="FFC000"/>
                </a:solidFill>
              </a:rPr>
              <a:t>T</a:t>
            </a:r>
            <a:r>
              <a:rPr lang="lv-LV" sz="3200" dirty="0"/>
              <a:t> steps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78760" y="4004136"/>
            <a:ext cx="5275162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lv-LV" sz="3200" dirty="0" err="1"/>
              <a:t>Quantum</a:t>
            </a:r>
            <a:r>
              <a:rPr lang="lv-LV" sz="3200" dirty="0"/>
              <a:t> </a:t>
            </a:r>
            <a:r>
              <a:rPr lang="lv-LV" sz="3200" dirty="0" err="1"/>
              <a:t>walk</a:t>
            </a:r>
            <a:r>
              <a:rPr lang="lv-LV" sz="3200" dirty="0"/>
              <a:t>: </a:t>
            </a:r>
            <a:r>
              <a:rPr lang="lv-LV" sz="3200" dirty="0">
                <a:solidFill>
                  <a:srgbClr val="FFC000"/>
                </a:solidFill>
              </a:rPr>
              <a:t>O(</a:t>
            </a:r>
            <a:r>
              <a:rPr lang="lv-LV" sz="3200" dirty="0">
                <a:solidFill>
                  <a:srgbClr val="FFC000"/>
                </a:solidFill>
                <a:sym typeface="Symbol"/>
              </a:rPr>
              <a:t></a:t>
            </a:r>
            <a:r>
              <a:rPr lang="lv-LV" sz="3200" dirty="0">
                <a:solidFill>
                  <a:srgbClr val="FFC000"/>
                </a:solidFill>
              </a:rPr>
              <a:t>T)</a:t>
            </a:r>
            <a:r>
              <a:rPr lang="lv-LV" sz="3200" dirty="0"/>
              <a:t> steps</a:t>
            </a:r>
          </a:p>
        </p:txBody>
      </p:sp>
      <p:sp>
        <p:nvSpPr>
          <p:cNvPr id="5" name="Down Arrow 4"/>
          <p:cNvSpPr/>
          <p:nvPr/>
        </p:nvSpPr>
        <p:spPr>
          <a:xfrm>
            <a:off x="7052668" y="290737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81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>
          <a:xfrm>
            <a:off x="1409702" y="-19050"/>
            <a:ext cx="9905998" cy="147857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lv-LV" sz="4000" dirty="0" smtClean="0"/>
              <a:t>APPLIcation: Element distinctness</a:t>
            </a:r>
            <a:endParaRPr lang="lv-LV" sz="4000" dirty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981200" y="1600200"/>
            <a:ext cx="3538538" cy="449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lv-LV" altLang="lv-LV" dirty="0" smtClean="0">
                <a:solidFill>
                  <a:srgbClr val="008000"/>
                </a:solidFill>
                <a:effectLst/>
              </a:rPr>
              <a:t>    </a:t>
            </a:r>
            <a:r>
              <a:rPr lang="en-US" altLang="lv-LV" sz="3600" dirty="0" smtClean="0">
                <a:solidFill>
                  <a:schemeClr val="hlink"/>
                </a:solidFill>
                <a:effectLst/>
              </a:rPr>
              <a:t>31  40  75  71  93 </a:t>
            </a:r>
            <a:r>
              <a:rPr lang="lv-LV" altLang="lv-LV" sz="3600" dirty="0" smtClean="0">
                <a:solidFill>
                  <a:schemeClr val="hlink"/>
                </a:solidFill>
                <a:effectLst/>
              </a:rPr>
              <a:t> </a:t>
            </a:r>
            <a:r>
              <a:rPr lang="en-US" altLang="lv-LV" sz="3600" dirty="0" smtClean="0">
                <a:solidFill>
                  <a:schemeClr val="hlink"/>
                </a:solidFill>
                <a:effectLst/>
              </a:rPr>
              <a:t>32  47  11  70  37  78  79  36  63  40</a:t>
            </a:r>
            <a:r>
              <a:rPr lang="lv-LV" altLang="lv-LV" sz="3600" dirty="0" smtClean="0">
                <a:solidFill>
                  <a:schemeClr val="hlink"/>
                </a:solidFill>
                <a:effectLst/>
              </a:rPr>
              <a:t>  </a:t>
            </a:r>
            <a:r>
              <a:rPr lang="en-US" altLang="lv-LV" sz="3600" dirty="0" smtClean="0">
                <a:solidFill>
                  <a:schemeClr val="hlink"/>
                </a:solidFill>
                <a:effectLst/>
              </a:rPr>
              <a:t>48  98  23  41  16  66  75  38</a:t>
            </a:r>
            <a:r>
              <a:rPr lang="en-US" altLang="lv-LV" sz="3600" dirty="0" smtClean="0">
                <a:solidFill>
                  <a:schemeClr val="hlink"/>
                </a:solidFill>
              </a:rPr>
              <a:t> </a:t>
            </a:r>
            <a:r>
              <a:rPr lang="lv-LV" altLang="lv-LV" sz="3600" dirty="0" smtClean="0">
                <a:solidFill>
                  <a:schemeClr val="hlink"/>
                </a:solidFill>
              </a:rPr>
              <a:t> </a:t>
            </a:r>
            <a:r>
              <a:rPr lang="en-US" altLang="lv-LV" sz="3600" dirty="0" smtClean="0">
                <a:solidFill>
                  <a:schemeClr val="hlink"/>
                </a:solidFill>
                <a:effectLst/>
              </a:rPr>
              <a:t>27  42  55  77  19  45  15  53  22  91</a:t>
            </a:r>
            <a:r>
              <a:rPr lang="en-US" altLang="lv-LV" sz="3600" dirty="0" smtClean="0">
                <a:solidFill>
                  <a:schemeClr val="hlink"/>
                </a:solidFill>
              </a:rPr>
              <a:t> </a:t>
            </a:r>
            <a:r>
              <a:rPr lang="lv-LV" altLang="lv-LV" sz="3600" dirty="0" smtClean="0">
                <a:solidFill>
                  <a:schemeClr val="hlink"/>
                </a:solidFill>
              </a:rPr>
              <a:t> </a:t>
            </a:r>
            <a:r>
              <a:rPr lang="en-US" altLang="lv-LV" sz="3600" dirty="0" smtClean="0">
                <a:solidFill>
                  <a:schemeClr val="hlink"/>
                </a:solidFill>
                <a:effectLst/>
              </a:rPr>
              <a:t>37  90  58  13  10  25  29  25  56  68  12  11  51  23  77</a:t>
            </a:r>
            <a:r>
              <a:rPr lang="en-US" altLang="lv-LV" sz="3600" dirty="0" smtClean="0">
                <a:solidFill>
                  <a:schemeClr val="hlink"/>
                </a:solidFill>
              </a:rPr>
              <a:t> </a:t>
            </a:r>
            <a:r>
              <a:rPr lang="lv-LV" altLang="lv-LV" sz="3600" dirty="0" smtClean="0">
                <a:solidFill>
                  <a:schemeClr val="hlink"/>
                </a:solidFill>
              </a:rPr>
              <a:t> </a:t>
            </a:r>
            <a:r>
              <a:rPr lang="en-US" altLang="lv-LV" sz="3600" dirty="0" smtClean="0">
                <a:solidFill>
                  <a:schemeClr val="hlink"/>
                </a:solidFill>
                <a:effectLst/>
              </a:rPr>
              <a:t>15  17</a:t>
            </a:r>
            <a:r>
              <a:rPr lang="lv-LV" altLang="lv-LV" sz="3600" dirty="0" smtClean="0">
                <a:solidFill>
                  <a:schemeClr val="hlink"/>
                </a:solidFill>
                <a:effectLst/>
              </a:rPr>
              <a:t>  24  88  56  42</a:t>
            </a:r>
            <a:r>
              <a:rPr lang="en-US" altLang="lv-LV" sz="3600" dirty="0" smtClean="0">
                <a:solidFill>
                  <a:schemeClr val="hlink"/>
                </a:solidFill>
              </a:rPr>
              <a:t> </a:t>
            </a:r>
            <a:endParaRPr lang="lv-LV" altLang="lv-LV" sz="3600" dirty="0" smtClean="0">
              <a:solidFill>
                <a:schemeClr val="hlink"/>
              </a:solidFill>
            </a:endParaRPr>
          </a:p>
        </p:txBody>
      </p:sp>
      <p:sp>
        <p:nvSpPr>
          <p:cNvPr id="13005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6172200" y="1600200"/>
            <a:ext cx="5418786" cy="4191000"/>
          </a:xfrm>
        </p:spPr>
        <p:txBody>
          <a:bodyPr>
            <a:noAutofit/>
          </a:bodyPr>
          <a:lstStyle/>
          <a:p>
            <a:pPr eaLnBrk="1" hangingPunct="1"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lv-LV" sz="3200" dirty="0" smtClean="0"/>
              <a:t>Are there 2 equal numbers?</a:t>
            </a:r>
          </a:p>
          <a:p>
            <a:pPr eaLnBrk="1" hangingPunct="1"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endParaRPr lang="lv-LV" sz="3200" dirty="0"/>
          </a:p>
          <a:p>
            <a:pPr eaLnBrk="1" hangingPunct="1"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lv-LV" sz="3200" dirty="0" smtClean="0"/>
              <a:t>Classical: </a:t>
            </a:r>
            <a:r>
              <a:rPr lang="lv-LV" sz="3200" dirty="0">
                <a:solidFill>
                  <a:srgbClr val="FFC000"/>
                </a:solidFill>
              </a:rPr>
              <a:t>N</a:t>
            </a:r>
            <a:r>
              <a:rPr lang="lv-LV" sz="3200" dirty="0"/>
              <a:t> </a:t>
            </a:r>
            <a:r>
              <a:rPr lang="lv-LV" sz="3200" dirty="0" smtClean="0"/>
              <a:t>steps.</a:t>
            </a:r>
            <a:endParaRPr lang="lv-LV" sz="3200" dirty="0"/>
          </a:p>
          <a:p>
            <a:pPr eaLnBrk="1" hangingPunct="1">
              <a:buClr>
                <a:schemeClr val="tx1"/>
              </a:buClr>
              <a:buSzPct val="100000"/>
              <a:buFont typeface="Wingdings" pitchFamily="2" charset="2"/>
              <a:buChar char="§"/>
              <a:defRPr/>
            </a:pPr>
            <a:r>
              <a:rPr lang="lv-LV" sz="3200" dirty="0" smtClean="0"/>
              <a:t>Quantum:  </a:t>
            </a:r>
            <a:r>
              <a:rPr lang="lv-LV" sz="3200" dirty="0" smtClean="0">
                <a:solidFill>
                  <a:srgbClr val="FFC000"/>
                </a:solidFill>
              </a:rPr>
              <a:t>O(N</a:t>
            </a:r>
            <a:r>
              <a:rPr lang="lv-LV" sz="3200" baseline="30000" dirty="0" smtClean="0">
                <a:solidFill>
                  <a:srgbClr val="FFC000"/>
                </a:solidFill>
              </a:rPr>
              <a:t>2/3</a:t>
            </a:r>
            <a:r>
              <a:rPr lang="lv-LV" sz="3200" dirty="0" smtClean="0">
                <a:solidFill>
                  <a:srgbClr val="FFC000"/>
                </a:solidFill>
              </a:rPr>
              <a:t>)</a:t>
            </a:r>
            <a:r>
              <a:rPr lang="lv-LV" sz="3200" dirty="0" smtClean="0"/>
              <a:t>.</a:t>
            </a:r>
            <a:endParaRPr lang="lv-LV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27909" y="5859887"/>
            <a:ext cx="2551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i="1" dirty="0"/>
              <a:t>[A, </a:t>
            </a:r>
            <a:r>
              <a:rPr lang="lv-LV" sz="2800" i="1" dirty="0" smtClean="0"/>
              <a:t>FOCS’2004</a:t>
            </a:r>
            <a:r>
              <a:rPr lang="lv-LV" sz="2800" i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521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4061</TotalTime>
  <Words>1062</Words>
  <Application>Microsoft Office PowerPoint</Application>
  <PresentationFormat>Widescreen</PresentationFormat>
  <Paragraphs>225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ＭＳ Ｐゴシック</vt:lpstr>
      <vt:lpstr>Arial</vt:lpstr>
      <vt:lpstr>Bookman Old Style</vt:lpstr>
      <vt:lpstr>Calibri</vt:lpstr>
      <vt:lpstr>Cambria Math</vt:lpstr>
      <vt:lpstr>Helvetica Light</vt:lpstr>
      <vt:lpstr>Rockwell</vt:lpstr>
      <vt:lpstr>Symbol</vt:lpstr>
      <vt:lpstr>Tahoma</vt:lpstr>
      <vt:lpstr>Wingdings</vt:lpstr>
      <vt:lpstr>Damask</vt:lpstr>
      <vt:lpstr>Microsoft Equation 3.0</vt:lpstr>
      <vt:lpstr>quantum speedups For search AND OPTIMIZATION</vt:lpstr>
      <vt:lpstr>Quantum search (Grover)</vt:lpstr>
      <vt:lpstr>PowerPoint Presentation</vt:lpstr>
      <vt:lpstr>DIRECTION 1: search by quantum walk</vt:lpstr>
      <vt:lpstr>Proximity search</vt:lpstr>
      <vt:lpstr>Example: search on grids</vt:lpstr>
      <vt:lpstr>Search by random walk</vt:lpstr>
      <vt:lpstr>Szegedy’2004</vt:lpstr>
      <vt:lpstr>APPLIcation: Element distinctness</vt:lpstr>
      <vt:lpstr>Szegedy’2004</vt:lpstr>
      <vt:lpstr>PowerPoint Presentation</vt:lpstr>
      <vt:lpstr>New result </vt:lpstr>
      <vt:lpstr>Quantum fast-forwarding</vt:lpstr>
      <vt:lpstr>Open problem</vt:lpstr>
      <vt:lpstr>direction 2: quantum speedups for np-complete problems?</vt:lpstr>
      <vt:lpstr>PowerPoint Presentation</vt:lpstr>
      <vt:lpstr>Travelling Salesman Problem</vt:lpstr>
      <vt:lpstr>Best classical algorithm</vt:lpstr>
      <vt:lpstr>classical part</vt:lpstr>
      <vt:lpstr>Divide and conquer </vt:lpstr>
      <vt:lpstr>Divide and conquer</vt:lpstr>
      <vt:lpstr>MORE Quantum algorithms</vt:lpstr>
      <vt:lpstr>More quantum algorithms</vt:lpstr>
      <vt:lpstr>direction 3: variable time search</vt:lpstr>
      <vt:lpstr>Variable time search</vt:lpstr>
      <vt:lpstr>Standard quantum search</vt:lpstr>
      <vt:lpstr>Quantum vs classical</vt:lpstr>
      <vt:lpstr>Two models</vt:lpstr>
      <vt:lpstr>results</vt:lpstr>
      <vt:lpstr>Basic idea</vt:lpstr>
      <vt:lpstr>Basic idea (2)</vt:lpstr>
      <vt:lpstr>Geometry application</vt:lpstr>
      <vt:lpstr>3-LINES problem</vt:lpstr>
      <vt:lpstr>Hopcroft’s problem</vt:lpstr>
      <vt:lpstr>Outlook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developments in quantum algorithms</dc:title>
  <dc:creator>user</dc:creator>
  <cp:lastModifiedBy>Andris Ambainis</cp:lastModifiedBy>
  <cp:revision>212</cp:revision>
  <dcterms:created xsi:type="dcterms:W3CDTF">2019-10-08T10:54:26Z</dcterms:created>
  <dcterms:modified xsi:type="dcterms:W3CDTF">2025-08-27T18:15:36Z</dcterms:modified>
</cp:coreProperties>
</file>