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1" r:id="rId3"/>
    <p:sldId id="258" r:id="rId4"/>
    <p:sldId id="259" r:id="rId5"/>
    <p:sldId id="260" r:id="rId6"/>
    <p:sldId id="262" r:id="rId7"/>
    <p:sldId id="263" r:id="rId8"/>
    <p:sldId id="261" r:id="rId9"/>
    <p:sldId id="273" r:id="rId10"/>
    <p:sldId id="264" r:id="rId11"/>
    <p:sldId id="265" r:id="rId12"/>
    <p:sldId id="267" r:id="rId13"/>
    <p:sldId id="268" r:id="rId14"/>
    <p:sldId id="266"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5/3/2021</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5/3/2021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5/3/2021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5/3/2021</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190500"/>
            <a:ext cx="10972800" cy="1144270"/>
          </a:xfrm>
        </p:spPr>
        <p:txBody>
          <a:bodyPr>
            <a:normAutofit fontScale="90000"/>
          </a:bodyPr>
          <a:lstStyle/>
          <a:p>
            <a:br>
              <a:rPr lang="en-US"/>
            </a:br>
            <a:endParaRPr lang="en-US"/>
          </a:p>
        </p:txBody>
      </p:sp>
      <p:pic>
        <p:nvPicPr>
          <p:cNvPr id="7" name="Content Placeholder 6" descr="a sign 1"/>
          <p:cNvPicPr>
            <a:picLocks noGrp="1" noChangeAspect="1"/>
          </p:cNvPicPr>
          <p:nvPr>
            <p:ph sz="half" idx="1"/>
          </p:nvPr>
        </p:nvPicPr>
        <p:blipFill>
          <a:blip r:embed="rId2"/>
          <a:stretch>
            <a:fillRect/>
          </a:stretch>
        </p:blipFill>
        <p:spPr>
          <a:xfrm>
            <a:off x="1143635" y="1691640"/>
            <a:ext cx="4570095" cy="4485640"/>
          </a:xfrm>
          <a:prstGeom prst="rect">
            <a:avLst/>
          </a:prstGeom>
        </p:spPr>
      </p:pic>
      <p:pic>
        <p:nvPicPr>
          <p:cNvPr id="8" name="Content Placeholder 7" descr="a sign 2"/>
          <p:cNvPicPr>
            <a:picLocks noGrp="1" noChangeAspect="1"/>
          </p:cNvPicPr>
          <p:nvPr>
            <p:ph sz="half" idx="2"/>
          </p:nvPr>
        </p:nvPicPr>
        <p:blipFill>
          <a:blip r:embed="rId3"/>
          <a:stretch>
            <a:fillRect/>
          </a:stretch>
        </p:blipFill>
        <p:spPr>
          <a:xfrm>
            <a:off x="5834380" y="1826260"/>
            <a:ext cx="6065520" cy="4351020"/>
          </a:xfrm>
          <a:prstGeom prst="rect">
            <a:avLst/>
          </a:prstGeom>
        </p:spPr>
      </p:pic>
      <p:cxnSp>
        <p:nvCxnSpPr>
          <p:cNvPr id="9" name="Straight Connector 8"/>
          <p:cNvCxnSpPr>
            <a:stCxn id="4" idx="1"/>
            <a:endCxn id="4" idx="3"/>
          </p:cNvCxnSpPr>
          <p:nvPr/>
        </p:nvCxnSpPr>
        <p:spPr>
          <a:xfrm>
            <a:off x="609600" y="762635"/>
            <a:ext cx="10972800"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n w="22225">
                  <a:solidFill>
                    <a:schemeClr val="accent2"/>
                  </a:solidFill>
                  <a:prstDash val="solid"/>
                </a:ln>
                <a:solidFill>
                  <a:srgbClr val="FF0000"/>
                </a:solidFill>
              </a:rPr>
              <a:t>Our GUI Snapshot </a:t>
            </a:r>
            <a:endParaRPr lang="en-US" dirty="0">
              <a:ln w="22225">
                <a:solidFill>
                  <a:schemeClr val="accent2"/>
                </a:solidFill>
                <a:prstDash val="solid"/>
              </a:ln>
              <a:solidFill>
                <a:srgbClr val="FF0000"/>
              </a:solidFill>
              <a:effectLst/>
            </a:endParaRPr>
          </a:p>
        </p:txBody>
      </p:sp>
      <p:pic>
        <p:nvPicPr>
          <p:cNvPr id="7" name="Content Placeholder 6">
            <a:extLst>
              <a:ext uri="{FF2B5EF4-FFF2-40B4-BE49-F238E27FC236}">
                <a16:creationId xmlns:a16="http://schemas.microsoft.com/office/drawing/2014/main" id="{3133049E-BE8B-42FF-9D15-71DBAA9AA49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1852"/>
          <a:stretch/>
        </p:blipFill>
        <p:spPr>
          <a:xfrm>
            <a:off x="768626" y="1282424"/>
            <a:ext cx="10654748" cy="5385076"/>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n w="22225">
                  <a:solidFill>
                    <a:schemeClr val="accent2"/>
                  </a:solidFill>
                  <a:prstDash val="solid"/>
                </a:ln>
                <a:solidFill>
                  <a:srgbClr val="FF0000"/>
                </a:solidFill>
                <a:effectLst/>
              </a:rPr>
              <a:t>Our Application’s Snapshots</a:t>
            </a:r>
          </a:p>
        </p:txBody>
      </p:sp>
      <p:pic>
        <p:nvPicPr>
          <p:cNvPr id="7" name="Content Placeholder 6">
            <a:extLst>
              <a:ext uri="{FF2B5EF4-FFF2-40B4-BE49-F238E27FC236}">
                <a16:creationId xmlns:a16="http://schemas.microsoft.com/office/drawing/2014/main" id="{53084A0B-1B91-4758-84BB-7C42C0F166C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08" b="12413"/>
          <a:stretch/>
        </p:blipFill>
        <p:spPr>
          <a:xfrm>
            <a:off x="609599" y="1259922"/>
            <a:ext cx="10601740" cy="5260147"/>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7230-93F4-4E19-860E-E07B8DED9493}"/>
              </a:ext>
            </a:extLst>
          </p:cNvPr>
          <p:cNvSpPr>
            <a:spLocks noGrp="1"/>
          </p:cNvSpPr>
          <p:nvPr>
            <p:ph type="title"/>
          </p:nvPr>
        </p:nvSpPr>
        <p:spPr>
          <a:xfrm>
            <a:off x="384313" y="203752"/>
            <a:ext cx="10972800" cy="582613"/>
          </a:xfrm>
        </p:spPr>
        <p:txBody>
          <a:bodyPr/>
          <a:lstStyle/>
          <a:p>
            <a:r>
              <a:rPr lang="en-IN" dirty="0"/>
              <a:t>				</a:t>
            </a:r>
            <a:r>
              <a:rPr lang="en-US" dirty="0">
                <a:ln w="22225">
                  <a:solidFill>
                    <a:schemeClr val="accent2"/>
                  </a:solidFill>
                  <a:prstDash val="solid"/>
                </a:ln>
                <a:solidFill>
                  <a:srgbClr val="FF0000"/>
                </a:solidFill>
                <a:effectLst/>
              </a:rPr>
              <a:t> Continue…</a:t>
            </a:r>
            <a:endParaRPr lang="en-IN" dirty="0"/>
          </a:p>
        </p:txBody>
      </p:sp>
      <p:pic>
        <p:nvPicPr>
          <p:cNvPr id="5" name="Content Placeholder 4">
            <a:extLst>
              <a:ext uri="{FF2B5EF4-FFF2-40B4-BE49-F238E27FC236}">
                <a16:creationId xmlns:a16="http://schemas.microsoft.com/office/drawing/2014/main" id="{85A7D069-0B7E-403E-B5BF-771360003D6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1852"/>
          <a:stretch/>
        </p:blipFill>
        <p:spPr>
          <a:xfrm>
            <a:off x="609600" y="1201254"/>
            <a:ext cx="10972800" cy="5345320"/>
          </a:xfrm>
        </p:spPr>
      </p:pic>
    </p:spTree>
    <p:extLst>
      <p:ext uri="{BB962C8B-B14F-4D97-AF65-F5344CB8AC3E}">
        <p14:creationId xmlns:p14="http://schemas.microsoft.com/office/powerpoint/2010/main" val="3138670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27E31-05C2-4993-8825-D937AD3CC33B}"/>
              </a:ext>
            </a:extLst>
          </p:cNvPr>
          <p:cNvSpPr>
            <a:spLocks noGrp="1"/>
          </p:cNvSpPr>
          <p:nvPr>
            <p:ph type="title"/>
          </p:nvPr>
        </p:nvSpPr>
        <p:spPr/>
        <p:txBody>
          <a:bodyPr/>
          <a:lstStyle/>
          <a:p>
            <a:r>
              <a:rPr lang="en-IN" dirty="0"/>
              <a:t>				</a:t>
            </a:r>
            <a:r>
              <a:rPr lang="en-US" dirty="0">
                <a:ln w="22225">
                  <a:solidFill>
                    <a:schemeClr val="accent2"/>
                  </a:solidFill>
                  <a:prstDash val="solid"/>
                </a:ln>
                <a:solidFill>
                  <a:srgbClr val="FF0000"/>
                </a:solidFill>
                <a:effectLst/>
              </a:rPr>
              <a:t>      Continue…</a:t>
            </a:r>
            <a:endParaRPr lang="en-IN" dirty="0"/>
          </a:p>
        </p:txBody>
      </p:sp>
      <p:pic>
        <p:nvPicPr>
          <p:cNvPr id="5" name="Content Placeholder 4">
            <a:extLst>
              <a:ext uri="{FF2B5EF4-FFF2-40B4-BE49-F238E27FC236}">
                <a16:creationId xmlns:a16="http://schemas.microsoft.com/office/drawing/2014/main" id="{CD54847C-0739-48D1-9DCC-57A7D6C4DB4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2146"/>
          <a:stretch/>
        </p:blipFill>
        <p:spPr>
          <a:xfrm>
            <a:off x="609600" y="1272210"/>
            <a:ext cx="10853530" cy="5208104"/>
          </a:xfrm>
        </p:spPr>
      </p:pic>
    </p:spTree>
    <p:extLst>
      <p:ext uri="{BB962C8B-B14F-4D97-AF65-F5344CB8AC3E}">
        <p14:creationId xmlns:p14="http://schemas.microsoft.com/office/powerpoint/2010/main" val="2214327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n w="22225">
                  <a:solidFill>
                    <a:schemeClr val="accent2"/>
                  </a:solidFill>
                  <a:prstDash val="solid"/>
                </a:ln>
                <a:solidFill>
                  <a:srgbClr val="FF0000"/>
                </a:solidFill>
                <a:effectLst/>
              </a:rPr>
              <a:t>Conclusion</a:t>
            </a:r>
          </a:p>
        </p:txBody>
      </p:sp>
      <p:sp>
        <p:nvSpPr>
          <p:cNvPr id="3" name="Content Placeholder 2"/>
          <p:cNvSpPr>
            <a:spLocks noGrp="1"/>
          </p:cNvSpPr>
          <p:nvPr>
            <p:ph idx="1"/>
          </p:nvPr>
        </p:nvSpPr>
        <p:spPr/>
        <p:txBody>
          <a:bodyPr/>
          <a:lstStyle/>
          <a:p>
            <a:pPr marL="0" indent="0" algn="ctr">
              <a:buNone/>
            </a:pPr>
            <a:r>
              <a:rPr lang="en-US" dirty="0"/>
              <a:t>Using various concepts of image processing and fundamental properties of image, </a:t>
            </a:r>
            <a:r>
              <a:rPr lang="en-US" dirty="0">
                <a:sym typeface="+mn-ea"/>
              </a:rPr>
              <a:t>recognizer of gesture has successfully by</a:t>
            </a:r>
            <a:r>
              <a:rPr lang="en-US" dirty="0"/>
              <a:t> developed this system. </a:t>
            </a:r>
          </a:p>
          <a:p>
            <a:pPr marL="0" indent="0" algn="ctr">
              <a:buNone/>
            </a:pPr>
            <a:r>
              <a:rPr lang="en-US" dirty="0"/>
              <a:t>Every God creature has an importance in the</a:t>
            </a:r>
          </a:p>
          <a:p>
            <a:pPr marL="0" indent="0" algn="ctr">
              <a:buNone/>
            </a:pPr>
            <a:r>
              <a:rPr lang="en-US" dirty="0"/>
              <a:t>society, remembering this fact, let us try to include hearing</a:t>
            </a:r>
          </a:p>
          <a:p>
            <a:pPr marL="0" indent="0" algn="ctr">
              <a:buNone/>
            </a:pPr>
            <a:r>
              <a:rPr lang="en-US" dirty="0"/>
              <a:t>impaired people in our day to day life and live together.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AAA3-6809-4AFD-BB4E-C1466658543F}"/>
              </a:ext>
            </a:extLst>
          </p:cNvPr>
          <p:cNvSpPr>
            <a:spLocks noGrp="1"/>
          </p:cNvSpPr>
          <p:nvPr>
            <p:ph type="title"/>
          </p:nvPr>
        </p:nvSpPr>
        <p:spPr/>
        <p:txBody>
          <a:bodyPr/>
          <a:lstStyle/>
          <a:p>
            <a:r>
              <a:rPr lang="en-US" dirty="0">
                <a:ln w="22225">
                  <a:solidFill>
                    <a:schemeClr val="accent2"/>
                  </a:solidFill>
                  <a:prstDash val="solid"/>
                </a:ln>
                <a:solidFill>
                  <a:srgbClr val="FF0000"/>
                </a:solidFill>
              </a:rPr>
              <a:t>                               Future Work</a:t>
            </a:r>
            <a:endParaRPr lang="en-IN" dirty="0"/>
          </a:p>
        </p:txBody>
      </p:sp>
      <p:sp>
        <p:nvSpPr>
          <p:cNvPr id="3" name="Content Placeholder 2">
            <a:extLst>
              <a:ext uri="{FF2B5EF4-FFF2-40B4-BE49-F238E27FC236}">
                <a16:creationId xmlns:a16="http://schemas.microsoft.com/office/drawing/2014/main" id="{C16E7BA9-9D26-4751-B0DD-98AE423C1597}"/>
              </a:ext>
            </a:extLst>
          </p:cNvPr>
          <p:cNvSpPr>
            <a:spLocks noGrp="1"/>
          </p:cNvSpPr>
          <p:nvPr>
            <p:ph idx="1"/>
          </p:nvPr>
        </p:nvSpPr>
        <p:spPr/>
        <p:txBody>
          <a:bodyPr/>
          <a:lstStyle/>
          <a:p>
            <a:pPr algn="ctr">
              <a:buFont typeface="Wingdings" panose="05000000000000000000" charset="0"/>
              <a:buChar char="ü"/>
            </a:pPr>
            <a:endParaRPr lang="en-US" dirty="0"/>
          </a:p>
          <a:p>
            <a:pPr algn="ctr">
              <a:buFont typeface="Wingdings" panose="05000000000000000000" charset="0"/>
              <a:buChar char="ü"/>
            </a:pPr>
            <a:r>
              <a:rPr lang="en-US" dirty="0"/>
              <a:t> We are planning to achieve higher accuracy even in case of complex backgrounds by trying out various background subtraction algorithms.</a:t>
            </a:r>
          </a:p>
          <a:p>
            <a:pPr algn="ctr">
              <a:buFont typeface="Wingdings" panose="05000000000000000000" charset="0"/>
              <a:buChar char="ü"/>
            </a:pPr>
            <a:r>
              <a:rPr lang="en-US" dirty="0"/>
              <a:t> We are also thinking of improving the preprocessing to predict gestures in low light conditions with a higher accuracy.</a:t>
            </a:r>
          </a:p>
          <a:p>
            <a:endParaRPr lang="en-IN" dirty="0"/>
          </a:p>
        </p:txBody>
      </p:sp>
    </p:spTree>
    <p:extLst>
      <p:ext uri="{BB962C8B-B14F-4D97-AF65-F5344CB8AC3E}">
        <p14:creationId xmlns:p14="http://schemas.microsoft.com/office/powerpoint/2010/main" val="557047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5851B9-07A1-4E30-9202-DF9791AB79EC}"/>
              </a:ext>
            </a:extLst>
          </p:cNvPr>
          <p:cNvSpPr>
            <a:spLocks noGrp="1"/>
          </p:cNvSpPr>
          <p:nvPr>
            <p:ph type="body" idx="1"/>
          </p:nvPr>
        </p:nvSpPr>
        <p:spPr>
          <a:xfrm>
            <a:off x="840317" y="668337"/>
            <a:ext cx="4420796" cy="1012826"/>
          </a:xfrm>
        </p:spPr>
        <p:txBody>
          <a:bodyPr/>
          <a:lstStyle/>
          <a:p>
            <a:r>
              <a:rPr lang="en-US" dirty="0"/>
              <a:t>               </a:t>
            </a:r>
            <a:r>
              <a:rPr lang="en-US" sz="3600" dirty="0">
                <a:ln w="22225">
                  <a:solidFill>
                    <a:schemeClr val="accent2"/>
                  </a:solidFill>
                  <a:prstDash val="solid"/>
                </a:ln>
                <a:solidFill>
                  <a:srgbClr val="FF0000"/>
                </a:solidFill>
              </a:rPr>
              <a:t>Faculty</a:t>
            </a:r>
            <a:r>
              <a:rPr lang="en-US" sz="3600" dirty="0">
                <a:ln w="22225">
                  <a:solidFill>
                    <a:schemeClr val="accent2"/>
                  </a:solidFill>
                  <a:prstDash val="solid"/>
                </a:ln>
                <a:solidFill>
                  <a:srgbClr val="FF0000"/>
                </a:solidFill>
                <a:effectLst/>
              </a:rPr>
              <a:t>    	associated</a:t>
            </a:r>
            <a:endParaRPr lang="en-IN" dirty="0"/>
          </a:p>
        </p:txBody>
      </p:sp>
      <p:sp>
        <p:nvSpPr>
          <p:cNvPr id="4" name="Content Placeholder 3">
            <a:extLst>
              <a:ext uri="{FF2B5EF4-FFF2-40B4-BE49-F238E27FC236}">
                <a16:creationId xmlns:a16="http://schemas.microsoft.com/office/drawing/2014/main" id="{01603E04-D98D-4502-9A16-59B114A385EC}"/>
              </a:ext>
            </a:extLst>
          </p:cNvPr>
          <p:cNvSpPr>
            <a:spLocks noGrp="1"/>
          </p:cNvSpPr>
          <p:nvPr>
            <p:ph sz="half" idx="2"/>
          </p:nvPr>
        </p:nvSpPr>
        <p:spPr>
          <a:xfrm>
            <a:off x="840317" y="1828800"/>
            <a:ext cx="5158316" cy="4360863"/>
          </a:xfrm>
        </p:spPr>
        <p:txBody>
          <a:bodyPr/>
          <a:lstStyle/>
          <a:p>
            <a:pPr marL="0" indent="0" algn="ctr">
              <a:buNone/>
            </a:pPr>
            <a:endParaRPr lang="en-US" dirty="0">
              <a:gradFill>
                <a:gsLst>
                  <a:gs pos="21000">
                    <a:srgbClr val="53575C"/>
                  </a:gs>
                  <a:gs pos="88000">
                    <a:srgbClr val="C5C7CA"/>
                  </a:gs>
                </a:gsLst>
                <a:lin ang="5400000"/>
              </a:gradFill>
              <a:effectLst/>
            </a:endParaRPr>
          </a:p>
          <a:p>
            <a:pPr marL="0" indent="0" algn="ctr">
              <a:buNone/>
            </a:pPr>
            <a:r>
              <a:rPr lang="en-US" dirty="0">
                <a:gradFill>
                  <a:gsLst>
                    <a:gs pos="21000">
                      <a:srgbClr val="53575C"/>
                    </a:gs>
                    <a:gs pos="88000">
                      <a:srgbClr val="C5C7CA"/>
                    </a:gs>
                  </a:gsLst>
                  <a:lin ang="5400000"/>
                </a:gradFill>
              </a:rPr>
              <a:t>Prof. Amit </a:t>
            </a:r>
            <a:r>
              <a:rPr lang="en-US" dirty="0" err="1">
                <a:gradFill>
                  <a:gsLst>
                    <a:gs pos="21000">
                      <a:srgbClr val="53575C"/>
                    </a:gs>
                    <a:gs pos="88000">
                      <a:srgbClr val="C5C7CA"/>
                    </a:gs>
                  </a:gsLst>
                  <a:lin ang="5400000"/>
                </a:gradFill>
              </a:rPr>
              <a:t>Manjhwar</a:t>
            </a:r>
            <a:endParaRPr lang="en-US" dirty="0">
              <a:gradFill>
                <a:gsLst>
                  <a:gs pos="21000">
                    <a:srgbClr val="53575C"/>
                  </a:gs>
                  <a:gs pos="88000">
                    <a:srgbClr val="C5C7CA"/>
                  </a:gs>
                </a:gsLst>
                <a:lin ang="5400000"/>
              </a:gradFill>
            </a:endParaRPr>
          </a:p>
          <a:p>
            <a:pPr marL="0" indent="0" algn="ctr">
              <a:buNone/>
            </a:pPr>
            <a:endParaRPr lang="en-US" dirty="0">
              <a:gradFill>
                <a:gsLst>
                  <a:gs pos="21000">
                    <a:srgbClr val="53575C"/>
                  </a:gs>
                  <a:gs pos="88000">
                    <a:srgbClr val="C5C7CA"/>
                  </a:gs>
                </a:gsLst>
                <a:lin ang="5400000"/>
              </a:gradFill>
              <a:effectLst/>
            </a:endParaRPr>
          </a:p>
          <a:p>
            <a:pPr marL="0" indent="0" algn="ctr">
              <a:buNone/>
            </a:pPr>
            <a:r>
              <a:rPr lang="en-US" dirty="0">
                <a:gradFill>
                  <a:gsLst>
                    <a:gs pos="21000">
                      <a:srgbClr val="53575C"/>
                    </a:gs>
                    <a:gs pos="88000">
                      <a:srgbClr val="C5C7CA"/>
                    </a:gs>
                  </a:gsLst>
                  <a:lin ang="5400000"/>
                </a:gradFill>
              </a:rPr>
              <a:t>Prof. </a:t>
            </a:r>
            <a:r>
              <a:rPr lang="en-US" dirty="0" err="1">
                <a:gradFill>
                  <a:gsLst>
                    <a:gs pos="21000">
                      <a:srgbClr val="53575C"/>
                    </a:gs>
                    <a:gs pos="88000">
                      <a:srgbClr val="C5C7CA"/>
                    </a:gs>
                  </a:gsLst>
                  <a:lin ang="5400000"/>
                </a:gradFill>
              </a:rPr>
              <a:t>Jamvant</a:t>
            </a:r>
            <a:r>
              <a:rPr lang="en-US" dirty="0">
                <a:gradFill>
                  <a:gsLst>
                    <a:gs pos="21000">
                      <a:srgbClr val="53575C"/>
                    </a:gs>
                    <a:gs pos="88000">
                      <a:srgbClr val="C5C7CA"/>
                    </a:gs>
                  </a:gsLst>
                  <a:lin ang="5400000"/>
                </a:gradFill>
              </a:rPr>
              <a:t> S. </a:t>
            </a:r>
            <a:r>
              <a:rPr lang="en-US" dirty="0" err="1">
                <a:gradFill>
                  <a:gsLst>
                    <a:gs pos="21000">
                      <a:srgbClr val="53575C"/>
                    </a:gs>
                    <a:gs pos="88000">
                      <a:srgbClr val="C5C7CA"/>
                    </a:gs>
                  </a:gsLst>
                  <a:lin ang="5400000"/>
                </a:gradFill>
                <a:effectLst/>
              </a:rPr>
              <a:t>Kumare</a:t>
            </a:r>
            <a:endParaRPr lang="en-US" dirty="0">
              <a:gradFill>
                <a:gsLst>
                  <a:gs pos="21000">
                    <a:srgbClr val="53575C"/>
                  </a:gs>
                  <a:gs pos="88000">
                    <a:srgbClr val="C5C7CA"/>
                  </a:gs>
                </a:gsLst>
                <a:lin ang="5400000"/>
              </a:gradFill>
              <a:effectLst/>
            </a:endParaRPr>
          </a:p>
          <a:p>
            <a:pPr marL="0" indent="0" algn="ctr">
              <a:buNone/>
            </a:pPr>
            <a:endParaRPr lang="en-US" dirty="0">
              <a:gradFill>
                <a:gsLst>
                  <a:gs pos="21000">
                    <a:srgbClr val="53575C"/>
                  </a:gs>
                  <a:gs pos="88000">
                    <a:srgbClr val="C5C7CA"/>
                  </a:gs>
                </a:gsLst>
                <a:lin ang="5400000"/>
              </a:gradFill>
              <a:effectLst/>
            </a:endParaRPr>
          </a:p>
          <a:p>
            <a:pPr marL="0" indent="0">
              <a:buNone/>
            </a:pPr>
            <a:endParaRPr lang="en-IN" dirty="0"/>
          </a:p>
        </p:txBody>
      </p:sp>
      <p:sp>
        <p:nvSpPr>
          <p:cNvPr id="5" name="Text Placeholder 4">
            <a:extLst>
              <a:ext uri="{FF2B5EF4-FFF2-40B4-BE49-F238E27FC236}">
                <a16:creationId xmlns:a16="http://schemas.microsoft.com/office/drawing/2014/main" id="{93AAA923-43A1-4B03-874E-0C7143E36087}"/>
              </a:ext>
            </a:extLst>
          </p:cNvPr>
          <p:cNvSpPr>
            <a:spLocks noGrp="1"/>
          </p:cNvSpPr>
          <p:nvPr>
            <p:ph type="body" sz="quarter" idx="3"/>
          </p:nvPr>
        </p:nvSpPr>
        <p:spPr>
          <a:xfrm>
            <a:off x="6172200" y="668337"/>
            <a:ext cx="5183717" cy="1012826"/>
          </a:xfrm>
        </p:spPr>
        <p:txBody>
          <a:bodyPr/>
          <a:lstStyle/>
          <a:p>
            <a:r>
              <a:rPr lang="en-US" sz="3600" dirty="0">
                <a:ln w="22225">
                  <a:solidFill>
                    <a:schemeClr val="accent2"/>
                  </a:solidFill>
                  <a:prstDash val="solid"/>
                </a:ln>
                <a:solidFill>
                  <a:srgbClr val="FF0000"/>
                </a:solidFill>
                <a:effectLst/>
              </a:rPr>
              <a:t>		Students </a:t>
            </a:r>
          </a:p>
          <a:p>
            <a:r>
              <a:rPr lang="en-US" sz="3600" dirty="0">
                <a:ln w="22225">
                  <a:solidFill>
                    <a:schemeClr val="accent2"/>
                  </a:solidFill>
                  <a:prstDash val="solid"/>
                </a:ln>
                <a:solidFill>
                  <a:srgbClr val="FF0000"/>
                </a:solidFill>
                <a:effectLst/>
              </a:rPr>
              <a:t>	     associated</a:t>
            </a:r>
            <a:endParaRPr lang="en-IN" sz="3600" dirty="0"/>
          </a:p>
        </p:txBody>
      </p:sp>
      <p:sp>
        <p:nvSpPr>
          <p:cNvPr id="6" name="Content Placeholder 5">
            <a:extLst>
              <a:ext uri="{FF2B5EF4-FFF2-40B4-BE49-F238E27FC236}">
                <a16:creationId xmlns:a16="http://schemas.microsoft.com/office/drawing/2014/main" id="{CB7216B7-B39F-4D04-A160-3A1E3959712E}"/>
              </a:ext>
            </a:extLst>
          </p:cNvPr>
          <p:cNvSpPr>
            <a:spLocks noGrp="1"/>
          </p:cNvSpPr>
          <p:nvPr>
            <p:ph sz="quarter" idx="4"/>
          </p:nvPr>
        </p:nvSpPr>
        <p:spPr>
          <a:xfrm>
            <a:off x="6172200" y="1828800"/>
            <a:ext cx="5183717" cy="4360863"/>
          </a:xfrm>
        </p:spPr>
        <p:txBody>
          <a:bodyPr/>
          <a:lstStyle/>
          <a:p>
            <a:pPr marL="0" indent="0" algn="ctr">
              <a:buNone/>
            </a:pPr>
            <a:endParaRPr lang="en-US" dirty="0">
              <a:gradFill>
                <a:gsLst>
                  <a:gs pos="21000">
                    <a:srgbClr val="53575C"/>
                  </a:gs>
                  <a:gs pos="88000">
                    <a:srgbClr val="C5C7CA"/>
                  </a:gs>
                </a:gsLst>
                <a:lin ang="5400000"/>
              </a:gradFill>
              <a:effectLst/>
            </a:endParaRPr>
          </a:p>
          <a:p>
            <a:pPr marL="0" indent="0" algn="ctr">
              <a:buNone/>
            </a:pPr>
            <a:r>
              <a:rPr lang="en-US" dirty="0">
                <a:gradFill>
                  <a:gsLst>
                    <a:gs pos="21000">
                      <a:srgbClr val="53575C"/>
                    </a:gs>
                    <a:gs pos="88000">
                      <a:srgbClr val="C5C7CA"/>
                    </a:gs>
                  </a:gsLst>
                  <a:lin ang="5400000"/>
                </a:gradFill>
                <a:effectLst/>
              </a:rPr>
              <a:t>Karishma Parashar</a:t>
            </a:r>
          </a:p>
          <a:p>
            <a:pPr marL="0" indent="0" algn="ctr">
              <a:buNone/>
            </a:pPr>
            <a:r>
              <a:rPr lang="en-US" dirty="0">
                <a:gradFill>
                  <a:gsLst>
                    <a:gs pos="21000">
                      <a:srgbClr val="53575C"/>
                    </a:gs>
                    <a:gs pos="88000">
                      <a:srgbClr val="C5C7CA"/>
                    </a:gs>
                  </a:gsLst>
                  <a:lin ang="5400000"/>
                </a:gradFill>
                <a:effectLst/>
              </a:rPr>
              <a:t>0901CS181053</a:t>
            </a:r>
          </a:p>
          <a:p>
            <a:pPr marL="0" indent="0" algn="ctr">
              <a:buNone/>
            </a:pPr>
            <a:endParaRPr lang="en-US" dirty="0">
              <a:gradFill>
                <a:gsLst>
                  <a:gs pos="21000">
                    <a:srgbClr val="53575C"/>
                  </a:gs>
                  <a:gs pos="88000">
                    <a:srgbClr val="C5C7CA"/>
                  </a:gs>
                </a:gsLst>
                <a:lin ang="5400000"/>
              </a:gradFill>
              <a:effectLst/>
            </a:endParaRPr>
          </a:p>
          <a:p>
            <a:pPr marL="0" indent="0" algn="ctr">
              <a:buNone/>
            </a:pPr>
            <a:r>
              <a:rPr lang="en-US" dirty="0">
                <a:gradFill>
                  <a:gsLst>
                    <a:gs pos="21000">
                      <a:srgbClr val="53575C"/>
                    </a:gs>
                    <a:gs pos="88000">
                      <a:srgbClr val="C5C7CA"/>
                    </a:gs>
                  </a:gsLst>
                  <a:lin ang="5400000"/>
                </a:gradFill>
                <a:effectLst/>
              </a:rPr>
              <a:t>Khushbu Modani</a:t>
            </a:r>
          </a:p>
          <a:p>
            <a:pPr marL="0" indent="0" algn="ctr">
              <a:buNone/>
            </a:pPr>
            <a:r>
              <a:rPr lang="en-US" dirty="0">
                <a:gradFill>
                  <a:gsLst>
                    <a:gs pos="21000">
                      <a:srgbClr val="53575C"/>
                    </a:gs>
                    <a:gs pos="88000">
                      <a:srgbClr val="C5C7CA"/>
                    </a:gs>
                  </a:gsLst>
                  <a:lin ang="5400000"/>
                </a:gradFill>
                <a:effectLst/>
              </a:rPr>
              <a:t>0901CS181054</a:t>
            </a:r>
          </a:p>
          <a:p>
            <a:pPr marL="0" indent="0">
              <a:buNone/>
            </a:pPr>
            <a:endParaRPr lang="en-IN" dirty="0"/>
          </a:p>
        </p:txBody>
      </p:sp>
    </p:spTree>
    <p:extLst>
      <p:ext uri="{BB962C8B-B14F-4D97-AF65-F5344CB8AC3E}">
        <p14:creationId xmlns:p14="http://schemas.microsoft.com/office/powerpoint/2010/main" val="2067807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582613"/>
          </a:xfrm>
        </p:spPr>
        <p:txBody>
          <a:bodyPr/>
          <a:lstStyle/>
          <a:p>
            <a:pPr algn="ctr"/>
            <a:r>
              <a:rPr lang="en-US"/>
              <a:t>			</a:t>
            </a:r>
            <a:br>
              <a:rPr lang="en-US"/>
            </a:br>
            <a:br>
              <a:rPr lang="en-US"/>
            </a:br>
            <a:br>
              <a:rPr lang="en-US"/>
            </a:br>
            <a:r>
              <a:rPr lang="en-US">
                <a:ln w="22225">
                  <a:solidFill>
                    <a:schemeClr val="accent2"/>
                  </a:solidFill>
                  <a:prstDash val="solid"/>
                </a:ln>
                <a:solidFill>
                  <a:srgbClr val="FF0000"/>
                </a:solidFill>
                <a:effectLst/>
                <a:sym typeface="+mn-ea"/>
              </a:rPr>
              <a:t>Introduction</a:t>
            </a:r>
            <a:br>
              <a:rPr lang="en-US" u="sng">
                <a:ln w="22225">
                  <a:solidFill>
                    <a:schemeClr val="accent2"/>
                  </a:solidFill>
                  <a:prstDash val="solid"/>
                </a:ln>
                <a:solidFill>
                  <a:srgbClr val="FF0000"/>
                </a:solidFill>
                <a:effectLst/>
              </a:rPr>
            </a:br>
            <a:br>
              <a:rPr lang="en-US" u="sng">
                <a:ln w="22225">
                  <a:solidFill>
                    <a:schemeClr val="accent2"/>
                  </a:solidFill>
                  <a:prstDash val="solid"/>
                </a:ln>
                <a:solidFill>
                  <a:srgbClr val="FF0000"/>
                </a:solidFill>
                <a:effectLst/>
              </a:rPr>
            </a:br>
            <a:endParaRPr lang="en-US" u="sng">
              <a:ln w="22225">
                <a:solidFill>
                  <a:schemeClr val="accent2"/>
                </a:solidFill>
                <a:prstDash val="solid"/>
              </a:ln>
              <a:solidFill>
                <a:srgbClr val="FF0000"/>
              </a:solidFill>
              <a:effectLst/>
            </a:endParaRPr>
          </a:p>
        </p:txBody>
      </p:sp>
      <p:sp>
        <p:nvSpPr>
          <p:cNvPr id="3" name="Content Placeholder 2"/>
          <p:cNvSpPr>
            <a:spLocks noGrp="1"/>
          </p:cNvSpPr>
          <p:nvPr>
            <p:ph idx="1"/>
          </p:nvPr>
        </p:nvSpPr>
        <p:spPr>
          <a:xfrm>
            <a:off x="371061" y="1174750"/>
            <a:ext cx="11211339" cy="4953000"/>
          </a:xfrm>
        </p:spPr>
        <p:txBody>
          <a:bodyPr>
            <a:scene3d>
              <a:camera prst="orthographicFront"/>
              <a:lightRig rig="soft" dir="t">
                <a:rot lat="0" lon="0" rev="15600000"/>
              </a:lightRig>
            </a:scene3d>
            <a:sp3d extrusionH="57150" prstMaterial="softEdge">
              <a:bevelT w="25400" h="38100"/>
            </a:sp3d>
          </a:bodyPr>
          <a:lstStyle/>
          <a:p>
            <a:pPr marL="0" indent="0" algn="just">
              <a:buNone/>
            </a:pPr>
            <a:r>
              <a:rPr lang="en-US" dirty="0">
                <a:solidFill>
                  <a:schemeClr val="accent4"/>
                </a:solidFill>
                <a:effectLst/>
              </a:rPr>
              <a:t>Communication  with  the  hearing  impaired  (deaf/mute) people is a great challenge in our society today; this can be attributed to the  fact  that  their  means  of  communication  (Sign  Language  or  hand gestures  at  a  local  level)  requires  an  interpreter  at  every  instance. Conversion of images to text can be of great benefit to the non-hearing impaired  and hearing  impaired people  (the deaf/mute) from circadian interaction with images.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r>
              <a:rPr lang="en-US">
                <a:ln w="22225">
                  <a:solidFill>
                    <a:schemeClr val="accent2"/>
                  </a:solidFill>
                  <a:prstDash val="solid"/>
                </a:ln>
                <a:solidFill>
                  <a:srgbClr val="FF0000"/>
                </a:solidFill>
                <a:effectLst/>
              </a:rPr>
              <a:t>Objective</a:t>
            </a:r>
          </a:p>
        </p:txBody>
      </p:sp>
      <p:sp>
        <p:nvSpPr>
          <p:cNvPr id="3" name="Content Placeholder 2"/>
          <p:cNvSpPr>
            <a:spLocks noGrp="1"/>
          </p:cNvSpPr>
          <p:nvPr>
            <p:ph idx="1"/>
          </p:nvPr>
        </p:nvSpPr>
        <p:spPr/>
        <p:txBody>
          <a:bodyPr/>
          <a:lstStyle/>
          <a:p>
            <a:pPr marL="0" indent="0" algn="ctr">
              <a:buNone/>
            </a:pPr>
            <a:r>
              <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Our project aims to create a </a:t>
            </a:r>
          </a:p>
          <a:p>
            <a:pPr marL="0" indent="0" algn="ctr">
              <a:buNone/>
            </a:pPr>
            <a:r>
              <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computer application and train </a:t>
            </a:r>
          </a:p>
          <a:p>
            <a:pPr marL="0" indent="0" algn="ctr">
              <a:buNone/>
            </a:pPr>
            <a:r>
              <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 model which when shown a </a:t>
            </a:r>
          </a:p>
          <a:p>
            <a:pPr marL="0" indent="0" algn="ctr">
              <a:buNone/>
            </a:pPr>
            <a:r>
              <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real time video of hand gestures </a:t>
            </a:r>
          </a:p>
          <a:p>
            <a:pPr marL="0" indent="0" algn="ctr">
              <a:buNone/>
            </a:pPr>
            <a:r>
              <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of American Sign Language </a:t>
            </a:r>
          </a:p>
          <a:p>
            <a:pPr marL="0" indent="0" algn="ctr">
              <a:buNone/>
            </a:pPr>
            <a:r>
              <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shows the output for that </a:t>
            </a:r>
          </a:p>
          <a:p>
            <a:pPr marL="0" indent="0" algn="ctr">
              <a:buNone/>
            </a:pPr>
            <a:r>
              <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particular sign in text format on </a:t>
            </a:r>
          </a:p>
          <a:p>
            <a:pPr marL="0" indent="0" algn="ctr">
              <a:buNone/>
            </a:pPr>
            <a:r>
              <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the screen.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pPr algn="ctr"/>
            <a:r>
              <a:rPr lang="en-US">
                <a:ln w="22225">
                  <a:solidFill>
                    <a:schemeClr val="accent2"/>
                  </a:solidFill>
                  <a:prstDash val="solid"/>
                </a:ln>
                <a:solidFill>
                  <a:srgbClr val="FF0000"/>
                </a:solidFill>
                <a:effectLst/>
              </a:rPr>
              <a:t>Software Requirements</a:t>
            </a:r>
          </a:p>
        </p:txBody>
      </p:sp>
      <p:sp>
        <p:nvSpPr>
          <p:cNvPr id="3" name="Content Placeholder 2"/>
          <p:cNvSpPr>
            <a:spLocks noGrp="1"/>
          </p:cNvSpPr>
          <p:nvPr>
            <p:ph idx="1"/>
          </p:nvPr>
        </p:nvSpPr>
        <p:spPr/>
        <p:txBody>
          <a:bodyPr/>
          <a:lstStyle/>
          <a:p>
            <a:r>
              <a:rPr 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Python 3.8.4</a:t>
            </a:r>
          </a:p>
          <a:p>
            <a:r>
              <a:rPr 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TensorFlow 2.3.0</a:t>
            </a:r>
          </a:p>
          <a:p>
            <a:r>
              <a:rPr 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OpenCV 4.5.1.48</a:t>
            </a:r>
          </a:p>
          <a:p>
            <a:r>
              <a:rPr lang="en-US"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Keras</a:t>
            </a:r>
            <a:r>
              <a:rPr 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2.4.3</a:t>
            </a:r>
          </a:p>
          <a:p>
            <a:r>
              <a:rPr 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PIL</a:t>
            </a:r>
          </a:p>
          <a:p>
            <a:r>
              <a:rPr 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OS</a:t>
            </a:r>
          </a:p>
          <a:p>
            <a:r>
              <a:rPr lang="en-US"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Tkinter</a:t>
            </a:r>
            <a:r>
              <a:rPr 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8.6.10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105" y="457200"/>
            <a:ext cx="9303385" cy="1600200"/>
          </a:xfrm>
        </p:spPr>
        <p:txBody>
          <a:bodyPr/>
          <a:lstStyle/>
          <a:p>
            <a:pPr algn="ctr"/>
            <a:br>
              <a:rPr lang="en-US">
                <a:sym typeface="+mn-ea"/>
              </a:rPr>
            </a:br>
            <a:r>
              <a:rPr lang="en-US">
                <a:ln w="22225">
                  <a:solidFill>
                    <a:schemeClr val="accent2"/>
                  </a:solidFill>
                  <a:prstDash val="solid"/>
                </a:ln>
                <a:solidFill>
                  <a:srgbClr val="FF0000"/>
                </a:solidFill>
                <a:effectLst/>
                <a:sym typeface="+mn-ea"/>
              </a:rPr>
              <a:t>Convolutional Neural Networks</a:t>
            </a:r>
            <a:br>
              <a:rPr lang="en-US"/>
            </a:br>
            <a:endParaRPr lang="en-US"/>
          </a:p>
        </p:txBody>
      </p:sp>
      <p:pic>
        <p:nvPicPr>
          <p:cNvPr id="5" name="Picture Placeholder 4" descr="c2D"/>
          <p:cNvPicPr>
            <a:picLocks noGrp="1" noChangeAspect="1"/>
          </p:cNvPicPr>
          <p:nvPr>
            <p:ph type="pic" idx="1"/>
          </p:nvPr>
        </p:nvPicPr>
        <p:blipFill>
          <a:blip r:embed="rId2"/>
          <a:stretch>
            <a:fillRect/>
          </a:stretch>
        </p:blipFill>
        <p:spPr>
          <a:xfrm>
            <a:off x="7021195" y="2240280"/>
            <a:ext cx="4133215" cy="3155950"/>
          </a:xfrm>
          <a:prstGeom prst="rect">
            <a:avLst/>
          </a:prstGeom>
        </p:spPr>
      </p:pic>
      <p:sp>
        <p:nvSpPr>
          <p:cNvPr id="3" name="Text Placeholder 2"/>
          <p:cNvSpPr>
            <a:spLocks noGrp="1"/>
          </p:cNvSpPr>
          <p:nvPr>
            <p:ph type="body" sz="half" idx="2"/>
          </p:nvPr>
        </p:nvSpPr>
        <p:spPr>
          <a:xfrm>
            <a:off x="840105" y="2057400"/>
            <a:ext cx="5666105" cy="3811905"/>
          </a:xfrm>
        </p:spPr>
        <p:txBody>
          <a:bodyPr>
            <a:scene3d>
              <a:camera prst="orthographicFront"/>
              <a:lightRig rig="soft" dir="t">
                <a:rot lat="0" lon="0" rev="15600000"/>
              </a:lightRig>
            </a:scene3d>
            <a:sp3d extrusionH="57150" prstMaterial="softEdge">
              <a:bevelT w="25400" h="38100"/>
            </a:sp3d>
          </a:bodyPr>
          <a:lstStyle/>
          <a:p>
            <a:pPr marL="285750" indent="-285750">
              <a:buFont typeface="Wingdings" panose="05000000000000000000" charset="0"/>
              <a:buChar char="q"/>
            </a:pPr>
            <a:r>
              <a:rPr lang="en-US">
                <a:ln/>
                <a:solidFill>
                  <a:schemeClr val="accent4"/>
                </a:solidFill>
              </a:rPr>
              <a:t> </a:t>
            </a:r>
            <a:r>
              <a:rPr lang="en-US" sz="2000">
                <a:ln/>
                <a:solidFill>
                  <a:schemeClr val="accent4"/>
                </a:solidFill>
                <a:effectLst/>
              </a:rPr>
              <a:t>CNNs consist of multiple convolutional layers each layer containing numerous “filters” which perform feature extraction</a:t>
            </a:r>
            <a:r>
              <a:rPr lang="en-US">
                <a:ln/>
                <a:solidFill>
                  <a:schemeClr val="accent4"/>
                </a:solidFill>
                <a:effectLst/>
              </a:rPr>
              <a:t>.</a:t>
            </a:r>
          </a:p>
          <a:p>
            <a:endParaRPr lang="en-US">
              <a:ln/>
              <a:solidFill>
                <a:schemeClr val="accent4"/>
              </a:solidFill>
            </a:endParaRPr>
          </a:p>
          <a:p>
            <a:pPr marL="285750" indent="-285750" algn="l">
              <a:buFont typeface="Wingdings" panose="05000000000000000000" charset="0"/>
              <a:buChar char="q"/>
            </a:pPr>
            <a:r>
              <a:rPr lang="en-US">
                <a:ln/>
                <a:solidFill>
                  <a:schemeClr val="accent4"/>
                </a:solidFill>
              </a:rPr>
              <a:t> </a:t>
            </a:r>
            <a:r>
              <a:rPr lang="en-US" sz="2000">
                <a:ln/>
                <a:solidFill>
                  <a:schemeClr val="accent4"/>
                </a:solidFill>
              </a:rPr>
              <a:t>Initially these “filters” are random and by training, the feature extraction gets better by better.</a:t>
            </a:r>
          </a:p>
          <a:p>
            <a:endParaRPr lang="en-US">
              <a:ln/>
              <a:solidFill>
                <a:schemeClr val="accent4"/>
              </a:solidFill>
            </a:endParaRPr>
          </a:p>
          <a:p>
            <a:pPr marL="285750" indent="-285750">
              <a:buFont typeface="Wingdings" panose="05000000000000000000" charset="0"/>
              <a:buChar char="q"/>
            </a:pPr>
            <a:r>
              <a:rPr lang="en-US" sz="2000">
                <a:ln/>
                <a:solidFill>
                  <a:schemeClr val="accent4"/>
                </a:solidFill>
              </a:rPr>
              <a:t> It’s primarily used for image classification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n w="22225">
                  <a:solidFill>
                    <a:schemeClr val="accent2"/>
                  </a:solidFill>
                  <a:prstDash val="solid"/>
                </a:ln>
                <a:solidFill>
                  <a:srgbClr val="FF0000"/>
                </a:solidFill>
                <a:effectLst/>
              </a:rPr>
              <a:t>CNN Classifier Model</a:t>
            </a:r>
          </a:p>
        </p:txBody>
      </p:sp>
      <p:pic>
        <p:nvPicPr>
          <p:cNvPr id="4" name="Content Placeholder 3" descr="c classifier"/>
          <p:cNvPicPr>
            <a:picLocks noGrp="1" noChangeAspect="1"/>
          </p:cNvPicPr>
          <p:nvPr>
            <p:ph idx="1"/>
          </p:nvPr>
        </p:nvPicPr>
        <p:blipFill>
          <a:blip r:embed="rId2"/>
          <a:stretch>
            <a:fillRect/>
          </a:stretch>
        </p:blipFill>
        <p:spPr>
          <a:xfrm>
            <a:off x="1332230" y="1252855"/>
            <a:ext cx="9041130" cy="45231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n w="22225">
                  <a:solidFill>
                    <a:schemeClr val="accent2"/>
                  </a:solidFill>
                  <a:prstDash val="solid"/>
                </a:ln>
                <a:solidFill>
                  <a:srgbClr val="FF0000"/>
                </a:solidFill>
                <a:effectLst/>
              </a:rPr>
              <a:t>Implementation</a:t>
            </a:r>
          </a:p>
        </p:txBody>
      </p:sp>
      <p:sp>
        <p:nvSpPr>
          <p:cNvPr id="3" name="Content Placeholder 2"/>
          <p:cNvSpPr>
            <a:spLocks noGrp="1"/>
          </p:cNvSpPr>
          <p:nvPr>
            <p:ph idx="1"/>
          </p:nvPr>
        </p:nvSpPr>
        <p:spPr/>
        <p:txBody>
          <a:bodyPr/>
          <a:lstStyle/>
          <a:p>
            <a:pPr>
              <a:buFont typeface="Wingdings" panose="05000000000000000000" charset="0"/>
              <a:buChar char="q"/>
            </a:pPr>
            <a:r>
              <a:rPr lang="en-US" dirty="0"/>
              <a:t> </a:t>
            </a:r>
            <a:r>
              <a:rPr 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DATA  ACQUISTION</a:t>
            </a:r>
            <a:endParaRPr lang="en-US" dirty="0"/>
          </a:p>
          <a:p>
            <a:r>
              <a:rPr lang="en-US" dirty="0"/>
              <a:t>To achieve a high accuracy for sign recognition in sign language recognition system, 100 images will be taken for each signs. These images are included in training and testing database. The captured image at a distance is adjusted by the signer to get the required image clarity</a:t>
            </a:r>
          </a:p>
          <a:p>
            <a:pPr>
              <a:buFont typeface="Wingdings" panose="05000000000000000000" charset="0"/>
              <a:buChar char="q"/>
            </a:pPr>
            <a:r>
              <a:rPr lang="en-US" dirty="0"/>
              <a:t> </a:t>
            </a:r>
            <a:r>
              <a:rPr 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PRE-PROCESSING</a:t>
            </a:r>
            <a:endParaRPr lang="en-US" dirty="0"/>
          </a:p>
          <a:p>
            <a:pPr>
              <a:buFont typeface="Arial" panose="020B0604020202020204" pitchFamily="34" charset="0"/>
              <a:buChar char="•"/>
            </a:pPr>
            <a:r>
              <a:rPr lang="en-US" dirty="0"/>
              <a:t>Pre-processing consist image acquisition, segmentation and morphological filtering methods.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28080-113E-468F-9684-43A47D035E3E}"/>
              </a:ext>
            </a:extLst>
          </p:cNvPr>
          <p:cNvSpPr>
            <a:spLocks noGrp="1"/>
          </p:cNvSpPr>
          <p:nvPr>
            <p:ph type="title"/>
          </p:nvPr>
        </p:nvSpPr>
        <p:spPr/>
        <p:txBody>
          <a:bodyPr/>
          <a:lstStyle/>
          <a:p>
            <a:r>
              <a:rPr lang="en-US" dirty="0">
                <a:ln w="22225">
                  <a:solidFill>
                    <a:schemeClr val="accent2"/>
                  </a:solidFill>
                  <a:prstDash val="solid"/>
                </a:ln>
                <a:solidFill>
                  <a:srgbClr val="FF0000"/>
                </a:solidFill>
                <a:effectLst/>
              </a:rPr>
              <a:t>                    Created our own Dataset</a:t>
            </a:r>
            <a:endParaRPr lang="en-IN" dirty="0"/>
          </a:p>
        </p:txBody>
      </p:sp>
      <p:sp>
        <p:nvSpPr>
          <p:cNvPr id="16" name="TextBox 15">
            <a:extLst>
              <a:ext uri="{FF2B5EF4-FFF2-40B4-BE49-F238E27FC236}">
                <a16:creationId xmlns:a16="http://schemas.microsoft.com/office/drawing/2014/main" id="{AEA5A651-919D-45DA-9E12-E50FFACA858E}"/>
              </a:ext>
            </a:extLst>
          </p:cNvPr>
          <p:cNvSpPr txBox="1"/>
          <p:nvPr/>
        </p:nvSpPr>
        <p:spPr>
          <a:xfrm>
            <a:off x="547456" y="1189608"/>
            <a:ext cx="4328176" cy="584775"/>
          </a:xfrm>
          <a:prstGeom prst="rect">
            <a:avLst/>
          </a:prstGeom>
          <a:noFill/>
        </p:spPr>
        <p:txBody>
          <a:bodyPr wrap="square" rtlCol="0">
            <a:spAutoFit/>
          </a:bodyPr>
          <a:lstStyle/>
          <a:p>
            <a:pPr algn="ctr"/>
            <a:r>
              <a:rPr lang="en-IN" sz="3200" dirty="0"/>
              <a:t>Capturing Raw Image</a:t>
            </a:r>
          </a:p>
        </p:txBody>
      </p:sp>
      <p:sp>
        <p:nvSpPr>
          <p:cNvPr id="17" name="Arrow: Right 16">
            <a:extLst>
              <a:ext uri="{FF2B5EF4-FFF2-40B4-BE49-F238E27FC236}">
                <a16:creationId xmlns:a16="http://schemas.microsoft.com/office/drawing/2014/main" id="{6BC9AD85-179E-4361-A67A-6696675C08A5}"/>
              </a:ext>
            </a:extLst>
          </p:cNvPr>
          <p:cNvSpPr/>
          <p:nvPr/>
        </p:nvSpPr>
        <p:spPr bwMode="auto">
          <a:xfrm>
            <a:off x="5246703" y="3231471"/>
            <a:ext cx="1384916" cy="736847"/>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IN"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pic>
        <p:nvPicPr>
          <p:cNvPr id="19" name="Picture 18">
            <a:extLst>
              <a:ext uri="{FF2B5EF4-FFF2-40B4-BE49-F238E27FC236}">
                <a16:creationId xmlns:a16="http://schemas.microsoft.com/office/drawing/2014/main" id="{C7251E0F-703B-4856-8BDC-E001BCB6A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6370" y="2485746"/>
            <a:ext cx="1882066" cy="2228295"/>
          </a:xfrm>
          <a:prstGeom prst="rect">
            <a:avLst/>
          </a:prstGeom>
        </p:spPr>
      </p:pic>
      <p:sp>
        <p:nvSpPr>
          <p:cNvPr id="20" name="TextBox 19">
            <a:extLst>
              <a:ext uri="{FF2B5EF4-FFF2-40B4-BE49-F238E27FC236}">
                <a16:creationId xmlns:a16="http://schemas.microsoft.com/office/drawing/2014/main" id="{FFD52CC1-AD9E-4038-824E-D4D494036735}"/>
              </a:ext>
            </a:extLst>
          </p:cNvPr>
          <p:cNvSpPr txBox="1"/>
          <p:nvPr/>
        </p:nvSpPr>
        <p:spPr>
          <a:xfrm>
            <a:off x="6241002" y="1191771"/>
            <a:ext cx="4328176" cy="1077218"/>
          </a:xfrm>
          <a:prstGeom prst="rect">
            <a:avLst/>
          </a:prstGeom>
          <a:noFill/>
        </p:spPr>
        <p:txBody>
          <a:bodyPr wrap="square" rtlCol="0">
            <a:spAutoFit/>
          </a:bodyPr>
          <a:lstStyle/>
          <a:p>
            <a:pPr algn="ctr"/>
            <a:r>
              <a:rPr lang="en-IN" sz="3200" dirty="0"/>
              <a:t>Image Post Gaussian                 Blur</a:t>
            </a:r>
          </a:p>
        </p:txBody>
      </p:sp>
      <p:pic>
        <p:nvPicPr>
          <p:cNvPr id="6" name="Content Placeholder 5">
            <a:extLst>
              <a:ext uri="{FF2B5EF4-FFF2-40B4-BE49-F238E27FC236}">
                <a16:creationId xmlns:a16="http://schemas.microsoft.com/office/drawing/2014/main" id="{F3F29D91-8BCD-4AB9-A2BB-21A69B6196F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0380" t="19361" r="1411" b="14018"/>
          <a:stretch/>
        </p:blipFill>
        <p:spPr>
          <a:xfrm>
            <a:off x="1509579" y="2190878"/>
            <a:ext cx="3366052" cy="3299791"/>
          </a:xfrm>
        </p:spPr>
      </p:pic>
    </p:spTree>
    <p:extLst>
      <p:ext uri="{BB962C8B-B14F-4D97-AF65-F5344CB8AC3E}">
        <p14:creationId xmlns:p14="http://schemas.microsoft.com/office/powerpoint/2010/main" val="2095148963"/>
      </p:ext>
    </p:extLst>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430</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Wingdings</vt:lpstr>
      <vt:lpstr>Blue Waves</vt:lpstr>
      <vt:lpstr> </vt:lpstr>
      <vt:lpstr>PowerPoint Presentation</vt:lpstr>
      <vt:lpstr>      Introduction  </vt:lpstr>
      <vt:lpstr>     Objective</vt:lpstr>
      <vt:lpstr>Software Requirements</vt:lpstr>
      <vt:lpstr> Convolutional Neural Networks </vt:lpstr>
      <vt:lpstr>CNN Classifier Model</vt:lpstr>
      <vt:lpstr>Implementation</vt:lpstr>
      <vt:lpstr>                    Created our own Dataset</vt:lpstr>
      <vt:lpstr>Our GUI Snapshot </vt:lpstr>
      <vt:lpstr>Our Application’s Snapshots</vt:lpstr>
      <vt:lpstr>     Continue…</vt:lpstr>
      <vt:lpstr>          Continue…</vt:lpstr>
      <vt:lpstr>Conclusion</vt:lpstr>
      <vt:lpstr>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dc:title>
  <dc:creator/>
  <cp:lastModifiedBy>khushbu modani</cp:lastModifiedBy>
  <cp:revision>11</cp:revision>
  <dcterms:created xsi:type="dcterms:W3CDTF">2021-04-30T08:21:00Z</dcterms:created>
  <dcterms:modified xsi:type="dcterms:W3CDTF">2021-05-03T08:49:33Z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1033-11.2.0.10114</vt:lpwstr>
  </property>
</Properties>
</file>