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9"/>
  </p:notesMasterIdLst>
  <p:sldIdLst>
    <p:sldId id="256" r:id="rId2"/>
    <p:sldId id="273" r:id="rId3"/>
    <p:sldId id="257" r:id="rId4"/>
    <p:sldId id="270" r:id="rId5"/>
    <p:sldId id="268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92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0D125-15AC-AC4A-B475-D0CA02C4C796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9FA69-E97D-DA4E-9EEA-D355A2A1A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6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4/9/18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6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59" y="2166718"/>
            <a:ext cx="9862246" cy="12528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4800" b="1" cap="none" dirty="0" smtClean="0"/>
              <a:t>Supermarket</a:t>
            </a:r>
            <a:r>
              <a:rPr lang="zh-CN" altLang="en-US" sz="4800" b="1" cap="none" dirty="0" smtClean="0"/>
              <a:t> </a:t>
            </a:r>
            <a:r>
              <a:rPr lang="en-US" altLang="zh-CN" sz="4800" b="1" cap="none" dirty="0" smtClean="0"/>
              <a:t>Data</a:t>
            </a:r>
            <a:r>
              <a:rPr lang="zh-CN" altLang="en-US" sz="4800" b="1" cap="none" dirty="0" smtClean="0"/>
              <a:t> </a:t>
            </a:r>
            <a:r>
              <a:rPr lang="en-US" altLang="zh-CN" sz="4800" b="1" cap="none" dirty="0" smtClean="0"/>
              <a:t>Analysis</a:t>
            </a:r>
            <a:br>
              <a:rPr lang="en-US" altLang="zh-CN" sz="4800" b="1" cap="none" dirty="0" smtClean="0"/>
            </a:br>
            <a:r>
              <a:rPr lang="en-US" altLang="zh-CN" sz="3200" b="1" cap="non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Using</a:t>
            </a:r>
            <a:r>
              <a:rPr lang="zh-CN" altLang="en-US" sz="3200" b="1" cap="non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b="1" cap="non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MySQL</a:t>
            </a:r>
            <a:r>
              <a:rPr lang="zh-CN" altLang="en-US" sz="3200" b="1" cap="non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b="1" cap="non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</a:t>
            </a:r>
            <a:r>
              <a:rPr lang="zh-CN" altLang="en-US" sz="3200" b="1" cap="non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b="1" cap="non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Hive</a:t>
            </a:r>
            <a:r>
              <a:rPr lang="zh-CN" altLang="en-US" sz="3200" b="1" cap="non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3200" b="1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051559" y="4713585"/>
            <a:ext cx="7891272" cy="1069848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DSO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599: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Capstone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Project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69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overview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103" y="1696065"/>
            <a:ext cx="9601200" cy="42401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/>
              <a:t>Goal:</a:t>
            </a:r>
            <a:r>
              <a:rPr lang="zh-CN" altLang="en-US" sz="2400" dirty="0" smtClean="0"/>
              <a:t> 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en-US" altLang="zh-CN" sz="2200" dirty="0" smtClean="0"/>
              <a:t>The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goal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of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the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supermarket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data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analysis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is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to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examine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the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purchasing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behaviors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of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consumers,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such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the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purchasing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patterns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and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frequently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purchasing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pairs.</a:t>
            </a:r>
          </a:p>
          <a:p>
            <a:pPr>
              <a:lnSpc>
                <a:spcPct val="100000"/>
              </a:lnSpc>
            </a:pPr>
            <a:r>
              <a:rPr lang="en-US" altLang="zh-CN" sz="2400" dirty="0" smtClean="0"/>
              <a:t>Data: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en-US" altLang="zh-CN" sz="2200" dirty="0" smtClean="0"/>
              <a:t>The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data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consists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of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tables: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aisle,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product,</a:t>
            </a:r>
            <a:r>
              <a:rPr lang="zh-CN" altLang="en-US" sz="2200" dirty="0"/>
              <a:t> </a:t>
            </a:r>
            <a:r>
              <a:rPr lang="en-US" altLang="zh-CN" sz="2200" dirty="0" err="1" smtClean="0"/>
              <a:t>order_product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department,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orders.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The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smaller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datasets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of</a:t>
            </a:r>
            <a:r>
              <a:rPr lang="zh-CN" altLang="en-US" sz="2200" dirty="0" smtClean="0"/>
              <a:t> </a:t>
            </a:r>
            <a:r>
              <a:rPr lang="en-US" altLang="zh-CN" sz="2200" dirty="0" err="1" smtClean="0"/>
              <a:t>order_product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contains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1.3M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rows,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and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the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larger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one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contains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32.4M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rows</a:t>
            </a:r>
          </a:p>
          <a:p>
            <a:pPr>
              <a:lnSpc>
                <a:spcPct val="100000"/>
              </a:lnSpc>
            </a:pPr>
            <a:r>
              <a:rPr lang="en-US" altLang="zh-CN" sz="2400" dirty="0" smtClean="0"/>
              <a:t>Tools:</a:t>
            </a:r>
          </a:p>
          <a:p>
            <a:pPr lvl="1">
              <a:lnSpc>
                <a:spcPct val="100000"/>
              </a:lnSpc>
            </a:pPr>
            <a:r>
              <a:rPr lang="en-US" altLang="zh-CN" sz="2200" dirty="0" smtClean="0"/>
              <a:t>The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tools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for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the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project</a:t>
            </a:r>
            <a:r>
              <a:rPr lang="zh-CN" altLang="en-US" sz="2200" dirty="0"/>
              <a:t> </a:t>
            </a:r>
            <a:r>
              <a:rPr lang="en-US" altLang="zh-CN" sz="2200" dirty="0" smtClean="0"/>
              <a:t>are:</a:t>
            </a:r>
            <a:r>
              <a:rPr lang="zh-CN" altLang="en-US" sz="2200" dirty="0" smtClean="0"/>
              <a:t> </a:t>
            </a:r>
            <a:r>
              <a:rPr lang="en-US" altLang="zh-CN" sz="2200" dirty="0" err="1" smtClean="0"/>
              <a:t>Mysql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Workbench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and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Hive.</a:t>
            </a:r>
          </a:p>
        </p:txBody>
      </p:sp>
    </p:spTree>
    <p:extLst>
      <p:ext uri="{BB962C8B-B14F-4D97-AF65-F5344CB8AC3E}">
        <p14:creationId xmlns:p14="http://schemas.microsoft.com/office/powerpoint/2010/main" val="20637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FINDING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MOST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POPULAR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SHOPPING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PATH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69" y="1902542"/>
            <a:ext cx="9483213" cy="34953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smtClean="0"/>
              <a:t>Why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tracking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shopping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patterns:</a:t>
            </a:r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 </a:t>
            </a:r>
            <a:r>
              <a:rPr lang="en-US" altLang="zh-CN" sz="2200" dirty="0" smtClean="0"/>
              <a:t>Tracking</a:t>
            </a:r>
            <a:r>
              <a:rPr lang="zh-CN" altLang="en-US" sz="2200" dirty="0" smtClean="0"/>
              <a:t> </a:t>
            </a:r>
            <a:r>
              <a:rPr lang="en-US" sz="2200" dirty="0" smtClean="0"/>
              <a:t>shopper</a:t>
            </a:r>
            <a:r>
              <a:rPr lang="en-US" altLang="zh-CN" sz="2200" dirty="0" smtClean="0"/>
              <a:t>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purchasing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patterns</a:t>
            </a:r>
            <a:r>
              <a:rPr lang="en-US" sz="2200" dirty="0" smtClean="0"/>
              <a:t> </a:t>
            </a:r>
            <a:r>
              <a:rPr lang="en-US" sz="2200" dirty="0"/>
              <a:t>can help in optimizing almost all aspects of store design, merchandising and </a:t>
            </a:r>
            <a:r>
              <a:rPr lang="en-US" sz="2200" dirty="0" smtClean="0"/>
              <a:t>marketing</a:t>
            </a:r>
            <a:r>
              <a:rPr lang="en-US" altLang="zh-CN" sz="2200" dirty="0" smtClean="0"/>
              <a:t>.</a:t>
            </a:r>
            <a:r>
              <a:rPr lang="en-US" sz="2200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en-US" altLang="zh-CN" sz="2400" dirty="0" smtClean="0"/>
              <a:t>Methodology:</a:t>
            </a:r>
          </a:p>
          <a:p>
            <a:pPr lvl="1">
              <a:lnSpc>
                <a:spcPct val="100000"/>
              </a:lnSpc>
            </a:pPr>
            <a:r>
              <a:rPr lang="en-US" altLang="zh-CN" sz="2200" dirty="0" smtClean="0"/>
              <a:t>Join</a:t>
            </a:r>
            <a:r>
              <a:rPr lang="zh-CN" altLang="en-US" sz="2200" dirty="0" smtClean="0"/>
              <a:t> </a:t>
            </a:r>
            <a:r>
              <a:rPr lang="en-US" altLang="zh-CN" sz="2200" dirty="0" err="1" smtClean="0"/>
              <a:t>order_product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table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and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product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table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to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find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the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combination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of</a:t>
            </a:r>
            <a:r>
              <a:rPr lang="zh-CN" altLang="en-US" sz="2200" dirty="0" smtClean="0"/>
              <a:t> </a:t>
            </a:r>
            <a:r>
              <a:rPr lang="en-US" altLang="zh-CN" sz="2200" dirty="0" err="1" smtClean="0"/>
              <a:t>order_id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and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aisle.</a:t>
            </a:r>
          </a:p>
          <a:p>
            <a:pPr lvl="1">
              <a:lnSpc>
                <a:spcPct val="100000"/>
              </a:lnSpc>
            </a:pPr>
            <a:r>
              <a:rPr lang="en-US" altLang="zh-CN" sz="2200" dirty="0" smtClean="0"/>
              <a:t>Find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distinct</a:t>
            </a:r>
            <a:r>
              <a:rPr lang="zh-CN" altLang="en-US" sz="2200" dirty="0" smtClean="0"/>
              <a:t> </a:t>
            </a:r>
            <a:r>
              <a:rPr lang="en-US" altLang="zh-CN" sz="2200" dirty="0" err="1" smtClean="0"/>
              <a:t>order_id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and</a:t>
            </a:r>
            <a:r>
              <a:rPr lang="zh-CN" altLang="en-US" sz="2200" dirty="0" smtClean="0"/>
              <a:t> </a:t>
            </a:r>
            <a:r>
              <a:rPr lang="en-US" altLang="zh-CN" sz="2200" dirty="0" err="1" smtClean="0"/>
              <a:t>aisle_id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pairs.</a:t>
            </a:r>
          </a:p>
          <a:p>
            <a:pPr lvl="1">
              <a:lnSpc>
                <a:spcPct val="100000"/>
              </a:lnSpc>
            </a:pPr>
            <a:r>
              <a:rPr lang="en-US" altLang="zh-CN" sz="2200" dirty="0" smtClean="0"/>
              <a:t>Concatenate</a:t>
            </a:r>
            <a:r>
              <a:rPr lang="zh-CN" altLang="en-US" sz="2200" dirty="0" smtClean="0"/>
              <a:t> </a:t>
            </a:r>
            <a:r>
              <a:rPr lang="en-US" altLang="zh-CN" sz="2200" dirty="0" err="1" smtClean="0"/>
              <a:t>aisle_id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path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and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find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the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counts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of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each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path.</a:t>
            </a:r>
          </a:p>
          <a:p>
            <a:pPr lvl="1"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3293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FINDING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MOST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POPULAR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SHOPPING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PATH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500" y="1965928"/>
            <a:ext cx="5029201" cy="36273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right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shows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popular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patterns.</a:t>
            </a:r>
          </a:p>
          <a:p>
            <a:pPr lvl="1">
              <a:lnSpc>
                <a:spcPct val="100000"/>
              </a:lnSpc>
            </a:pPr>
            <a:r>
              <a:rPr lang="en-US" altLang="zh-CN" sz="2200" dirty="0" smtClean="0"/>
              <a:t>Consumers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by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fresh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fruits,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water</a:t>
            </a:r>
            <a:r>
              <a:rPr lang="zh-CN" altLang="en-US" sz="2200" dirty="0" smtClean="0"/>
              <a:t> </a:t>
            </a:r>
            <a:r>
              <a:rPr lang="en-US" altLang="zh-CN" sz="2200" dirty="0" err="1" smtClean="0"/>
              <a:t>seitzer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sparkling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water,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fresh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vegetables,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mild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and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soft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drinks</a:t>
            </a:r>
            <a:r>
              <a:rPr lang="zh-CN" altLang="en-US" sz="2200" dirty="0" smtClean="0"/>
              <a:t> </a:t>
            </a:r>
            <a:r>
              <a:rPr lang="en-US" altLang="zh-CN" sz="2200" dirty="0" err="1" smtClean="0"/>
              <a:t>indipendently</a:t>
            </a:r>
            <a:r>
              <a:rPr lang="en-US" altLang="zh-CN" sz="22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zh-CN" sz="2200" dirty="0" smtClean="0"/>
              <a:t>Consumers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also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tend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to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by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vegetables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or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packaged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produce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along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with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fruits.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77" y="1760089"/>
            <a:ext cx="5185547" cy="416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4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Frequently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PURCHASING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pairs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84555"/>
            <a:ext cx="9327765" cy="37313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/>
              <a:t>Why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tracking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frequently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purchasing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pairs:</a:t>
            </a:r>
          </a:p>
          <a:p>
            <a:pPr lvl="1">
              <a:lnSpc>
                <a:spcPct val="100000"/>
              </a:lnSpc>
            </a:pPr>
            <a:r>
              <a:rPr lang="en-US" altLang="zh-CN" sz="2200" dirty="0"/>
              <a:t>Retailers can not only increase their profit but, also decrease cost by proper management of shelf space allocation and products display. </a:t>
            </a:r>
            <a:endParaRPr lang="en-US" altLang="zh-CN" sz="22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 smtClean="0"/>
              <a:t>Methodology:</a:t>
            </a:r>
          </a:p>
          <a:p>
            <a:pPr lvl="1">
              <a:lnSpc>
                <a:spcPct val="100000"/>
              </a:lnSpc>
            </a:pPr>
            <a:r>
              <a:rPr lang="en-US" altLang="zh-CN" sz="2200" dirty="0" smtClean="0"/>
              <a:t>Self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join</a:t>
            </a:r>
            <a:r>
              <a:rPr lang="zh-CN" altLang="en-US" sz="2200" dirty="0" smtClean="0"/>
              <a:t> </a:t>
            </a:r>
            <a:r>
              <a:rPr lang="en-US" altLang="zh-CN" sz="2200" dirty="0" err="1" smtClean="0"/>
              <a:t>order_product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table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on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the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same</a:t>
            </a:r>
            <a:r>
              <a:rPr lang="zh-CN" altLang="en-US" sz="2200" dirty="0" smtClean="0"/>
              <a:t> </a:t>
            </a:r>
            <a:r>
              <a:rPr lang="en-US" altLang="zh-CN" sz="2200" dirty="0" err="1" smtClean="0"/>
              <a:t>order_id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but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different</a:t>
            </a:r>
            <a:r>
              <a:rPr lang="zh-CN" altLang="en-US" sz="2200" dirty="0" smtClean="0"/>
              <a:t> </a:t>
            </a:r>
            <a:r>
              <a:rPr lang="en-US" altLang="zh-CN" sz="2200" dirty="0" err="1" smtClean="0"/>
              <a:t>product_id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to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find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the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pairs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of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products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consumers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purchase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together.</a:t>
            </a:r>
          </a:p>
          <a:p>
            <a:pPr lvl="1">
              <a:lnSpc>
                <a:spcPct val="100000"/>
              </a:lnSpc>
            </a:pPr>
            <a:r>
              <a:rPr lang="en-US" altLang="zh-CN" sz="2200" dirty="0" smtClean="0"/>
              <a:t>Concatenate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the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pairs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together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to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find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the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counts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of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each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pair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and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rank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by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the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total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counts.</a:t>
            </a:r>
            <a:r>
              <a:rPr lang="zh-CN" altLang="en-US" sz="2200" dirty="0" smtClean="0"/>
              <a:t> </a:t>
            </a:r>
            <a:endParaRPr lang="en-US" altLang="zh-CN" sz="2200" dirty="0" smtClean="0"/>
          </a:p>
          <a:p>
            <a:pPr lvl="1"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108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Frequently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PURCHASING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pairs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170" y="2236201"/>
            <a:ext cx="5228030" cy="294366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/>
              <a:t>Table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right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shows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frequently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purchased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pairs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products.</a:t>
            </a:r>
          </a:p>
          <a:p>
            <a:pPr>
              <a:lnSpc>
                <a:spcPct val="100000"/>
              </a:lnSpc>
            </a:pPr>
            <a:r>
              <a:rPr lang="en-US" altLang="zh-CN" sz="2200" dirty="0" smtClean="0"/>
              <a:t>By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looking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into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the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products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name,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we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can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tell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that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the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people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tend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to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buy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bags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of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organic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banana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and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organic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avocado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organic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strawberry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and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baby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spinach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together,</a:t>
            </a:r>
          </a:p>
          <a:p>
            <a:pPr lvl="1">
              <a:lnSpc>
                <a:spcPct val="100000"/>
              </a:lnSpc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44" b="45286"/>
          <a:stretch/>
        </p:blipFill>
        <p:spPr>
          <a:xfrm>
            <a:off x="7472515" y="1895020"/>
            <a:ext cx="2839884" cy="362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473185" y="2210963"/>
            <a:ext cx="3741667" cy="1252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b="1" cap="non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THANKS!</a:t>
            </a:r>
            <a:endParaRPr lang="en-US" b="1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7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167</TotalTime>
  <Words>321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Rockwell Extra Bold</vt:lpstr>
      <vt:lpstr>Wingdings</vt:lpstr>
      <vt:lpstr>黑体</vt:lpstr>
      <vt:lpstr>Wood Type</vt:lpstr>
      <vt:lpstr>Supermarket Data Analysis  Using MySQL and Hive </vt:lpstr>
      <vt:lpstr>overview</vt:lpstr>
      <vt:lpstr>FINDING MOST POPULAR SHOPPING PATH</vt:lpstr>
      <vt:lpstr>FINDING MOST POPULAR SHOPPING PATH</vt:lpstr>
      <vt:lpstr>Frequently PURCHASING pairs</vt:lpstr>
      <vt:lpstr>Frequently PURCHASING pairs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Zhang</dc:creator>
  <cp:lastModifiedBy>Shi, Yue</cp:lastModifiedBy>
  <cp:revision>251</cp:revision>
  <dcterms:created xsi:type="dcterms:W3CDTF">2017-11-09T06:43:29Z</dcterms:created>
  <dcterms:modified xsi:type="dcterms:W3CDTF">2018-04-09T21:46:38Z</dcterms:modified>
</cp:coreProperties>
</file>