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85" r:id="rId4"/>
    <p:sldId id="278" r:id="rId5"/>
    <p:sldId id="288" r:id="rId6"/>
    <p:sldId id="289" r:id="rId7"/>
    <p:sldId id="290" r:id="rId8"/>
    <p:sldId id="291" r:id="rId9"/>
    <p:sldId id="297" r:id="rId10"/>
    <p:sldId id="293" r:id="rId11"/>
    <p:sldId id="300" r:id="rId12"/>
    <p:sldId id="294" r:id="rId13"/>
    <p:sldId id="299" r:id="rId14"/>
    <p:sldId id="281" r:id="rId15"/>
    <p:sldId id="283" r:id="rId16"/>
    <p:sldId id="282" r:id="rId17"/>
    <p:sldId id="296" r:id="rId18"/>
    <p:sldId id="292" r:id="rId19"/>
    <p:sldId id="258" r:id="rId20"/>
    <p:sldId id="259" r:id="rId21"/>
    <p:sldId id="260" r:id="rId22"/>
    <p:sldId id="263" r:id="rId23"/>
    <p:sldId id="266" r:id="rId24"/>
    <p:sldId id="257" r:id="rId25"/>
    <p:sldId id="268" r:id="rId26"/>
    <p:sldId id="264" r:id="rId27"/>
    <p:sldId id="270" r:id="rId28"/>
    <p:sldId id="301" r:id="rId29"/>
    <p:sldId id="284" r:id="rId30"/>
    <p:sldId id="274" r:id="rId31"/>
  </p:sldIdLst>
  <p:sldSz cx="9906000" cy="6858000" type="A4"/>
  <p:notesSz cx="6797675" cy="992663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307824-DFA8-4118-83BE-6D2E4C34538C}">
          <p14:sldIdLst>
            <p14:sldId id="256"/>
            <p14:sldId id="277"/>
            <p14:sldId id="285"/>
            <p14:sldId id="278"/>
            <p14:sldId id="288"/>
            <p14:sldId id="289"/>
            <p14:sldId id="290"/>
            <p14:sldId id="291"/>
            <p14:sldId id="297"/>
            <p14:sldId id="293"/>
            <p14:sldId id="300"/>
            <p14:sldId id="294"/>
            <p14:sldId id="299"/>
            <p14:sldId id="281"/>
            <p14:sldId id="283"/>
            <p14:sldId id="282"/>
            <p14:sldId id="296"/>
            <p14:sldId id="292"/>
            <p14:sldId id="258"/>
            <p14:sldId id="259"/>
            <p14:sldId id="260"/>
            <p14:sldId id="263"/>
            <p14:sldId id="266"/>
            <p14:sldId id="257"/>
            <p14:sldId id="268"/>
            <p14:sldId id="264"/>
            <p14:sldId id="270"/>
            <p14:sldId id="301"/>
            <p14:sldId id="284"/>
            <p14:sldId id="274"/>
          </p14:sldIdLst>
        </p14:section>
        <p14:section name="원본" id="{D12AD284-3FA0-4FBE-BB03-62F4B7E738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5767B4"/>
    <a:srgbClr val="4BACC6"/>
    <a:srgbClr val="FFC000"/>
    <a:srgbClr val="5484A3"/>
    <a:srgbClr val="907EA6"/>
    <a:srgbClr val="5F4A8B"/>
    <a:srgbClr val="404040"/>
    <a:srgbClr val="592183"/>
    <a:srgbClr val="D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6" autoAdjust="0"/>
  </p:normalViewPr>
  <p:slideViewPr>
    <p:cSldViewPr>
      <p:cViewPr>
        <p:scale>
          <a:sx n="68" d="100"/>
          <a:sy n="68" d="100"/>
        </p:scale>
        <p:origin x="1157" y="125"/>
      </p:cViewPr>
      <p:guideLst>
        <p:guide orient="horz" pos="1026"/>
        <p:guide pos="3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0DDEB-44B9-4B28-990F-E3B42B86EF3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401B-7F36-45C6-9686-2A724CF4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7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6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nemonemo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5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서브 클래스 호출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7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5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1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board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7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46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nemonemo</a:t>
            </a:r>
            <a:r>
              <a:rPr lang="en-US" altLang="ko-KR" dirty="0"/>
              <a:t> </a:t>
            </a:r>
            <a:r>
              <a:rPr lang="ko-KR" altLang="en-US" dirty="0"/>
              <a:t>정답 루틴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0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그림 데이터 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4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AWT(Abstract Windowing Toolkit)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/>
              <a:t>- </a:t>
            </a:r>
            <a:r>
              <a:rPr lang="ko-KR" altLang="en-US" sz="1200" dirty="0"/>
              <a:t>자바가 처음 나왔을 때 함께 배포된 패키지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중량 컴포넌트</a:t>
            </a:r>
            <a:r>
              <a:rPr lang="en-US" altLang="ko-KR" sz="1200" dirty="0"/>
              <a:t>(Heavy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운영체제의 도움을 받아 화면에 출력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실행되는 운영체제에 따라 다른 모양으로 </a:t>
            </a:r>
            <a:r>
              <a:rPr lang="ko-KR" altLang="en-US" sz="1200" dirty="0" err="1"/>
              <a:t>그려짐</a:t>
            </a:r>
            <a:endParaRPr lang="ko-KR" altLang="en-US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(Swing)</a:t>
            </a:r>
            <a:r>
              <a:rPr lang="ko-KR" altLang="en-US" sz="1200" dirty="0"/>
              <a:t> 순수 자바언어로 작성되어 플랫폼에 독립적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경량 컴포넌트</a:t>
            </a:r>
            <a:r>
              <a:rPr lang="en-US" altLang="ko-KR" sz="1200" dirty="0"/>
              <a:t>(Light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운영체제와 관계없이 항상 동일하게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모양으로 </a:t>
            </a:r>
            <a:r>
              <a:rPr lang="ko-KR" altLang="en-US" sz="1200" dirty="0" err="1"/>
              <a:t>그려짐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모든 </a:t>
            </a:r>
            <a:r>
              <a:rPr lang="en-US" altLang="ko-KR" sz="1200" dirty="0"/>
              <a:t>AWT</a:t>
            </a:r>
            <a:r>
              <a:rPr lang="ko-KR" altLang="en-US" sz="1200" dirty="0"/>
              <a:t>컴포넌트들이 </a:t>
            </a:r>
            <a:r>
              <a:rPr lang="en-US" altLang="ko-KR" sz="1200" dirty="0"/>
              <a:t>100%</a:t>
            </a:r>
            <a:r>
              <a:rPr lang="ko-KR" altLang="en-US" sz="1200" dirty="0"/>
              <a:t>호환되도록 스윙 컴포넌트로 다시 작성되었음 </a:t>
            </a:r>
            <a:r>
              <a:rPr lang="en-US" altLang="ko-KR" sz="1200" dirty="0"/>
              <a:t>(</a:t>
            </a:r>
            <a:r>
              <a:rPr lang="ko-KR" altLang="en-US" sz="1200" dirty="0"/>
              <a:t>스윙 컨테이너들은 모두 </a:t>
            </a:r>
            <a:r>
              <a:rPr lang="en-US" altLang="ko-KR" sz="1200" dirty="0"/>
              <a:t>AWT </a:t>
            </a:r>
            <a:r>
              <a:rPr lang="ko-KR" altLang="en-US" sz="1200" dirty="0"/>
              <a:t>컨테이너의 자손임</a:t>
            </a:r>
            <a:r>
              <a:rPr lang="en-US" altLang="ko-KR" sz="1200" dirty="0"/>
              <a:t>.)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AWT</a:t>
            </a:r>
            <a:r>
              <a:rPr lang="ko-KR" altLang="en-US" sz="1200" dirty="0"/>
              <a:t>에는 없는 고급 스윙 컴포넌트들을 추가적으로 개발하여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보다 화려하며 다양한 모양의 </a:t>
            </a:r>
            <a:r>
              <a:rPr lang="en-US" altLang="ko-KR" sz="1200" dirty="0"/>
              <a:t>GUI </a:t>
            </a:r>
            <a:r>
              <a:rPr lang="ko-KR" altLang="en-US" sz="1200" dirty="0"/>
              <a:t>응용프로그램을 쉽게 개발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AWT(Abstract Windowing Toolkit)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/>
              <a:t>- </a:t>
            </a:r>
            <a:r>
              <a:rPr lang="ko-KR" altLang="en-US" sz="1200" dirty="0"/>
              <a:t>자바가 처음 나왔을 때 함께 배포된 패키지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중량 컴포넌트</a:t>
            </a:r>
            <a:r>
              <a:rPr lang="en-US" altLang="ko-KR" sz="1200" dirty="0"/>
              <a:t>(Heavy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운영체제의 도움을 받아 화면에 출력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실행되는 운영체제에 따라 다른 모양으로 </a:t>
            </a:r>
            <a:r>
              <a:rPr lang="ko-KR" altLang="en-US" sz="1200" dirty="0" err="1"/>
              <a:t>그려짐</a:t>
            </a:r>
            <a:endParaRPr lang="ko-KR" altLang="en-US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(Swing)</a:t>
            </a:r>
            <a:r>
              <a:rPr lang="ko-KR" altLang="en-US" sz="1200" dirty="0"/>
              <a:t> 순수 자바언어로 작성되어 플랫폼에 독립적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경량 컴포넌트</a:t>
            </a:r>
            <a:r>
              <a:rPr lang="en-US" altLang="ko-KR" sz="1200" dirty="0"/>
              <a:t>(Light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운영체제와 관계없이 항상 동일하게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모양으로 </a:t>
            </a:r>
            <a:r>
              <a:rPr lang="ko-KR" altLang="en-US" sz="1200" dirty="0" err="1"/>
              <a:t>그려짐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모든 </a:t>
            </a:r>
            <a:r>
              <a:rPr lang="en-US" altLang="ko-KR" sz="1200" dirty="0"/>
              <a:t>AWT</a:t>
            </a:r>
            <a:r>
              <a:rPr lang="ko-KR" altLang="en-US" sz="1200" dirty="0"/>
              <a:t>컴포넌트들이 </a:t>
            </a:r>
            <a:r>
              <a:rPr lang="en-US" altLang="ko-KR" sz="1200" dirty="0"/>
              <a:t>100%</a:t>
            </a:r>
            <a:r>
              <a:rPr lang="ko-KR" altLang="en-US" sz="1200" dirty="0"/>
              <a:t>호환되도록 스윙 컴포넌트로 다시 작성되었음 </a:t>
            </a:r>
            <a:r>
              <a:rPr lang="en-US" altLang="ko-KR" sz="1200" dirty="0"/>
              <a:t>(</a:t>
            </a:r>
            <a:r>
              <a:rPr lang="ko-KR" altLang="en-US" sz="1200" dirty="0"/>
              <a:t>스윙 컨테이너들은 모두 </a:t>
            </a:r>
            <a:r>
              <a:rPr lang="en-US" altLang="ko-KR" sz="1200" dirty="0"/>
              <a:t>AWT </a:t>
            </a:r>
            <a:r>
              <a:rPr lang="ko-KR" altLang="en-US" sz="1200" dirty="0"/>
              <a:t>컨테이너의 자손임</a:t>
            </a:r>
            <a:r>
              <a:rPr lang="en-US" altLang="ko-KR" sz="1200" dirty="0"/>
              <a:t>.)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AWT</a:t>
            </a:r>
            <a:r>
              <a:rPr lang="ko-KR" altLang="en-US" sz="1200" dirty="0"/>
              <a:t>에는 없는 고급 스윙 컴포넌트들을 추가적으로 개발하여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보다 화려하며 다양한 모양의 </a:t>
            </a:r>
            <a:r>
              <a:rPr lang="en-US" altLang="ko-KR" sz="1200" dirty="0"/>
              <a:t>GUI </a:t>
            </a:r>
            <a:r>
              <a:rPr lang="ko-KR" altLang="en-US" sz="1200" dirty="0"/>
              <a:t>응용프로그램을 쉽게 개발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AWT(Abstract Windowing Toolkit)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/>
              <a:t>- </a:t>
            </a:r>
            <a:r>
              <a:rPr lang="ko-KR" altLang="en-US" sz="1200" dirty="0"/>
              <a:t>자바가 처음 나왔을 때 함께 배포된 패키지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중량 컴포넌트</a:t>
            </a:r>
            <a:r>
              <a:rPr lang="en-US" altLang="ko-KR" sz="1200" dirty="0"/>
              <a:t>(Heavy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운영체제의 도움을 받아 화면에 출력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실행되는 운영체제에 따라 다른 모양으로 </a:t>
            </a:r>
            <a:r>
              <a:rPr lang="ko-KR" altLang="en-US" sz="1200" dirty="0" err="1"/>
              <a:t>그려짐</a:t>
            </a:r>
            <a:endParaRPr lang="ko-KR" altLang="en-US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(Swing)</a:t>
            </a:r>
            <a:r>
              <a:rPr lang="ko-KR" altLang="en-US" sz="1200" dirty="0"/>
              <a:t> 순수 자바언어로 작성되어 플랫폼에 독립적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경량 컴포넌트</a:t>
            </a:r>
            <a:r>
              <a:rPr lang="en-US" altLang="ko-KR" sz="1200" dirty="0"/>
              <a:t>(Light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운영체제와 관계없이 항상 동일하게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모양으로 </a:t>
            </a:r>
            <a:r>
              <a:rPr lang="ko-KR" altLang="en-US" sz="1200" dirty="0" err="1"/>
              <a:t>그려짐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모든 </a:t>
            </a:r>
            <a:r>
              <a:rPr lang="en-US" altLang="ko-KR" sz="1200" dirty="0"/>
              <a:t>AWT</a:t>
            </a:r>
            <a:r>
              <a:rPr lang="ko-KR" altLang="en-US" sz="1200" dirty="0"/>
              <a:t>컴포넌트들이 </a:t>
            </a:r>
            <a:r>
              <a:rPr lang="en-US" altLang="ko-KR" sz="1200" dirty="0"/>
              <a:t>100%</a:t>
            </a:r>
            <a:r>
              <a:rPr lang="ko-KR" altLang="en-US" sz="1200" dirty="0"/>
              <a:t>호환되도록 스윙 컴포넌트로 다시 작성되었음 </a:t>
            </a:r>
            <a:r>
              <a:rPr lang="en-US" altLang="ko-KR" sz="1200" dirty="0"/>
              <a:t>(</a:t>
            </a:r>
            <a:r>
              <a:rPr lang="ko-KR" altLang="en-US" sz="1200" dirty="0"/>
              <a:t>스윙 컨테이너들은 모두 </a:t>
            </a:r>
            <a:r>
              <a:rPr lang="en-US" altLang="ko-KR" sz="1200" dirty="0"/>
              <a:t>AWT </a:t>
            </a:r>
            <a:r>
              <a:rPr lang="ko-KR" altLang="en-US" sz="1200" dirty="0"/>
              <a:t>컨테이너의 자손임</a:t>
            </a:r>
            <a:r>
              <a:rPr lang="en-US" altLang="ko-KR" sz="1200" dirty="0"/>
              <a:t>.)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AWT</a:t>
            </a:r>
            <a:r>
              <a:rPr lang="ko-KR" altLang="en-US" sz="1200" dirty="0"/>
              <a:t>에는 없는 고급 스윙 컴포넌트들을 추가적으로 개발하여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보다 화려하며 다양한 모양의 </a:t>
            </a:r>
            <a:r>
              <a:rPr lang="en-US" altLang="ko-KR" sz="1200" dirty="0"/>
              <a:t>GUI </a:t>
            </a:r>
            <a:r>
              <a:rPr lang="ko-KR" altLang="en-US" sz="1200" dirty="0"/>
              <a:t>응용프로그램을 쉽게 개발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3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AWT(Abstract Windowing Toolkit)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/>
              <a:t>- </a:t>
            </a:r>
            <a:r>
              <a:rPr lang="ko-KR" altLang="en-US" sz="1200" dirty="0"/>
              <a:t>자바가 처음 나왔을 때 함께 배포된 패키지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중량 컴포넌트</a:t>
            </a:r>
            <a:r>
              <a:rPr lang="en-US" altLang="ko-KR" sz="1200" dirty="0"/>
              <a:t>(Heavy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운영체제의 도움을 받아 화면에 출력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실행되는 운영체제에 따라 다른 모양으로 </a:t>
            </a:r>
            <a:r>
              <a:rPr lang="ko-KR" altLang="en-US" sz="1200" dirty="0" err="1"/>
              <a:t>그려짐</a:t>
            </a:r>
            <a:endParaRPr lang="ko-KR" altLang="en-US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(Swing)</a:t>
            </a:r>
            <a:r>
              <a:rPr lang="ko-KR" altLang="en-US" sz="1200" dirty="0"/>
              <a:t> 순수 자바언어로 작성되어 플랫폼에 독립적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경량 컴포넌트</a:t>
            </a:r>
            <a:r>
              <a:rPr lang="en-US" altLang="ko-KR" sz="1200" dirty="0"/>
              <a:t>(Light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운영체제와 관계없이 항상 동일하게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모양으로 </a:t>
            </a:r>
            <a:r>
              <a:rPr lang="ko-KR" altLang="en-US" sz="1200" dirty="0" err="1"/>
              <a:t>그려짐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모든 </a:t>
            </a:r>
            <a:r>
              <a:rPr lang="en-US" altLang="ko-KR" sz="1200" dirty="0"/>
              <a:t>AWT</a:t>
            </a:r>
            <a:r>
              <a:rPr lang="ko-KR" altLang="en-US" sz="1200" dirty="0"/>
              <a:t>컴포넌트들이 </a:t>
            </a:r>
            <a:r>
              <a:rPr lang="en-US" altLang="ko-KR" sz="1200" dirty="0"/>
              <a:t>100%</a:t>
            </a:r>
            <a:r>
              <a:rPr lang="ko-KR" altLang="en-US" sz="1200" dirty="0"/>
              <a:t>호환되도록 스윙 컴포넌트로 다시 작성되었음 </a:t>
            </a:r>
            <a:r>
              <a:rPr lang="en-US" altLang="ko-KR" sz="1200" dirty="0"/>
              <a:t>(</a:t>
            </a:r>
            <a:r>
              <a:rPr lang="ko-KR" altLang="en-US" sz="1200" dirty="0"/>
              <a:t>스윙 컨테이너들은 모두 </a:t>
            </a:r>
            <a:r>
              <a:rPr lang="en-US" altLang="ko-KR" sz="1200" dirty="0"/>
              <a:t>AWT </a:t>
            </a:r>
            <a:r>
              <a:rPr lang="ko-KR" altLang="en-US" sz="1200" dirty="0"/>
              <a:t>컨테이너의 자손임</a:t>
            </a:r>
            <a:r>
              <a:rPr lang="en-US" altLang="ko-KR" sz="1200" dirty="0"/>
              <a:t>.)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AWT</a:t>
            </a:r>
            <a:r>
              <a:rPr lang="ko-KR" altLang="en-US" sz="1200" dirty="0"/>
              <a:t>에는 없는 고급 스윙 컴포넌트들을 추가적으로 개발하여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보다 화려하며 다양한 모양의 </a:t>
            </a:r>
            <a:r>
              <a:rPr lang="en-US" altLang="ko-KR" sz="1200" dirty="0"/>
              <a:t>GUI </a:t>
            </a:r>
            <a:r>
              <a:rPr lang="ko-KR" altLang="en-US" sz="1200" dirty="0"/>
              <a:t>응용프로그램을 쉽게 개발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AWT(Abstract Windowing Toolkit)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/>
              <a:t>- </a:t>
            </a:r>
            <a:r>
              <a:rPr lang="ko-KR" altLang="en-US" sz="1200" dirty="0"/>
              <a:t>자바가 처음 나왔을 때 함께 배포된 패키지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중량 컴포넌트</a:t>
            </a:r>
            <a:r>
              <a:rPr lang="en-US" altLang="ko-KR" sz="1200" dirty="0"/>
              <a:t>(Heavy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운영체제의 도움을 받아 화면에 출력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- </a:t>
            </a:r>
            <a:r>
              <a:rPr lang="ko-KR" altLang="en-US" sz="1200" dirty="0"/>
              <a:t>실행되는 운영체제에 따라 다른 모양으로 </a:t>
            </a:r>
            <a:r>
              <a:rPr lang="ko-KR" altLang="en-US" sz="1200" dirty="0" err="1"/>
              <a:t>그려짐</a:t>
            </a:r>
            <a:endParaRPr lang="ko-KR" altLang="en-US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(Swing)</a:t>
            </a:r>
            <a:r>
              <a:rPr lang="ko-KR" altLang="en-US" sz="1200" dirty="0"/>
              <a:t> 순수 자바언어로 작성되어 플랫폼에 독립적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경량 컴포넌트</a:t>
            </a:r>
            <a:r>
              <a:rPr lang="en-US" altLang="ko-KR" sz="1200" dirty="0"/>
              <a:t>(Light weight component)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운영체제와 관계없이 항상 동일하게 작동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동일한 모양으로 </a:t>
            </a:r>
            <a:r>
              <a:rPr lang="ko-KR" altLang="en-US" sz="1200" dirty="0" err="1"/>
              <a:t>그려짐</a:t>
            </a:r>
            <a:endParaRPr lang="en-US" altLang="ko-KR" sz="1200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1200" dirty="0"/>
              <a:t>모든 </a:t>
            </a:r>
            <a:r>
              <a:rPr lang="en-US" altLang="ko-KR" sz="1200" dirty="0"/>
              <a:t>AWT</a:t>
            </a:r>
            <a:r>
              <a:rPr lang="ko-KR" altLang="en-US" sz="1200" dirty="0"/>
              <a:t>컴포넌트들이 </a:t>
            </a:r>
            <a:r>
              <a:rPr lang="en-US" altLang="ko-KR" sz="1200" dirty="0"/>
              <a:t>100%</a:t>
            </a:r>
            <a:r>
              <a:rPr lang="ko-KR" altLang="en-US" sz="1200" dirty="0"/>
              <a:t>호환되도록 스윙 컴포넌트로 다시 작성되었음 </a:t>
            </a:r>
            <a:r>
              <a:rPr lang="en-US" altLang="ko-KR" sz="1200" dirty="0"/>
              <a:t>(</a:t>
            </a:r>
            <a:r>
              <a:rPr lang="ko-KR" altLang="en-US" sz="1200" dirty="0"/>
              <a:t>스윙 컨테이너들은 모두 </a:t>
            </a:r>
            <a:r>
              <a:rPr lang="en-US" altLang="ko-KR" sz="1200" dirty="0"/>
              <a:t>AWT </a:t>
            </a:r>
            <a:r>
              <a:rPr lang="ko-KR" altLang="en-US" sz="1200" dirty="0"/>
              <a:t>컨테이너의 자손임</a:t>
            </a:r>
            <a:r>
              <a:rPr lang="en-US" altLang="ko-KR" sz="1200" dirty="0"/>
              <a:t>.)</a:t>
            </a:r>
          </a:p>
          <a:p>
            <a:pPr marL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200" dirty="0"/>
              <a:t>AWT</a:t>
            </a:r>
            <a:r>
              <a:rPr lang="ko-KR" altLang="en-US" sz="1200" dirty="0"/>
              <a:t>에는 없는 고급 스윙 컴포넌트들을 추가적으로 개발하여</a:t>
            </a:r>
            <a:r>
              <a:rPr lang="en-US" altLang="ko-KR" sz="1200" dirty="0"/>
              <a:t>, </a:t>
            </a:r>
            <a:r>
              <a:rPr lang="ko-KR" altLang="en-US" sz="1200" dirty="0"/>
              <a:t>보다 화려하며 다양한 모양의 </a:t>
            </a:r>
            <a:r>
              <a:rPr lang="en-US" altLang="ko-KR" sz="1200" dirty="0"/>
              <a:t>GUI </a:t>
            </a:r>
            <a:r>
              <a:rPr lang="ko-KR" altLang="en-US" sz="1200" dirty="0"/>
              <a:t>응용프로그램을 쉽게 개발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0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메뉴컴포넌트를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제외하고는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ContentPane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가질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ContentPane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붙일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컴포넌트를 붙이려면 먼저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getContentPane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ContentPane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붙이고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ContentPane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다른 걸 붙여야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경우는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frame.add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(child);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가능하지만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경우는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frame.getContentPane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().add(child);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8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Releases all of the native screen resources used by this </a:t>
            </a:r>
            <a:r>
              <a:rPr lang="en-US" altLang="ko-KR" dirty="0"/>
              <a:t>Window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subcomponents, and all of its owned children.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3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내의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setDefaultCloseOperation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 것입니다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D401B-7F36-45C6-9686-2A724CF4E3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3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9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4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4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>
            <a:extLst>
              <a:ext uri="{FF2B5EF4-FFF2-40B4-BE49-F238E27FC236}">
                <a16:creationId xmlns:a16="http://schemas.microsoft.com/office/drawing/2014/main" id="{FB384BF0-925D-406C-8B2B-2C1BB4818915}"/>
              </a:ext>
            </a:extLst>
          </p:cNvPr>
          <p:cNvSpPr/>
          <p:nvPr userDrawn="1"/>
        </p:nvSpPr>
        <p:spPr>
          <a:xfrm>
            <a:off x="776536" y="4318450"/>
            <a:ext cx="8424936" cy="118662"/>
          </a:xfrm>
          <a:prstGeom prst="trapezoid">
            <a:avLst>
              <a:gd name="adj" fmla="val 1320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99580BE-2C37-4D8C-AC1F-2EDDFB1C8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91" y="2295484"/>
            <a:ext cx="3960441" cy="704342"/>
          </a:xfrm>
        </p:spPr>
        <p:txBody>
          <a:bodyPr>
            <a:noAutofit/>
          </a:bodyPr>
          <a:lstStyle/>
          <a:p>
            <a:pPr algn="l"/>
            <a:endParaRPr lang="ko-KR" altLang="en-US" sz="3500" spc="-100" dirty="0">
              <a:gradFill>
                <a:gsLst>
                  <a:gs pos="95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F851F7-2F9A-4C3E-8A7A-51B4FB26D1A4}"/>
              </a:ext>
            </a:extLst>
          </p:cNvPr>
          <p:cNvSpPr/>
          <p:nvPr userDrawn="1"/>
        </p:nvSpPr>
        <p:spPr>
          <a:xfrm>
            <a:off x="2" y="4581128"/>
            <a:ext cx="9905999" cy="2276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E64B9C-5727-4606-96A9-1B47AEF93D04}"/>
              </a:ext>
            </a:extLst>
          </p:cNvPr>
          <p:cNvSpPr/>
          <p:nvPr userDrawn="1"/>
        </p:nvSpPr>
        <p:spPr>
          <a:xfrm>
            <a:off x="776536" y="4199772"/>
            <a:ext cx="8424936" cy="1893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중괄호 26">
            <a:extLst>
              <a:ext uri="{FF2B5EF4-FFF2-40B4-BE49-F238E27FC236}">
                <a16:creationId xmlns:a16="http://schemas.microsoft.com/office/drawing/2014/main" id="{BAF5D91A-4DD7-4E55-AB91-3B953A711DD7}"/>
              </a:ext>
            </a:extLst>
          </p:cNvPr>
          <p:cNvSpPr/>
          <p:nvPr/>
        </p:nvSpPr>
        <p:spPr>
          <a:xfrm>
            <a:off x="4448944" y="2078993"/>
            <a:ext cx="3528392" cy="1112851"/>
          </a:xfrm>
          <a:prstGeom prst="bracePair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D0F46D98-CD06-4A30-A41A-B99841B5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6976" y="2084804"/>
            <a:ext cx="3024000" cy="11124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1400" b="0" spc="-1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j-cs"/>
              </a:defRPr>
            </a:lvl1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25E6FE8-085E-4753-9268-5FC0EB2B01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21600" y="4003604"/>
            <a:ext cx="1368000" cy="345600"/>
          </a:xfrm>
        </p:spPr>
        <p:txBody>
          <a:bodyPr wrap="square">
            <a:spAutoFit/>
          </a:bodyPr>
          <a:lstStyle>
            <a:lvl1pPr>
              <a:defRPr lang="ko-KR" altLang="en-US" sz="1100" spc="-5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417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85329A-F6D0-42B2-962F-6CF9B703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15862-2CAE-4F9F-999F-66CD57D08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3D070C-84C4-450E-A5EC-13D1AF729BC7}"/>
              </a:ext>
            </a:extLst>
          </p:cNvPr>
          <p:cNvSpPr/>
          <p:nvPr userDrawn="1"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141D84-BAB7-4BF3-B3C1-A4078B7F354A}"/>
              </a:ext>
            </a:extLst>
          </p:cNvPr>
          <p:cNvCxnSpPr/>
          <p:nvPr userDrawn="1"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08D92-CEAD-44CA-A06F-BB8674E4FD02}"/>
              </a:ext>
            </a:extLst>
          </p:cNvPr>
          <p:cNvSpPr/>
          <p:nvPr userDrawn="1"/>
        </p:nvSpPr>
        <p:spPr>
          <a:xfrm>
            <a:off x="172244" y="110556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C374B-2D8C-4E0C-868D-02FC85EEF505}"/>
              </a:ext>
            </a:extLst>
          </p:cNvPr>
          <p:cNvSpPr/>
          <p:nvPr userDrawn="1"/>
        </p:nvSpPr>
        <p:spPr>
          <a:xfrm>
            <a:off x="0" y="44624"/>
            <a:ext cx="344488" cy="720080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62C8E-1B0D-480C-A5F7-DFC8D34B3E2D}"/>
              </a:ext>
            </a:extLst>
          </p:cNvPr>
          <p:cNvSpPr/>
          <p:nvPr userDrawn="1"/>
        </p:nvSpPr>
        <p:spPr>
          <a:xfrm>
            <a:off x="488504" y="44624"/>
            <a:ext cx="64840" cy="720080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740C3-5FB6-41D8-872D-703E3405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4387B-B8B9-46A1-AD1B-306821539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945247C-CEEE-4A01-ACAC-DC89F375A91A}"/>
              </a:ext>
            </a:extLst>
          </p:cNvPr>
          <p:cNvSpPr txBox="1">
            <a:spLocks/>
          </p:cNvSpPr>
          <p:nvPr userDrawn="1"/>
        </p:nvSpPr>
        <p:spPr>
          <a:xfrm>
            <a:off x="2038772" y="1772816"/>
            <a:ext cx="3960441" cy="704342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l"/>
            <a:endParaRPr lang="ko-KR" altLang="en-US" sz="3500" spc="-100" dirty="0">
              <a:gradFill>
                <a:gsLst>
                  <a:gs pos="95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FB335A5F-EA06-4F5F-A5FF-FAA1937A07DF}"/>
              </a:ext>
            </a:extLst>
          </p:cNvPr>
          <p:cNvSpPr txBox="1">
            <a:spLocks/>
          </p:cNvSpPr>
          <p:nvPr userDrawn="1"/>
        </p:nvSpPr>
        <p:spPr>
          <a:xfrm>
            <a:off x="2045122" y="2814119"/>
            <a:ext cx="3930886" cy="1112851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400" b="0" spc="-50" dirty="0">
              <a:gradFill>
                <a:gsLst>
                  <a:gs pos="950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D5BAC62-1354-4CB1-B373-42E92871B372}"/>
              </a:ext>
            </a:extLst>
          </p:cNvPr>
          <p:cNvSpPr txBox="1">
            <a:spLocks/>
          </p:cNvSpPr>
          <p:nvPr userDrawn="1"/>
        </p:nvSpPr>
        <p:spPr>
          <a:xfrm>
            <a:off x="2130809" y="4928499"/>
            <a:ext cx="2992586" cy="1076164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74A219-113A-46A4-AAF9-14B84BA7069C}"/>
              </a:ext>
            </a:extLst>
          </p:cNvPr>
          <p:cNvSpPr/>
          <p:nvPr userDrawn="1"/>
        </p:nvSpPr>
        <p:spPr>
          <a:xfrm>
            <a:off x="2" y="4581128"/>
            <a:ext cx="9905999" cy="2276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404EFF-622A-43A6-913E-432D7D5DF5B0}"/>
              </a:ext>
            </a:extLst>
          </p:cNvPr>
          <p:cNvSpPr/>
          <p:nvPr userDrawn="1"/>
        </p:nvSpPr>
        <p:spPr>
          <a:xfrm>
            <a:off x="5181119" y="5848723"/>
            <a:ext cx="2952649" cy="765384"/>
          </a:xfrm>
          <a:prstGeom prst="ellipse">
            <a:avLst/>
          </a:prstGeom>
          <a:solidFill>
            <a:schemeClr val="tx1">
              <a:alpha val="7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63BEBB-0D7D-4AF4-8EBA-F1E6FD0856F3}"/>
              </a:ext>
            </a:extLst>
          </p:cNvPr>
          <p:cNvGrpSpPr/>
          <p:nvPr userDrawn="1"/>
        </p:nvGrpSpPr>
        <p:grpSpPr>
          <a:xfrm>
            <a:off x="1403582" y="4471020"/>
            <a:ext cx="3744416" cy="404158"/>
            <a:chOff x="742950" y="3507507"/>
            <a:chExt cx="8420100" cy="96964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89423F9-1B49-4F37-8F47-85EC003BD60F}"/>
                </a:ext>
              </a:extLst>
            </p:cNvPr>
            <p:cNvGrpSpPr/>
            <p:nvPr/>
          </p:nvGrpSpPr>
          <p:grpSpPr>
            <a:xfrm>
              <a:off x="2072680" y="3507507"/>
              <a:ext cx="5760640" cy="969640"/>
              <a:chOff x="2329357" y="3844280"/>
              <a:chExt cx="5247286" cy="969640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1F37F72-2A40-4BF0-88E7-EC2F2B2FC209}"/>
                  </a:ext>
                </a:extLst>
              </p:cNvPr>
              <p:cNvGrpSpPr/>
              <p:nvPr/>
            </p:nvGrpSpPr>
            <p:grpSpPr>
              <a:xfrm>
                <a:off x="2329357" y="3844280"/>
                <a:ext cx="5247286" cy="880864"/>
                <a:chOff x="2294366" y="3844280"/>
                <a:chExt cx="5247286" cy="880864"/>
              </a:xfrm>
            </p:grpSpPr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F7A861CA-EBD5-49BA-A2DC-D4BC936213AF}"/>
                    </a:ext>
                  </a:extLst>
                </p:cNvPr>
                <p:cNvSpPr/>
                <p:nvPr/>
              </p:nvSpPr>
              <p:spPr>
                <a:xfrm flipH="1">
                  <a:off x="6900852" y="3844280"/>
                  <a:ext cx="64080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24" name="평행 사변형 23">
                  <a:extLst>
                    <a:ext uri="{FF2B5EF4-FFF2-40B4-BE49-F238E27FC236}">
                      <a16:creationId xmlns:a16="http://schemas.microsoft.com/office/drawing/2014/main" id="{FD7E8CEA-D724-465C-994D-88B575BA1D36}"/>
                    </a:ext>
                  </a:extLst>
                </p:cNvPr>
                <p:cNvSpPr/>
                <p:nvPr/>
              </p:nvSpPr>
              <p:spPr>
                <a:xfrm>
                  <a:off x="2294366" y="3844280"/>
                  <a:ext cx="64241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68F46ED-8D69-40D1-81A3-479582B1D864}"/>
                  </a:ext>
                </a:extLst>
              </p:cNvPr>
              <p:cNvSpPr/>
              <p:nvPr/>
            </p:nvSpPr>
            <p:spPr>
              <a:xfrm>
                <a:off x="2684748" y="3933056"/>
                <a:ext cx="4536504" cy="880864"/>
              </a:xfrm>
              <a:prstGeom prst="rect">
                <a:avLst/>
              </a:prstGeom>
              <a:solidFill>
                <a:srgbClr val="5F4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A50F0459-F64E-4F3C-A43E-B5FE20BA6810}"/>
                </a:ext>
              </a:extLst>
            </p:cNvPr>
            <p:cNvSpPr txBox="1">
              <a:spLocks/>
            </p:cNvSpPr>
            <p:nvPr/>
          </p:nvSpPr>
          <p:spPr>
            <a:xfrm>
              <a:off x="742950" y="3596283"/>
              <a:ext cx="8420100" cy="8808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endParaRPr lang="ko-KR" altLang="en-US" sz="16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D4E87C8-580C-4F1E-92CA-6F50E134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7600" y="1771200"/>
            <a:ext cx="3960000" cy="7056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3500" b="1" spc="-1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C7B735-1528-472E-90DD-2FA9E731506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037600" y="2815200"/>
            <a:ext cx="3931200" cy="11124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1400" b="0" spc="-5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marL="0" lvl="0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5D94C3E2-36B4-4A12-A82F-4175B75F864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7600" y="4928400"/>
            <a:ext cx="2991600" cy="10800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630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0A5036-F22F-4B97-83D3-18C98D93E332}"/>
              </a:ext>
            </a:extLst>
          </p:cNvPr>
          <p:cNvSpPr/>
          <p:nvPr userDrawn="1"/>
        </p:nvSpPr>
        <p:spPr>
          <a:xfrm>
            <a:off x="1493646" y="3355333"/>
            <a:ext cx="7049164" cy="2665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glow rad="101600">
              <a:schemeClr val="bg1">
                <a:lumMod val="95000"/>
                <a:alpha val="60000"/>
              </a:schemeClr>
            </a:glow>
            <a:outerShdw blurRad="127000" dist="50800" dir="15000000" sx="98000" sy="98000" kx="195000" ky="145000" algn="tl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E66A68-78C3-4D90-B8AE-7A29F73F11BB}"/>
              </a:ext>
            </a:extLst>
          </p:cNvPr>
          <p:cNvGrpSpPr/>
          <p:nvPr userDrawn="1"/>
        </p:nvGrpSpPr>
        <p:grpSpPr>
          <a:xfrm>
            <a:off x="1352054" y="3744645"/>
            <a:ext cx="7196934" cy="456811"/>
            <a:chOff x="1352054" y="1858728"/>
            <a:chExt cx="7196934" cy="4568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2BCEBB-6F31-4FBE-9AF9-99C1D59E548E}"/>
                </a:ext>
              </a:extLst>
            </p:cNvPr>
            <p:cNvSpPr/>
            <p:nvPr/>
          </p:nvSpPr>
          <p:spPr>
            <a:xfrm>
              <a:off x="1352054" y="1858728"/>
              <a:ext cx="2016770" cy="288032"/>
            </a:xfrm>
            <a:prstGeom prst="rect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20912276-3441-4BAC-AB79-D09F5D504566}"/>
                </a:ext>
              </a:extLst>
            </p:cNvPr>
            <p:cNvSpPr/>
            <p:nvPr/>
          </p:nvSpPr>
          <p:spPr>
            <a:xfrm rot="10800000">
              <a:off x="1352054" y="2144260"/>
              <a:ext cx="136830" cy="171279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B58F97-7272-4E51-A6DC-3A16676F1488}"/>
                </a:ext>
              </a:extLst>
            </p:cNvPr>
            <p:cNvSpPr/>
            <p:nvPr/>
          </p:nvSpPr>
          <p:spPr>
            <a:xfrm>
              <a:off x="3368824" y="1858728"/>
              <a:ext cx="51801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775D01F0-B551-4470-9576-81BF9E098D7B}"/>
              </a:ext>
            </a:extLst>
          </p:cNvPr>
          <p:cNvSpPr/>
          <p:nvPr userDrawn="1"/>
        </p:nvSpPr>
        <p:spPr>
          <a:xfrm>
            <a:off x="6262810" y="3320988"/>
            <a:ext cx="252028" cy="252028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92E15EC-75EB-41C2-A63C-DC26D9E3F27D}"/>
              </a:ext>
            </a:extLst>
          </p:cNvPr>
          <p:cNvSpPr/>
          <p:nvPr userDrawn="1"/>
        </p:nvSpPr>
        <p:spPr>
          <a:xfrm>
            <a:off x="3440832" y="3355333"/>
            <a:ext cx="252028" cy="252028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337043-0DF3-4E96-885F-F2B841143413}"/>
              </a:ext>
            </a:extLst>
          </p:cNvPr>
          <p:cNvSpPr/>
          <p:nvPr userDrawn="1"/>
        </p:nvSpPr>
        <p:spPr>
          <a:xfrm>
            <a:off x="5832892" y="3447002"/>
            <a:ext cx="252028" cy="252028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7B1BFA-65AD-4041-9FFE-7EC94A4D9498}"/>
              </a:ext>
            </a:extLst>
          </p:cNvPr>
          <p:cNvSpPr/>
          <p:nvPr userDrawn="1"/>
        </p:nvSpPr>
        <p:spPr>
          <a:xfrm>
            <a:off x="3050208" y="3320988"/>
            <a:ext cx="252028" cy="252028"/>
          </a:xfrm>
          <a:prstGeom prst="ellipse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F512CF1-77B2-4E02-904D-B827B6C8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4800" y="4345200"/>
            <a:ext cx="5932800" cy="13356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1100" b="0" spc="-3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 marL="0" lvl="0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79FCAAC-6325-41FC-A76F-C8F52652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400" y="1483200"/>
            <a:ext cx="7776000" cy="705600"/>
          </a:xfrm>
        </p:spPr>
        <p:txBody>
          <a:bodyPr vert="horz" lIns="91429" tIns="45715" rIns="91429" bIns="45715" rtlCol="0" anchor="ctr">
            <a:noAutofit/>
          </a:bodyPr>
          <a:lstStyle>
            <a:lvl1pPr>
              <a:defRPr lang="ko-KR" altLang="en-US" sz="3200" spc="-1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0977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0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1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948-00BC-44DF-9C87-C64798346CC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4F48-A74F-4AC3-9EC4-5FEE6852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 spc="-1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8E42948-00BC-44DF-9C87-C64798346CC6}" type="datetimeFigureOut">
              <a:rPr lang="ko-KR" altLang="en-US" smtClean="0"/>
              <a:pPr/>
              <a:t>2018-12-05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 spc="-1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E9C4F48-A74F-4AC3-9EC4-5FEE685241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987557" y="6354749"/>
            <a:ext cx="3930886" cy="503251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800" b="0" spc="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Nemo</a:t>
            </a:r>
            <a:r>
              <a:rPr lang="ko-KR" altLang="en-US" sz="800" b="0" spc="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spc="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Nemo</a:t>
            </a:r>
            <a:r>
              <a:rPr lang="ko-KR" altLang="en-US" sz="800" b="0" spc="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0" spc="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EF859E-D36A-47DA-BB21-9D5A41B9167D}"/>
              </a:ext>
            </a:extLst>
          </p:cNvPr>
          <p:cNvSpPr/>
          <p:nvPr userDrawn="1"/>
        </p:nvSpPr>
        <p:spPr>
          <a:xfrm>
            <a:off x="2" y="0"/>
            <a:ext cx="9905999" cy="114979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0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296" rtl="0" eaLnBrk="1" latinLnBrk="1" hangingPunct="1">
        <a:spcBef>
          <a:spcPct val="0"/>
        </a:spcBef>
        <a:buNone/>
        <a:defRPr sz="4300" b="1" kern="1200" spc="-15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 spc="-150">
          <a:solidFill>
            <a:schemeClr val="tx1"/>
          </a:solidFill>
          <a:latin typeface="+mj-ea"/>
          <a:ea typeface="+mj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 spc="-150">
          <a:solidFill>
            <a:schemeClr val="tx1"/>
          </a:solidFill>
          <a:latin typeface="+mj-ea"/>
          <a:ea typeface="+mj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 spc="-150">
          <a:solidFill>
            <a:schemeClr val="tx1"/>
          </a:solidFill>
          <a:latin typeface="+mj-ea"/>
          <a:ea typeface="+mj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 spc="-150">
          <a:solidFill>
            <a:schemeClr val="tx1"/>
          </a:solidFill>
          <a:latin typeface="+mj-ea"/>
          <a:ea typeface="+mj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 spc="-150">
          <a:solidFill>
            <a:schemeClr val="tx1"/>
          </a:solidFill>
          <a:latin typeface="+mj-ea"/>
          <a:ea typeface="+mj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" y="0"/>
            <a:ext cx="9905999" cy="114979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42950" y="4941168"/>
            <a:ext cx="8420100" cy="774776"/>
          </a:xfrm>
        </p:spPr>
        <p:txBody>
          <a:bodyPr>
            <a:noAutofit/>
          </a:bodyPr>
          <a:lstStyle/>
          <a:p>
            <a:r>
              <a:rPr lang="en-US" altLang="ko-KR" sz="3500" spc="-1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500" spc="-1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0633" y="3901765"/>
            <a:ext cx="6624736" cy="895387"/>
            <a:chOff x="742950" y="3099511"/>
            <a:chExt cx="8420100" cy="1377636"/>
          </a:xfrm>
          <a:solidFill>
            <a:srgbClr val="5F4A8B"/>
          </a:solidFill>
        </p:grpSpPr>
        <p:grpSp>
          <p:nvGrpSpPr>
            <p:cNvPr id="14" name="그룹 13"/>
            <p:cNvGrpSpPr/>
            <p:nvPr/>
          </p:nvGrpSpPr>
          <p:grpSpPr>
            <a:xfrm>
              <a:off x="2072680" y="3099511"/>
              <a:ext cx="5760640" cy="1377636"/>
              <a:chOff x="2329357" y="3436284"/>
              <a:chExt cx="5247286" cy="1377636"/>
            </a:xfrm>
            <a:grpFill/>
          </p:grpSpPr>
          <p:grpSp>
            <p:nvGrpSpPr>
              <p:cNvPr id="11" name="그룹 10"/>
              <p:cNvGrpSpPr/>
              <p:nvPr/>
            </p:nvGrpSpPr>
            <p:grpSpPr>
              <a:xfrm>
                <a:off x="2329357" y="3844280"/>
                <a:ext cx="5247286" cy="880864"/>
                <a:chOff x="2294366" y="3844280"/>
                <a:chExt cx="5247286" cy="880864"/>
              </a:xfrm>
              <a:grpFill/>
            </p:grpSpPr>
            <p:sp>
              <p:nvSpPr>
                <p:cNvPr id="13" name="평행 사변형 12"/>
                <p:cNvSpPr/>
                <p:nvPr/>
              </p:nvSpPr>
              <p:spPr>
                <a:xfrm flipH="1">
                  <a:off x="6900852" y="3844280"/>
                  <a:ext cx="640800" cy="880864"/>
                </a:xfrm>
                <a:prstGeom prst="parallelogram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평행 사변형 11"/>
                <p:cNvSpPr/>
                <p:nvPr/>
              </p:nvSpPr>
              <p:spPr>
                <a:xfrm>
                  <a:off x="2294366" y="3844280"/>
                  <a:ext cx="642410" cy="880864"/>
                </a:xfrm>
                <a:prstGeom prst="parallelogram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타원 9"/>
              <p:cNvSpPr/>
              <p:nvPr/>
            </p:nvSpPr>
            <p:spPr>
              <a:xfrm>
                <a:off x="2884861" y="3436284"/>
                <a:ext cx="4136279" cy="107931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84748" y="3933056"/>
                <a:ext cx="4536504" cy="8808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742950" y="3596283"/>
              <a:ext cx="8420100" cy="88086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r>
                <a:rPr lang="ko-KR" altLang="en-US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   네모 </a:t>
              </a:r>
              <a:r>
                <a:rPr lang="ko-KR" altLang="en-US" sz="2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네모</a:t>
              </a:r>
              <a:r>
                <a:rPr lang="ko-KR" altLang="en-US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로직</a:t>
              </a:r>
            </a:p>
          </p:txBody>
        </p:sp>
      </p:grpSp>
      <p:sp>
        <p:nvSpPr>
          <p:cNvPr id="20" name="제목 1"/>
          <p:cNvSpPr txBox="1">
            <a:spLocks/>
          </p:cNvSpPr>
          <p:nvPr/>
        </p:nvSpPr>
        <p:spPr>
          <a:xfrm>
            <a:off x="2987557" y="5580459"/>
            <a:ext cx="3930886" cy="440829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b="0" spc="600" dirty="0">
                <a:gradFill>
                  <a:gsLst>
                    <a:gs pos="95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김창수 최민준 장성현 김주현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8B72D9-351F-4E11-91B1-26295E37CC44}"/>
              </a:ext>
            </a:extLst>
          </p:cNvPr>
          <p:cNvGrpSpPr/>
          <p:nvPr/>
        </p:nvGrpSpPr>
        <p:grpSpPr>
          <a:xfrm>
            <a:off x="3224808" y="836712"/>
            <a:ext cx="3484719" cy="3163101"/>
            <a:chOff x="3224808" y="836712"/>
            <a:chExt cx="3484719" cy="31631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98A63AD-B7B4-46E1-8A51-FAFC817B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426" y="836712"/>
              <a:ext cx="3163101" cy="316310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7831831-648B-45E7-B617-ECC3EC5F7570}"/>
                </a:ext>
              </a:extLst>
            </p:cNvPr>
            <p:cNvGrpSpPr/>
            <p:nvPr/>
          </p:nvGrpSpPr>
          <p:grpSpPr>
            <a:xfrm>
              <a:off x="3224808" y="1307037"/>
              <a:ext cx="643236" cy="2234060"/>
              <a:chOff x="3224808" y="1307037"/>
              <a:chExt cx="643236" cy="223406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B8179A-1127-40B0-8B8C-D759FFC752E7}"/>
                  </a:ext>
                </a:extLst>
              </p:cNvPr>
              <p:cNvSpPr txBox="1"/>
              <p:nvPr/>
            </p:nvSpPr>
            <p:spPr>
              <a:xfrm>
                <a:off x="3497737" y="2725450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EDA696-6A32-4D13-92B1-DC05FAEFF79D}"/>
                  </a:ext>
                </a:extLst>
              </p:cNvPr>
              <p:cNvSpPr txBox="1"/>
              <p:nvPr/>
            </p:nvSpPr>
            <p:spPr>
              <a:xfrm>
                <a:off x="3546426" y="1670875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ED04E-1D65-4D4F-B104-B58619A7E7EE}"/>
                  </a:ext>
                </a:extLst>
              </p:cNvPr>
              <p:cNvSpPr txBox="1"/>
              <p:nvPr/>
            </p:nvSpPr>
            <p:spPr>
              <a:xfrm>
                <a:off x="3546426" y="3079432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A0922B-8903-4E34-8B01-0A1E37D8054F}"/>
                  </a:ext>
                </a:extLst>
              </p:cNvPr>
              <p:cNvSpPr txBox="1"/>
              <p:nvPr/>
            </p:nvSpPr>
            <p:spPr>
              <a:xfrm>
                <a:off x="3546426" y="2032952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92ADAD-A87D-454A-A996-21C555755430}"/>
                  </a:ext>
                </a:extLst>
              </p:cNvPr>
              <p:cNvSpPr txBox="1"/>
              <p:nvPr/>
            </p:nvSpPr>
            <p:spPr>
              <a:xfrm>
                <a:off x="3546426" y="2395029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57A22A-90DB-4277-97E4-EECA0FB071AC}"/>
                  </a:ext>
                </a:extLst>
              </p:cNvPr>
              <p:cNvSpPr txBox="1"/>
              <p:nvPr/>
            </p:nvSpPr>
            <p:spPr>
              <a:xfrm>
                <a:off x="3224808" y="2032952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5B3A12-A7BC-48D7-B74F-BD2F344ACEB1}"/>
                  </a:ext>
                </a:extLst>
              </p:cNvPr>
              <p:cNvSpPr txBox="1"/>
              <p:nvPr/>
            </p:nvSpPr>
            <p:spPr>
              <a:xfrm>
                <a:off x="3224808" y="2395029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3EDE30-E366-4E39-BDAC-2E35584CC56D}"/>
                  </a:ext>
                </a:extLst>
              </p:cNvPr>
              <p:cNvSpPr txBox="1"/>
              <p:nvPr/>
            </p:nvSpPr>
            <p:spPr>
              <a:xfrm>
                <a:off x="3497737" y="1307037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0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04D589F-70B5-4A0F-8731-4DA4357803C2}"/>
                </a:ext>
              </a:extLst>
            </p:cNvPr>
            <p:cNvGrpSpPr/>
            <p:nvPr/>
          </p:nvGrpSpPr>
          <p:grpSpPr>
            <a:xfrm>
              <a:off x="3983310" y="879102"/>
              <a:ext cx="2091242" cy="461666"/>
              <a:chOff x="3983310" y="879102"/>
              <a:chExt cx="2091242" cy="46166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840FF-9B76-4DC2-BC68-29B07C691509}"/>
                  </a:ext>
                </a:extLst>
              </p:cNvPr>
              <p:cNvSpPr txBox="1"/>
              <p:nvPr/>
            </p:nvSpPr>
            <p:spPr>
              <a:xfrm>
                <a:off x="4304928" y="879103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74BAD2-D722-4D61-92AE-4D8999491939}"/>
                  </a:ext>
                </a:extLst>
              </p:cNvPr>
              <p:cNvSpPr txBox="1"/>
              <p:nvPr/>
            </p:nvSpPr>
            <p:spPr>
              <a:xfrm>
                <a:off x="4720786" y="879103"/>
                <a:ext cx="26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DEFCAF-1EDA-4C2E-B5EB-9E6781C0B18C}"/>
                  </a:ext>
                </a:extLst>
              </p:cNvPr>
              <p:cNvSpPr txBox="1"/>
              <p:nvPr/>
            </p:nvSpPr>
            <p:spPr>
              <a:xfrm>
                <a:off x="5048142" y="879103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0E5B4-28DF-4F2E-AB79-5F9F06FB6D7D}"/>
                  </a:ext>
                </a:extLst>
              </p:cNvPr>
              <p:cNvSpPr txBox="1"/>
              <p:nvPr/>
            </p:nvSpPr>
            <p:spPr>
              <a:xfrm>
                <a:off x="5431316" y="879103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A8928B-5697-4418-8B71-2F39066C674A}"/>
                  </a:ext>
                </a:extLst>
              </p:cNvPr>
              <p:cNvSpPr txBox="1"/>
              <p:nvPr/>
            </p:nvSpPr>
            <p:spPr>
              <a:xfrm>
                <a:off x="3983310" y="879103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0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3CBE-10CB-486A-89FD-07C3C08CEF80}"/>
                  </a:ext>
                </a:extLst>
              </p:cNvPr>
              <p:cNvSpPr txBox="1"/>
              <p:nvPr/>
            </p:nvSpPr>
            <p:spPr>
              <a:xfrm>
                <a:off x="5752934" y="879102"/>
                <a:ext cx="321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0</a:t>
                </a:r>
                <a:endPara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0" name="십자형 29">
            <a:extLst>
              <a:ext uri="{FF2B5EF4-FFF2-40B4-BE49-F238E27FC236}">
                <a16:creationId xmlns:a16="http://schemas.microsoft.com/office/drawing/2014/main" id="{BF225C31-4D91-47FD-8B65-E24B09F9080B}"/>
              </a:ext>
            </a:extLst>
          </p:cNvPr>
          <p:cNvSpPr/>
          <p:nvPr/>
        </p:nvSpPr>
        <p:spPr>
          <a:xfrm rot="18900000">
            <a:off x="4350399" y="1355346"/>
            <a:ext cx="333562" cy="333562"/>
          </a:xfrm>
          <a:prstGeom prst="plus">
            <a:avLst>
              <a:gd name="adj" fmla="val 479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>
            <a:extLst>
              <a:ext uri="{FF2B5EF4-FFF2-40B4-BE49-F238E27FC236}">
                <a16:creationId xmlns:a16="http://schemas.microsoft.com/office/drawing/2014/main" id="{6CD62F07-26CD-4D00-A51F-A88E65918849}"/>
              </a:ext>
            </a:extLst>
          </p:cNvPr>
          <p:cNvSpPr/>
          <p:nvPr/>
        </p:nvSpPr>
        <p:spPr>
          <a:xfrm rot="18900000">
            <a:off x="5407246" y="2427233"/>
            <a:ext cx="333562" cy="333562"/>
          </a:xfrm>
          <a:prstGeom prst="plus">
            <a:avLst>
              <a:gd name="adj" fmla="val 4791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3B7384-0BE0-4DDD-AE4B-65E30749314A}"/>
              </a:ext>
            </a:extLst>
          </p:cNvPr>
          <p:cNvSpPr/>
          <p:nvPr/>
        </p:nvSpPr>
        <p:spPr>
          <a:xfrm>
            <a:off x="2" y="4302376"/>
            <a:ext cx="9905999" cy="2555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522-BE5E-4373-9174-F59A9A33ED59}"/>
              </a:ext>
            </a:extLst>
          </p:cNvPr>
          <p:cNvSpPr txBox="1"/>
          <p:nvPr/>
        </p:nvSpPr>
        <p:spPr>
          <a:xfrm>
            <a:off x="1289407" y="4761838"/>
            <a:ext cx="733600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생성하면 기본적으로 보이지 않기 때문에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setVisible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(true)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나타내야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Frame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닫기 버튼이 활성화 되어 있지 않아서 따로 닫기 기능도 추가 해줘야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A28D5-CEFB-4BBC-87AA-909998DC6F05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A4FF4-A826-43F9-B008-AE7CC030621D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6932-80D7-4CA3-B00F-182C78A5D756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A42AC-45FA-4524-A1E1-7AFF07603D96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586E08-27F1-4A92-A1B6-9DDB22506C12}"/>
              </a:ext>
            </a:extLst>
          </p:cNvPr>
          <p:cNvSpPr/>
          <p:nvPr/>
        </p:nvSpPr>
        <p:spPr>
          <a:xfrm>
            <a:off x="618855" y="53381"/>
            <a:ext cx="5091202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/>
              <a:t>Swing Component - </a:t>
            </a:r>
            <a:r>
              <a:rPr lang="en-US" altLang="ko-KR" sz="2800" dirty="0" err="1"/>
              <a:t>JFrame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7955EB9-2E8E-4E42-96B9-6CB46F17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35" y="990011"/>
            <a:ext cx="5181600" cy="2853426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206A07-9D6F-4F46-816C-E8CC878E8BEE}"/>
              </a:ext>
            </a:extLst>
          </p:cNvPr>
          <p:cNvGrpSpPr/>
          <p:nvPr/>
        </p:nvGrpSpPr>
        <p:grpSpPr>
          <a:xfrm>
            <a:off x="596297" y="4104462"/>
            <a:ext cx="3744416" cy="453394"/>
            <a:chOff x="742950" y="3507507"/>
            <a:chExt cx="8420100" cy="108776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D3EDDBA-8A86-4F2E-9331-1966630F86E4}"/>
                </a:ext>
              </a:extLst>
            </p:cNvPr>
            <p:cNvGrpSpPr/>
            <p:nvPr/>
          </p:nvGrpSpPr>
          <p:grpSpPr>
            <a:xfrm>
              <a:off x="2072680" y="3507507"/>
              <a:ext cx="6464131" cy="1087765"/>
              <a:chOff x="2329357" y="3844280"/>
              <a:chExt cx="5888086" cy="10877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DFFBD199-6CA7-4471-B888-0AD93D5449F4}"/>
                  </a:ext>
                </a:extLst>
              </p:cNvPr>
              <p:cNvGrpSpPr/>
              <p:nvPr/>
            </p:nvGrpSpPr>
            <p:grpSpPr>
              <a:xfrm>
                <a:off x="2329357" y="3844280"/>
                <a:ext cx="5888086" cy="880864"/>
                <a:chOff x="2294366" y="3844280"/>
                <a:chExt cx="5888086" cy="880864"/>
              </a:xfrm>
            </p:grpSpPr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D1ACDC6B-5923-4B20-8450-705D90655141}"/>
                    </a:ext>
                  </a:extLst>
                </p:cNvPr>
                <p:cNvSpPr/>
                <p:nvPr/>
              </p:nvSpPr>
              <p:spPr>
                <a:xfrm flipH="1">
                  <a:off x="7541652" y="3844280"/>
                  <a:ext cx="64080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0" name="평행 사변형 29">
                  <a:extLst>
                    <a:ext uri="{FF2B5EF4-FFF2-40B4-BE49-F238E27FC236}">
                      <a16:creationId xmlns:a16="http://schemas.microsoft.com/office/drawing/2014/main" id="{75AF7680-967F-4981-81CF-C4A8C7F002CF}"/>
                    </a:ext>
                  </a:extLst>
                </p:cNvPr>
                <p:cNvSpPr/>
                <p:nvPr/>
              </p:nvSpPr>
              <p:spPr>
                <a:xfrm>
                  <a:off x="2294366" y="3844280"/>
                  <a:ext cx="64241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A4E72DF-5012-4401-AEE2-F0D9D27F6008}"/>
                  </a:ext>
                </a:extLst>
              </p:cNvPr>
              <p:cNvSpPr/>
              <p:nvPr/>
            </p:nvSpPr>
            <p:spPr>
              <a:xfrm>
                <a:off x="2684748" y="3933056"/>
                <a:ext cx="5249193" cy="998989"/>
              </a:xfrm>
              <a:prstGeom prst="rect">
                <a:avLst/>
              </a:prstGeom>
              <a:solidFill>
                <a:srgbClr val="5F4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Jframe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사용시 유의할 점</a:t>
                </a:r>
              </a:p>
            </p:txBody>
          </p:sp>
        </p:grpSp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ABD204B8-9D4F-475C-B101-D7DF7E26E197}"/>
                </a:ext>
              </a:extLst>
            </p:cNvPr>
            <p:cNvSpPr txBox="1">
              <a:spLocks/>
            </p:cNvSpPr>
            <p:nvPr/>
          </p:nvSpPr>
          <p:spPr>
            <a:xfrm>
              <a:off x="742950" y="3596283"/>
              <a:ext cx="8420100" cy="8808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endParaRPr lang="ko-KR" altLang="en-US" sz="16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31" name="제목 1">
            <a:extLst>
              <a:ext uri="{FF2B5EF4-FFF2-40B4-BE49-F238E27FC236}">
                <a16:creationId xmlns:a16="http://schemas.microsoft.com/office/drawing/2014/main" id="{F356127C-3BB0-47D4-B44E-08D200C4B576}"/>
              </a:ext>
            </a:extLst>
          </p:cNvPr>
          <p:cNvSpPr txBox="1">
            <a:spLocks/>
          </p:cNvSpPr>
          <p:nvPr/>
        </p:nvSpPr>
        <p:spPr>
          <a:xfrm>
            <a:off x="473596" y="2016247"/>
            <a:ext cx="3960441" cy="704342"/>
          </a:xfrm>
          <a:prstGeom prst="rect">
            <a:avLst/>
          </a:prstGeom>
        </p:spPr>
        <p:txBody>
          <a:bodyPr/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JFrame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C19295-9943-4F6D-9FB8-6C102A3F27A5}"/>
              </a:ext>
            </a:extLst>
          </p:cNvPr>
          <p:cNvSpPr/>
          <p:nvPr/>
        </p:nvSpPr>
        <p:spPr>
          <a:xfrm>
            <a:off x="4306133" y="1345102"/>
            <a:ext cx="3555071" cy="161069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B5CA68-C843-440F-8CA8-BE5455B2D4A7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440832" y="2150450"/>
            <a:ext cx="865301" cy="3022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4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A35D6E-F45F-4315-AFA4-ED7E66937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36" y="872053"/>
            <a:ext cx="7023096" cy="316946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3B7384-0BE0-4DDD-AE4B-65E30749314A}"/>
              </a:ext>
            </a:extLst>
          </p:cNvPr>
          <p:cNvSpPr/>
          <p:nvPr/>
        </p:nvSpPr>
        <p:spPr>
          <a:xfrm>
            <a:off x="2" y="4302376"/>
            <a:ext cx="9905999" cy="2555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522-BE5E-4373-9174-F59A9A33ED59}"/>
              </a:ext>
            </a:extLst>
          </p:cNvPr>
          <p:cNvSpPr txBox="1"/>
          <p:nvPr/>
        </p:nvSpPr>
        <p:spPr>
          <a:xfrm>
            <a:off x="1289407" y="4761838"/>
            <a:ext cx="7336001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메뉴 컴포넌트를 제외하고는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ContentPane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붙일 수 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컴포넌트를 붙이려면 먼저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getContentPane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b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ContentPane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붙이고 </a:t>
            </a:r>
            <a:r>
              <a:rPr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ContentPane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 다른 걸 붙여야 한다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A28D5-CEFB-4BBC-87AA-909998DC6F05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A4FF4-A826-43F9-B008-AE7CC030621D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6932-80D7-4CA3-B00F-182C78A5D756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A42AC-45FA-4524-A1E1-7AFF07603D96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586E08-27F1-4A92-A1B6-9DDB22506C12}"/>
              </a:ext>
            </a:extLst>
          </p:cNvPr>
          <p:cNvSpPr/>
          <p:nvPr/>
        </p:nvSpPr>
        <p:spPr>
          <a:xfrm>
            <a:off x="618855" y="53381"/>
            <a:ext cx="5091202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/>
              <a:t>Swing Component - </a:t>
            </a:r>
            <a:r>
              <a:rPr lang="en-US" altLang="ko-KR" sz="2800" dirty="0" err="1"/>
              <a:t>JFrame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F356127C-3BB0-47D4-B44E-08D200C4B576}"/>
              </a:ext>
            </a:extLst>
          </p:cNvPr>
          <p:cNvSpPr txBox="1">
            <a:spLocks/>
          </p:cNvSpPr>
          <p:nvPr/>
        </p:nvSpPr>
        <p:spPr>
          <a:xfrm>
            <a:off x="473596" y="2016247"/>
            <a:ext cx="3960441" cy="704342"/>
          </a:xfrm>
          <a:prstGeom prst="rect">
            <a:avLst/>
          </a:prstGeom>
        </p:spPr>
        <p:txBody>
          <a:bodyPr/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JFrame</a:t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DC7803-F6C8-4667-AA72-E0CB5120E45D}"/>
              </a:ext>
            </a:extLst>
          </p:cNvPr>
          <p:cNvGrpSpPr/>
          <p:nvPr/>
        </p:nvGrpSpPr>
        <p:grpSpPr>
          <a:xfrm>
            <a:off x="596297" y="4104462"/>
            <a:ext cx="3744416" cy="453394"/>
            <a:chOff x="742950" y="3507507"/>
            <a:chExt cx="8420100" cy="108776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EB44D9F-EF09-493E-B3C8-61B5238EC4F5}"/>
                </a:ext>
              </a:extLst>
            </p:cNvPr>
            <p:cNvGrpSpPr/>
            <p:nvPr/>
          </p:nvGrpSpPr>
          <p:grpSpPr>
            <a:xfrm>
              <a:off x="2072680" y="3507507"/>
              <a:ext cx="6464131" cy="1087765"/>
              <a:chOff x="2329357" y="3844280"/>
              <a:chExt cx="5888086" cy="10877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DB89A3B-4A83-4F7D-A86F-67A3C74F7C60}"/>
                  </a:ext>
                </a:extLst>
              </p:cNvPr>
              <p:cNvGrpSpPr/>
              <p:nvPr/>
            </p:nvGrpSpPr>
            <p:grpSpPr>
              <a:xfrm>
                <a:off x="2329357" y="3844280"/>
                <a:ext cx="5888086" cy="880864"/>
                <a:chOff x="2294366" y="3844280"/>
                <a:chExt cx="5888086" cy="880864"/>
              </a:xfrm>
            </p:grpSpPr>
            <p:sp>
              <p:nvSpPr>
                <p:cNvPr id="35" name="평행 사변형 34">
                  <a:extLst>
                    <a:ext uri="{FF2B5EF4-FFF2-40B4-BE49-F238E27FC236}">
                      <a16:creationId xmlns:a16="http://schemas.microsoft.com/office/drawing/2014/main" id="{66A9432C-1C3E-4553-8C07-177EA44CC1B4}"/>
                    </a:ext>
                  </a:extLst>
                </p:cNvPr>
                <p:cNvSpPr/>
                <p:nvPr/>
              </p:nvSpPr>
              <p:spPr>
                <a:xfrm flipH="1">
                  <a:off x="7541652" y="3844280"/>
                  <a:ext cx="64080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36" name="평행 사변형 35">
                  <a:extLst>
                    <a:ext uri="{FF2B5EF4-FFF2-40B4-BE49-F238E27FC236}">
                      <a16:creationId xmlns:a16="http://schemas.microsoft.com/office/drawing/2014/main" id="{F94D091D-54BF-4499-B46B-23D7A1919E74}"/>
                    </a:ext>
                  </a:extLst>
                </p:cNvPr>
                <p:cNvSpPr/>
                <p:nvPr/>
              </p:nvSpPr>
              <p:spPr>
                <a:xfrm>
                  <a:off x="2294366" y="3844280"/>
                  <a:ext cx="642410" cy="880864"/>
                </a:xfrm>
                <a:prstGeom prst="parallelogram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D1C9E2C-88D3-496B-98E0-C7FD2B00063A}"/>
                  </a:ext>
                </a:extLst>
              </p:cNvPr>
              <p:cNvSpPr/>
              <p:nvPr/>
            </p:nvSpPr>
            <p:spPr>
              <a:xfrm>
                <a:off x="2684748" y="3933056"/>
                <a:ext cx="5249193" cy="998989"/>
              </a:xfrm>
              <a:prstGeom prst="rect">
                <a:avLst/>
              </a:prstGeom>
              <a:solidFill>
                <a:srgbClr val="5F4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Jframe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사용시 유의할 점</a:t>
                </a:r>
              </a:p>
            </p:txBody>
          </p:sp>
        </p:grpSp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A09182F3-BA4B-4918-B8A6-088E345FB1E2}"/>
                </a:ext>
              </a:extLst>
            </p:cNvPr>
            <p:cNvSpPr txBox="1">
              <a:spLocks/>
            </p:cNvSpPr>
            <p:nvPr/>
          </p:nvSpPr>
          <p:spPr>
            <a:xfrm>
              <a:off x="742950" y="3596283"/>
              <a:ext cx="8420100" cy="8808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endParaRPr lang="ko-KR" altLang="en-US" sz="16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74811B-5E0F-4CCA-BBD1-F2116B3776CA}"/>
              </a:ext>
            </a:extLst>
          </p:cNvPr>
          <p:cNvGrpSpPr/>
          <p:nvPr/>
        </p:nvGrpSpPr>
        <p:grpSpPr>
          <a:xfrm>
            <a:off x="-519608" y="764704"/>
            <a:ext cx="11377264" cy="6093296"/>
            <a:chOff x="-519608" y="764704"/>
            <a:chExt cx="11377264" cy="609329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88D60F-9E96-4AA7-8E96-06863F0D09EB}"/>
                </a:ext>
              </a:extLst>
            </p:cNvPr>
            <p:cNvSpPr/>
            <p:nvPr/>
          </p:nvSpPr>
          <p:spPr>
            <a:xfrm>
              <a:off x="-519608" y="764704"/>
              <a:ext cx="11377264" cy="6093296"/>
            </a:xfrm>
            <a:prstGeom prst="rect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206BF6-5D96-4833-96AA-6B41BC4FEA43}"/>
                </a:ext>
              </a:extLst>
            </p:cNvPr>
            <p:cNvGrpSpPr/>
            <p:nvPr/>
          </p:nvGrpSpPr>
          <p:grpSpPr>
            <a:xfrm>
              <a:off x="869505" y="2599071"/>
              <a:ext cx="8166991" cy="1962869"/>
              <a:chOff x="704528" y="2599071"/>
              <a:chExt cx="8166991" cy="196286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2D46FF9-5AA6-4B83-9A93-FF49A1727B13}"/>
                  </a:ext>
                </a:extLst>
              </p:cNvPr>
              <p:cNvSpPr/>
              <p:nvPr/>
            </p:nvSpPr>
            <p:spPr>
              <a:xfrm>
                <a:off x="704528" y="2599072"/>
                <a:ext cx="3636185" cy="196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chemeClr val="tx1"/>
                    </a:solidFill>
                  </a:rPr>
                  <a:t>frame.add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(child);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6672DD0-DEB8-452D-8FBB-CE969E7AF92D}"/>
                  </a:ext>
                </a:extLst>
              </p:cNvPr>
              <p:cNvSpPr/>
              <p:nvPr/>
            </p:nvSpPr>
            <p:spPr>
              <a:xfrm>
                <a:off x="5235334" y="2599071"/>
                <a:ext cx="3636185" cy="1962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chemeClr val="tx1"/>
                    </a:solidFill>
                  </a:rPr>
                  <a:t>frame.</a:t>
                </a:r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getContentPane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()</a:t>
                </a:r>
              </a:p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.add(child);</a:t>
                </a:r>
                <a:endParaRPr lang="ko-KR" altLang="en-US" sz="20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93DBA61-136C-4920-8171-ABD9A6E9CE9F}"/>
                </a:ext>
              </a:extLst>
            </p:cNvPr>
            <p:cNvGrpSpPr/>
            <p:nvPr/>
          </p:nvGrpSpPr>
          <p:grpSpPr>
            <a:xfrm>
              <a:off x="873610" y="1962926"/>
              <a:ext cx="8166991" cy="572335"/>
              <a:chOff x="704528" y="3989605"/>
              <a:chExt cx="8166991" cy="57233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5AAA198-0E6C-4EC8-9E45-C64CCF6C659E}"/>
                  </a:ext>
                </a:extLst>
              </p:cNvPr>
              <p:cNvSpPr/>
              <p:nvPr/>
            </p:nvSpPr>
            <p:spPr>
              <a:xfrm>
                <a:off x="704528" y="3989606"/>
                <a:ext cx="3636185" cy="572334"/>
              </a:xfrm>
              <a:prstGeom prst="rect">
                <a:avLst/>
              </a:prstGeom>
              <a:solidFill>
                <a:srgbClr val="576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</a:rPr>
                  <a:t>Frame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의 경우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0BC52E2-C1E4-4DFC-8C6B-D72E731774CC}"/>
                  </a:ext>
                </a:extLst>
              </p:cNvPr>
              <p:cNvSpPr/>
              <p:nvPr/>
            </p:nvSpPr>
            <p:spPr>
              <a:xfrm>
                <a:off x="5235334" y="3989605"/>
                <a:ext cx="3636185" cy="572334"/>
              </a:xfrm>
              <a:prstGeom prst="rect">
                <a:avLst/>
              </a:prstGeom>
              <a:solidFill>
                <a:srgbClr val="8064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chemeClr val="bg1"/>
                    </a:solidFill>
                  </a:rPr>
                  <a:t>JFrame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의 경우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50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D18F4AF-81C8-4C84-BDCF-46FB14564444}"/>
              </a:ext>
            </a:extLst>
          </p:cNvPr>
          <p:cNvSpPr txBox="1">
            <a:spLocks/>
          </p:cNvSpPr>
          <p:nvPr/>
        </p:nvSpPr>
        <p:spPr>
          <a:xfrm>
            <a:off x="56456" y="3429000"/>
            <a:ext cx="3960441" cy="704342"/>
          </a:xfrm>
          <a:prstGeom prst="rect">
            <a:avLst/>
          </a:prstGeom>
        </p:spPr>
        <p:txBody>
          <a:bodyPr/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JFrame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CCA21-DF3A-47DC-8617-3BBC240CBDDF}"/>
              </a:ext>
            </a:extLst>
          </p:cNvPr>
          <p:cNvSpPr/>
          <p:nvPr/>
        </p:nvSpPr>
        <p:spPr>
          <a:xfrm>
            <a:off x="3836876" y="827955"/>
            <a:ext cx="6264696" cy="6201445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522-BE5E-4373-9174-F59A9A33ED59}"/>
              </a:ext>
            </a:extLst>
          </p:cNvPr>
          <p:cNvSpPr txBox="1"/>
          <p:nvPr/>
        </p:nvSpPr>
        <p:spPr>
          <a:xfrm>
            <a:off x="4376936" y="2046080"/>
            <a:ext cx="5472608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MyJFrame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extends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implements </a:t>
            </a:r>
            <a:r>
              <a:rPr lang="en-US" altLang="ko-KR" sz="2000" b="1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WindowListener</a:t>
            </a:r>
            <a:r>
              <a:rPr lang="en-US" altLang="ko-KR" sz="2000" b="1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void </a:t>
            </a:r>
            <a:r>
              <a:rPr lang="en-US" altLang="ko-KR" sz="2000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windowClosing</a:t>
            </a: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WindowEvent</a:t>
            </a: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this.</a:t>
            </a:r>
            <a:r>
              <a:rPr lang="en-US" altLang="ko-KR" sz="2000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dispose</a:t>
            </a: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A28D5-CEFB-4BBC-87AA-909998DC6F05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A4FF4-A826-43F9-B008-AE7CC030621D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6932-80D7-4CA3-B00F-182C78A5D756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A42AC-45FA-4524-A1E1-7AFF07603D96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586E08-27F1-4A92-A1B6-9DDB22506C12}"/>
              </a:ext>
            </a:extLst>
          </p:cNvPr>
          <p:cNvSpPr/>
          <p:nvPr/>
        </p:nvSpPr>
        <p:spPr>
          <a:xfrm>
            <a:off x="618855" y="53381"/>
            <a:ext cx="5104026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/>
              <a:t>Swing Component - </a:t>
            </a:r>
            <a:r>
              <a:rPr lang="en-US" altLang="ko-KR" sz="2800" dirty="0" err="1"/>
              <a:t>JFrame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6635A-1265-4F57-AA56-E62FFF3FAA28}"/>
              </a:ext>
            </a:extLst>
          </p:cNvPr>
          <p:cNvSpPr txBox="1"/>
          <p:nvPr/>
        </p:nvSpPr>
        <p:spPr>
          <a:xfrm>
            <a:off x="1380086" y="318556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닫을 수 있는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FA3D6-C5ED-4FE6-AA10-D636170764B9}"/>
              </a:ext>
            </a:extLst>
          </p:cNvPr>
          <p:cNvSpPr txBox="1"/>
          <p:nvPr/>
        </p:nvSpPr>
        <p:spPr>
          <a:xfrm>
            <a:off x="1380086" y="4211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 법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EC213B5-BA8B-4DDF-A879-482402822F74}"/>
              </a:ext>
            </a:extLst>
          </p:cNvPr>
          <p:cNvGrpSpPr/>
          <p:nvPr/>
        </p:nvGrpSpPr>
        <p:grpSpPr>
          <a:xfrm>
            <a:off x="6065477" y="5012909"/>
            <a:ext cx="1723549" cy="1017136"/>
            <a:chOff x="6065477" y="5012909"/>
            <a:chExt cx="1723549" cy="101713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2886AA-BB96-453C-9003-4AB812B50757}"/>
                </a:ext>
              </a:extLst>
            </p:cNvPr>
            <p:cNvSpPr txBox="1"/>
            <p:nvPr/>
          </p:nvSpPr>
          <p:spPr>
            <a:xfrm>
              <a:off x="6065477" y="5660713"/>
              <a:ext cx="1723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프레임 종료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E5CF9BE-7DD3-4038-A254-D213C42C1B83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6465168" y="5012909"/>
              <a:ext cx="462084" cy="6478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85A1B13-E71A-4550-99C8-6B26786E6293}"/>
              </a:ext>
            </a:extLst>
          </p:cNvPr>
          <p:cNvGrpSpPr/>
          <p:nvPr/>
        </p:nvGrpSpPr>
        <p:grpSpPr>
          <a:xfrm>
            <a:off x="7617296" y="4643577"/>
            <a:ext cx="2259962" cy="2097791"/>
            <a:chOff x="7617296" y="4643577"/>
            <a:chExt cx="2259962" cy="20977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990CC7-062C-454F-B5DB-B391F7DB9C32}"/>
                </a:ext>
              </a:extLst>
            </p:cNvPr>
            <p:cNvSpPr txBox="1"/>
            <p:nvPr/>
          </p:nvSpPr>
          <p:spPr>
            <a:xfrm>
              <a:off x="7617296" y="5229200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3E90D0-E325-46E3-B706-862138CF32B0}"/>
                </a:ext>
              </a:extLst>
            </p:cNvPr>
            <p:cNvSpPr txBox="1"/>
            <p:nvPr/>
          </p:nvSpPr>
          <p:spPr>
            <a:xfrm>
              <a:off x="8048359" y="4643577"/>
              <a:ext cx="182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System.exit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(0);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BD88B3-9668-4FC6-A75D-C0DB70B6CE09}"/>
                </a:ext>
              </a:extLst>
            </p:cNvPr>
            <p:cNvSpPr txBox="1"/>
            <p:nvPr/>
          </p:nvSpPr>
          <p:spPr>
            <a:xfrm>
              <a:off x="8081837" y="5660713"/>
              <a:ext cx="1723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D1E0720-EB35-485D-AE6C-25E129FA55AE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8943612" y="5012909"/>
              <a:ext cx="19197" cy="64780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E8EABAC-4863-4F28-8FF6-B05761DDA661}"/>
                </a:ext>
              </a:extLst>
            </p:cNvPr>
            <p:cNvCxnSpPr>
              <a:cxnSpLocks/>
            </p:cNvCxnSpPr>
            <p:nvPr/>
          </p:nvCxnSpPr>
          <p:spPr>
            <a:xfrm>
              <a:off x="7905328" y="4643577"/>
              <a:ext cx="0" cy="2097791"/>
            </a:xfrm>
            <a:prstGeom prst="line">
              <a:avLst/>
            </a:prstGeom>
            <a:ln w="762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35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D18F4AF-81C8-4C84-BDCF-46FB14564444}"/>
              </a:ext>
            </a:extLst>
          </p:cNvPr>
          <p:cNvSpPr txBox="1">
            <a:spLocks/>
          </p:cNvSpPr>
          <p:nvPr/>
        </p:nvSpPr>
        <p:spPr>
          <a:xfrm>
            <a:off x="56456" y="3429000"/>
            <a:ext cx="3960441" cy="704342"/>
          </a:xfrm>
          <a:prstGeom prst="rect">
            <a:avLst/>
          </a:prstGeom>
        </p:spPr>
        <p:txBody>
          <a:bodyPr/>
          <a:lstStyle>
            <a:lvl1pPr algn="ctr" defTabSz="914296" rtl="0" eaLnBrk="1" latinLnBrk="1" hangingPunct="1">
              <a:spcBef>
                <a:spcPct val="0"/>
              </a:spcBef>
              <a:buNone/>
              <a:defRPr sz="43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JFrame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CCA21-DF3A-47DC-8617-3BBC240CBDDF}"/>
              </a:ext>
            </a:extLst>
          </p:cNvPr>
          <p:cNvSpPr/>
          <p:nvPr/>
        </p:nvSpPr>
        <p:spPr>
          <a:xfrm>
            <a:off x="3836876" y="827955"/>
            <a:ext cx="6264696" cy="6201445"/>
          </a:xfrm>
          <a:prstGeom prst="rect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522-BE5E-4373-9174-F59A9A33ED59}"/>
              </a:ext>
            </a:extLst>
          </p:cNvPr>
          <p:cNvSpPr txBox="1"/>
          <p:nvPr/>
        </p:nvSpPr>
        <p:spPr>
          <a:xfrm>
            <a:off x="4376936" y="2046080"/>
            <a:ext cx="5472608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MyJFrame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extends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JFrame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000" b="1" dirty="0"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setDefaultCloseOperation</a:t>
            </a:r>
            <a:r>
              <a:rPr lang="en-US" altLang="ko-KR" sz="2000" dirty="0"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(EXIT_ON_CLOSE);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A28D5-CEFB-4BBC-87AA-909998DC6F05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A4FF4-A826-43F9-B008-AE7CC030621D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6932-80D7-4CA3-B00F-182C78A5D756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A42AC-45FA-4524-A1E1-7AFF07603D96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586E08-27F1-4A92-A1B6-9DDB22506C12}"/>
              </a:ext>
            </a:extLst>
          </p:cNvPr>
          <p:cNvSpPr/>
          <p:nvPr/>
        </p:nvSpPr>
        <p:spPr>
          <a:xfrm>
            <a:off x="618855" y="53381"/>
            <a:ext cx="5091202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/>
              <a:t>Swing Component - </a:t>
            </a:r>
            <a:r>
              <a:rPr lang="en-US" altLang="ko-KR" sz="2800" dirty="0" err="1"/>
              <a:t>JFrame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6635A-1265-4F57-AA56-E62FFF3FAA28}"/>
              </a:ext>
            </a:extLst>
          </p:cNvPr>
          <p:cNvSpPr txBox="1"/>
          <p:nvPr/>
        </p:nvSpPr>
        <p:spPr>
          <a:xfrm>
            <a:off x="1380086" y="318556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닫을 수 있는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FA3D6-C5ED-4FE6-AA10-D636170764B9}"/>
              </a:ext>
            </a:extLst>
          </p:cNvPr>
          <p:cNvSpPr txBox="1"/>
          <p:nvPr/>
        </p:nvSpPr>
        <p:spPr>
          <a:xfrm>
            <a:off x="1380086" y="4211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 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CBF757-0A4B-41F8-8527-859A0F4AB433}"/>
              </a:ext>
            </a:extLst>
          </p:cNvPr>
          <p:cNvGrpSpPr/>
          <p:nvPr/>
        </p:nvGrpSpPr>
        <p:grpSpPr>
          <a:xfrm>
            <a:off x="4376936" y="4133342"/>
            <a:ext cx="3049874" cy="1474559"/>
            <a:chOff x="4376936" y="4133342"/>
            <a:chExt cx="3049874" cy="147455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037AEB6-3849-470D-9E28-45D5804670A0}"/>
                </a:ext>
              </a:extLst>
            </p:cNvPr>
            <p:cNvCxnSpPr/>
            <p:nvPr/>
          </p:nvCxnSpPr>
          <p:spPr>
            <a:xfrm>
              <a:off x="4520952" y="4133342"/>
              <a:ext cx="288032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9293225-5822-417A-85DB-E5437CA8D0A5}"/>
                </a:ext>
              </a:extLst>
            </p:cNvPr>
            <p:cNvCxnSpPr/>
            <p:nvPr/>
          </p:nvCxnSpPr>
          <p:spPr>
            <a:xfrm>
              <a:off x="5889105" y="4133342"/>
              <a:ext cx="0" cy="109585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9FC9A4-AA3E-4AE9-8825-8225ABED7C7B}"/>
                </a:ext>
              </a:extLst>
            </p:cNvPr>
            <p:cNvSpPr txBox="1"/>
            <p:nvPr/>
          </p:nvSpPr>
          <p:spPr>
            <a:xfrm>
              <a:off x="4376936" y="5238569"/>
              <a:ext cx="30498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JFrame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닫을 때 할 작업 지정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FD2E07-D492-48F4-9735-5234A0896FF8}"/>
              </a:ext>
            </a:extLst>
          </p:cNvPr>
          <p:cNvGrpSpPr/>
          <p:nvPr/>
        </p:nvGrpSpPr>
        <p:grpSpPr>
          <a:xfrm>
            <a:off x="6707793" y="4133342"/>
            <a:ext cx="3233129" cy="2410428"/>
            <a:chOff x="6707793" y="4133342"/>
            <a:chExt cx="3233129" cy="2410428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82B0535-3451-40BE-95FA-FBD9EAAADFA6}"/>
                </a:ext>
              </a:extLst>
            </p:cNvPr>
            <p:cNvCxnSpPr>
              <a:cxnSpLocks/>
            </p:cNvCxnSpPr>
            <p:nvPr/>
          </p:nvCxnSpPr>
          <p:spPr>
            <a:xfrm>
              <a:off x="7545288" y="4133342"/>
              <a:ext cx="194421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A614EB1-2BE9-4A81-8B32-25739F46378A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8324358" y="4133342"/>
              <a:ext cx="157034" cy="1764097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A2606-943E-4023-9FF2-E0FB2571A16C}"/>
                </a:ext>
              </a:extLst>
            </p:cNvPr>
            <p:cNvSpPr txBox="1"/>
            <p:nvPr/>
          </p:nvSpPr>
          <p:spPr>
            <a:xfrm>
              <a:off x="6707793" y="5897439"/>
              <a:ext cx="32331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System.exit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사용해서 종료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애플리케이션에서만 사용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5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6E3957-740D-4B45-A1CD-FB8A03D3333C}"/>
              </a:ext>
            </a:extLst>
          </p:cNvPr>
          <p:cNvSpPr/>
          <p:nvPr/>
        </p:nvSpPr>
        <p:spPr>
          <a:xfrm>
            <a:off x="7257256" y="2678479"/>
            <a:ext cx="505338" cy="371495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D6F4822-843B-49D2-92B2-9536D2D4162E}"/>
              </a:ext>
            </a:extLst>
          </p:cNvPr>
          <p:cNvSpPr/>
          <p:nvPr/>
        </p:nvSpPr>
        <p:spPr>
          <a:xfrm>
            <a:off x="6651947" y="2303996"/>
            <a:ext cx="1492195" cy="374483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8A38781-3326-4FD6-A1A9-70C037C43C26}"/>
              </a:ext>
            </a:extLst>
          </p:cNvPr>
          <p:cNvSpPr/>
          <p:nvPr/>
        </p:nvSpPr>
        <p:spPr>
          <a:xfrm>
            <a:off x="7032347" y="4176425"/>
            <a:ext cx="381547" cy="187242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9159F49A-A178-4194-ABB8-BD85E3676333}"/>
              </a:ext>
            </a:extLst>
          </p:cNvPr>
          <p:cNvSpPr/>
          <p:nvPr/>
        </p:nvSpPr>
        <p:spPr>
          <a:xfrm>
            <a:off x="7028097" y="2303996"/>
            <a:ext cx="381547" cy="1497945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84532C7-1C9A-450F-A8A6-660638B81BE4}"/>
              </a:ext>
            </a:extLst>
          </p:cNvPr>
          <p:cNvSpPr/>
          <p:nvPr/>
        </p:nvSpPr>
        <p:spPr>
          <a:xfrm>
            <a:off x="6282000" y="2303996"/>
            <a:ext cx="369947" cy="3744858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0F7DF-7B75-4643-865C-EE18F9AC0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/>
        </p:blipFill>
        <p:spPr>
          <a:xfrm>
            <a:off x="344045" y="1988840"/>
            <a:ext cx="3960440" cy="38052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3B2D03-1BB0-44E1-BF23-3761C70BBC40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7C8CF0-F0AA-4DED-AFB6-E95D8B12464F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38318B-D713-4169-8BB1-EE740C0355F8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A5391-5F2C-4EBE-A99E-7BECC7AC999E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333701-7E78-4123-8F6D-19311D345FA2}"/>
              </a:ext>
            </a:extLst>
          </p:cNvPr>
          <p:cNvSpPr/>
          <p:nvPr/>
        </p:nvSpPr>
        <p:spPr>
          <a:xfrm>
            <a:off x="618855" y="53381"/>
            <a:ext cx="2994731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네모 로직 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4D9CF3BC-E2AA-45D5-983E-21E39621B1E2}"/>
              </a:ext>
            </a:extLst>
          </p:cNvPr>
          <p:cNvGrpSpPr/>
          <p:nvPr/>
        </p:nvGrpSpPr>
        <p:grpSpPr>
          <a:xfrm>
            <a:off x="1618813" y="1786378"/>
            <a:ext cx="4422459" cy="2091688"/>
            <a:chOff x="1618813" y="1786378"/>
            <a:chExt cx="4422459" cy="2091688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90EDC2A-0510-428B-8BDF-259E360D3649}"/>
                </a:ext>
              </a:extLst>
            </p:cNvPr>
            <p:cNvCxnSpPr>
              <a:cxnSpLocks/>
              <a:stCxn id="14" idx="6"/>
              <a:endCxn id="36" idx="1"/>
            </p:cNvCxnSpPr>
            <p:nvPr/>
          </p:nvCxnSpPr>
          <p:spPr>
            <a:xfrm flipV="1">
              <a:off x="3274997" y="1786378"/>
              <a:ext cx="2766275" cy="1263596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2009FAF-7C80-4A41-A676-3F97DD38FA65}"/>
                </a:ext>
              </a:extLst>
            </p:cNvPr>
            <p:cNvSpPr/>
            <p:nvPr/>
          </p:nvSpPr>
          <p:spPr>
            <a:xfrm>
              <a:off x="1618813" y="2221882"/>
              <a:ext cx="1656184" cy="1656184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B250BA4-1449-4F38-9D45-86648ED41FAB}"/>
              </a:ext>
            </a:extLst>
          </p:cNvPr>
          <p:cNvGrpSpPr/>
          <p:nvPr/>
        </p:nvGrpSpPr>
        <p:grpSpPr>
          <a:xfrm>
            <a:off x="4600987" y="1268760"/>
            <a:ext cx="4312453" cy="4780094"/>
            <a:chOff x="4600987" y="1268760"/>
            <a:chExt cx="4312453" cy="478009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5C4DB73-F54B-4AC1-8525-6204E277B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88" t="32818" r="23083" b="52648"/>
            <a:stretch/>
          </p:blipFill>
          <p:spPr>
            <a:xfrm>
              <a:off x="6041272" y="1268760"/>
              <a:ext cx="2800160" cy="1035236"/>
            </a:xfrm>
            <a:prstGeom prst="rect">
              <a:avLst/>
            </a:prstGeom>
          </p:spPr>
        </p:pic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30A6F77-F097-4BAA-A7ED-0BF5EBB1C0E4}"/>
                </a:ext>
              </a:extLst>
            </p:cNvPr>
            <p:cNvGrpSpPr/>
            <p:nvPr/>
          </p:nvGrpSpPr>
          <p:grpSpPr>
            <a:xfrm>
              <a:off x="8147243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E880673-75A7-48D2-829D-ED16C8C5108D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AD2E641-9FE0-442F-9997-9907E1DDC43C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60601E91-212B-4B91-9456-B7DBDC97D4DF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FBC4446-95F8-4A04-B700-D4F7DF7FA38F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8E7C0DC-0ECD-4A2D-B793-F8490CF80CFE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FF67876-0215-4C13-8B17-BE2121233846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28D53E0-EFCA-4C8A-A4D5-03C0C19AC2C0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B4AB6A4-80B4-4734-A64B-421C1D6201B6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324E509-4673-4790-9B9B-79ACCFFF415E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3E1F2944-0AC8-4275-BFA1-025448F0BEB8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230DA764-FB2E-43A0-8AA1-28DFFB8D0CAF}"/>
                </a:ext>
              </a:extLst>
            </p:cNvPr>
            <p:cNvGrpSpPr/>
            <p:nvPr/>
          </p:nvGrpSpPr>
          <p:grpSpPr>
            <a:xfrm>
              <a:off x="8531892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3E1836F-7354-40A0-AD5E-575B8984C771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9210830-5D86-4267-8AFD-9A080039C888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3A1400A-159A-4A21-9B30-FA03B3CB008A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C385B1F-FFA8-4839-A2DF-28908D6B21DA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8263B92A-338C-4AF1-8F37-1DA8258C4DB2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6AAFD6E6-5258-4631-818E-93848D253E1B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49ADE77F-31BB-4826-A520-860B96DBF0DB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3BB4385-63C2-4CD2-9006-4762D1D26EE1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37A790C-7B38-40DE-85E1-1095D22C3304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EC9BF34-4F9F-4837-843F-842BCEB57E61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A9C69BA-5E42-4BE8-B32C-37224A368516}"/>
                </a:ext>
              </a:extLst>
            </p:cNvPr>
            <p:cNvGrpSpPr/>
            <p:nvPr/>
          </p:nvGrpSpPr>
          <p:grpSpPr>
            <a:xfrm>
              <a:off x="7774195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FD42DE9-94E6-4D87-BC4B-8688B65A82E1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45A594-DB49-4E6F-85B1-6CC9B6F3B925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6C51199-17D1-46AE-938C-1C0219631578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B672C4CA-A8A2-4213-9709-2C3C4DC0C7B8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FA2E661-38F7-4A53-8EAF-6F43C0D8DD29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7A819D33-CDA3-4822-91EF-994319C0EB67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74A502D1-4F61-439B-9534-EEEB2DD73E11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915A827F-71C7-432C-997F-A3D3782F7BB0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375CEBB-0989-40BC-8A43-E5A39473B778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5B741923-69A2-4C62-B42B-2786D764D234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42D3C9C0-9651-4C40-8226-72959187A24F}"/>
                </a:ext>
              </a:extLst>
            </p:cNvPr>
            <p:cNvGrpSpPr/>
            <p:nvPr/>
          </p:nvGrpSpPr>
          <p:grpSpPr>
            <a:xfrm>
              <a:off x="7401146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0CA5A75-3188-4A0E-8BE4-B38851B65EDE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60116747-9807-42D5-88B2-5F4353E51390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456062-988A-41B4-ACBC-3FBC19DD1872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5BB629C-2147-44A8-9FF7-FB370B1921D6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1CBC9968-3030-4022-9390-43948A92F544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7B91F4C2-AE2F-4301-A5A8-D209BE915304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A41AAF4-A081-4D21-8577-058ABCD17BAA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98CE3579-5780-4ED6-BC93-78D5635C0E0E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E7EE68A6-89B2-42F1-BF0B-4EE8D01EE138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72045892-05FD-4C2B-B269-06DCA1BBF965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34DD4B44-ECED-4E5D-8CFD-2FA38A3FABAB}"/>
                </a:ext>
              </a:extLst>
            </p:cNvPr>
            <p:cNvGrpSpPr/>
            <p:nvPr/>
          </p:nvGrpSpPr>
          <p:grpSpPr>
            <a:xfrm>
              <a:off x="7028097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3BD198A3-441B-4EA9-A8FC-6AE70AAF4248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BCDDC13-7C97-4865-A789-E30E1A36F47D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673386C6-843C-4F5B-8C6F-3C0D0DFE7854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DA2E125-158D-4496-9088-32223EEF7FA4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0CDE1860-4C3A-4F5B-A5E2-0822EAF91495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CB649877-DAAF-4EE9-B0F6-DE8C0DB83EB9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23BADB9-2889-479B-940C-7E8962665A53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608605EE-FD3F-42D8-AB98-FCF3F6E34F1D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DFC6DF6-9726-48F3-8925-6EF908B9CC8C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6684C4DC-E940-4AD0-93B5-1ACA7C38AE43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2ED74975-0266-4A57-9787-CAD319A856CB}"/>
                </a:ext>
              </a:extLst>
            </p:cNvPr>
            <p:cNvGrpSpPr/>
            <p:nvPr/>
          </p:nvGrpSpPr>
          <p:grpSpPr>
            <a:xfrm>
              <a:off x="6655048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ED096940-948F-49C4-892C-1DA0D5841716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0549A54-EAA4-44CA-97E6-A69F0F366EB1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4F7010F6-4CBE-4CDB-A07B-2A510D520387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284D18E-F21C-4BE5-B2CA-591A529F7E2F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1D540974-C8E0-4E67-A5FE-F338B2427741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A4E4F1C-6369-4B3D-B99A-6BCB965DAF3F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32F31D66-9C6E-433F-A273-298CC85491A7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088127E-A1FA-4F47-B36C-D956663A8A38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7A96F079-AF35-4D80-8025-0ACECFBA53A3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564A940-108C-457E-9ED4-B2E591638DF7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976DE28C-6C02-43ED-9E2A-96477EDF26F5}"/>
                </a:ext>
              </a:extLst>
            </p:cNvPr>
            <p:cNvGrpSpPr/>
            <p:nvPr/>
          </p:nvGrpSpPr>
          <p:grpSpPr>
            <a:xfrm>
              <a:off x="6282000" y="2304000"/>
              <a:ext cx="381548" cy="3744854"/>
              <a:chOff x="6274800" y="1903845"/>
              <a:chExt cx="366830" cy="3600400"/>
            </a:xfrm>
            <a:noFill/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186120E-BE4D-4746-ABAA-6B339E283F46}"/>
                  </a:ext>
                </a:extLst>
              </p:cNvPr>
              <p:cNvSpPr/>
              <p:nvPr/>
            </p:nvSpPr>
            <p:spPr>
              <a:xfrm>
                <a:off x="6274800" y="19038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81CB7BD-AC98-4EDD-A065-5D052FA0A03A}"/>
                  </a:ext>
                </a:extLst>
              </p:cNvPr>
              <p:cNvSpPr/>
              <p:nvPr/>
            </p:nvSpPr>
            <p:spPr>
              <a:xfrm>
                <a:off x="6274800" y="22638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2921107B-22EA-455D-AE60-81E8F73B7468}"/>
                  </a:ext>
                </a:extLst>
              </p:cNvPr>
              <p:cNvSpPr/>
              <p:nvPr/>
            </p:nvSpPr>
            <p:spPr>
              <a:xfrm>
                <a:off x="6274800" y="26239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F26584FE-D746-490E-8CC2-37ED6A15D2EB}"/>
                  </a:ext>
                </a:extLst>
              </p:cNvPr>
              <p:cNvSpPr/>
              <p:nvPr/>
            </p:nvSpPr>
            <p:spPr>
              <a:xfrm>
                <a:off x="6274800" y="29839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A096D803-1ED0-4B4C-B2C8-3A2DCFD40574}"/>
                  </a:ext>
                </a:extLst>
              </p:cNvPr>
              <p:cNvSpPr/>
              <p:nvPr/>
            </p:nvSpPr>
            <p:spPr>
              <a:xfrm>
                <a:off x="6274800" y="33440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5833A24-0496-40EC-834C-9CC382E7CF5C}"/>
                  </a:ext>
                </a:extLst>
              </p:cNvPr>
              <p:cNvSpPr/>
              <p:nvPr/>
            </p:nvSpPr>
            <p:spPr>
              <a:xfrm>
                <a:off x="6274800" y="370404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3165734-507B-4278-ACFF-3AA018554444}"/>
                  </a:ext>
                </a:extLst>
              </p:cNvPr>
              <p:cNvSpPr/>
              <p:nvPr/>
            </p:nvSpPr>
            <p:spPr>
              <a:xfrm>
                <a:off x="6274800" y="406408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77D3131D-07F7-4854-A542-F98357B86A36}"/>
                  </a:ext>
                </a:extLst>
              </p:cNvPr>
              <p:cNvSpPr/>
              <p:nvPr/>
            </p:nvSpPr>
            <p:spPr>
              <a:xfrm>
                <a:off x="6274800" y="442412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95B7287-5123-48A0-92E0-EFE1BEF6AD9F}"/>
                  </a:ext>
                </a:extLst>
              </p:cNvPr>
              <p:cNvSpPr/>
              <p:nvPr/>
            </p:nvSpPr>
            <p:spPr>
              <a:xfrm>
                <a:off x="6274800" y="478416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01BA132B-A27C-4EF2-B0BD-6715FC165FED}"/>
                  </a:ext>
                </a:extLst>
              </p:cNvPr>
              <p:cNvSpPr/>
              <p:nvPr/>
            </p:nvSpPr>
            <p:spPr>
              <a:xfrm>
                <a:off x="6274800" y="5144205"/>
                <a:ext cx="366830" cy="36004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07B27B1-E76A-4FBA-8B63-7FEACF0F0247}"/>
                </a:ext>
              </a:extLst>
            </p:cNvPr>
            <p:cNvSpPr txBox="1"/>
            <p:nvPr/>
          </p:nvSpPr>
          <p:spPr>
            <a:xfrm>
              <a:off x="4600987" y="3635241"/>
              <a:ext cx="12105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10*10</a:t>
              </a:r>
            </a:p>
            <a:p>
              <a:pPr algn="ctr"/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총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칸</a:t>
              </a:r>
            </a:p>
          </p:txBody>
        </p:sp>
        <p:sp>
          <p:nvSpPr>
            <p:cNvPr id="211" name="왼쪽 대괄호 210">
              <a:extLst>
                <a:ext uri="{FF2B5EF4-FFF2-40B4-BE49-F238E27FC236}">
                  <a16:creationId xmlns:a16="http://schemas.microsoft.com/office/drawing/2014/main" id="{45991434-BB6D-440F-B142-068A56636ECC}"/>
                </a:ext>
              </a:extLst>
            </p:cNvPr>
            <p:cNvSpPr/>
            <p:nvPr/>
          </p:nvSpPr>
          <p:spPr>
            <a:xfrm>
              <a:off x="5799781" y="2445066"/>
              <a:ext cx="305347" cy="3603788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7" name="그림 216">
            <a:extLst>
              <a:ext uri="{FF2B5EF4-FFF2-40B4-BE49-F238E27FC236}">
                <a16:creationId xmlns:a16="http://schemas.microsoft.com/office/drawing/2014/main" id="{DEE54072-1039-4448-BDCF-5A333F5A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47601" r="64179"/>
          <a:stretch/>
        </p:blipFill>
        <p:spPr>
          <a:xfrm>
            <a:off x="4505265" y="2250642"/>
            <a:ext cx="1709278" cy="3863969"/>
          </a:xfrm>
          <a:prstGeom prst="rect">
            <a:avLst/>
          </a:prstGeom>
        </p:spPr>
      </p:pic>
      <p:sp>
        <p:nvSpPr>
          <p:cNvPr id="220" name="십자형 219">
            <a:extLst>
              <a:ext uri="{FF2B5EF4-FFF2-40B4-BE49-F238E27FC236}">
                <a16:creationId xmlns:a16="http://schemas.microsoft.com/office/drawing/2014/main" id="{624D1778-A553-4192-93FA-C50A4155EF0D}"/>
              </a:ext>
            </a:extLst>
          </p:cNvPr>
          <p:cNvSpPr/>
          <p:nvPr/>
        </p:nvSpPr>
        <p:spPr>
          <a:xfrm rot="18900000">
            <a:off x="7773224" y="2671173"/>
            <a:ext cx="395088" cy="395088"/>
          </a:xfrm>
          <a:prstGeom prst="plus">
            <a:avLst>
              <a:gd name="adj" fmla="val 4478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5FF99F-F25F-4A5B-8951-EFF7169988EC}"/>
              </a:ext>
            </a:extLst>
          </p:cNvPr>
          <p:cNvSpPr/>
          <p:nvPr/>
        </p:nvSpPr>
        <p:spPr>
          <a:xfrm>
            <a:off x="344045" y="908720"/>
            <a:ext cx="3836617" cy="568863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네모로직</a:t>
            </a:r>
            <a:r>
              <a:rPr lang="ko-KR" altLang="en-US" dirty="0" err="1"/>
              <a:t>이란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세로에 적힌 숫자를 보고</a:t>
            </a:r>
            <a:endParaRPr lang="en-US" altLang="ko-KR" dirty="0"/>
          </a:p>
          <a:p>
            <a:pPr algn="ctr"/>
            <a:r>
              <a:rPr lang="ko-KR" altLang="en-US" dirty="0"/>
              <a:t>모양을 맞추는 것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-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띄워진 숫자 사이에는 </a:t>
            </a:r>
            <a:r>
              <a:rPr lang="ko-KR" altLang="en-US" b="1" dirty="0"/>
              <a:t>적어도 </a:t>
            </a:r>
            <a:endParaRPr lang="en-US" altLang="ko-KR" b="1" dirty="0"/>
          </a:p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ko-KR" altLang="en-US" dirty="0"/>
              <a:t>의 공백</a:t>
            </a:r>
            <a:r>
              <a:rPr lang="en-US" altLang="ko-KR" dirty="0"/>
              <a:t>(</a:t>
            </a:r>
            <a:r>
              <a:rPr lang="ko-KR" altLang="en-US" dirty="0"/>
              <a:t>빈칸</a:t>
            </a:r>
            <a:r>
              <a:rPr lang="en-US" altLang="ko-KR" dirty="0"/>
              <a:t>)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    </a:t>
            </a:r>
            <a:r>
              <a:rPr lang="ko-KR" altLang="en-US" dirty="0" err="1"/>
              <a:t>좌클릭</a:t>
            </a:r>
            <a:r>
              <a:rPr lang="ko-KR" altLang="en-US" dirty="0"/>
              <a:t> </a:t>
            </a:r>
            <a:r>
              <a:rPr lang="en-US" altLang="ko-KR" dirty="0"/>
              <a:t> - </a:t>
            </a:r>
            <a:r>
              <a:rPr lang="ko-KR" altLang="en-US" dirty="0"/>
              <a:t>칠해진 칸</a:t>
            </a:r>
            <a:endParaRPr lang="en-US" altLang="ko-KR" dirty="0"/>
          </a:p>
          <a:p>
            <a:pPr algn="ctr"/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빈칸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지뢰찾기와</a:t>
            </a:r>
            <a:r>
              <a:rPr lang="ko-KR" altLang="en-US" dirty="0"/>
              <a:t> 비슷함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83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18" grpId="0" animBg="1"/>
      <p:bldP spid="215" grpId="0" animBg="1"/>
      <p:bldP spid="214" grpId="0" animBg="1"/>
      <p:bldP spid="213" grpId="0" animBg="1"/>
      <p:bldP spid="220" grpId="0" animBg="1"/>
      <p:bldP spid="2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79E4A1-20F7-406E-B654-F78DE4B5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492896"/>
            <a:ext cx="3936947" cy="4502735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F0F7DF-7B75-4643-865C-EE18F9AC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0382" y="1556792"/>
            <a:ext cx="3936947" cy="450273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B9F6610D-4475-4027-B807-18D5F20A8F5A}"/>
              </a:ext>
            </a:extLst>
          </p:cNvPr>
          <p:cNvGrpSpPr/>
          <p:nvPr/>
        </p:nvGrpSpPr>
        <p:grpSpPr>
          <a:xfrm>
            <a:off x="2298526" y="2967989"/>
            <a:ext cx="5225434" cy="3245397"/>
            <a:chOff x="2298526" y="2631990"/>
            <a:chExt cx="5225434" cy="324539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3113E1-585C-44C0-BDD8-A9F279FB0C77}"/>
                </a:ext>
              </a:extLst>
            </p:cNvPr>
            <p:cNvSpPr/>
            <p:nvPr/>
          </p:nvSpPr>
          <p:spPr>
            <a:xfrm>
              <a:off x="5176760" y="3088079"/>
              <a:ext cx="2347200" cy="1440160"/>
            </a:xfrm>
            <a:prstGeom prst="rect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</a:t>
              </a:r>
              <a:endPara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F2CBE2-A8E4-4795-9671-1E9A731A2BB2}"/>
                </a:ext>
              </a:extLst>
            </p:cNvPr>
            <p:cNvSpPr/>
            <p:nvPr/>
          </p:nvSpPr>
          <p:spPr>
            <a:xfrm>
              <a:off x="2298526" y="2631990"/>
              <a:ext cx="1433883" cy="2352338"/>
            </a:xfrm>
            <a:prstGeom prst="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Row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B67DDB-9B2E-421F-8B66-E6DEDCE4956A}"/>
                </a:ext>
              </a:extLst>
            </p:cNvPr>
            <p:cNvSpPr/>
            <p:nvPr/>
          </p:nvSpPr>
          <p:spPr>
            <a:xfrm>
              <a:off x="3557551" y="3525049"/>
              <a:ext cx="2347200" cy="235233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3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Board</a:t>
              </a:r>
              <a:endParaRPr lang="ko-KR" altLang="en-US" sz="4000" b="1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54585C-1B1A-46AD-B6FD-3C3BCF447AD9}"/>
              </a:ext>
            </a:extLst>
          </p:cNvPr>
          <p:cNvGrpSpPr/>
          <p:nvPr/>
        </p:nvGrpSpPr>
        <p:grpSpPr>
          <a:xfrm>
            <a:off x="3152806" y="969710"/>
            <a:ext cx="3168346" cy="3395394"/>
            <a:chOff x="3130009" y="969710"/>
            <a:chExt cx="3168346" cy="339539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F5652A3-201C-4CAA-B784-DC6D199E568A}"/>
                </a:ext>
              </a:extLst>
            </p:cNvPr>
            <p:cNvGrpSpPr/>
            <p:nvPr/>
          </p:nvGrpSpPr>
          <p:grpSpPr>
            <a:xfrm>
              <a:off x="3732409" y="2192844"/>
              <a:ext cx="1940673" cy="2172260"/>
              <a:chOff x="3732409" y="2192844"/>
              <a:chExt cx="1940673" cy="2172260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DBD92AB1-5A7E-43E2-8E30-105EA7DE0C66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V="1">
                <a:off x="3732409" y="2192844"/>
                <a:ext cx="572241" cy="19513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B6E0E7F-903C-43E5-A8D4-308495AC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4182" y="2420888"/>
                <a:ext cx="0" cy="194421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70BA907-81AC-4868-A7E8-6BD93E0EB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18934" y="2198610"/>
                <a:ext cx="554148" cy="166244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62847B-BC06-4E3E-BA95-92B7B5D4F3C8}"/>
                </a:ext>
              </a:extLst>
            </p:cNvPr>
            <p:cNvSpPr/>
            <p:nvPr/>
          </p:nvSpPr>
          <p:spPr>
            <a:xfrm>
              <a:off x="3130009" y="969710"/>
              <a:ext cx="3168346" cy="12961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Nemonemo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3A843F-7164-4611-90D4-A4E230DB8BEB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42B3F1-EEA7-4ED7-A664-7BE28ADFBF4A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7D4483-09CE-4BFC-9977-8800CA507E0A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30C3C-3A61-4CBE-9745-89862B48F4DD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26779A-DE52-4BC3-B796-10050630A13D}"/>
              </a:ext>
            </a:extLst>
          </p:cNvPr>
          <p:cNvSpPr/>
          <p:nvPr/>
        </p:nvSpPr>
        <p:spPr>
          <a:xfrm>
            <a:off x="618855" y="53381"/>
            <a:ext cx="250902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79E4A1-20F7-406E-B654-F78DE4B5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2492896"/>
            <a:ext cx="3936947" cy="4502735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45FD0E-255F-4822-80E4-9835FF2F4D30}"/>
              </a:ext>
            </a:extLst>
          </p:cNvPr>
          <p:cNvSpPr/>
          <p:nvPr/>
        </p:nvSpPr>
        <p:spPr>
          <a:xfrm>
            <a:off x="3104285" y="2132856"/>
            <a:ext cx="3936947" cy="4680520"/>
          </a:xfrm>
          <a:prstGeom prst="rect">
            <a:avLst/>
          </a:prstGeom>
          <a:solidFill>
            <a:srgbClr val="92D050">
              <a:alpha val="83000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Nemonemo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F0F7DF-7B75-4643-865C-EE18F9AC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0382" y="1556792"/>
            <a:ext cx="3936947" cy="4502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2BD049-A319-4CE0-BB36-D72154D9D7F2}"/>
              </a:ext>
            </a:extLst>
          </p:cNvPr>
          <p:cNvSpPr txBox="1"/>
          <p:nvPr/>
        </p:nvSpPr>
        <p:spPr>
          <a:xfrm>
            <a:off x="5593337" y="3630215"/>
            <a:ext cx="304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CloseableFrame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2E973-542C-4090-A382-41ED2B167FB3}"/>
              </a:ext>
            </a:extLst>
          </p:cNvPr>
          <p:cNvCxnSpPr>
            <a:cxnSpLocks/>
          </p:cNvCxnSpPr>
          <p:nvPr/>
        </p:nvCxnSpPr>
        <p:spPr>
          <a:xfrm flipV="1">
            <a:off x="5385048" y="3193715"/>
            <a:ext cx="0" cy="109938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D2E559-8DBC-42BF-8E0F-EDBC381D8DB5}"/>
              </a:ext>
            </a:extLst>
          </p:cNvPr>
          <p:cNvGrpSpPr/>
          <p:nvPr/>
        </p:nvGrpSpPr>
        <p:grpSpPr>
          <a:xfrm>
            <a:off x="2298526" y="2967989"/>
            <a:ext cx="5225434" cy="3245397"/>
            <a:chOff x="2298526" y="2631990"/>
            <a:chExt cx="5225434" cy="324539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E0671D-2C95-4F5F-A29E-D7A1C2085BEC}"/>
                </a:ext>
              </a:extLst>
            </p:cNvPr>
            <p:cNvSpPr/>
            <p:nvPr/>
          </p:nvSpPr>
          <p:spPr>
            <a:xfrm>
              <a:off x="5176760" y="3088079"/>
              <a:ext cx="2347200" cy="1440160"/>
            </a:xfrm>
            <a:prstGeom prst="rect">
              <a:avLst/>
            </a:prstGeom>
            <a:solidFill>
              <a:srgbClr val="FFC000">
                <a:alpha val="63000"/>
              </a:srgb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Column</a:t>
              </a:r>
              <a:endPara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7D8A35E-F7FD-423D-A9EE-6FBED99FE32C}"/>
                </a:ext>
              </a:extLst>
            </p:cNvPr>
            <p:cNvSpPr/>
            <p:nvPr/>
          </p:nvSpPr>
          <p:spPr>
            <a:xfrm>
              <a:off x="2298526" y="2631990"/>
              <a:ext cx="1433883" cy="2352338"/>
            </a:xfrm>
            <a:prstGeom prst="rect">
              <a:avLst/>
            </a:prstGeom>
            <a:solidFill>
              <a:srgbClr val="FF0000">
                <a:alpha val="63000"/>
              </a:srgb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Row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57AFC5-9BB3-4194-89CB-7F5B066A2327}"/>
                </a:ext>
              </a:extLst>
            </p:cNvPr>
            <p:cNvSpPr/>
            <p:nvPr/>
          </p:nvSpPr>
          <p:spPr>
            <a:xfrm>
              <a:off x="3557551" y="3525049"/>
              <a:ext cx="2347200" cy="235233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3000"/>
              </a:schemeClr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Board</a:t>
              </a:r>
              <a:endParaRPr lang="ko-KR" altLang="en-US" sz="4000" b="1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D04ED4-4072-4AC6-8DF1-183650E74D98}"/>
              </a:ext>
            </a:extLst>
          </p:cNvPr>
          <p:cNvSpPr/>
          <p:nvPr/>
        </p:nvSpPr>
        <p:spPr>
          <a:xfrm>
            <a:off x="2960269" y="783965"/>
            <a:ext cx="3936947" cy="468052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Closeable</a:t>
            </a:r>
          </a:p>
          <a:p>
            <a:pPr algn="ctr"/>
            <a:r>
              <a:rPr lang="en-US" altLang="ko-KR" sz="4000" b="1" dirty="0"/>
              <a:t>Frame</a:t>
            </a:r>
            <a:endParaRPr lang="ko-KR" altLang="en-US" sz="4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411C95-A741-49EA-B2D1-09A817C036A3}"/>
              </a:ext>
            </a:extLst>
          </p:cNvPr>
          <p:cNvGrpSpPr/>
          <p:nvPr/>
        </p:nvGrpSpPr>
        <p:grpSpPr>
          <a:xfrm>
            <a:off x="3936604" y="917784"/>
            <a:ext cx="2896887" cy="2028355"/>
            <a:chOff x="3936604" y="464541"/>
            <a:chExt cx="2896887" cy="2028355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8FFC24-B513-492F-B29C-13BAD9B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048" y="1393515"/>
              <a:ext cx="0" cy="109938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2E7B39-DFD6-44B5-9FCB-0D34AE8A3454}"/>
                </a:ext>
              </a:extLst>
            </p:cNvPr>
            <p:cNvSpPr/>
            <p:nvPr/>
          </p:nvSpPr>
          <p:spPr>
            <a:xfrm>
              <a:off x="3936604" y="464541"/>
              <a:ext cx="2896887" cy="878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JFrame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8A12DB-50D4-43CB-A5B9-A016C0E83BD6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439FE7-DE8B-49E9-9301-DCF6960B3305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358358-EB12-47D5-9049-ED2EECAEF400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8FFEC1-4EA7-435F-AB3A-9F9585788389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1AF037-B05F-4561-9C12-453E5404452B}"/>
              </a:ext>
            </a:extLst>
          </p:cNvPr>
          <p:cNvSpPr/>
          <p:nvPr/>
        </p:nvSpPr>
        <p:spPr>
          <a:xfrm>
            <a:off x="618855" y="53381"/>
            <a:ext cx="250902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1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FE8C6-EF15-46CF-BB85-1EF8E4E84E5A}"/>
              </a:ext>
            </a:extLst>
          </p:cNvPr>
          <p:cNvSpPr txBox="1"/>
          <p:nvPr/>
        </p:nvSpPr>
        <p:spPr>
          <a:xfrm>
            <a:off x="1280592" y="2921168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6. </a:t>
            </a:r>
            <a:r>
              <a:rPr lang="ko-KR" altLang="en-US" sz="6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152771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4129A-F995-4CBB-BCF6-C1AD1B1C0E99}"/>
              </a:ext>
            </a:extLst>
          </p:cNvPr>
          <p:cNvSpPr txBox="1"/>
          <p:nvPr/>
        </p:nvSpPr>
        <p:spPr>
          <a:xfrm>
            <a:off x="5576707" y="3172534"/>
            <a:ext cx="253146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dirty="0"/>
              <a:t>     0</a:t>
            </a:r>
            <a:r>
              <a:rPr lang="ko-KR" altLang="en-US" sz="1463" dirty="0"/>
              <a:t>과 </a:t>
            </a:r>
            <a:r>
              <a:rPr lang="en-US" altLang="ko-KR" sz="1463" dirty="0"/>
              <a:t>1</a:t>
            </a:r>
            <a:r>
              <a:rPr lang="ko-KR" altLang="en-US" sz="1463" dirty="0"/>
              <a:t>로 된 정답</a:t>
            </a:r>
            <a:r>
              <a:rPr lang="en-US" altLang="ko-KR" sz="1463" dirty="0"/>
              <a:t>(</a:t>
            </a:r>
            <a:r>
              <a:rPr lang="ko-KR" altLang="en-US" sz="1463" dirty="0"/>
              <a:t>문제</a:t>
            </a:r>
            <a:r>
              <a:rPr lang="en-US" altLang="ko-KR" sz="1463" dirty="0"/>
              <a:t>)</a:t>
            </a:r>
            <a:r>
              <a:rPr lang="ko-KR" altLang="en-US" sz="1463" dirty="0"/>
              <a:t>값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8A9277-F18F-4DC3-8034-2DAA33C5633D}"/>
              </a:ext>
            </a:extLst>
          </p:cNvPr>
          <p:cNvSpPr/>
          <p:nvPr/>
        </p:nvSpPr>
        <p:spPr>
          <a:xfrm>
            <a:off x="5409830" y="3337001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ED59EF-D3D9-4784-9E6F-3E32DBBD2B0F}"/>
              </a:ext>
            </a:extLst>
          </p:cNvPr>
          <p:cNvSpPr/>
          <p:nvPr/>
        </p:nvSpPr>
        <p:spPr>
          <a:xfrm>
            <a:off x="5539891" y="3337001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90958D-0897-4C6B-91C1-BFD21AD2B0F3}"/>
              </a:ext>
            </a:extLst>
          </p:cNvPr>
          <p:cNvSpPr/>
          <p:nvPr/>
        </p:nvSpPr>
        <p:spPr>
          <a:xfrm>
            <a:off x="5663490" y="3330987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3AA684-61F0-4D03-9132-F053B436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3" y="1229195"/>
            <a:ext cx="4241006" cy="363735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1F38E79-E3F5-4E05-839B-331EB9688AA5}"/>
              </a:ext>
            </a:extLst>
          </p:cNvPr>
          <p:cNvSpPr/>
          <p:nvPr/>
        </p:nvSpPr>
        <p:spPr>
          <a:xfrm>
            <a:off x="4408410" y="3980171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0CCA4C5-CFCB-46D1-8006-B63A4793DB7E}"/>
              </a:ext>
            </a:extLst>
          </p:cNvPr>
          <p:cNvSpPr/>
          <p:nvPr/>
        </p:nvSpPr>
        <p:spPr>
          <a:xfrm>
            <a:off x="4538470" y="3980171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D8D0B2D-03AF-47C8-A90B-81428F82C370}"/>
              </a:ext>
            </a:extLst>
          </p:cNvPr>
          <p:cNvSpPr/>
          <p:nvPr/>
        </p:nvSpPr>
        <p:spPr>
          <a:xfrm>
            <a:off x="4662070" y="3974157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A3D99-E3D7-462B-A59C-CBA660AD28D5}"/>
              </a:ext>
            </a:extLst>
          </p:cNvPr>
          <p:cNvSpPr txBox="1"/>
          <p:nvPr/>
        </p:nvSpPr>
        <p:spPr>
          <a:xfrm>
            <a:off x="4570879" y="4052502"/>
            <a:ext cx="225734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dirty="0"/>
              <a:t>힌트가 몇 개인지의 변수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13A0A30-BE46-4376-85A7-2F162429B42E}"/>
              </a:ext>
            </a:extLst>
          </p:cNvPr>
          <p:cNvSpPr/>
          <p:nvPr/>
        </p:nvSpPr>
        <p:spPr>
          <a:xfrm>
            <a:off x="4207642" y="4197769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CD8E02-CF41-4037-9FC5-EDC57EE08E31}"/>
              </a:ext>
            </a:extLst>
          </p:cNvPr>
          <p:cNvSpPr/>
          <p:nvPr/>
        </p:nvSpPr>
        <p:spPr>
          <a:xfrm>
            <a:off x="4337703" y="4197769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97AA1B-23A7-4FC1-966C-0C9C8A3118F1}"/>
              </a:ext>
            </a:extLst>
          </p:cNvPr>
          <p:cNvSpPr/>
          <p:nvPr/>
        </p:nvSpPr>
        <p:spPr>
          <a:xfrm>
            <a:off x="4461302" y="4191755"/>
            <a:ext cx="43279" cy="432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845A2-E8F5-4C02-86E2-BF9D9D716995}"/>
              </a:ext>
            </a:extLst>
          </p:cNvPr>
          <p:cNvSpPr txBox="1"/>
          <p:nvPr/>
        </p:nvSpPr>
        <p:spPr>
          <a:xfrm>
            <a:off x="4683709" y="3810125"/>
            <a:ext cx="427392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dirty="0"/>
              <a:t>행 또는 열의 블록이 몇 개 칠해져 </a:t>
            </a:r>
            <a:r>
              <a:rPr lang="ko-KR" altLang="en-US" sz="1463" dirty="0" err="1"/>
              <a:t>있는지의</a:t>
            </a:r>
            <a:r>
              <a:rPr lang="ko-KR" altLang="en-US" sz="1463" dirty="0"/>
              <a:t> 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FDD38-B769-4B15-9344-F48A371D4D90}"/>
              </a:ext>
            </a:extLst>
          </p:cNvPr>
          <p:cNvSpPr/>
          <p:nvPr/>
        </p:nvSpPr>
        <p:spPr>
          <a:xfrm>
            <a:off x="1005761" y="2060848"/>
            <a:ext cx="2210813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4139C4-B8ED-45F0-9EAA-F84C77205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862" y="686191"/>
            <a:ext cx="2173923" cy="248634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B20D68-05A7-4CC2-917B-44972D4D11D5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720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FDD38-B769-4B15-9344-F48A371D4D90}"/>
              </a:ext>
            </a:extLst>
          </p:cNvPr>
          <p:cNvSpPr/>
          <p:nvPr/>
        </p:nvSpPr>
        <p:spPr>
          <a:xfrm>
            <a:off x="1178014" y="2056706"/>
            <a:ext cx="2210813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85F6AA-4149-4942-8B7E-2872605B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4" y="1717315"/>
            <a:ext cx="6825853" cy="27705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E57F81-1C44-49A8-9E44-6D3C4EEA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10" y="2492896"/>
            <a:ext cx="3185336" cy="36431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8ECCBB-A851-4314-8CE2-1ADEF937F140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7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8C249E-ACD6-4933-BC12-3C4D4CE3E878}"/>
              </a:ext>
            </a:extLst>
          </p:cNvPr>
          <p:cNvGrpSpPr/>
          <p:nvPr/>
        </p:nvGrpSpPr>
        <p:grpSpPr>
          <a:xfrm>
            <a:off x="742950" y="260648"/>
            <a:ext cx="8420100" cy="1151413"/>
            <a:chOff x="742950" y="3750494"/>
            <a:chExt cx="8420100" cy="115141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DA829AF-74C5-47CF-99F3-7483C7375D24}"/>
                </a:ext>
              </a:extLst>
            </p:cNvPr>
            <p:cNvGrpSpPr/>
            <p:nvPr/>
          </p:nvGrpSpPr>
          <p:grpSpPr>
            <a:xfrm>
              <a:off x="1640633" y="3750494"/>
              <a:ext cx="6624736" cy="1046660"/>
              <a:chOff x="742950" y="3225623"/>
              <a:chExt cx="8420100" cy="1251524"/>
            </a:xfrm>
            <a:solidFill>
              <a:srgbClr val="5F4A8B"/>
            </a:solidFill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C3BF1D3-C59A-4325-B41C-899ED6D4ACB1}"/>
                  </a:ext>
                </a:extLst>
              </p:cNvPr>
              <p:cNvGrpSpPr/>
              <p:nvPr/>
            </p:nvGrpSpPr>
            <p:grpSpPr>
              <a:xfrm>
                <a:off x="2072680" y="3225623"/>
                <a:ext cx="5760640" cy="1251524"/>
                <a:chOff x="2329357" y="3562396"/>
                <a:chExt cx="5247286" cy="1251524"/>
              </a:xfrm>
              <a:grpFill/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F51F1756-62A8-41DA-A1FA-3E0D39AF6490}"/>
                    </a:ext>
                  </a:extLst>
                </p:cNvPr>
                <p:cNvGrpSpPr/>
                <p:nvPr/>
              </p:nvGrpSpPr>
              <p:grpSpPr>
                <a:xfrm>
                  <a:off x="2329357" y="3844280"/>
                  <a:ext cx="5247286" cy="880864"/>
                  <a:chOff x="2294366" y="3844280"/>
                  <a:chExt cx="5247286" cy="880864"/>
                </a:xfrm>
                <a:grpFill/>
              </p:grpSpPr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6A425FCF-A89A-49F5-B55A-16FD3725A712}"/>
                      </a:ext>
                    </a:extLst>
                  </p:cNvPr>
                  <p:cNvSpPr/>
                  <p:nvPr/>
                </p:nvSpPr>
                <p:spPr>
                  <a:xfrm flipH="1">
                    <a:off x="6900852" y="3844280"/>
                    <a:ext cx="640800" cy="880864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A0B154B0-0AF5-4520-83AD-A29FDD1F548E}"/>
                      </a:ext>
                    </a:extLst>
                  </p:cNvPr>
                  <p:cNvSpPr/>
                  <p:nvPr/>
                </p:nvSpPr>
                <p:spPr>
                  <a:xfrm>
                    <a:off x="2294366" y="3844280"/>
                    <a:ext cx="642410" cy="880864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9A6A9512-62A8-48C2-B7CC-2CC160A45AE3}"/>
                    </a:ext>
                  </a:extLst>
                </p:cNvPr>
                <p:cNvSpPr/>
                <p:nvPr/>
              </p:nvSpPr>
              <p:spPr>
                <a:xfrm>
                  <a:off x="2884861" y="3562396"/>
                  <a:ext cx="4136279" cy="1079319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497E84-9E9E-45AE-80CE-80654E43161B}"/>
                    </a:ext>
                  </a:extLst>
                </p:cNvPr>
                <p:cNvSpPr/>
                <p:nvPr/>
              </p:nvSpPr>
              <p:spPr>
                <a:xfrm>
                  <a:off x="2684748" y="3933056"/>
                  <a:ext cx="4536504" cy="8808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AA40D12-C51C-4431-B541-238BB55F8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" y="3596283"/>
                <a:ext cx="8420100" cy="88086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b="1" kern="1200" spc="-15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endParaRPr lang="ko-KR" altLang="en-US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" name="제목 1">
              <a:extLst>
                <a:ext uri="{FF2B5EF4-FFF2-40B4-BE49-F238E27FC236}">
                  <a16:creationId xmlns:a16="http://schemas.microsoft.com/office/drawing/2014/main" id="{BF97ACBC-90D3-4A3E-B182-5E4C0EED3791}"/>
                </a:ext>
              </a:extLst>
            </p:cNvPr>
            <p:cNvSpPr txBox="1">
              <a:spLocks/>
            </p:cNvSpPr>
            <p:nvPr/>
          </p:nvSpPr>
          <p:spPr>
            <a:xfrm>
              <a:off x="742950" y="4127131"/>
              <a:ext cx="8420100" cy="7747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ko-KR" altLang="en-US" sz="35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7A0B8A-7C56-4562-AFA7-151F5A097A5B}"/>
              </a:ext>
            </a:extLst>
          </p:cNvPr>
          <p:cNvSpPr/>
          <p:nvPr/>
        </p:nvSpPr>
        <p:spPr>
          <a:xfrm>
            <a:off x="2896089" y="137873"/>
            <a:ext cx="270560" cy="3316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320F-F048-4DEA-BCED-2A0A48AF4975}"/>
              </a:ext>
            </a:extLst>
          </p:cNvPr>
          <p:cNvSpPr/>
          <p:nvPr/>
        </p:nvSpPr>
        <p:spPr>
          <a:xfrm>
            <a:off x="6739353" y="134222"/>
            <a:ext cx="270560" cy="3316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A8E344B-185F-4932-B555-31AF0CA10A76}"/>
              </a:ext>
            </a:extLst>
          </p:cNvPr>
          <p:cNvSpPr/>
          <p:nvPr/>
        </p:nvSpPr>
        <p:spPr>
          <a:xfrm>
            <a:off x="272480" y="1543050"/>
            <a:ext cx="9361040" cy="4896544"/>
          </a:xfrm>
          <a:prstGeom prst="roundRect">
            <a:avLst>
              <a:gd name="adj" fmla="val 12284"/>
            </a:avLst>
          </a:prstGeom>
          <a:noFill/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F2A523-0457-4408-B3CB-E0A882AD6084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4953000" y="1543050"/>
            <a:ext cx="0" cy="4896544"/>
          </a:xfrm>
          <a:prstGeom prst="line">
            <a:avLst/>
          </a:prstGeom>
          <a:ln w="7620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51908F-9A7E-4521-BF32-E94E56EFE30B}"/>
              </a:ext>
            </a:extLst>
          </p:cNvPr>
          <p:cNvSpPr txBox="1"/>
          <p:nvPr/>
        </p:nvSpPr>
        <p:spPr>
          <a:xfrm>
            <a:off x="920553" y="2636912"/>
            <a:ext cx="10585176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애플릿 마이그레이션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Swing Component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배달의민족 주아" panose="02020603020101020101" pitchFamily="18" charset="-127"/>
                <a:ea typeface="나눔바른고딕" panose="020B0603020101020101" pitchFamily="50" charset="-127"/>
              </a:rPr>
              <a:t>네모 로직이란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설계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  <a:p>
            <a:pPr>
              <a:lnSpc>
                <a:spcPct val="150000"/>
              </a:lnSpc>
            </a:pP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8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FDD38-B769-4B15-9344-F48A371D4D90}"/>
              </a:ext>
            </a:extLst>
          </p:cNvPr>
          <p:cNvSpPr/>
          <p:nvPr/>
        </p:nvSpPr>
        <p:spPr>
          <a:xfrm>
            <a:off x="1178014" y="2056706"/>
            <a:ext cx="2210813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200A2-C90A-47FE-AC7D-CC57FC8C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362670"/>
            <a:ext cx="5355431" cy="3792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A3221-C806-45D7-B2B0-425087192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53" y="940527"/>
            <a:ext cx="3057154" cy="34965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F83669-501F-4087-8C47-F9A105F00C8A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33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7FDD38-B769-4B15-9344-F48A371D4D90}"/>
              </a:ext>
            </a:extLst>
          </p:cNvPr>
          <p:cNvSpPr/>
          <p:nvPr/>
        </p:nvSpPr>
        <p:spPr>
          <a:xfrm>
            <a:off x="1178014" y="2056706"/>
            <a:ext cx="2210813" cy="21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9163A9-89AA-4363-926C-2355165F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2" y="1204019"/>
            <a:ext cx="5858470" cy="14626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8C55F9-28C3-4BCB-AB35-02516CFDF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2" y="3060305"/>
            <a:ext cx="6663333" cy="2383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97D93-009C-4ACB-9A83-18FEE923A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36" y="1048723"/>
            <a:ext cx="2849032" cy="32584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F98673-A98F-4351-B0E3-839BB365718A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45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C0F88E-53F1-4153-9948-27577F5B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9" y="2275880"/>
            <a:ext cx="6671072" cy="2306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E7480-8741-4071-85B3-059A35C9D011}"/>
              </a:ext>
            </a:extLst>
          </p:cNvPr>
          <p:cNvSpPr txBox="1"/>
          <p:nvPr/>
        </p:nvSpPr>
        <p:spPr>
          <a:xfrm>
            <a:off x="370799" y="1886598"/>
            <a:ext cx="162897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dirty="0"/>
              <a:t>마우스 클릭할 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BF5B7A-0A67-4636-9C01-DD774E2D282B}"/>
              </a:ext>
            </a:extLst>
          </p:cNvPr>
          <p:cNvCxnSpPr/>
          <p:nvPr/>
        </p:nvCxnSpPr>
        <p:spPr>
          <a:xfrm flipH="1">
            <a:off x="2077375" y="4382331"/>
            <a:ext cx="1211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BAE5FD-5FD5-4D43-A1FC-C3D9B47A9A82}"/>
              </a:ext>
            </a:extLst>
          </p:cNvPr>
          <p:cNvSpPr txBox="1"/>
          <p:nvPr/>
        </p:nvSpPr>
        <p:spPr>
          <a:xfrm>
            <a:off x="3490168" y="4232291"/>
            <a:ext cx="252370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dirty="0"/>
              <a:t>드래그시 처음 </a:t>
            </a:r>
            <a:r>
              <a:rPr lang="en-US" altLang="ko-KR" sz="1463" dirty="0"/>
              <a:t>X,Y</a:t>
            </a:r>
            <a:r>
              <a:rPr lang="ko-KR" altLang="en-US" sz="1463" dirty="0"/>
              <a:t>좌표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E1748-8541-4253-BB56-78556AAD0928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8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15BED4-ED22-401F-BC6A-4D2F3C10B086}"/>
              </a:ext>
            </a:extLst>
          </p:cNvPr>
          <p:cNvSpPr txBox="1"/>
          <p:nvPr/>
        </p:nvSpPr>
        <p:spPr>
          <a:xfrm>
            <a:off x="483279" y="4061951"/>
            <a:ext cx="872064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/>
              <a:t>임의로 블록을 클릭하여 값을 저장하는 </a:t>
            </a:r>
            <a:r>
              <a:rPr lang="en-US" altLang="ko-KR" sz="1463" dirty="0"/>
              <a:t>temp(</a:t>
            </a:r>
            <a:r>
              <a:rPr lang="ko-KR" altLang="en-US" sz="1463" dirty="0"/>
              <a:t>플레이어의 입력</a:t>
            </a:r>
            <a:r>
              <a:rPr lang="en-US" altLang="ko-KR" sz="1463" dirty="0"/>
              <a:t>) </a:t>
            </a:r>
            <a:r>
              <a:rPr lang="ko-KR" altLang="en-US" sz="1463" dirty="0"/>
              <a:t>세팅</a:t>
            </a:r>
            <a:endParaRPr lang="en-US" altLang="ko-KR" sz="146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A0355-4D7B-4AD7-B41E-39A82D13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628800"/>
            <a:ext cx="6886575" cy="1933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53A42F-56AA-4ACB-9A9D-00CD47912300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69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A8C6DB-737F-46BD-88AB-AA35CE226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9" b="32271"/>
          <a:stretch/>
        </p:blipFill>
        <p:spPr>
          <a:xfrm>
            <a:off x="1020450" y="2132856"/>
            <a:ext cx="6957417" cy="2877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126AE8-7B5E-457A-88BF-7D193C31C812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5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7D8E91-DB01-4463-B96C-3AE97239B105}"/>
              </a:ext>
            </a:extLst>
          </p:cNvPr>
          <p:cNvSpPr txBox="1"/>
          <p:nvPr/>
        </p:nvSpPr>
        <p:spPr>
          <a:xfrm>
            <a:off x="643234" y="5949280"/>
            <a:ext cx="8099269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getNumber</a:t>
            </a:r>
            <a:r>
              <a:rPr lang="en-US" altLang="ko-KR" sz="1463" dirty="0"/>
              <a:t>()</a:t>
            </a:r>
            <a:r>
              <a:rPr lang="ko-KR" altLang="en-US" sz="1463" dirty="0"/>
              <a:t>와 </a:t>
            </a:r>
            <a:r>
              <a:rPr lang="en-US" altLang="ko-KR" sz="1463" dirty="0" err="1"/>
              <a:t>getColumn</a:t>
            </a:r>
            <a:r>
              <a:rPr lang="en-US" altLang="ko-KR" sz="1463" dirty="0"/>
              <a:t>()</a:t>
            </a:r>
            <a:r>
              <a:rPr lang="ko-KR" altLang="en-US" sz="1463" dirty="0"/>
              <a:t>을 사용하여 열마다 채워진 개수와 </a:t>
            </a:r>
            <a:r>
              <a:rPr lang="ko-KR" altLang="en-US" sz="1463" dirty="0" err="1"/>
              <a:t>숫자값을</a:t>
            </a:r>
            <a:r>
              <a:rPr lang="ko-KR" altLang="en-US" sz="1463" dirty="0"/>
              <a:t> 알아냄</a:t>
            </a:r>
            <a:r>
              <a:rPr lang="en-US" altLang="ko-KR" sz="1463" dirty="0"/>
              <a:t>.</a:t>
            </a:r>
          </a:p>
          <a:p>
            <a:r>
              <a:rPr lang="ko-KR" altLang="en-US" sz="1463" dirty="0"/>
              <a:t>마우스 좌표를 받아 해당 열을 노란색으로 덧칠하는 페인트 메서드</a:t>
            </a:r>
            <a:r>
              <a:rPr lang="en-US" altLang="ko-KR" sz="1463" dirty="0"/>
              <a:t>.</a:t>
            </a:r>
            <a:endParaRPr lang="ko-KR" altLang="en-US" sz="146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AAE15-5433-43DE-A4CD-E9EB8FAF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4" y="892104"/>
            <a:ext cx="6496473" cy="48136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FE5DAB-65C0-4264-BA52-5C1289FAAB87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56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88097F-FC90-408E-84F5-4672326E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1" y="1508087"/>
            <a:ext cx="7762280" cy="1911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91ADFD-030B-461E-AF22-BED18248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71" y="3589743"/>
            <a:ext cx="4929783" cy="1292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E53AA-4726-4C3F-A822-55F8A82ACDED}"/>
              </a:ext>
            </a:extLst>
          </p:cNvPr>
          <p:cNvSpPr txBox="1"/>
          <p:nvPr/>
        </p:nvSpPr>
        <p:spPr>
          <a:xfrm>
            <a:off x="5333740" y="2463861"/>
            <a:ext cx="5804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>
                <a:solidFill>
                  <a:srgbClr val="FF0000"/>
                </a:solidFill>
              </a:rPr>
              <a:t>NOT</a:t>
            </a:r>
            <a:endParaRPr lang="ko-KR" altLang="en-US" sz="1463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687B9-C37B-4724-90C4-F763052DDCC3}"/>
              </a:ext>
            </a:extLst>
          </p:cNvPr>
          <p:cNvSpPr txBox="1"/>
          <p:nvPr/>
        </p:nvSpPr>
        <p:spPr>
          <a:xfrm>
            <a:off x="8001951" y="2781320"/>
            <a:ext cx="181652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63" dirty="0"/>
              <a:t>정답이 풀리지 않음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4715B-8DA8-4D81-9CDB-CFC71C670065}"/>
              </a:ext>
            </a:extLst>
          </p:cNvPr>
          <p:cNvSpPr txBox="1"/>
          <p:nvPr/>
        </p:nvSpPr>
        <p:spPr>
          <a:xfrm>
            <a:off x="3740845" y="3154379"/>
            <a:ext cx="5804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>
                <a:solidFill>
                  <a:srgbClr val="FF0000"/>
                </a:solidFill>
              </a:rPr>
              <a:t>NOT</a:t>
            </a:r>
            <a:endParaRPr lang="ko-KR" altLang="en-US" sz="1463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C0214C-D4E3-43E7-945D-51C2C55B51AE}"/>
              </a:ext>
            </a:extLst>
          </p:cNvPr>
          <p:cNvCxnSpPr/>
          <p:nvPr/>
        </p:nvCxnSpPr>
        <p:spPr>
          <a:xfrm>
            <a:off x="920552" y="4464892"/>
            <a:ext cx="0" cy="52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DE04F9F-B5A9-4170-83E5-2B24995707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021"/>
          <a:stretch/>
        </p:blipFill>
        <p:spPr>
          <a:xfrm>
            <a:off x="165884" y="5509862"/>
            <a:ext cx="3931637" cy="874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F213C2-5B92-4408-8C61-325D3B3E892A}"/>
              </a:ext>
            </a:extLst>
          </p:cNvPr>
          <p:cNvSpPr txBox="1"/>
          <p:nvPr/>
        </p:nvSpPr>
        <p:spPr>
          <a:xfrm>
            <a:off x="239671" y="4954125"/>
            <a:ext cx="216175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/>
              <a:t>Border</a:t>
            </a:r>
            <a:r>
              <a:rPr lang="en-US" altLang="ko-KR" sz="1463" dirty="0"/>
              <a:t> </a:t>
            </a:r>
            <a:r>
              <a:rPr lang="en-US" altLang="ko-KR" sz="1463" b="1" dirty="0"/>
              <a:t>paint</a:t>
            </a:r>
            <a:r>
              <a:rPr lang="en-US" altLang="ko-KR" sz="1463" dirty="0"/>
              <a:t>()</a:t>
            </a:r>
            <a:endParaRPr lang="ko-KR" altLang="en-US" sz="146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DC364-0B23-4A51-AB45-4456D67305CC}"/>
              </a:ext>
            </a:extLst>
          </p:cNvPr>
          <p:cNvSpPr txBox="1"/>
          <p:nvPr/>
        </p:nvSpPr>
        <p:spPr>
          <a:xfrm>
            <a:off x="136515" y="5242138"/>
            <a:ext cx="56881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>
                <a:solidFill>
                  <a:srgbClr val="FF0000"/>
                </a:solidFill>
              </a:rPr>
              <a:t>True</a:t>
            </a:r>
            <a:endParaRPr lang="ko-KR" altLang="en-US" sz="1463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57CB2-BF52-4791-A8E0-0615D7F799B0}"/>
              </a:ext>
            </a:extLst>
          </p:cNvPr>
          <p:cNvSpPr txBox="1"/>
          <p:nvPr/>
        </p:nvSpPr>
        <p:spPr>
          <a:xfrm>
            <a:off x="165884" y="1028202"/>
            <a:ext cx="386676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0" b="1" dirty="0" err="1"/>
              <a:t>Nemonemo</a:t>
            </a:r>
            <a:r>
              <a:rPr lang="en-US" altLang="ko-KR" sz="1950" b="1" dirty="0"/>
              <a:t>  </a:t>
            </a:r>
            <a:r>
              <a:rPr lang="ko-KR" altLang="en-US" sz="1950" b="1" dirty="0"/>
              <a:t>클래스의 </a:t>
            </a:r>
            <a:r>
              <a:rPr lang="en-US" altLang="ko-KR" sz="1950" b="1" dirty="0"/>
              <a:t>display()</a:t>
            </a:r>
            <a:endParaRPr lang="ko-KR" altLang="en-US" sz="195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E532E65-36F7-43BC-A5E4-783784DA40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5"/>
          <a:stretch/>
        </p:blipFill>
        <p:spPr>
          <a:xfrm>
            <a:off x="4682236" y="4688502"/>
            <a:ext cx="4767263" cy="16958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B4BAF8-E0A0-4657-857B-8ECA0A0AA0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580" t="23508" r="-130" b="23744"/>
          <a:stretch/>
        </p:blipFill>
        <p:spPr>
          <a:xfrm>
            <a:off x="8519994" y="4830217"/>
            <a:ext cx="507535" cy="8939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241363-627A-4B59-8384-7CC891616872}"/>
              </a:ext>
            </a:extLst>
          </p:cNvPr>
          <p:cNvSpPr txBox="1"/>
          <p:nvPr/>
        </p:nvSpPr>
        <p:spPr>
          <a:xfrm>
            <a:off x="4128762" y="4832419"/>
            <a:ext cx="61927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3" b="1" dirty="0">
                <a:solidFill>
                  <a:srgbClr val="FF0000"/>
                </a:solidFill>
              </a:rPr>
              <a:t>False</a:t>
            </a:r>
            <a:endParaRPr lang="ko-KR" altLang="en-US" sz="1463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58C28-8BBE-412F-8D1D-06433DA66CA9}"/>
              </a:ext>
            </a:extLst>
          </p:cNvPr>
          <p:cNvSpPr txBox="1"/>
          <p:nvPr/>
        </p:nvSpPr>
        <p:spPr>
          <a:xfrm>
            <a:off x="3800872" y="818733"/>
            <a:ext cx="8536186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b="1" dirty="0" err="1">
                <a:highlight>
                  <a:srgbClr val="FFFF00"/>
                </a:highlight>
              </a:rPr>
              <a:t>endFlag</a:t>
            </a:r>
            <a:r>
              <a:rPr lang="ko-KR" altLang="en-US" sz="1463" b="1" dirty="0">
                <a:highlight>
                  <a:srgbClr val="FFFF00"/>
                </a:highlight>
              </a:rPr>
              <a:t>변수를 사용하여 정답인지 아닌지 검사하는 루틴</a:t>
            </a:r>
            <a:r>
              <a:rPr lang="en-US" altLang="ko-KR" sz="1463" b="1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463" b="1" dirty="0">
                <a:highlight>
                  <a:srgbClr val="FFFF00"/>
                </a:highlight>
              </a:rPr>
              <a:t>true</a:t>
            </a:r>
            <a:r>
              <a:rPr lang="ko-KR" altLang="en-US" sz="1463" b="1" dirty="0">
                <a:highlight>
                  <a:srgbClr val="FFFF00"/>
                </a:highlight>
              </a:rPr>
              <a:t>로 초기화를 주고</a:t>
            </a:r>
            <a:r>
              <a:rPr lang="en-US" altLang="ko-KR" sz="1463" b="1" dirty="0">
                <a:highlight>
                  <a:srgbClr val="FFFF00"/>
                </a:highlight>
              </a:rPr>
              <a:t>, </a:t>
            </a:r>
            <a:r>
              <a:rPr lang="ko-KR" altLang="en-US" sz="1463" b="1" dirty="0">
                <a:highlight>
                  <a:srgbClr val="FFFF00"/>
                </a:highlight>
              </a:rPr>
              <a:t>채워야 할 칸을 다 채웠는지 검사</a:t>
            </a:r>
            <a:r>
              <a:rPr lang="en-US" altLang="ko-KR" sz="1463" b="1" dirty="0">
                <a:highlight>
                  <a:srgbClr val="FFFF00"/>
                </a:highlight>
              </a:rPr>
              <a:t> – </a:t>
            </a:r>
            <a:r>
              <a:rPr lang="ko-KR" altLang="en-US" sz="1463" b="1" dirty="0">
                <a:highlight>
                  <a:srgbClr val="FFFF00"/>
                </a:highlight>
              </a:rPr>
              <a:t>아니면 </a:t>
            </a:r>
            <a:r>
              <a:rPr lang="en-US" altLang="ko-KR" sz="1463" b="1" dirty="0">
                <a:highlight>
                  <a:srgbClr val="FFFF00"/>
                </a:highlight>
              </a:rPr>
              <a:t>false</a:t>
            </a:r>
          </a:p>
          <a:p>
            <a:r>
              <a:rPr lang="ko-KR" altLang="en-US" sz="1463" b="1" dirty="0">
                <a:highlight>
                  <a:srgbClr val="FFFF00"/>
                </a:highlight>
              </a:rPr>
              <a:t>채우면 안 되는 칸을 채웠는지 검사 </a:t>
            </a:r>
            <a:r>
              <a:rPr lang="en-US" altLang="ko-KR" sz="1463" b="1" dirty="0">
                <a:highlight>
                  <a:srgbClr val="FFFF00"/>
                </a:highlight>
              </a:rPr>
              <a:t>– </a:t>
            </a:r>
            <a:r>
              <a:rPr lang="ko-KR" altLang="en-US" sz="1463" b="1" dirty="0">
                <a:highlight>
                  <a:srgbClr val="FFFF00"/>
                </a:highlight>
              </a:rPr>
              <a:t>채웠으면 </a:t>
            </a:r>
            <a:r>
              <a:rPr lang="en-US" altLang="ko-KR" sz="1463" b="1" dirty="0">
                <a:highlight>
                  <a:srgbClr val="FFFF00"/>
                </a:highlight>
              </a:rPr>
              <a:t>false</a:t>
            </a:r>
          </a:p>
          <a:p>
            <a:r>
              <a:rPr lang="ko-KR" altLang="en-US" sz="1463" b="1" dirty="0">
                <a:highlight>
                  <a:srgbClr val="FFFF00"/>
                </a:highlight>
              </a:rPr>
              <a:t>위 </a:t>
            </a:r>
            <a:r>
              <a:rPr lang="en-US" altLang="ko-KR" sz="1463" b="1" dirty="0">
                <a:highlight>
                  <a:srgbClr val="FFFF00"/>
                </a:highlight>
              </a:rPr>
              <a:t>2</a:t>
            </a:r>
            <a:r>
              <a:rPr lang="ko-KR" altLang="en-US" sz="1463" b="1" dirty="0">
                <a:highlight>
                  <a:srgbClr val="FFFF00"/>
                </a:highlight>
              </a:rPr>
              <a:t>개의 </a:t>
            </a:r>
            <a:r>
              <a:rPr lang="en-US" altLang="ko-KR" sz="1463" b="1" dirty="0">
                <a:highlight>
                  <a:srgbClr val="FFFF00"/>
                </a:highlight>
              </a:rPr>
              <a:t>if</a:t>
            </a:r>
            <a:r>
              <a:rPr lang="ko-KR" altLang="en-US" sz="1463" b="1" dirty="0">
                <a:highlight>
                  <a:srgbClr val="FFFF00"/>
                </a:highlight>
              </a:rPr>
              <a:t>문을 통과하면 </a:t>
            </a:r>
            <a:r>
              <a:rPr lang="en-US" altLang="ko-KR" sz="1463" b="1" dirty="0">
                <a:highlight>
                  <a:srgbClr val="FFFF00"/>
                </a:highlight>
              </a:rPr>
              <a:t>true</a:t>
            </a:r>
            <a:r>
              <a:rPr lang="ko-KR" altLang="en-US" sz="1463" b="1" dirty="0">
                <a:highlight>
                  <a:srgbClr val="FFFF00"/>
                </a:highlight>
              </a:rPr>
              <a:t>인 상태로 정답을 채워주는 메서드로 넘김</a:t>
            </a:r>
            <a:r>
              <a:rPr lang="en-US" altLang="ko-KR" sz="1463" b="1" dirty="0">
                <a:highlight>
                  <a:srgbClr val="FFFF00"/>
                </a:highlight>
              </a:rPr>
              <a:t>.</a:t>
            </a:r>
            <a:r>
              <a:rPr lang="ko-KR" altLang="en-US" sz="1463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8E5529-078D-4557-9D6B-55F5F968CF9B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58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095EAC-3A88-4183-BE72-6F6E366C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8" y="916998"/>
            <a:ext cx="6454378" cy="1663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C0ED0A-17F9-4249-8964-40E94D72C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7" y="3140968"/>
            <a:ext cx="6098381" cy="2074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A2C9D3-3597-4AA9-9126-F04DD59A793B}"/>
              </a:ext>
            </a:extLst>
          </p:cNvPr>
          <p:cNvSpPr/>
          <p:nvPr/>
        </p:nvSpPr>
        <p:spPr>
          <a:xfrm>
            <a:off x="618855" y="53381"/>
            <a:ext cx="1930337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설명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16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81B17E-6839-4413-B341-E6FBFBEC59AA}"/>
              </a:ext>
            </a:extLst>
          </p:cNvPr>
          <p:cNvSpPr/>
          <p:nvPr/>
        </p:nvSpPr>
        <p:spPr>
          <a:xfrm>
            <a:off x="618855" y="53381"/>
            <a:ext cx="2969083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개선사항 및 시연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C0548-410B-4DE4-9132-D7DE9DDD8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00" b="36350"/>
          <a:stretch/>
        </p:blipFill>
        <p:spPr>
          <a:xfrm>
            <a:off x="2646820" y="3140968"/>
            <a:ext cx="3336131" cy="3240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F1A874-DB5F-477E-AE73-10358C902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02" t="60976" r="51301" b="29574"/>
          <a:stretch/>
        </p:blipFill>
        <p:spPr>
          <a:xfrm>
            <a:off x="848544" y="1916832"/>
            <a:ext cx="1008112" cy="1152128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F11CFBF-37B6-4B80-A3A8-BBBB1518885A}"/>
              </a:ext>
            </a:extLst>
          </p:cNvPr>
          <p:cNvSpPr/>
          <p:nvPr/>
        </p:nvSpPr>
        <p:spPr>
          <a:xfrm>
            <a:off x="2648744" y="1268760"/>
            <a:ext cx="6624736" cy="1656184"/>
          </a:xfrm>
          <a:prstGeom prst="wedgeRoundRectCallout">
            <a:avLst>
              <a:gd name="adj1" fmla="val -59344"/>
              <a:gd name="adj2" fmla="val 4273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시중에 나와있는 </a:t>
            </a:r>
            <a:r>
              <a:rPr lang="ko-KR" altLang="en-US" sz="2000" dirty="0" err="1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네모로직</a:t>
            </a:r>
            <a:r>
              <a:rPr lang="ko-KR" altLang="en-US" sz="20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게임을 </a:t>
            </a:r>
            <a:endParaRPr lang="en-US" altLang="ko-KR" sz="20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실제로 플레이 후 참고하였음</a:t>
            </a:r>
            <a:r>
              <a:rPr lang="en-US" altLang="ko-KR" sz="2000" dirty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A5E70A-EDEB-4BE6-BAEE-F43F948889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69090" y="354901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8C249E-ACD6-4933-BC12-3C4D4CE3E878}"/>
              </a:ext>
            </a:extLst>
          </p:cNvPr>
          <p:cNvGrpSpPr/>
          <p:nvPr/>
        </p:nvGrpSpPr>
        <p:grpSpPr>
          <a:xfrm>
            <a:off x="742950" y="260648"/>
            <a:ext cx="8420100" cy="1151413"/>
            <a:chOff x="742950" y="3750494"/>
            <a:chExt cx="8420100" cy="115141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DA829AF-74C5-47CF-99F3-7483C7375D24}"/>
                </a:ext>
              </a:extLst>
            </p:cNvPr>
            <p:cNvGrpSpPr/>
            <p:nvPr/>
          </p:nvGrpSpPr>
          <p:grpSpPr>
            <a:xfrm>
              <a:off x="1640633" y="3750494"/>
              <a:ext cx="6624736" cy="1046660"/>
              <a:chOff x="742950" y="3225623"/>
              <a:chExt cx="8420100" cy="1251524"/>
            </a:xfrm>
            <a:solidFill>
              <a:srgbClr val="5F4A8B"/>
            </a:solidFill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C3BF1D3-C59A-4325-B41C-899ED6D4ACB1}"/>
                  </a:ext>
                </a:extLst>
              </p:cNvPr>
              <p:cNvGrpSpPr/>
              <p:nvPr/>
            </p:nvGrpSpPr>
            <p:grpSpPr>
              <a:xfrm>
                <a:off x="2072680" y="3225623"/>
                <a:ext cx="5760640" cy="1251524"/>
                <a:chOff x="2329357" y="3562396"/>
                <a:chExt cx="5247286" cy="1251524"/>
              </a:xfrm>
              <a:grpFill/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F51F1756-62A8-41DA-A1FA-3E0D39AF6490}"/>
                    </a:ext>
                  </a:extLst>
                </p:cNvPr>
                <p:cNvGrpSpPr/>
                <p:nvPr/>
              </p:nvGrpSpPr>
              <p:grpSpPr>
                <a:xfrm>
                  <a:off x="2329357" y="3844280"/>
                  <a:ext cx="5247286" cy="880864"/>
                  <a:chOff x="2294366" y="3844280"/>
                  <a:chExt cx="5247286" cy="880864"/>
                </a:xfrm>
                <a:grpFill/>
              </p:grpSpPr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6A425FCF-A89A-49F5-B55A-16FD3725A712}"/>
                      </a:ext>
                    </a:extLst>
                  </p:cNvPr>
                  <p:cNvSpPr/>
                  <p:nvPr/>
                </p:nvSpPr>
                <p:spPr>
                  <a:xfrm flipH="1">
                    <a:off x="6900852" y="3844280"/>
                    <a:ext cx="640800" cy="880864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A0B154B0-0AF5-4520-83AD-A29FDD1F548E}"/>
                      </a:ext>
                    </a:extLst>
                  </p:cNvPr>
                  <p:cNvSpPr/>
                  <p:nvPr/>
                </p:nvSpPr>
                <p:spPr>
                  <a:xfrm>
                    <a:off x="2294366" y="3844280"/>
                    <a:ext cx="642410" cy="880864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9A6A9512-62A8-48C2-B7CC-2CC160A45AE3}"/>
                    </a:ext>
                  </a:extLst>
                </p:cNvPr>
                <p:cNvSpPr/>
                <p:nvPr/>
              </p:nvSpPr>
              <p:spPr>
                <a:xfrm>
                  <a:off x="2884861" y="3562396"/>
                  <a:ext cx="4136279" cy="1079319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497E84-9E9E-45AE-80CE-80654E43161B}"/>
                    </a:ext>
                  </a:extLst>
                </p:cNvPr>
                <p:cNvSpPr/>
                <p:nvPr/>
              </p:nvSpPr>
              <p:spPr>
                <a:xfrm>
                  <a:off x="2684748" y="3933056"/>
                  <a:ext cx="4536504" cy="8808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3AA40D12-C51C-4431-B541-238BB55F8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" y="3596283"/>
                <a:ext cx="8420100" cy="880864"/>
              </a:xfrm>
              <a:prstGeom prst="rect">
                <a:avLst/>
              </a:prstGeom>
              <a:grpFill/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b="1" kern="1200" spc="-15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endParaRPr lang="ko-KR" altLang="en-US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" name="제목 1">
              <a:extLst>
                <a:ext uri="{FF2B5EF4-FFF2-40B4-BE49-F238E27FC236}">
                  <a16:creationId xmlns:a16="http://schemas.microsoft.com/office/drawing/2014/main" id="{BF97ACBC-90D3-4A3E-B182-5E4C0EED3791}"/>
                </a:ext>
              </a:extLst>
            </p:cNvPr>
            <p:cNvSpPr txBox="1">
              <a:spLocks/>
            </p:cNvSpPr>
            <p:nvPr/>
          </p:nvSpPr>
          <p:spPr>
            <a:xfrm>
              <a:off x="742950" y="4127131"/>
              <a:ext cx="8420100" cy="7747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296" rtl="0" eaLnBrk="1" latinLnBrk="1" hangingPunct="1">
                <a:spcBef>
                  <a:spcPct val="0"/>
                </a:spcBef>
                <a:buNone/>
                <a:defRPr sz="43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en-US" altLang="ko-KR" sz="3500" spc="-100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8. </a:t>
              </a:r>
              <a:r>
                <a:rPr lang="ko-KR" altLang="en-US" sz="35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질의응답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7A0B8A-7C56-4562-AFA7-151F5A097A5B}"/>
              </a:ext>
            </a:extLst>
          </p:cNvPr>
          <p:cNvSpPr/>
          <p:nvPr/>
        </p:nvSpPr>
        <p:spPr>
          <a:xfrm>
            <a:off x="2896089" y="137873"/>
            <a:ext cx="270560" cy="3316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320F-F048-4DEA-BCED-2A0A48AF4975}"/>
              </a:ext>
            </a:extLst>
          </p:cNvPr>
          <p:cNvSpPr/>
          <p:nvPr/>
        </p:nvSpPr>
        <p:spPr>
          <a:xfrm>
            <a:off x="6739353" y="134222"/>
            <a:ext cx="270560" cy="3316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E344B-185F-4932-B555-31AF0CA10A76}"/>
              </a:ext>
            </a:extLst>
          </p:cNvPr>
          <p:cNvSpPr/>
          <p:nvPr/>
        </p:nvSpPr>
        <p:spPr>
          <a:xfrm>
            <a:off x="272480" y="1556792"/>
            <a:ext cx="9361040" cy="489654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7000"/>
                </a:schemeClr>
              </a:gs>
              <a:gs pos="100000">
                <a:schemeClr val="tx1">
                  <a:lumMod val="85000"/>
                  <a:lumOff val="15000"/>
                  <a:alpha val="46000"/>
                </a:schemeClr>
              </a:gs>
            </a:gsLst>
            <a:lin ang="27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0505F-033C-4E4F-9C7D-35F7750F692B}"/>
              </a:ext>
            </a:extLst>
          </p:cNvPr>
          <p:cNvSpPr txBox="1"/>
          <p:nvPr/>
        </p:nvSpPr>
        <p:spPr>
          <a:xfrm>
            <a:off x="3728947" y="3281789"/>
            <a:ext cx="2448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Q/A</a:t>
            </a:r>
            <a:endParaRPr lang="ko-KR" altLang="en-US" sz="8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08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31C9-D1A4-4559-BA67-96CE064E6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solidFill>
                  <a:srgbClr val="FFC000"/>
                </a:solidFill>
              </a:rPr>
              <a:t>Swing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5FA2E-6915-436C-B25F-674FE413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AWT</a:t>
            </a:r>
            <a:r>
              <a:rPr lang="ko-KR" altLang="en-US" dirty="0"/>
              <a:t>의 단점을 보완하고 화려하고 편리한 </a:t>
            </a:r>
            <a:r>
              <a:rPr lang="en-US" altLang="ko-KR" dirty="0"/>
              <a:t>GUI</a:t>
            </a:r>
            <a:r>
              <a:rPr lang="ko-KR" altLang="en-US" dirty="0"/>
              <a:t>를 개발할 수 있도록 지원해주는 개발도구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522-BE5E-4373-9174-F59A9A33ED59}"/>
              </a:ext>
            </a:extLst>
          </p:cNvPr>
          <p:cNvSpPr txBox="1"/>
          <p:nvPr/>
        </p:nvSpPr>
        <p:spPr>
          <a:xfrm>
            <a:off x="1318704" y="4437112"/>
            <a:ext cx="6952544" cy="1673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AWT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단점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운영체제의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 따라 다르게 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보여짐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기능이 복잡하거나 특정한 운영체제에서만 제공되는 컴포넌트들은 사용할 수 없음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0A28D5-CEFB-4BBC-87AA-909998DC6F05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8A4FF4-A826-43F9-B008-AE7CC030621D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6932-80D7-4CA3-B00F-182C78A5D756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5A42AC-45FA-4524-A1E1-7AFF07603D96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586E08-27F1-4A92-A1B6-9DDB22506C12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65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40633" y="3852000"/>
            <a:ext cx="6624736" cy="895387"/>
            <a:chOff x="742950" y="3099511"/>
            <a:chExt cx="8420100" cy="13776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072680" y="3099511"/>
              <a:ext cx="5760640" cy="1377636"/>
              <a:chOff x="2329357" y="3436284"/>
              <a:chExt cx="5247286" cy="137763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2329357" y="3844280"/>
                <a:ext cx="5247286" cy="880864"/>
                <a:chOff x="2294366" y="3844280"/>
                <a:chExt cx="5247286" cy="880864"/>
              </a:xfrm>
            </p:grpSpPr>
            <p:sp>
              <p:nvSpPr>
                <p:cNvPr id="13" name="평행 사변형 12"/>
                <p:cNvSpPr/>
                <p:nvPr/>
              </p:nvSpPr>
              <p:spPr>
                <a:xfrm flipH="1">
                  <a:off x="6900852" y="3844280"/>
                  <a:ext cx="640800" cy="880864"/>
                </a:xfrm>
                <a:prstGeom prst="parallelogram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평행 사변형 11"/>
                <p:cNvSpPr/>
                <p:nvPr/>
              </p:nvSpPr>
              <p:spPr>
                <a:xfrm>
                  <a:off x="2294366" y="3844280"/>
                  <a:ext cx="642410" cy="880864"/>
                </a:xfrm>
                <a:prstGeom prst="parallelogram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타원 9"/>
              <p:cNvSpPr/>
              <p:nvPr/>
            </p:nvSpPr>
            <p:spPr>
              <a:xfrm>
                <a:off x="2884861" y="3436284"/>
                <a:ext cx="4136279" cy="1079318"/>
              </a:xfrm>
              <a:prstGeom prst="ellipse">
                <a:avLst/>
              </a:prstGeom>
              <a:solidFill>
                <a:schemeClr val="tx1">
                  <a:alpha val="72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84748" y="3933056"/>
                <a:ext cx="4536504" cy="880864"/>
              </a:xfrm>
              <a:prstGeom prst="rect">
                <a:avLst/>
              </a:prstGeom>
              <a:solidFill>
                <a:srgbClr val="5F4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제목 1"/>
            <p:cNvSpPr txBox="1">
              <a:spLocks/>
            </p:cNvSpPr>
            <p:nvPr/>
          </p:nvSpPr>
          <p:spPr>
            <a:xfrm>
              <a:off x="742950" y="3596283"/>
              <a:ext cx="8420100" cy="8808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 spc="-150">
                  <a:solidFill>
                    <a:schemeClr val="tx1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r>
                <a:rPr lang="ko-KR" altLang="en-US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명조" panose="02020603020101020101" pitchFamily="18" charset="-127"/>
                  <a:ea typeface="나눔명조" panose="02020603020101020101" pitchFamily="18" charset="-127"/>
                </a:rPr>
                <a:t>감사합니다</a:t>
              </a:r>
              <a:r>
                <a:rPr lang="en-US" altLang="ko-KR" sz="2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  <a:endParaRPr lang="ko-KR" altLang="en-US" sz="2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8F69B17-86B5-43A7-AC4B-1B4008C20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1556792"/>
            <a:ext cx="1975825" cy="156387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B82069-368A-4441-BDE3-7D5FE818190B}"/>
              </a:ext>
            </a:extLst>
          </p:cNvPr>
          <p:cNvGrpSpPr/>
          <p:nvPr/>
        </p:nvGrpSpPr>
        <p:grpSpPr>
          <a:xfrm>
            <a:off x="3131263" y="3356992"/>
            <a:ext cx="3643473" cy="684444"/>
            <a:chOff x="3368824" y="3405600"/>
            <a:chExt cx="3643473" cy="6844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막힌 원호 27">
              <a:extLst>
                <a:ext uri="{FF2B5EF4-FFF2-40B4-BE49-F238E27FC236}">
                  <a16:creationId xmlns:a16="http://schemas.microsoft.com/office/drawing/2014/main" id="{08E4F08E-C4C7-40E5-9B42-2E01E704C62B}"/>
                </a:ext>
              </a:extLst>
            </p:cNvPr>
            <p:cNvSpPr/>
            <p:nvPr/>
          </p:nvSpPr>
          <p:spPr>
            <a:xfrm>
              <a:off x="5353200" y="3428147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C285A1C8-B56B-4695-B704-9A1E60553763}"/>
                </a:ext>
              </a:extLst>
            </p:cNvPr>
            <p:cNvSpPr/>
            <p:nvPr/>
          </p:nvSpPr>
          <p:spPr>
            <a:xfrm>
              <a:off x="3368824" y="3427200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34DFBA31-9193-4F77-A8C3-D300C9105977}"/>
                </a:ext>
              </a:extLst>
            </p:cNvPr>
            <p:cNvSpPr/>
            <p:nvPr/>
          </p:nvSpPr>
          <p:spPr>
            <a:xfrm rot="10800000">
              <a:off x="3862800" y="3405600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DF1580CA-97A2-4B12-B916-89544AAA5C57}"/>
                </a:ext>
              </a:extLst>
            </p:cNvPr>
            <p:cNvSpPr/>
            <p:nvPr/>
          </p:nvSpPr>
          <p:spPr>
            <a:xfrm>
              <a:off x="4359600" y="3427200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막힌 원호 17">
              <a:extLst>
                <a:ext uri="{FF2B5EF4-FFF2-40B4-BE49-F238E27FC236}">
                  <a16:creationId xmlns:a16="http://schemas.microsoft.com/office/drawing/2014/main" id="{3B2FFA5E-3493-4E1C-BCFE-AC157BBE25B5}"/>
                </a:ext>
              </a:extLst>
            </p:cNvPr>
            <p:cNvSpPr/>
            <p:nvPr/>
          </p:nvSpPr>
          <p:spPr>
            <a:xfrm rot="10800000">
              <a:off x="4857176" y="3406614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>
              <a:extLst>
                <a:ext uri="{FF2B5EF4-FFF2-40B4-BE49-F238E27FC236}">
                  <a16:creationId xmlns:a16="http://schemas.microsoft.com/office/drawing/2014/main" id="{D0A1EB05-64EE-4CB5-8AE9-BB8B643882F6}"/>
                </a:ext>
              </a:extLst>
            </p:cNvPr>
            <p:cNvSpPr/>
            <p:nvPr/>
          </p:nvSpPr>
          <p:spPr>
            <a:xfrm rot="10800000">
              <a:off x="5850776" y="3405600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35EA1CBA-F54E-40D1-882D-177891178FB0}"/>
                </a:ext>
              </a:extLst>
            </p:cNvPr>
            <p:cNvSpPr/>
            <p:nvPr/>
          </p:nvSpPr>
          <p:spPr>
            <a:xfrm>
              <a:off x="6350400" y="3427200"/>
              <a:ext cx="661897" cy="661897"/>
            </a:xfrm>
            <a:prstGeom prst="blockArc">
              <a:avLst/>
            </a:prstGeom>
            <a:solidFill>
              <a:srgbClr val="5F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사다리꼴 1">
            <a:extLst>
              <a:ext uri="{FF2B5EF4-FFF2-40B4-BE49-F238E27FC236}">
                <a16:creationId xmlns:a16="http://schemas.microsoft.com/office/drawing/2014/main" id="{CBC63001-A078-46B4-AAFB-8FB7455B3FDF}"/>
              </a:ext>
            </a:extLst>
          </p:cNvPr>
          <p:cNvSpPr/>
          <p:nvPr/>
        </p:nvSpPr>
        <p:spPr>
          <a:xfrm rot="4557542">
            <a:off x="5851065" y="1786275"/>
            <a:ext cx="59866" cy="504056"/>
          </a:xfrm>
          <a:prstGeom prst="trapezoid">
            <a:avLst/>
          </a:prstGeom>
          <a:solidFill>
            <a:srgbClr val="907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CEB779-95D8-4139-8999-109D63921406}"/>
              </a:ext>
            </a:extLst>
          </p:cNvPr>
          <p:cNvSpPr/>
          <p:nvPr/>
        </p:nvSpPr>
        <p:spPr>
          <a:xfrm rot="19018936">
            <a:off x="5787020" y="1927661"/>
            <a:ext cx="45719" cy="480567"/>
          </a:xfrm>
          <a:prstGeom prst="roundRect">
            <a:avLst/>
          </a:prstGeom>
          <a:solidFill>
            <a:srgbClr val="907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7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1E69BC-A02B-48AE-AEC6-104693C4FECC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CA8FF7-C6CF-4332-AE94-F21BED372170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0188E-3B74-443B-8130-4B7F43DA44F4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9FC08-661A-46E7-B6ED-142A3ABF2D24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06C51-4718-4597-8058-276A260E7A72}"/>
              </a:ext>
            </a:extLst>
          </p:cNvPr>
          <p:cNvGrpSpPr/>
          <p:nvPr/>
        </p:nvGrpSpPr>
        <p:grpSpPr>
          <a:xfrm>
            <a:off x="344488" y="1268760"/>
            <a:ext cx="9217024" cy="5184575"/>
            <a:chOff x="344488" y="1268760"/>
            <a:chExt cx="9217024" cy="51845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90AF2F-F18F-4516-9C3C-31961DF10EEF}"/>
                </a:ext>
              </a:extLst>
            </p:cNvPr>
            <p:cNvGrpSpPr/>
            <p:nvPr/>
          </p:nvGrpSpPr>
          <p:grpSpPr>
            <a:xfrm>
              <a:off x="344488" y="1268760"/>
              <a:ext cx="4344850" cy="5184575"/>
              <a:chOff x="464134" y="1268760"/>
              <a:chExt cx="4344850" cy="51845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56B9C-FD2B-4614-9086-EECAA720DAD2}"/>
                  </a:ext>
                </a:extLst>
              </p:cNvPr>
              <p:cNvSpPr/>
              <p:nvPr/>
            </p:nvSpPr>
            <p:spPr>
              <a:xfrm>
                <a:off x="553344" y="1268760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자바가 처음 나왔을 때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함께 배포된 패키지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2099C9-67D1-4048-9B1F-AF594BF616DD}"/>
                  </a:ext>
                </a:extLst>
              </p:cNvPr>
              <p:cNvGrpSpPr/>
              <p:nvPr/>
            </p:nvGrpSpPr>
            <p:grpSpPr>
              <a:xfrm>
                <a:off x="464134" y="1658072"/>
                <a:ext cx="4344850" cy="920495"/>
                <a:chOff x="1352054" y="1858728"/>
                <a:chExt cx="7196934" cy="45681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678B008-D314-46FB-9601-9C08364E9891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각 삼각형 32">
                  <a:extLst>
                    <a:ext uri="{FF2B5EF4-FFF2-40B4-BE49-F238E27FC236}">
                      <a16:creationId xmlns:a16="http://schemas.microsoft.com/office/drawing/2014/main" id="{C79F68D8-EE9A-4C38-A5C4-7E52AE80962D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824C6AC-58E2-40EB-BEA2-BC27686BC443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AWT</a:t>
                  </a:r>
                  <a:endParaRPr lang="ko-KR" altLang="en-US" sz="3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A9D8D52-B05C-41EB-ADBF-7023A4C97901}"/>
                  </a:ext>
                </a:extLst>
              </p:cNvPr>
              <p:cNvSpPr/>
              <p:nvPr/>
            </p:nvSpPr>
            <p:spPr>
              <a:xfrm>
                <a:off x="2500530" y="1268760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A9C218-3ED4-4B9E-AEA3-6DCFEF2651B8}"/>
                </a:ext>
              </a:extLst>
            </p:cNvPr>
            <p:cNvGrpSpPr/>
            <p:nvPr/>
          </p:nvGrpSpPr>
          <p:grpSpPr>
            <a:xfrm>
              <a:off x="5216662" y="1268760"/>
              <a:ext cx="4344850" cy="5184575"/>
              <a:chOff x="4863790" y="1242239"/>
              <a:chExt cx="4344850" cy="51845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E5CA0B-6E2A-4C19-9D61-320A75932B0E}"/>
                  </a:ext>
                </a:extLst>
              </p:cNvPr>
              <p:cNvSpPr/>
              <p:nvPr/>
            </p:nvSpPr>
            <p:spPr>
              <a:xfrm>
                <a:off x="4953000" y="1242239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순수 자바언어로 작성되어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플랫폼에 독립적</a:t>
                </a: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30941B7-3414-4E5A-ABC1-B407F043C66E}"/>
                  </a:ext>
                </a:extLst>
              </p:cNvPr>
              <p:cNvGrpSpPr/>
              <p:nvPr/>
            </p:nvGrpSpPr>
            <p:grpSpPr>
              <a:xfrm>
                <a:off x="4863790" y="1631551"/>
                <a:ext cx="4344850" cy="920495"/>
                <a:chOff x="1352054" y="1858728"/>
                <a:chExt cx="7196934" cy="45681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FD31B8-BB01-4A95-8579-0A17EEF93E38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4881F37C-A0FD-4F05-BDCA-525B0170B0EC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9F63B4-0848-4828-B0DB-F7E087CBD927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SWING</a:t>
                  </a: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87D70A5-7D8B-4959-9AD5-36230AAE5BC3}"/>
                  </a:ext>
                </a:extLst>
              </p:cNvPr>
              <p:cNvSpPr/>
              <p:nvPr/>
            </p:nvSpPr>
            <p:spPr>
              <a:xfrm>
                <a:off x="6900186" y="1242239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화살표: 원형 49">
            <a:extLst>
              <a:ext uri="{FF2B5EF4-FFF2-40B4-BE49-F238E27FC236}">
                <a16:creationId xmlns:a16="http://schemas.microsoft.com/office/drawing/2014/main" id="{42393645-60EC-4717-9C5B-78DF4066B75C}"/>
              </a:ext>
            </a:extLst>
          </p:cNvPr>
          <p:cNvSpPr/>
          <p:nvPr/>
        </p:nvSpPr>
        <p:spPr>
          <a:xfrm rot="723023" flipH="1">
            <a:off x="2427087" y="4459605"/>
            <a:ext cx="1217276" cy="13279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288916"/>
              <a:gd name="adj5" fmla="val 12500"/>
            </a:avLst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E709E12-3A9D-4B0A-844B-9BBED43AB5FC}"/>
              </a:ext>
            </a:extLst>
          </p:cNvPr>
          <p:cNvSpPr/>
          <p:nvPr/>
        </p:nvSpPr>
        <p:spPr>
          <a:xfrm>
            <a:off x="1590093" y="4724756"/>
            <a:ext cx="541472" cy="488833"/>
          </a:xfrm>
          <a:prstGeom prst="ellipse">
            <a:avLst/>
          </a:prstGeom>
          <a:solidFill>
            <a:srgbClr val="548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AWT</a:t>
            </a:r>
            <a:endParaRPr lang="ko-KR" altLang="en-US" sz="7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18491E5-C41B-42E6-AB7F-B9AAB6B3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1" y="4295555"/>
            <a:ext cx="988835" cy="180874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0DB961B-A29E-4F0E-A77C-D2056EA7A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49" y="4724756"/>
            <a:ext cx="681264" cy="124614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1659A-DD6F-4461-8B0F-F54840EF0F34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105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1E69BC-A02B-48AE-AEC6-104693C4FECC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CA8FF7-C6CF-4332-AE94-F21BED372170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0188E-3B74-443B-8130-4B7F43DA44F4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9FC08-661A-46E7-B6ED-142A3ABF2D24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06C51-4718-4597-8058-276A260E7A72}"/>
              </a:ext>
            </a:extLst>
          </p:cNvPr>
          <p:cNvGrpSpPr/>
          <p:nvPr/>
        </p:nvGrpSpPr>
        <p:grpSpPr>
          <a:xfrm>
            <a:off x="344488" y="1268760"/>
            <a:ext cx="9217024" cy="5184575"/>
            <a:chOff x="344488" y="1268760"/>
            <a:chExt cx="9217024" cy="51845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90AF2F-F18F-4516-9C3C-31961DF10EEF}"/>
                </a:ext>
              </a:extLst>
            </p:cNvPr>
            <p:cNvGrpSpPr/>
            <p:nvPr/>
          </p:nvGrpSpPr>
          <p:grpSpPr>
            <a:xfrm>
              <a:off x="344488" y="1268760"/>
              <a:ext cx="4344850" cy="5184575"/>
              <a:chOff x="464134" y="1268760"/>
              <a:chExt cx="4344850" cy="51845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56B9C-FD2B-4614-9086-EECAA720DAD2}"/>
                  </a:ext>
                </a:extLst>
              </p:cNvPr>
              <p:cNvSpPr/>
              <p:nvPr/>
            </p:nvSpPr>
            <p:spPr>
              <a:xfrm>
                <a:off x="553344" y="1268760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중량 컴포넌트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(Heavy weight component)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2099C9-67D1-4048-9B1F-AF594BF616DD}"/>
                  </a:ext>
                </a:extLst>
              </p:cNvPr>
              <p:cNvGrpSpPr/>
              <p:nvPr/>
            </p:nvGrpSpPr>
            <p:grpSpPr>
              <a:xfrm>
                <a:off x="464134" y="1658072"/>
                <a:ext cx="4344850" cy="920495"/>
                <a:chOff x="1352054" y="1858728"/>
                <a:chExt cx="7196934" cy="45681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678B008-D314-46FB-9601-9C08364E9891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각 삼각형 32">
                  <a:extLst>
                    <a:ext uri="{FF2B5EF4-FFF2-40B4-BE49-F238E27FC236}">
                      <a16:creationId xmlns:a16="http://schemas.microsoft.com/office/drawing/2014/main" id="{C79F68D8-EE9A-4C38-A5C4-7E52AE80962D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824C6AC-58E2-40EB-BEA2-BC27686BC443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AWT</a:t>
                  </a:r>
                  <a:endParaRPr lang="ko-KR" altLang="en-US" sz="3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A9D8D52-B05C-41EB-ADBF-7023A4C97901}"/>
                  </a:ext>
                </a:extLst>
              </p:cNvPr>
              <p:cNvSpPr/>
              <p:nvPr/>
            </p:nvSpPr>
            <p:spPr>
              <a:xfrm>
                <a:off x="2500530" y="1268760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A9C218-3ED4-4B9E-AEA3-6DCFEF2651B8}"/>
                </a:ext>
              </a:extLst>
            </p:cNvPr>
            <p:cNvGrpSpPr/>
            <p:nvPr/>
          </p:nvGrpSpPr>
          <p:grpSpPr>
            <a:xfrm>
              <a:off x="5216662" y="1268760"/>
              <a:ext cx="4344850" cy="5184575"/>
              <a:chOff x="4863790" y="1242239"/>
              <a:chExt cx="4344850" cy="51845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E5CA0B-6E2A-4C19-9D61-320A75932B0E}"/>
                  </a:ext>
                </a:extLst>
              </p:cNvPr>
              <p:cNvSpPr/>
              <p:nvPr/>
            </p:nvSpPr>
            <p:spPr>
              <a:xfrm>
                <a:off x="4953000" y="1242239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경량 컴포넌트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(Light weight component)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30941B7-3414-4E5A-ABC1-B407F043C66E}"/>
                  </a:ext>
                </a:extLst>
              </p:cNvPr>
              <p:cNvGrpSpPr/>
              <p:nvPr/>
            </p:nvGrpSpPr>
            <p:grpSpPr>
              <a:xfrm>
                <a:off x="4863790" y="1631551"/>
                <a:ext cx="4344850" cy="920495"/>
                <a:chOff x="1352054" y="1858728"/>
                <a:chExt cx="7196934" cy="45681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FD31B8-BB01-4A95-8579-0A17EEF93E38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4881F37C-A0FD-4F05-BDCA-525B0170B0EC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9F63B4-0848-4828-B0DB-F7E087CBD927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SWING</a:t>
                  </a: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87D70A5-7D8B-4959-9AD5-36230AAE5BC3}"/>
                  </a:ext>
                </a:extLst>
              </p:cNvPr>
              <p:cNvSpPr/>
              <p:nvPr/>
            </p:nvSpPr>
            <p:spPr>
              <a:xfrm>
                <a:off x="6900186" y="1242239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7C501F9-2105-4FF6-AA0E-83C497C7EDFE}"/>
              </a:ext>
            </a:extLst>
          </p:cNvPr>
          <p:cNvSpPr/>
          <p:nvPr/>
        </p:nvSpPr>
        <p:spPr>
          <a:xfrm>
            <a:off x="1280592" y="4457847"/>
            <a:ext cx="2888855" cy="28888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OS</a:t>
            </a:r>
            <a:endParaRPr lang="ko-KR" altLang="en-US" sz="3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4C58EE-76BE-4DEE-BAE7-CBCDA2A42A47}"/>
              </a:ext>
            </a:extLst>
          </p:cNvPr>
          <p:cNvGrpSpPr/>
          <p:nvPr/>
        </p:nvGrpSpPr>
        <p:grpSpPr>
          <a:xfrm>
            <a:off x="2701201" y="4717926"/>
            <a:ext cx="1152128" cy="852695"/>
            <a:chOff x="1985454" y="4952569"/>
            <a:chExt cx="1152128" cy="852695"/>
          </a:xfrm>
          <a:solidFill>
            <a:schemeClr val="bg1">
              <a:lumMod val="75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C99A1F09-71B4-417F-9AA2-1B1BF5ABA175}"/>
                </a:ext>
              </a:extLst>
            </p:cNvPr>
            <p:cNvSpPr/>
            <p:nvPr/>
          </p:nvSpPr>
          <p:spPr>
            <a:xfrm>
              <a:off x="1985454" y="5085184"/>
              <a:ext cx="1152128" cy="720080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C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막힌 원호 12">
              <a:extLst>
                <a:ext uri="{FF2B5EF4-FFF2-40B4-BE49-F238E27FC236}">
                  <a16:creationId xmlns:a16="http://schemas.microsoft.com/office/drawing/2014/main" id="{FF317E4D-BE20-4B9B-AD92-D48C2FDDCC24}"/>
                </a:ext>
              </a:extLst>
            </p:cNvPr>
            <p:cNvSpPr/>
            <p:nvPr/>
          </p:nvSpPr>
          <p:spPr>
            <a:xfrm>
              <a:off x="2242836" y="4952569"/>
              <a:ext cx="580397" cy="58039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5558AD34-7339-427F-A6E4-30B73AEEC8B4}"/>
              </a:ext>
            </a:extLst>
          </p:cNvPr>
          <p:cNvSpPr/>
          <p:nvPr/>
        </p:nvSpPr>
        <p:spPr>
          <a:xfrm>
            <a:off x="5960781" y="4457847"/>
            <a:ext cx="2888855" cy="288885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OS</a:t>
            </a:r>
            <a:endParaRPr lang="ko-KR" altLang="en-US" sz="3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063F76-4B19-497B-A980-247201DF6341}"/>
              </a:ext>
            </a:extLst>
          </p:cNvPr>
          <p:cNvSpPr/>
          <p:nvPr/>
        </p:nvSpPr>
        <p:spPr>
          <a:xfrm>
            <a:off x="7381390" y="5085183"/>
            <a:ext cx="498840" cy="4854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A9FC6C-1629-44CC-83DA-5A6339BD5390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274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1E69BC-A02B-48AE-AEC6-104693C4FECC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CA8FF7-C6CF-4332-AE94-F21BED372170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0188E-3B74-443B-8130-4B7F43DA44F4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9FC08-661A-46E7-B6ED-142A3ABF2D24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06C51-4718-4597-8058-276A260E7A72}"/>
              </a:ext>
            </a:extLst>
          </p:cNvPr>
          <p:cNvGrpSpPr/>
          <p:nvPr/>
        </p:nvGrpSpPr>
        <p:grpSpPr>
          <a:xfrm>
            <a:off x="344488" y="1268760"/>
            <a:ext cx="9217024" cy="5184575"/>
            <a:chOff x="344488" y="1268760"/>
            <a:chExt cx="9217024" cy="51845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90AF2F-F18F-4516-9C3C-31961DF10EEF}"/>
                </a:ext>
              </a:extLst>
            </p:cNvPr>
            <p:cNvGrpSpPr/>
            <p:nvPr/>
          </p:nvGrpSpPr>
          <p:grpSpPr>
            <a:xfrm>
              <a:off x="344488" y="1268760"/>
              <a:ext cx="4344850" cy="5184575"/>
              <a:chOff x="464134" y="1268760"/>
              <a:chExt cx="4344850" cy="51845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56B9C-FD2B-4614-9086-EECAA720DAD2}"/>
                  </a:ext>
                </a:extLst>
              </p:cNvPr>
              <p:cNvSpPr/>
              <p:nvPr/>
            </p:nvSpPr>
            <p:spPr>
              <a:xfrm>
                <a:off x="553344" y="1268760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중량 컴포넌트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(Heavy weight component)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2099C9-67D1-4048-9B1F-AF594BF616DD}"/>
                  </a:ext>
                </a:extLst>
              </p:cNvPr>
              <p:cNvGrpSpPr/>
              <p:nvPr/>
            </p:nvGrpSpPr>
            <p:grpSpPr>
              <a:xfrm>
                <a:off x="464134" y="1658072"/>
                <a:ext cx="4344850" cy="920495"/>
                <a:chOff x="1352054" y="1858728"/>
                <a:chExt cx="7196934" cy="45681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678B008-D314-46FB-9601-9C08364E9891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각 삼각형 32">
                  <a:extLst>
                    <a:ext uri="{FF2B5EF4-FFF2-40B4-BE49-F238E27FC236}">
                      <a16:creationId xmlns:a16="http://schemas.microsoft.com/office/drawing/2014/main" id="{C79F68D8-EE9A-4C38-A5C4-7E52AE80962D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824C6AC-58E2-40EB-BEA2-BC27686BC443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AWT</a:t>
                  </a:r>
                  <a:endParaRPr lang="ko-KR" altLang="en-US" sz="3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A9D8D52-B05C-41EB-ADBF-7023A4C97901}"/>
                  </a:ext>
                </a:extLst>
              </p:cNvPr>
              <p:cNvSpPr/>
              <p:nvPr/>
            </p:nvSpPr>
            <p:spPr>
              <a:xfrm>
                <a:off x="2500530" y="1268760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A9C218-3ED4-4B9E-AEA3-6DCFEF2651B8}"/>
                </a:ext>
              </a:extLst>
            </p:cNvPr>
            <p:cNvGrpSpPr/>
            <p:nvPr/>
          </p:nvGrpSpPr>
          <p:grpSpPr>
            <a:xfrm>
              <a:off x="5216662" y="1268760"/>
              <a:ext cx="4344850" cy="5184575"/>
              <a:chOff x="4863790" y="1242239"/>
              <a:chExt cx="4344850" cy="51845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E5CA0B-6E2A-4C19-9D61-320A75932B0E}"/>
                  </a:ext>
                </a:extLst>
              </p:cNvPr>
              <p:cNvSpPr/>
              <p:nvPr/>
            </p:nvSpPr>
            <p:spPr>
              <a:xfrm>
                <a:off x="4953000" y="1242239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경량 컴포넌트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(Light weight component)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30941B7-3414-4E5A-ABC1-B407F043C66E}"/>
                  </a:ext>
                </a:extLst>
              </p:cNvPr>
              <p:cNvGrpSpPr/>
              <p:nvPr/>
            </p:nvGrpSpPr>
            <p:grpSpPr>
              <a:xfrm>
                <a:off x="4863790" y="1631551"/>
                <a:ext cx="4344850" cy="920495"/>
                <a:chOff x="1352054" y="1858728"/>
                <a:chExt cx="7196934" cy="45681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FD31B8-BB01-4A95-8579-0A17EEF93E38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4881F37C-A0FD-4F05-BDCA-525B0170B0EC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9F63B4-0848-4828-B0DB-F7E087CBD927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SWING</a:t>
                  </a: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87D70A5-7D8B-4959-9AD5-36230AAE5BC3}"/>
                  </a:ext>
                </a:extLst>
              </p:cNvPr>
              <p:cNvSpPr/>
              <p:nvPr/>
            </p:nvSpPr>
            <p:spPr>
              <a:xfrm>
                <a:off x="6900186" y="1242239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D8DF09FB-192C-4F01-BAC8-CAEAA290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3" y="2492133"/>
            <a:ext cx="9134419" cy="3636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353833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353833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Repaints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sng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lightweight</a:t>
            </a:r>
            <a:r>
              <a:rPr kumimoji="0" lang="ko-KR" altLang="ko-KR" sz="2400" b="0" i="0" u="sng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sng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causes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component's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possible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Otherwise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causes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</a:t>
            </a: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474747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possible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1A1440-87B0-439E-86E6-3EA898D211E8}"/>
              </a:ext>
            </a:extLst>
          </p:cNvPr>
          <p:cNvGrpSpPr/>
          <p:nvPr/>
        </p:nvGrpSpPr>
        <p:grpSpPr>
          <a:xfrm>
            <a:off x="-236531" y="4365104"/>
            <a:ext cx="10142531" cy="2928876"/>
            <a:chOff x="-236531" y="4365104"/>
            <a:chExt cx="10142531" cy="292887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80291C-9DEF-4108-A79D-82ECE734360D}"/>
                </a:ext>
              </a:extLst>
            </p:cNvPr>
            <p:cNvSpPr/>
            <p:nvPr/>
          </p:nvSpPr>
          <p:spPr>
            <a:xfrm>
              <a:off x="0" y="4365104"/>
              <a:ext cx="9906000" cy="247751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8CEB1C3-21B4-46AC-A026-5B5C4296D2A2}"/>
                </a:ext>
              </a:extLst>
            </p:cNvPr>
            <p:cNvSpPr/>
            <p:nvPr/>
          </p:nvSpPr>
          <p:spPr>
            <a:xfrm>
              <a:off x="6410362" y="5199928"/>
              <a:ext cx="1278942" cy="1253404"/>
            </a:xfrm>
            <a:prstGeom prst="roundRect">
              <a:avLst/>
            </a:prstGeom>
            <a:solidFill>
              <a:srgbClr val="5767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</a:rPr>
                <a:t>paint()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7322282-0E2B-4BFC-83F4-BF676D83457C}"/>
                </a:ext>
              </a:extLst>
            </p:cNvPr>
            <p:cNvSpPr/>
            <p:nvPr/>
          </p:nvSpPr>
          <p:spPr>
            <a:xfrm>
              <a:off x="1863602" y="5199922"/>
              <a:ext cx="1584176" cy="1253404"/>
            </a:xfrm>
            <a:prstGeom prst="roundRect">
              <a:avLst/>
            </a:prstGeom>
            <a:solidFill>
              <a:srgbClr val="4BA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update()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B202B5F-7863-4085-839D-D1CC648752C2}"/>
                </a:ext>
              </a:extLst>
            </p:cNvPr>
            <p:cNvSpPr/>
            <p:nvPr/>
          </p:nvSpPr>
          <p:spPr>
            <a:xfrm>
              <a:off x="3800872" y="5199928"/>
              <a:ext cx="2088232" cy="1253404"/>
            </a:xfrm>
            <a:prstGeom prst="roundRect">
              <a:avLst/>
            </a:prstGeom>
            <a:solidFill>
              <a:srgbClr val="8064A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repaint()</a:t>
              </a:r>
              <a:endParaRPr lang="ko-KR" altLang="en-US" sz="2800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A673771-5837-4230-A156-79B2A746CC29}"/>
                </a:ext>
              </a:extLst>
            </p:cNvPr>
            <p:cNvSpPr/>
            <p:nvPr/>
          </p:nvSpPr>
          <p:spPr>
            <a:xfrm>
              <a:off x="231566" y="5199922"/>
              <a:ext cx="1278942" cy="1253404"/>
            </a:xfrm>
            <a:prstGeom prst="roundRect">
              <a:avLst/>
            </a:prstGeom>
            <a:solidFill>
              <a:srgbClr val="5767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</a:rPr>
                <a:t>paint()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5A9A3AAD-2036-4591-A491-36EA280A4FFF}"/>
                </a:ext>
              </a:extLst>
            </p:cNvPr>
            <p:cNvSpPr/>
            <p:nvPr/>
          </p:nvSpPr>
          <p:spPr>
            <a:xfrm>
              <a:off x="5978314" y="5640847"/>
              <a:ext cx="367513" cy="39604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56D3724C-B8A2-42F6-8ADD-EB54D1E7CC49}"/>
                </a:ext>
              </a:extLst>
            </p:cNvPr>
            <p:cNvSpPr/>
            <p:nvPr/>
          </p:nvSpPr>
          <p:spPr>
            <a:xfrm flipH="1">
              <a:off x="3427157" y="5640847"/>
              <a:ext cx="367513" cy="39604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35768004-CE91-4EB9-A737-42CA036725A6}"/>
                </a:ext>
              </a:extLst>
            </p:cNvPr>
            <p:cNvSpPr/>
            <p:nvPr/>
          </p:nvSpPr>
          <p:spPr>
            <a:xfrm flipH="1">
              <a:off x="1496553" y="5640847"/>
              <a:ext cx="367513" cy="39604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65F99-CE9E-4C5F-8156-515E94B3F912}"/>
                </a:ext>
              </a:extLst>
            </p:cNvPr>
            <p:cNvSpPr txBox="1"/>
            <p:nvPr/>
          </p:nvSpPr>
          <p:spPr>
            <a:xfrm>
              <a:off x="-236531" y="6462983"/>
              <a:ext cx="18473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6206A0-C9D1-4947-80D0-69BD17913199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8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1E69BC-A02B-48AE-AEC6-104693C4FECC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CA8FF7-C6CF-4332-AE94-F21BED372170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0188E-3B74-443B-8130-4B7F43DA44F4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9FC08-661A-46E7-B6ED-142A3ABF2D24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06C51-4718-4597-8058-276A260E7A72}"/>
              </a:ext>
            </a:extLst>
          </p:cNvPr>
          <p:cNvGrpSpPr/>
          <p:nvPr/>
        </p:nvGrpSpPr>
        <p:grpSpPr>
          <a:xfrm>
            <a:off x="344488" y="1268760"/>
            <a:ext cx="9217024" cy="5184575"/>
            <a:chOff x="344488" y="1268760"/>
            <a:chExt cx="9217024" cy="51845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90AF2F-F18F-4516-9C3C-31961DF10EEF}"/>
                </a:ext>
              </a:extLst>
            </p:cNvPr>
            <p:cNvGrpSpPr/>
            <p:nvPr/>
          </p:nvGrpSpPr>
          <p:grpSpPr>
            <a:xfrm>
              <a:off x="344488" y="1268760"/>
              <a:ext cx="4344850" cy="5184575"/>
              <a:chOff x="464134" y="1268760"/>
              <a:chExt cx="4344850" cy="51845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56B9C-FD2B-4614-9086-EECAA720DAD2}"/>
                  </a:ext>
                </a:extLst>
              </p:cNvPr>
              <p:cNvSpPr/>
              <p:nvPr/>
            </p:nvSpPr>
            <p:spPr>
              <a:xfrm>
                <a:off x="553344" y="1268760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운영체제의 도움을 받아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화면에 출력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실행되는 운영체제에 따라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다른 모양으로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그려짐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2099C9-67D1-4048-9B1F-AF594BF616DD}"/>
                  </a:ext>
                </a:extLst>
              </p:cNvPr>
              <p:cNvGrpSpPr/>
              <p:nvPr/>
            </p:nvGrpSpPr>
            <p:grpSpPr>
              <a:xfrm>
                <a:off x="464134" y="1658072"/>
                <a:ext cx="4344850" cy="920495"/>
                <a:chOff x="1352054" y="1858728"/>
                <a:chExt cx="7196934" cy="45681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678B008-D314-46FB-9601-9C08364E9891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각 삼각형 32">
                  <a:extLst>
                    <a:ext uri="{FF2B5EF4-FFF2-40B4-BE49-F238E27FC236}">
                      <a16:creationId xmlns:a16="http://schemas.microsoft.com/office/drawing/2014/main" id="{C79F68D8-EE9A-4C38-A5C4-7E52AE80962D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824C6AC-58E2-40EB-BEA2-BC27686BC443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AWT</a:t>
                  </a:r>
                  <a:endParaRPr lang="ko-KR" altLang="en-US" sz="3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A9D8D52-B05C-41EB-ADBF-7023A4C97901}"/>
                  </a:ext>
                </a:extLst>
              </p:cNvPr>
              <p:cNvSpPr/>
              <p:nvPr/>
            </p:nvSpPr>
            <p:spPr>
              <a:xfrm>
                <a:off x="2500530" y="1268760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A9C218-3ED4-4B9E-AEA3-6DCFEF2651B8}"/>
                </a:ext>
              </a:extLst>
            </p:cNvPr>
            <p:cNvGrpSpPr/>
            <p:nvPr/>
          </p:nvGrpSpPr>
          <p:grpSpPr>
            <a:xfrm>
              <a:off x="5216662" y="1268760"/>
              <a:ext cx="4344850" cy="5184575"/>
              <a:chOff x="4863790" y="1242239"/>
              <a:chExt cx="4344850" cy="51845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E5CA0B-6E2A-4C19-9D61-320A75932B0E}"/>
                  </a:ext>
                </a:extLst>
              </p:cNvPr>
              <p:cNvSpPr/>
              <p:nvPr/>
            </p:nvSpPr>
            <p:spPr>
              <a:xfrm>
                <a:off x="4953000" y="1242239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운영체제와 관계없이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항상 동일하게 작동</a:t>
                </a:r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algn="ctr">
                  <a:buFontTx/>
                  <a:buChar char="-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동일한 모양으로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그려짐</a:t>
                </a:r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30941B7-3414-4E5A-ABC1-B407F043C66E}"/>
                  </a:ext>
                </a:extLst>
              </p:cNvPr>
              <p:cNvGrpSpPr/>
              <p:nvPr/>
            </p:nvGrpSpPr>
            <p:grpSpPr>
              <a:xfrm>
                <a:off x="4863790" y="1631551"/>
                <a:ext cx="4344850" cy="920495"/>
                <a:chOff x="1352054" y="1858728"/>
                <a:chExt cx="7196934" cy="45681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FD31B8-BB01-4A95-8579-0A17EEF93E38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4881F37C-A0FD-4F05-BDCA-525B0170B0EC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9F63B4-0848-4828-B0DB-F7E087CBD927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SWING</a:t>
                  </a: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87D70A5-7D8B-4959-9AD5-36230AAE5BC3}"/>
                  </a:ext>
                </a:extLst>
              </p:cNvPr>
              <p:cNvSpPr/>
              <p:nvPr/>
            </p:nvSpPr>
            <p:spPr>
              <a:xfrm>
                <a:off x="6900186" y="1242239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4C2AF2-DE0D-4E2C-94AE-0534513D7394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48FC4A-BA08-4A4D-8E07-DD0C3FF8FB13}"/>
              </a:ext>
            </a:extLst>
          </p:cNvPr>
          <p:cNvGrpSpPr/>
          <p:nvPr/>
        </p:nvGrpSpPr>
        <p:grpSpPr>
          <a:xfrm>
            <a:off x="-519608" y="764704"/>
            <a:ext cx="11377264" cy="6093296"/>
            <a:chOff x="-519608" y="764704"/>
            <a:chExt cx="11377264" cy="6093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0587E4-9C12-4CE7-AA3D-413CD48FA6BD}"/>
                </a:ext>
              </a:extLst>
            </p:cNvPr>
            <p:cNvSpPr/>
            <p:nvPr/>
          </p:nvSpPr>
          <p:spPr>
            <a:xfrm>
              <a:off x="-519608" y="764704"/>
              <a:ext cx="11377264" cy="6093296"/>
            </a:xfrm>
            <a:prstGeom prst="rect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BCC126-F813-41D3-830D-559DF274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04521"/>
              <a:ext cx="9906000" cy="2183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4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1E69BC-A02B-48AE-AEC6-104693C4FECC}"/>
              </a:ext>
            </a:extLst>
          </p:cNvPr>
          <p:cNvSpPr/>
          <p:nvPr/>
        </p:nvSpPr>
        <p:spPr>
          <a:xfrm>
            <a:off x="0" y="116632"/>
            <a:ext cx="990600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CA8FF7-C6CF-4332-AE94-F21BED372170}"/>
              </a:ext>
            </a:extLst>
          </p:cNvPr>
          <p:cNvCxnSpPr/>
          <p:nvPr/>
        </p:nvCxnSpPr>
        <p:spPr>
          <a:xfrm>
            <a:off x="0" y="764704"/>
            <a:ext cx="9906000" cy="0"/>
          </a:xfrm>
          <a:prstGeom prst="line">
            <a:avLst/>
          </a:prstGeom>
          <a:ln w="38100">
            <a:solidFill>
              <a:srgbClr val="5F4A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0188E-3B74-443B-8130-4B7F43DA44F4}"/>
              </a:ext>
            </a:extLst>
          </p:cNvPr>
          <p:cNvSpPr/>
          <p:nvPr/>
        </p:nvSpPr>
        <p:spPr>
          <a:xfrm>
            <a:off x="0" y="116632"/>
            <a:ext cx="344488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89FC08-661A-46E7-B6ED-142A3ABF2D24}"/>
              </a:ext>
            </a:extLst>
          </p:cNvPr>
          <p:cNvSpPr/>
          <p:nvPr/>
        </p:nvSpPr>
        <p:spPr>
          <a:xfrm>
            <a:off x="488504" y="116632"/>
            <a:ext cx="64840" cy="648072"/>
          </a:xfrm>
          <a:prstGeom prst="rect">
            <a:avLst/>
          </a:prstGeom>
          <a:solidFill>
            <a:srgbClr val="5F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06C51-4718-4597-8058-276A260E7A72}"/>
              </a:ext>
            </a:extLst>
          </p:cNvPr>
          <p:cNvGrpSpPr/>
          <p:nvPr/>
        </p:nvGrpSpPr>
        <p:grpSpPr>
          <a:xfrm>
            <a:off x="344488" y="1268760"/>
            <a:ext cx="9217024" cy="5184575"/>
            <a:chOff x="344488" y="1268760"/>
            <a:chExt cx="9217024" cy="518457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90AF2F-F18F-4516-9C3C-31961DF10EEF}"/>
                </a:ext>
              </a:extLst>
            </p:cNvPr>
            <p:cNvGrpSpPr/>
            <p:nvPr/>
          </p:nvGrpSpPr>
          <p:grpSpPr>
            <a:xfrm>
              <a:off x="344488" y="1268760"/>
              <a:ext cx="4344850" cy="5184575"/>
              <a:chOff x="464134" y="1268760"/>
              <a:chExt cx="4344850" cy="51845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56B9C-FD2B-4614-9086-EECAA720DAD2}"/>
                  </a:ext>
                </a:extLst>
              </p:cNvPr>
              <p:cNvSpPr/>
              <p:nvPr/>
            </p:nvSpPr>
            <p:spPr>
              <a:xfrm>
                <a:off x="553344" y="1268760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52099C9-67D1-4048-9B1F-AF594BF616DD}"/>
                  </a:ext>
                </a:extLst>
              </p:cNvPr>
              <p:cNvGrpSpPr/>
              <p:nvPr/>
            </p:nvGrpSpPr>
            <p:grpSpPr>
              <a:xfrm>
                <a:off x="464134" y="1658072"/>
                <a:ext cx="4344850" cy="920495"/>
                <a:chOff x="1352054" y="1858728"/>
                <a:chExt cx="7196934" cy="45681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678B008-D314-46FB-9601-9C08364E9891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각 삼각형 32">
                  <a:extLst>
                    <a:ext uri="{FF2B5EF4-FFF2-40B4-BE49-F238E27FC236}">
                      <a16:creationId xmlns:a16="http://schemas.microsoft.com/office/drawing/2014/main" id="{C79F68D8-EE9A-4C38-A5C4-7E52AE80962D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824C6AC-58E2-40EB-BEA2-BC27686BC443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AWT</a:t>
                  </a:r>
                  <a:endParaRPr lang="ko-KR" altLang="en-US" sz="3200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A9D8D52-B05C-41EB-ADBF-7023A4C97901}"/>
                  </a:ext>
                </a:extLst>
              </p:cNvPr>
              <p:cNvSpPr/>
              <p:nvPr/>
            </p:nvSpPr>
            <p:spPr>
              <a:xfrm>
                <a:off x="2500530" y="1268760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A9C218-3ED4-4B9E-AEA3-6DCFEF2651B8}"/>
                </a:ext>
              </a:extLst>
            </p:cNvPr>
            <p:cNvGrpSpPr/>
            <p:nvPr/>
          </p:nvGrpSpPr>
          <p:grpSpPr>
            <a:xfrm>
              <a:off x="5216662" y="1268760"/>
              <a:ext cx="4344850" cy="5184575"/>
              <a:chOff x="4863790" y="1242239"/>
              <a:chExt cx="4344850" cy="518457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E5CA0B-6E2A-4C19-9D61-320A75932B0E}"/>
                  </a:ext>
                </a:extLst>
              </p:cNvPr>
              <p:cNvSpPr/>
              <p:nvPr/>
            </p:nvSpPr>
            <p:spPr>
              <a:xfrm>
                <a:off x="4953000" y="1242239"/>
                <a:ext cx="4255640" cy="51845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glow rad="101600">
                  <a:schemeClr val="bg1">
                    <a:lumMod val="95000"/>
                    <a:alpha val="60000"/>
                  </a:schemeClr>
                </a:glow>
                <a:outerShdw blurRad="127000" dist="50800" dir="15000000" sx="98000" sy="98000" kx="195000" ky="145000" algn="tl" rotWithShape="0">
                  <a:srgbClr val="000000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모든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AWT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컴포넌트들이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100%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호환되도록 스윙 컴포넌트로 다시 작성되었음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스윙 컨테이너들은 모두 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AWT </a:t>
                </a:r>
                <a:r>
                  <a:rPr lang="ko-KR" altLang="en-US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컨테이너의 자손임</a:t>
                </a:r>
                <a:r>
                  <a:rPr lang="en-US" altLang="ko-KR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AWT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에는 없는 고급 스윙 컴포넌트들을 추가적으로 개발하여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보다 화려하며 다양한 모양의 </a:t>
                </a:r>
                <a:r>
                  <a:rPr lang="en-US" altLang="ko-KR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GUI </a:t>
                </a:r>
                <a:r>
                  <a: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응용프로그램을 쉽게 개발 가능</a:t>
                </a: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A30941B7-3414-4E5A-ABC1-B407F043C66E}"/>
                  </a:ext>
                </a:extLst>
              </p:cNvPr>
              <p:cNvGrpSpPr/>
              <p:nvPr/>
            </p:nvGrpSpPr>
            <p:grpSpPr>
              <a:xfrm>
                <a:off x="4863790" y="1631551"/>
                <a:ext cx="4344850" cy="920495"/>
                <a:chOff x="1352054" y="1858728"/>
                <a:chExt cx="7196934" cy="456811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3FD31B8-BB01-4A95-8579-0A17EEF93E38}"/>
                    </a:ext>
                  </a:extLst>
                </p:cNvPr>
                <p:cNvSpPr/>
                <p:nvPr/>
              </p:nvSpPr>
              <p:spPr>
                <a:xfrm>
                  <a:off x="1352054" y="1858728"/>
                  <a:ext cx="2016770" cy="288032"/>
                </a:xfrm>
                <a:prstGeom prst="rect">
                  <a:avLst/>
                </a:prstGeom>
                <a:solidFill>
                  <a:srgbClr val="5F4A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각 삼각형 42">
                  <a:extLst>
                    <a:ext uri="{FF2B5EF4-FFF2-40B4-BE49-F238E27FC236}">
                      <a16:creationId xmlns:a16="http://schemas.microsoft.com/office/drawing/2014/main" id="{4881F37C-A0FD-4F05-BDCA-525B0170B0EC}"/>
                    </a:ext>
                  </a:extLst>
                </p:cNvPr>
                <p:cNvSpPr/>
                <p:nvPr/>
              </p:nvSpPr>
              <p:spPr>
                <a:xfrm rot="10800000">
                  <a:off x="1352054" y="2144260"/>
                  <a:ext cx="136830" cy="171279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6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9F63B4-0848-4828-B0DB-F7E087CBD927}"/>
                    </a:ext>
                  </a:extLst>
                </p:cNvPr>
                <p:cNvSpPr/>
                <p:nvPr/>
              </p:nvSpPr>
              <p:spPr>
                <a:xfrm>
                  <a:off x="3368824" y="1858728"/>
                  <a:ext cx="5180164" cy="2880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3200" dirty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SWING</a:t>
                  </a:r>
                  <a:endParaRPr lang="ko-KR" altLang="en-US" dirty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87D70A5-7D8B-4959-9AD5-36230AAE5BC3}"/>
                  </a:ext>
                </a:extLst>
              </p:cNvPr>
              <p:cNvSpPr/>
              <p:nvPr/>
            </p:nvSpPr>
            <p:spPr>
              <a:xfrm>
                <a:off x="6900186" y="1242239"/>
                <a:ext cx="152151" cy="319944"/>
              </a:xfrm>
              <a:prstGeom prst="ellipse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0D790C-7FEF-4A0A-896D-7B4AFDA579B7}"/>
              </a:ext>
            </a:extLst>
          </p:cNvPr>
          <p:cNvSpPr/>
          <p:nvPr/>
        </p:nvSpPr>
        <p:spPr>
          <a:xfrm>
            <a:off x="618855" y="53381"/>
            <a:ext cx="209704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스윙 이란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C0F4B2C-847B-4E43-A3F7-164185CAC6B9}"/>
              </a:ext>
            </a:extLst>
          </p:cNvPr>
          <p:cNvGrpSpPr/>
          <p:nvPr/>
        </p:nvGrpSpPr>
        <p:grpSpPr>
          <a:xfrm>
            <a:off x="-519608" y="764704"/>
            <a:ext cx="11377264" cy="6093296"/>
            <a:chOff x="-519608" y="764704"/>
            <a:chExt cx="11377264" cy="609329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373705-D799-431C-A55E-ABC148AF2BE4}"/>
                </a:ext>
              </a:extLst>
            </p:cNvPr>
            <p:cNvSpPr/>
            <p:nvPr/>
          </p:nvSpPr>
          <p:spPr>
            <a:xfrm>
              <a:off x="-519608" y="764704"/>
              <a:ext cx="11377264" cy="6093296"/>
            </a:xfrm>
            <a:prstGeom prst="rect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8E0028-1A3C-43F8-BF46-86FCF80DF2CD}"/>
                </a:ext>
              </a:extLst>
            </p:cNvPr>
            <p:cNvGrpSpPr/>
            <p:nvPr/>
          </p:nvGrpSpPr>
          <p:grpSpPr>
            <a:xfrm>
              <a:off x="1054621" y="1838112"/>
              <a:ext cx="7844866" cy="4255184"/>
              <a:chOff x="1054621" y="1838112"/>
              <a:chExt cx="7844866" cy="4255184"/>
            </a:xfrm>
          </p:grpSpPr>
          <p:pic>
            <p:nvPicPr>
              <p:cNvPr id="2050" name="Picture 2" descr="Swing_ClassDiagram.png">
                <a:extLst>
                  <a:ext uri="{FF2B5EF4-FFF2-40B4-BE49-F238E27FC236}">
                    <a16:creationId xmlns:a16="http://schemas.microsoft.com/office/drawing/2014/main" id="{1B9D6213-BDAD-4D55-A4F6-D7B2843E0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21" y="1838112"/>
                <a:ext cx="7844866" cy="4255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DB07F9C-E5D0-442B-B1F2-09358ABE8416}"/>
                  </a:ext>
                </a:extLst>
              </p:cNvPr>
              <p:cNvSpPr/>
              <p:nvPr/>
            </p:nvSpPr>
            <p:spPr>
              <a:xfrm>
                <a:off x="6105128" y="3212976"/>
                <a:ext cx="2160240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29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330FD8F-A240-47AD-A0D2-5B20AAC30A08}"/>
              </a:ext>
            </a:extLst>
          </p:cNvPr>
          <p:cNvSpPr/>
          <p:nvPr/>
        </p:nvSpPr>
        <p:spPr>
          <a:xfrm>
            <a:off x="618855" y="53381"/>
            <a:ext cx="3522118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애플릿 마이그레이션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0905-F9A4-47B3-8EE9-AB390FD17F4E}"/>
              </a:ext>
            </a:extLst>
          </p:cNvPr>
          <p:cNvSpPr txBox="1"/>
          <p:nvPr/>
        </p:nvSpPr>
        <p:spPr>
          <a:xfrm>
            <a:off x="367072" y="2276872"/>
            <a:ext cx="11141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Deprecated</a:t>
            </a:r>
          </a:p>
          <a:p>
            <a:endParaRPr lang="en-US" altLang="ko-KR" dirty="0"/>
          </a:p>
          <a:p>
            <a:r>
              <a:rPr lang="ko-KR" altLang="en-US" dirty="0"/>
              <a:t>자바 애플릿을 플러그인 없는 자바 기술로 마이그레이션 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Applet </a:t>
            </a:r>
            <a:r>
              <a:rPr lang="en-US" altLang="ko-KR" dirty="0" err="1"/>
              <a:t>Japplet</a:t>
            </a:r>
            <a:r>
              <a:rPr lang="ko-KR" altLang="en-US" dirty="0"/>
              <a:t>을 대체할 새로운 명령어가 없다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애플릿을 포기하고 애플리케이션으로 만든다</a:t>
            </a:r>
            <a:r>
              <a:rPr lang="en-US" altLang="ko-KR" dirty="0"/>
              <a:t>.(</a:t>
            </a:r>
            <a:r>
              <a:rPr lang="ko-KR" altLang="en-US" dirty="0"/>
              <a:t>마이그레이션</a:t>
            </a:r>
            <a:r>
              <a:rPr lang="en-US" altLang="ko-KR" dirty="0"/>
              <a:t>, Applet/</a:t>
            </a:r>
            <a:r>
              <a:rPr lang="en-US" altLang="ko-KR" dirty="0" err="1"/>
              <a:t>Japplet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Frame/</a:t>
            </a:r>
            <a:r>
              <a:rPr lang="en-US" altLang="ko-KR" dirty="0" err="1"/>
              <a:t>Jframe</a:t>
            </a:r>
            <a:r>
              <a:rPr lang="en-US" altLang="ko-KR" dirty="0"/>
              <a:t>  </a:t>
            </a:r>
            <a:r>
              <a:rPr lang="ko-KR" altLang="en-US" dirty="0"/>
              <a:t>사용</a:t>
            </a:r>
            <a:r>
              <a:rPr lang="en-US" altLang="ko-KR" dirty="0"/>
              <a:t> 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경고문이 나오지만 무시하고</a:t>
            </a:r>
            <a:r>
              <a:rPr lang="en-US" altLang="ko-KR" dirty="0"/>
              <a:t>, </a:t>
            </a:r>
            <a:r>
              <a:rPr lang="ko-KR" altLang="en-US" dirty="0"/>
              <a:t>그대로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플러그인 형태의 자바 가상머신에서 작동되는 애플릿을</a:t>
            </a:r>
            <a:endParaRPr lang="en-US" altLang="ko-KR" dirty="0"/>
          </a:p>
          <a:p>
            <a:r>
              <a:rPr lang="ko-KR" altLang="en-US" dirty="0"/>
              <a:t>플러그인을 사용하지 않는 </a:t>
            </a:r>
            <a:r>
              <a:rPr lang="en-US" altLang="ko-KR" dirty="0"/>
              <a:t>Java Web Start </a:t>
            </a:r>
            <a:r>
              <a:rPr lang="ko-KR" altLang="en-US" dirty="0"/>
              <a:t>애플리케이션으로 바꾼다</a:t>
            </a:r>
          </a:p>
        </p:txBody>
      </p:sp>
    </p:spTree>
    <p:extLst>
      <p:ext uri="{BB962C8B-B14F-4D97-AF65-F5344CB8AC3E}">
        <p14:creationId xmlns:p14="http://schemas.microsoft.com/office/powerpoint/2010/main" val="116719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865</Words>
  <Application>Microsoft Office PowerPoint</Application>
  <PresentationFormat>A4 용지(210x297mm)</PresentationFormat>
  <Paragraphs>291</Paragraphs>
  <Slides>30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나눔명조</vt:lpstr>
      <vt:lpstr>나눔명조 ExtraBold</vt:lpstr>
      <vt:lpstr>나눔바른고딕</vt:lpstr>
      <vt:lpstr>맑은 고딕</vt:lpstr>
      <vt:lpstr>배달의민족 주아</vt:lpstr>
      <vt:lpstr>Arial</vt:lpstr>
      <vt:lpstr>Wingdings</vt:lpstr>
      <vt:lpstr>Office 테마</vt:lpstr>
      <vt:lpstr>4조</vt:lpstr>
      <vt:lpstr>PowerPoint 프레젠테이션</vt:lpstr>
      <vt:lpstr>스윙 (Swing)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생어거스틴 (saint AUGUSTIN)  홈쇼핑 런칭 PROJECT</dc:title>
  <dc:creator>SBS</dc:creator>
  <cp:lastModifiedBy>주현 김</cp:lastModifiedBy>
  <cp:revision>164</cp:revision>
  <cp:lastPrinted>2016-08-08T06:29:52Z</cp:lastPrinted>
  <dcterms:created xsi:type="dcterms:W3CDTF">2016-08-08T01:34:20Z</dcterms:created>
  <dcterms:modified xsi:type="dcterms:W3CDTF">2018-12-05T12:24:50Z</dcterms:modified>
</cp:coreProperties>
</file>