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61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Multilingual PII Detection System - Technical Documentation</a:t>
            </a:r>
            <a:endParaRPr lang="en-US" sz="2615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Performance and Scalability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Batch Processing</a:t>
            </a:r>
            <a:endParaRPr lang="en-US" sz="149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ThreadPoolExecutor used for concurrent document handling, speeding up large batch processing.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GPU Acceleration</a:t>
            </a:r>
            <a:endParaRPr lang="en-US" sz="149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CUDA-enabled GPU acceleration for Hugging Face models boosts Transformer-based entity extraction.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Memory Optimization</a:t>
            </a:r>
            <a:endParaRPr lang="en-US" sz="149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Text segmentation, smart batching, and efficient memory use enable processing of large documents.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Technologies Used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Core Frameworks</a:t>
            </a:r>
            <a:endParaRPr lang="en-US" sz="135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Python 3, Microsoft Presidio, Hugging Face Transformers, spaCy NER, Regex.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Language Identification &amp; Validation</a:t>
            </a:r>
            <a:endParaRPr lang="en-US" sz="135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langdetect for language detection, stdnum for financial ID validation.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Deployment Ready</a:t>
            </a:r>
            <a:endParaRPr lang="en-US" sz="135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Designed for integration into production systems, scalable across cloud or on-premise deployments.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56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Conclusion</a:t>
            </a:r>
            <a:endParaRPr lang="en-US" sz="4560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</p:spPr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System Highlights</a:t>
            </a:r>
            <a:endParaRPr lang="en-US" sz="1500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High multilingual detection accuracy.</a:t>
            </a:r>
            <a:endParaRPr lang="en-US" sz="905" dirty="0"/>
          </a:p>
          <a:p>
            <a:pPr marL="0" indent="0" algn="l">
              <a:buNone/>
            </a:pPr>
            <a:r>
              <a:rPr lang="en-US" sz="9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Specialized recognizers and validators reduce false positives.</a:t>
            </a:r>
            <a:endParaRPr lang="en-US" sz="905" dirty="0"/>
          </a:p>
          <a:p>
            <a:pPr marL="0" indent="0" algn="l">
              <a:buNone/>
            </a:pPr>
            <a:r>
              <a:rPr lang="en-US" sz="9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Scalable batch processing with memory optimization.</a:t>
            </a:r>
            <a:endParaRPr lang="en-US" sz="905" dirty="0"/>
          </a:p>
          <a:p>
            <a:pPr marL="0" indent="0" algn="l">
              <a:buNone/>
            </a:pPr>
            <a:r>
              <a:rPr lang="en-US" sz="90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Easily extensible for new languages and domains.</a:t>
            </a:r>
            <a:endParaRPr lang="en-US" sz="905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13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What makes this system production-ready?</a:t>
            </a:r>
            <a:endParaRPr lang="en-US" sz="1130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Presentation Overview</a:t>
            </a:r>
            <a:endParaRPr lang="en-US" sz="2700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5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Introduction: Purpose &amp; Motivation</a:t>
            </a:r>
            <a:endParaRPr lang="en-US" sz="1500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5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Core Components Overview</a:t>
            </a:r>
            <a:endParaRPr lang="en-US" sz="1500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5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Specialized Recognizers</a:t>
            </a:r>
            <a:endParaRPr lang="en-US" sz="1500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5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Processing Pipeline &amp; Validation</a:t>
            </a:r>
            <a:endParaRPr lang="en-US" sz="1500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5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5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Performance &amp; Conclusion</a:t>
            </a:r>
            <a:endParaRPr lang="en-US" sz="1500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35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Introduction: Purpose and Motivation</a:t>
            </a:r>
            <a:endParaRPr lang="en-US" sz="1735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Purpose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Detect and anonymize Personally Identifiable Information (PII) across multilingual content in English, French, and Arabic.</a:t>
            </a:r>
            <a:endParaRPr lang="en-US" sz="136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Motivation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Ensure privacy protection, meet regulatory requirements (GDPR, CCPA), and securely handle sensitive data.</a:t>
            </a:r>
            <a:endParaRPr lang="en-US" sz="136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Applications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Ideal for compliance audits, legal document processing, and corporate privacy solutions.</a:t>
            </a:r>
            <a:endParaRPr lang="en-US" sz="136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Core Components Overview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654685" y="68770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Detection Engines</a:t>
            </a:r>
            <a:endParaRPr lang="en-US" sz="1380" dirty="0"/>
          </a:p>
        </p:txBody>
      </p:sp>
      <p:sp>
        <p:nvSpPr>
          <p:cNvPr id="5" name="Paragraph 1"/>
          <p:cNvSpPr/>
          <p:nvPr/>
        </p:nvSpPr>
        <p:spPr>
          <a:xfrm>
            <a:off x="654685" y="687705"/>
            <a:ext cx="5238750" cy="260096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Microsoft Presidio Analyzer with custom Recognizers</a:t>
            </a:r>
            <a:endParaRPr lang="en-US" sz="1250" dirty="0"/>
          </a:p>
          <a:p>
            <a:pPr marL="0" indent="0" algn="l">
              <a:buNone/>
            </a:pPr>
            <a:r>
              <a:rPr lang="en-US" sz="12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Regex-based detection for emails, phones, financials, addresses</a:t>
            </a:r>
            <a:endParaRPr lang="en-US" sz="1250" dirty="0"/>
          </a:p>
          <a:p>
            <a:pPr marL="0" indent="0" algn="l">
              <a:buNone/>
            </a:pPr>
            <a:r>
              <a:rPr lang="en-US" sz="12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spaCy NER models for English and French</a:t>
            </a:r>
            <a:endParaRPr lang="en-US" sz="1250" dirty="0"/>
          </a:p>
          <a:p>
            <a:pPr marL="0" indent="0" algn="l">
              <a:buNone/>
            </a:pPr>
            <a:r>
              <a:rPr lang="en-US" sz="12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Hugging Face Transformers pipeline for Arabic NER</a:t>
            </a:r>
            <a:endParaRPr lang="en-US" sz="125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Framework Integrations</a:t>
            </a:r>
            <a:endParaRPr lang="en-US" sz="138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Built on top of Python 3, Presidio, spaCy, Hugging Face, and Regex engines.</a:t>
            </a:r>
            <a:endParaRPr lang="en-US" sz="125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Multilingual Capabilities</a:t>
            </a:r>
            <a:endParaRPr lang="en-US" sz="138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5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Support for language-specific nuances in English, French, and Arabic.</a:t>
            </a:r>
            <a:endParaRPr lang="en-US" sz="1250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Specialized Custom Recognizers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74739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Financial and Phone Recognizers</a:t>
            </a:r>
            <a:endParaRPr lang="en-US" sz="1280" dirty="0"/>
          </a:p>
        </p:txBody>
      </p:sp>
      <p:sp>
        <p:nvSpPr>
          <p:cNvPr id="5" name="Paragraph 1"/>
          <p:cNvSpPr/>
          <p:nvPr/>
        </p:nvSpPr>
        <p:spPr>
          <a:xfrm>
            <a:off x="714375" y="153416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FinancialPIIRecognizer for IBANs, BICs, VAT numbers, Credit Cards.</a:t>
            </a:r>
            <a:endParaRPr lang="en-US" sz="1320" dirty="0"/>
          </a:p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International and French Phone Recognizers for regional compliance.</a:t>
            </a:r>
            <a:endParaRPr lang="en-US" sz="1320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Language-Specific Recognizers</a:t>
            </a:r>
            <a:endParaRPr lang="en-US" sz="128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ArabicNameRecognizer and ArabicAddressRecognizer.</a:t>
            </a:r>
            <a:endParaRPr lang="en-US" sz="1320" dirty="0"/>
          </a:p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FrenchNameRecognizer for French-specific personal names.</a:t>
            </a:r>
            <a:endParaRPr lang="en-US" sz="1320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8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Advanced Detection</a:t>
            </a:r>
            <a:endParaRPr lang="en-US" sz="128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CustomEmailRecognizer with advanced regex patterns.</a:t>
            </a:r>
            <a:endParaRPr lang="en-US" sz="1320" dirty="0"/>
          </a:p>
          <a:p>
            <a:pPr marL="0" indent="0" algn="l">
              <a:buNone/>
            </a:pPr>
            <a:r>
              <a:rPr lang="en-US" sz="13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- CryptocurrencyRecognizer for Bitcoin, Ethereum, Binance addresses.</a:t>
            </a:r>
            <a:endParaRPr lang="en-US" sz="132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Validation Layer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Financial Validators</a:t>
            </a:r>
            <a:endParaRPr lang="en-US" sz="141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Validation of IBANs, BICs, Credit Cards, and VAT numbers using Luhn algorithm and Regex patterns.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False Positive Reduction</a:t>
            </a:r>
            <a:endParaRPr lang="en-US" sz="141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Avoid incorrect matches by strict pattern validation and scoring adjustments.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High Precision</a:t>
            </a:r>
            <a:endParaRPr lang="en-US" sz="141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Only verified and pattern-confirmed entities are passed to anonymization phase.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/>
          <p:nvPr/>
        </p:nvSpPr>
        <p:spPr>
          <a:xfrm>
            <a:off x="762000" y="0"/>
            <a:ext cx="7620000" cy="952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43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Processing Pipeline Flow</a:t>
            </a:r>
            <a:endParaRPr lang="en-US" sz="3435" dirty="0"/>
          </a:p>
        </p:txBody>
      </p:sp>
      <p:pic>
        <p:nvPicPr>
          <p:cNvPr id="4" name="Image 3" descr="Highly Optimized Multilingual PII Detection System - visual sel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890"/>
            <a:ext cx="9144000" cy="5125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Anonymization Strategy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Redaction Approaches</a:t>
            </a:r>
            <a:endParaRPr lang="en-US" sz="142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Entities are masked by type: [EMAIL], [PHONE_NUMBER], [CREDIT_CARD], maintaining document structure.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Partial Masking</a:t>
            </a:r>
            <a:endParaRPr lang="en-US" sz="142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Sensitive numbers like IBANs and Credit Cards are partially masked to retain format clarity.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Configurable Strategies</a:t>
            </a:r>
            <a:endParaRPr lang="en-US" sz="142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Masking styles can be adapted based on organizational policies or compliance requirements.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Outputs Overview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Anonymized Output</a:t>
            </a:r>
            <a:endParaRPr lang="en-US" sz="139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Fully redacted text preserving format, layout, and readability.</a:t>
            </a:r>
            <a:endParaRPr lang="en-US" sz="1365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Detected Entities Metadata</a:t>
            </a:r>
            <a:endParaRPr lang="en-US" sz="139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Detailed entity list with Type, Text, Start-End Positions, Confidence Scores, and Recognizer used.</a:t>
            </a:r>
            <a:endParaRPr lang="en-US" sz="1365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Detection Statistics</a:t>
            </a:r>
            <a:endParaRPr lang="en-US" sz="139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5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Summary of detection counts per entity type, optional evaluation metrics (Precision, Recall, F1).</a:t>
            </a:r>
            <a:endParaRPr lang="en-US" sz="1365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3544</Words>
  <Application>WPS Presentation</Application>
  <PresentationFormat>On-screen Show (16:9)</PresentationFormat>
  <Paragraphs>155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0" baseType="lpstr">
      <vt:lpstr>Arial</vt:lpstr>
      <vt:lpstr>SimSun</vt:lpstr>
      <vt:lpstr>Wingdings</vt:lpstr>
      <vt:lpstr>OpenSans-Bold</vt:lpstr>
      <vt:lpstr>Segoe Print</vt:lpstr>
      <vt:lpstr>OpenSans-Bold</vt:lpstr>
      <vt:lpstr>OpenSans-Bold</vt:lpstr>
      <vt:lpstr>Prompt-Bold</vt:lpstr>
      <vt:lpstr>Prompt-Bold</vt:lpstr>
      <vt:lpstr>Prompt-Bold</vt:lpstr>
      <vt:lpstr>OpenSans-Regular</vt:lpstr>
      <vt:lpstr>OpenSans-Regular</vt:lpstr>
      <vt:lpstr>OpenSans-Regular</vt:lpstr>
      <vt:lpstr>Calibri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ousse</cp:lastModifiedBy>
  <cp:revision>2</cp:revision>
  <dcterms:created xsi:type="dcterms:W3CDTF">2025-04-22T11:31:00Z</dcterms:created>
  <dcterms:modified xsi:type="dcterms:W3CDTF">2025-04-22T11:36:16Z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45A09F6F6F0241A097A0AA4772E60FF8_12</vt:lpwstr>
  </property>
  <property fmtid="{D5CDD505-2E9C-101B-9397-08002B2CF9AE}" pid="3" name="KSOProductBuildVer">
    <vt:lpwstr>1036-12.2.0.20795</vt:lpwstr>
  </property>
</Properties>
</file>