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83" r:id="rId2"/>
  </p:sldMasterIdLst>
  <p:notesMasterIdLst>
    <p:notesMasterId r:id="rId14"/>
  </p:notesMasterIdLst>
  <p:sldIdLst>
    <p:sldId id="278" r:id="rId3"/>
    <p:sldId id="285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4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32F3E"/>
    <a:srgbClr val="CCCCCC"/>
    <a:srgbClr val="37475A"/>
    <a:srgbClr val="131A22"/>
    <a:srgbClr val="007042"/>
    <a:srgbClr val="F7F6F3"/>
    <a:srgbClr val="36342F"/>
    <a:srgbClr val="FFFFFF"/>
    <a:srgbClr val="2A2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9"/>
    <p:restoredTop sz="96208" autoAdjust="0"/>
  </p:normalViewPr>
  <p:slideViewPr>
    <p:cSldViewPr snapToGrid="0" showGuides="1">
      <p:cViewPr>
        <p:scale>
          <a:sx n="128" d="100"/>
          <a:sy n="128" d="100"/>
        </p:scale>
        <p:origin x="1400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705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74775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Presentation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>
          <a:xfrm>
            <a:off x="1143000" y="200024"/>
            <a:ext cx="6858000" cy="4151075"/>
          </a:xfrm>
          <a:prstGeom prst="rect">
            <a:avLst/>
          </a:prstGeom>
        </p:spPr>
      </p:pic>
      <p:sp>
        <p:nvSpPr>
          <p:cNvPr id="32" name="Freeform 31"/>
          <p:cNvSpPr/>
          <p:nvPr userDrawn="1"/>
        </p:nvSpPr>
        <p:spPr>
          <a:xfrm>
            <a:off x="0" y="2112725"/>
            <a:ext cx="9144000" cy="3030775"/>
          </a:xfrm>
          <a:custGeom>
            <a:avLst/>
            <a:gdLst>
              <a:gd name="connsiteX0" fmla="*/ 0 w 9144000"/>
              <a:gd name="connsiteY0" fmla="*/ 0 h 3030775"/>
              <a:gd name="connsiteX1" fmla="*/ 3171549 w 9144000"/>
              <a:gd name="connsiteY1" fmla="*/ 0 h 3030775"/>
              <a:gd name="connsiteX2" fmla="*/ 3209378 w 9144000"/>
              <a:gd name="connsiteY2" fmla="*/ 33217 h 3030775"/>
              <a:gd name="connsiteX3" fmla="*/ 4199051 w 9144000"/>
              <a:gd name="connsiteY3" fmla="*/ 376464 h 3030775"/>
              <a:gd name="connsiteX4" fmla="*/ 4856521 w 9144000"/>
              <a:gd name="connsiteY4" fmla="*/ 236056 h 3030775"/>
              <a:gd name="connsiteX5" fmla="*/ 4969826 w 9144000"/>
              <a:gd name="connsiteY5" fmla="*/ 179155 h 3030775"/>
              <a:gd name="connsiteX6" fmla="*/ 4973767 w 9144000"/>
              <a:gd name="connsiteY6" fmla="*/ 203678 h 3030775"/>
              <a:gd name="connsiteX7" fmla="*/ 5028157 w 9144000"/>
              <a:gd name="connsiteY7" fmla="*/ 277384 h 3030775"/>
              <a:gd name="connsiteX8" fmla="*/ 5258756 w 9144000"/>
              <a:gd name="connsiteY8" fmla="*/ 49066 h 3030775"/>
              <a:gd name="connsiteX9" fmla="*/ 5271851 w 9144000"/>
              <a:gd name="connsiteY9" fmla="*/ 0 h 3030775"/>
              <a:gd name="connsiteX10" fmla="*/ 9144000 w 9144000"/>
              <a:gd name="connsiteY10" fmla="*/ 0 h 3030775"/>
              <a:gd name="connsiteX11" fmla="*/ 9144000 w 9144000"/>
              <a:gd name="connsiteY11" fmla="*/ 725725 h 3030775"/>
              <a:gd name="connsiteX12" fmla="*/ 9144000 w 9144000"/>
              <a:gd name="connsiteY12" fmla="*/ 2305050 h 3030775"/>
              <a:gd name="connsiteX13" fmla="*/ 9144000 w 9144000"/>
              <a:gd name="connsiteY13" fmla="*/ 3030775 h 3030775"/>
              <a:gd name="connsiteX14" fmla="*/ 0 w 9144000"/>
              <a:gd name="connsiteY14" fmla="*/ 3030775 h 3030775"/>
              <a:gd name="connsiteX15" fmla="*/ 0 w 9144000"/>
              <a:gd name="connsiteY15" fmla="*/ 2305050 h 3030775"/>
              <a:gd name="connsiteX16" fmla="*/ 0 w 9144000"/>
              <a:gd name="connsiteY16" fmla="*/ 725725 h 30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3030775">
                <a:moveTo>
                  <a:pt x="0" y="0"/>
                </a:moveTo>
                <a:lnTo>
                  <a:pt x="3171549" y="0"/>
                </a:lnTo>
                <a:lnTo>
                  <a:pt x="3209378" y="33217"/>
                </a:lnTo>
                <a:cubicBezTo>
                  <a:pt x="3478323" y="247651"/>
                  <a:pt x="3823117" y="376464"/>
                  <a:pt x="4199051" y="376464"/>
                </a:cubicBezTo>
                <a:cubicBezTo>
                  <a:pt x="4434011" y="376464"/>
                  <a:pt x="4656806" y="326147"/>
                  <a:pt x="4856521" y="236056"/>
                </a:cubicBezTo>
                <a:lnTo>
                  <a:pt x="4969826" y="179155"/>
                </a:lnTo>
                <a:lnTo>
                  <a:pt x="4973767" y="203678"/>
                </a:lnTo>
                <a:cubicBezTo>
                  <a:pt x="4983260" y="241015"/>
                  <a:pt x="5001549" y="267535"/>
                  <a:pt x="5028157" y="277384"/>
                </a:cubicBezTo>
                <a:cubicBezTo>
                  <a:pt x="5099111" y="303650"/>
                  <a:pt x="5202354" y="201429"/>
                  <a:pt x="5258756" y="49066"/>
                </a:cubicBezTo>
                <a:lnTo>
                  <a:pt x="5271851" y="0"/>
                </a:lnTo>
                <a:lnTo>
                  <a:pt x="9144000" y="0"/>
                </a:lnTo>
                <a:lnTo>
                  <a:pt x="9144000" y="725725"/>
                </a:lnTo>
                <a:lnTo>
                  <a:pt x="9144000" y="2305050"/>
                </a:lnTo>
                <a:lnTo>
                  <a:pt x="9144000" y="3030775"/>
                </a:lnTo>
                <a:lnTo>
                  <a:pt x="0" y="3030775"/>
                </a:lnTo>
                <a:lnTo>
                  <a:pt x="0" y="2305050"/>
                </a:lnTo>
                <a:lnTo>
                  <a:pt x="0" y="725725"/>
                </a:lnTo>
                <a:close/>
              </a:path>
            </a:pathLst>
          </a:cu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810390"/>
            <a:ext cx="7886700" cy="899795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872110"/>
            <a:ext cx="7886700" cy="7153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CCCCC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14850"/>
            <a:ext cx="9144000" cy="62865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1"/>
            <a:ext cx="7886700" cy="993775"/>
          </a:xfrm>
        </p:spPr>
        <p:txBody>
          <a:bodyPr/>
          <a:lstStyle>
            <a:lvl1pPr>
              <a:defRPr b="1">
                <a:solidFill>
                  <a:srgbClr val="131A22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7789"/>
            <a:ext cx="7886700" cy="3065461"/>
          </a:xfrm>
        </p:spPr>
        <p:txBody>
          <a:bodyPr/>
          <a:lstStyle>
            <a:lvl1pPr>
              <a:defRPr>
                <a:solidFill>
                  <a:srgbClr val="131A22"/>
                </a:solidFill>
              </a:defRPr>
            </a:lvl1pPr>
            <a:lvl2pPr>
              <a:defRPr>
                <a:solidFill>
                  <a:srgbClr val="131A22"/>
                </a:solidFill>
              </a:defRPr>
            </a:lvl2pPr>
            <a:lvl3pPr>
              <a:defRPr>
                <a:solidFill>
                  <a:srgbClr val="131A22"/>
                </a:solidFill>
              </a:defRPr>
            </a:lvl3pPr>
            <a:lvl4pPr>
              <a:defRPr>
                <a:solidFill>
                  <a:srgbClr val="131A22"/>
                </a:solidFill>
              </a:defRPr>
            </a:lvl4pPr>
            <a:lvl5pPr>
              <a:defRPr>
                <a:solidFill>
                  <a:srgbClr val="131A2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626001"/>
            <a:ext cx="3086100" cy="274637"/>
          </a:xfrm>
        </p:spPr>
        <p:txBody>
          <a:bodyPr/>
          <a:lstStyle>
            <a:lvl1pPr algn="l">
              <a:defRPr>
                <a:solidFill>
                  <a:srgbClr val="CCCCC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626001"/>
            <a:ext cx="2057400" cy="274637"/>
          </a:xfrm>
        </p:spPr>
        <p:txBody>
          <a:bodyPr/>
          <a:lstStyle>
            <a:lvl1pPr>
              <a:defRPr>
                <a:solidFill>
                  <a:srgbClr val="CCCCCC"/>
                </a:solidFill>
              </a:defRPr>
            </a:lvl1pPr>
          </a:lstStyle>
          <a:p>
            <a:fld id="{035B257D-CA60-43FB-8693-D95F29EB1A45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4626001"/>
            <a:ext cx="12435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554-23A8-4EB2-B8BE-BA3D17196C40}" type="datetime1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B9A4-7C00-41BB-B303-4E91C20728DD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66675" y="5219700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1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CECD-C3B0-4938-88BD-284C19198B4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5105-2D93-495D-ABE5-D4FA5E4C6C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400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ijianmo.github.io/amaz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8650" y="2889218"/>
            <a:ext cx="7886700" cy="899795"/>
          </a:xfrm>
        </p:spPr>
        <p:txBody>
          <a:bodyPr>
            <a:noAutofit/>
          </a:bodyPr>
          <a:lstStyle/>
          <a:p>
            <a:r>
              <a:rPr lang="en-US" sz="3600" dirty="0"/>
              <a:t>Amazon review classification</a:t>
            </a:r>
            <a:br>
              <a:rPr lang="en-US" sz="3600" dirty="0"/>
            </a:br>
            <a:r>
              <a:rPr lang="en-US" sz="3600" dirty="0"/>
              <a:t>and clustering</a:t>
            </a:r>
            <a:endParaRPr lang="en-US" sz="3600" b="1" cap="all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55979" y="3789013"/>
            <a:ext cx="2059371" cy="71532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Dario </a:t>
            </a:r>
            <a:r>
              <a:rPr lang="en-US" dirty="0" err="1"/>
              <a:t>Carolla</a:t>
            </a:r>
            <a:r>
              <a:rPr lang="en-US" dirty="0"/>
              <a:t> mat. 807547</a:t>
            </a:r>
          </a:p>
          <a:p>
            <a:r>
              <a:rPr lang="en-US" dirty="0"/>
              <a:t>Federico </a:t>
            </a:r>
            <a:r>
              <a:rPr lang="en-US" dirty="0" err="1"/>
              <a:t>Manenti</a:t>
            </a:r>
            <a:r>
              <a:rPr lang="en-US" dirty="0"/>
              <a:t> mat. 790032</a:t>
            </a:r>
          </a:p>
          <a:p>
            <a:r>
              <a:rPr lang="en-US" dirty="0"/>
              <a:t>Matteo </a:t>
            </a:r>
            <a:r>
              <a:rPr lang="en-US" dirty="0" err="1"/>
              <a:t>Gaverini</a:t>
            </a:r>
            <a:r>
              <a:rPr lang="en-US" dirty="0"/>
              <a:t> mat. 808101</a:t>
            </a:r>
          </a:p>
        </p:txBody>
      </p:sp>
    </p:spTree>
    <p:extLst>
      <p:ext uri="{BB962C8B-B14F-4D97-AF65-F5344CB8AC3E}">
        <p14:creationId xmlns:p14="http://schemas.microsoft.com/office/powerpoint/2010/main" val="13763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 err="1"/>
              <a:t>Conclusioni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F522878-D0F7-C340-8013-3465BF517E9E}"/>
              </a:ext>
            </a:extLst>
          </p:cNvPr>
          <p:cNvGrpSpPr/>
          <p:nvPr/>
        </p:nvGrpSpPr>
        <p:grpSpPr>
          <a:xfrm>
            <a:off x="514174" y="1489342"/>
            <a:ext cx="8115652" cy="738664"/>
            <a:chOff x="628650" y="1353850"/>
            <a:chExt cx="8115652" cy="73866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BDB9796B-7A53-A74D-8509-EF78A7C2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459988"/>
              <a:ext cx="526389" cy="526389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9F90B78D-9579-214E-8F0F-26D921DC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320" y="1459988"/>
              <a:ext cx="526389" cy="526389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A22A1096-5F26-2E47-B0F0-E9883073668F}"/>
                </a:ext>
              </a:extLst>
            </p:cNvPr>
            <p:cNvSpPr/>
            <p:nvPr/>
          </p:nvSpPr>
          <p:spPr>
            <a:xfrm>
              <a:off x="1229193" y="1353850"/>
              <a:ext cx="35958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Ottimi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risultati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Non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dipendente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dalla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rappresentazione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Il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modello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migliore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SVM con TF-IDF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AFCA1559-8F67-FA4B-B3F0-FFF7A8A525A9}"/>
                </a:ext>
              </a:extLst>
            </p:cNvPr>
            <p:cNvSpPr/>
            <p:nvPr/>
          </p:nvSpPr>
          <p:spPr>
            <a:xfrm>
              <a:off x="5691863" y="1353850"/>
              <a:ext cx="30524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Risultati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non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eccellenti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Overlapping cluster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Buoni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risultati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livello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qualitativo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4A30589-A79B-454C-A7AD-0715396F9705}"/>
              </a:ext>
            </a:extLst>
          </p:cNvPr>
          <p:cNvGrpSpPr/>
          <p:nvPr/>
        </p:nvGrpSpPr>
        <p:grpSpPr>
          <a:xfrm>
            <a:off x="2587613" y="3113963"/>
            <a:ext cx="3968773" cy="540195"/>
            <a:chOff x="2540391" y="3024654"/>
            <a:chExt cx="3968773" cy="54019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D2B5D7E1-1FFE-054F-9B99-F05E2BCF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0391" y="3056957"/>
              <a:ext cx="507892" cy="507892"/>
            </a:xfrm>
            <a:prstGeom prst="rect">
              <a:avLst/>
            </a:prstGeom>
          </p:spPr>
        </p:pic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9529DF1D-4B3F-2C47-A93D-D2C5810445AE}"/>
                </a:ext>
              </a:extLst>
            </p:cNvPr>
            <p:cNvSpPr/>
            <p:nvPr/>
          </p:nvSpPr>
          <p:spPr>
            <a:xfrm>
              <a:off x="3140934" y="3024654"/>
              <a:ext cx="33682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Testare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altri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metodi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di clustering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Aumentare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risorse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computazionali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6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Univesità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214DED-72BC-1B48-836C-90AEA6F60141}"/>
              </a:ext>
            </a:extLst>
          </p:cNvPr>
          <p:cNvSpPr txBox="1"/>
          <p:nvPr/>
        </p:nvSpPr>
        <p:spPr>
          <a:xfrm>
            <a:off x="241540" y="47100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AD8E0D-93AA-084F-9E4B-A481535A34FE}"/>
              </a:ext>
            </a:extLst>
          </p:cNvPr>
          <p:cNvSpPr txBox="1"/>
          <p:nvPr/>
        </p:nvSpPr>
        <p:spPr>
          <a:xfrm>
            <a:off x="1630392" y="1328468"/>
            <a:ext cx="6021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Grazie per l’attenzione!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FEF63F8-1576-F546-BE96-37AB7746A3F7}"/>
              </a:ext>
            </a:extLst>
          </p:cNvPr>
          <p:cNvSpPr/>
          <p:nvPr/>
        </p:nvSpPr>
        <p:spPr>
          <a:xfrm>
            <a:off x="-155275" y="-86264"/>
            <a:ext cx="9385539" cy="5331123"/>
          </a:xfrm>
          <a:prstGeom prst="rect">
            <a:avLst/>
          </a:prstGeom>
          <a:solidFill>
            <a:srgbClr val="232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69A4B82-416A-9043-8EF4-0CE2896DDD42}"/>
              </a:ext>
            </a:extLst>
          </p:cNvPr>
          <p:cNvGrpSpPr/>
          <p:nvPr/>
        </p:nvGrpSpPr>
        <p:grpSpPr>
          <a:xfrm>
            <a:off x="105306" y="1899029"/>
            <a:ext cx="8933388" cy="1345441"/>
            <a:chOff x="105306" y="1368015"/>
            <a:chExt cx="8933388" cy="134544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8BEB646-BAAF-1A42-B021-164707EE4C0F}"/>
                </a:ext>
              </a:extLst>
            </p:cNvPr>
            <p:cNvSpPr txBox="1"/>
            <p:nvPr/>
          </p:nvSpPr>
          <p:spPr>
            <a:xfrm>
              <a:off x="105306" y="1368015"/>
              <a:ext cx="89333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6600" dirty="0">
                  <a:solidFill>
                    <a:schemeClr val="bg1"/>
                  </a:solidFill>
                </a:rPr>
                <a:t>Grazie per l’attenzione!</a:t>
              </a:r>
            </a:p>
          </p:txBody>
        </p: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D5004042-E24C-1946-9DCA-F3FEF5898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631" b="-5667"/>
            <a:stretch/>
          </p:blipFill>
          <p:spPr>
            <a:xfrm>
              <a:off x="4524756" y="2305160"/>
              <a:ext cx="3309309" cy="408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6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err="1"/>
              <a:t>Obiettivi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106" y="2104698"/>
            <a:ext cx="1799240" cy="1076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Text classification</a:t>
            </a:r>
          </a:p>
          <a:p>
            <a:pPr marL="0" indent="0" algn="ctr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Attribuire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ad una review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pubblicata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amazon 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giusta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appartenenza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0C7D72-5103-F645-8538-1ACADF4E0B9A}"/>
              </a:ext>
            </a:extLst>
          </p:cNvPr>
          <p:cNvSpPr txBox="1">
            <a:spLocks/>
          </p:cNvSpPr>
          <p:nvPr/>
        </p:nvSpPr>
        <p:spPr>
          <a:xfrm>
            <a:off x="5143062" y="2104699"/>
            <a:ext cx="1799239" cy="126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Text clustering</a:t>
            </a:r>
          </a:p>
          <a:p>
            <a:pPr marL="0" indent="0" algn="ctr">
              <a:buNone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Ricerca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di pattern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nascosti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nelle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review per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raggrupparle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tramite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caratteristiche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simili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5D8A1EA-F278-7D47-AEFB-1A3534E8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49" y="1264183"/>
            <a:ext cx="800755" cy="80075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BCFC879-BD10-5849-9727-1DC145B5B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14" y="1249292"/>
            <a:ext cx="830536" cy="8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057"/>
            <a:ext cx="3778759" cy="6286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Il dataset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 una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raccolta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review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pubblicate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Amazon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A8FA62-C706-AE4A-B03E-91B65EBA9E49}"/>
              </a:ext>
            </a:extLst>
          </p:cNvPr>
          <p:cNvSpPr txBox="1">
            <a:spLocks/>
          </p:cNvSpPr>
          <p:nvPr/>
        </p:nvSpPr>
        <p:spPr>
          <a:xfrm>
            <a:off x="5793867" y="1763488"/>
            <a:ext cx="2721483" cy="3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CDs and Vinyl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A7E947-C4FC-7B41-9A68-896B14D13ADC}"/>
              </a:ext>
            </a:extLst>
          </p:cNvPr>
          <p:cNvSpPr txBox="1">
            <a:spLocks/>
          </p:cNvSpPr>
          <p:nvPr/>
        </p:nvSpPr>
        <p:spPr>
          <a:xfrm>
            <a:off x="5793866" y="2390885"/>
            <a:ext cx="2947798" cy="40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Cell Phones and Accessories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5246B68-64AB-BF40-A28D-D22A67BE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24" y="1702425"/>
            <a:ext cx="408042" cy="408042"/>
          </a:xfrm>
          <a:prstGeom prst="rect">
            <a:avLst/>
          </a:prstGeom>
        </p:spPr>
      </p:pic>
      <p:pic>
        <p:nvPicPr>
          <p:cNvPr id="18" name="Immagine 17" descr="Immagine che contiene specchio&#10;&#10;Descrizione generata automaticamente">
            <a:extLst>
              <a:ext uri="{FF2B5EF4-FFF2-40B4-BE49-F238E27FC236}">
                <a16:creationId xmlns:a16="http://schemas.microsoft.com/office/drawing/2014/main" id="{98E9C5D4-E216-3742-9D53-5C184105A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85824" y="2357392"/>
            <a:ext cx="408042" cy="40804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BB331F2-4D2B-F44F-B2C1-CAC7E4F43333}"/>
              </a:ext>
            </a:extLst>
          </p:cNvPr>
          <p:cNvSpPr txBox="1">
            <a:spLocks/>
          </p:cNvSpPr>
          <p:nvPr/>
        </p:nvSpPr>
        <p:spPr>
          <a:xfrm>
            <a:off x="5793866" y="3082679"/>
            <a:ext cx="2947798" cy="40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Grocery and Gourmet Food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B48B71F-E898-DB4F-B652-7E2BAFAC7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85824" y="3015694"/>
            <a:ext cx="408042" cy="40804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A29653-CF58-6947-B21D-8D9F71AE42A4}"/>
              </a:ext>
            </a:extLst>
          </p:cNvPr>
          <p:cNvSpPr txBox="1">
            <a:spLocks/>
          </p:cNvSpPr>
          <p:nvPr/>
        </p:nvSpPr>
        <p:spPr>
          <a:xfrm>
            <a:off x="5793866" y="3706778"/>
            <a:ext cx="2947798" cy="40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Sports and Outdoors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09035E9D-E4A1-3D4C-B562-5257EA51B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824" y="3673996"/>
            <a:ext cx="408042" cy="408042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06F136-A69E-5248-A501-2C0C1EA35F21}"/>
              </a:ext>
            </a:extLst>
          </p:cNvPr>
          <p:cNvSpPr/>
          <p:nvPr/>
        </p:nvSpPr>
        <p:spPr>
          <a:xfrm>
            <a:off x="5316110" y="925388"/>
            <a:ext cx="272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selezionate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quattro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categorie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0A79EEC-197E-6745-8C88-E817E4D6FD82}"/>
              </a:ext>
            </a:extLst>
          </p:cNvPr>
          <p:cNvSpPr/>
          <p:nvPr/>
        </p:nvSpPr>
        <p:spPr>
          <a:xfrm>
            <a:off x="628650" y="3490721"/>
            <a:ext cx="3522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ogni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prodotto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utilizzata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solo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recensione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considerata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Text classification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CCA65FB-706F-ED48-A971-27886222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33" y="1225807"/>
            <a:ext cx="918972" cy="91897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80EC0E3-C616-1844-AD56-F428C1C00D36}"/>
              </a:ext>
            </a:extLst>
          </p:cNvPr>
          <p:cNvSpPr/>
          <p:nvPr/>
        </p:nvSpPr>
        <p:spPr>
          <a:xfrm>
            <a:off x="632953" y="2150570"/>
            <a:ext cx="1713931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Stop words removal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FDE34FA-AF02-A54C-B747-0196B4B185B5}"/>
              </a:ext>
            </a:extLst>
          </p:cNvPr>
          <p:cNvSpPr/>
          <p:nvPr/>
        </p:nvSpPr>
        <p:spPr>
          <a:xfrm>
            <a:off x="2912348" y="2150570"/>
            <a:ext cx="173714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Rappresentazione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TF-IDF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unigrammi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Doc2Vec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16C4C0-0E50-8842-B9ED-B197B751D8B8}"/>
              </a:ext>
            </a:extLst>
          </p:cNvPr>
          <p:cNvSpPr/>
          <p:nvPr/>
        </p:nvSpPr>
        <p:spPr>
          <a:xfrm>
            <a:off x="4997258" y="2148141"/>
            <a:ext cx="1415772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Modelli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F3F5EE5-53A9-304C-8A2E-36DB3B3F5379}"/>
              </a:ext>
            </a:extLst>
          </p:cNvPr>
          <p:cNvSpPr/>
          <p:nvPr/>
        </p:nvSpPr>
        <p:spPr>
          <a:xfrm>
            <a:off x="6839090" y="2149415"/>
            <a:ext cx="154080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Valutazione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utilizzata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l’accuracy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E786510-D707-A64A-9DC2-8B919E2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14763" y="1295867"/>
            <a:ext cx="778851" cy="77885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2A16E9E-5C2F-8746-95E6-F92AE721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09" y="1315470"/>
            <a:ext cx="759248" cy="75924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BDF7E43-22FA-114A-B5DC-B77462A2B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675" y="1359157"/>
            <a:ext cx="785622" cy="78562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94EB8F-5A30-9347-AA82-AC663520CC5E}"/>
              </a:ext>
            </a:extLst>
          </p:cNvPr>
          <p:cNvSpPr txBox="1"/>
          <p:nvPr/>
        </p:nvSpPr>
        <p:spPr>
          <a:xfrm>
            <a:off x="2151993" y="3886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5AE8BB2-C960-BA44-A21B-1D9CD51C382D}"/>
              </a:ext>
            </a:extLst>
          </p:cNvPr>
          <p:cNvSpPr/>
          <p:nvPr/>
        </p:nvSpPr>
        <p:spPr>
          <a:xfrm>
            <a:off x="628650" y="3732311"/>
            <a:ext cx="3635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words: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product, item, amazon, price, 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37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Text classification - </a:t>
            </a:r>
            <a:r>
              <a:rPr lang="en-US" sz="3600" dirty="0" err="1"/>
              <a:t>Risultati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856616A-2BAD-5349-805D-A1A37AC4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49140"/>
              </p:ext>
            </p:extLst>
          </p:nvPr>
        </p:nvGraphicFramePr>
        <p:xfrm>
          <a:off x="1357608" y="855346"/>
          <a:ext cx="7370063" cy="159994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95660">
                  <a:extLst>
                    <a:ext uri="{9D8B030D-6E8A-4147-A177-3AD203B41FA5}">
                      <a16:colId xmlns:a16="http://schemas.microsoft.com/office/drawing/2014/main" val="4197598936"/>
                    </a:ext>
                  </a:extLst>
                </a:gridCol>
                <a:gridCol w="1895660">
                  <a:extLst>
                    <a:ext uri="{9D8B030D-6E8A-4147-A177-3AD203B41FA5}">
                      <a16:colId xmlns:a16="http://schemas.microsoft.com/office/drawing/2014/main" val="4187989281"/>
                    </a:ext>
                  </a:extLst>
                </a:gridCol>
                <a:gridCol w="1967695">
                  <a:extLst>
                    <a:ext uri="{9D8B030D-6E8A-4147-A177-3AD203B41FA5}">
                      <a16:colId xmlns:a16="http://schemas.microsoft.com/office/drawing/2014/main" val="3702290126"/>
                    </a:ext>
                  </a:extLst>
                </a:gridCol>
                <a:gridCol w="1611048">
                  <a:extLst>
                    <a:ext uri="{9D8B030D-6E8A-4147-A177-3AD203B41FA5}">
                      <a16:colId xmlns:a16="http://schemas.microsoft.com/office/drawing/2014/main" val="4007900727"/>
                    </a:ext>
                  </a:extLst>
                </a:gridCol>
              </a:tblGrid>
              <a:tr h="58945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Classificatore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Tempo (</a:t>
                      </a:r>
                      <a:r>
                        <a:rPr lang="it-IT" sz="1600" dirty="0" err="1"/>
                        <a:t>s</a:t>
                      </a:r>
                      <a:r>
                        <a:rPr lang="it-IT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10-Cross Validation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dirty="0" err="1"/>
                        <a:t>Accurcacy</a:t>
                      </a:r>
                      <a:r>
                        <a:rPr lang="it-IT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Intervallo di confidenza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62779"/>
                  </a:ext>
                </a:extLst>
              </a:tr>
              <a:tr h="336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[97.9, 98.1]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8682"/>
                  </a:ext>
                </a:extLst>
              </a:tr>
              <a:tr h="336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94.7%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[94.5, 94.9]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97519"/>
                  </a:ext>
                </a:extLst>
              </a:tr>
              <a:tr h="336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[97.3, 97.7]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8006"/>
                  </a:ext>
                </a:extLst>
              </a:tr>
            </a:tbl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C963EA99-2543-C847-8779-3B1016BAC7E5}"/>
              </a:ext>
            </a:extLst>
          </p:cNvPr>
          <p:cNvSpPr/>
          <p:nvPr/>
        </p:nvSpPr>
        <p:spPr>
          <a:xfrm>
            <a:off x="416329" y="1497111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63F60893-FAF7-AF41-A5B3-24B596EBD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87272"/>
              </p:ext>
            </p:extLst>
          </p:nvPr>
        </p:nvGraphicFramePr>
        <p:xfrm>
          <a:off x="1357607" y="2751389"/>
          <a:ext cx="7370063" cy="159994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95660">
                  <a:extLst>
                    <a:ext uri="{9D8B030D-6E8A-4147-A177-3AD203B41FA5}">
                      <a16:colId xmlns:a16="http://schemas.microsoft.com/office/drawing/2014/main" val="4197598936"/>
                    </a:ext>
                  </a:extLst>
                </a:gridCol>
                <a:gridCol w="1895660">
                  <a:extLst>
                    <a:ext uri="{9D8B030D-6E8A-4147-A177-3AD203B41FA5}">
                      <a16:colId xmlns:a16="http://schemas.microsoft.com/office/drawing/2014/main" val="4187989281"/>
                    </a:ext>
                  </a:extLst>
                </a:gridCol>
                <a:gridCol w="1967695">
                  <a:extLst>
                    <a:ext uri="{9D8B030D-6E8A-4147-A177-3AD203B41FA5}">
                      <a16:colId xmlns:a16="http://schemas.microsoft.com/office/drawing/2014/main" val="3702290126"/>
                    </a:ext>
                  </a:extLst>
                </a:gridCol>
                <a:gridCol w="1611048">
                  <a:extLst>
                    <a:ext uri="{9D8B030D-6E8A-4147-A177-3AD203B41FA5}">
                      <a16:colId xmlns:a16="http://schemas.microsoft.com/office/drawing/2014/main" val="4007900727"/>
                    </a:ext>
                  </a:extLst>
                </a:gridCol>
              </a:tblGrid>
              <a:tr h="58945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Classificatore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Tempo (</a:t>
                      </a:r>
                      <a:r>
                        <a:rPr lang="it-IT" sz="1600" dirty="0" err="1"/>
                        <a:t>s</a:t>
                      </a:r>
                      <a:r>
                        <a:rPr lang="it-IT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10-Cross Validation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dirty="0" err="1"/>
                        <a:t>Accurcacy</a:t>
                      </a:r>
                      <a:r>
                        <a:rPr lang="it-IT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Intervallo di confidenza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62779"/>
                  </a:ext>
                </a:extLst>
              </a:tr>
              <a:tr h="336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[97.6, 95.8]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8682"/>
                  </a:ext>
                </a:extLst>
              </a:tr>
              <a:tr h="336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[97.1, 97.3]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97519"/>
                  </a:ext>
                </a:extLst>
              </a:tr>
              <a:tr h="336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[97.8, 98.1]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3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8006"/>
                  </a:ext>
                </a:extLst>
              </a:tr>
            </a:tbl>
          </a:graphicData>
        </a:graphic>
      </p:graphicFrame>
      <p:sp>
        <p:nvSpPr>
          <p:cNvPr id="18" name="Rettangolo 17">
            <a:extLst>
              <a:ext uri="{FF2B5EF4-FFF2-40B4-BE49-F238E27FC236}">
                <a16:creationId xmlns:a16="http://schemas.microsoft.com/office/drawing/2014/main" id="{8A5EDC45-76C9-3D47-9786-B22E5DFD2696}"/>
              </a:ext>
            </a:extLst>
          </p:cNvPr>
          <p:cNvSpPr/>
          <p:nvPr/>
        </p:nvSpPr>
        <p:spPr>
          <a:xfrm>
            <a:off x="225572" y="3338613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Doc2Vec</a:t>
            </a:r>
          </a:p>
        </p:txBody>
      </p:sp>
    </p:spTree>
    <p:extLst>
      <p:ext uri="{BB962C8B-B14F-4D97-AF65-F5344CB8AC3E}">
        <p14:creationId xmlns:p14="http://schemas.microsoft.com/office/powerpoint/2010/main" val="42105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Text classification – Explainable 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164FF4D-2D26-D944-8010-D4530BD0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953343"/>
            <a:ext cx="7534656" cy="3236813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70DD94D-44F1-174D-8823-89488596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5" y="1002028"/>
            <a:ext cx="7886700" cy="3352195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87AD004-7BBA-4F43-8948-5BB54E73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980771"/>
            <a:ext cx="7972333" cy="3373452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CCB36A8-1676-EB4C-B267-CED3C533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68" y="1002028"/>
            <a:ext cx="7905737" cy="3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Text 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FEE533F-FF4A-124F-AA68-604D4984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30" y="1722839"/>
            <a:ext cx="918972" cy="918972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38E9F16-B0EB-2447-BA88-3501BE131086}"/>
              </a:ext>
            </a:extLst>
          </p:cNvPr>
          <p:cNvSpPr/>
          <p:nvPr/>
        </p:nvSpPr>
        <p:spPr>
          <a:xfrm>
            <a:off x="628650" y="2647602"/>
            <a:ext cx="171393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Stop words removal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7FFC5F7-05EF-0246-987A-161F82F6D819}"/>
              </a:ext>
            </a:extLst>
          </p:cNvPr>
          <p:cNvSpPr/>
          <p:nvPr/>
        </p:nvSpPr>
        <p:spPr>
          <a:xfrm>
            <a:off x="2757364" y="2647602"/>
            <a:ext cx="203850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Rappresentazione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TF-IDF (non solo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unigrammi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0111A51-6D56-1840-AEE9-8CDA8BE01C00}"/>
              </a:ext>
            </a:extLst>
          </p:cNvPr>
          <p:cNvSpPr/>
          <p:nvPr/>
        </p:nvSpPr>
        <p:spPr>
          <a:xfrm>
            <a:off x="5118405" y="2645173"/>
            <a:ext cx="116487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5FB1485-2C99-AF46-A912-10B85B6BE589}"/>
              </a:ext>
            </a:extLst>
          </p:cNvPr>
          <p:cNvSpPr/>
          <p:nvPr/>
        </p:nvSpPr>
        <p:spPr>
          <a:xfrm>
            <a:off x="6578310" y="2646447"/>
            <a:ext cx="205376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Valutazione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Coefficiente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 Silhouette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701F571-CBD7-C040-921F-94C8B410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10460" y="1792899"/>
            <a:ext cx="778851" cy="77885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F640FEF-5D19-4F4B-A82D-10E7552B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372" y="1856189"/>
            <a:ext cx="785622" cy="78562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1210007-116F-474B-9D18-5EF30DE40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573" y="1811275"/>
            <a:ext cx="830536" cy="830536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F633D3-6A96-E64F-A39F-9C1E9DD64EE7}"/>
              </a:ext>
            </a:extLst>
          </p:cNvPr>
          <p:cNvSpPr txBox="1">
            <a:spLocks/>
          </p:cNvSpPr>
          <p:nvPr/>
        </p:nvSpPr>
        <p:spPr>
          <a:xfrm>
            <a:off x="1026130" y="1130063"/>
            <a:ext cx="1508099" cy="3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CDs and Vinyl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D9B18C6E-DE24-F148-A8F9-54EC02803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42" y="1089223"/>
            <a:ext cx="352788" cy="352788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661B160-5E9F-FD45-810D-6D29F05DEB9B}"/>
              </a:ext>
            </a:extLst>
          </p:cNvPr>
          <p:cNvSpPr txBox="1">
            <a:spLocks/>
          </p:cNvSpPr>
          <p:nvPr/>
        </p:nvSpPr>
        <p:spPr>
          <a:xfrm>
            <a:off x="628650" y="748772"/>
            <a:ext cx="2002626" cy="3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1A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utilizzato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1568FF9-0D0F-B34B-A60D-21D4BB7454F0}"/>
              </a:ext>
            </a:extLst>
          </p:cNvPr>
          <p:cNvGrpSpPr/>
          <p:nvPr/>
        </p:nvGrpSpPr>
        <p:grpSpPr>
          <a:xfrm>
            <a:off x="851338" y="2988053"/>
            <a:ext cx="5831460" cy="1236683"/>
            <a:chOff x="851338" y="2988053"/>
            <a:chExt cx="5831460" cy="123668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806CFAA-A936-B645-B620-F9AA9EF79DF6}"/>
                </a:ext>
              </a:extLst>
            </p:cNvPr>
            <p:cNvSpPr/>
            <p:nvPr/>
          </p:nvSpPr>
          <p:spPr>
            <a:xfrm>
              <a:off x="2964264" y="3916959"/>
              <a:ext cx="1657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Michael   Jackson</a:t>
              </a:r>
              <a:endParaRPr lang="it-IT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0A4BF3F5-E805-F044-ACF0-5CA45BF1D493}"/>
                </a:ext>
              </a:extLst>
            </p:cNvPr>
            <p:cNvSpPr/>
            <p:nvPr/>
          </p:nvSpPr>
          <p:spPr>
            <a:xfrm>
              <a:off x="851338" y="2988053"/>
              <a:ext cx="976930" cy="409904"/>
            </a:xfrm>
            <a:prstGeom prst="rect">
              <a:avLst/>
            </a:prstGeom>
            <a:noFill/>
            <a:ln w="190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6AD08444-CC37-5944-8385-200DF9CA044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622090" y="4070848"/>
              <a:ext cx="549991" cy="2838"/>
            </a:xfrm>
            <a:prstGeom prst="straightConnector1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8056AEDE-29B2-9743-A71E-F889EDFCB558}"/>
                </a:ext>
              </a:extLst>
            </p:cNvPr>
            <p:cNvSpPr/>
            <p:nvPr/>
          </p:nvSpPr>
          <p:spPr>
            <a:xfrm>
              <a:off x="5174052" y="3916638"/>
              <a:ext cx="15087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Michael Jackson</a:t>
              </a:r>
              <a:endParaRPr lang="it-IT" dirty="0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8411030D-75EB-8348-A486-0F5750374ECF}"/>
                </a:ext>
              </a:extLst>
            </p:cNvPr>
            <p:cNvSpPr/>
            <p:nvPr/>
          </p:nvSpPr>
          <p:spPr>
            <a:xfrm>
              <a:off x="3031813" y="3924520"/>
              <a:ext cx="664989" cy="287452"/>
            </a:xfrm>
            <a:prstGeom prst="rect">
              <a:avLst/>
            </a:prstGeom>
            <a:noFill/>
            <a:ln w="190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301B7DF1-4816-6740-A371-49CCD8C85A0D}"/>
                </a:ext>
              </a:extLst>
            </p:cNvPr>
            <p:cNvSpPr/>
            <p:nvPr/>
          </p:nvSpPr>
          <p:spPr>
            <a:xfrm>
              <a:off x="3791237" y="3924521"/>
              <a:ext cx="681175" cy="287452"/>
            </a:xfrm>
            <a:prstGeom prst="rect">
              <a:avLst/>
            </a:prstGeom>
            <a:noFill/>
            <a:ln w="190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4FB28C-EA07-FD45-B11C-78494A46B37B}"/>
                </a:ext>
              </a:extLst>
            </p:cNvPr>
            <p:cNvSpPr/>
            <p:nvPr/>
          </p:nvSpPr>
          <p:spPr>
            <a:xfrm>
              <a:off x="5241357" y="3924521"/>
              <a:ext cx="1344835" cy="274744"/>
            </a:xfrm>
            <a:prstGeom prst="rect">
              <a:avLst/>
            </a:prstGeom>
            <a:noFill/>
            <a:ln w="190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7" name="Immagine 1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B3252C4-70D6-4446-95B3-6191E66FF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709" y="261339"/>
            <a:ext cx="2251941" cy="15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Text clustering - </a:t>
            </a:r>
            <a:r>
              <a:rPr lang="en-US" sz="3600" dirty="0" err="1"/>
              <a:t>Risultati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CDBEDD-C6E6-FA42-BAAA-2F69B4C73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7"/>
          <a:stretch/>
        </p:blipFill>
        <p:spPr>
          <a:xfrm>
            <a:off x="4241471" y="856677"/>
            <a:ext cx="3705952" cy="36011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793753-2D4A-F240-BE41-0DA07EF81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84"/>
          <a:stretch/>
        </p:blipFill>
        <p:spPr>
          <a:xfrm>
            <a:off x="1433396" y="1195749"/>
            <a:ext cx="1147320" cy="308274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A7D5392-BBF6-3C42-B0E3-9E95F382A419}"/>
              </a:ext>
            </a:extLst>
          </p:cNvPr>
          <p:cNvSpPr/>
          <p:nvPr/>
        </p:nvSpPr>
        <p:spPr>
          <a:xfrm>
            <a:off x="1196577" y="813624"/>
            <a:ext cx="16209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Coefficienti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Silhoutte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ogni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endParaRPr lang="it-IT" sz="110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A77D03-D4FD-9D42-81AA-0B406427E393}"/>
              </a:ext>
            </a:extLst>
          </p:cNvPr>
          <p:cNvSpPr/>
          <p:nvPr/>
        </p:nvSpPr>
        <p:spPr>
          <a:xfrm>
            <a:off x="5428011" y="636834"/>
            <a:ext cx="12410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Grafico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K-Means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421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02"/>
            <a:ext cx="7886700" cy="628648"/>
          </a:xfrm>
        </p:spPr>
        <p:txBody>
          <a:bodyPr>
            <a:normAutofit/>
          </a:bodyPr>
          <a:lstStyle/>
          <a:p>
            <a:r>
              <a:rPr lang="en-US" sz="3600" dirty="0"/>
              <a:t>Text clustering – </a:t>
            </a:r>
            <a:r>
              <a:rPr lang="en-US" sz="3600" dirty="0" err="1"/>
              <a:t>Wordcloud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di Milano - Bicocca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1F1FBE-DD72-964E-A3C8-4D4C4080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748581"/>
            <a:ext cx="3355144" cy="18816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AFB046E-AC25-214F-913B-635BFCF7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2" y="730250"/>
            <a:ext cx="3356608" cy="189996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356789-332E-AF4F-B09B-02D69DCF2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2571750"/>
            <a:ext cx="3235025" cy="190295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6E61393-CD7F-1B41-8A5E-CD7743EDE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012" y="2571749"/>
            <a:ext cx="3362612" cy="19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81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16_9" id="{80BD7EC4-FB04-4B3B-972C-57AF5583357A}" vid="{D7DCB746-66C4-48AB-BD8C-78D308BE789C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16_9" id="{80BD7EC4-FB04-4B3B-972C-57AF5583357A}" vid="{A7887088-A721-4C95-87E8-7DECF11F5FAE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553</TotalTime>
  <Words>420</Words>
  <Application>Microsoft Macintosh PowerPoint</Application>
  <PresentationFormat>Presentazione su schermo (16:9)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Custom Design</vt:lpstr>
      <vt:lpstr>1_Custom Design</vt:lpstr>
      <vt:lpstr>Amazon review classification and clustering</vt:lpstr>
      <vt:lpstr>Obiettivi</vt:lpstr>
      <vt:lpstr>Dataset</vt:lpstr>
      <vt:lpstr>Text classification</vt:lpstr>
      <vt:lpstr>Text classification - Risultati</vt:lpstr>
      <vt:lpstr>Text classification – Explainable AI</vt:lpstr>
      <vt:lpstr>Text clustering</vt:lpstr>
      <vt:lpstr>Text clustering - Risultati</vt:lpstr>
      <vt:lpstr>Text clustering – Wordcloud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classification and clustering</dc:title>
  <dc:creator>d.carolla@campus.unimib.it</dc:creator>
  <dc:description>© Copyright PresentationGo.com</dc:description>
  <cp:lastModifiedBy>d.carolla@campus.unimib.it</cp:lastModifiedBy>
  <cp:revision>25</cp:revision>
  <dcterms:created xsi:type="dcterms:W3CDTF">2020-07-07T07:51:23Z</dcterms:created>
  <dcterms:modified xsi:type="dcterms:W3CDTF">2020-07-08T14:01:57Z</dcterms:modified>
</cp:coreProperties>
</file>