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9" r:id="rId10"/>
    <p:sldId id="265" r:id="rId11"/>
    <p:sldId id="270" r:id="rId12"/>
    <p:sldId id="277" r:id="rId13"/>
    <p:sldId id="281" r:id="rId14"/>
    <p:sldId id="280" r:id="rId15"/>
    <p:sldId id="282" r:id="rId16"/>
    <p:sldId id="271" r:id="rId17"/>
    <p:sldId id="272" r:id="rId18"/>
    <p:sldId id="275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8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9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rcmalli/keras-vgg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7548B-C1CC-457B-904C-0353A995E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Progetto Digital </a:t>
            </a:r>
            <a:r>
              <a:rPr lang="it-IT" sz="6600" dirty="0" err="1"/>
              <a:t>Signal</a:t>
            </a:r>
            <a:r>
              <a:rPr lang="it-IT" sz="6600" dirty="0"/>
              <a:t> &amp; Image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509B8F-AC0C-4C3C-BE15-ACD504D80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Licciardello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matteo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799368</a:t>
            </a:r>
          </a:p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Manenti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federico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790032</a:t>
            </a:r>
          </a:p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AA. 2019/20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F2D11E-8774-4D22-A842-737802D71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60" y="4455621"/>
            <a:ext cx="1143001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Dataset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BB04E1-4A79-4A86-87B2-D93E41D7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053" y="1266786"/>
            <a:ext cx="9103894" cy="408182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it-IT" b="1" dirty="0">
                <a:solidFill>
                  <a:schemeClr val="tx1"/>
                </a:solidFill>
              </a:rPr>
              <a:t>Creazione del dataset secondo i seguenti parametri: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Immagini del volto appartenenti ai due membri del gruppo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Nessuna restrizione riguardante le espressioni del viso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Condizioni di illuminazione variabili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Acquisizioni effettuate da un solo dispositivo</a:t>
            </a:r>
          </a:p>
          <a:p>
            <a:pPr marL="0" indent="0">
              <a:buClrTx/>
              <a:buNone/>
            </a:pPr>
            <a:endParaRPr lang="it-IT" sz="18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it-IT" sz="1800" dirty="0">
                <a:solidFill>
                  <a:schemeClr val="tx1"/>
                </a:solidFill>
              </a:rPr>
              <a:t>Face detector utilizzato: </a:t>
            </a:r>
            <a:r>
              <a:rPr lang="it-IT" b="1" dirty="0" err="1">
                <a:solidFill>
                  <a:schemeClr val="tx1"/>
                </a:solidFill>
              </a:rPr>
              <a:t>Haar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Cascade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Frontal</a:t>
            </a:r>
            <a:r>
              <a:rPr lang="it-IT" b="1" dirty="0">
                <a:solidFill>
                  <a:schemeClr val="tx1"/>
                </a:solidFill>
              </a:rPr>
              <a:t> Face</a:t>
            </a:r>
          </a:p>
          <a:p>
            <a:pPr marL="0" indent="0">
              <a:buClrTx/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it-IT" dirty="0">
                <a:solidFill>
                  <a:schemeClr val="tx1"/>
                </a:solidFill>
              </a:rPr>
              <a:t>	    Complessivamente 400 immagini di volti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26B7D6D3-E3BF-4867-A8A2-234D649C6003}"/>
              </a:ext>
            </a:extLst>
          </p:cNvPr>
          <p:cNvSpPr/>
          <p:nvPr/>
        </p:nvSpPr>
        <p:spPr>
          <a:xfrm>
            <a:off x="1544053" y="4670212"/>
            <a:ext cx="978569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4B4FD23-CC25-4189-8A2F-47604F0B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026" y="1919517"/>
            <a:ext cx="1178921" cy="117892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CE2057-15FD-4F15-A33D-56CBD058B586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7/14</a:t>
            </a:r>
          </a:p>
        </p:txBody>
      </p:sp>
    </p:spTree>
    <p:extLst>
      <p:ext uri="{BB962C8B-B14F-4D97-AF65-F5344CB8AC3E}">
        <p14:creationId xmlns:p14="http://schemas.microsoft.com/office/powerpoint/2010/main" val="23551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192730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Preprocessing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A664B5D-F50B-4B86-B15E-2B6D656B840A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ABED07-CF66-4555-9479-F79AFCFED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16" y="1272940"/>
            <a:ext cx="9328127" cy="42310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71F4CC-B588-486F-8118-A5F2D9ED6509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8/14</a:t>
            </a:r>
          </a:p>
        </p:txBody>
      </p:sp>
    </p:spTree>
    <p:extLst>
      <p:ext uri="{BB962C8B-B14F-4D97-AF65-F5344CB8AC3E}">
        <p14:creationId xmlns:p14="http://schemas.microsoft.com/office/powerpoint/2010/main" val="107583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192730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 err="1"/>
              <a:t>Convolutional</a:t>
            </a:r>
            <a:r>
              <a:rPr lang="it-IT" sz="3600" dirty="0"/>
              <a:t> </a:t>
            </a:r>
            <a:r>
              <a:rPr lang="it-IT" sz="3600" dirty="0" err="1"/>
              <a:t>Neural</a:t>
            </a:r>
            <a:r>
              <a:rPr lang="it-IT" sz="3600" dirty="0"/>
              <a:t> Network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A664B5D-F50B-4B86-B15E-2B6D656B840A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3C3A3E2-2B3A-4811-B565-D12721F1D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272940"/>
            <a:ext cx="4916905" cy="43344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1FCE08-7A58-4FF9-88E7-48889C9C5744}"/>
              </a:ext>
            </a:extLst>
          </p:cNvPr>
          <p:cNvSpPr txBox="1"/>
          <p:nvPr/>
        </p:nvSpPr>
        <p:spPr>
          <a:xfrm>
            <a:off x="6663848" y="1582340"/>
            <a:ext cx="4491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CNN implementata è così composta: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1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convoluzionale</a:t>
            </a:r>
            <a:r>
              <a:rPr lang="it-IT" dirty="0"/>
              <a:t> da 8 neuroni con filtro quadrato 2*2 e funzione di attivazione </a:t>
            </a:r>
            <a:r>
              <a:rPr lang="it-IT" dirty="0" err="1"/>
              <a:t>ReLU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</a:t>
            </a:r>
            <a:r>
              <a:rPr lang="it-IT" dirty="0" err="1"/>
              <a:t>BatchNormalization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</a:t>
            </a:r>
            <a:r>
              <a:rPr lang="it-IT" dirty="0" err="1"/>
              <a:t>MaxPooling</a:t>
            </a:r>
            <a:r>
              <a:rPr lang="it-IT" dirty="0"/>
              <a:t> di dimensione 2*2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di </a:t>
            </a:r>
            <a:r>
              <a:rPr lang="it-IT" dirty="0" err="1"/>
              <a:t>Dropout</a:t>
            </a:r>
            <a:r>
              <a:rPr lang="it-IT" dirty="0"/>
              <a:t> impostato al 30%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</a:t>
            </a:r>
            <a:r>
              <a:rPr lang="it-IT" dirty="0" err="1"/>
              <a:t>Flatten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Dense da 16 neuroni con funzione di attivazione </a:t>
            </a:r>
            <a:r>
              <a:rPr lang="it-IT" dirty="0" err="1"/>
              <a:t>ReLU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di </a:t>
            </a:r>
            <a:r>
              <a:rPr lang="it-IT" dirty="0" err="1"/>
              <a:t>Dropout</a:t>
            </a:r>
            <a:r>
              <a:rPr lang="it-IT" dirty="0"/>
              <a:t> impostato al 20%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Dense da 2 neuroni per la classificazione finale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A0A863-EADD-4994-9269-8544D11FEB79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9/14</a:t>
            </a:r>
          </a:p>
        </p:txBody>
      </p:sp>
    </p:spTree>
    <p:extLst>
      <p:ext uri="{BB962C8B-B14F-4D97-AF65-F5344CB8AC3E}">
        <p14:creationId xmlns:p14="http://schemas.microsoft.com/office/powerpoint/2010/main" val="557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Training/Test modello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250AE2-2F34-4FB3-9A66-D70F1BC44B16}"/>
              </a:ext>
            </a:extLst>
          </p:cNvPr>
          <p:cNvSpPr txBox="1"/>
          <p:nvPr/>
        </p:nvSpPr>
        <p:spPr>
          <a:xfrm>
            <a:off x="1179095" y="1166427"/>
            <a:ext cx="997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seguito a numerosi test empirici, i parametri di training selezionati sono i seguenti: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Ottimizzatore: Adam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Learning rate: 0.001 (default)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Batch size: 16								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Epoche: 50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Validation set: 20%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Callbacks</a:t>
            </a:r>
            <a:r>
              <a:rPr lang="it-IT" dirty="0"/>
              <a:t>: Model Checkpoint (su </a:t>
            </a:r>
            <a:r>
              <a:rPr lang="it-IT" dirty="0" err="1"/>
              <a:t>Validation</a:t>
            </a:r>
            <a:r>
              <a:rPr lang="it-IT" dirty="0"/>
              <a:t> Loss)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8DCA5649-5D5C-4390-96E9-57ED67E38621}"/>
              </a:ext>
            </a:extLst>
          </p:cNvPr>
          <p:cNvSpPr/>
          <p:nvPr/>
        </p:nvSpPr>
        <p:spPr>
          <a:xfrm>
            <a:off x="5309584" y="19321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9F00AFF-8AF3-44C4-8CFA-C1FA6F72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8" y="3429000"/>
            <a:ext cx="3518166" cy="2451488"/>
          </a:xfrm>
          <a:prstGeom prst="rect">
            <a:avLst/>
          </a:prstGeom>
        </p:spPr>
      </p:pic>
      <p:pic>
        <p:nvPicPr>
          <p:cNvPr id="11" name="Immagine 10" descr="Immagine che contiene mappa&#10;&#10;Descrizione generata automaticamente">
            <a:extLst>
              <a:ext uri="{FF2B5EF4-FFF2-40B4-BE49-F238E27FC236}">
                <a16:creationId xmlns:a16="http://schemas.microsoft.com/office/drawing/2014/main" id="{4F4D02BF-35B1-41D3-A81D-20C4BBB23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92" y="3429000"/>
            <a:ext cx="3611734" cy="24514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A91A1F-7DC5-4378-BE15-C7224B508C64}"/>
              </a:ext>
            </a:extLst>
          </p:cNvPr>
          <p:cNvSpPr txBox="1"/>
          <p:nvPr/>
        </p:nvSpPr>
        <p:spPr>
          <a:xfrm>
            <a:off x="7110328" y="1974456"/>
            <a:ext cx="2290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/>
              <a:t>Test </a:t>
            </a:r>
            <a:r>
              <a:rPr lang="it-IT" sz="2000" b="1" dirty="0" err="1"/>
              <a:t>accuracy</a:t>
            </a:r>
            <a:r>
              <a:rPr lang="it-IT" sz="2000" b="1" dirty="0"/>
              <a:t>: 100%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7D913B-CC3A-423A-871B-AFCC5196348A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10/14</a:t>
            </a:r>
          </a:p>
        </p:txBody>
      </p:sp>
    </p:spTree>
    <p:extLst>
      <p:ext uri="{BB962C8B-B14F-4D97-AF65-F5344CB8AC3E}">
        <p14:creationId xmlns:p14="http://schemas.microsoft.com/office/powerpoint/2010/main" val="2207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Classe di rigetto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A664B5D-F50B-4B86-B15E-2B6D656B840A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 descr="Immagine che contiene metro&#10;&#10;Descrizione generata automaticamente">
            <a:extLst>
              <a:ext uri="{FF2B5EF4-FFF2-40B4-BE49-F238E27FC236}">
                <a16:creationId xmlns:a16="http://schemas.microsoft.com/office/drawing/2014/main" id="{CB7192E6-BAEE-44DB-987E-F1896DD4E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81" y="1911093"/>
            <a:ext cx="10186437" cy="303581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B9B2EA-C58E-4B10-827E-5682E9C39ECE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11/14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BCDB08B-20E0-43F6-8F99-FCEEB05BF8AB}"/>
              </a:ext>
            </a:extLst>
          </p:cNvPr>
          <p:cNvSpPr/>
          <p:nvPr/>
        </p:nvSpPr>
        <p:spPr>
          <a:xfrm>
            <a:off x="1917700" y="1911093"/>
            <a:ext cx="819150" cy="736857"/>
          </a:xfrm>
          <a:prstGeom prst="roundRect">
            <a:avLst/>
          </a:prstGeom>
          <a:noFill/>
          <a:ln w="25400" cap="flat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68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Classe di rigetto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A664B5D-F50B-4B86-B15E-2B6D656B840A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0983CA-EC58-4917-A3DB-11F9E47BB3A6}"/>
              </a:ext>
            </a:extLst>
          </p:cNvPr>
          <p:cNvSpPr txBox="1"/>
          <p:nvPr/>
        </p:nvSpPr>
        <p:spPr>
          <a:xfrm>
            <a:off x="1179095" y="1362306"/>
            <a:ext cx="933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Necessario utilizzare una rete più complessa:</a:t>
            </a:r>
            <a:r>
              <a:rPr lang="it-IT" b="1" dirty="0"/>
              <a:t>		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47974996-9D93-4C7A-A62E-AE2FE53ED326}"/>
              </a:ext>
            </a:extLst>
          </p:cNvPr>
          <p:cNvSpPr/>
          <p:nvPr/>
        </p:nvSpPr>
        <p:spPr>
          <a:xfrm>
            <a:off x="1385774" y="23708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A30748-69F2-4A7E-B7E1-16D570EA441C}"/>
              </a:ext>
            </a:extLst>
          </p:cNvPr>
          <p:cNvSpPr txBox="1"/>
          <p:nvPr/>
        </p:nvSpPr>
        <p:spPr>
          <a:xfrm>
            <a:off x="6379941" y="2289972"/>
            <a:ext cx="393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Reti di grande complessità e capacità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Già allenate per lo scopo richiesto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1A0BB3-5B5D-49F2-9B55-C715BEF269A4}"/>
              </a:ext>
            </a:extLst>
          </p:cNvPr>
          <p:cNvSpPr txBox="1"/>
          <p:nvPr/>
        </p:nvSpPr>
        <p:spPr>
          <a:xfrm>
            <a:off x="2921436" y="2351528"/>
            <a:ext cx="275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Transfer Learning</a:t>
            </a:r>
            <a:endParaRPr lang="it-IT" sz="2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5D265A-0F73-45C6-AFF1-976D49E5DFC6}"/>
              </a:ext>
            </a:extLst>
          </p:cNvPr>
          <p:cNvSpPr txBox="1"/>
          <p:nvPr/>
        </p:nvSpPr>
        <p:spPr>
          <a:xfrm>
            <a:off x="1385774" y="3613921"/>
            <a:ext cx="5061322" cy="2122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 VGG-Face</a:t>
            </a:r>
            <a:r>
              <a:rPr lang="it-IT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endParaRPr lang="it-IT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Libreria sviluppata dalla Oxford University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Reti disponibili: </a:t>
            </a:r>
            <a:r>
              <a:rPr lang="it-IT" i="1" u="sng" dirty="0"/>
              <a:t>ResNet50</a:t>
            </a:r>
            <a:r>
              <a:rPr lang="it-IT" dirty="0"/>
              <a:t>, VGG-16, SeNet50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Reti pre-trainate su foto di 2622 persone diverse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36DC54AE-82BB-435C-B151-14EEC9AF7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8177" y="3963271"/>
            <a:ext cx="1242392" cy="12423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AA5939-4145-4E8D-80C9-49AB5F386828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12/14</a:t>
            </a:r>
          </a:p>
        </p:txBody>
      </p:sp>
    </p:spTree>
    <p:extLst>
      <p:ext uri="{BB962C8B-B14F-4D97-AF65-F5344CB8AC3E}">
        <p14:creationId xmlns:p14="http://schemas.microsoft.com/office/powerpoint/2010/main" val="13910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Immagine che contiene torre, motore&#10;&#10;Descrizione generata automaticamente">
            <a:extLst>
              <a:ext uri="{FF2B5EF4-FFF2-40B4-BE49-F238E27FC236}">
                <a16:creationId xmlns:a16="http://schemas.microsoft.com/office/drawing/2014/main" id="{FC620682-23AE-4817-862A-AF62F03E5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6" b="1416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C7548B-C1CC-457B-904C-0353A995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it-IT" sz="4800" dirty="0" err="1">
                <a:solidFill>
                  <a:srgbClr val="FFFFFF"/>
                </a:solidFill>
              </a:rPr>
              <a:t>Retrieval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88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Analisi preliminari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BB04E1-4A79-4A86-87B2-D93E41D7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96" y="1204156"/>
            <a:ext cx="3630900" cy="231565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it-IT" b="1" dirty="0">
                <a:solidFill>
                  <a:schemeClr val="tx1"/>
                </a:solidFill>
              </a:rPr>
              <a:t>Dataset</a:t>
            </a:r>
            <a:endParaRPr lang="it-IT" sz="18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  1580 celebrità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  Oltre 200.000 immagini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  Foto contenenti più volti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  Foto contenenti nessun volto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59150D2-5EDD-4880-8A3E-0FFCAACAE1CE}"/>
              </a:ext>
            </a:extLst>
          </p:cNvPr>
          <p:cNvSpPr/>
          <p:nvPr/>
        </p:nvSpPr>
        <p:spPr>
          <a:xfrm>
            <a:off x="5313436" y="21790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99855B-2BBC-4D4A-AD20-7C1ABD2333B9}"/>
              </a:ext>
            </a:extLst>
          </p:cNvPr>
          <p:cNvSpPr txBox="1"/>
          <p:nvPr/>
        </p:nvSpPr>
        <p:spPr>
          <a:xfrm>
            <a:off x="6986262" y="1836615"/>
            <a:ext cx="390805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mantengono le foto con un solo volto</a:t>
            </a:r>
          </a:p>
          <a:p>
            <a:pPr algn="ctr">
              <a:lnSpc>
                <a:spcPct val="150000"/>
              </a:lnSpc>
            </a:pPr>
            <a:r>
              <a:rPr lang="it-IT" sz="2000" b="1" dirty="0"/>
              <a:t>~</a:t>
            </a:r>
          </a:p>
          <a:p>
            <a:pPr algn="ctr"/>
            <a:r>
              <a:rPr lang="it-IT" sz="2000" b="1" dirty="0"/>
              <a:t>155.000 foto</a:t>
            </a:r>
          </a:p>
        </p:txBody>
      </p:sp>
      <p:pic>
        <p:nvPicPr>
          <p:cNvPr id="9" name="Immagine 8" descr="Immagine che contiene quotidiano, segnale, dispositivo&#10;&#10;Descrizione generata automaticamente">
            <a:extLst>
              <a:ext uri="{FF2B5EF4-FFF2-40B4-BE49-F238E27FC236}">
                <a16:creationId xmlns:a16="http://schemas.microsoft.com/office/drawing/2014/main" id="{F48A738A-6E07-4AC8-BBA8-C22672F3B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20" y="3735064"/>
            <a:ext cx="1524000" cy="1524000"/>
          </a:xfrm>
          <a:prstGeom prst="rect">
            <a:avLst/>
          </a:prstGeom>
        </p:spPr>
      </p:pic>
      <p:pic>
        <p:nvPicPr>
          <p:cNvPr id="11" name="Immagine 10" descr="Immagine che contiene persona, gioco, uomo, tenendo&#10;&#10;Descrizione generata automaticamente">
            <a:extLst>
              <a:ext uri="{FF2B5EF4-FFF2-40B4-BE49-F238E27FC236}">
                <a16:creationId xmlns:a16="http://schemas.microsoft.com/office/drawing/2014/main" id="{7BC7E237-DB0F-4BD4-9D1F-165E3CEB9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86" y="3828075"/>
            <a:ext cx="1815450" cy="1337977"/>
          </a:xfrm>
          <a:prstGeom prst="rect">
            <a:avLst/>
          </a:prstGeom>
        </p:spPr>
      </p:pic>
      <p:pic>
        <p:nvPicPr>
          <p:cNvPr id="15" name="Immagine 14" descr="Immagine che contiene abbigliamento, donna, giovane, sedendo&#10;&#10;Descrizione generata automaticamente">
            <a:extLst>
              <a:ext uri="{FF2B5EF4-FFF2-40B4-BE49-F238E27FC236}">
                <a16:creationId xmlns:a16="http://schemas.microsoft.com/office/drawing/2014/main" id="{6B061B88-A1CD-4F5D-B003-030661302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791" y="3642052"/>
            <a:ext cx="1143000" cy="15240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C08EC61-05BB-4C41-8762-D5C0548A0B19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13/14</a:t>
            </a:r>
          </a:p>
        </p:txBody>
      </p:sp>
    </p:spTree>
    <p:extLst>
      <p:ext uri="{BB962C8B-B14F-4D97-AF65-F5344CB8AC3E}">
        <p14:creationId xmlns:p14="http://schemas.microsoft.com/office/powerpoint/2010/main" val="26892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Funzionamento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BB04E1-4A79-4A86-87B2-D93E41D7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00" y="3441150"/>
            <a:ext cx="5397069" cy="17645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ClrTx/>
              <a:buNone/>
            </a:pPr>
            <a:r>
              <a:rPr lang="it-IT" b="1" dirty="0">
                <a:solidFill>
                  <a:schemeClr val="tx1"/>
                </a:solidFill>
              </a:rPr>
              <a:t>Utilizzo di una struttura ad albero: 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  Struttura di ricerca molto veloce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  Costruita sulla base dei dati presenti nel dataset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  Interrogabile con query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007812-C508-4B41-988B-586C49536F2C}"/>
              </a:ext>
            </a:extLst>
          </p:cNvPr>
          <p:cNvSpPr txBox="1"/>
          <p:nvPr/>
        </p:nvSpPr>
        <p:spPr>
          <a:xfrm>
            <a:off x="1179095" y="1426434"/>
            <a:ext cx="5469574" cy="772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Estrazione delle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Utilizzo della ResNet50 precedentemente presentata</a:t>
            </a:r>
          </a:p>
        </p:txBody>
      </p:sp>
      <p:pic>
        <p:nvPicPr>
          <p:cNvPr id="10" name="Immagine 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42581BE-CAA1-4F37-BF58-4A98D2334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42" y="1426434"/>
            <a:ext cx="2509308" cy="7276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187B537-F4F1-4F6F-B922-49AA2D545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8" r="11912" b="13590"/>
          <a:stretch/>
        </p:blipFill>
        <p:spPr>
          <a:xfrm>
            <a:off x="8309594" y="3408552"/>
            <a:ext cx="2190803" cy="20230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B30CC2-D9BA-47C5-A405-B4FDB7DEA8E9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14/14</a:t>
            </a:r>
          </a:p>
        </p:txBody>
      </p:sp>
    </p:spTree>
    <p:extLst>
      <p:ext uri="{BB962C8B-B14F-4D97-AF65-F5344CB8AC3E}">
        <p14:creationId xmlns:p14="http://schemas.microsoft.com/office/powerpoint/2010/main" val="26827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C9D8AE54-466F-42FA-8FCA-24CFEF04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7379" b="21307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C7548B-C1CC-457B-904C-0353A995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Demo Live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76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Obiettivi</a:t>
            </a:r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EB358E3E-6FDD-41E0-840C-333B6D7E8192}"/>
              </a:ext>
            </a:extLst>
          </p:cNvPr>
          <p:cNvSpPr/>
          <p:nvPr/>
        </p:nvSpPr>
        <p:spPr>
          <a:xfrm>
            <a:off x="5184491" y="1619336"/>
            <a:ext cx="5043420" cy="1002279"/>
          </a:xfrm>
          <a:custGeom>
            <a:avLst/>
            <a:gdLst>
              <a:gd name="connsiteX0" fmla="*/ 167050 w 1002278"/>
              <a:gd name="connsiteY0" fmla="*/ 0 h 5043419"/>
              <a:gd name="connsiteX1" fmla="*/ 835228 w 1002278"/>
              <a:gd name="connsiteY1" fmla="*/ 0 h 5043419"/>
              <a:gd name="connsiteX2" fmla="*/ 1002278 w 1002278"/>
              <a:gd name="connsiteY2" fmla="*/ 167050 h 5043419"/>
              <a:gd name="connsiteX3" fmla="*/ 1002278 w 1002278"/>
              <a:gd name="connsiteY3" fmla="*/ 5043419 h 5043419"/>
              <a:gd name="connsiteX4" fmla="*/ 1002278 w 1002278"/>
              <a:gd name="connsiteY4" fmla="*/ 5043419 h 5043419"/>
              <a:gd name="connsiteX5" fmla="*/ 0 w 1002278"/>
              <a:gd name="connsiteY5" fmla="*/ 5043419 h 5043419"/>
              <a:gd name="connsiteX6" fmla="*/ 0 w 1002278"/>
              <a:gd name="connsiteY6" fmla="*/ 5043419 h 5043419"/>
              <a:gd name="connsiteX7" fmla="*/ 0 w 1002278"/>
              <a:gd name="connsiteY7" fmla="*/ 167050 h 5043419"/>
              <a:gd name="connsiteX8" fmla="*/ 167050 w 1002278"/>
              <a:gd name="connsiteY8" fmla="*/ 0 h 504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278" h="5043419">
                <a:moveTo>
                  <a:pt x="1002278" y="840590"/>
                </a:moveTo>
                <a:lnTo>
                  <a:pt x="1002278" y="4202829"/>
                </a:lnTo>
                <a:cubicBezTo>
                  <a:pt x="1002278" y="4667072"/>
                  <a:pt x="987415" y="5043416"/>
                  <a:pt x="969080" y="5043416"/>
                </a:cubicBezTo>
                <a:lnTo>
                  <a:pt x="0" y="5043416"/>
                </a:lnTo>
                <a:lnTo>
                  <a:pt x="0" y="5043416"/>
                </a:lnTo>
                <a:lnTo>
                  <a:pt x="0" y="3"/>
                </a:lnTo>
                <a:lnTo>
                  <a:pt x="0" y="3"/>
                </a:lnTo>
                <a:lnTo>
                  <a:pt x="969080" y="3"/>
                </a:lnTo>
                <a:cubicBezTo>
                  <a:pt x="987415" y="3"/>
                  <a:pt x="1002278" y="376347"/>
                  <a:pt x="1002278" y="840590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72752" rIns="296577" bIns="172753" numCol="1" spcCol="1270" anchor="ctr" anchorCtr="0">
            <a:noAutofit/>
          </a:bodyPr>
          <a:lstStyle/>
          <a:p>
            <a:pPr marL="171450" lvl="1" indent="-171450" algn="just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it-IT" sz="1800" kern="1200" dirty="0"/>
              <a:t>	Identificazione dei membri del gruppo di lavoro tramite riconoscimento vocale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1C87597-3ABA-4B7B-85A9-708063CCE018}"/>
              </a:ext>
            </a:extLst>
          </p:cNvPr>
          <p:cNvSpPr/>
          <p:nvPr/>
        </p:nvSpPr>
        <p:spPr>
          <a:xfrm>
            <a:off x="1962286" y="1487085"/>
            <a:ext cx="3222206" cy="1252848"/>
          </a:xfrm>
          <a:custGeom>
            <a:avLst/>
            <a:gdLst>
              <a:gd name="connsiteX0" fmla="*/ 0 w 3222206"/>
              <a:gd name="connsiteY0" fmla="*/ 208812 h 1252848"/>
              <a:gd name="connsiteX1" fmla="*/ 208812 w 3222206"/>
              <a:gd name="connsiteY1" fmla="*/ 0 h 1252848"/>
              <a:gd name="connsiteX2" fmla="*/ 3013394 w 3222206"/>
              <a:gd name="connsiteY2" fmla="*/ 0 h 1252848"/>
              <a:gd name="connsiteX3" fmla="*/ 3222206 w 3222206"/>
              <a:gd name="connsiteY3" fmla="*/ 208812 h 1252848"/>
              <a:gd name="connsiteX4" fmla="*/ 3222206 w 3222206"/>
              <a:gd name="connsiteY4" fmla="*/ 1044036 h 1252848"/>
              <a:gd name="connsiteX5" fmla="*/ 3013394 w 3222206"/>
              <a:gd name="connsiteY5" fmla="*/ 1252848 h 1252848"/>
              <a:gd name="connsiteX6" fmla="*/ 208812 w 3222206"/>
              <a:gd name="connsiteY6" fmla="*/ 1252848 h 1252848"/>
              <a:gd name="connsiteX7" fmla="*/ 0 w 3222206"/>
              <a:gd name="connsiteY7" fmla="*/ 1044036 h 1252848"/>
              <a:gd name="connsiteX8" fmla="*/ 0 w 3222206"/>
              <a:gd name="connsiteY8" fmla="*/ 208812 h 125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2206" h="1252848">
                <a:moveTo>
                  <a:pt x="0" y="208812"/>
                </a:moveTo>
                <a:cubicBezTo>
                  <a:pt x="0" y="93488"/>
                  <a:pt x="93488" y="0"/>
                  <a:pt x="208812" y="0"/>
                </a:cubicBezTo>
                <a:lnTo>
                  <a:pt x="3013394" y="0"/>
                </a:lnTo>
                <a:cubicBezTo>
                  <a:pt x="3128718" y="0"/>
                  <a:pt x="3222206" y="93488"/>
                  <a:pt x="3222206" y="208812"/>
                </a:cubicBezTo>
                <a:lnTo>
                  <a:pt x="3222206" y="1044036"/>
                </a:lnTo>
                <a:cubicBezTo>
                  <a:pt x="3222206" y="1159360"/>
                  <a:pt x="3128718" y="1252848"/>
                  <a:pt x="3013394" y="1252848"/>
                </a:cubicBezTo>
                <a:lnTo>
                  <a:pt x="208812" y="1252848"/>
                </a:lnTo>
                <a:cubicBezTo>
                  <a:pt x="93488" y="1252848"/>
                  <a:pt x="0" y="1159360"/>
                  <a:pt x="0" y="1044036"/>
                </a:cubicBezTo>
                <a:lnTo>
                  <a:pt x="0" y="20881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599" tIns="106879" rIns="152599" bIns="1068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400" kern="1200" dirty="0"/>
              <a:t>Processing di segnali monodimensionali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CDA779DF-74ED-4487-B500-CA0CE9D07EB6}"/>
              </a:ext>
            </a:extLst>
          </p:cNvPr>
          <p:cNvSpPr/>
          <p:nvPr/>
        </p:nvSpPr>
        <p:spPr>
          <a:xfrm>
            <a:off x="5166395" y="2927861"/>
            <a:ext cx="5058922" cy="1002279"/>
          </a:xfrm>
          <a:custGeom>
            <a:avLst/>
            <a:gdLst>
              <a:gd name="connsiteX0" fmla="*/ 167050 w 1002278"/>
              <a:gd name="connsiteY0" fmla="*/ 0 h 5058921"/>
              <a:gd name="connsiteX1" fmla="*/ 835228 w 1002278"/>
              <a:gd name="connsiteY1" fmla="*/ 0 h 5058921"/>
              <a:gd name="connsiteX2" fmla="*/ 1002278 w 1002278"/>
              <a:gd name="connsiteY2" fmla="*/ 167050 h 5058921"/>
              <a:gd name="connsiteX3" fmla="*/ 1002278 w 1002278"/>
              <a:gd name="connsiteY3" fmla="*/ 5058921 h 5058921"/>
              <a:gd name="connsiteX4" fmla="*/ 1002278 w 1002278"/>
              <a:gd name="connsiteY4" fmla="*/ 5058921 h 5058921"/>
              <a:gd name="connsiteX5" fmla="*/ 0 w 1002278"/>
              <a:gd name="connsiteY5" fmla="*/ 5058921 h 5058921"/>
              <a:gd name="connsiteX6" fmla="*/ 0 w 1002278"/>
              <a:gd name="connsiteY6" fmla="*/ 5058921 h 5058921"/>
              <a:gd name="connsiteX7" fmla="*/ 0 w 1002278"/>
              <a:gd name="connsiteY7" fmla="*/ 167050 h 5058921"/>
              <a:gd name="connsiteX8" fmla="*/ 167050 w 1002278"/>
              <a:gd name="connsiteY8" fmla="*/ 0 h 505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278" h="5058921">
                <a:moveTo>
                  <a:pt x="1002278" y="843174"/>
                </a:moveTo>
                <a:lnTo>
                  <a:pt x="1002278" y="4215747"/>
                </a:lnTo>
                <a:cubicBezTo>
                  <a:pt x="1002278" y="4681417"/>
                  <a:pt x="987460" y="5058918"/>
                  <a:pt x="969182" y="5058918"/>
                </a:cubicBezTo>
                <a:lnTo>
                  <a:pt x="0" y="5058918"/>
                </a:lnTo>
                <a:lnTo>
                  <a:pt x="0" y="5058918"/>
                </a:lnTo>
                <a:lnTo>
                  <a:pt x="0" y="3"/>
                </a:lnTo>
                <a:lnTo>
                  <a:pt x="0" y="3"/>
                </a:lnTo>
                <a:lnTo>
                  <a:pt x="969182" y="3"/>
                </a:lnTo>
                <a:cubicBezTo>
                  <a:pt x="987460" y="3"/>
                  <a:pt x="1002278" y="377504"/>
                  <a:pt x="1002278" y="843174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72752" rIns="296577" bIns="172753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it-IT" sz="1800" kern="1200" dirty="0"/>
              <a:t>	Identificazione dei membri del gruppo di lavoro tramite riconoscimento del volto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C382704-7586-479B-9B18-F1D6CFE144CE}"/>
              </a:ext>
            </a:extLst>
          </p:cNvPr>
          <p:cNvSpPr/>
          <p:nvPr/>
        </p:nvSpPr>
        <p:spPr>
          <a:xfrm>
            <a:off x="1962286" y="2802575"/>
            <a:ext cx="3204109" cy="1252848"/>
          </a:xfrm>
          <a:custGeom>
            <a:avLst/>
            <a:gdLst>
              <a:gd name="connsiteX0" fmla="*/ 0 w 3204109"/>
              <a:gd name="connsiteY0" fmla="*/ 208812 h 1252848"/>
              <a:gd name="connsiteX1" fmla="*/ 208812 w 3204109"/>
              <a:gd name="connsiteY1" fmla="*/ 0 h 1252848"/>
              <a:gd name="connsiteX2" fmla="*/ 2995297 w 3204109"/>
              <a:gd name="connsiteY2" fmla="*/ 0 h 1252848"/>
              <a:gd name="connsiteX3" fmla="*/ 3204109 w 3204109"/>
              <a:gd name="connsiteY3" fmla="*/ 208812 h 1252848"/>
              <a:gd name="connsiteX4" fmla="*/ 3204109 w 3204109"/>
              <a:gd name="connsiteY4" fmla="*/ 1044036 h 1252848"/>
              <a:gd name="connsiteX5" fmla="*/ 2995297 w 3204109"/>
              <a:gd name="connsiteY5" fmla="*/ 1252848 h 1252848"/>
              <a:gd name="connsiteX6" fmla="*/ 208812 w 3204109"/>
              <a:gd name="connsiteY6" fmla="*/ 1252848 h 1252848"/>
              <a:gd name="connsiteX7" fmla="*/ 0 w 3204109"/>
              <a:gd name="connsiteY7" fmla="*/ 1044036 h 1252848"/>
              <a:gd name="connsiteX8" fmla="*/ 0 w 3204109"/>
              <a:gd name="connsiteY8" fmla="*/ 208812 h 125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4109" h="1252848">
                <a:moveTo>
                  <a:pt x="0" y="208812"/>
                </a:moveTo>
                <a:cubicBezTo>
                  <a:pt x="0" y="93488"/>
                  <a:pt x="93488" y="0"/>
                  <a:pt x="208812" y="0"/>
                </a:cubicBezTo>
                <a:lnTo>
                  <a:pt x="2995297" y="0"/>
                </a:lnTo>
                <a:cubicBezTo>
                  <a:pt x="3110621" y="0"/>
                  <a:pt x="3204109" y="93488"/>
                  <a:pt x="3204109" y="208812"/>
                </a:cubicBezTo>
                <a:lnTo>
                  <a:pt x="3204109" y="1044036"/>
                </a:lnTo>
                <a:cubicBezTo>
                  <a:pt x="3204109" y="1159360"/>
                  <a:pt x="3110621" y="1252848"/>
                  <a:pt x="2995297" y="1252848"/>
                </a:cubicBezTo>
                <a:lnTo>
                  <a:pt x="208812" y="1252848"/>
                </a:lnTo>
                <a:cubicBezTo>
                  <a:pt x="93488" y="1252848"/>
                  <a:pt x="0" y="1159360"/>
                  <a:pt x="0" y="1044036"/>
                </a:cubicBezTo>
                <a:lnTo>
                  <a:pt x="0" y="20881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599" tIns="106879" rIns="152599" bIns="1068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400" kern="1200" dirty="0"/>
              <a:t>Processing di segnali bidimensionali</a:t>
            </a: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0EFBB66E-0BDC-4F87-A05E-8204E1C92FEF}"/>
              </a:ext>
            </a:extLst>
          </p:cNvPr>
          <p:cNvSpPr/>
          <p:nvPr/>
        </p:nvSpPr>
        <p:spPr>
          <a:xfrm>
            <a:off x="5165622" y="4243350"/>
            <a:ext cx="5064090" cy="1002279"/>
          </a:xfrm>
          <a:custGeom>
            <a:avLst/>
            <a:gdLst>
              <a:gd name="connsiteX0" fmla="*/ 167050 w 1002278"/>
              <a:gd name="connsiteY0" fmla="*/ 0 h 5064089"/>
              <a:gd name="connsiteX1" fmla="*/ 835228 w 1002278"/>
              <a:gd name="connsiteY1" fmla="*/ 0 h 5064089"/>
              <a:gd name="connsiteX2" fmla="*/ 1002278 w 1002278"/>
              <a:gd name="connsiteY2" fmla="*/ 167050 h 5064089"/>
              <a:gd name="connsiteX3" fmla="*/ 1002278 w 1002278"/>
              <a:gd name="connsiteY3" fmla="*/ 5064089 h 5064089"/>
              <a:gd name="connsiteX4" fmla="*/ 1002278 w 1002278"/>
              <a:gd name="connsiteY4" fmla="*/ 5064089 h 5064089"/>
              <a:gd name="connsiteX5" fmla="*/ 0 w 1002278"/>
              <a:gd name="connsiteY5" fmla="*/ 5064089 h 5064089"/>
              <a:gd name="connsiteX6" fmla="*/ 0 w 1002278"/>
              <a:gd name="connsiteY6" fmla="*/ 5064089 h 5064089"/>
              <a:gd name="connsiteX7" fmla="*/ 0 w 1002278"/>
              <a:gd name="connsiteY7" fmla="*/ 167050 h 5064089"/>
              <a:gd name="connsiteX8" fmla="*/ 167050 w 1002278"/>
              <a:gd name="connsiteY8" fmla="*/ 0 h 506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278" h="5064089">
                <a:moveTo>
                  <a:pt x="1002278" y="844035"/>
                </a:moveTo>
                <a:lnTo>
                  <a:pt x="1002278" y="4220054"/>
                </a:lnTo>
                <a:cubicBezTo>
                  <a:pt x="1002278" y="4686199"/>
                  <a:pt x="987475" y="5064086"/>
                  <a:pt x="969216" y="5064086"/>
                </a:cubicBezTo>
                <a:lnTo>
                  <a:pt x="0" y="5064086"/>
                </a:lnTo>
                <a:lnTo>
                  <a:pt x="0" y="5064086"/>
                </a:lnTo>
                <a:lnTo>
                  <a:pt x="0" y="3"/>
                </a:lnTo>
                <a:lnTo>
                  <a:pt x="0" y="3"/>
                </a:lnTo>
                <a:lnTo>
                  <a:pt x="969216" y="3"/>
                </a:lnTo>
                <a:cubicBezTo>
                  <a:pt x="987475" y="3"/>
                  <a:pt x="1002278" y="377890"/>
                  <a:pt x="1002278" y="844035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72753" rIns="296577" bIns="172752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it-IT" sz="1800" kern="1200" dirty="0"/>
              <a:t>	Confronto tra i volti del gruppo di lavoro con un dataset di immagini di celebrità per trovare i più simili</a:t>
            </a: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50755B48-35EC-4A9D-9C84-CF6967E94C5C}"/>
              </a:ext>
            </a:extLst>
          </p:cNvPr>
          <p:cNvSpPr/>
          <p:nvPr/>
        </p:nvSpPr>
        <p:spPr>
          <a:xfrm>
            <a:off x="1962286" y="4118066"/>
            <a:ext cx="3203337" cy="1252848"/>
          </a:xfrm>
          <a:custGeom>
            <a:avLst/>
            <a:gdLst>
              <a:gd name="connsiteX0" fmla="*/ 0 w 3203337"/>
              <a:gd name="connsiteY0" fmla="*/ 208812 h 1252848"/>
              <a:gd name="connsiteX1" fmla="*/ 208812 w 3203337"/>
              <a:gd name="connsiteY1" fmla="*/ 0 h 1252848"/>
              <a:gd name="connsiteX2" fmla="*/ 2994525 w 3203337"/>
              <a:gd name="connsiteY2" fmla="*/ 0 h 1252848"/>
              <a:gd name="connsiteX3" fmla="*/ 3203337 w 3203337"/>
              <a:gd name="connsiteY3" fmla="*/ 208812 h 1252848"/>
              <a:gd name="connsiteX4" fmla="*/ 3203337 w 3203337"/>
              <a:gd name="connsiteY4" fmla="*/ 1044036 h 1252848"/>
              <a:gd name="connsiteX5" fmla="*/ 2994525 w 3203337"/>
              <a:gd name="connsiteY5" fmla="*/ 1252848 h 1252848"/>
              <a:gd name="connsiteX6" fmla="*/ 208812 w 3203337"/>
              <a:gd name="connsiteY6" fmla="*/ 1252848 h 1252848"/>
              <a:gd name="connsiteX7" fmla="*/ 0 w 3203337"/>
              <a:gd name="connsiteY7" fmla="*/ 1044036 h 1252848"/>
              <a:gd name="connsiteX8" fmla="*/ 0 w 3203337"/>
              <a:gd name="connsiteY8" fmla="*/ 208812 h 125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3337" h="1252848">
                <a:moveTo>
                  <a:pt x="0" y="208812"/>
                </a:moveTo>
                <a:cubicBezTo>
                  <a:pt x="0" y="93488"/>
                  <a:pt x="93488" y="0"/>
                  <a:pt x="208812" y="0"/>
                </a:cubicBezTo>
                <a:lnTo>
                  <a:pt x="2994525" y="0"/>
                </a:lnTo>
                <a:cubicBezTo>
                  <a:pt x="3109849" y="0"/>
                  <a:pt x="3203337" y="93488"/>
                  <a:pt x="3203337" y="208812"/>
                </a:cubicBezTo>
                <a:lnTo>
                  <a:pt x="3203337" y="1044036"/>
                </a:lnTo>
                <a:cubicBezTo>
                  <a:pt x="3203337" y="1159360"/>
                  <a:pt x="3109849" y="1252848"/>
                  <a:pt x="2994525" y="1252848"/>
                </a:cubicBezTo>
                <a:lnTo>
                  <a:pt x="208812" y="1252848"/>
                </a:lnTo>
                <a:cubicBezTo>
                  <a:pt x="93488" y="1252848"/>
                  <a:pt x="0" y="1159360"/>
                  <a:pt x="0" y="1044036"/>
                </a:cubicBezTo>
                <a:lnTo>
                  <a:pt x="0" y="20881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599" tIns="106879" rIns="152599" bIns="1068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400" kern="1200" dirty="0" err="1"/>
              <a:t>Retrieval</a:t>
            </a:r>
            <a:endParaRPr lang="it-IT" sz="2400" kern="1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F649A1-3EF5-4E15-8A20-B2E22CBCEA3B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1/14</a:t>
            </a:r>
          </a:p>
        </p:txBody>
      </p:sp>
    </p:spTree>
    <p:extLst>
      <p:ext uri="{BB962C8B-B14F-4D97-AF65-F5344CB8AC3E}">
        <p14:creationId xmlns:p14="http://schemas.microsoft.com/office/powerpoint/2010/main" val="22768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mmagine che contiene tastiera, computer, remoto&#10;&#10;Descrizione generata automaticamente">
            <a:extLst>
              <a:ext uri="{FF2B5EF4-FFF2-40B4-BE49-F238E27FC236}">
                <a16:creationId xmlns:a16="http://schemas.microsoft.com/office/drawing/2014/main" id="{F96D6BC3-0845-4971-9FBA-66B37066C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58" b="9147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C7548B-C1CC-457B-904C-0353A995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FFFF"/>
                </a:solidFill>
              </a:rPr>
              <a:t>Processing di segnali monodimensionali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5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Dataset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BB04E1-4A79-4A86-87B2-D93E41D7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053" y="1332653"/>
            <a:ext cx="9103894" cy="3663305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it-IT" b="1" dirty="0">
                <a:solidFill>
                  <a:schemeClr val="tx1"/>
                </a:solidFill>
              </a:rPr>
              <a:t>Creazione del dataset secondo i seguenti parametri: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</a:rPr>
              <a:t>Registrazioni vocali di durata pari a 2 secondi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Utilizzo di 4 dispositivi di acquisizione su due diversi computer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Libertà nella scelta delle parole/frasi da registrare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 Presenza di rumore ambientale di bassa o media intensità</a:t>
            </a:r>
          </a:p>
          <a:p>
            <a:pPr marL="0" indent="0">
              <a:buClrTx/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it-IT" dirty="0">
                <a:solidFill>
                  <a:schemeClr val="tx1"/>
                </a:solidFill>
              </a:rPr>
              <a:t>	    Acquisizione di 1212 registrazioni per un totale di oltre 40 minuti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26B7D6D3-E3BF-4867-A8A2-234D649C6003}"/>
              </a:ext>
            </a:extLst>
          </p:cNvPr>
          <p:cNvSpPr/>
          <p:nvPr/>
        </p:nvSpPr>
        <p:spPr>
          <a:xfrm>
            <a:off x="1544053" y="4327017"/>
            <a:ext cx="978569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898861-347D-4CC1-99DB-DAD49F31B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918" y="2063042"/>
            <a:ext cx="1101264" cy="110126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C974DA-E1E3-46C2-9216-97D832E01FE5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2/14</a:t>
            </a:r>
          </a:p>
        </p:txBody>
      </p:sp>
    </p:spTree>
    <p:extLst>
      <p:ext uri="{BB962C8B-B14F-4D97-AF65-F5344CB8AC3E}">
        <p14:creationId xmlns:p14="http://schemas.microsoft.com/office/powerpoint/2010/main" val="19012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192730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Preprocessing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A664B5D-F50B-4B86-B15E-2B6D656B840A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metro, orologio&#10;&#10;Descrizione generata automaticamente">
            <a:extLst>
              <a:ext uri="{FF2B5EF4-FFF2-40B4-BE49-F238E27FC236}">
                <a16:creationId xmlns:a16="http://schemas.microsoft.com/office/drawing/2014/main" id="{6EC80FE7-5B7D-4493-BF80-47AC0F68F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43" y="1470659"/>
            <a:ext cx="9339488" cy="391668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8A0D30-3867-4749-8D45-518DFA386778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3/14</a:t>
            </a:r>
          </a:p>
        </p:txBody>
      </p:sp>
    </p:spTree>
    <p:extLst>
      <p:ext uri="{BB962C8B-B14F-4D97-AF65-F5344CB8AC3E}">
        <p14:creationId xmlns:p14="http://schemas.microsoft.com/office/powerpoint/2010/main" val="302848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Possibili strategie</a:t>
            </a:r>
          </a:p>
        </p:txBody>
      </p:sp>
      <p:pic>
        <p:nvPicPr>
          <p:cNvPr id="7" name="Segnaposto contenuto 6" descr="Immagine che contiene oggetto, orologio, sedendo, piccolo&#10;&#10;Descrizione generata automaticamente">
            <a:extLst>
              <a:ext uri="{FF2B5EF4-FFF2-40B4-BE49-F238E27FC236}">
                <a16:creationId xmlns:a16="http://schemas.microsoft.com/office/drawing/2014/main" id="{915C1366-EBDA-405D-9366-0957C9F66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29" y="2577570"/>
            <a:ext cx="3848702" cy="2082466"/>
          </a:xfrm>
          <a:noFill/>
          <a:effectLst>
            <a:outerShdw blurRad="50800" dist="50800" dir="5400000" algn="ctr" rotWithShape="0">
              <a:schemeClr val="bg1"/>
            </a:outerShdw>
          </a:effectLst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F83F3713-B37C-449B-90A3-1ADF78EDA7A8}"/>
              </a:ext>
            </a:extLst>
          </p:cNvPr>
          <p:cNvGrpSpPr/>
          <p:nvPr/>
        </p:nvGrpSpPr>
        <p:grpSpPr>
          <a:xfrm>
            <a:off x="8178466" y="1812758"/>
            <a:ext cx="3312613" cy="2943364"/>
            <a:chOff x="656121" y="1812758"/>
            <a:chExt cx="3312613" cy="2943364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F3A70210-82D1-4AD4-8A2B-2C0F41E95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57"/>
            <a:stretch/>
          </p:blipFill>
          <p:spPr>
            <a:xfrm>
              <a:off x="656121" y="2446058"/>
              <a:ext cx="3312613" cy="2310064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D15CB0B-1F28-4E5D-BADC-8A84C1EABD3C}"/>
                </a:ext>
              </a:extLst>
            </p:cNvPr>
            <p:cNvSpPr txBox="1"/>
            <p:nvPr/>
          </p:nvSpPr>
          <p:spPr>
            <a:xfrm>
              <a:off x="656121" y="1812758"/>
              <a:ext cx="331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Convolutional Neural Network</a:t>
              </a: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5A591C-F5DE-464E-973C-9AB421ABAC88}"/>
              </a:ext>
            </a:extLst>
          </p:cNvPr>
          <p:cNvSpPr txBox="1"/>
          <p:nvPr/>
        </p:nvSpPr>
        <p:spPr>
          <a:xfrm>
            <a:off x="4013534" y="1812758"/>
            <a:ext cx="416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Gated Recurrent Unit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FA6FF76-8DF4-49E7-976E-1519B569F929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4/14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8971316-7CE2-44E4-9D61-57D5CE840158}"/>
              </a:ext>
            </a:extLst>
          </p:cNvPr>
          <p:cNvGrpSpPr/>
          <p:nvPr/>
        </p:nvGrpSpPr>
        <p:grpSpPr>
          <a:xfrm>
            <a:off x="373706" y="1812758"/>
            <a:ext cx="4164932" cy="2847115"/>
            <a:chOff x="7823308" y="1812757"/>
            <a:chExt cx="4164932" cy="2847115"/>
          </a:xfrm>
        </p:grpSpPr>
        <p:pic>
          <p:nvPicPr>
            <p:cNvPr id="15" name="Immagine 14" descr="Immagine che contiene luce&#10;&#10;Descrizione generata automaticamente">
              <a:extLst>
                <a:ext uri="{FF2B5EF4-FFF2-40B4-BE49-F238E27FC236}">
                  <a16:creationId xmlns:a16="http://schemas.microsoft.com/office/drawing/2014/main" id="{6055C07E-9B4B-4F07-A77E-C3623BA0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9853" y="2869806"/>
              <a:ext cx="3311842" cy="1790066"/>
            </a:xfrm>
            <a:prstGeom prst="rect">
              <a:avLst/>
            </a:prstGeom>
          </p:spPr>
        </p:pic>
        <p:sp>
          <p:nvSpPr>
            <p:cNvPr id="16" name="CasellaDiTesto 14">
              <a:extLst>
                <a:ext uri="{FF2B5EF4-FFF2-40B4-BE49-F238E27FC236}">
                  <a16:creationId xmlns:a16="http://schemas.microsoft.com/office/drawing/2014/main" id="{67B50FC4-36D0-4DD0-BCD8-0A9DAA6D88C3}"/>
                </a:ext>
              </a:extLst>
            </p:cNvPr>
            <p:cNvSpPr txBox="1"/>
            <p:nvPr/>
          </p:nvSpPr>
          <p:spPr>
            <a:xfrm>
              <a:off x="7823308" y="1812757"/>
              <a:ext cx="4164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dirty="0"/>
                <a:t>Gaussian Mixture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9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 err="1"/>
              <a:t>Convolutional</a:t>
            </a:r>
            <a:r>
              <a:rPr lang="it-IT" sz="3600" dirty="0"/>
              <a:t> </a:t>
            </a:r>
            <a:r>
              <a:rPr lang="it-IT" sz="3600" dirty="0" err="1"/>
              <a:t>Neural</a:t>
            </a:r>
            <a:r>
              <a:rPr lang="it-IT" sz="3600" dirty="0"/>
              <a:t> Network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9A48DC-4D64-4AB5-A5FB-4C9B8A1C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528853"/>
            <a:ext cx="4348083" cy="38002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250AE2-2F34-4FB3-9A66-D70F1BC44B16}"/>
              </a:ext>
            </a:extLst>
          </p:cNvPr>
          <p:cNvSpPr txBox="1"/>
          <p:nvPr/>
        </p:nvSpPr>
        <p:spPr>
          <a:xfrm>
            <a:off x="6096000" y="1582339"/>
            <a:ext cx="4788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Due blocchi ciascuno composto da: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1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convoluzionale</a:t>
            </a:r>
            <a:r>
              <a:rPr lang="it-IT" dirty="0"/>
              <a:t> da 64 neuroni con filtro quadrato 2*2 e funzione di attivazione </a:t>
            </a:r>
            <a:r>
              <a:rPr lang="it-IT" dirty="0" err="1"/>
              <a:t>ReLU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</a:t>
            </a:r>
            <a:r>
              <a:rPr lang="it-IT" dirty="0" err="1"/>
              <a:t>BatchNormalization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</a:t>
            </a:r>
            <a:r>
              <a:rPr lang="it-IT" dirty="0" err="1"/>
              <a:t>MaxPooling</a:t>
            </a:r>
            <a:r>
              <a:rPr lang="it-IT" dirty="0"/>
              <a:t> di dimensione 2*2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Layer di </a:t>
            </a:r>
            <a:r>
              <a:rPr lang="it-IT" dirty="0" err="1"/>
              <a:t>Dropout</a:t>
            </a:r>
            <a:r>
              <a:rPr lang="it-IT" dirty="0"/>
              <a:t> impostato al 30%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Infine si trova uno strato di Global </a:t>
            </a:r>
            <a:r>
              <a:rPr lang="it-IT" dirty="0" err="1"/>
              <a:t>Average</a:t>
            </a:r>
            <a:r>
              <a:rPr lang="it-IT" dirty="0"/>
              <a:t> Pooling seguito da uno strato Dense per la classificazione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35D747-E57B-4918-8393-46E278482C74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29894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Training/Test modello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250AE2-2F34-4FB3-9A66-D70F1BC44B16}"/>
              </a:ext>
            </a:extLst>
          </p:cNvPr>
          <p:cNvSpPr txBox="1"/>
          <p:nvPr/>
        </p:nvSpPr>
        <p:spPr>
          <a:xfrm>
            <a:off x="1179095" y="1166427"/>
            <a:ext cx="997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seguito a numerosi test empirici, i parametri di training selezionati sono i seguenti: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Ottimizzatore: Adam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Learning rate: 0.001 (default)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Batch size: 32								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Epoche: 100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Validation set: 20%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Callbacks</a:t>
            </a:r>
            <a:r>
              <a:rPr lang="it-IT" dirty="0"/>
              <a:t>: Model Checkpoint (su </a:t>
            </a:r>
            <a:r>
              <a:rPr lang="it-IT" dirty="0" err="1"/>
              <a:t>Validation</a:t>
            </a:r>
            <a:r>
              <a:rPr lang="it-IT" dirty="0"/>
              <a:t> Loss)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1216B9-CEA8-4DC5-923A-C97DEEF60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3429000"/>
            <a:ext cx="3710199" cy="2518321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1C5B90-7A59-4C5F-8A10-9C26A600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01" y="3428999"/>
            <a:ext cx="3767871" cy="2518321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8DCA5649-5D5C-4390-96E9-57ED67E38621}"/>
              </a:ext>
            </a:extLst>
          </p:cNvPr>
          <p:cNvSpPr/>
          <p:nvPr/>
        </p:nvSpPr>
        <p:spPr>
          <a:xfrm>
            <a:off x="5309584" y="19321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719627-4574-44F4-89BA-AE0973AF6F6E}"/>
              </a:ext>
            </a:extLst>
          </p:cNvPr>
          <p:cNvSpPr txBox="1"/>
          <p:nvPr/>
        </p:nvSpPr>
        <p:spPr>
          <a:xfrm>
            <a:off x="7126758" y="1974456"/>
            <a:ext cx="2290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Test </a:t>
            </a:r>
            <a:r>
              <a:rPr lang="it-IT" sz="2000" b="1" dirty="0" err="1"/>
              <a:t>accuracy</a:t>
            </a:r>
            <a:r>
              <a:rPr lang="it-IT" sz="2000" b="1" dirty="0"/>
              <a:t>: 100%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2C4922-70F2-4AF3-8C06-70C583515D39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6/14</a:t>
            </a:r>
          </a:p>
        </p:txBody>
      </p:sp>
    </p:spTree>
    <p:extLst>
      <p:ext uri="{BB962C8B-B14F-4D97-AF65-F5344CB8AC3E}">
        <p14:creationId xmlns:p14="http://schemas.microsoft.com/office/powerpoint/2010/main" val="425725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C7548B-C1CC-457B-904C-0353A995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FFFF"/>
                </a:solidFill>
              </a:rPr>
              <a:t>Processing di segnali bidimensionali</a:t>
            </a:r>
            <a:endParaRPr lang="it-IT" sz="32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cielo&#10;&#10;Descrizione generata automaticamente">
            <a:extLst>
              <a:ext uri="{FF2B5EF4-FFF2-40B4-BE49-F238E27FC236}">
                <a16:creationId xmlns:a16="http://schemas.microsoft.com/office/drawing/2014/main" id="{782C2300-1397-4BAA-8E78-34674932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 b="9671"/>
          <a:stretch/>
        </p:blipFill>
        <p:spPr>
          <a:xfrm>
            <a:off x="0" y="0"/>
            <a:ext cx="12192000" cy="50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26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598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Retrospettivo</vt:lpstr>
      <vt:lpstr>Progetto Digital Signal &amp; Image Management</vt:lpstr>
      <vt:lpstr>Obiettivi</vt:lpstr>
      <vt:lpstr>Processing di segnali monodimensionali</vt:lpstr>
      <vt:lpstr>Dataset</vt:lpstr>
      <vt:lpstr>Preprocessing</vt:lpstr>
      <vt:lpstr>Possibili strategie</vt:lpstr>
      <vt:lpstr>Convolutional Neural Network</vt:lpstr>
      <vt:lpstr>Training/Test modello</vt:lpstr>
      <vt:lpstr>Processing di segnali bidimensionali</vt:lpstr>
      <vt:lpstr>Dataset</vt:lpstr>
      <vt:lpstr>Preprocessing</vt:lpstr>
      <vt:lpstr>Convolutional Neural Network</vt:lpstr>
      <vt:lpstr>Training/Test modello</vt:lpstr>
      <vt:lpstr>Classe di rigetto</vt:lpstr>
      <vt:lpstr>Classe di rigetto</vt:lpstr>
      <vt:lpstr>Retrieval</vt:lpstr>
      <vt:lpstr>Analisi preliminari</vt:lpstr>
      <vt:lpstr>Funzionamento</vt:lpstr>
      <vt:lpstr>Demo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Digital Signal &amp; Image Management</dc:title>
  <dc:creator>Matteo Licciardello</dc:creator>
  <cp:lastModifiedBy>Matteo Licciardello</cp:lastModifiedBy>
  <cp:revision>14</cp:revision>
  <dcterms:created xsi:type="dcterms:W3CDTF">2020-02-13T10:37:12Z</dcterms:created>
  <dcterms:modified xsi:type="dcterms:W3CDTF">2020-02-19T09:33:12Z</dcterms:modified>
</cp:coreProperties>
</file>