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9B5D3-5216-C026-EC47-A471228A87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F358B0-1615-6D68-BE19-ECA603B0E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671A9D-F7E6-AACE-FC5B-09122A6F5692}"/>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7E679217-33E7-724F-87D2-C63F4569C1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B2D9FF-F3EC-AD34-5CB7-6FB8965FB168}"/>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333763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66BFE-B4C1-B0BE-B2C3-2B33657F2D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F6B5E10-26C1-694A-9C2B-779A3EB66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C9E07F-7D77-9F19-5ECC-AAEEB0EBE62B}"/>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45818C1F-0745-74EE-BF64-9B12443C3B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AEC095-A096-A643-E6B1-0AE184B578EF}"/>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207860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87F348-4056-1AB0-ACD3-807F826F163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AADEC4F-C676-76FC-607F-20E0B39ADD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455AC4-0645-5109-EE23-B1BF22E90FC1}"/>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5E28FF92-6A30-441C-B624-A774BAE4D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61C38F-85F2-C23A-A094-BC1433550EDD}"/>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180512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BE98D-B304-1DA7-60C9-3BBEF2710A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6077A4-6C33-7662-92AC-94C276D62C9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5A2C1E-1102-A7AA-27B7-A97EBCEA62B5}"/>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1E2E8BBA-099E-DB2D-A8DB-4EE2A0145D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498FEA-88BE-7C16-5D3C-C406939549C0}"/>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312202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2317E-F45F-069F-F14C-FBB5802F3B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D56DB1-8E6D-E576-FF76-18B0F557B7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CE4A024-6702-376C-63A8-FB933C44B238}"/>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270E935E-6F10-CA1C-1089-0464721DBB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E3B219-0138-E252-75B4-39D2A39E8909}"/>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52007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E750B-874D-9CE2-04D3-F1867611DC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BFDD9A-5E89-22EB-5C14-59299F2100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E7C760-99E4-1B2A-C289-05858C4D440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8B2B53A-63BD-22AB-E56A-7DFA4F622DF8}"/>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6" name="页脚占位符 5">
            <a:extLst>
              <a:ext uri="{FF2B5EF4-FFF2-40B4-BE49-F238E27FC236}">
                <a16:creationId xmlns:a16="http://schemas.microsoft.com/office/drawing/2014/main" id="{F73289EE-04D6-F0E6-8E67-9499D8A104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03BE84-57CA-E6A0-CA0E-3513D043C00E}"/>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235135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3511B-36BC-5ADA-238B-F304EB7583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6733BD-F565-FFA7-F63A-6EE3000FB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C25F33-904E-9162-A7C7-32136E68F61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D6C0E65-27B3-4685-2A98-5BDDEF6E0D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D8ABF7-6519-C313-95FA-AB4802FE23C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7D9446-0DAB-0DE2-3548-6FED18F6B518}"/>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8" name="页脚占位符 7">
            <a:extLst>
              <a:ext uri="{FF2B5EF4-FFF2-40B4-BE49-F238E27FC236}">
                <a16:creationId xmlns:a16="http://schemas.microsoft.com/office/drawing/2014/main" id="{FBE7FE6C-452F-CA93-F43C-D079D26CFFA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31A2AF-8988-150E-C2A1-DD16BE7BFD8B}"/>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102186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45C82-54F1-CD32-821E-7B27E2E764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BAFA567-F793-09BB-C36C-B267AE80E35B}"/>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4" name="页脚占位符 3">
            <a:extLst>
              <a:ext uri="{FF2B5EF4-FFF2-40B4-BE49-F238E27FC236}">
                <a16:creationId xmlns:a16="http://schemas.microsoft.com/office/drawing/2014/main" id="{36A39AE5-8768-27FE-CF59-C2AA6E7CC7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BF23F9-2F50-7953-4890-AE511B15BD5C}"/>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201865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54A0C4-BFD2-8BC6-C6FB-0CBB62696E89}"/>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3" name="页脚占位符 2">
            <a:extLst>
              <a:ext uri="{FF2B5EF4-FFF2-40B4-BE49-F238E27FC236}">
                <a16:creationId xmlns:a16="http://schemas.microsoft.com/office/drawing/2014/main" id="{479C3F67-B3D8-741D-9448-02D524ACD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E272FC1-543F-99B3-9AAE-CF75DE16CD74}"/>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185162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1E6F9-872B-E10E-F44C-8B2353DE19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39550D-2F2C-48BD-1926-EF204FDE7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29D294-C65A-72E8-9E4A-5C1CACF0C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6D8248-CFFC-E46F-612C-2782E47EE6FE}"/>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6" name="页脚占位符 5">
            <a:extLst>
              <a:ext uri="{FF2B5EF4-FFF2-40B4-BE49-F238E27FC236}">
                <a16:creationId xmlns:a16="http://schemas.microsoft.com/office/drawing/2014/main" id="{656355A1-CA6A-648C-97A0-E4949FC5D4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65323D-3920-6DEB-8CB1-DD783BA9092F}"/>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238971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EBD0C-6DEC-0DDA-C7A3-397893DD43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75D479-D3AF-A17E-4EEF-532C90C5D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A6C73D-3AC5-8D2D-C00D-7ACBA3562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022929-3E86-80C0-0CCB-13B92F9EC760}"/>
              </a:ext>
            </a:extLst>
          </p:cNvPr>
          <p:cNvSpPr>
            <a:spLocks noGrp="1"/>
          </p:cNvSpPr>
          <p:nvPr>
            <p:ph type="dt" sz="half" idx="10"/>
          </p:nvPr>
        </p:nvSpPr>
        <p:spPr/>
        <p:txBody>
          <a:bodyPr/>
          <a:lstStyle/>
          <a:p>
            <a:fld id="{A86EDD67-6FC7-47EE-BFB2-D56BFEB59D4F}" type="datetimeFigureOut">
              <a:rPr lang="zh-CN" altLang="en-US" smtClean="0"/>
              <a:t>2022/7/30</a:t>
            </a:fld>
            <a:endParaRPr lang="zh-CN" altLang="en-US"/>
          </a:p>
        </p:txBody>
      </p:sp>
      <p:sp>
        <p:nvSpPr>
          <p:cNvPr id="6" name="页脚占位符 5">
            <a:extLst>
              <a:ext uri="{FF2B5EF4-FFF2-40B4-BE49-F238E27FC236}">
                <a16:creationId xmlns:a16="http://schemas.microsoft.com/office/drawing/2014/main" id="{13582F5C-09C7-0660-D08C-9438D219E1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5BE5C8-D1DF-B20F-5E73-D4A78D15B61D}"/>
              </a:ext>
            </a:extLst>
          </p:cNvPr>
          <p:cNvSpPr>
            <a:spLocks noGrp="1"/>
          </p:cNvSpPr>
          <p:nvPr>
            <p:ph type="sldNum" sz="quarter" idx="12"/>
          </p:nvPr>
        </p:nvSpPr>
        <p:spPr/>
        <p:txBody>
          <a:body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284128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47CDB4-B7C9-9C93-94D3-B709C867E4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C70446A-7709-CA24-2AF4-07199E3686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C6B769-0ECF-6BED-D518-60E064EED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EDD67-6FC7-47EE-BFB2-D56BFEB59D4F}"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7CE542DB-BBCE-37D5-4D3C-8D3C5FD40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2979805-17AB-EFF1-D7B8-613FEBC3D6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F947E-A445-44C6-8E57-A72B783C28C6}" type="slidenum">
              <a:rPr lang="zh-CN" altLang="en-US" smtClean="0"/>
              <a:t>‹#›</a:t>
            </a:fld>
            <a:endParaRPr lang="zh-CN" altLang="en-US"/>
          </a:p>
        </p:txBody>
      </p:sp>
    </p:spTree>
    <p:extLst>
      <p:ext uri="{BB962C8B-B14F-4D97-AF65-F5344CB8AC3E}">
        <p14:creationId xmlns:p14="http://schemas.microsoft.com/office/powerpoint/2010/main" val="28684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clipboard/media/image7.png"/><Relationship Id="rId13" Type="http://schemas.openxmlformats.org/officeDocument/2006/relationships/image" Target="../../clipboard/media/image12.png"/><Relationship Id="rId3" Type="http://schemas.openxmlformats.org/officeDocument/2006/relationships/image" Target="../media/image4.png"/><Relationship Id="rId7" Type="http://schemas.openxmlformats.org/officeDocument/2006/relationships/image" Target="../../clipboard/media/image6.png"/><Relationship Id="rId12" Type="http://schemas.openxmlformats.org/officeDocument/2006/relationships/image" Target="../../clipboard/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clipboard/media/image5.png"/><Relationship Id="rId11" Type="http://schemas.openxmlformats.org/officeDocument/2006/relationships/image" Target="../../clipboard/media/image10.png"/><Relationship Id="rId5" Type="http://schemas.openxmlformats.org/officeDocument/2006/relationships/image" Target="../../clipboard/media/image4.png"/><Relationship Id="rId10" Type="http://schemas.openxmlformats.org/officeDocument/2006/relationships/image" Target="../../clipboard/media/image9.png"/><Relationship Id="rId4" Type="http://schemas.openxmlformats.org/officeDocument/2006/relationships/image" Target="../../clipboard/media/image3.png"/><Relationship Id="rId9" Type="http://schemas.openxmlformats.org/officeDocument/2006/relationships/image" Target="../../clipboard/media/image8.png"/><Relationship Id="rId14" Type="http://schemas.openxmlformats.org/officeDocument/2006/relationships/image" Target="../../clipboard/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1AEFD-F363-9012-4855-B3FA211D19F7}"/>
              </a:ext>
            </a:extLst>
          </p:cNvPr>
          <p:cNvSpPr/>
          <p:nvPr/>
        </p:nvSpPr>
        <p:spPr>
          <a:xfrm>
            <a:off x="1778467" y="2661407"/>
            <a:ext cx="1835790" cy="15351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a:latin typeface="宋体" panose="02010600030101010101" pitchFamily="2" charset="-122"/>
                <a:ea typeface="宋体" panose="02010600030101010101" pitchFamily="2" charset="-122"/>
              </a:rPr>
              <a:t>现象</a:t>
            </a:r>
            <a:endParaRPr lang="en-US" altLang="zh-CN" sz="2000">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en-US" altLang="zh-CN" sz="1600">
                <a:latin typeface="宋体" panose="02010600030101010101" pitchFamily="2" charset="-122"/>
                <a:ea typeface="宋体" panose="02010600030101010101" pitchFamily="2" charset="-122"/>
              </a:rPr>
              <a:t>Transformer</a:t>
            </a:r>
            <a:r>
              <a:rPr lang="zh-CN" altLang="en-US" sz="1600">
                <a:latin typeface="宋体" panose="02010600030101010101" pitchFamily="2" charset="-122"/>
                <a:ea typeface="宋体" panose="02010600030101010101" pitchFamily="2" charset="-122"/>
              </a:rPr>
              <a:t>系列在</a:t>
            </a:r>
            <a:r>
              <a:rPr lang="en-US" altLang="zh-CN" sz="1600">
                <a:latin typeface="宋体" panose="02010600030101010101" pitchFamily="2" charset="-122"/>
                <a:ea typeface="宋体" panose="02010600030101010101" pitchFamily="2" charset="-122"/>
              </a:rPr>
              <a:t>CV</a:t>
            </a:r>
            <a:r>
              <a:rPr lang="zh-CN" altLang="en-US" sz="1600">
                <a:latin typeface="宋体" panose="02010600030101010101" pitchFamily="2" charset="-122"/>
                <a:ea typeface="宋体" panose="02010600030101010101" pitchFamily="2" charset="-122"/>
              </a:rPr>
              <a:t>领域性能呈现出超越</a:t>
            </a:r>
            <a:r>
              <a:rPr lang="en-US" altLang="zh-CN" sz="1600">
                <a:latin typeface="宋体" panose="02010600030101010101" pitchFamily="2" charset="-122"/>
                <a:ea typeface="宋体" panose="02010600030101010101" pitchFamily="2" charset="-122"/>
              </a:rPr>
              <a:t>CNN</a:t>
            </a:r>
            <a:r>
              <a:rPr lang="zh-CN" altLang="en-US" sz="1600">
                <a:latin typeface="宋体" panose="02010600030101010101" pitchFamily="2" charset="-122"/>
                <a:ea typeface="宋体" panose="02010600030101010101" pitchFamily="2" charset="-122"/>
              </a:rPr>
              <a:t>的趋势</a:t>
            </a:r>
            <a:endParaRPr lang="en-US" altLang="zh-CN" sz="160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DE7DAE2F-6F8F-4276-393F-E4C6F71CA6A5}"/>
              </a:ext>
            </a:extLst>
          </p:cNvPr>
          <p:cNvSpPr/>
          <p:nvPr/>
        </p:nvSpPr>
        <p:spPr>
          <a:xfrm>
            <a:off x="4068662" y="2661407"/>
            <a:ext cx="1835790" cy="15351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a:latin typeface="宋体" panose="02010600030101010101" pitchFamily="2" charset="-122"/>
                <a:ea typeface="宋体" panose="02010600030101010101" pitchFamily="2" charset="-122"/>
              </a:rPr>
              <a:t>讨论</a:t>
            </a:r>
            <a:endParaRPr lang="en-US" altLang="zh-CN" sz="2000">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en-US" altLang="zh-CN" sz="1600">
                <a:latin typeface="宋体" panose="02010600030101010101" pitchFamily="2" charset="-122"/>
                <a:ea typeface="宋体" panose="02010600030101010101" pitchFamily="2" charset="-122"/>
              </a:rPr>
              <a:t>Transformer</a:t>
            </a:r>
            <a:r>
              <a:rPr lang="zh-CN" altLang="en-US" sz="1600">
                <a:latin typeface="宋体" panose="02010600030101010101" pitchFamily="2" charset="-122"/>
                <a:ea typeface="宋体" panose="02010600030101010101" pitchFamily="2" charset="-122"/>
              </a:rPr>
              <a:t>系列在</a:t>
            </a:r>
            <a:r>
              <a:rPr lang="en-US" altLang="zh-CN" sz="1600">
                <a:latin typeface="宋体" panose="02010600030101010101" pitchFamily="2" charset="-122"/>
                <a:ea typeface="宋体" panose="02010600030101010101" pitchFamily="2" charset="-122"/>
              </a:rPr>
              <a:t>CV</a:t>
            </a:r>
            <a:r>
              <a:rPr lang="zh-CN" altLang="en-US" sz="1600">
                <a:latin typeface="宋体" panose="02010600030101010101" pitchFamily="2" charset="-122"/>
                <a:ea typeface="宋体" panose="02010600030101010101" pitchFamily="2" charset="-122"/>
              </a:rPr>
              <a:t>领域是否将会取代</a:t>
            </a:r>
            <a:r>
              <a:rPr lang="en-US" altLang="zh-CN" sz="1600">
                <a:latin typeface="宋体" panose="02010600030101010101" pitchFamily="2" charset="-122"/>
                <a:ea typeface="宋体" panose="02010600030101010101" pitchFamily="2" charset="-122"/>
              </a:rPr>
              <a:t>CNN</a:t>
            </a:r>
            <a:r>
              <a:rPr lang="zh-CN" altLang="en-US" sz="1600">
                <a:latin typeface="宋体" panose="02010600030101010101" pitchFamily="2" charset="-122"/>
                <a:ea typeface="宋体" panose="02010600030101010101" pitchFamily="2" charset="-122"/>
              </a:rPr>
              <a:t>呢？</a:t>
            </a:r>
          </a:p>
        </p:txBody>
      </p:sp>
      <p:sp>
        <p:nvSpPr>
          <p:cNvPr id="6" name="矩形 5">
            <a:extLst>
              <a:ext uri="{FF2B5EF4-FFF2-40B4-BE49-F238E27FC236}">
                <a16:creationId xmlns:a16="http://schemas.microsoft.com/office/drawing/2014/main" id="{5C0518E4-64D6-1BF0-E19A-0BB535B8E3A7}"/>
              </a:ext>
            </a:extLst>
          </p:cNvPr>
          <p:cNvSpPr/>
          <p:nvPr/>
        </p:nvSpPr>
        <p:spPr>
          <a:xfrm>
            <a:off x="6358857" y="2661407"/>
            <a:ext cx="1835790" cy="15351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a:latin typeface="宋体" panose="02010600030101010101" pitchFamily="2" charset="-122"/>
                <a:ea typeface="宋体" panose="02010600030101010101" pitchFamily="2" charset="-122"/>
              </a:rPr>
              <a:t>回答</a:t>
            </a:r>
            <a:endParaRPr lang="en-US" altLang="zh-CN" sz="2000">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zh-CN" altLang="en-US" sz="1600">
                <a:latin typeface="宋体" panose="02010600030101010101" pitchFamily="2" charset="-122"/>
                <a:ea typeface="宋体" panose="02010600030101010101" pitchFamily="2" charset="-122"/>
              </a:rPr>
              <a:t>应当考虑：</a:t>
            </a:r>
            <a:endParaRPr lang="en-US" altLang="zh-CN" sz="1600">
              <a:latin typeface="宋体" panose="02010600030101010101" pitchFamily="2" charset="-122"/>
              <a:ea typeface="宋体" panose="02010600030101010101" pitchFamily="2" charset="-122"/>
            </a:endParaRPr>
          </a:p>
          <a:p>
            <a:pPr marL="285750" indent="-285750" algn="ctr">
              <a:buFont typeface="Arial" panose="020B0604020202020204" pitchFamily="34" charset="0"/>
              <a:buChar char="•"/>
            </a:pPr>
            <a:r>
              <a:rPr lang="zh-CN" altLang="en-US" sz="1600">
                <a:latin typeface="宋体" panose="02010600030101010101" pitchFamily="2" charset="-122"/>
                <a:ea typeface="宋体" panose="02010600030101010101" pitchFamily="2" charset="-122"/>
              </a:rPr>
              <a:t>性能方面</a:t>
            </a:r>
            <a:endParaRPr lang="en-US" altLang="zh-CN" sz="1600">
              <a:latin typeface="宋体" panose="02010600030101010101" pitchFamily="2" charset="-122"/>
              <a:ea typeface="宋体" panose="02010600030101010101" pitchFamily="2" charset="-122"/>
            </a:endParaRPr>
          </a:p>
          <a:p>
            <a:pPr marL="285750" indent="-285750" algn="ctr">
              <a:buFont typeface="Arial" panose="020B0604020202020204" pitchFamily="34" charset="0"/>
              <a:buChar char="•"/>
            </a:pPr>
            <a:r>
              <a:rPr lang="zh-CN" altLang="en-US" sz="1600">
                <a:latin typeface="宋体" panose="02010600030101010101" pitchFamily="2" charset="-122"/>
                <a:ea typeface="宋体" panose="02010600030101010101" pitchFamily="2" charset="-122"/>
              </a:rPr>
              <a:t>效率方面</a:t>
            </a:r>
            <a:endParaRPr lang="en-US" altLang="zh-CN" sz="1600">
              <a:latin typeface="宋体" panose="02010600030101010101" pitchFamily="2" charset="-122"/>
              <a:ea typeface="宋体" panose="02010600030101010101" pitchFamily="2" charset="-122"/>
            </a:endParaRPr>
          </a:p>
        </p:txBody>
      </p:sp>
      <p:grpSp>
        <p:nvGrpSpPr>
          <p:cNvPr id="9" name="组合 8">
            <a:extLst>
              <a:ext uri="{FF2B5EF4-FFF2-40B4-BE49-F238E27FC236}">
                <a16:creationId xmlns:a16="http://schemas.microsoft.com/office/drawing/2014/main" id="{465145AE-94ED-3F03-9432-B230EFBF7906}"/>
              </a:ext>
            </a:extLst>
          </p:cNvPr>
          <p:cNvGrpSpPr/>
          <p:nvPr/>
        </p:nvGrpSpPr>
        <p:grpSpPr>
          <a:xfrm>
            <a:off x="8649052" y="1696673"/>
            <a:ext cx="1396767" cy="3457663"/>
            <a:chOff x="8099571" y="570451"/>
            <a:chExt cx="1396767" cy="3457663"/>
          </a:xfrm>
        </p:grpSpPr>
        <p:sp>
          <p:nvSpPr>
            <p:cNvPr id="7" name="矩形 6">
              <a:extLst>
                <a:ext uri="{FF2B5EF4-FFF2-40B4-BE49-F238E27FC236}">
                  <a16:creationId xmlns:a16="http://schemas.microsoft.com/office/drawing/2014/main" id="{5E0C8268-301E-5E4F-55AA-48EAE50DBF84}"/>
                </a:ext>
              </a:extLst>
            </p:cNvPr>
            <p:cNvSpPr/>
            <p:nvPr/>
          </p:nvSpPr>
          <p:spPr>
            <a:xfrm>
              <a:off x="8099572" y="570451"/>
              <a:ext cx="1396766" cy="15351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a:latin typeface="宋体" panose="02010600030101010101" pitchFamily="2" charset="-122"/>
                  <a:ea typeface="宋体" panose="02010600030101010101" pitchFamily="2" charset="-122"/>
                </a:rPr>
                <a:t>性能方面</a:t>
              </a:r>
              <a:endParaRPr lang="en-US" altLang="zh-CN" sz="2000">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en-US" altLang="zh-CN" sz="1600">
                  <a:latin typeface="宋体" panose="02010600030101010101" pitchFamily="2" charset="-122"/>
                  <a:ea typeface="宋体" panose="02010600030101010101" pitchFamily="2" charset="-122"/>
                </a:rPr>
                <a:t>ConvNeXt</a:t>
              </a:r>
              <a:r>
                <a:rPr lang="zh-CN" altLang="en-US" sz="1600">
                  <a:latin typeface="宋体" panose="02010600030101010101" pitchFamily="2" charset="-122"/>
                  <a:ea typeface="宋体" panose="02010600030101010101" pitchFamily="2" charset="-122"/>
                </a:rPr>
                <a:t>重新超越了</a:t>
              </a:r>
              <a:r>
                <a:rPr lang="en-US" altLang="zh-CN" sz="1600">
                  <a:latin typeface="宋体" panose="02010600030101010101" pitchFamily="2" charset="-122"/>
                  <a:ea typeface="宋体" panose="02010600030101010101" pitchFamily="2" charset="-122"/>
                </a:rPr>
                <a:t>transformer</a:t>
              </a:r>
            </a:p>
          </p:txBody>
        </p:sp>
        <p:sp>
          <p:nvSpPr>
            <p:cNvPr id="8" name="矩形 7">
              <a:extLst>
                <a:ext uri="{FF2B5EF4-FFF2-40B4-BE49-F238E27FC236}">
                  <a16:creationId xmlns:a16="http://schemas.microsoft.com/office/drawing/2014/main" id="{9AE7A0B8-081D-57AA-1278-E80FE4AB998C}"/>
                </a:ext>
              </a:extLst>
            </p:cNvPr>
            <p:cNvSpPr/>
            <p:nvPr/>
          </p:nvSpPr>
          <p:spPr>
            <a:xfrm>
              <a:off x="8099571" y="2492928"/>
              <a:ext cx="1396766" cy="15351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a:latin typeface="宋体" panose="02010600030101010101" pitchFamily="2" charset="-122"/>
                  <a:ea typeface="宋体" panose="02010600030101010101" pitchFamily="2" charset="-122"/>
                </a:rPr>
                <a:t>效率方面</a:t>
              </a:r>
              <a:endParaRPr lang="en-US" altLang="zh-CN" sz="2000">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en-US" altLang="zh-CN" sz="1600">
                  <a:latin typeface="宋体" panose="02010600030101010101" pitchFamily="2" charset="-122"/>
                  <a:ea typeface="宋体" panose="02010600030101010101" pitchFamily="2" charset="-122"/>
                </a:rPr>
                <a:t>CNN</a:t>
              </a:r>
              <a:r>
                <a:rPr lang="zh-CN" altLang="en-US" sz="1600">
                  <a:latin typeface="宋体" panose="02010600030101010101" pitchFamily="2" charset="-122"/>
                  <a:ea typeface="宋体" panose="02010600030101010101" pitchFamily="2" charset="-122"/>
                </a:rPr>
                <a:t>相比</a:t>
              </a:r>
              <a:r>
                <a:rPr lang="en-US" altLang="zh-CN" sz="1600">
                  <a:latin typeface="宋体" panose="02010600030101010101" pitchFamily="2" charset="-122"/>
                  <a:ea typeface="宋体" panose="02010600030101010101" pitchFamily="2" charset="-122"/>
                </a:rPr>
                <a:t>transformer</a:t>
              </a:r>
              <a:r>
                <a:rPr lang="zh-CN" altLang="en-US" sz="1600">
                  <a:latin typeface="宋体" panose="02010600030101010101" pitchFamily="2" charset="-122"/>
                  <a:ea typeface="宋体" panose="02010600030101010101" pitchFamily="2" charset="-122"/>
                </a:rPr>
                <a:t>的后续加速更友好</a:t>
              </a:r>
              <a:endParaRPr lang="en-US" altLang="zh-CN" sz="1600">
                <a:latin typeface="宋体" panose="02010600030101010101" pitchFamily="2" charset="-122"/>
                <a:ea typeface="宋体" panose="02010600030101010101" pitchFamily="2" charset="-122"/>
              </a:endParaRPr>
            </a:p>
          </p:txBody>
        </p:sp>
      </p:grpSp>
      <p:sp>
        <p:nvSpPr>
          <p:cNvPr id="10" name="文本框 9">
            <a:extLst>
              <a:ext uri="{FF2B5EF4-FFF2-40B4-BE49-F238E27FC236}">
                <a16:creationId xmlns:a16="http://schemas.microsoft.com/office/drawing/2014/main" id="{F9EB8FE4-B042-713B-1E8A-0AB6833F3EDF}"/>
              </a:ext>
            </a:extLst>
          </p:cNvPr>
          <p:cNvSpPr txBox="1"/>
          <p:nvPr/>
        </p:nvSpPr>
        <p:spPr>
          <a:xfrm>
            <a:off x="310393" y="218114"/>
            <a:ext cx="3525324" cy="584775"/>
          </a:xfrm>
          <a:prstGeom prst="rect">
            <a:avLst/>
          </a:prstGeom>
          <a:noFill/>
        </p:spPr>
        <p:txBody>
          <a:bodyPr wrap="none" rtlCol="0">
            <a:spAutoFit/>
          </a:bodyPr>
          <a:lstStyle/>
          <a:p>
            <a:r>
              <a:rPr lang="en-US" altLang="zh-CN" sz="3200">
                <a:latin typeface="Times New Roman" panose="02020603050405020304" pitchFamily="18" charset="0"/>
                <a:cs typeface="Times New Roman" panose="02020603050405020304" pitchFamily="18" charset="0"/>
              </a:rPr>
              <a:t>Background </a:t>
            </a:r>
            <a:r>
              <a:rPr lang="zh-CN" altLang="en-US" sz="3200">
                <a:latin typeface="Times New Roman" panose="02020603050405020304" pitchFamily="18" charset="0"/>
                <a:cs typeface="Times New Roman" panose="02020603050405020304" pitchFamily="18" charset="0"/>
              </a:rPr>
              <a:t>第一段</a:t>
            </a:r>
          </a:p>
        </p:txBody>
      </p:sp>
      <p:cxnSp>
        <p:nvCxnSpPr>
          <p:cNvPr id="12" name="直接箭头连接符 11">
            <a:extLst>
              <a:ext uri="{FF2B5EF4-FFF2-40B4-BE49-F238E27FC236}">
                <a16:creationId xmlns:a16="http://schemas.microsoft.com/office/drawing/2014/main" id="{8B4102CA-E6DC-D0C2-17D7-05142B326BD1}"/>
              </a:ext>
            </a:extLst>
          </p:cNvPr>
          <p:cNvCxnSpPr>
            <a:stCxn id="4" idx="3"/>
            <a:endCxn id="5" idx="1"/>
          </p:cNvCxnSpPr>
          <p:nvPr/>
        </p:nvCxnSpPr>
        <p:spPr>
          <a:xfrm>
            <a:off x="3614257" y="3429000"/>
            <a:ext cx="45440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781E4D8A-38D5-B6AA-4DB3-FE0EEA032660}"/>
              </a:ext>
            </a:extLst>
          </p:cNvPr>
          <p:cNvCxnSpPr>
            <a:cxnSpLocks/>
            <a:stCxn id="5" idx="3"/>
            <a:endCxn id="6" idx="1"/>
          </p:cNvCxnSpPr>
          <p:nvPr/>
        </p:nvCxnSpPr>
        <p:spPr>
          <a:xfrm>
            <a:off x="5904452" y="3429000"/>
            <a:ext cx="45440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9C35C446-55FE-B5E3-0D83-63869C9D16A5}"/>
              </a:ext>
            </a:extLst>
          </p:cNvPr>
          <p:cNvCxnSpPr>
            <a:cxnSpLocks/>
            <a:stCxn id="6" idx="3"/>
            <a:endCxn id="7" idx="1"/>
          </p:cNvCxnSpPr>
          <p:nvPr/>
        </p:nvCxnSpPr>
        <p:spPr>
          <a:xfrm flipV="1">
            <a:off x="8194647" y="2464266"/>
            <a:ext cx="454406" cy="9647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14379EF8-3775-EE6C-D28A-0A88817CD66C}"/>
              </a:ext>
            </a:extLst>
          </p:cNvPr>
          <p:cNvCxnSpPr>
            <a:cxnSpLocks/>
            <a:stCxn id="6" idx="3"/>
            <a:endCxn id="8" idx="1"/>
          </p:cNvCxnSpPr>
          <p:nvPr/>
        </p:nvCxnSpPr>
        <p:spPr>
          <a:xfrm>
            <a:off x="8194647" y="3429000"/>
            <a:ext cx="454405" cy="9577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594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154E4494-3302-E105-0474-E967D7A41D7C}"/>
              </a:ext>
            </a:extLst>
          </p:cNvPr>
          <p:cNvSpPr/>
          <p:nvPr/>
        </p:nvSpPr>
        <p:spPr>
          <a:xfrm>
            <a:off x="5822312" y="1388334"/>
            <a:ext cx="4714378" cy="4081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60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D101AEFD-F363-9012-4855-B3FA211D19F7}"/>
              </a:ext>
            </a:extLst>
          </p:cNvPr>
          <p:cNvSpPr/>
          <p:nvPr/>
        </p:nvSpPr>
        <p:spPr>
          <a:xfrm>
            <a:off x="2001581" y="1373998"/>
            <a:ext cx="3423140" cy="4081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60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DE7DAE2F-6F8F-4276-393F-E4C6F71CA6A5}"/>
              </a:ext>
            </a:extLst>
          </p:cNvPr>
          <p:cNvSpPr/>
          <p:nvPr/>
        </p:nvSpPr>
        <p:spPr>
          <a:xfrm>
            <a:off x="5889066" y="1467075"/>
            <a:ext cx="2586473" cy="2193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a:solidFill>
                  <a:srgbClr val="C00000"/>
                </a:solidFill>
                <a:latin typeface="宋体" panose="02010600030101010101" pitchFamily="2" charset="-122"/>
                <a:ea typeface="宋体" panose="02010600030101010101" pitchFamily="2" charset="-122"/>
              </a:rPr>
              <a:t>①</a:t>
            </a:r>
            <a:endParaRPr lang="en-US" altLang="zh-CN" sz="2000" b="1">
              <a:solidFill>
                <a:srgbClr val="C00000"/>
              </a:solidFill>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zh-CN" altLang="en-US" sz="1600">
                <a:latin typeface="宋体" panose="02010600030101010101" pitchFamily="2" charset="-122"/>
                <a:ea typeface="宋体" panose="02010600030101010101" pitchFamily="2" charset="-122"/>
              </a:rPr>
              <a:t>借鉴</a:t>
            </a:r>
            <a:r>
              <a:rPr lang="en-US" altLang="zh-CN" sz="1600">
                <a:latin typeface="宋体" panose="02010600030101010101" pitchFamily="2" charset="-122"/>
                <a:ea typeface="宋体" panose="02010600030101010101" pitchFamily="2" charset="-122"/>
              </a:rPr>
              <a:t>ViTs</a:t>
            </a:r>
            <a:r>
              <a:rPr lang="zh-CN" altLang="en-US" sz="1600">
                <a:latin typeface="宋体" panose="02010600030101010101" pitchFamily="2" charset="-122"/>
                <a:ea typeface="宋体" panose="02010600030101010101" pitchFamily="2" charset="-122"/>
              </a:rPr>
              <a:t>，采用大感受野，但</a:t>
            </a:r>
            <a:r>
              <a:rPr lang="en-US" altLang="zh-CN" sz="1600">
                <a:latin typeface="宋体" panose="02010600030101010101" pitchFamily="2" charset="-122"/>
                <a:ea typeface="宋体" panose="02010600030101010101" pitchFamily="2" charset="-122"/>
              </a:rPr>
              <a:t>CNN</a:t>
            </a:r>
            <a:r>
              <a:rPr lang="zh-CN" altLang="en-US" sz="1600">
                <a:latin typeface="宋体" panose="02010600030101010101" pitchFamily="2" charset="-122"/>
                <a:ea typeface="宋体" panose="02010600030101010101" pitchFamily="2" charset="-122"/>
              </a:rPr>
              <a:t>无法实现像</a:t>
            </a:r>
            <a:r>
              <a:rPr lang="en-US" altLang="zh-CN" sz="1600">
                <a:latin typeface="宋体" panose="02010600030101010101" pitchFamily="2" charset="-122"/>
                <a:ea typeface="宋体" panose="02010600030101010101" pitchFamily="2" charset="-122"/>
              </a:rPr>
              <a:t>ViTs</a:t>
            </a:r>
            <a:r>
              <a:rPr lang="zh-CN" altLang="en-US" sz="1600">
                <a:latin typeface="宋体" panose="02010600030101010101" pitchFamily="2" charset="-122"/>
                <a:ea typeface="宋体" panose="02010600030101010101" pitchFamily="2" charset="-122"/>
              </a:rPr>
              <a:t>那样的动态感受野，单纯的大感受野由于提取纹理偏置的能力较弱，难以适应细粒度任务或低分辨率任务</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F9EB8FE4-B042-713B-1E8A-0AB6833F3EDF}"/>
              </a:ext>
            </a:extLst>
          </p:cNvPr>
          <p:cNvSpPr txBox="1"/>
          <p:nvPr/>
        </p:nvSpPr>
        <p:spPr>
          <a:xfrm>
            <a:off x="310393" y="218114"/>
            <a:ext cx="3342582" cy="584775"/>
          </a:xfrm>
          <a:prstGeom prst="rect">
            <a:avLst/>
          </a:prstGeom>
          <a:noFill/>
        </p:spPr>
        <p:txBody>
          <a:bodyPr wrap="none" rtlCol="0">
            <a:spAutoFit/>
          </a:bodyPr>
          <a:lstStyle/>
          <a:p>
            <a:r>
              <a:rPr lang="en-US" altLang="zh-CN" sz="3200">
                <a:latin typeface="Times New Roman" panose="02020603050405020304" pitchFamily="18" charset="0"/>
                <a:cs typeface="Times New Roman" panose="02020603050405020304" pitchFamily="18" charset="0"/>
              </a:rPr>
              <a:t>Motivation </a:t>
            </a:r>
            <a:r>
              <a:rPr lang="zh-CN" altLang="en-US" sz="3200">
                <a:latin typeface="Times New Roman" panose="02020603050405020304" pitchFamily="18" charset="0"/>
                <a:cs typeface="Times New Roman" panose="02020603050405020304" pitchFamily="18" charset="0"/>
              </a:rPr>
              <a:t>第二段</a:t>
            </a:r>
          </a:p>
        </p:txBody>
      </p:sp>
      <p:grpSp>
        <p:nvGrpSpPr>
          <p:cNvPr id="11" name="组合 10">
            <a:extLst>
              <a:ext uri="{FF2B5EF4-FFF2-40B4-BE49-F238E27FC236}">
                <a16:creationId xmlns:a16="http://schemas.microsoft.com/office/drawing/2014/main" id="{C474E4AE-B8C3-6A45-8A87-C5762191055D}"/>
              </a:ext>
            </a:extLst>
          </p:cNvPr>
          <p:cNvGrpSpPr/>
          <p:nvPr/>
        </p:nvGrpSpPr>
        <p:grpSpPr>
          <a:xfrm>
            <a:off x="2578346" y="1405113"/>
            <a:ext cx="2671124" cy="3964731"/>
            <a:chOff x="2018527" y="723200"/>
            <a:chExt cx="2671124" cy="3964731"/>
          </a:xfrm>
        </p:grpSpPr>
        <p:sp>
          <p:nvSpPr>
            <p:cNvPr id="12" name="矩形: 圆角 11">
              <a:extLst>
                <a:ext uri="{FF2B5EF4-FFF2-40B4-BE49-F238E27FC236}">
                  <a16:creationId xmlns:a16="http://schemas.microsoft.com/office/drawing/2014/main" id="{57D23AB2-C408-3F1E-8389-DE49243C2F8A}"/>
                </a:ext>
              </a:extLst>
            </p:cNvPr>
            <p:cNvSpPr/>
            <p:nvPr/>
          </p:nvSpPr>
          <p:spPr>
            <a:xfrm>
              <a:off x="2018527" y="1587596"/>
              <a:ext cx="2545200" cy="630000"/>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err="1">
                  <a:latin typeface="Times New Roman" panose="02020603050405020304" pitchFamily="18" charset="0"/>
                  <a:cs typeface="Times New Roman" panose="02020603050405020304" pitchFamily="18" charset="0"/>
                </a:rPr>
                <a:t>DwConv</a:t>
              </a:r>
              <a:r>
                <a:rPr lang="en-US" altLang="zh-CN">
                  <a:latin typeface="Times New Roman" panose="02020603050405020304" pitchFamily="18" charset="0"/>
                  <a:cs typeface="Times New Roman" panose="02020603050405020304" pitchFamily="18" charset="0"/>
                </a:rPr>
                <a:t>  </a:t>
              </a:r>
              <a:r>
                <a:rPr lang="en-US" altLang="zh-CN" b="1">
                  <a:solidFill>
                    <a:srgbClr val="C00000"/>
                  </a:solidFill>
                  <a:latin typeface="Times New Roman" panose="02020603050405020304" pitchFamily="18" charset="0"/>
                  <a:cs typeface="Times New Roman" panose="02020603050405020304" pitchFamily="18" charset="0"/>
                </a:rPr>
                <a:t>7×7</a:t>
              </a:r>
              <a:r>
                <a:rPr lang="en-US" altLang="zh-CN">
                  <a:latin typeface="Times New Roman" panose="02020603050405020304" pitchFamily="18" charset="0"/>
                  <a:cs typeface="Times New Roman" panose="02020603050405020304" pitchFamily="18" charset="0"/>
                </a:rPr>
                <a:t>  dim;</a:t>
              </a:r>
            </a:p>
            <a:p>
              <a:pPr algn="ctr"/>
              <a:r>
                <a:rPr lang="en-US" altLang="zh-CN">
                  <a:latin typeface="Times New Roman" panose="02020603050405020304" pitchFamily="18" charset="0"/>
                  <a:cs typeface="Times New Roman" panose="02020603050405020304" pitchFamily="18" charset="0"/>
                </a:rPr>
                <a:t>LayerNorm</a:t>
              </a:r>
              <a:endParaRPr lang="zh-CN" altLang="en-US">
                <a:latin typeface="Times New Roman" panose="02020603050405020304" pitchFamily="18" charset="0"/>
                <a:cs typeface="Times New Roman" panose="02020603050405020304" pitchFamily="18" charset="0"/>
              </a:endParaRPr>
            </a:p>
          </p:txBody>
        </p:sp>
        <p:sp>
          <p:nvSpPr>
            <p:cNvPr id="13" name="矩形: 圆角 12">
              <a:extLst>
                <a:ext uri="{FF2B5EF4-FFF2-40B4-BE49-F238E27FC236}">
                  <a16:creationId xmlns:a16="http://schemas.microsoft.com/office/drawing/2014/main" id="{307B3FF0-ECDD-4465-8F7A-DAF8CFE338B6}"/>
                </a:ext>
              </a:extLst>
            </p:cNvPr>
            <p:cNvSpPr/>
            <p:nvPr/>
          </p:nvSpPr>
          <p:spPr>
            <a:xfrm>
              <a:off x="2025778" y="3399903"/>
              <a:ext cx="2545200" cy="501445"/>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a:latin typeface="Times New Roman" panose="02020603050405020304" pitchFamily="18" charset="0"/>
                  <a:cs typeface="Times New Roman" panose="02020603050405020304" pitchFamily="18" charset="0"/>
                </a:rPr>
                <a:t>PWConv(</a:t>
              </a:r>
              <a:r>
                <a:rPr lang="en-US" altLang="zh-CN" b="1">
                  <a:solidFill>
                    <a:srgbClr val="C00000"/>
                  </a:solidFill>
                  <a:latin typeface="Times New Roman" panose="02020603050405020304" pitchFamily="18" charset="0"/>
                  <a:cs typeface="Times New Roman" panose="02020603050405020304" pitchFamily="18" charset="0"/>
                </a:rPr>
                <a:t>Dense</a:t>
              </a:r>
              <a:r>
                <a:rPr lang="en-US" altLang="zh-CN">
                  <a:latin typeface="Times New Roman" panose="02020603050405020304" pitchFamily="18" charset="0"/>
                  <a:cs typeface="Times New Roman" panose="02020603050405020304" pitchFamily="18" charset="0"/>
                </a:rPr>
                <a:t>)  dim</a:t>
              </a:r>
              <a:endParaRPr lang="zh-CN" altLang="en-US">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76771A5A-EB3F-15A0-90BE-9BDEEFE21808}"/>
                </a:ext>
              </a:extLst>
            </p:cNvPr>
            <p:cNvSpPr/>
            <p:nvPr/>
          </p:nvSpPr>
          <p:spPr>
            <a:xfrm>
              <a:off x="2021349" y="2493750"/>
              <a:ext cx="2545554" cy="630000"/>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a:latin typeface="Times New Roman" panose="02020603050405020304" pitchFamily="18" charset="0"/>
                  <a:cs typeface="Times New Roman" panose="02020603050405020304" pitchFamily="18" charset="0"/>
                </a:rPr>
                <a:t>PWConv(</a:t>
              </a:r>
              <a:r>
                <a:rPr lang="en-US" altLang="zh-CN" b="1">
                  <a:solidFill>
                    <a:srgbClr val="C00000"/>
                  </a:solidFill>
                  <a:latin typeface="Times New Roman" panose="02020603050405020304" pitchFamily="18" charset="0"/>
                  <a:cs typeface="Times New Roman" panose="02020603050405020304" pitchFamily="18" charset="0"/>
                </a:rPr>
                <a:t>Dense</a:t>
              </a:r>
              <a:r>
                <a:rPr lang="en-US" altLang="zh-CN">
                  <a:latin typeface="Times New Roman" panose="02020603050405020304" pitchFamily="18" charset="0"/>
                  <a:cs typeface="Times New Roman" panose="02020603050405020304" pitchFamily="18" charset="0"/>
                </a:rPr>
                <a:t>) 4×dim;</a:t>
              </a:r>
            </a:p>
            <a:p>
              <a:pPr algn="ctr"/>
              <a:r>
                <a:rPr lang="en-US" altLang="zh-CN">
                  <a:latin typeface="Times New Roman" panose="02020603050405020304" pitchFamily="18" charset="0"/>
                  <a:cs typeface="Times New Roman" panose="02020603050405020304" pitchFamily="18" charset="0"/>
                </a:rPr>
                <a:t>GELU</a:t>
              </a:r>
              <a:endParaRPr lang="zh-CN" altLang="en-US">
                <a:latin typeface="Times New Roman" panose="02020603050405020304" pitchFamily="18" charset="0"/>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15E567EF-C42E-D311-00BB-7FE5131529E9}"/>
                </a:ext>
              </a:extLst>
            </p:cNvPr>
            <p:cNvCxnSpPr>
              <a:cxnSpLocks/>
              <a:stCxn id="23" idx="2"/>
              <a:endCxn id="12" idx="0"/>
            </p:cNvCxnSpPr>
            <p:nvPr/>
          </p:nvCxnSpPr>
          <p:spPr>
            <a:xfrm>
              <a:off x="3291127" y="1092532"/>
              <a:ext cx="0" cy="4950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56EBCD92-E6C3-4792-BDE7-2D9F8029C5F5}"/>
                </a:ext>
              </a:extLst>
            </p:cNvPr>
            <p:cNvCxnSpPr>
              <a:cxnSpLocks/>
              <a:stCxn id="12" idx="2"/>
              <a:endCxn id="14" idx="0"/>
            </p:cNvCxnSpPr>
            <p:nvPr/>
          </p:nvCxnSpPr>
          <p:spPr>
            <a:xfrm>
              <a:off x="3291127" y="2217596"/>
              <a:ext cx="2999" cy="27615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FDBFBC47-64A4-8713-296F-6013A421983F}"/>
                </a:ext>
              </a:extLst>
            </p:cNvPr>
            <p:cNvCxnSpPr>
              <a:cxnSpLocks/>
              <a:stCxn id="14" idx="2"/>
              <a:endCxn id="13" idx="0"/>
            </p:cNvCxnSpPr>
            <p:nvPr/>
          </p:nvCxnSpPr>
          <p:spPr>
            <a:xfrm>
              <a:off x="3294126" y="3123750"/>
              <a:ext cx="4252" cy="27615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B45698FC-070F-C87D-30C7-A4C2C031B266}"/>
                </a:ext>
              </a:extLst>
            </p:cNvPr>
            <p:cNvCxnSpPr>
              <a:cxnSpLocks/>
              <a:stCxn id="13" idx="2"/>
              <a:endCxn id="19" idx="0"/>
            </p:cNvCxnSpPr>
            <p:nvPr/>
          </p:nvCxnSpPr>
          <p:spPr>
            <a:xfrm>
              <a:off x="3298378" y="3901348"/>
              <a:ext cx="0" cy="26547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9" name="流程图: 或者 18">
              <a:extLst>
                <a:ext uri="{FF2B5EF4-FFF2-40B4-BE49-F238E27FC236}">
                  <a16:creationId xmlns:a16="http://schemas.microsoft.com/office/drawing/2014/main" id="{2118D14B-EFF2-1E11-F3BD-0FD68554875A}"/>
                </a:ext>
              </a:extLst>
            </p:cNvPr>
            <p:cNvSpPr/>
            <p:nvPr/>
          </p:nvSpPr>
          <p:spPr>
            <a:xfrm>
              <a:off x="3170558" y="4166820"/>
              <a:ext cx="255639" cy="255639"/>
            </a:xfrm>
            <a:prstGeom prst="flowChartOr">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64FBE73D-48E1-69F9-E5C8-86129C370542}"/>
                </a:ext>
              </a:extLst>
            </p:cNvPr>
            <p:cNvSpPr txBox="1"/>
            <p:nvPr/>
          </p:nvSpPr>
          <p:spPr>
            <a:xfrm>
              <a:off x="3293470" y="1105122"/>
              <a:ext cx="1396181" cy="369332"/>
            </a:xfrm>
            <a:prstGeom prst="rect">
              <a:avLst/>
            </a:prstGeom>
            <a:noFill/>
            <a:ln w="12700">
              <a:noFill/>
            </a:ln>
          </p:spPr>
          <p:txBody>
            <a:bodyPr wrap="square" rtlCol="0">
              <a:spAutoFit/>
            </a:bodyPr>
            <a:lstStyle/>
            <a:p>
              <a:r>
                <a:rPr lang="en-US" altLang="zh-CN">
                  <a:latin typeface="Times New Roman" panose="02020603050405020304" pitchFamily="18" charset="0"/>
                  <a:cs typeface="Times New Roman" panose="02020603050405020304" pitchFamily="18" charset="0"/>
                </a:rPr>
                <a:t>dim</a:t>
              </a:r>
              <a:endParaRPr lang="zh-CN" altLang="en-US">
                <a:latin typeface="Times New Roman" panose="02020603050405020304" pitchFamily="18" charset="0"/>
                <a:cs typeface="Times New Roman" panose="02020603050405020304" pitchFamily="18" charset="0"/>
              </a:endParaRPr>
            </a:p>
          </p:txBody>
        </p:sp>
        <p:cxnSp>
          <p:nvCxnSpPr>
            <p:cNvPr id="21" name="连接符: 肘形 20">
              <a:extLst>
                <a:ext uri="{FF2B5EF4-FFF2-40B4-BE49-F238E27FC236}">
                  <a16:creationId xmlns:a16="http://schemas.microsoft.com/office/drawing/2014/main" id="{ABC44025-2523-BC83-7667-A493012A9073}"/>
                </a:ext>
              </a:extLst>
            </p:cNvPr>
            <p:cNvCxnSpPr>
              <a:cxnSpLocks/>
              <a:stCxn id="20" idx="1"/>
              <a:endCxn id="19" idx="2"/>
            </p:cNvCxnSpPr>
            <p:nvPr/>
          </p:nvCxnSpPr>
          <p:spPr>
            <a:xfrm rot="10800000" flipV="1">
              <a:off x="3170558" y="1289788"/>
              <a:ext cx="122912" cy="3004852"/>
            </a:xfrm>
            <a:prstGeom prst="bentConnector3">
              <a:avLst>
                <a:gd name="adj1" fmla="val 1285665"/>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A81C6308-AD11-33C6-D2D8-84DC079348DE}"/>
                </a:ext>
              </a:extLst>
            </p:cNvPr>
            <p:cNvCxnSpPr>
              <a:stCxn id="19" idx="4"/>
            </p:cNvCxnSpPr>
            <p:nvPr/>
          </p:nvCxnSpPr>
          <p:spPr>
            <a:xfrm flipH="1">
              <a:off x="3298377" y="4422459"/>
              <a:ext cx="1" cy="26547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C49502DF-80B9-D671-1E3F-BED948D76D22}"/>
                </a:ext>
              </a:extLst>
            </p:cNvPr>
            <p:cNvSpPr txBox="1"/>
            <p:nvPr/>
          </p:nvSpPr>
          <p:spPr>
            <a:xfrm>
              <a:off x="2032609" y="723200"/>
              <a:ext cx="2517036" cy="369332"/>
            </a:xfrm>
            <a:prstGeom prst="rect">
              <a:avLst/>
            </a:prstGeom>
            <a:noFill/>
            <a:ln w="12700">
              <a:noFill/>
            </a:ln>
          </p:spPr>
          <p:txBody>
            <a:bodyPr wrap="none" rtlCol="0">
              <a:spAutoFit/>
            </a:bodyPr>
            <a:lstStyle/>
            <a:p>
              <a:r>
                <a:rPr lang="en-US" altLang="zh-CN" b="1">
                  <a:latin typeface="Times New Roman" panose="02020603050405020304" pitchFamily="18" charset="0"/>
                  <a:cs typeface="Times New Roman" panose="02020603050405020304" pitchFamily="18" charset="0"/>
                </a:rPr>
                <a:t>ConvNeXt Block  2022</a:t>
              </a:r>
              <a:endParaRPr lang="zh-CN" altLang="en-US" b="1">
                <a:latin typeface="Times New Roman" panose="02020603050405020304" pitchFamily="18" charset="0"/>
                <a:cs typeface="Times New Roman" panose="02020603050405020304" pitchFamily="18" charset="0"/>
              </a:endParaRPr>
            </a:p>
          </p:txBody>
        </p:sp>
      </p:grpSp>
      <p:sp>
        <p:nvSpPr>
          <p:cNvPr id="2" name="文本框 1">
            <a:extLst>
              <a:ext uri="{FF2B5EF4-FFF2-40B4-BE49-F238E27FC236}">
                <a16:creationId xmlns:a16="http://schemas.microsoft.com/office/drawing/2014/main" id="{B7CC4DAD-9BF8-3ACB-53DA-618E70F028AF}"/>
              </a:ext>
            </a:extLst>
          </p:cNvPr>
          <p:cNvSpPr txBox="1"/>
          <p:nvPr/>
        </p:nvSpPr>
        <p:spPr>
          <a:xfrm>
            <a:off x="4108933" y="2063188"/>
            <a:ext cx="415498" cy="369332"/>
          </a:xfrm>
          <a:prstGeom prst="rect">
            <a:avLst/>
          </a:prstGeom>
          <a:noFill/>
        </p:spPr>
        <p:txBody>
          <a:bodyPr wrap="none" rtlCol="0">
            <a:spAutoFit/>
          </a:bodyPr>
          <a:lstStyle/>
          <a:p>
            <a:r>
              <a:rPr lang="zh-CN" altLang="en-US" b="1">
                <a:solidFill>
                  <a:srgbClr val="C00000"/>
                </a:solidFill>
              </a:rPr>
              <a:t>①</a:t>
            </a:r>
          </a:p>
        </p:txBody>
      </p:sp>
      <p:sp>
        <p:nvSpPr>
          <p:cNvPr id="24" name="文本框 23">
            <a:extLst>
              <a:ext uri="{FF2B5EF4-FFF2-40B4-BE49-F238E27FC236}">
                <a16:creationId xmlns:a16="http://schemas.microsoft.com/office/drawing/2014/main" id="{D8EAB0A1-2F1A-37F1-C47E-7FF0403186A8}"/>
              </a:ext>
            </a:extLst>
          </p:cNvPr>
          <p:cNvSpPr txBox="1"/>
          <p:nvPr/>
        </p:nvSpPr>
        <p:spPr>
          <a:xfrm>
            <a:off x="3850946" y="2971414"/>
            <a:ext cx="415498" cy="369332"/>
          </a:xfrm>
          <a:prstGeom prst="rect">
            <a:avLst/>
          </a:prstGeom>
          <a:noFill/>
        </p:spPr>
        <p:txBody>
          <a:bodyPr wrap="none" rtlCol="0">
            <a:spAutoFit/>
          </a:bodyPr>
          <a:lstStyle/>
          <a:p>
            <a:r>
              <a:rPr lang="zh-CN" altLang="en-US" b="1">
                <a:solidFill>
                  <a:srgbClr val="C00000"/>
                </a:solidFill>
              </a:rPr>
              <a:t>②</a:t>
            </a:r>
          </a:p>
        </p:txBody>
      </p:sp>
      <p:sp>
        <p:nvSpPr>
          <p:cNvPr id="25" name="文本框 24">
            <a:extLst>
              <a:ext uri="{FF2B5EF4-FFF2-40B4-BE49-F238E27FC236}">
                <a16:creationId xmlns:a16="http://schemas.microsoft.com/office/drawing/2014/main" id="{31B1723C-764F-06D5-D015-ED9EE36C4D59}"/>
              </a:ext>
            </a:extLst>
          </p:cNvPr>
          <p:cNvSpPr txBox="1"/>
          <p:nvPr/>
        </p:nvSpPr>
        <p:spPr>
          <a:xfrm>
            <a:off x="3901228" y="3897150"/>
            <a:ext cx="415498" cy="369332"/>
          </a:xfrm>
          <a:prstGeom prst="rect">
            <a:avLst/>
          </a:prstGeom>
          <a:noFill/>
        </p:spPr>
        <p:txBody>
          <a:bodyPr wrap="none" rtlCol="0">
            <a:spAutoFit/>
          </a:bodyPr>
          <a:lstStyle/>
          <a:p>
            <a:r>
              <a:rPr lang="zh-CN" altLang="en-US" b="1">
                <a:solidFill>
                  <a:srgbClr val="C00000"/>
                </a:solidFill>
              </a:rPr>
              <a:t>③</a:t>
            </a:r>
          </a:p>
        </p:txBody>
      </p:sp>
      <p:sp>
        <p:nvSpPr>
          <p:cNvPr id="26" name="文本框 25">
            <a:extLst>
              <a:ext uri="{FF2B5EF4-FFF2-40B4-BE49-F238E27FC236}">
                <a16:creationId xmlns:a16="http://schemas.microsoft.com/office/drawing/2014/main" id="{0E3F7285-3CB1-7110-D29A-80F618103D79}"/>
              </a:ext>
            </a:extLst>
          </p:cNvPr>
          <p:cNvSpPr txBox="1"/>
          <p:nvPr/>
        </p:nvSpPr>
        <p:spPr>
          <a:xfrm>
            <a:off x="2255861" y="4611663"/>
            <a:ext cx="415498" cy="369332"/>
          </a:xfrm>
          <a:prstGeom prst="rect">
            <a:avLst/>
          </a:prstGeom>
          <a:noFill/>
        </p:spPr>
        <p:txBody>
          <a:bodyPr wrap="none" rtlCol="0">
            <a:spAutoFit/>
          </a:bodyPr>
          <a:lstStyle/>
          <a:p>
            <a:r>
              <a:rPr lang="zh-CN" altLang="en-US" b="1">
                <a:solidFill>
                  <a:srgbClr val="C00000"/>
                </a:solidFill>
              </a:rPr>
              <a:t>④</a:t>
            </a:r>
          </a:p>
        </p:txBody>
      </p:sp>
      <p:sp>
        <p:nvSpPr>
          <p:cNvPr id="27" name="矩形 26">
            <a:extLst>
              <a:ext uri="{FF2B5EF4-FFF2-40B4-BE49-F238E27FC236}">
                <a16:creationId xmlns:a16="http://schemas.microsoft.com/office/drawing/2014/main" id="{26C3B6DB-BA87-29F2-6E1E-BD5997F97961}"/>
              </a:ext>
            </a:extLst>
          </p:cNvPr>
          <p:cNvSpPr/>
          <p:nvPr/>
        </p:nvSpPr>
        <p:spPr>
          <a:xfrm>
            <a:off x="8566554" y="1467075"/>
            <a:ext cx="1886248" cy="2193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a:solidFill>
                  <a:srgbClr val="C00000"/>
                </a:solidFill>
                <a:latin typeface="宋体" panose="02010600030101010101" pitchFamily="2" charset="-122"/>
                <a:ea typeface="宋体" panose="02010600030101010101" pitchFamily="2" charset="-122"/>
              </a:rPr>
              <a:t>② </a:t>
            </a:r>
            <a:r>
              <a:rPr lang="en-US" altLang="zh-CN" sz="2000" b="1">
                <a:solidFill>
                  <a:srgbClr val="C00000"/>
                </a:solidFill>
                <a:latin typeface="宋体" panose="02010600030101010101" pitchFamily="2" charset="-122"/>
                <a:ea typeface="宋体" panose="02010600030101010101" pitchFamily="2" charset="-122"/>
              </a:rPr>
              <a:t>&amp; </a:t>
            </a:r>
            <a:r>
              <a:rPr lang="zh-CN" altLang="en-US" sz="2000" b="1">
                <a:solidFill>
                  <a:srgbClr val="C00000"/>
                </a:solidFill>
                <a:latin typeface="宋体" panose="02010600030101010101" pitchFamily="2" charset="-122"/>
                <a:ea typeface="宋体" panose="02010600030101010101" pitchFamily="2" charset="-122"/>
              </a:rPr>
              <a:t>③</a:t>
            </a:r>
            <a:endParaRPr lang="en-US" altLang="zh-CN" sz="2000" b="1">
              <a:solidFill>
                <a:srgbClr val="C00000"/>
              </a:solidFill>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zh-CN" altLang="en-US" sz="1600">
                <a:latin typeface="宋体" panose="02010600030101010101" pitchFamily="2" charset="-122"/>
                <a:ea typeface="宋体" panose="02010600030101010101" pitchFamily="2" charset="-122"/>
              </a:rPr>
              <a:t>用</a:t>
            </a:r>
            <a:r>
              <a:rPr lang="en-US" altLang="zh-CN" sz="1600">
                <a:latin typeface="宋体" panose="02010600030101010101" pitchFamily="2" charset="-122"/>
                <a:ea typeface="宋体" panose="02010600030101010101" pitchFamily="2" charset="-122"/>
              </a:rPr>
              <a:t>Dense</a:t>
            </a:r>
            <a:r>
              <a:rPr lang="zh-CN" altLang="en-US" sz="1600">
                <a:latin typeface="宋体" panose="02010600030101010101" pitchFamily="2" charset="-122"/>
                <a:ea typeface="宋体" panose="02010600030101010101" pitchFamily="2" charset="-122"/>
              </a:rPr>
              <a:t>来实现</a:t>
            </a:r>
            <a:r>
              <a:rPr lang="en-US" altLang="zh-CN" sz="1600">
                <a:latin typeface="宋体" panose="02010600030101010101" pitchFamily="2" charset="-122"/>
                <a:ea typeface="宋体" panose="02010600030101010101" pitchFamily="2" charset="-122"/>
              </a:rPr>
              <a:t>PWConv</a:t>
            </a:r>
            <a:r>
              <a:rPr lang="zh-CN" altLang="en-US" sz="1600">
                <a:latin typeface="宋体" panose="02010600030101010101" pitchFamily="2" charset="-122"/>
                <a:ea typeface="宋体" panose="02010600030101010101" pitchFamily="2" charset="-122"/>
              </a:rPr>
              <a:t>，依赖反复的形状变换等操作，效率低且不支持后续优化需要的算子融合、剪枝等操作</a:t>
            </a:r>
            <a:endParaRPr lang="en-US" altLang="zh-CN" sz="1600">
              <a:latin typeface="宋体" panose="02010600030101010101" pitchFamily="2" charset="-122"/>
              <a:ea typeface="宋体" panose="02010600030101010101" pitchFamily="2" charset="-122"/>
            </a:endParaRPr>
          </a:p>
        </p:txBody>
      </p:sp>
      <p:sp>
        <p:nvSpPr>
          <p:cNvPr id="28" name="矩形 27">
            <a:extLst>
              <a:ext uri="{FF2B5EF4-FFF2-40B4-BE49-F238E27FC236}">
                <a16:creationId xmlns:a16="http://schemas.microsoft.com/office/drawing/2014/main" id="{C5E4959D-CBFF-6DCA-1E6D-8AD10459CE4A}"/>
              </a:ext>
            </a:extLst>
          </p:cNvPr>
          <p:cNvSpPr/>
          <p:nvPr/>
        </p:nvSpPr>
        <p:spPr>
          <a:xfrm>
            <a:off x="5896317" y="3747738"/>
            <a:ext cx="4556485" cy="16496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a:solidFill>
                  <a:srgbClr val="C00000"/>
                </a:solidFill>
                <a:latin typeface="宋体" panose="02010600030101010101" pitchFamily="2" charset="-122"/>
                <a:ea typeface="宋体" panose="02010600030101010101" pitchFamily="2" charset="-122"/>
              </a:rPr>
              <a:t>④</a:t>
            </a:r>
            <a:endParaRPr lang="en-US" altLang="zh-CN" sz="2000" b="1">
              <a:solidFill>
                <a:srgbClr val="C00000"/>
              </a:solidFill>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zh-CN" altLang="en-US" sz="1600">
                <a:latin typeface="宋体" panose="02010600030101010101" pitchFamily="2" charset="-122"/>
                <a:ea typeface="宋体" panose="02010600030101010101" pitchFamily="2" charset="-122"/>
              </a:rPr>
              <a:t>捷径分支尤其占用内存，对效率有很大影响，</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文献</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实现了</a:t>
            </a:r>
            <a:r>
              <a:rPr lang="en-US" altLang="zh-CN" sz="1600">
                <a:latin typeface="宋体" panose="02010600030101010101" pitchFamily="2" charset="-122"/>
                <a:ea typeface="宋体" panose="02010600030101010101" pitchFamily="2" charset="-122"/>
              </a:rPr>
              <a:t>ResNet</a:t>
            </a:r>
            <a:r>
              <a:rPr lang="zh-CN" altLang="en-US" sz="1600">
                <a:latin typeface="宋体" panose="02010600030101010101" pitchFamily="2" charset="-122"/>
                <a:ea typeface="宋体" panose="02010600030101010101" pitchFamily="2" charset="-122"/>
              </a:rPr>
              <a:t>捷径分支的消除，但依赖了</a:t>
            </a:r>
            <a:r>
              <a:rPr lang="en-US" altLang="zh-CN" sz="1600">
                <a:latin typeface="宋体" panose="02010600030101010101" pitchFamily="2" charset="-122"/>
                <a:ea typeface="宋体" panose="02010600030101010101" pitchFamily="2" charset="-122"/>
              </a:rPr>
              <a:t>ReLU</a:t>
            </a:r>
            <a:r>
              <a:rPr lang="zh-CN" altLang="en-US" sz="1600">
                <a:latin typeface="宋体" panose="02010600030101010101" pitchFamily="2" charset="-122"/>
                <a:ea typeface="宋体" panose="02010600030101010101" pitchFamily="2" charset="-122"/>
              </a:rPr>
              <a:t>激活的非负性不够灵活</a:t>
            </a:r>
            <a:endParaRPr lang="en-US" altLang="zh-CN" sz="1600">
              <a:latin typeface="宋体" panose="02010600030101010101" pitchFamily="2" charset="-122"/>
              <a:ea typeface="宋体" panose="02010600030101010101" pitchFamily="2" charset="-122"/>
            </a:endParaRPr>
          </a:p>
        </p:txBody>
      </p:sp>
      <p:cxnSp>
        <p:nvCxnSpPr>
          <p:cNvPr id="30" name="直接箭头连接符 29">
            <a:extLst>
              <a:ext uri="{FF2B5EF4-FFF2-40B4-BE49-F238E27FC236}">
                <a16:creationId xmlns:a16="http://schemas.microsoft.com/office/drawing/2014/main" id="{E182EFD5-C98F-DFB6-CBA2-57F470293F1C}"/>
              </a:ext>
            </a:extLst>
          </p:cNvPr>
          <p:cNvCxnSpPr>
            <a:cxnSpLocks/>
            <a:stCxn id="4" idx="3"/>
            <a:endCxn id="29" idx="1"/>
          </p:cNvCxnSpPr>
          <p:nvPr/>
        </p:nvCxnSpPr>
        <p:spPr>
          <a:xfrm>
            <a:off x="5424721" y="3414664"/>
            <a:ext cx="397591" cy="143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429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154E4494-3302-E105-0474-E967D7A41D7C}"/>
              </a:ext>
            </a:extLst>
          </p:cNvPr>
          <p:cNvSpPr/>
          <p:nvPr/>
        </p:nvSpPr>
        <p:spPr>
          <a:xfrm>
            <a:off x="310393" y="1824561"/>
            <a:ext cx="4714378" cy="4081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60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DE7DAE2F-6F8F-4276-393F-E4C6F71CA6A5}"/>
              </a:ext>
            </a:extLst>
          </p:cNvPr>
          <p:cNvSpPr/>
          <p:nvPr/>
        </p:nvSpPr>
        <p:spPr>
          <a:xfrm>
            <a:off x="377147" y="1903302"/>
            <a:ext cx="2586473" cy="2193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a:solidFill>
                  <a:srgbClr val="C00000"/>
                </a:solidFill>
                <a:latin typeface="宋体" panose="02010600030101010101" pitchFamily="2" charset="-122"/>
                <a:ea typeface="宋体" panose="02010600030101010101" pitchFamily="2" charset="-122"/>
              </a:rPr>
              <a:t>①</a:t>
            </a:r>
            <a:endParaRPr lang="en-US" altLang="zh-CN" sz="2000" b="1">
              <a:solidFill>
                <a:srgbClr val="C00000"/>
              </a:solidFill>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zh-CN" altLang="en-US" sz="1600">
                <a:latin typeface="宋体" panose="02010600030101010101" pitchFamily="2" charset="-122"/>
                <a:ea typeface="宋体" panose="02010600030101010101" pitchFamily="2" charset="-122"/>
              </a:rPr>
              <a:t>使用一个可重参数化的结构</a:t>
            </a:r>
            <a:r>
              <a:rPr lang="en-US" altLang="zh-CN" sz="1600">
                <a:latin typeface="宋体" panose="02010600030101010101" pitchFamily="2" charset="-122"/>
                <a:ea typeface="宋体" panose="02010600030101010101" pitchFamily="2" charset="-122"/>
              </a:rPr>
              <a:t>RepUnit</a:t>
            </a:r>
            <a:r>
              <a:rPr lang="zh-CN" altLang="en-US" sz="1600">
                <a:latin typeface="宋体" panose="02010600030101010101" pitchFamily="2" charset="-122"/>
                <a:ea typeface="宋体" panose="02010600030101010101" pitchFamily="2" charset="-122"/>
              </a:rPr>
              <a:t>来替代</a:t>
            </a:r>
            <a:r>
              <a:rPr lang="en-US" altLang="zh-CN" sz="1600">
                <a:latin typeface="宋体" panose="02010600030101010101" pitchFamily="2" charset="-122"/>
                <a:ea typeface="宋体" panose="02010600030101010101" pitchFamily="2" charset="-122"/>
              </a:rPr>
              <a:t>7×7</a:t>
            </a:r>
            <a:r>
              <a:rPr lang="zh-CN" altLang="en-US" sz="1600">
                <a:latin typeface="宋体" panose="02010600030101010101" pitchFamily="2" charset="-122"/>
                <a:ea typeface="宋体" panose="02010600030101010101" pitchFamily="2" charset="-122"/>
              </a:rPr>
              <a:t>大小的</a:t>
            </a:r>
            <a:r>
              <a:rPr lang="en-US" altLang="zh-CN" sz="1600">
                <a:latin typeface="宋体" panose="02010600030101010101" pitchFamily="2" charset="-122"/>
                <a:ea typeface="宋体" panose="02010600030101010101" pitchFamily="2" charset="-122"/>
              </a:rPr>
              <a:t>DWConv</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RepUnit</a:t>
            </a:r>
            <a:r>
              <a:rPr lang="zh-CN" altLang="en-US" sz="1600">
                <a:latin typeface="宋体" panose="02010600030101010101" pitchFamily="2" charset="-122"/>
                <a:ea typeface="宋体" panose="02010600030101010101" pitchFamily="2" charset="-122"/>
              </a:rPr>
              <a:t>采用并联多尺度卷积来实现，更贴合动态感受野的思想，能适应低分或细粒度任务</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F9EB8FE4-B042-713B-1E8A-0AB6833F3EDF}"/>
              </a:ext>
            </a:extLst>
          </p:cNvPr>
          <p:cNvSpPr txBox="1"/>
          <p:nvPr/>
        </p:nvSpPr>
        <p:spPr>
          <a:xfrm>
            <a:off x="310393" y="218114"/>
            <a:ext cx="4435830" cy="584775"/>
          </a:xfrm>
          <a:prstGeom prst="rect">
            <a:avLst/>
          </a:prstGeom>
          <a:noFill/>
        </p:spPr>
        <p:txBody>
          <a:bodyPr wrap="none" rtlCol="0">
            <a:spAutoFit/>
          </a:bodyPr>
          <a:lstStyle/>
          <a:p>
            <a:r>
              <a:rPr lang="en-US" altLang="zh-CN" sz="3200">
                <a:latin typeface="Times New Roman" panose="02020603050405020304" pitchFamily="18" charset="0"/>
                <a:cs typeface="Times New Roman" panose="02020603050405020304" pitchFamily="18" charset="0"/>
              </a:rPr>
              <a:t>Contribution </a:t>
            </a:r>
            <a:r>
              <a:rPr lang="zh-CN" altLang="en-US" sz="3200">
                <a:latin typeface="Times New Roman" panose="02020603050405020304" pitchFamily="18" charset="0"/>
                <a:cs typeface="Times New Roman" panose="02020603050405020304" pitchFamily="18" charset="0"/>
              </a:rPr>
              <a:t>第三、四段</a:t>
            </a:r>
          </a:p>
        </p:txBody>
      </p:sp>
      <p:sp>
        <p:nvSpPr>
          <p:cNvPr id="27" name="矩形 26">
            <a:extLst>
              <a:ext uri="{FF2B5EF4-FFF2-40B4-BE49-F238E27FC236}">
                <a16:creationId xmlns:a16="http://schemas.microsoft.com/office/drawing/2014/main" id="{26C3B6DB-BA87-29F2-6E1E-BD5997F97961}"/>
              </a:ext>
            </a:extLst>
          </p:cNvPr>
          <p:cNvSpPr/>
          <p:nvPr/>
        </p:nvSpPr>
        <p:spPr>
          <a:xfrm>
            <a:off x="3054635" y="1903302"/>
            <a:ext cx="1886248" cy="2193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a:solidFill>
                  <a:srgbClr val="C00000"/>
                </a:solidFill>
                <a:latin typeface="宋体" panose="02010600030101010101" pitchFamily="2" charset="-122"/>
                <a:ea typeface="宋体" panose="02010600030101010101" pitchFamily="2" charset="-122"/>
              </a:rPr>
              <a:t>② </a:t>
            </a:r>
            <a:r>
              <a:rPr lang="en-US" altLang="zh-CN" sz="2000" b="1">
                <a:solidFill>
                  <a:srgbClr val="C00000"/>
                </a:solidFill>
                <a:latin typeface="宋体" panose="02010600030101010101" pitchFamily="2" charset="-122"/>
                <a:ea typeface="宋体" panose="02010600030101010101" pitchFamily="2" charset="-122"/>
              </a:rPr>
              <a:t>&amp; </a:t>
            </a:r>
            <a:r>
              <a:rPr lang="zh-CN" altLang="en-US" sz="2000" b="1">
                <a:solidFill>
                  <a:srgbClr val="C00000"/>
                </a:solidFill>
                <a:latin typeface="宋体" panose="02010600030101010101" pitchFamily="2" charset="-122"/>
                <a:ea typeface="宋体" panose="02010600030101010101" pitchFamily="2" charset="-122"/>
              </a:rPr>
              <a:t>③</a:t>
            </a:r>
            <a:endParaRPr lang="en-US" altLang="zh-CN" sz="2000" b="1">
              <a:solidFill>
                <a:srgbClr val="C00000"/>
              </a:solidFill>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zh-CN" altLang="en-US" sz="1600">
                <a:latin typeface="宋体" panose="02010600030101010101" pitchFamily="2" charset="-122"/>
                <a:ea typeface="宋体" panose="02010600030101010101" pitchFamily="2" charset="-122"/>
              </a:rPr>
              <a:t>用卷积来实现</a:t>
            </a:r>
            <a:r>
              <a:rPr lang="en-US" altLang="zh-CN" sz="1600">
                <a:latin typeface="宋体" panose="02010600030101010101" pitchFamily="2" charset="-122"/>
                <a:ea typeface="宋体" panose="02010600030101010101" pitchFamily="2" charset="-122"/>
              </a:rPr>
              <a:t>PWConv</a:t>
            </a:r>
            <a:r>
              <a:rPr lang="zh-CN" altLang="en-US" sz="1600">
                <a:latin typeface="宋体" panose="02010600030101010101" pitchFamily="2" charset="-122"/>
                <a:ea typeface="宋体" panose="02010600030101010101" pitchFamily="2" charset="-122"/>
              </a:rPr>
              <a:t>，能够支持后续优化需要的算子融合、剪枝等操作，达到高效性</a:t>
            </a:r>
            <a:endParaRPr lang="en-US" altLang="zh-CN" sz="1600">
              <a:latin typeface="宋体" panose="02010600030101010101" pitchFamily="2" charset="-122"/>
              <a:ea typeface="宋体" panose="02010600030101010101" pitchFamily="2" charset="-122"/>
            </a:endParaRPr>
          </a:p>
        </p:txBody>
      </p:sp>
      <p:sp>
        <p:nvSpPr>
          <p:cNvPr id="28" name="矩形 27">
            <a:extLst>
              <a:ext uri="{FF2B5EF4-FFF2-40B4-BE49-F238E27FC236}">
                <a16:creationId xmlns:a16="http://schemas.microsoft.com/office/drawing/2014/main" id="{C5E4959D-CBFF-6DCA-1E6D-8AD10459CE4A}"/>
              </a:ext>
            </a:extLst>
          </p:cNvPr>
          <p:cNvSpPr/>
          <p:nvPr/>
        </p:nvSpPr>
        <p:spPr>
          <a:xfrm>
            <a:off x="384398" y="4183965"/>
            <a:ext cx="4556485" cy="16496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a:solidFill>
                  <a:srgbClr val="C00000"/>
                </a:solidFill>
                <a:latin typeface="宋体" panose="02010600030101010101" pitchFamily="2" charset="-122"/>
                <a:ea typeface="宋体" panose="02010600030101010101" pitchFamily="2" charset="-122"/>
              </a:rPr>
              <a:t>④</a:t>
            </a:r>
            <a:endParaRPr lang="en-US" altLang="zh-CN" sz="2000" b="1">
              <a:solidFill>
                <a:srgbClr val="C00000"/>
              </a:solidFill>
              <a:latin typeface="宋体" panose="02010600030101010101" pitchFamily="2" charset="-122"/>
              <a:ea typeface="宋体" panose="02010600030101010101" pitchFamily="2" charset="-122"/>
            </a:endParaRPr>
          </a:p>
          <a:p>
            <a:pPr algn="ctr"/>
            <a:endParaRPr lang="en-US" altLang="zh-CN" sz="1600">
              <a:latin typeface="宋体" panose="02010600030101010101" pitchFamily="2" charset="-122"/>
              <a:ea typeface="宋体" panose="02010600030101010101" pitchFamily="2" charset="-122"/>
            </a:endParaRPr>
          </a:p>
          <a:p>
            <a:pPr algn="ctr"/>
            <a:r>
              <a:rPr lang="zh-CN" altLang="en-US" sz="1600">
                <a:latin typeface="宋体" panose="02010600030101010101" pitchFamily="2" charset="-122"/>
                <a:ea typeface="宋体" panose="02010600030101010101" pitchFamily="2" charset="-122"/>
              </a:rPr>
              <a:t>捷径分支添加激活层，大大增加捷径分支消除的灵活性，相比部分激活更加简洁易懂且高效率</a:t>
            </a:r>
            <a:endParaRPr lang="en-US" altLang="zh-CN" sz="1600">
              <a:latin typeface="宋体" panose="02010600030101010101" pitchFamily="2" charset="-122"/>
              <a:ea typeface="宋体" panose="02010600030101010101" pitchFamily="2" charset="-122"/>
            </a:endParaRPr>
          </a:p>
        </p:txBody>
      </p:sp>
      <p:pic>
        <p:nvPicPr>
          <p:cNvPr id="7" name="图片 6" descr="文本, 应用程序&#10;&#10;描述已自动生成">
            <a:extLst>
              <a:ext uri="{FF2B5EF4-FFF2-40B4-BE49-F238E27FC236}">
                <a16:creationId xmlns:a16="http://schemas.microsoft.com/office/drawing/2014/main" id="{8DA90406-BA4D-250D-0DD8-6037EDA4B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175" y="165002"/>
            <a:ext cx="3937892" cy="2154833"/>
          </a:xfrm>
          <a:prstGeom prst="rect">
            <a:avLst/>
          </a:prstGeom>
        </p:spPr>
      </p:pic>
      <p:pic>
        <p:nvPicPr>
          <p:cNvPr id="9" name="图片 8" descr="图表, 瀑布图&#10;&#10;描述已自动生成">
            <a:extLst>
              <a:ext uri="{FF2B5EF4-FFF2-40B4-BE49-F238E27FC236}">
                <a16:creationId xmlns:a16="http://schemas.microsoft.com/office/drawing/2014/main" id="{78E1DCFF-E988-B887-BD7F-DE33147AD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6955" y="165002"/>
            <a:ext cx="2604373" cy="2049691"/>
          </a:xfrm>
          <a:prstGeom prst="rect">
            <a:avLst/>
          </a:prstGeom>
        </p:spPr>
      </p:pic>
      <p:sp>
        <p:nvSpPr>
          <p:cNvPr id="56" name="文本框 55">
            <a:extLst>
              <a:ext uri="{FF2B5EF4-FFF2-40B4-BE49-F238E27FC236}">
                <a16:creationId xmlns:a16="http://schemas.microsoft.com/office/drawing/2014/main" id="{FBB38032-120E-7609-81F5-84C5751F1E28}"/>
              </a:ext>
            </a:extLst>
          </p:cNvPr>
          <p:cNvSpPr txBox="1"/>
          <p:nvPr/>
        </p:nvSpPr>
        <p:spPr>
          <a:xfrm>
            <a:off x="5594758" y="802889"/>
            <a:ext cx="501242" cy="369332"/>
          </a:xfrm>
          <a:prstGeom prst="rect">
            <a:avLst/>
          </a:prstGeom>
          <a:noFill/>
        </p:spPr>
        <p:txBody>
          <a:bodyPr wrap="square">
            <a:spAutoFit/>
          </a:bodyPr>
          <a:lstStyle/>
          <a:p>
            <a:pPr algn="ctr"/>
            <a:r>
              <a:rPr lang="zh-CN" altLang="en-US" sz="1800" b="1">
                <a:solidFill>
                  <a:srgbClr val="C00000"/>
                </a:solidFill>
                <a:latin typeface="宋体" panose="02010600030101010101" pitchFamily="2" charset="-122"/>
                <a:ea typeface="宋体" panose="02010600030101010101" pitchFamily="2" charset="-122"/>
              </a:rPr>
              <a:t>④</a:t>
            </a:r>
            <a:endParaRPr lang="en-US" altLang="zh-CN" sz="1800" b="1">
              <a:solidFill>
                <a:srgbClr val="C00000"/>
              </a:solidFill>
              <a:latin typeface="宋体" panose="02010600030101010101" pitchFamily="2" charset="-122"/>
              <a:ea typeface="宋体" panose="02010600030101010101" pitchFamily="2" charset="-122"/>
            </a:endParaRPr>
          </a:p>
        </p:txBody>
      </p:sp>
      <p:sp>
        <p:nvSpPr>
          <p:cNvPr id="58" name="文本框 57">
            <a:extLst>
              <a:ext uri="{FF2B5EF4-FFF2-40B4-BE49-F238E27FC236}">
                <a16:creationId xmlns:a16="http://schemas.microsoft.com/office/drawing/2014/main" id="{CED98EA6-1DA9-409B-D797-FB177315B96C}"/>
              </a:ext>
            </a:extLst>
          </p:cNvPr>
          <p:cNvSpPr txBox="1"/>
          <p:nvPr/>
        </p:nvSpPr>
        <p:spPr>
          <a:xfrm>
            <a:off x="6688123" y="1391358"/>
            <a:ext cx="1205917" cy="369332"/>
          </a:xfrm>
          <a:prstGeom prst="rect">
            <a:avLst/>
          </a:prstGeom>
          <a:noFill/>
        </p:spPr>
        <p:txBody>
          <a:bodyPr wrap="square">
            <a:spAutoFit/>
          </a:bodyPr>
          <a:lstStyle/>
          <a:p>
            <a:pPr algn="ctr"/>
            <a:r>
              <a:rPr lang="zh-CN" altLang="en-US" sz="1800" b="1">
                <a:solidFill>
                  <a:srgbClr val="C00000"/>
                </a:solidFill>
                <a:latin typeface="宋体" panose="02010600030101010101" pitchFamily="2" charset="-122"/>
                <a:ea typeface="宋体" panose="02010600030101010101" pitchFamily="2" charset="-122"/>
              </a:rPr>
              <a:t>② </a:t>
            </a:r>
            <a:r>
              <a:rPr lang="en-US" altLang="zh-CN" sz="1800" b="1">
                <a:solidFill>
                  <a:srgbClr val="C00000"/>
                </a:solidFill>
                <a:latin typeface="宋体" panose="02010600030101010101" pitchFamily="2" charset="-122"/>
                <a:ea typeface="宋体" panose="02010600030101010101" pitchFamily="2" charset="-122"/>
              </a:rPr>
              <a:t>&amp; </a:t>
            </a:r>
            <a:r>
              <a:rPr lang="zh-CN" altLang="en-US" sz="1800" b="1">
                <a:solidFill>
                  <a:srgbClr val="C00000"/>
                </a:solidFill>
                <a:latin typeface="宋体" panose="02010600030101010101" pitchFamily="2" charset="-122"/>
                <a:ea typeface="宋体" panose="02010600030101010101" pitchFamily="2" charset="-122"/>
              </a:rPr>
              <a:t>③</a:t>
            </a:r>
            <a:endParaRPr lang="en-US" altLang="zh-CN" sz="1800" b="1">
              <a:solidFill>
                <a:srgbClr val="C00000"/>
              </a:solidFill>
              <a:latin typeface="宋体" panose="02010600030101010101" pitchFamily="2" charset="-122"/>
              <a:ea typeface="宋体" panose="02010600030101010101" pitchFamily="2" charset="-122"/>
            </a:endParaRPr>
          </a:p>
        </p:txBody>
      </p:sp>
      <p:sp>
        <p:nvSpPr>
          <p:cNvPr id="60" name="文本框 59">
            <a:extLst>
              <a:ext uri="{FF2B5EF4-FFF2-40B4-BE49-F238E27FC236}">
                <a16:creationId xmlns:a16="http://schemas.microsoft.com/office/drawing/2014/main" id="{5E99E473-A00D-A1EC-8806-395D1AE52F00}"/>
              </a:ext>
            </a:extLst>
          </p:cNvPr>
          <p:cNvSpPr txBox="1"/>
          <p:nvPr/>
        </p:nvSpPr>
        <p:spPr>
          <a:xfrm>
            <a:off x="11025231" y="141169"/>
            <a:ext cx="568354" cy="369332"/>
          </a:xfrm>
          <a:prstGeom prst="rect">
            <a:avLst/>
          </a:prstGeom>
          <a:noFill/>
        </p:spPr>
        <p:txBody>
          <a:bodyPr wrap="square">
            <a:spAutoFit/>
          </a:bodyPr>
          <a:lstStyle/>
          <a:p>
            <a:pPr algn="ctr"/>
            <a:r>
              <a:rPr lang="zh-CN" altLang="en-US" sz="1800" b="1">
                <a:solidFill>
                  <a:srgbClr val="C00000"/>
                </a:solidFill>
                <a:latin typeface="宋体" panose="02010600030101010101" pitchFamily="2" charset="-122"/>
                <a:ea typeface="宋体" panose="02010600030101010101" pitchFamily="2" charset="-122"/>
              </a:rPr>
              <a:t>①</a:t>
            </a:r>
            <a:endParaRPr lang="en-US" altLang="zh-CN" sz="1800" b="1">
              <a:solidFill>
                <a:srgbClr val="C00000"/>
              </a:solidFill>
              <a:latin typeface="宋体" panose="02010600030101010101" pitchFamily="2" charset="-122"/>
              <a:ea typeface="宋体" panose="02010600030101010101" pitchFamily="2" charset="-122"/>
            </a:endParaRPr>
          </a:p>
        </p:txBody>
      </p:sp>
      <p:sp>
        <p:nvSpPr>
          <p:cNvPr id="61" name="文本框 60">
            <a:extLst>
              <a:ext uri="{FF2B5EF4-FFF2-40B4-BE49-F238E27FC236}">
                <a16:creationId xmlns:a16="http://schemas.microsoft.com/office/drawing/2014/main" id="{6381398B-0609-46B6-3283-1530F87E92E8}"/>
              </a:ext>
            </a:extLst>
          </p:cNvPr>
          <p:cNvSpPr txBox="1"/>
          <p:nvPr/>
        </p:nvSpPr>
        <p:spPr>
          <a:xfrm>
            <a:off x="5710204" y="2765871"/>
            <a:ext cx="6097398" cy="3754874"/>
          </a:xfrm>
          <a:prstGeom prst="rect">
            <a:avLst/>
          </a:prstGeom>
          <a:noFill/>
        </p:spPr>
        <p:txBody>
          <a:bodyPr wrap="square" rtlCol="0">
            <a:spAutoFit/>
          </a:bodyPr>
          <a:lstStyle/>
          <a:p>
            <a:r>
              <a:rPr lang="en-US" altLang="zh-CN" sz="2000">
                <a:latin typeface="Times New Roman" panose="02020603050405020304" pitchFamily="18" charset="0"/>
                <a:cs typeface="Times New Roman" panose="02020603050405020304" pitchFamily="18" charset="0"/>
              </a:rPr>
              <a:t>Contribution</a:t>
            </a:r>
            <a:r>
              <a:rPr lang="zh-CN" altLang="en-US" sz="2000">
                <a:latin typeface="Times New Roman" panose="02020603050405020304" pitchFamily="18" charset="0"/>
                <a:cs typeface="Times New Roman" panose="02020603050405020304" pitchFamily="18" charset="0"/>
              </a:rPr>
              <a:t>总结：第四段</a:t>
            </a:r>
            <a:endParaRPr lang="en-US" altLang="zh-CN" sz="2000">
              <a:latin typeface="Times New Roman" panose="02020603050405020304" pitchFamily="18" charset="0"/>
              <a:cs typeface="Times New Roman" panose="02020603050405020304" pitchFamily="18" charset="0"/>
            </a:endParaRPr>
          </a:p>
          <a:p>
            <a:endParaRPr lang="en-US" altLang="zh-CN" sz="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1600" b="0" i="0">
                <a:solidFill>
                  <a:srgbClr val="1D1D1F"/>
                </a:solidFill>
                <a:effectLst/>
                <a:latin typeface="Times New Roman" panose="02020603050405020304" pitchFamily="18" charset="0"/>
                <a:cs typeface="Times New Roman" panose="02020603050405020304" pitchFamily="18" charset="0"/>
              </a:rPr>
              <a:t>We proposed a reparameterizable convolutional neural network named RepNeXt, which is a remarkable attempt to implement a CNN with both high performance and high efficiency.</a:t>
            </a:r>
          </a:p>
          <a:p>
            <a:pPr marL="342900" indent="-342900">
              <a:buFont typeface="Arial" panose="020B0604020202020204" pitchFamily="34" charset="0"/>
              <a:buChar char="•"/>
            </a:pPr>
            <a:r>
              <a:rPr lang="en-US" altLang="zh-CN" sz="1600">
                <a:latin typeface="Times New Roman" panose="02020603050405020304" pitchFamily="18" charset="0"/>
                <a:cs typeface="Times New Roman" panose="02020603050405020304" pitchFamily="18" charset="0"/>
              </a:rPr>
              <a:t>The reparameterization structure we designed is simple and easy to implement, which does not increase the cost of training, and can perform well in low-resolution tasks and fine-grained tasks.</a:t>
            </a:r>
          </a:p>
          <a:p>
            <a:pPr marL="342900" indent="-342900">
              <a:buFont typeface="Arial" panose="020B0604020202020204" pitchFamily="34" charset="0"/>
              <a:buChar char="•"/>
            </a:pPr>
            <a:r>
              <a:rPr lang="en-US" altLang="zh-CN" sz="1600">
                <a:latin typeface="Times New Roman" panose="02020603050405020304" pitchFamily="18" charset="0"/>
                <a:cs typeface="Times New Roman" panose="02020603050405020304" pitchFamily="18" charset="0"/>
              </a:rPr>
              <a:t>We implement shortcut reparameterization in the presence of DWConv in the main branch and extend the generality of the shortcut branch reparameterization by adding an activation layer to the shortcut branch. This approach breaks the high performance CNN design paradigm, but offers valuable "access friendliness" and "pruning friendliness" with very little loss of accuracy.</a:t>
            </a:r>
          </a:p>
          <a:p>
            <a:pPr marL="342900" indent="-342900">
              <a:buFont typeface="Arial" panose="020B0604020202020204" pitchFamily="34" charset="0"/>
              <a:buChar char="•"/>
            </a:pPr>
            <a:r>
              <a:rPr lang="zh-CN" altLang="en-US" sz="1600">
                <a:latin typeface="Times New Roman" panose="02020603050405020304" pitchFamily="18" charset="0"/>
                <a:cs typeface="Times New Roman" panose="02020603050405020304" pitchFamily="18" charset="0"/>
              </a:rPr>
              <a:t>我们进一步结构化剪枝，获得了更块的速度</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剪了再说吧</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3215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a:extLst>
              <a:ext uri="{FF2B5EF4-FFF2-40B4-BE49-F238E27FC236}">
                <a16:creationId xmlns:a16="http://schemas.microsoft.com/office/drawing/2014/main" id="{C2FDE3C3-566A-0068-D44F-C2530D9EA690}"/>
              </a:ext>
            </a:extLst>
          </p:cNvPr>
          <p:cNvPicPr>
            <a:picLocks noChangeAspect="1"/>
          </p:cNvPicPr>
          <p:nvPr/>
        </p:nvPicPr>
        <p:blipFill>
          <a:blip r:embed="rId2"/>
          <a:stretch>
            <a:fillRect/>
          </a:stretch>
        </p:blipFill>
        <p:spPr>
          <a:xfrm>
            <a:off x="495892" y="3956922"/>
            <a:ext cx="6492316" cy="2053083"/>
          </a:xfrm>
          <a:prstGeom prst="rect">
            <a:avLst/>
          </a:prstGeom>
        </p:spPr>
      </p:pic>
      <p:pic>
        <p:nvPicPr>
          <p:cNvPr id="99" name="图片 98">
            <a:extLst>
              <a:ext uri="{FF2B5EF4-FFF2-40B4-BE49-F238E27FC236}">
                <a16:creationId xmlns:a16="http://schemas.microsoft.com/office/drawing/2014/main" id="{AD7F3F21-B8B5-C037-695F-295875CA8FF8}"/>
              </a:ext>
            </a:extLst>
          </p:cNvPr>
          <p:cNvPicPr>
            <a:picLocks noChangeAspect="1"/>
          </p:cNvPicPr>
          <p:nvPr/>
        </p:nvPicPr>
        <p:blipFill>
          <a:blip r:embed="rId3"/>
          <a:stretch>
            <a:fillRect/>
          </a:stretch>
        </p:blipFill>
        <p:spPr>
          <a:xfrm>
            <a:off x="479163" y="255401"/>
            <a:ext cx="6509045" cy="2955485"/>
          </a:xfrm>
          <a:prstGeom prst="rect">
            <a:avLst/>
          </a:prstGeom>
        </p:spPr>
      </p:pic>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A5186DD5-0CC7-2EB0-346C-7C94EBF9E766}"/>
                  </a:ext>
                </a:extLst>
              </p:cNvPr>
              <p:cNvSpPr txBox="1"/>
              <p:nvPr/>
            </p:nvSpPr>
            <p:spPr>
              <a:xfrm>
                <a:off x="7548948" y="1342908"/>
                <a:ext cx="3271408" cy="780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𝑑h𝑤</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𝑐</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𝑑𝑐</m:t>
                              </m:r>
                              <m:r>
                                <a:rPr lang="en-US" altLang="zh-CN" b="0" i="1" smtClean="0">
                                  <a:latin typeface="Cambria Math" panose="02040503050406030204" pitchFamily="18" charset="0"/>
                                </a:rPr>
                                <m:t>00</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𝑐h𝑤</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𝐵𝑖𝑎𝑠</m:t>
                          </m:r>
                        </m:e>
                        <m:sub>
                          <m:r>
                            <a:rPr lang="en-US" altLang="zh-CN" b="0" i="1" smtClean="0">
                              <a:latin typeface="Cambria Math" panose="02040503050406030204" pitchFamily="18" charset="0"/>
                            </a:rPr>
                            <m:t>𝑑</m:t>
                          </m:r>
                        </m:sub>
                      </m:sSub>
                    </m:oMath>
                  </m:oMathPara>
                </a14:m>
                <a:endParaRPr lang="zh-CN" altLang="en-US"/>
              </a:p>
            </p:txBody>
          </p:sp>
        </mc:Choice>
        <mc:Fallback xmlns="">
          <p:sp>
            <p:nvSpPr>
              <p:cNvPr id="100" name="文本框 99">
                <a:extLst>
                  <a:ext uri="{FF2B5EF4-FFF2-40B4-BE49-F238E27FC236}">
                    <a16:creationId xmlns:a16="http://schemas.microsoft.com/office/drawing/2014/main" id="{A5186DD5-0CC7-2EB0-346C-7C94EBF9E766}"/>
                  </a:ext>
                </a:extLst>
              </p:cNvPr>
              <p:cNvSpPr txBox="1">
                <a:spLocks noRot="1" noChangeAspect="1" noMove="1" noResize="1" noEditPoints="1" noAdjustHandles="1" noChangeArrowheads="1" noChangeShapeType="1" noTextEdit="1"/>
              </p:cNvSpPr>
              <p:nvPr/>
            </p:nvSpPr>
            <p:spPr>
              <a:xfrm>
                <a:off x="7548948" y="1342908"/>
                <a:ext cx="3271408" cy="78047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B6A844CA-1DFC-9860-C3D3-0D522E4862EB}"/>
                  </a:ext>
                </a:extLst>
              </p:cNvPr>
              <p:cNvSpPr txBox="1"/>
              <p:nvPr/>
            </p:nvSpPr>
            <p:spPr>
              <a:xfrm>
                <a:off x="7600425" y="4593228"/>
                <a:ext cx="3136821" cy="780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h𝑤𝑑</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𝑐</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h𝑤𝑐</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𝑐𝑑</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𝐵𝑖𝑎𝑠</m:t>
                          </m:r>
                        </m:e>
                        <m:sub>
                          <m:r>
                            <a:rPr lang="en-US" altLang="zh-CN" b="0" i="1" smtClean="0">
                              <a:latin typeface="Cambria Math" panose="02040503050406030204" pitchFamily="18" charset="0"/>
                            </a:rPr>
                            <m:t>𝑑</m:t>
                          </m:r>
                        </m:sub>
                      </m:sSub>
                    </m:oMath>
                  </m:oMathPara>
                </a14:m>
                <a:endParaRPr lang="zh-CN" altLang="en-US"/>
              </a:p>
            </p:txBody>
          </p:sp>
        </mc:Choice>
        <mc:Fallback xmlns="">
          <p:sp>
            <p:nvSpPr>
              <p:cNvPr id="101" name="文本框 100">
                <a:extLst>
                  <a:ext uri="{FF2B5EF4-FFF2-40B4-BE49-F238E27FC236}">
                    <a16:creationId xmlns:a16="http://schemas.microsoft.com/office/drawing/2014/main" id="{B6A844CA-1DFC-9860-C3D3-0D522E4862EB}"/>
                  </a:ext>
                </a:extLst>
              </p:cNvPr>
              <p:cNvSpPr txBox="1">
                <a:spLocks noRot="1" noChangeAspect="1" noMove="1" noResize="1" noEditPoints="1" noAdjustHandles="1" noChangeArrowheads="1" noChangeShapeType="1" noTextEdit="1"/>
              </p:cNvSpPr>
              <p:nvPr/>
            </p:nvSpPr>
            <p:spPr>
              <a:xfrm>
                <a:off x="7600425" y="4593228"/>
                <a:ext cx="3136821" cy="78047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409618F8-02E9-B9DF-02D8-44B265C77EFF}"/>
                  </a:ext>
                </a:extLst>
              </p:cNvPr>
              <p:cNvSpPr txBox="1"/>
              <p:nvPr/>
            </p:nvSpPr>
            <p:spPr>
              <a:xfrm>
                <a:off x="850434" y="1870636"/>
                <a:ext cx="2495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𝐶𝐻𝑊</m:t>
                          </m:r>
                        </m:sub>
                      </m:sSub>
                    </m:oMath>
                  </m:oMathPara>
                </a14:m>
                <a:endParaRPr lang="zh-CN" altLang="en-US"/>
              </a:p>
            </p:txBody>
          </p:sp>
        </mc:Choice>
        <mc:Fallback xmlns="">
          <p:sp>
            <p:nvSpPr>
              <p:cNvPr id="103" name="文本框 102">
                <a:extLst>
                  <a:ext uri="{FF2B5EF4-FFF2-40B4-BE49-F238E27FC236}">
                    <a16:creationId xmlns:a16="http://schemas.microsoft.com/office/drawing/2014/main" id="{409618F8-02E9-B9DF-02D8-44B265C77EFF}"/>
                  </a:ext>
                </a:extLst>
              </p:cNvPr>
              <p:cNvSpPr txBox="1">
                <a:spLocks noRot="1" noChangeAspect="1" noMove="1" noResize="1" noEditPoints="1" noAdjustHandles="1" noChangeArrowheads="1" noChangeShapeType="1" noTextEdit="1"/>
              </p:cNvSpPr>
              <p:nvPr/>
            </p:nvSpPr>
            <p:spPr>
              <a:xfrm>
                <a:off x="850434" y="1870636"/>
                <a:ext cx="249572" cy="369332"/>
              </a:xfrm>
              <a:prstGeom prst="rect">
                <a:avLst/>
              </a:prstGeom>
              <a:blipFill>
                <a:blip r:embed="rId6"/>
                <a:stretch>
                  <a:fillRect r="-15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0A5B8F2E-DAB5-55AA-B31F-36231A2F7B70}"/>
                  </a:ext>
                </a:extLst>
              </p:cNvPr>
              <p:cNvSpPr txBox="1"/>
              <p:nvPr/>
            </p:nvSpPr>
            <p:spPr>
              <a:xfrm>
                <a:off x="3772980" y="4798797"/>
                <a:ext cx="4173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𝐷𝐶</m:t>
                          </m:r>
                        </m:sub>
                      </m:sSub>
                    </m:oMath>
                  </m:oMathPara>
                </a14:m>
                <a:endParaRPr lang="zh-CN" altLang="en-US"/>
              </a:p>
            </p:txBody>
          </p:sp>
        </mc:Choice>
        <mc:Fallback xmlns="">
          <p:sp>
            <p:nvSpPr>
              <p:cNvPr id="108" name="文本框 107">
                <a:extLst>
                  <a:ext uri="{FF2B5EF4-FFF2-40B4-BE49-F238E27FC236}">
                    <a16:creationId xmlns:a16="http://schemas.microsoft.com/office/drawing/2014/main" id="{0A5B8F2E-DAB5-55AA-B31F-36231A2F7B70}"/>
                  </a:ext>
                </a:extLst>
              </p:cNvPr>
              <p:cNvSpPr txBox="1">
                <a:spLocks noRot="1" noChangeAspect="1" noMove="1" noResize="1" noEditPoints="1" noAdjustHandles="1" noChangeArrowheads="1" noChangeShapeType="1" noTextEdit="1"/>
              </p:cNvSpPr>
              <p:nvPr/>
            </p:nvSpPr>
            <p:spPr>
              <a:xfrm>
                <a:off x="3772980" y="4798797"/>
                <a:ext cx="417352" cy="369332"/>
              </a:xfrm>
              <a:prstGeom prst="rect">
                <a:avLst/>
              </a:prstGeom>
              <a:blipFill>
                <a:blip r:embed="rId7"/>
                <a:stretch>
                  <a:fillRect r="-35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9E2A4BF0-49A7-12CA-2A89-ED8A2A4B7719}"/>
                  </a:ext>
                </a:extLst>
              </p:cNvPr>
              <p:cNvSpPr txBox="1"/>
              <p:nvPr/>
            </p:nvSpPr>
            <p:spPr>
              <a:xfrm>
                <a:off x="3907693" y="1689871"/>
                <a:ext cx="4173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𝐷𝐶</m:t>
                          </m:r>
                          <m:r>
                            <a:rPr lang="en-US" altLang="zh-CN" b="0" i="1" smtClean="0">
                              <a:latin typeface="Cambria Math" panose="02040503050406030204" pitchFamily="18" charset="0"/>
                            </a:rPr>
                            <m:t>11</m:t>
                          </m:r>
                        </m:sub>
                      </m:sSub>
                    </m:oMath>
                  </m:oMathPara>
                </a14:m>
                <a:endParaRPr lang="zh-CN" altLang="en-US"/>
              </a:p>
            </p:txBody>
          </p:sp>
        </mc:Choice>
        <mc:Fallback xmlns="">
          <p:sp>
            <p:nvSpPr>
              <p:cNvPr id="109" name="文本框 108">
                <a:extLst>
                  <a:ext uri="{FF2B5EF4-FFF2-40B4-BE49-F238E27FC236}">
                    <a16:creationId xmlns:a16="http://schemas.microsoft.com/office/drawing/2014/main" id="{9E2A4BF0-49A7-12CA-2A89-ED8A2A4B7719}"/>
                  </a:ext>
                </a:extLst>
              </p:cNvPr>
              <p:cNvSpPr txBox="1">
                <a:spLocks noRot="1" noChangeAspect="1" noMove="1" noResize="1" noEditPoints="1" noAdjustHandles="1" noChangeArrowheads="1" noChangeShapeType="1" noTextEdit="1"/>
              </p:cNvSpPr>
              <p:nvPr/>
            </p:nvSpPr>
            <p:spPr>
              <a:xfrm>
                <a:off x="3907693" y="1689871"/>
                <a:ext cx="417352" cy="369332"/>
              </a:xfrm>
              <a:prstGeom prst="rect">
                <a:avLst/>
              </a:prstGeom>
              <a:blipFill>
                <a:blip r:embed="rId8"/>
                <a:stretch>
                  <a:fillRect r="-6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EE4EFD40-B864-198C-18F0-82CDE5EBB182}"/>
                  </a:ext>
                </a:extLst>
              </p:cNvPr>
              <p:cNvSpPr txBox="1"/>
              <p:nvPr/>
            </p:nvSpPr>
            <p:spPr>
              <a:xfrm>
                <a:off x="850434" y="5118573"/>
                <a:ext cx="2495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𝐶𝐻𝑊</m:t>
                          </m:r>
                        </m:sub>
                      </m:sSub>
                    </m:oMath>
                  </m:oMathPara>
                </a14:m>
                <a:endParaRPr lang="zh-CN" altLang="en-US"/>
              </a:p>
            </p:txBody>
          </p:sp>
        </mc:Choice>
        <mc:Fallback xmlns="">
          <p:sp>
            <p:nvSpPr>
              <p:cNvPr id="110" name="文本框 109">
                <a:extLst>
                  <a:ext uri="{FF2B5EF4-FFF2-40B4-BE49-F238E27FC236}">
                    <a16:creationId xmlns:a16="http://schemas.microsoft.com/office/drawing/2014/main" id="{EE4EFD40-B864-198C-18F0-82CDE5EBB182}"/>
                  </a:ext>
                </a:extLst>
              </p:cNvPr>
              <p:cNvSpPr txBox="1">
                <a:spLocks noRot="1" noChangeAspect="1" noMove="1" noResize="1" noEditPoints="1" noAdjustHandles="1" noChangeArrowheads="1" noChangeShapeType="1" noTextEdit="1"/>
              </p:cNvSpPr>
              <p:nvPr/>
            </p:nvSpPr>
            <p:spPr>
              <a:xfrm>
                <a:off x="850434" y="5118573"/>
                <a:ext cx="249572" cy="369332"/>
              </a:xfrm>
              <a:prstGeom prst="rect">
                <a:avLst/>
              </a:prstGeom>
              <a:blipFill>
                <a:blip r:embed="rId9"/>
                <a:stretch>
                  <a:fillRect r="-15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4538BC7E-8A07-E1FE-3D87-F9B5D6BADD80}"/>
                  </a:ext>
                </a:extLst>
              </p:cNvPr>
              <p:cNvSpPr txBox="1"/>
              <p:nvPr/>
            </p:nvSpPr>
            <p:spPr>
              <a:xfrm>
                <a:off x="5407054" y="1870636"/>
                <a:ext cx="2495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𝐷𝐻𝑊</m:t>
                          </m:r>
                        </m:sub>
                      </m:sSub>
                    </m:oMath>
                  </m:oMathPara>
                </a14:m>
                <a:endParaRPr lang="zh-CN" altLang="en-US"/>
              </a:p>
            </p:txBody>
          </p:sp>
        </mc:Choice>
        <mc:Fallback xmlns="">
          <p:sp>
            <p:nvSpPr>
              <p:cNvPr id="111" name="文本框 110">
                <a:extLst>
                  <a:ext uri="{FF2B5EF4-FFF2-40B4-BE49-F238E27FC236}">
                    <a16:creationId xmlns:a16="http://schemas.microsoft.com/office/drawing/2014/main" id="{4538BC7E-8A07-E1FE-3D87-F9B5D6BADD80}"/>
                  </a:ext>
                </a:extLst>
              </p:cNvPr>
              <p:cNvSpPr txBox="1">
                <a:spLocks noRot="1" noChangeAspect="1" noMove="1" noResize="1" noEditPoints="1" noAdjustHandles="1" noChangeArrowheads="1" noChangeShapeType="1" noTextEdit="1"/>
              </p:cNvSpPr>
              <p:nvPr/>
            </p:nvSpPr>
            <p:spPr>
              <a:xfrm>
                <a:off x="5407054" y="1870636"/>
                <a:ext cx="249572" cy="369332"/>
              </a:xfrm>
              <a:prstGeom prst="rect">
                <a:avLst/>
              </a:prstGeom>
              <a:blipFill>
                <a:blip r:embed="rId10"/>
                <a:stretch>
                  <a:fillRect r="-1829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4626AC43-FE99-B1E0-73D8-9153AC41201C}"/>
                  </a:ext>
                </a:extLst>
              </p:cNvPr>
              <p:cNvSpPr txBox="1"/>
              <p:nvPr/>
            </p:nvSpPr>
            <p:spPr>
              <a:xfrm>
                <a:off x="5971214" y="5118573"/>
                <a:ext cx="2495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𝐷𝐻𝑊</m:t>
                          </m:r>
                        </m:sub>
                      </m:sSub>
                    </m:oMath>
                  </m:oMathPara>
                </a14:m>
                <a:endParaRPr lang="zh-CN" altLang="en-US"/>
              </a:p>
            </p:txBody>
          </p:sp>
        </mc:Choice>
        <mc:Fallback xmlns="">
          <p:sp>
            <p:nvSpPr>
              <p:cNvPr id="112" name="文本框 111">
                <a:extLst>
                  <a:ext uri="{FF2B5EF4-FFF2-40B4-BE49-F238E27FC236}">
                    <a16:creationId xmlns:a16="http://schemas.microsoft.com/office/drawing/2014/main" id="{4626AC43-FE99-B1E0-73D8-9153AC41201C}"/>
                  </a:ext>
                </a:extLst>
              </p:cNvPr>
              <p:cNvSpPr txBox="1">
                <a:spLocks noRot="1" noChangeAspect="1" noMove="1" noResize="1" noEditPoints="1" noAdjustHandles="1" noChangeArrowheads="1" noChangeShapeType="1" noTextEdit="1"/>
              </p:cNvSpPr>
              <p:nvPr/>
            </p:nvSpPr>
            <p:spPr>
              <a:xfrm>
                <a:off x="5971214" y="5118573"/>
                <a:ext cx="249572" cy="369332"/>
              </a:xfrm>
              <a:prstGeom prst="rect">
                <a:avLst/>
              </a:prstGeom>
              <a:blipFill>
                <a:blip r:embed="rId11"/>
                <a:stretch>
                  <a:fillRect r="-19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525BBB54-BA28-4FDC-C0F0-3A80739250D8}"/>
                  </a:ext>
                </a:extLst>
              </p:cNvPr>
              <p:cNvSpPr txBox="1"/>
              <p:nvPr/>
            </p:nvSpPr>
            <p:spPr>
              <a:xfrm>
                <a:off x="7533131" y="4143591"/>
                <a:ext cx="32714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𝐻𝑊𝐶</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𝑡𝑟𝑎𝑛𝑠𝑓𝑜𝑟𝑚</m:t>
                      </m:r>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𝐶𝐻𝑊</m:t>
                          </m:r>
                        </m:sub>
                      </m:sSub>
                      <m:r>
                        <a:rPr lang="en-US" altLang="zh-CN" b="0" i="1" smtClean="0">
                          <a:latin typeface="Cambria Math" panose="02040503050406030204" pitchFamily="18" charset="0"/>
                        </a:rPr>
                        <m:t>)</m:t>
                      </m:r>
                    </m:oMath>
                  </m:oMathPara>
                </a14:m>
                <a:endParaRPr lang="zh-CN" altLang="en-US"/>
              </a:p>
            </p:txBody>
          </p:sp>
        </mc:Choice>
        <mc:Fallback xmlns="">
          <p:sp>
            <p:nvSpPr>
              <p:cNvPr id="114" name="文本框 113">
                <a:extLst>
                  <a:ext uri="{FF2B5EF4-FFF2-40B4-BE49-F238E27FC236}">
                    <a16:creationId xmlns:a16="http://schemas.microsoft.com/office/drawing/2014/main" id="{525BBB54-BA28-4FDC-C0F0-3A80739250D8}"/>
                  </a:ext>
                </a:extLst>
              </p:cNvPr>
              <p:cNvSpPr txBox="1">
                <a:spLocks noRot="1" noChangeAspect="1" noMove="1" noResize="1" noEditPoints="1" noAdjustHandles="1" noChangeArrowheads="1" noChangeShapeType="1" noTextEdit="1"/>
              </p:cNvSpPr>
              <p:nvPr/>
            </p:nvSpPr>
            <p:spPr>
              <a:xfrm>
                <a:off x="7533131" y="4143591"/>
                <a:ext cx="3271408" cy="369332"/>
              </a:xfrm>
              <a:prstGeom prst="rect">
                <a:avLst/>
              </a:prstGeom>
              <a:blipFill>
                <a:blip r:embed="rId1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EEE8DAD1-547D-FAC9-D7E3-C0E68F85C8C8}"/>
                  </a:ext>
                </a:extLst>
              </p:cNvPr>
              <p:cNvSpPr txBox="1"/>
              <p:nvPr/>
            </p:nvSpPr>
            <p:spPr>
              <a:xfrm>
                <a:off x="7533131" y="5454003"/>
                <a:ext cx="32714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𝐷𝐻𝑊</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𝑡𝑟𝑎𝑛𝑠𝑓𝑜𝑟𝑚</m:t>
                      </m:r>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𝐻𝑊𝐷</m:t>
                          </m:r>
                        </m:sub>
                      </m:sSub>
                      <m:r>
                        <a:rPr lang="en-US" altLang="zh-CN" b="0" i="1" smtClean="0">
                          <a:latin typeface="Cambria Math" panose="02040503050406030204" pitchFamily="18" charset="0"/>
                        </a:rPr>
                        <m:t>)</m:t>
                      </m:r>
                    </m:oMath>
                  </m:oMathPara>
                </a14:m>
                <a:endParaRPr lang="zh-CN" altLang="en-US"/>
              </a:p>
            </p:txBody>
          </p:sp>
        </mc:Choice>
        <mc:Fallback xmlns="">
          <p:sp>
            <p:nvSpPr>
              <p:cNvPr id="115" name="文本框 114">
                <a:extLst>
                  <a:ext uri="{FF2B5EF4-FFF2-40B4-BE49-F238E27FC236}">
                    <a16:creationId xmlns:a16="http://schemas.microsoft.com/office/drawing/2014/main" id="{EEE8DAD1-547D-FAC9-D7E3-C0E68F85C8C8}"/>
                  </a:ext>
                </a:extLst>
              </p:cNvPr>
              <p:cNvSpPr txBox="1">
                <a:spLocks noRot="1" noChangeAspect="1" noMove="1" noResize="1" noEditPoints="1" noAdjustHandles="1" noChangeArrowheads="1" noChangeShapeType="1" noTextEdit="1"/>
              </p:cNvSpPr>
              <p:nvPr/>
            </p:nvSpPr>
            <p:spPr>
              <a:xfrm>
                <a:off x="7533131" y="5454003"/>
                <a:ext cx="3271408" cy="369332"/>
              </a:xfrm>
              <a:prstGeom prst="rect">
                <a:avLst/>
              </a:prstGeom>
              <a:blipFill>
                <a:blip r:embed="rId1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B4435172-6C3E-88CB-180F-0B1B37C99D1A}"/>
                  </a:ext>
                </a:extLst>
              </p:cNvPr>
              <p:cNvSpPr txBox="1"/>
              <p:nvPr/>
            </p:nvSpPr>
            <p:spPr>
              <a:xfrm>
                <a:off x="6351419" y="3026220"/>
                <a:ext cx="307780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𝐷𝐶</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𝑠𝑞𝑢𝑒𝑧𝑧𝑒</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𝐷𝐶</m:t>
                          </m:r>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oMath>
                  </m:oMathPara>
                </a14:m>
                <a:endParaRPr lang="zh-CN" altLang="en-US"/>
              </a:p>
            </p:txBody>
          </p:sp>
        </mc:Choice>
        <mc:Fallback xmlns="">
          <p:sp>
            <p:nvSpPr>
              <p:cNvPr id="116" name="文本框 115">
                <a:extLst>
                  <a:ext uri="{FF2B5EF4-FFF2-40B4-BE49-F238E27FC236}">
                    <a16:creationId xmlns:a16="http://schemas.microsoft.com/office/drawing/2014/main" id="{B4435172-6C3E-88CB-180F-0B1B37C99D1A}"/>
                  </a:ext>
                </a:extLst>
              </p:cNvPr>
              <p:cNvSpPr txBox="1">
                <a:spLocks noRot="1" noChangeAspect="1" noMove="1" noResize="1" noEditPoints="1" noAdjustHandles="1" noChangeArrowheads="1" noChangeShapeType="1" noTextEdit="1"/>
              </p:cNvSpPr>
              <p:nvPr/>
            </p:nvSpPr>
            <p:spPr>
              <a:xfrm>
                <a:off x="6351419" y="3026220"/>
                <a:ext cx="3077805" cy="369332"/>
              </a:xfrm>
              <a:prstGeom prst="rect">
                <a:avLst/>
              </a:prstGeom>
              <a:blipFill>
                <a:blip r:embed="rId14"/>
                <a:stretch>
                  <a:fillRect b="-13115"/>
                </a:stretch>
              </a:blipFill>
            </p:spPr>
            <p:txBody>
              <a:bodyPr/>
              <a:lstStyle/>
              <a:p>
                <a:r>
                  <a:rPr lang="zh-CN" altLang="en-US">
                    <a:noFill/>
                  </a:rPr>
                  <a:t> </a:t>
                </a:r>
              </a:p>
            </p:txBody>
          </p:sp>
        </mc:Fallback>
      </mc:AlternateContent>
      <p:cxnSp>
        <p:nvCxnSpPr>
          <p:cNvPr id="118" name="直接箭头连接符 117">
            <a:extLst>
              <a:ext uri="{FF2B5EF4-FFF2-40B4-BE49-F238E27FC236}">
                <a16:creationId xmlns:a16="http://schemas.microsoft.com/office/drawing/2014/main" id="{4C77833A-C97D-70A1-5F75-1D76A52AFB7E}"/>
              </a:ext>
            </a:extLst>
          </p:cNvPr>
          <p:cNvCxnSpPr>
            <a:stCxn id="100" idx="2"/>
            <a:endCxn id="114" idx="0"/>
          </p:cNvCxnSpPr>
          <p:nvPr/>
        </p:nvCxnSpPr>
        <p:spPr>
          <a:xfrm flipH="1">
            <a:off x="9168835" y="2123378"/>
            <a:ext cx="0" cy="202021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359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E60E6E-888C-FAEA-1A2F-B4002C68AFF1}"/>
              </a:ext>
            </a:extLst>
          </p:cNvPr>
          <p:cNvSpPr txBox="1"/>
          <p:nvPr/>
        </p:nvSpPr>
        <p:spPr>
          <a:xfrm>
            <a:off x="109057" y="67112"/>
            <a:ext cx="5494789" cy="461665"/>
          </a:xfrm>
          <a:prstGeom prst="rect">
            <a:avLst/>
          </a:prstGeom>
          <a:noFill/>
        </p:spPr>
        <p:txBody>
          <a:bodyPr wrap="square" rtlCol="0">
            <a:spAutoFit/>
          </a:bodyPr>
          <a:lstStyle/>
          <a:p>
            <a:r>
              <a:rPr lang="en-US" altLang="zh-CN" sz="2400" b="1">
                <a:latin typeface="Times New Roman" panose="02020603050405020304" pitchFamily="18" charset="0"/>
                <a:ea typeface="黑体" panose="02010609060101010101" pitchFamily="49" charset="-122"/>
                <a:cs typeface="Times New Roman" panose="02020603050405020304" pitchFamily="18" charset="0"/>
              </a:rPr>
              <a:t>3.1 </a:t>
            </a:r>
            <a:r>
              <a:rPr lang="en-US" altLang="zh-CN" sz="2400" b="1" i="0">
                <a:solidFill>
                  <a:srgbClr val="1D1D1F"/>
                </a:solidFill>
                <a:effectLst/>
                <a:latin typeface="Times New Roman" panose="02020603050405020304" pitchFamily="18" charset="0"/>
                <a:ea typeface="黑体" panose="02010609060101010101" pitchFamily="49" charset="-122"/>
                <a:cs typeface="Times New Roman" panose="02020603050405020304" pitchFamily="18" charset="0"/>
              </a:rPr>
              <a:t>Block Design for Feature Extraction</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17191DBE-2729-6C95-AC5E-E35C35892E1E}"/>
              </a:ext>
            </a:extLst>
          </p:cNvPr>
          <p:cNvSpPr txBox="1"/>
          <p:nvPr/>
        </p:nvSpPr>
        <p:spPr>
          <a:xfrm>
            <a:off x="687897" y="763398"/>
            <a:ext cx="7222921"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a:latin typeface="宋体" panose="02010600030101010101" pitchFamily="2" charset="-122"/>
                <a:ea typeface="宋体" panose="02010600030101010101" pitchFamily="2" charset="-122"/>
              </a:rPr>
              <a:t>目的</a:t>
            </a:r>
            <a:r>
              <a:rPr lang="zh-CN" altLang="en-US">
                <a:latin typeface="宋体" panose="02010600030101010101" pitchFamily="2" charset="-122"/>
                <a:ea typeface="宋体" panose="02010600030101010101" pitchFamily="2" charset="-122"/>
              </a:rPr>
              <a:t>：为了细粒度、低分辨率任务的适应性，需要大小感受野同时存在，更加贴合</a:t>
            </a:r>
            <a:r>
              <a:rPr lang="en-US" altLang="zh-CN">
                <a:latin typeface="宋体" panose="02010600030101010101" pitchFamily="2" charset="-122"/>
                <a:ea typeface="宋体" panose="02010600030101010101" pitchFamily="2" charset="-122"/>
              </a:rPr>
              <a:t>ViTs</a:t>
            </a:r>
            <a:r>
              <a:rPr lang="zh-CN" altLang="en-US">
                <a:latin typeface="宋体" panose="02010600030101010101" pitchFamily="2" charset="-122"/>
                <a:ea typeface="宋体" panose="02010600030101010101" pitchFamily="2" charset="-122"/>
              </a:rPr>
              <a:t>可变感受野的理念。</a:t>
            </a:r>
            <a:endParaRPr lang="en-US" altLang="zh-CN">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a:latin typeface="宋体" panose="02010600030101010101" pitchFamily="2" charset="-122"/>
                <a:ea typeface="宋体" panose="02010600030101010101" pitchFamily="2" charset="-122"/>
              </a:rPr>
              <a:t>做法</a:t>
            </a:r>
            <a:r>
              <a:rPr lang="zh-CN" altLang="en-US">
                <a:latin typeface="宋体" panose="02010600030101010101" pitchFamily="2" charset="-122"/>
                <a:ea typeface="宋体" panose="02010600030101010101" pitchFamily="2" charset="-122"/>
              </a:rPr>
              <a:t>：使用不同尺度的卷积核并联</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并联</a:t>
            </a:r>
            <a:r>
              <a:rPr lang="en-US" altLang="zh-CN">
                <a:latin typeface="宋体" panose="02010600030101010101" pitchFamily="2" charset="-122"/>
                <a:ea typeface="宋体" panose="02010600030101010101" pitchFamily="2" charset="-122"/>
                <a:sym typeface="Wingdings" panose="05000000000000000000" pitchFamily="2" charset="2"/>
              </a:rPr>
              <a:t></a:t>
            </a:r>
            <a:r>
              <a:rPr lang="zh-CN" altLang="en-US">
                <a:latin typeface="宋体" panose="02010600030101010101" pitchFamily="2" charset="-122"/>
                <a:ea typeface="宋体" panose="02010600030101010101" pitchFamily="2" charset="-122"/>
              </a:rPr>
              <a:t>拼接 </a:t>
            </a:r>
            <a:r>
              <a:rPr lang="en-US" altLang="zh-CN">
                <a:latin typeface="宋体" panose="02010600030101010101" pitchFamily="2" charset="-122"/>
                <a:ea typeface="宋体" panose="02010600030101010101" pitchFamily="2" charset="-122"/>
              </a:rPr>
              <a:t>&amp; </a:t>
            </a:r>
            <a:r>
              <a:rPr lang="zh-CN" altLang="en-US">
                <a:latin typeface="宋体" panose="02010600030101010101" pitchFamily="2" charset="-122"/>
                <a:ea typeface="宋体" panose="02010600030101010101" pitchFamily="2" charset="-122"/>
              </a:rPr>
              <a:t>并联</a:t>
            </a:r>
            <a:r>
              <a:rPr lang="en-US" altLang="zh-CN">
                <a:latin typeface="宋体" panose="02010600030101010101" pitchFamily="2" charset="-122"/>
                <a:ea typeface="宋体" panose="02010600030101010101" pitchFamily="2" charset="-122"/>
                <a:sym typeface="Wingdings" panose="05000000000000000000" pitchFamily="2" charset="2"/>
              </a:rPr>
              <a:t></a:t>
            </a:r>
            <a:r>
              <a:rPr lang="zh-CN" altLang="en-US">
                <a:latin typeface="宋体" panose="02010600030101010101" pitchFamily="2" charset="-122"/>
                <a:ea typeface="宋体" panose="02010600030101010101" pitchFamily="2" charset="-122"/>
                <a:sym typeface="Wingdings" panose="05000000000000000000" pitchFamily="2" charset="2"/>
              </a:rPr>
              <a:t>相加</a:t>
            </a:r>
            <a:r>
              <a:rPr lang="en-US" altLang="zh-CN">
                <a:latin typeface="宋体" panose="02010600030101010101" pitchFamily="2" charset="-122"/>
                <a:ea typeface="宋体" panose="02010600030101010101" pitchFamily="2" charset="-122"/>
              </a:rPr>
              <a:t>)</a:t>
            </a:r>
          </a:p>
          <a:p>
            <a:pPr marL="285750" indent="-285750">
              <a:buFont typeface="Arial" panose="020B0604020202020204" pitchFamily="34" charset="0"/>
              <a:buChar char="•"/>
            </a:pPr>
            <a:endParaRPr lang="zh-CN" altLang="en-US"/>
          </a:p>
        </p:txBody>
      </p:sp>
      <p:pic>
        <p:nvPicPr>
          <p:cNvPr id="179" name="图片 178">
            <a:extLst>
              <a:ext uri="{FF2B5EF4-FFF2-40B4-BE49-F238E27FC236}">
                <a16:creationId xmlns:a16="http://schemas.microsoft.com/office/drawing/2014/main" id="{ACFB9DC5-7251-6CA0-D544-39B88B310DC0}"/>
              </a:ext>
            </a:extLst>
          </p:cNvPr>
          <p:cNvPicPr>
            <a:picLocks noChangeAspect="1"/>
          </p:cNvPicPr>
          <p:nvPr/>
        </p:nvPicPr>
        <p:blipFill>
          <a:blip r:embed="rId2"/>
          <a:stretch>
            <a:fillRect/>
          </a:stretch>
        </p:blipFill>
        <p:spPr>
          <a:xfrm>
            <a:off x="1803633" y="1681031"/>
            <a:ext cx="8330268" cy="2260059"/>
          </a:xfrm>
          <a:prstGeom prst="rect">
            <a:avLst/>
          </a:prstGeom>
        </p:spPr>
      </p:pic>
      <p:sp>
        <p:nvSpPr>
          <p:cNvPr id="180" name="文本框 179">
            <a:extLst>
              <a:ext uri="{FF2B5EF4-FFF2-40B4-BE49-F238E27FC236}">
                <a16:creationId xmlns:a16="http://schemas.microsoft.com/office/drawing/2014/main" id="{35C8C503-C73A-AD5F-6964-F176CF2D0E9F}"/>
              </a:ext>
            </a:extLst>
          </p:cNvPr>
          <p:cNvSpPr txBox="1"/>
          <p:nvPr/>
        </p:nvSpPr>
        <p:spPr>
          <a:xfrm>
            <a:off x="1572935" y="3936459"/>
            <a:ext cx="2726422" cy="692497"/>
          </a:xfrm>
          <a:prstGeom prst="rect">
            <a:avLst/>
          </a:prstGeom>
          <a:noFill/>
        </p:spPr>
        <p:txBody>
          <a:bodyPr wrap="square" rtlCol="0">
            <a:spAutoFit/>
          </a:bodyPr>
          <a:lstStyle/>
          <a:p>
            <a:pPr marL="285750" indent="-285750">
              <a:buFont typeface="Arial" panose="020B0604020202020204" pitchFamily="34" charset="0"/>
              <a:buChar char="•"/>
            </a:pPr>
            <a:r>
              <a:rPr lang="zh-CN" altLang="en-US" sz="1300">
                <a:solidFill>
                  <a:schemeClr val="accent6">
                    <a:lumMod val="75000"/>
                  </a:schemeClr>
                </a:solidFill>
                <a:latin typeface="宋体" panose="02010600030101010101" pitchFamily="2" charset="-122"/>
                <a:ea typeface="宋体" panose="02010600030101010101" pitchFamily="2" charset="-122"/>
              </a:rPr>
              <a:t>网络参数更少了，加快训练</a:t>
            </a:r>
            <a:endParaRPr lang="en-US" altLang="zh-CN" sz="1300">
              <a:solidFill>
                <a:schemeClr val="accent6">
                  <a:lumMod val="75000"/>
                </a:schemeClr>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300">
                <a:solidFill>
                  <a:schemeClr val="accent6">
                    <a:lumMod val="75000"/>
                  </a:schemeClr>
                </a:solidFill>
                <a:latin typeface="宋体" panose="02010600030101010101" pitchFamily="2" charset="-122"/>
                <a:ea typeface="宋体" panose="02010600030101010101" pitchFamily="2" charset="-122"/>
              </a:rPr>
              <a:t>已经能在细粒度</a:t>
            </a:r>
            <a:r>
              <a:rPr lang="en-US" altLang="zh-CN" sz="1300">
                <a:solidFill>
                  <a:schemeClr val="accent6">
                    <a:lumMod val="75000"/>
                  </a:schemeClr>
                </a:solidFill>
                <a:latin typeface="宋体" panose="02010600030101010101" pitchFamily="2" charset="-122"/>
                <a:ea typeface="宋体" panose="02010600030101010101" pitchFamily="2" charset="-122"/>
              </a:rPr>
              <a:t>&amp;</a:t>
            </a:r>
            <a:r>
              <a:rPr lang="zh-CN" altLang="en-US" sz="1300">
                <a:solidFill>
                  <a:schemeClr val="accent6">
                    <a:lumMod val="75000"/>
                  </a:schemeClr>
                </a:solidFill>
                <a:latin typeface="宋体" panose="02010600030101010101" pitchFamily="2" charset="-122"/>
                <a:ea typeface="宋体" panose="02010600030101010101" pitchFamily="2" charset="-122"/>
              </a:rPr>
              <a:t>低分上性能好</a:t>
            </a:r>
            <a:endParaRPr lang="en-US" altLang="zh-CN" sz="1300">
              <a:solidFill>
                <a:schemeClr val="accent6">
                  <a:lumMod val="75000"/>
                </a:schemeClr>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300">
                <a:solidFill>
                  <a:srgbClr val="C00000"/>
                </a:solidFill>
                <a:latin typeface="宋体" panose="02010600030101010101" pitchFamily="2" charset="-122"/>
                <a:ea typeface="宋体" panose="02010600030101010101" pitchFamily="2" charset="-122"/>
              </a:rPr>
              <a:t>ImgNet</a:t>
            </a:r>
            <a:r>
              <a:rPr lang="zh-CN" altLang="en-US" sz="1300">
                <a:solidFill>
                  <a:srgbClr val="C00000"/>
                </a:solidFill>
                <a:latin typeface="宋体" panose="02010600030101010101" pitchFamily="2" charset="-122"/>
                <a:ea typeface="宋体" panose="02010600030101010101" pitchFamily="2" charset="-122"/>
              </a:rPr>
              <a:t>性能下降很多</a:t>
            </a:r>
          </a:p>
        </p:txBody>
      </p:sp>
      <p:sp>
        <p:nvSpPr>
          <p:cNvPr id="181" name="文本框 180">
            <a:extLst>
              <a:ext uri="{FF2B5EF4-FFF2-40B4-BE49-F238E27FC236}">
                <a16:creationId xmlns:a16="http://schemas.microsoft.com/office/drawing/2014/main" id="{6F1FC39E-9394-8BAD-B73B-50FBC280D608}"/>
              </a:ext>
            </a:extLst>
          </p:cNvPr>
          <p:cNvSpPr txBox="1"/>
          <p:nvPr/>
        </p:nvSpPr>
        <p:spPr>
          <a:xfrm>
            <a:off x="4270695" y="3936458"/>
            <a:ext cx="2726422" cy="692497"/>
          </a:xfrm>
          <a:prstGeom prst="rect">
            <a:avLst/>
          </a:prstGeom>
          <a:noFill/>
        </p:spPr>
        <p:txBody>
          <a:bodyPr wrap="square" rtlCol="0">
            <a:spAutoFit/>
          </a:bodyPr>
          <a:lstStyle/>
          <a:p>
            <a:pPr marL="285750" indent="-285750">
              <a:buFont typeface="Arial" panose="020B0604020202020204" pitchFamily="34" charset="0"/>
              <a:buChar char="•"/>
            </a:pPr>
            <a:r>
              <a:rPr lang="zh-CN" altLang="en-US" sz="1300">
                <a:solidFill>
                  <a:schemeClr val="accent6">
                    <a:lumMod val="75000"/>
                  </a:schemeClr>
                </a:solidFill>
                <a:latin typeface="宋体" panose="02010600030101010101" pitchFamily="2" charset="-122"/>
                <a:ea typeface="宋体" panose="02010600030101010101" pitchFamily="2" charset="-122"/>
              </a:rPr>
              <a:t>细粒度</a:t>
            </a:r>
            <a:r>
              <a:rPr lang="en-US" altLang="zh-CN" sz="1300">
                <a:solidFill>
                  <a:schemeClr val="accent6">
                    <a:lumMod val="75000"/>
                  </a:schemeClr>
                </a:solidFill>
                <a:latin typeface="宋体" panose="02010600030101010101" pitchFamily="2" charset="-122"/>
                <a:ea typeface="宋体" panose="02010600030101010101" pitchFamily="2" charset="-122"/>
              </a:rPr>
              <a:t>&amp;</a:t>
            </a:r>
            <a:r>
              <a:rPr lang="zh-CN" altLang="en-US" sz="1300">
                <a:solidFill>
                  <a:schemeClr val="accent6">
                    <a:lumMod val="75000"/>
                  </a:schemeClr>
                </a:solidFill>
                <a:latin typeface="宋体" panose="02010600030101010101" pitchFamily="2" charset="-122"/>
                <a:ea typeface="宋体" panose="02010600030101010101" pitchFamily="2" charset="-122"/>
              </a:rPr>
              <a:t>低分上性能好</a:t>
            </a:r>
            <a:endParaRPr lang="en-US" altLang="zh-CN" sz="1300">
              <a:solidFill>
                <a:srgbClr val="C00000"/>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300">
                <a:solidFill>
                  <a:srgbClr val="C00000"/>
                </a:solidFill>
                <a:latin typeface="宋体" panose="02010600030101010101" pitchFamily="2" charset="-122"/>
                <a:ea typeface="宋体" panose="02010600030101010101" pitchFamily="2" charset="-122"/>
              </a:rPr>
              <a:t>巨大的网络宽度和参数量，难以训练，性能也不够好</a:t>
            </a:r>
          </a:p>
        </p:txBody>
      </p:sp>
      <p:sp>
        <p:nvSpPr>
          <p:cNvPr id="182" name="文本框 181">
            <a:extLst>
              <a:ext uri="{FF2B5EF4-FFF2-40B4-BE49-F238E27FC236}">
                <a16:creationId xmlns:a16="http://schemas.microsoft.com/office/drawing/2014/main" id="{F98C97DF-94B5-B6BC-ED0A-B791514206FA}"/>
              </a:ext>
            </a:extLst>
          </p:cNvPr>
          <p:cNvSpPr txBox="1"/>
          <p:nvPr/>
        </p:nvSpPr>
        <p:spPr>
          <a:xfrm>
            <a:off x="7202298" y="3936457"/>
            <a:ext cx="2726422" cy="692497"/>
          </a:xfrm>
          <a:prstGeom prst="rect">
            <a:avLst/>
          </a:prstGeom>
          <a:noFill/>
        </p:spPr>
        <p:txBody>
          <a:bodyPr wrap="square" rtlCol="0">
            <a:spAutoFit/>
          </a:bodyPr>
          <a:lstStyle/>
          <a:p>
            <a:pPr marL="285750" indent="-285750">
              <a:buFont typeface="Arial" panose="020B0604020202020204" pitchFamily="34" charset="0"/>
              <a:buChar char="•"/>
            </a:pPr>
            <a:r>
              <a:rPr lang="zh-CN" altLang="en-US" sz="1300">
                <a:solidFill>
                  <a:schemeClr val="accent6">
                    <a:lumMod val="75000"/>
                  </a:schemeClr>
                </a:solidFill>
                <a:latin typeface="宋体" panose="02010600030101010101" pitchFamily="2" charset="-122"/>
                <a:ea typeface="宋体" panose="02010600030101010101" pitchFamily="2" charset="-122"/>
              </a:rPr>
              <a:t>保持大宽度不变，压缩参数量，提升性能</a:t>
            </a:r>
            <a:endParaRPr lang="en-US" altLang="zh-CN" sz="1300">
              <a:solidFill>
                <a:schemeClr val="accent6">
                  <a:lumMod val="75000"/>
                </a:schemeClr>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300">
                <a:solidFill>
                  <a:schemeClr val="accent6">
                    <a:lumMod val="75000"/>
                  </a:schemeClr>
                </a:solidFill>
                <a:latin typeface="宋体" panose="02010600030101010101" pitchFamily="2" charset="-122"/>
                <a:ea typeface="宋体" panose="02010600030101010101" pitchFamily="2" charset="-122"/>
              </a:rPr>
              <a:t>细粒度</a:t>
            </a:r>
            <a:r>
              <a:rPr lang="en-US" altLang="zh-CN" sz="1300">
                <a:solidFill>
                  <a:schemeClr val="accent6">
                    <a:lumMod val="75000"/>
                  </a:schemeClr>
                </a:solidFill>
                <a:latin typeface="宋体" panose="02010600030101010101" pitchFamily="2" charset="-122"/>
                <a:ea typeface="宋体" panose="02010600030101010101" pitchFamily="2" charset="-122"/>
              </a:rPr>
              <a:t>&amp;</a:t>
            </a:r>
            <a:r>
              <a:rPr lang="zh-CN" altLang="en-US" sz="1300">
                <a:solidFill>
                  <a:schemeClr val="accent6">
                    <a:lumMod val="75000"/>
                  </a:schemeClr>
                </a:solidFill>
                <a:latin typeface="宋体" panose="02010600030101010101" pitchFamily="2" charset="-122"/>
                <a:ea typeface="宋体" panose="02010600030101010101" pitchFamily="2" charset="-122"/>
              </a:rPr>
              <a:t>低分上性能好</a:t>
            </a:r>
            <a:endParaRPr lang="en-US" altLang="zh-CN" sz="1300">
              <a:solidFill>
                <a:schemeClr val="accent6">
                  <a:lumMod val="75000"/>
                </a:schemeClr>
              </a:solidFill>
              <a:latin typeface="宋体" panose="02010600030101010101" pitchFamily="2" charset="-122"/>
              <a:ea typeface="宋体" panose="02010600030101010101" pitchFamily="2" charset="-122"/>
            </a:endParaRPr>
          </a:p>
        </p:txBody>
      </p:sp>
      <p:sp>
        <p:nvSpPr>
          <p:cNvPr id="183" name="文本框 182">
            <a:extLst>
              <a:ext uri="{FF2B5EF4-FFF2-40B4-BE49-F238E27FC236}">
                <a16:creationId xmlns:a16="http://schemas.microsoft.com/office/drawing/2014/main" id="{AEB350B9-C3E5-72E8-8E43-7FABA90ABF2E}"/>
              </a:ext>
            </a:extLst>
          </p:cNvPr>
          <p:cNvSpPr txBox="1"/>
          <p:nvPr/>
        </p:nvSpPr>
        <p:spPr>
          <a:xfrm>
            <a:off x="687897" y="4628954"/>
            <a:ext cx="7222921"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a:latin typeface="宋体" panose="02010600030101010101" pitchFamily="2" charset="-122"/>
                <a:ea typeface="宋体" panose="02010600030101010101" pitchFamily="2" charset="-122"/>
              </a:rPr>
              <a:t>展示完整的</a:t>
            </a:r>
            <a:r>
              <a:rPr lang="en-US" altLang="zh-CN" b="1">
                <a:latin typeface="宋体" panose="02010600030101010101" pitchFamily="2" charset="-122"/>
                <a:ea typeface="宋体" panose="02010600030101010101" pitchFamily="2" charset="-122"/>
              </a:rPr>
              <a:t>Block</a:t>
            </a:r>
          </a:p>
          <a:p>
            <a:pPr marL="285750" indent="-285750">
              <a:buFont typeface="Arial" panose="020B0604020202020204" pitchFamily="34" charset="0"/>
              <a:buChar char="•"/>
            </a:pPr>
            <a:endParaRPr lang="en-US" altLang="zh-CN" b="1">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b="1">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b="1">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b="1">
              <a:latin typeface="宋体" panose="02010600030101010101" pitchFamily="2" charset="-122"/>
              <a:ea typeface="宋体" panose="02010600030101010101" pitchFamily="2" charset="-122"/>
            </a:endParaRPr>
          </a:p>
          <a:p>
            <a:endParaRPr lang="en-US" altLang="zh-CN">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a:latin typeface="宋体" panose="02010600030101010101" pitchFamily="2" charset="-122"/>
                <a:ea typeface="宋体" panose="02010600030101010101" pitchFamily="2" charset="-122"/>
              </a:rPr>
              <a:t>总结</a:t>
            </a:r>
            <a:endParaRPr lang="en-US" altLang="zh-CN" b="1">
              <a:latin typeface="宋体" panose="02010600030101010101" pitchFamily="2" charset="-122"/>
              <a:ea typeface="宋体" panose="02010600030101010101" pitchFamily="2" charset="-122"/>
            </a:endParaRPr>
          </a:p>
        </p:txBody>
      </p:sp>
      <p:pic>
        <p:nvPicPr>
          <p:cNvPr id="185" name="图片 184">
            <a:extLst>
              <a:ext uri="{FF2B5EF4-FFF2-40B4-BE49-F238E27FC236}">
                <a16:creationId xmlns:a16="http://schemas.microsoft.com/office/drawing/2014/main" id="{09146290-FCFB-F9C8-F10D-A3AE1A2AE0C6}"/>
              </a:ext>
            </a:extLst>
          </p:cNvPr>
          <p:cNvPicPr>
            <a:picLocks noChangeAspect="1"/>
          </p:cNvPicPr>
          <p:nvPr/>
        </p:nvPicPr>
        <p:blipFill>
          <a:blip r:embed="rId3"/>
          <a:stretch>
            <a:fillRect/>
          </a:stretch>
        </p:blipFill>
        <p:spPr>
          <a:xfrm>
            <a:off x="3049748" y="4723828"/>
            <a:ext cx="6878972" cy="1877856"/>
          </a:xfrm>
          <a:prstGeom prst="rect">
            <a:avLst/>
          </a:prstGeom>
        </p:spPr>
      </p:pic>
    </p:spTree>
    <p:extLst>
      <p:ext uri="{BB962C8B-B14F-4D97-AF65-F5344CB8AC3E}">
        <p14:creationId xmlns:p14="http://schemas.microsoft.com/office/powerpoint/2010/main" val="29378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E60E6E-888C-FAEA-1A2F-B4002C68AFF1}"/>
              </a:ext>
            </a:extLst>
          </p:cNvPr>
          <p:cNvSpPr txBox="1"/>
          <p:nvPr/>
        </p:nvSpPr>
        <p:spPr>
          <a:xfrm>
            <a:off x="109057" y="67112"/>
            <a:ext cx="5494789" cy="461665"/>
          </a:xfrm>
          <a:prstGeom prst="rect">
            <a:avLst/>
          </a:prstGeom>
          <a:noFill/>
        </p:spPr>
        <p:txBody>
          <a:bodyPr wrap="square" rtlCol="0">
            <a:spAutoFit/>
          </a:bodyPr>
          <a:lstStyle/>
          <a:p>
            <a:r>
              <a:rPr lang="en-US" altLang="zh-CN" sz="2400" b="1">
                <a:latin typeface="Times New Roman" panose="02020603050405020304" pitchFamily="18" charset="0"/>
                <a:ea typeface="黑体" panose="02010609060101010101" pitchFamily="49" charset="-122"/>
                <a:cs typeface="Times New Roman" panose="02020603050405020304" pitchFamily="18" charset="0"/>
              </a:rPr>
              <a:t>3.2 </a:t>
            </a:r>
            <a:r>
              <a:rPr lang="en-US" altLang="zh-CN" sz="2400" b="1" i="0">
                <a:solidFill>
                  <a:srgbClr val="1D1D1F"/>
                </a:solidFill>
                <a:effectLst/>
                <a:latin typeface="Times New Roman" panose="02020603050405020304" pitchFamily="18" charset="0"/>
                <a:ea typeface="黑体" panose="02010609060101010101" pitchFamily="49" charset="-122"/>
                <a:cs typeface="Times New Roman" panose="02020603050405020304" pitchFamily="18" charset="0"/>
              </a:rPr>
              <a:t>Shortcut Reparameterization</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17191DBE-2729-6C95-AC5E-E35C35892E1E}"/>
              </a:ext>
            </a:extLst>
          </p:cNvPr>
          <p:cNvSpPr txBox="1"/>
          <p:nvPr/>
        </p:nvSpPr>
        <p:spPr>
          <a:xfrm>
            <a:off x="620785" y="763398"/>
            <a:ext cx="722292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b="1">
                <a:latin typeface="宋体" panose="02010600030101010101" pitchFamily="2" charset="-122"/>
                <a:ea typeface="宋体" panose="02010600030101010101" pitchFamily="2" charset="-122"/>
              </a:rPr>
              <a:t>目的</a:t>
            </a:r>
            <a:r>
              <a:rPr lang="zh-CN" altLang="en-US">
                <a:latin typeface="宋体" panose="02010600030101010101" pitchFamily="2" charset="-122"/>
                <a:ea typeface="宋体" panose="02010600030101010101" pitchFamily="2" charset="-122"/>
              </a:rPr>
              <a:t>：解决多分支存在时由于访存压力带来的推理低效率</a:t>
            </a:r>
            <a:endParaRPr lang="en-US" altLang="zh-CN">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a:latin typeface="宋体" panose="02010600030101010101" pitchFamily="2" charset="-122"/>
                <a:ea typeface="宋体" panose="02010600030101010101" pitchFamily="2" charset="-122"/>
              </a:rPr>
              <a:t>做法</a:t>
            </a:r>
            <a:r>
              <a:rPr lang="zh-CN" altLang="en-US">
                <a:latin typeface="宋体" panose="02010600030101010101" pitchFamily="2" charset="-122"/>
                <a:ea typeface="宋体" panose="02010600030101010101" pitchFamily="2" charset="-122"/>
              </a:rPr>
              <a:t>：捷径分支重参数化</a:t>
            </a:r>
            <a:endParaRPr lang="en-US" altLang="zh-CN">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347E0104-8B14-1BCF-5DF0-41E6BE8EEB9C}"/>
              </a:ext>
            </a:extLst>
          </p:cNvPr>
          <p:cNvPicPr>
            <a:picLocks noChangeAspect="1"/>
          </p:cNvPicPr>
          <p:nvPr/>
        </p:nvPicPr>
        <p:blipFill>
          <a:blip r:embed="rId2"/>
          <a:stretch>
            <a:fillRect/>
          </a:stretch>
        </p:blipFill>
        <p:spPr>
          <a:xfrm>
            <a:off x="1640184" y="1409729"/>
            <a:ext cx="8911632" cy="4691990"/>
          </a:xfrm>
          <a:prstGeom prst="rect">
            <a:avLst/>
          </a:prstGeom>
        </p:spPr>
      </p:pic>
    </p:spTree>
    <p:extLst>
      <p:ext uri="{BB962C8B-B14F-4D97-AF65-F5344CB8AC3E}">
        <p14:creationId xmlns:p14="http://schemas.microsoft.com/office/powerpoint/2010/main" val="365053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E60E6E-888C-FAEA-1A2F-B4002C68AFF1}"/>
              </a:ext>
            </a:extLst>
          </p:cNvPr>
          <p:cNvSpPr txBox="1"/>
          <p:nvPr/>
        </p:nvSpPr>
        <p:spPr>
          <a:xfrm>
            <a:off x="109057" y="67112"/>
            <a:ext cx="5494789" cy="461665"/>
          </a:xfrm>
          <a:prstGeom prst="rect">
            <a:avLst/>
          </a:prstGeom>
          <a:noFill/>
        </p:spPr>
        <p:txBody>
          <a:bodyPr wrap="square" rtlCol="0">
            <a:spAutoFit/>
          </a:bodyPr>
          <a:lstStyle/>
          <a:p>
            <a:r>
              <a:rPr lang="en-US" altLang="zh-CN" sz="2400" b="1">
                <a:latin typeface="Times New Roman" panose="02020603050405020304" pitchFamily="18" charset="0"/>
                <a:ea typeface="黑体" panose="02010609060101010101" pitchFamily="49" charset="-122"/>
                <a:cs typeface="Times New Roman" panose="02020603050405020304" pitchFamily="18" charset="0"/>
              </a:rPr>
              <a:t>3.3 </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网络架构说明</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15703CC2-C489-5D22-58EC-077307FCCCAD}"/>
                  </a:ext>
                </a:extLst>
              </p:cNvPr>
              <p:cNvGraphicFramePr>
                <a:graphicFrameLocks noGrp="1"/>
              </p:cNvGraphicFramePr>
              <p:nvPr>
                <p:extLst>
                  <p:ext uri="{D42A27DB-BD31-4B8C-83A1-F6EECF244321}">
                    <p14:modId xmlns:p14="http://schemas.microsoft.com/office/powerpoint/2010/main" val="2921144610"/>
                  </p:ext>
                </p:extLst>
              </p:nvPr>
            </p:nvGraphicFramePr>
            <p:xfrm>
              <a:off x="912534" y="795167"/>
              <a:ext cx="10366932" cy="5723867"/>
            </p:xfrm>
            <a:graphic>
              <a:graphicData uri="http://schemas.openxmlformats.org/drawingml/2006/table">
                <a:tbl>
                  <a:tblPr firstRow="1" bandRow="1">
                    <a:tableStyleId>{2D5ABB26-0587-4C30-8999-92F81FD0307C}</a:tableStyleId>
                  </a:tblPr>
                  <a:tblGrid>
                    <a:gridCol w="1239708">
                      <a:extLst>
                        <a:ext uri="{9D8B030D-6E8A-4147-A177-3AD203B41FA5}">
                          <a16:colId xmlns:a16="http://schemas.microsoft.com/office/drawing/2014/main" val="675382408"/>
                        </a:ext>
                      </a:extLst>
                    </a:gridCol>
                    <a:gridCol w="1308682">
                      <a:extLst>
                        <a:ext uri="{9D8B030D-6E8A-4147-A177-3AD203B41FA5}">
                          <a16:colId xmlns:a16="http://schemas.microsoft.com/office/drawing/2014/main" val="2586096917"/>
                        </a:ext>
                      </a:extLst>
                    </a:gridCol>
                    <a:gridCol w="3816991">
                      <a:extLst>
                        <a:ext uri="{9D8B030D-6E8A-4147-A177-3AD203B41FA5}">
                          <a16:colId xmlns:a16="http://schemas.microsoft.com/office/drawing/2014/main" val="4143624167"/>
                        </a:ext>
                      </a:extLst>
                    </a:gridCol>
                    <a:gridCol w="4001551">
                      <a:extLst>
                        <a:ext uri="{9D8B030D-6E8A-4147-A177-3AD203B41FA5}">
                          <a16:colId xmlns:a16="http://schemas.microsoft.com/office/drawing/2014/main" val="1906063278"/>
                        </a:ext>
                      </a:extLst>
                    </a:gridCol>
                  </a:tblGrid>
                  <a:tr h="0">
                    <a:tc>
                      <a:txBody>
                        <a:bodyPr/>
                        <a:lstStyle/>
                        <a:p>
                          <a:pPr algn="ctr"/>
                          <a:r>
                            <a:rPr lang="en-US" altLang="zh-CN">
                              <a:latin typeface="Times New Roman" panose="02020603050405020304" pitchFamily="18" charset="0"/>
                              <a:cs typeface="Times New Roman" panose="02020603050405020304" pitchFamily="18" charset="0"/>
                            </a:rPr>
                            <a:t>Structure</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Output size</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RepNeXt training-time</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RepNeXt inference-time</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5332389"/>
                      </a:ext>
                    </a:extLst>
                  </a:tr>
                  <a:tr h="567205">
                    <a:tc>
                      <a:txBody>
                        <a:bodyPr/>
                        <a:lstStyle/>
                        <a:p>
                          <a:pPr algn="ctr"/>
                          <a:r>
                            <a:rPr lang="en-US" altLang="zh-CN">
                              <a:latin typeface="Times New Roman" panose="02020603050405020304" pitchFamily="18" charset="0"/>
                              <a:cs typeface="Times New Roman" panose="02020603050405020304" pitchFamily="18" charset="0"/>
                            </a:rPr>
                            <a:t>Stem</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56 × 56</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cs typeface="Times New Roman" panose="02020603050405020304" pitchFamily="18" charset="0"/>
                                      </a:rPr>
                                    </m:ctrlPr>
                                  </m:dPr>
                                  <m:e>
                                    <m:eqArr>
                                      <m:eqArrPr>
                                        <m:ctrlPr>
                                          <a:rPr lang="en-US" altLang="zh-CN" i="1" smtClean="0">
                                            <a:latin typeface="Cambria Math" panose="02040503050406030204" pitchFamily="18" charset="0"/>
                                            <a:cs typeface="Times New Roman" panose="02020603050405020304" pitchFamily="18" charset="0"/>
                                          </a:rPr>
                                        </m:ctrlPr>
                                      </m:eqArrPr>
                                      <m:e>
                                        <m:r>
                                          <a:rPr lang="en-US" altLang="zh-CN" sz="1800" b="0" i="1" smtClean="0">
                                            <a:latin typeface="Cambria Math" panose="02040503050406030204" pitchFamily="18" charset="0"/>
                                          </a:rPr>
                                          <m:t>4×4, </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=4,96</m:t>
                                        </m:r>
                                      </m:e>
                                      <m:e>
                                        <m:r>
                                          <m:rPr>
                                            <m:sty m:val="p"/>
                                          </m:rPr>
                                          <a:rPr lang="en-US" altLang="zh-CN" sz="1800" i="1" smtClean="0">
                                            <a:latin typeface="Cambria Math" panose="02040503050406030204" pitchFamily="18" charset="0"/>
                                          </a:rPr>
                                          <m:t>BN</m:t>
                                        </m:r>
                                      </m:e>
                                    </m:eqArr>
                                  </m:e>
                                </m:d>
                              </m:oMath>
                            </m:oMathPara>
                          </a14:m>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4×4, </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=4,96</m:t>
                                </m:r>
                              </m:oMath>
                            </m:oMathPara>
                          </a14:m>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4303299"/>
                      </a:ext>
                    </a:extLst>
                  </a:tr>
                  <a:tr h="861021">
                    <a:tc>
                      <a:txBody>
                        <a:bodyPr/>
                        <a:lstStyle/>
                        <a:p>
                          <a:pPr algn="ctr"/>
                          <a:r>
                            <a:rPr lang="en-US" altLang="zh-CN">
                              <a:latin typeface="Times New Roman" panose="02020603050405020304" pitchFamily="18" charset="0"/>
                              <a:cs typeface="Times New Roman" panose="02020603050405020304" pitchFamily="18" charset="0"/>
                            </a:rPr>
                            <a:t>Stage1</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Times New Roman" panose="02020603050405020304" pitchFamily="18" charset="0"/>
                              <a:cs typeface="Times New Roman" panose="02020603050405020304" pitchFamily="18" charset="0"/>
                            </a:rPr>
                            <a:t>56 × 56</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en-US" altLang="zh-CN" sz="1800" i="1" smtClean="0">
                                      <a:latin typeface="Cambria Math" panose="02040503050406030204" pitchFamily="18" charset="0"/>
                                    </a:rPr>
                                  </m:ctrlPr>
                                </m:dPr>
                                <m:e>
                                  <m:eqArr>
                                    <m:eqArrPr>
                                      <m:ctrlPr>
                                        <a:rPr lang="en-US" altLang="zh-CN" sz="1800" i="1" smtClean="0">
                                          <a:latin typeface="Cambria Math" panose="02040503050406030204" pitchFamily="18" charset="0"/>
                                        </a:rPr>
                                      </m:ctrlPr>
                                    </m:eqArrPr>
                                    <m:e>
                                      <m:r>
                                        <a:rPr lang="en-US" altLang="zh-CN" sz="1800" b="0" i="1" smtClean="0">
                                          <a:latin typeface="Cambria Math" panose="02040503050406030204" pitchFamily="18" charset="0"/>
                                        </a:rPr>
                                        <m:t>𝑅𝑒𝑝𝑈𝑛𝑖𝑡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𝑑𝑤</m:t>
                                      </m:r>
                                      <m:r>
                                        <a:rPr lang="en-US" altLang="zh-CN" sz="1800" b="0" i="1" smtClean="0">
                                          <a:latin typeface="Cambria Math" panose="02040503050406030204" pitchFamily="18" charset="0"/>
                                        </a:rPr>
                                        <m:t>, 96</m:t>
                                      </m:r>
                                    </m:e>
                                    <m:e>
                                      <m:r>
                                        <a:rPr lang="en-US" altLang="zh-CN" sz="1800" b="0" i="1" smtClean="0">
                                          <a:latin typeface="Cambria Math" panose="02040503050406030204" pitchFamily="18" charset="0"/>
                                        </a:rPr>
                                        <m:t>1×1, 384</m:t>
                                      </m:r>
                                    </m:e>
                                    <m:e>
                                      <m:r>
                                        <a:rPr lang="en-US" altLang="zh-CN" sz="1800" b="0" i="1" smtClean="0">
                                          <a:latin typeface="Cambria Math" panose="02040503050406030204" pitchFamily="18" charset="0"/>
                                        </a:rPr>
                                        <m:t>1×1, 96</m:t>
                                      </m:r>
                                    </m:e>
                                  </m:eqArr>
                                </m:e>
                              </m:d>
                              <m:r>
                                <a:rPr lang="en-US" altLang="zh-CN" sz="1800" i="1" smtClean="0">
                                  <a:latin typeface="Cambria Math" panose="02040503050406030204" pitchFamily="18" charset="0"/>
                                </a:rPr>
                                <m:t>×</m:t>
                              </m:r>
                            </m:oMath>
                          </a14:m>
                          <a:r>
                            <a:rPr lang="en-US" altLang="zh-CN" sz="1800">
                              <a:latin typeface="Times New Roman" panose="02020603050405020304" pitchFamily="18" charset="0"/>
                              <a:cs typeface="Times New Roman" panose="02020603050405020304" pitchFamily="18" charset="0"/>
                            </a:rPr>
                            <a:t>3</a:t>
                          </a: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en-US" altLang="zh-CN" sz="1800" i="1" smtClean="0">
                                      <a:latin typeface="Cambria Math" panose="02040503050406030204" pitchFamily="18" charset="0"/>
                                    </a:rPr>
                                  </m:ctrlPr>
                                </m:dPr>
                                <m:e>
                                  <m:eqArr>
                                    <m:eqArrPr>
                                      <m:ctrlPr>
                                        <a:rPr lang="en-US" altLang="zh-CN" sz="1800" i="1" smtClean="0">
                                          <a:latin typeface="Cambria Math" panose="02040503050406030204" pitchFamily="18" charset="0"/>
                                        </a:rPr>
                                      </m:ctrlPr>
                                    </m:eqArrPr>
                                    <m:e>
                                      <m:r>
                                        <a:rPr lang="en-US" altLang="zh-CN" sz="1800" b="0" i="1" smtClean="0">
                                          <a:latin typeface="Cambria Math" panose="02040503050406030204" pitchFamily="18" charset="0"/>
                                        </a:rPr>
                                        <m:t>7×7, 192,</m:t>
                                      </m:r>
                                      <m:r>
                                        <a:rPr lang="en-US" altLang="zh-CN" sz="1800" b="0" i="1" smtClean="0">
                                          <a:latin typeface="Cambria Math" panose="02040503050406030204" pitchFamily="18" charset="0"/>
                                        </a:rPr>
                                        <m:t>𝑔𝑟𝑜𝑢𝑝</m:t>
                                      </m:r>
                                      <m:r>
                                        <a:rPr lang="en-US" altLang="zh-CN" sz="1800" b="0" i="1" smtClean="0">
                                          <a:latin typeface="Cambria Math" panose="02040503050406030204" pitchFamily="18" charset="0"/>
                                        </a:rPr>
                                        <m:t>=96</m:t>
                                      </m:r>
                                    </m:e>
                                    <m:e>
                                      <m:r>
                                        <a:rPr lang="en-US" altLang="zh-CN" sz="1800" b="0" i="1" smtClean="0">
                                          <a:latin typeface="Cambria Math" panose="02040503050406030204" pitchFamily="18" charset="0"/>
                                        </a:rPr>
                                        <m:t>1×1, 480</m:t>
                                      </m:r>
                                    </m:e>
                                    <m:e>
                                      <m:r>
                                        <a:rPr lang="en-US" altLang="zh-CN" sz="1800" b="0" i="1" smtClean="0">
                                          <a:latin typeface="Cambria Math" panose="02040503050406030204" pitchFamily="18" charset="0"/>
                                        </a:rPr>
                                        <m:t>1×1, 96</m:t>
                                      </m:r>
                                    </m:e>
                                  </m:eqArr>
                                </m:e>
                              </m:d>
                              <m:r>
                                <a:rPr lang="en-US" altLang="zh-CN" sz="1800" i="1" smtClean="0">
                                  <a:latin typeface="Cambria Math" panose="02040503050406030204" pitchFamily="18" charset="0"/>
                                </a:rPr>
                                <m:t>×</m:t>
                              </m:r>
                            </m:oMath>
                          </a14:m>
                          <a:r>
                            <a:rPr lang="en-US" altLang="zh-CN" sz="1800">
                              <a:latin typeface="Times New Roman" panose="02020603050405020304" pitchFamily="18" charset="0"/>
                              <a:cs typeface="Times New Roman" panose="02020603050405020304" pitchFamily="18" charset="0"/>
                            </a:rPr>
                            <a:t>3</a:t>
                          </a: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9384484"/>
                      </a:ext>
                    </a:extLst>
                  </a:tr>
                  <a:tr h="906011">
                    <a:tc>
                      <a:txBody>
                        <a:bodyPr/>
                        <a:lstStyle/>
                        <a:p>
                          <a:pPr algn="ctr"/>
                          <a:r>
                            <a:rPr lang="en-US" altLang="zh-CN">
                              <a:latin typeface="Times New Roman" panose="02020603050405020304" pitchFamily="18" charset="0"/>
                              <a:cs typeface="Times New Roman" panose="02020603050405020304" pitchFamily="18" charset="0"/>
                            </a:rPr>
                            <a:t>Stage2</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Times New Roman" panose="02020603050405020304" pitchFamily="18" charset="0"/>
                              <a:cs typeface="Times New Roman" panose="02020603050405020304" pitchFamily="18" charset="0"/>
                            </a:rPr>
                            <a:t>28 × 28</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en-US" altLang="zh-CN" sz="1800" i="1" smtClean="0">
                                      <a:latin typeface="Cambria Math" panose="02040503050406030204" pitchFamily="18" charset="0"/>
                                    </a:rPr>
                                  </m:ctrlPr>
                                </m:dPr>
                                <m:e>
                                  <m:eqArr>
                                    <m:eqArrPr>
                                      <m:ctrlPr>
                                        <a:rPr lang="en-US" altLang="zh-CN" sz="1800" i="1" smtClean="0">
                                          <a:latin typeface="Cambria Math" panose="02040503050406030204" pitchFamily="18" charset="0"/>
                                        </a:rPr>
                                      </m:ctrlPr>
                                    </m:eqArrPr>
                                    <m:e>
                                      <m:r>
                                        <a:rPr lang="en-US" altLang="zh-CN" sz="1800" b="0" i="1" smtClean="0">
                                          <a:latin typeface="Cambria Math" panose="02040503050406030204" pitchFamily="18" charset="0"/>
                                        </a:rPr>
                                        <m:t>𝑅𝑒𝑝𝑈𝑛𝑖𝑡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𝑑𝑤</m:t>
                                      </m:r>
                                      <m:r>
                                        <a:rPr lang="en-US" altLang="zh-CN" sz="1800" b="0" i="1" smtClean="0">
                                          <a:latin typeface="Cambria Math" panose="02040503050406030204" pitchFamily="18" charset="0"/>
                                        </a:rPr>
                                        <m:t>, 192</m:t>
                                      </m:r>
                                    </m:e>
                                    <m:e>
                                      <m:r>
                                        <a:rPr lang="en-US" altLang="zh-CN" sz="1800" b="0" i="1" smtClean="0">
                                          <a:latin typeface="Cambria Math" panose="02040503050406030204" pitchFamily="18" charset="0"/>
                                        </a:rPr>
                                        <m:t>1×1, 768</m:t>
                                      </m:r>
                                    </m:e>
                                    <m:e>
                                      <m:r>
                                        <a:rPr lang="en-US" altLang="zh-CN" sz="1800" b="0" i="1" smtClean="0">
                                          <a:latin typeface="Cambria Math" panose="02040503050406030204" pitchFamily="18" charset="0"/>
                                        </a:rPr>
                                        <m:t>1×1, 192</m:t>
                                      </m:r>
                                    </m:e>
                                  </m:eqArr>
                                </m:e>
                              </m:d>
                              <m:r>
                                <a:rPr lang="en-US" altLang="zh-CN" sz="1800" i="1" smtClean="0">
                                  <a:latin typeface="Cambria Math" panose="02040503050406030204" pitchFamily="18" charset="0"/>
                                </a:rPr>
                                <m:t>×</m:t>
                              </m:r>
                            </m:oMath>
                          </a14:m>
                          <a:r>
                            <a:rPr lang="en-US" altLang="zh-CN" sz="1800">
                              <a:latin typeface="Times New Roman" panose="02020603050405020304" pitchFamily="18" charset="0"/>
                              <a:cs typeface="Times New Roman" panose="02020603050405020304" pitchFamily="18" charset="0"/>
                            </a:rPr>
                            <a:t>3</a:t>
                          </a: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en-US" altLang="zh-CN" sz="1800" i="1" smtClean="0">
                                      <a:latin typeface="Cambria Math" panose="02040503050406030204" pitchFamily="18" charset="0"/>
                                    </a:rPr>
                                  </m:ctrlPr>
                                </m:dPr>
                                <m:e>
                                  <m:eqArr>
                                    <m:eqArrPr>
                                      <m:ctrlPr>
                                        <a:rPr lang="en-US" altLang="zh-CN" sz="1800" i="1" smtClean="0">
                                          <a:latin typeface="Cambria Math" panose="02040503050406030204" pitchFamily="18" charset="0"/>
                                        </a:rPr>
                                      </m:ctrlPr>
                                    </m:eqArrPr>
                                    <m:e>
                                      <m:r>
                                        <a:rPr lang="en-US" altLang="zh-CN" sz="1800" b="0" i="1" smtClean="0">
                                          <a:latin typeface="Cambria Math" panose="02040503050406030204" pitchFamily="18" charset="0"/>
                                        </a:rPr>
                                        <m:t>7×7, 384,</m:t>
                                      </m:r>
                                      <m:r>
                                        <a:rPr lang="en-US" altLang="zh-CN" sz="1800" b="0" i="1" smtClean="0">
                                          <a:latin typeface="Cambria Math" panose="02040503050406030204" pitchFamily="18" charset="0"/>
                                        </a:rPr>
                                        <m:t>𝑔𝑟𝑜𝑢𝑝</m:t>
                                      </m:r>
                                      <m:r>
                                        <a:rPr lang="en-US" altLang="zh-CN" sz="1800" b="0" i="1" smtClean="0">
                                          <a:latin typeface="Cambria Math" panose="02040503050406030204" pitchFamily="18" charset="0"/>
                                        </a:rPr>
                                        <m:t>=192</m:t>
                                      </m:r>
                                    </m:e>
                                    <m:e>
                                      <m:r>
                                        <a:rPr lang="en-US" altLang="zh-CN" sz="1800" b="0" i="1" smtClean="0">
                                          <a:latin typeface="Cambria Math" panose="02040503050406030204" pitchFamily="18" charset="0"/>
                                        </a:rPr>
                                        <m:t>1×1, 960</m:t>
                                      </m:r>
                                    </m:e>
                                    <m:e>
                                      <m:r>
                                        <a:rPr lang="en-US" altLang="zh-CN" sz="1800" b="0" i="1" smtClean="0">
                                          <a:latin typeface="Cambria Math" panose="02040503050406030204" pitchFamily="18" charset="0"/>
                                        </a:rPr>
                                        <m:t>1×1, 192</m:t>
                                      </m:r>
                                    </m:e>
                                  </m:eqArr>
                                </m:e>
                              </m:d>
                              <m:r>
                                <a:rPr lang="en-US" altLang="zh-CN" sz="1800" i="1" smtClean="0">
                                  <a:latin typeface="Cambria Math" panose="02040503050406030204" pitchFamily="18" charset="0"/>
                                </a:rPr>
                                <m:t>×</m:t>
                              </m:r>
                            </m:oMath>
                          </a14:m>
                          <a:r>
                            <a:rPr lang="en-US" altLang="zh-CN" sz="1800">
                              <a:latin typeface="Times New Roman" panose="02020603050405020304" pitchFamily="18" charset="0"/>
                              <a:cs typeface="Times New Roman" panose="02020603050405020304" pitchFamily="18" charset="0"/>
                            </a:rPr>
                            <a:t>3</a:t>
                          </a: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4222684"/>
                      </a:ext>
                    </a:extLst>
                  </a:tr>
                  <a:tr h="931178">
                    <a:tc>
                      <a:txBody>
                        <a:bodyPr/>
                        <a:lstStyle/>
                        <a:p>
                          <a:pPr algn="ctr"/>
                          <a:r>
                            <a:rPr lang="en-US" altLang="zh-CN">
                              <a:latin typeface="Times New Roman" panose="02020603050405020304" pitchFamily="18" charset="0"/>
                              <a:cs typeface="Times New Roman" panose="02020603050405020304" pitchFamily="18" charset="0"/>
                            </a:rPr>
                            <a:t>Stage3</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Times New Roman" panose="02020603050405020304" pitchFamily="18" charset="0"/>
                              <a:cs typeface="Times New Roman" panose="02020603050405020304" pitchFamily="18" charset="0"/>
                            </a:rPr>
                            <a:t>14 × 14</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800" i="1" smtClean="0">
                                        <a:latin typeface="Cambria Math" panose="02040503050406030204" pitchFamily="18" charset="0"/>
                                      </a:rPr>
                                    </m:ctrlPr>
                                  </m:dPr>
                                  <m:e>
                                    <m:eqArr>
                                      <m:eqArrPr>
                                        <m:ctrlPr>
                                          <a:rPr lang="en-US" altLang="zh-CN" sz="1800" i="1" smtClean="0">
                                            <a:latin typeface="Cambria Math" panose="02040503050406030204" pitchFamily="18" charset="0"/>
                                          </a:rPr>
                                        </m:ctrlPr>
                                      </m:eqArrPr>
                                      <m:e>
                                        <m:r>
                                          <a:rPr lang="en-US" altLang="zh-CN" sz="1800" b="0" i="1" smtClean="0">
                                            <a:latin typeface="Cambria Math" panose="02040503050406030204" pitchFamily="18" charset="0"/>
                                          </a:rPr>
                                          <m:t>𝑅𝑒𝑝𝑈𝑛𝑖𝑡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𝑑𝑤</m:t>
                                        </m:r>
                                        <m:r>
                                          <a:rPr lang="en-US" altLang="zh-CN" sz="1800" b="0" i="1" smtClean="0">
                                            <a:latin typeface="Cambria Math" panose="02040503050406030204" pitchFamily="18" charset="0"/>
                                          </a:rPr>
                                          <m:t>, 384</m:t>
                                        </m:r>
                                      </m:e>
                                      <m:e>
                                        <m:r>
                                          <a:rPr lang="en-US" altLang="zh-CN" sz="1800" b="0" i="1" smtClean="0">
                                            <a:latin typeface="Cambria Math" panose="02040503050406030204" pitchFamily="18" charset="0"/>
                                          </a:rPr>
                                          <m:t>1×1, 1536</m:t>
                                        </m:r>
                                      </m:e>
                                      <m:e>
                                        <m:r>
                                          <a:rPr lang="en-US" altLang="zh-CN" sz="1800" b="0" i="1" smtClean="0">
                                            <a:latin typeface="Cambria Math" panose="02040503050406030204" pitchFamily="18" charset="0"/>
                                          </a:rPr>
                                          <m:t>1×1, 384</m:t>
                                        </m:r>
                                      </m:e>
                                    </m:eqArr>
                                  </m:e>
                                </m:d>
                                <m:r>
                                  <a:rPr lang="en-US" altLang="zh-CN" sz="1800" i="1" smtClean="0">
                                    <a:latin typeface="Cambria Math" panose="02040503050406030204" pitchFamily="18" charset="0"/>
                                  </a:rPr>
                                  <m:t>×</m:t>
                                </m:r>
                                <m:r>
                                  <a:rPr lang="en-US" altLang="zh-CN" sz="1800" b="0" i="0" smtClean="0">
                                    <a:latin typeface="Cambria Math" panose="02040503050406030204" pitchFamily="18" charset="0"/>
                                  </a:rPr>
                                  <m:t>9</m:t>
                                </m:r>
                              </m:oMath>
                            </m:oMathPara>
                          </a14:m>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800" i="1" smtClean="0">
                                        <a:latin typeface="Cambria Math" panose="02040503050406030204" pitchFamily="18" charset="0"/>
                                      </a:rPr>
                                    </m:ctrlPr>
                                  </m:dPr>
                                  <m:e>
                                    <m:eqArr>
                                      <m:eqArrPr>
                                        <m:ctrlPr>
                                          <a:rPr lang="en-US" altLang="zh-CN" sz="1800" i="1" smtClean="0">
                                            <a:latin typeface="Cambria Math" panose="02040503050406030204" pitchFamily="18" charset="0"/>
                                          </a:rPr>
                                        </m:ctrlPr>
                                      </m:eqArrPr>
                                      <m:e>
                                        <m:r>
                                          <a:rPr lang="en-US" altLang="zh-CN" sz="1800" b="0" i="1" smtClean="0">
                                            <a:latin typeface="Cambria Math" panose="02040503050406030204" pitchFamily="18" charset="0"/>
                                          </a:rPr>
                                          <m:t>7×7, 768,</m:t>
                                        </m:r>
                                        <m:r>
                                          <a:rPr lang="en-US" altLang="zh-CN" sz="1800" b="0" i="1" smtClean="0">
                                            <a:latin typeface="Cambria Math" panose="02040503050406030204" pitchFamily="18" charset="0"/>
                                          </a:rPr>
                                          <m:t>𝑔𝑟𝑜𝑢𝑝</m:t>
                                        </m:r>
                                        <m:r>
                                          <a:rPr lang="en-US" altLang="zh-CN" sz="1800" b="0" i="1" smtClean="0">
                                            <a:latin typeface="Cambria Math" panose="02040503050406030204" pitchFamily="18" charset="0"/>
                                          </a:rPr>
                                          <m:t>=384</m:t>
                                        </m:r>
                                      </m:e>
                                      <m:e>
                                        <m:r>
                                          <a:rPr lang="en-US" altLang="zh-CN" sz="1800" b="0" i="1" smtClean="0">
                                            <a:latin typeface="Cambria Math" panose="02040503050406030204" pitchFamily="18" charset="0"/>
                                          </a:rPr>
                                          <m:t>1×1, 1920</m:t>
                                        </m:r>
                                      </m:e>
                                      <m:e>
                                        <m:r>
                                          <a:rPr lang="en-US" altLang="zh-CN" sz="1800" b="0" i="1" smtClean="0">
                                            <a:latin typeface="Cambria Math" panose="02040503050406030204" pitchFamily="18" charset="0"/>
                                          </a:rPr>
                                          <m:t>1×1, 384</m:t>
                                        </m:r>
                                      </m:e>
                                    </m:eqArr>
                                  </m:e>
                                </m:d>
                                <m:r>
                                  <a:rPr lang="en-US" altLang="zh-CN" sz="1800" i="1" smtClean="0">
                                    <a:latin typeface="Cambria Math" panose="02040503050406030204" pitchFamily="18" charset="0"/>
                                  </a:rPr>
                                  <m:t>×</m:t>
                                </m:r>
                                <m:r>
                                  <a:rPr lang="en-US" altLang="zh-CN" sz="1800" b="0" i="0" smtClean="0">
                                    <a:latin typeface="Cambria Math" panose="02040503050406030204" pitchFamily="18" charset="0"/>
                                  </a:rPr>
                                  <m:t>9</m:t>
                                </m:r>
                              </m:oMath>
                            </m:oMathPara>
                          </a14:m>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7821327"/>
                      </a:ext>
                    </a:extLst>
                  </a:tr>
                  <a:tr h="730981">
                    <a:tc>
                      <a:txBody>
                        <a:bodyPr/>
                        <a:lstStyle/>
                        <a:p>
                          <a:pPr algn="ctr"/>
                          <a:r>
                            <a:rPr lang="en-US" altLang="zh-CN">
                              <a:latin typeface="Times New Roman" panose="02020603050405020304" pitchFamily="18" charset="0"/>
                              <a:cs typeface="Times New Roman" panose="02020603050405020304" pitchFamily="18" charset="0"/>
                            </a:rPr>
                            <a:t>Stage4</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Times New Roman" panose="02020603050405020304" pitchFamily="18" charset="0"/>
                              <a:cs typeface="Times New Roman" panose="02020603050405020304" pitchFamily="18" charset="0"/>
                            </a:rPr>
                            <a:t>7 × 7</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en-US" altLang="zh-CN" sz="1800" b="0" i="1" smtClean="0">
                                      <a:latin typeface="Cambria Math" panose="02040503050406030204" pitchFamily="18" charset="0"/>
                                    </a:rPr>
                                  </m:ctrlPr>
                                </m:dPr>
                                <m:e>
                                  <m:eqArr>
                                    <m:eqArrPr>
                                      <m:ctrlPr>
                                        <a:rPr lang="en-US" altLang="zh-CN" sz="1800" b="0" i="1" smtClean="0">
                                          <a:latin typeface="Cambria Math" panose="02040503050406030204" pitchFamily="18" charset="0"/>
                                        </a:rPr>
                                      </m:ctrlPr>
                                    </m:eqArrPr>
                                    <m:e>
                                      <m:r>
                                        <a:rPr lang="en-US" altLang="zh-CN" sz="1800" b="0" i="1" smtClean="0">
                                          <a:latin typeface="Cambria Math" panose="02040503050406030204" pitchFamily="18" charset="0"/>
                                        </a:rPr>
                                        <m:t>𝑅𝑒𝑝𝑈𝑛𝑖𝑡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𝑑𝑤</m:t>
                                      </m:r>
                                      <m:r>
                                        <a:rPr lang="en-US" altLang="zh-CN" sz="1800" b="0" i="1" smtClean="0">
                                          <a:latin typeface="Cambria Math" panose="02040503050406030204" pitchFamily="18" charset="0"/>
                                        </a:rPr>
                                        <m:t>, 768</m:t>
                                      </m:r>
                                    </m:e>
                                    <m:e>
                                      <m:r>
                                        <a:rPr lang="en-US" altLang="zh-CN" sz="1800" b="0" i="1" smtClean="0">
                                          <a:latin typeface="Cambria Math" panose="02040503050406030204" pitchFamily="18" charset="0"/>
                                        </a:rPr>
                                        <m:t>1×1, 3072</m:t>
                                      </m:r>
                                    </m:e>
                                    <m:e>
                                      <m:r>
                                        <a:rPr lang="en-US" altLang="zh-CN" sz="1800" b="0" i="1" smtClean="0">
                                          <a:latin typeface="Cambria Math" panose="02040503050406030204" pitchFamily="18" charset="0"/>
                                        </a:rPr>
                                        <m:t>1×1, 768</m:t>
                                      </m:r>
                                    </m:e>
                                  </m:eqArr>
                                </m:e>
                              </m:d>
                              <m:r>
                                <a:rPr lang="en-US" altLang="zh-CN" sz="1800" b="0" i="1" smtClean="0">
                                  <a:latin typeface="Cambria Math" panose="02040503050406030204" pitchFamily="18" charset="0"/>
                                </a:rPr>
                                <m:t>×</m:t>
                              </m:r>
                            </m:oMath>
                          </a14:m>
                          <a:r>
                            <a:rPr lang="en-US" altLang="zh-CN" sz="1800" b="0">
                              <a:latin typeface="Times New Roman" panose="02020603050405020304" pitchFamily="18" charset="0"/>
                              <a:cs typeface="Times New Roman" panose="02020603050405020304" pitchFamily="18" charset="0"/>
                            </a:rPr>
                            <a:t>3</a:t>
                          </a:r>
                          <a:endParaRPr lang="zh-CN" altLang="en-US" sz="18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en-US" altLang="zh-CN" sz="1800" i="1" smtClean="0">
                                      <a:latin typeface="Cambria Math" panose="02040503050406030204" pitchFamily="18" charset="0"/>
                                    </a:rPr>
                                  </m:ctrlPr>
                                </m:dPr>
                                <m:e>
                                  <m:eqArr>
                                    <m:eqArrPr>
                                      <m:ctrlPr>
                                        <a:rPr lang="en-US" altLang="zh-CN" sz="1800" i="1" smtClean="0">
                                          <a:latin typeface="Cambria Math" panose="02040503050406030204" pitchFamily="18" charset="0"/>
                                        </a:rPr>
                                      </m:ctrlPr>
                                    </m:eqArrPr>
                                    <m:e>
                                      <m:r>
                                        <a:rPr lang="en-US" altLang="zh-CN" sz="1800" b="0" i="1" smtClean="0">
                                          <a:latin typeface="Cambria Math" panose="02040503050406030204" pitchFamily="18" charset="0"/>
                                        </a:rPr>
                                        <m:t>7×7, 1536,</m:t>
                                      </m:r>
                                      <m:r>
                                        <a:rPr lang="en-US" altLang="zh-CN" sz="1800" b="0" i="1" smtClean="0">
                                          <a:latin typeface="Cambria Math" panose="02040503050406030204" pitchFamily="18" charset="0"/>
                                        </a:rPr>
                                        <m:t>𝑔𝑟𝑜𝑢𝑝</m:t>
                                      </m:r>
                                      <m:r>
                                        <a:rPr lang="en-US" altLang="zh-CN" sz="1800" b="0" i="1" smtClean="0">
                                          <a:latin typeface="Cambria Math" panose="02040503050406030204" pitchFamily="18" charset="0"/>
                                        </a:rPr>
                                        <m:t>=768</m:t>
                                      </m:r>
                                    </m:e>
                                    <m:e>
                                      <m:r>
                                        <a:rPr lang="en-US" altLang="zh-CN" sz="1800" b="0" i="1" smtClean="0">
                                          <a:latin typeface="Cambria Math" panose="02040503050406030204" pitchFamily="18" charset="0"/>
                                        </a:rPr>
                                        <m:t>1×1, 3840</m:t>
                                      </m:r>
                                    </m:e>
                                    <m:e>
                                      <m:r>
                                        <a:rPr lang="en-US" altLang="zh-CN" sz="1800" b="0" i="1" smtClean="0">
                                          <a:latin typeface="Cambria Math" panose="02040503050406030204" pitchFamily="18" charset="0"/>
                                        </a:rPr>
                                        <m:t>1×1, 768</m:t>
                                      </m:r>
                                    </m:e>
                                  </m:eqArr>
                                </m:e>
                              </m:d>
                              <m:r>
                                <a:rPr lang="en-US" altLang="zh-CN" sz="1800" i="1" smtClean="0">
                                  <a:latin typeface="Cambria Math" panose="02040503050406030204" pitchFamily="18" charset="0"/>
                                </a:rPr>
                                <m:t>×</m:t>
                              </m:r>
                            </m:oMath>
                          </a14:m>
                          <a:r>
                            <a:rPr lang="en-US" altLang="zh-CN" sz="1800">
                              <a:latin typeface="Times New Roman" panose="02020603050405020304" pitchFamily="18" charset="0"/>
                              <a:cs typeface="Times New Roman" panose="02020603050405020304" pitchFamily="18" charset="0"/>
                            </a:rPr>
                            <a:t>3</a:t>
                          </a: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3086319"/>
                      </a:ext>
                    </a:extLst>
                  </a:tr>
                  <a:tr h="212358">
                    <a:tc gridSpan="2">
                      <a:txBody>
                        <a:bodyPr/>
                        <a:lstStyle/>
                        <a:p>
                          <a:pPr algn="ctr"/>
                          <a:r>
                            <a:rPr lang="en-US" altLang="zh-CN">
                              <a:latin typeface="Times New Roman" panose="02020603050405020304" pitchFamily="18" charset="0"/>
                              <a:cs typeface="Times New Roman" panose="02020603050405020304" pitchFamily="18" charset="0"/>
                            </a:rPr>
                            <a:t>FLOPs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800M~850M</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1.5B</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9687910"/>
                      </a:ext>
                    </a:extLst>
                  </a:tr>
                  <a:tr h="0">
                    <a:tc gridSpan="2">
                      <a:txBody>
                        <a:bodyPr/>
                        <a:lstStyle/>
                        <a:p>
                          <a:pPr algn="ctr"/>
                          <a:r>
                            <a:rPr lang="en-US" altLang="zh-CN">
                              <a:latin typeface="Times New Roman" panose="02020603050405020304" pitchFamily="18" charset="0"/>
                              <a:cs typeface="Times New Roman" panose="02020603050405020304" pitchFamily="18" charset="0"/>
                            </a:rPr>
                            <a:t># params.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27M~29M</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51.6M</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7922306"/>
                      </a:ext>
                    </a:extLst>
                  </a:tr>
                  <a:tr h="0">
                    <a:tc gridSpan="2">
                      <a:txBody>
                        <a:bodyPr/>
                        <a:lstStyle/>
                        <a:p>
                          <a:pPr algn="ctr"/>
                          <a:r>
                            <a:rPr lang="en-US" altLang="zh-CN">
                              <a:latin typeface="Times New Roman" panose="02020603050405020304" pitchFamily="18" charset="0"/>
                              <a:cs typeface="Times New Roman" panose="02020603050405020304" pitchFamily="18" charset="0"/>
                            </a:rPr>
                            <a:t>throughput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a:txBody>
                        <a:bodyPr/>
                        <a:lstStyle/>
                        <a:p>
                          <a:pPr algn="ctr"/>
                          <a:r>
                            <a:rPr lang="en-US" altLang="zh-CN">
                              <a:latin typeface="Times New Roman" panose="02020603050405020304" pitchFamily="18" charset="0"/>
                              <a:cs typeface="Times New Roman" panose="02020603050405020304" pitchFamily="18" charset="0"/>
                            </a:rPr>
                            <a:t>78.1</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126.8</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965109"/>
                      </a:ext>
                    </a:extLst>
                  </a:tr>
                </a:tbl>
              </a:graphicData>
            </a:graphic>
          </p:graphicFrame>
        </mc:Choice>
        <mc:Fallback xmlns="">
          <p:graphicFrame>
            <p:nvGraphicFramePr>
              <p:cNvPr id="6" name="表格 4">
                <a:extLst>
                  <a:ext uri="{FF2B5EF4-FFF2-40B4-BE49-F238E27FC236}">
                    <a16:creationId xmlns:a16="http://schemas.microsoft.com/office/drawing/2014/main" id="{15703CC2-C489-5D22-58EC-077307FCCCAD}"/>
                  </a:ext>
                </a:extLst>
              </p:cNvPr>
              <p:cNvGraphicFramePr>
                <a:graphicFrameLocks noGrp="1"/>
              </p:cNvGraphicFramePr>
              <p:nvPr>
                <p:extLst>
                  <p:ext uri="{D42A27DB-BD31-4B8C-83A1-F6EECF244321}">
                    <p14:modId xmlns:p14="http://schemas.microsoft.com/office/powerpoint/2010/main" val="2921144610"/>
                  </p:ext>
                </p:extLst>
              </p:nvPr>
            </p:nvGraphicFramePr>
            <p:xfrm>
              <a:off x="912534" y="795167"/>
              <a:ext cx="10366932" cy="5723867"/>
            </p:xfrm>
            <a:graphic>
              <a:graphicData uri="http://schemas.openxmlformats.org/drawingml/2006/table">
                <a:tbl>
                  <a:tblPr firstRow="1" bandRow="1">
                    <a:tableStyleId>{2D5ABB26-0587-4C30-8999-92F81FD0307C}</a:tableStyleId>
                  </a:tblPr>
                  <a:tblGrid>
                    <a:gridCol w="1239708">
                      <a:extLst>
                        <a:ext uri="{9D8B030D-6E8A-4147-A177-3AD203B41FA5}">
                          <a16:colId xmlns:a16="http://schemas.microsoft.com/office/drawing/2014/main" val="675382408"/>
                        </a:ext>
                      </a:extLst>
                    </a:gridCol>
                    <a:gridCol w="1308682">
                      <a:extLst>
                        <a:ext uri="{9D8B030D-6E8A-4147-A177-3AD203B41FA5}">
                          <a16:colId xmlns:a16="http://schemas.microsoft.com/office/drawing/2014/main" val="2586096917"/>
                        </a:ext>
                      </a:extLst>
                    </a:gridCol>
                    <a:gridCol w="3816991">
                      <a:extLst>
                        <a:ext uri="{9D8B030D-6E8A-4147-A177-3AD203B41FA5}">
                          <a16:colId xmlns:a16="http://schemas.microsoft.com/office/drawing/2014/main" val="4143624167"/>
                        </a:ext>
                      </a:extLst>
                    </a:gridCol>
                    <a:gridCol w="4001551">
                      <a:extLst>
                        <a:ext uri="{9D8B030D-6E8A-4147-A177-3AD203B41FA5}">
                          <a16:colId xmlns:a16="http://schemas.microsoft.com/office/drawing/2014/main" val="1906063278"/>
                        </a:ext>
                      </a:extLst>
                    </a:gridCol>
                  </a:tblGrid>
                  <a:tr h="365760">
                    <a:tc>
                      <a:txBody>
                        <a:bodyPr/>
                        <a:lstStyle/>
                        <a:p>
                          <a:pPr algn="ctr"/>
                          <a:r>
                            <a:rPr lang="en-US" altLang="zh-CN">
                              <a:latin typeface="Times New Roman" panose="02020603050405020304" pitchFamily="18" charset="0"/>
                              <a:cs typeface="Times New Roman" panose="02020603050405020304" pitchFamily="18" charset="0"/>
                            </a:rPr>
                            <a:t>Structure</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Output size</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RepNeXt training-time</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RepNeXt inference-time</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5332389"/>
                      </a:ext>
                    </a:extLst>
                  </a:tr>
                  <a:tr h="567205">
                    <a:tc>
                      <a:txBody>
                        <a:bodyPr/>
                        <a:lstStyle/>
                        <a:p>
                          <a:pPr algn="ctr"/>
                          <a:r>
                            <a:rPr lang="en-US" altLang="zh-CN">
                              <a:latin typeface="Times New Roman" panose="02020603050405020304" pitchFamily="18" charset="0"/>
                              <a:cs typeface="Times New Roman" panose="02020603050405020304" pitchFamily="18" charset="0"/>
                            </a:rPr>
                            <a:t>Stem</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56 × 56</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6667" t="-69892" r="-104944" b="-862366"/>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59056" t="-69892" r="-152" b="-862366"/>
                          </a:stretch>
                        </a:blipFill>
                      </a:tcPr>
                    </a:tc>
                    <a:extLst>
                      <a:ext uri="{0D108BD9-81ED-4DB2-BD59-A6C34878D82A}">
                        <a16:rowId xmlns:a16="http://schemas.microsoft.com/office/drawing/2014/main" val="4234303299"/>
                      </a:ext>
                    </a:extLst>
                  </a:tr>
                  <a:tr h="861021">
                    <a:tc>
                      <a:txBody>
                        <a:bodyPr/>
                        <a:lstStyle/>
                        <a:p>
                          <a:pPr algn="ctr"/>
                          <a:r>
                            <a:rPr lang="en-US" altLang="zh-CN">
                              <a:latin typeface="Times New Roman" panose="02020603050405020304" pitchFamily="18" charset="0"/>
                              <a:cs typeface="Times New Roman" panose="02020603050405020304" pitchFamily="18" charset="0"/>
                            </a:rPr>
                            <a:t>Stage1</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Times New Roman" panose="02020603050405020304" pitchFamily="18" charset="0"/>
                              <a:cs typeface="Times New Roman" panose="02020603050405020304" pitchFamily="18" charset="0"/>
                            </a:rPr>
                            <a:t>56 × 56</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6667" t="-111268" r="-104944" b="-464789"/>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59056" t="-111268" r="-152" b="-464789"/>
                          </a:stretch>
                        </a:blipFill>
                      </a:tcPr>
                    </a:tc>
                    <a:extLst>
                      <a:ext uri="{0D108BD9-81ED-4DB2-BD59-A6C34878D82A}">
                        <a16:rowId xmlns:a16="http://schemas.microsoft.com/office/drawing/2014/main" val="1399384484"/>
                      </a:ext>
                    </a:extLst>
                  </a:tr>
                  <a:tr h="906011">
                    <a:tc>
                      <a:txBody>
                        <a:bodyPr/>
                        <a:lstStyle/>
                        <a:p>
                          <a:pPr algn="ctr"/>
                          <a:r>
                            <a:rPr lang="en-US" altLang="zh-CN">
                              <a:latin typeface="Times New Roman" panose="02020603050405020304" pitchFamily="18" charset="0"/>
                              <a:cs typeface="Times New Roman" panose="02020603050405020304" pitchFamily="18" charset="0"/>
                            </a:rPr>
                            <a:t>Stage2</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Times New Roman" panose="02020603050405020304" pitchFamily="18" charset="0"/>
                              <a:cs typeface="Times New Roman" panose="02020603050405020304" pitchFamily="18" charset="0"/>
                            </a:rPr>
                            <a:t>28 × 28</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6667" t="-202703" r="-104944" b="-345946"/>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59056" t="-202703" r="-152" b="-345946"/>
                          </a:stretch>
                        </a:blipFill>
                      </a:tcPr>
                    </a:tc>
                    <a:extLst>
                      <a:ext uri="{0D108BD9-81ED-4DB2-BD59-A6C34878D82A}">
                        <a16:rowId xmlns:a16="http://schemas.microsoft.com/office/drawing/2014/main" val="4154222684"/>
                      </a:ext>
                    </a:extLst>
                  </a:tr>
                  <a:tr h="963295">
                    <a:tc>
                      <a:txBody>
                        <a:bodyPr/>
                        <a:lstStyle/>
                        <a:p>
                          <a:pPr algn="ctr"/>
                          <a:r>
                            <a:rPr lang="en-US" altLang="zh-CN">
                              <a:latin typeface="Times New Roman" panose="02020603050405020304" pitchFamily="18" charset="0"/>
                              <a:cs typeface="Times New Roman" panose="02020603050405020304" pitchFamily="18" charset="0"/>
                            </a:rPr>
                            <a:t>Stage3</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Times New Roman" panose="02020603050405020304" pitchFamily="18" charset="0"/>
                              <a:cs typeface="Times New Roman" panose="02020603050405020304" pitchFamily="18" charset="0"/>
                            </a:rPr>
                            <a:t>14 × 14</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6667" t="-281761" r="-104944" b="-222013"/>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59056" t="-281761" r="-152" b="-222013"/>
                          </a:stretch>
                        </a:blipFill>
                      </a:tcPr>
                    </a:tc>
                    <a:extLst>
                      <a:ext uri="{0D108BD9-81ED-4DB2-BD59-A6C34878D82A}">
                        <a16:rowId xmlns:a16="http://schemas.microsoft.com/office/drawing/2014/main" val="827821327"/>
                      </a:ext>
                    </a:extLst>
                  </a:tr>
                  <a:tr h="963295">
                    <a:tc>
                      <a:txBody>
                        <a:bodyPr/>
                        <a:lstStyle/>
                        <a:p>
                          <a:pPr algn="ctr"/>
                          <a:r>
                            <a:rPr lang="en-US" altLang="zh-CN">
                              <a:latin typeface="Times New Roman" panose="02020603050405020304" pitchFamily="18" charset="0"/>
                              <a:cs typeface="Times New Roman" panose="02020603050405020304" pitchFamily="18" charset="0"/>
                            </a:rPr>
                            <a:t>Stage4</a:t>
                          </a:r>
                          <a:endParaRPr lang="zh-CN" altLang="en-US">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Times New Roman" panose="02020603050405020304" pitchFamily="18" charset="0"/>
                              <a:cs typeface="Times New Roman" panose="02020603050405020304" pitchFamily="18" charset="0"/>
                            </a:rPr>
                            <a:t>7 × 7</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6667" t="-384177" r="-104944" b="-123418"/>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59056" t="-384177" r="-152" b="-123418"/>
                          </a:stretch>
                        </a:blipFill>
                      </a:tcPr>
                    </a:tc>
                    <a:extLst>
                      <a:ext uri="{0D108BD9-81ED-4DB2-BD59-A6C34878D82A}">
                        <a16:rowId xmlns:a16="http://schemas.microsoft.com/office/drawing/2014/main" val="2183086319"/>
                      </a:ext>
                    </a:extLst>
                  </a:tr>
                  <a:tr h="365760">
                    <a:tc gridSpan="2">
                      <a:txBody>
                        <a:bodyPr/>
                        <a:lstStyle/>
                        <a:p>
                          <a:pPr algn="ctr"/>
                          <a:r>
                            <a:rPr lang="en-US" altLang="zh-CN">
                              <a:latin typeface="Times New Roman" panose="02020603050405020304" pitchFamily="18" charset="0"/>
                              <a:cs typeface="Times New Roman" panose="02020603050405020304" pitchFamily="18" charset="0"/>
                            </a:rPr>
                            <a:t>FLOPs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800M~850M</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1.5B</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9687910"/>
                      </a:ext>
                    </a:extLst>
                  </a:tr>
                  <a:tr h="365760">
                    <a:tc gridSpan="2">
                      <a:txBody>
                        <a:bodyPr/>
                        <a:lstStyle/>
                        <a:p>
                          <a:pPr algn="ctr"/>
                          <a:r>
                            <a:rPr lang="en-US" altLang="zh-CN">
                              <a:latin typeface="Times New Roman" panose="02020603050405020304" pitchFamily="18" charset="0"/>
                              <a:cs typeface="Times New Roman" panose="02020603050405020304" pitchFamily="18" charset="0"/>
                            </a:rPr>
                            <a:t># params.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27M~29M</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51.6M</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7922306"/>
                      </a:ext>
                    </a:extLst>
                  </a:tr>
                  <a:tr h="365760">
                    <a:tc gridSpan="2">
                      <a:txBody>
                        <a:bodyPr/>
                        <a:lstStyle/>
                        <a:p>
                          <a:pPr algn="ctr"/>
                          <a:r>
                            <a:rPr lang="en-US" altLang="zh-CN">
                              <a:latin typeface="Times New Roman" panose="02020603050405020304" pitchFamily="18" charset="0"/>
                              <a:cs typeface="Times New Roman" panose="02020603050405020304" pitchFamily="18" charset="0"/>
                            </a:rPr>
                            <a:t>throughput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a:txBody>
                        <a:bodyPr/>
                        <a:lstStyle/>
                        <a:p>
                          <a:pPr algn="ctr"/>
                          <a:r>
                            <a:rPr lang="en-US" altLang="zh-CN">
                              <a:latin typeface="Times New Roman" panose="02020603050405020304" pitchFamily="18" charset="0"/>
                              <a:cs typeface="Times New Roman" panose="02020603050405020304" pitchFamily="18" charset="0"/>
                            </a:rPr>
                            <a:t>78.1</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latin typeface="Times New Roman" panose="02020603050405020304" pitchFamily="18" charset="0"/>
                              <a:cs typeface="Times New Roman" panose="02020603050405020304" pitchFamily="18" charset="0"/>
                            </a:rPr>
                            <a:t>126.8</a:t>
                          </a:r>
                          <a:endParaRPr lang="zh-CN" alt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965109"/>
                      </a:ext>
                    </a:extLst>
                  </a:tr>
                </a:tbl>
              </a:graphicData>
            </a:graphic>
          </p:graphicFrame>
        </mc:Fallback>
      </mc:AlternateContent>
    </p:spTree>
    <p:extLst>
      <p:ext uri="{BB962C8B-B14F-4D97-AF65-F5344CB8AC3E}">
        <p14:creationId xmlns:p14="http://schemas.microsoft.com/office/powerpoint/2010/main" val="9692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541C60-FB8F-B768-B33F-8087BEE0D8A6}"/>
              </a:ext>
            </a:extLst>
          </p:cNvPr>
          <p:cNvSpPr txBox="1"/>
          <p:nvPr/>
        </p:nvSpPr>
        <p:spPr>
          <a:xfrm>
            <a:off x="436228" y="394283"/>
            <a:ext cx="4557658"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4.1 Experienments on ImageNet Classification </a:t>
            </a:r>
            <a:endParaRPr lang="zh-CN" altLang="en-US">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683BBF9D-9303-0664-92E9-13864547FBDE}"/>
              </a:ext>
            </a:extLst>
          </p:cNvPr>
          <p:cNvSpPr txBox="1"/>
          <p:nvPr/>
        </p:nvSpPr>
        <p:spPr>
          <a:xfrm>
            <a:off x="436228" y="966133"/>
            <a:ext cx="7051930"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4.2 </a:t>
            </a:r>
            <a:r>
              <a:rPr lang="en-US" altLang="zh-CN" b="0" i="0">
                <a:solidFill>
                  <a:srgbClr val="2A2B2E"/>
                </a:solidFill>
                <a:effectLst/>
                <a:latin typeface="Times New Roman" panose="02020603050405020304" pitchFamily="18" charset="0"/>
                <a:cs typeface="Times New Roman" panose="02020603050405020304" pitchFamily="18" charset="0"/>
              </a:rPr>
              <a:t>Experiments on Fine-grained and </a:t>
            </a:r>
            <a:r>
              <a:rPr lang="en-US" altLang="zh-CN">
                <a:solidFill>
                  <a:srgbClr val="2A2B2E"/>
                </a:solidFill>
                <a:latin typeface="Times New Roman" panose="02020603050405020304" pitchFamily="18" charset="0"/>
                <a:cs typeface="Times New Roman" panose="02020603050405020304" pitchFamily="18" charset="0"/>
              </a:rPr>
              <a:t>L</a:t>
            </a:r>
            <a:r>
              <a:rPr lang="en-US" altLang="zh-CN" b="0" i="0">
                <a:solidFill>
                  <a:srgbClr val="2A2B2E"/>
                </a:solidFill>
                <a:effectLst/>
                <a:latin typeface="Times New Roman" panose="02020603050405020304" pitchFamily="18" charset="0"/>
                <a:cs typeface="Times New Roman" panose="02020603050405020304" pitchFamily="18" charset="0"/>
              </a:rPr>
              <a:t>ow Resolution Image Classification</a:t>
            </a:r>
          </a:p>
        </p:txBody>
      </p:sp>
      <p:sp>
        <p:nvSpPr>
          <p:cNvPr id="6" name="文本框 5">
            <a:extLst>
              <a:ext uri="{FF2B5EF4-FFF2-40B4-BE49-F238E27FC236}">
                <a16:creationId xmlns:a16="http://schemas.microsoft.com/office/drawing/2014/main" id="{C1A5E977-EF57-C1D0-28E1-99CAEACB5A92}"/>
              </a:ext>
            </a:extLst>
          </p:cNvPr>
          <p:cNvSpPr txBox="1"/>
          <p:nvPr/>
        </p:nvSpPr>
        <p:spPr>
          <a:xfrm>
            <a:off x="436228" y="1537983"/>
            <a:ext cx="3800015"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4.3 </a:t>
            </a:r>
            <a:r>
              <a:rPr lang="en-US" altLang="zh-CN" b="0" i="0">
                <a:solidFill>
                  <a:srgbClr val="2A2B2E"/>
                </a:solidFill>
                <a:effectLst/>
                <a:latin typeface="Times New Roman" panose="02020603050405020304" pitchFamily="18" charset="0"/>
                <a:cs typeface="Times New Roman" panose="02020603050405020304" pitchFamily="18" charset="0"/>
              </a:rPr>
              <a:t>Experiments on Downstream Tasks</a:t>
            </a:r>
          </a:p>
        </p:txBody>
      </p:sp>
      <p:sp>
        <p:nvSpPr>
          <p:cNvPr id="8" name="文本框 7">
            <a:extLst>
              <a:ext uri="{FF2B5EF4-FFF2-40B4-BE49-F238E27FC236}">
                <a16:creationId xmlns:a16="http://schemas.microsoft.com/office/drawing/2014/main" id="{492145E0-012E-3318-BF5E-9563605D054D}"/>
              </a:ext>
            </a:extLst>
          </p:cNvPr>
          <p:cNvSpPr txBox="1"/>
          <p:nvPr/>
        </p:nvSpPr>
        <p:spPr>
          <a:xfrm>
            <a:off x="436228" y="2109833"/>
            <a:ext cx="6094602" cy="369332"/>
          </a:xfrm>
          <a:prstGeom prst="rect">
            <a:avLst/>
          </a:prstGeom>
          <a:noFill/>
        </p:spPr>
        <p:txBody>
          <a:bodyPr wrap="square">
            <a:spAutoFit/>
          </a:bodyPr>
          <a:lstStyle/>
          <a:p>
            <a:r>
              <a:rPr lang="en-US" altLang="zh-CN" b="0" i="0">
                <a:solidFill>
                  <a:srgbClr val="2A2B2E"/>
                </a:solidFill>
                <a:effectLst/>
                <a:latin typeface="Times New Roman" panose="02020603050405020304" pitchFamily="18" charset="0"/>
                <a:cs typeface="Times New Roman" panose="02020603050405020304" pitchFamily="18" charset="0"/>
              </a:rPr>
              <a:t>4.3 further accelerated experiments</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0854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705</Words>
  <Application>Microsoft Office PowerPoint</Application>
  <PresentationFormat>宽屏</PresentationFormat>
  <Paragraphs>128</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等线 Light</vt:lpstr>
      <vt:lpstr>宋体</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冠辰</dc:creator>
  <cp:lastModifiedBy>李 冠辰</cp:lastModifiedBy>
  <cp:revision>4</cp:revision>
  <dcterms:created xsi:type="dcterms:W3CDTF">2022-06-30T05:43:25Z</dcterms:created>
  <dcterms:modified xsi:type="dcterms:W3CDTF">2022-07-30T11:09:46Z</dcterms:modified>
</cp:coreProperties>
</file>