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3" r:id="rId4"/>
    <p:sldMasterId id="2147483781" r:id="rId5"/>
  </p:sldMasterIdLst>
  <p:notesMasterIdLst>
    <p:notesMasterId r:id="rId8"/>
  </p:notesMasterIdLst>
  <p:handoutMasterIdLst>
    <p:handoutMasterId r:id="rId9"/>
  </p:handoutMasterIdLst>
  <p:sldIdLst>
    <p:sldId id="511" r:id="rId6"/>
    <p:sldId id="509" r:id="rId7"/>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5EC4E-BFDF-47B4-8A2E-77E5BA49B8BC}" v="3" dt="2019-09-05T12:18:48.84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49" autoAdjust="0"/>
  </p:normalViewPr>
  <p:slideViewPr>
    <p:cSldViewPr snapToGrid="0" showGuides="1">
      <p:cViewPr varScale="1">
        <p:scale>
          <a:sx n="105" d="100"/>
          <a:sy n="105" d="100"/>
        </p:scale>
        <p:origin x="276" y="108"/>
      </p:cViewPr>
      <p:guideLst>
        <p:guide pos="3841"/>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inova, Anastasia" userId="2193b4fa-d9e9-4416-89a8-2fc3b384a2f1" providerId="ADAL" clId="{45A5EC4E-BFDF-47B4-8A2E-77E5BA49B8BC}"/>
    <pc:docChg chg="modSld">
      <pc:chgData name="Loginova, Anastasia" userId="2193b4fa-d9e9-4416-89a8-2fc3b384a2f1" providerId="ADAL" clId="{45A5EC4E-BFDF-47B4-8A2E-77E5BA49B8BC}" dt="2019-09-05T12:19:01.822" v="38" actId="20577"/>
      <pc:docMkLst>
        <pc:docMk/>
      </pc:docMkLst>
      <pc:sldChg chg="modNotesTx">
        <pc:chgData name="Loginova, Anastasia" userId="2193b4fa-d9e9-4416-89a8-2fc3b384a2f1" providerId="ADAL" clId="{45A5EC4E-BFDF-47B4-8A2E-77E5BA49B8BC}" dt="2019-09-05T12:19:01.822" v="38" actId="20577"/>
        <pc:sldMkLst>
          <pc:docMk/>
          <pc:sldMk cId="2217092994" sldId="5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ru-RU" dirty="0"/>
              <a:t>*Про </a:t>
            </a:r>
            <a:r>
              <a:rPr lang="ru-RU" dirty="0" err="1"/>
              <a:t>вебинар</a:t>
            </a:r>
            <a:r>
              <a:rPr lang="ru-RU"/>
              <a:t>.</a:t>
            </a:r>
          </a:p>
          <a:p>
            <a:pPr marL="0" marR="0" lvl="0" indent="0" algn="l" defTabSz="1088776" rtl="0" eaLnBrk="1" fontAlgn="auto" latinLnBrk="0" hangingPunct="1">
              <a:lnSpc>
                <a:spcPct val="100000"/>
              </a:lnSpc>
              <a:spcBef>
                <a:spcPts val="0"/>
              </a:spcBef>
              <a:spcAft>
                <a:spcPts val="0"/>
              </a:spcAft>
              <a:buClrTx/>
              <a:buSzTx/>
              <a:buFontTx/>
              <a:buNone/>
              <a:tabLst/>
              <a:defRPr/>
            </a:pPr>
            <a:r>
              <a:rPr lang="ru-RU" sz="1400" b="0" i="0" u="none" strike="noStrike" kern="1200">
                <a:solidFill>
                  <a:schemeClr val="tx1"/>
                </a:solidFill>
                <a:effectLst/>
                <a:latin typeface="+mn-lt"/>
                <a:ea typeface="+mn-ea"/>
                <a:cs typeface="+mn-cs"/>
                <a:sym typeface="Arial"/>
              </a:rPr>
              <a:t>Облачные </a:t>
            </a:r>
            <a:r>
              <a:rPr lang="ru-RU" sz="1400" b="0" i="0" u="none" strike="noStrike" kern="1200" dirty="0">
                <a:solidFill>
                  <a:schemeClr val="tx1"/>
                </a:solidFill>
                <a:effectLst/>
                <a:latin typeface="+mn-lt"/>
                <a:ea typeface="+mn-ea"/>
                <a:cs typeface="+mn-cs"/>
                <a:sym typeface="Arial"/>
              </a:rPr>
              <a:t>интеграционные сервисы – SAP </a:t>
            </a:r>
            <a:r>
              <a:rPr lang="ru-RU" sz="1400" b="0" i="0" u="none" strike="noStrike" kern="1200" dirty="0" err="1">
                <a:solidFill>
                  <a:schemeClr val="tx1"/>
                </a:solidFill>
                <a:effectLst/>
                <a:latin typeface="+mn-lt"/>
                <a:ea typeface="+mn-ea"/>
                <a:cs typeface="+mn-cs"/>
                <a:sym typeface="Arial"/>
              </a:rPr>
              <a:t>Cloud</a:t>
            </a:r>
            <a:r>
              <a:rPr lang="ru-RU" sz="1400" b="0" i="0" u="none" strike="noStrike" kern="1200" dirty="0">
                <a:solidFill>
                  <a:schemeClr val="tx1"/>
                </a:solidFill>
                <a:effectLst/>
                <a:latin typeface="+mn-lt"/>
                <a:ea typeface="+mn-ea"/>
                <a:cs typeface="+mn-cs"/>
                <a:sym typeface="Arial"/>
              </a:rPr>
              <a:t> </a:t>
            </a:r>
            <a:r>
              <a:rPr lang="ru-RU" sz="1400" b="0" i="0" u="none" strike="noStrike" kern="1200" dirty="0" err="1">
                <a:solidFill>
                  <a:schemeClr val="tx1"/>
                </a:solidFill>
                <a:effectLst/>
                <a:latin typeface="+mn-lt"/>
                <a:ea typeface="+mn-ea"/>
                <a:cs typeface="+mn-cs"/>
                <a:sym typeface="Arial"/>
              </a:rPr>
              <a:t>Integration</a:t>
            </a:r>
            <a:r>
              <a:rPr lang="ru-RU" sz="1400" b="0" i="0" u="none" strike="noStrike" kern="1200" dirty="0">
                <a:solidFill>
                  <a:schemeClr val="tx1"/>
                </a:solidFill>
                <a:effectLst/>
                <a:latin typeface="+mn-lt"/>
                <a:ea typeface="+mn-ea"/>
                <a:cs typeface="+mn-cs"/>
                <a:sym typeface="Arial"/>
              </a:rPr>
              <a:t> и SAP </a:t>
            </a:r>
            <a:r>
              <a:rPr lang="ru-RU" sz="1400" b="0" i="0" u="none" strike="noStrike" kern="1200" dirty="0" err="1">
                <a:solidFill>
                  <a:schemeClr val="tx1"/>
                </a:solidFill>
                <a:effectLst/>
                <a:latin typeface="+mn-lt"/>
                <a:ea typeface="+mn-ea"/>
                <a:cs typeface="+mn-cs"/>
                <a:sym typeface="Arial"/>
              </a:rPr>
              <a:t>Cloud</a:t>
            </a:r>
            <a:r>
              <a:rPr lang="ru-RU" sz="1400" b="0" i="0" u="none" strike="noStrike" kern="1200" dirty="0">
                <a:solidFill>
                  <a:schemeClr val="tx1"/>
                </a:solidFill>
                <a:effectLst/>
                <a:latin typeface="+mn-lt"/>
                <a:ea typeface="+mn-ea"/>
                <a:cs typeface="+mn-cs"/>
                <a:sym typeface="Arial"/>
              </a:rPr>
              <a:t> </a:t>
            </a:r>
            <a:r>
              <a:rPr lang="ru-RU" sz="1400" b="0" i="0" u="none" strike="noStrike" kern="1200" dirty="0" err="1">
                <a:solidFill>
                  <a:schemeClr val="tx1"/>
                </a:solidFill>
                <a:effectLst/>
                <a:latin typeface="+mn-lt"/>
                <a:ea typeface="+mn-ea"/>
                <a:cs typeface="+mn-cs"/>
                <a:sym typeface="Arial"/>
              </a:rPr>
              <a:t>Platform</a:t>
            </a:r>
            <a:r>
              <a:rPr lang="ru-RU" sz="1400" b="0" i="0" u="none" strike="noStrike" kern="1200" dirty="0">
                <a:solidFill>
                  <a:schemeClr val="tx1"/>
                </a:solidFill>
                <a:effectLst/>
                <a:latin typeface="+mn-lt"/>
                <a:ea typeface="+mn-ea"/>
                <a:cs typeface="+mn-cs"/>
                <a:sym typeface="Arial"/>
              </a:rPr>
              <a:t> </a:t>
            </a:r>
            <a:r>
              <a:rPr lang="ru-RU" sz="1400" b="0" i="0" u="none" strike="noStrike" kern="1200" dirty="0" err="1">
                <a:solidFill>
                  <a:schemeClr val="tx1"/>
                </a:solidFill>
                <a:effectLst/>
                <a:latin typeface="+mn-lt"/>
                <a:ea typeface="+mn-ea"/>
                <a:cs typeface="+mn-cs"/>
                <a:sym typeface="Arial"/>
              </a:rPr>
              <a:t>Enterprise</a:t>
            </a:r>
            <a:r>
              <a:rPr lang="ru-RU" sz="1400" b="0" i="0" u="none" strike="noStrike" kern="1200" dirty="0">
                <a:solidFill>
                  <a:schemeClr val="tx1"/>
                </a:solidFill>
                <a:effectLst/>
                <a:latin typeface="+mn-lt"/>
                <a:ea typeface="+mn-ea"/>
                <a:cs typeface="+mn-cs"/>
                <a:sym typeface="Arial"/>
              </a:rPr>
              <a:t> </a:t>
            </a:r>
            <a:r>
              <a:rPr lang="ru-RU" sz="1400" b="0" i="0" u="none" strike="noStrike" kern="1200" dirty="0" err="1">
                <a:solidFill>
                  <a:schemeClr val="tx1"/>
                </a:solidFill>
                <a:effectLst/>
                <a:latin typeface="+mn-lt"/>
                <a:ea typeface="+mn-ea"/>
                <a:cs typeface="+mn-cs"/>
                <a:sym typeface="Arial"/>
              </a:rPr>
              <a:t>Messaging</a:t>
            </a:r>
            <a:r>
              <a:rPr lang="ru-RU" sz="1400" b="0" i="0" u="none" strike="noStrike" kern="1200" dirty="0">
                <a:solidFill>
                  <a:schemeClr val="tx1"/>
                </a:solidFill>
                <a:effectLst/>
                <a:latin typeface="+mn-lt"/>
                <a:ea typeface="+mn-ea"/>
                <a:cs typeface="+mn-cs"/>
                <a:sym typeface="Arial"/>
              </a:rPr>
              <a:t>. Позволяют быстро создавать интеграцию между облачными приложениями и другими как облачными, так и локальными SAP и не SAP приложениями. </a:t>
            </a:r>
          </a:p>
          <a:p>
            <a:pPr marL="0" marR="0" lvl="0" indent="0" algn="l" defTabSz="1088776" rtl="0" eaLnBrk="1" fontAlgn="auto" latinLnBrk="0" hangingPunct="1">
              <a:lnSpc>
                <a:spcPct val="100000"/>
              </a:lnSpc>
              <a:spcBef>
                <a:spcPts val="0"/>
              </a:spcBef>
              <a:spcAft>
                <a:spcPts val="0"/>
              </a:spcAft>
              <a:buClrTx/>
              <a:buSzTx/>
              <a:buFontTx/>
              <a:buNone/>
              <a:tabLst/>
              <a:defRPr/>
            </a:pPr>
            <a:r>
              <a:rPr lang="ru-RU" sz="1400" b="0" i="0" u="none" strike="noStrike" kern="1200" dirty="0">
                <a:solidFill>
                  <a:schemeClr val="tx1"/>
                </a:solidFill>
                <a:effectLst/>
                <a:latin typeface="+mn-lt"/>
                <a:ea typeface="+mn-ea"/>
                <a:cs typeface="+mn-cs"/>
                <a:sym typeface="Arial"/>
              </a:rPr>
              <a:t>На </a:t>
            </a:r>
            <a:r>
              <a:rPr lang="ru-RU" sz="1400" b="0" i="0" u="none" strike="noStrike" kern="1200" dirty="0" err="1">
                <a:solidFill>
                  <a:schemeClr val="tx1"/>
                </a:solidFill>
                <a:effectLst/>
                <a:latin typeface="+mn-lt"/>
                <a:ea typeface="+mn-ea"/>
                <a:cs typeface="+mn-cs"/>
                <a:sym typeface="Arial"/>
              </a:rPr>
              <a:t>вебинаре</a:t>
            </a:r>
            <a:r>
              <a:rPr lang="ru-RU" sz="1400" b="0" i="0" u="none" strike="noStrike" kern="1200" dirty="0">
                <a:solidFill>
                  <a:schemeClr val="tx1"/>
                </a:solidFill>
                <a:effectLst/>
                <a:latin typeface="+mn-lt"/>
                <a:ea typeface="+mn-ea"/>
                <a:cs typeface="+mn-cs"/>
                <a:sym typeface="Arial"/>
              </a:rPr>
              <a:t> мы рассмотрим архитектуру сервисов, основные функциональные возможности и примеры настройки интеграционных сценариев.</a:t>
            </a:r>
            <a:endParaRPr lang="ru-RU" dirty="0"/>
          </a:p>
          <a:p>
            <a:endParaRPr lang="ru-RU"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561595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342503FE-3A2C-4E20-8BE4-DBDA5B3FD054}"/>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7"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5"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Tree>
    <p:extLst>
      <p:ext uri="{BB962C8B-B14F-4D97-AF65-F5344CB8AC3E}">
        <p14:creationId xmlns:p14="http://schemas.microsoft.com/office/powerpoint/2010/main" val="78109031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25"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26"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4"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5"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7"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2"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6"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26"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12" name="Linkedin icon with link">
            <a:hlinkClick r:id="rId5"/>
          </p:cNvPr>
          <p:cNvPicPr>
            <a:picLocks noChangeAspect="1"/>
          </p:cNvPicPr>
          <p:nvPr userDrawn="1"/>
        </p:nvPicPr>
        <p:blipFill>
          <a:blip r:embed="rId6"/>
          <a:stretch>
            <a:fillRect/>
          </a:stretch>
        </p:blipFill>
        <p:spPr>
          <a:xfrm>
            <a:off x="2257487" y="1749959"/>
            <a:ext cx="361809" cy="361809"/>
          </a:xfrm>
          <a:prstGeom prst="rect">
            <a:avLst/>
          </a:prstGeom>
        </p:spPr>
      </p:pic>
      <p:pic>
        <p:nvPicPr>
          <p:cNvPr id="13" name="YouTube icon with link">
            <a:hlinkClick r:id="rId7"/>
          </p:cNvPr>
          <p:cNvPicPr>
            <a:picLocks noChangeAspect="1"/>
          </p:cNvPicPr>
          <p:nvPr userDrawn="1"/>
        </p:nvPicPr>
        <p:blipFill>
          <a:blip r:embed="rId8"/>
          <a:stretch>
            <a:fillRect/>
          </a:stretch>
        </p:blipFill>
        <p:spPr>
          <a:xfrm>
            <a:off x="1666951" y="1749063"/>
            <a:ext cx="363600" cy="363600"/>
          </a:xfrm>
          <a:prstGeom prst="rect">
            <a:avLst/>
          </a:prstGeom>
        </p:spPr>
      </p:pic>
      <p:pic>
        <p:nvPicPr>
          <p:cNvPr id="14" name="Twitter icon with link">
            <a:hlinkClick r:id="rId9" tooltip="https://twitter.com/sap"/>
          </p:cNvPr>
          <p:cNvPicPr>
            <a:picLocks noChangeAspect="1"/>
          </p:cNvPicPr>
          <p:nvPr userDrawn="1"/>
        </p:nvPicPr>
        <p:blipFill>
          <a:blip r:embed="rId10"/>
          <a:stretch>
            <a:fillRect/>
          </a:stretch>
        </p:blipFill>
        <p:spPr>
          <a:xfrm>
            <a:off x="1078206" y="1749959"/>
            <a:ext cx="361809" cy="361809"/>
          </a:xfrm>
          <a:prstGeom prst="rect">
            <a:avLst/>
          </a:prstGeom>
        </p:spPr>
      </p:pic>
      <p:pic>
        <p:nvPicPr>
          <p:cNvPr id="15" name="Facebook icon with link">
            <a:hlinkClick r:id="rId11"/>
          </p:cNvPr>
          <p:cNvPicPr>
            <a:picLocks noChangeAspect="1"/>
          </p:cNvPicPr>
          <p:nvPr userDrawn="1"/>
        </p:nvPicPr>
        <p:blipFill>
          <a:blip r:embed="rId12"/>
          <a:stretch>
            <a:fillRect/>
          </a:stretch>
        </p:blipFill>
        <p:spPr>
          <a:xfrm>
            <a:off x="487670" y="1749063"/>
            <a:ext cx="363600" cy="363600"/>
          </a:xfrm>
          <a:prstGeom prst="rect">
            <a:avLst/>
          </a:prstGeom>
        </p:spPr>
      </p:pic>
      <p:sp>
        <p:nvSpPr>
          <p:cNvPr id="33"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8139519"/>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54110005"/>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226739806"/>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PUBLIC</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dk1" tx1="lt1" bg2="dk2" tx2="lt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PUBLIC</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833729352"/>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ohL_b9L9rYQ&amp;list=PL8K9t0W2BWlscIxYGvLm2SkrMdmvYQrwl" TargetMode="External"/><Relationship Id="rId7" Type="http://schemas.openxmlformats.org/officeDocument/2006/relationships/hyperlink" Target="mailto:roman.kuznetsov@sap.com" TargetMode="External"/><Relationship Id="rId2" Type="http://schemas.openxmlformats.org/officeDocument/2006/relationships/hyperlink" Target="https://www.sapappcenter.com/" TargetMode="External"/><Relationship Id="rId1" Type="http://schemas.openxmlformats.org/officeDocument/2006/relationships/slideLayout" Target="../slideLayouts/slideLayout10.xml"/><Relationship Id="rId6" Type="http://schemas.openxmlformats.org/officeDocument/2006/relationships/hyperlink" Target="https://www.sap.com/dmc/exp/2013_09_adpd/enEN/#/d/solutions" TargetMode="External"/><Relationship Id="rId5" Type="http://schemas.openxmlformats.org/officeDocument/2006/relationships/hyperlink" Target="https://www.sap.com/partner/become/partneredge-build.html" TargetMode="External"/><Relationship Id="rId4" Type="http://schemas.openxmlformats.org/officeDocument/2006/relationships/hyperlink" Target="https://cloudplatform.sap.com/index.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loudplatform.sap.com/enterprise-paas/cloudfoundry.html" TargetMode="External"/><Relationship Id="rId7" Type="http://schemas.openxmlformats.org/officeDocument/2006/relationships/hyperlink" Target="https://launchpad.support.sap.com/"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hyperlink" Target="https://blogs.sap.com/2019/06/10/self-service-enablement-of-cloud-integration-service-on-cloud-foundry-environment/" TargetMode="External"/><Relationship Id="rId5" Type="http://schemas.openxmlformats.org/officeDocument/2006/relationships/image" Target="../media/image7.PNG"/><Relationship Id="rId4" Type="http://schemas.openxmlformats.org/officeDocument/2006/relationships/hyperlink" Target="https://events.webinar.ru/5126393/2578785"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BE687-6A27-4414-ADA1-B745228EED7D}"/>
              </a:ext>
            </a:extLst>
          </p:cNvPr>
          <p:cNvSpPr>
            <a:spLocks noGrp="1"/>
          </p:cNvSpPr>
          <p:nvPr>
            <p:ph type="body" sz="quarter" idx="13"/>
          </p:nvPr>
        </p:nvSpPr>
        <p:spPr>
          <a:xfrm>
            <a:off x="8126477" y="1450723"/>
            <a:ext cx="3564000" cy="4716000"/>
          </a:xfrm>
        </p:spPr>
        <p:txBody>
          <a:bodyPr>
            <a:normAutofit fontScale="47500" lnSpcReduction="20000"/>
          </a:bodyPr>
          <a:lstStyle/>
          <a:p>
            <a:pPr marL="92075"/>
            <a:r>
              <a:rPr lang="ru-RU" sz="3400" b="1" dirty="0"/>
              <a:t>Поддержка продаж партнёрских решений</a:t>
            </a:r>
            <a:endParaRPr lang="ru-RU" sz="3400" dirty="0"/>
          </a:p>
          <a:p>
            <a:pPr marL="342900" indent="-342900">
              <a:spcBef>
                <a:spcPts val="600"/>
              </a:spcBef>
              <a:spcAft>
                <a:spcPts val="600"/>
              </a:spcAft>
              <a:buFont typeface="Arial" panose="020B0604020202020204" pitchFamily="34" charset="0"/>
              <a:buChar char="•"/>
            </a:pPr>
            <a:r>
              <a:rPr lang="ru-RU" sz="2500" dirty="0"/>
              <a:t>Вебинары по сертификации и размещению приложений в </a:t>
            </a:r>
            <a:r>
              <a:rPr lang="en-US" sz="2500" dirty="0"/>
              <a:t>SAP App Center</a:t>
            </a:r>
            <a:endParaRPr lang="ru-RU" sz="2500" dirty="0"/>
          </a:p>
          <a:p>
            <a:pPr marL="342900" indent="-342900">
              <a:spcBef>
                <a:spcPts val="600"/>
              </a:spcBef>
              <a:spcAft>
                <a:spcPts val="600"/>
              </a:spcAft>
              <a:buFont typeface="Arial" panose="020B0604020202020204" pitchFamily="34" charset="0"/>
              <a:buChar char="•"/>
            </a:pPr>
            <a:r>
              <a:rPr lang="ru-RU" sz="2500" dirty="0"/>
              <a:t>Консультации с архитекторами </a:t>
            </a:r>
            <a:r>
              <a:rPr lang="en-US" sz="2500" dirty="0"/>
              <a:t>SAP </a:t>
            </a:r>
            <a:r>
              <a:rPr lang="ru-RU" sz="2500" dirty="0"/>
              <a:t>по архитектуре и ценообразованию партнёрских решений на </a:t>
            </a:r>
            <a:r>
              <a:rPr lang="en-US" sz="2500" dirty="0"/>
              <a:t>SCP</a:t>
            </a:r>
            <a:endParaRPr lang="ru-RU" sz="2500" dirty="0"/>
          </a:p>
          <a:p>
            <a:pPr marL="342900" indent="-342900">
              <a:spcBef>
                <a:spcPts val="600"/>
              </a:spcBef>
              <a:spcAft>
                <a:spcPts val="600"/>
              </a:spcAft>
              <a:buFont typeface="Arial" panose="020B0604020202020204" pitchFamily="34" charset="0"/>
              <a:buChar char="•"/>
            </a:pPr>
            <a:r>
              <a:rPr lang="ru-RU" sz="2500" dirty="0"/>
              <a:t>Возможность лицензирования по модели </a:t>
            </a:r>
            <a:r>
              <a:rPr lang="en-US" sz="2500" dirty="0"/>
              <a:t>e-PaaS</a:t>
            </a:r>
          </a:p>
          <a:p>
            <a:pPr marL="342900" indent="-342900">
              <a:spcBef>
                <a:spcPts val="600"/>
              </a:spcBef>
              <a:spcAft>
                <a:spcPts val="600"/>
              </a:spcAft>
              <a:buFont typeface="Arial" panose="020B0604020202020204" pitchFamily="34" charset="0"/>
              <a:buChar char="•"/>
            </a:pPr>
            <a:r>
              <a:rPr lang="ru-RU" sz="2500" dirty="0"/>
              <a:t>Включение в каталог партнёрских решений на </a:t>
            </a:r>
            <a:r>
              <a:rPr lang="en-US" sz="2500" dirty="0"/>
              <a:t>SCP</a:t>
            </a:r>
            <a:endParaRPr lang="ru-RU" sz="2500" dirty="0"/>
          </a:p>
          <a:p>
            <a:pPr marL="342900" indent="-342900">
              <a:spcBef>
                <a:spcPts val="600"/>
              </a:spcBef>
              <a:spcAft>
                <a:spcPts val="600"/>
              </a:spcAft>
              <a:buFont typeface="Arial" panose="020B0604020202020204" pitchFamily="34" charset="0"/>
              <a:buChar char="•"/>
            </a:pPr>
            <a:r>
              <a:rPr lang="ru-RU" sz="2500" dirty="0"/>
              <a:t>Включение в программу </a:t>
            </a:r>
            <a:r>
              <a:rPr lang="en-US" sz="2500" dirty="0"/>
              <a:t>Qualified Partner Package Solution</a:t>
            </a:r>
            <a:endParaRPr lang="ru-RU" sz="2500" dirty="0"/>
          </a:p>
          <a:p>
            <a:pPr marL="342900" indent="-342900">
              <a:spcBef>
                <a:spcPts val="600"/>
              </a:spcBef>
              <a:spcAft>
                <a:spcPts val="600"/>
              </a:spcAft>
              <a:buFont typeface="Arial" panose="020B0604020202020204" pitchFamily="34" charset="0"/>
              <a:buChar char="•"/>
            </a:pPr>
            <a:r>
              <a:rPr lang="ru-RU" sz="2500" dirty="0"/>
              <a:t>Размещение партнёрских решений в глобальном </a:t>
            </a:r>
            <a:r>
              <a:rPr lang="en-US" sz="2500" dirty="0"/>
              <a:t>SAP App Center</a:t>
            </a:r>
            <a:r>
              <a:rPr lang="ru-RU" sz="2500" dirty="0"/>
              <a:t> - </a:t>
            </a:r>
            <a:r>
              <a:rPr lang="en-US" sz="2500" dirty="0">
                <a:hlinkClick r:id="rId2"/>
              </a:rPr>
              <a:t>https://www.sapappcenter.com</a:t>
            </a:r>
            <a:endParaRPr lang="en-US" sz="2500" dirty="0"/>
          </a:p>
          <a:p>
            <a:pPr marL="342900" indent="-342900">
              <a:spcBef>
                <a:spcPts val="600"/>
              </a:spcBef>
              <a:spcAft>
                <a:spcPts val="600"/>
              </a:spcAft>
              <a:buFont typeface="Arial" panose="020B0604020202020204" pitchFamily="34" charset="0"/>
              <a:buChar char="•"/>
            </a:pPr>
            <a:r>
              <a:rPr lang="ru-RU" sz="2500" dirty="0"/>
              <a:t>Встречи</a:t>
            </a:r>
            <a:r>
              <a:rPr lang="en-US" sz="2500" dirty="0"/>
              <a:t> </a:t>
            </a:r>
            <a:r>
              <a:rPr lang="ru-RU" sz="2500" dirty="0"/>
              <a:t>с продавцами </a:t>
            </a:r>
            <a:r>
              <a:rPr lang="en-US" sz="2500" dirty="0"/>
              <a:t>SAP</a:t>
            </a:r>
            <a:r>
              <a:rPr lang="ru-RU" sz="2500" dirty="0"/>
              <a:t>, совместные продажи и </a:t>
            </a:r>
            <a:r>
              <a:rPr lang="ru-RU" sz="2500" dirty="0" err="1"/>
              <a:t>телесейлз</a:t>
            </a:r>
            <a:endParaRPr lang="ru-RU" sz="2500" dirty="0"/>
          </a:p>
          <a:p>
            <a:pPr marL="342900" indent="-342900">
              <a:spcBef>
                <a:spcPts val="600"/>
              </a:spcBef>
              <a:spcAft>
                <a:spcPts val="600"/>
              </a:spcAft>
              <a:buFont typeface="Arial" panose="020B0604020202020204" pitchFamily="34" charset="0"/>
              <a:buChar char="•"/>
            </a:pPr>
            <a:r>
              <a:rPr lang="ru-RU" sz="2500" dirty="0"/>
              <a:t>Включение разработок партнёров в прайс-лист </a:t>
            </a:r>
            <a:r>
              <a:rPr lang="en-US" sz="2500" dirty="0"/>
              <a:t>SAP</a:t>
            </a:r>
          </a:p>
          <a:p>
            <a:pPr marL="342900" indent="-342900">
              <a:spcBef>
                <a:spcPts val="600"/>
              </a:spcBef>
              <a:spcAft>
                <a:spcPts val="600"/>
              </a:spcAft>
              <a:buFont typeface="Arial" panose="020B0604020202020204" pitchFamily="34" charset="0"/>
              <a:buChar char="•"/>
            </a:pPr>
            <a:r>
              <a:rPr lang="ru-RU" sz="2500" dirty="0"/>
              <a:t>Совместный маркетинг </a:t>
            </a:r>
            <a:r>
              <a:rPr lang="en-US" sz="2500" dirty="0"/>
              <a:t>c</a:t>
            </a:r>
            <a:r>
              <a:rPr lang="ru-RU" sz="2500" dirty="0"/>
              <a:t> компаниями-разработчиками</a:t>
            </a:r>
            <a:endParaRPr lang="en-US" sz="2500" dirty="0"/>
          </a:p>
        </p:txBody>
      </p:sp>
      <p:sp>
        <p:nvSpPr>
          <p:cNvPr id="3" name="Text Placeholder 2">
            <a:extLst>
              <a:ext uri="{FF2B5EF4-FFF2-40B4-BE49-F238E27FC236}">
                <a16:creationId xmlns:a16="http://schemas.microsoft.com/office/drawing/2014/main" id="{D994ADE3-CFAE-4FB1-A39F-3B5046349CDE}"/>
              </a:ext>
            </a:extLst>
          </p:cNvPr>
          <p:cNvSpPr>
            <a:spLocks noGrp="1"/>
          </p:cNvSpPr>
          <p:nvPr>
            <p:ph type="body" sz="quarter" idx="12"/>
          </p:nvPr>
        </p:nvSpPr>
        <p:spPr>
          <a:xfrm>
            <a:off x="4315238" y="1450723"/>
            <a:ext cx="3564000" cy="4716000"/>
          </a:xfrm>
        </p:spPr>
        <p:txBody>
          <a:bodyPr>
            <a:normAutofit fontScale="55000" lnSpcReduction="20000"/>
          </a:bodyPr>
          <a:lstStyle/>
          <a:p>
            <a:pPr marL="92075"/>
            <a:r>
              <a:rPr lang="ru-RU" sz="2900" b="1" dirty="0"/>
              <a:t>Поддержка разработки партнёрских решений на </a:t>
            </a:r>
            <a:r>
              <a:rPr lang="en-US" sz="2900" b="1" dirty="0"/>
              <a:t>SAP Cloud Platform</a:t>
            </a:r>
            <a:endParaRPr lang="ru-RU" sz="2900" b="1" dirty="0"/>
          </a:p>
          <a:p>
            <a:pPr marL="342900" indent="-342900">
              <a:spcBef>
                <a:spcPts val="600"/>
              </a:spcBef>
              <a:spcAft>
                <a:spcPts val="600"/>
              </a:spcAft>
              <a:buFont typeface="Arial" panose="020B0604020202020204" pitchFamily="34" charset="0"/>
              <a:buChar char="•"/>
            </a:pPr>
            <a:r>
              <a:rPr lang="ru-RU" sz="2500" dirty="0"/>
              <a:t>Учебные </a:t>
            </a:r>
            <a:r>
              <a:rPr lang="ru-RU" sz="2500" dirty="0">
                <a:hlinkClick r:id="rId3"/>
              </a:rPr>
              <a:t>вебинары</a:t>
            </a:r>
            <a:r>
              <a:rPr lang="ru-RU" sz="2500" dirty="0"/>
              <a:t> по </a:t>
            </a:r>
            <a:r>
              <a:rPr lang="en-US" sz="2500" dirty="0"/>
              <a:t>SCP</a:t>
            </a:r>
            <a:r>
              <a:rPr lang="ru-RU" sz="2500" dirty="0"/>
              <a:t> для разработчиков </a:t>
            </a:r>
          </a:p>
          <a:p>
            <a:pPr marL="342900" indent="-342900">
              <a:spcBef>
                <a:spcPts val="600"/>
              </a:spcBef>
              <a:spcAft>
                <a:spcPts val="600"/>
              </a:spcAft>
              <a:buFont typeface="Arial" panose="020B0604020202020204" pitchFamily="34" charset="0"/>
              <a:buChar char="•"/>
            </a:pPr>
            <a:r>
              <a:rPr lang="ru-RU" sz="2500" dirty="0"/>
              <a:t>Вебинары по сценариям использования</a:t>
            </a:r>
            <a:r>
              <a:rPr lang="en-US" sz="2500" dirty="0"/>
              <a:t> SCP</a:t>
            </a:r>
            <a:endParaRPr lang="ru-RU" sz="2500" dirty="0"/>
          </a:p>
          <a:p>
            <a:pPr marL="342900" indent="-342900">
              <a:spcBef>
                <a:spcPts val="600"/>
              </a:spcBef>
              <a:spcAft>
                <a:spcPts val="600"/>
              </a:spcAft>
              <a:buFont typeface="Arial" panose="020B0604020202020204" pitchFamily="34" charset="0"/>
              <a:buChar char="•"/>
            </a:pPr>
            <a:r>
              <a:rPr lang="ru-RU" sz="2500" dirty="0"/>
              <a:t>Тестовый </a:t>
            </a:r>
            <a:r>
              <a:rPr lang="ru-RU" sz="2500" dirty="0">
                <a:hlinkClick r:id="rId4"/>
              </a:rPr>
              <a:t>доступ</a:t>
            </a:r>
            <a:r>
              <a:rPr lang="ru-RU" sz="2500" dirty="0"/>
              <a:t> к </a:t>
            </a:r>
            <a:r>
              <a:rPr lang="en-US" sz="2500" dirty="0"/>
              <a:t>SAP Cloud Platform</a:t>
            </a:r>
            <a:r>
              <a:rPr lang="ru-RU" sz="2500" dirty="0"/>
              <a:t>  </a:t>
            </a:r>
            <a:endParaRPr lang="en-US" sz="2500" dirty="0"/>
          </a:p>
          <a:p>
            <a:pPr marL="342900" indent="-342900">
              <a:spcBef>
                <a:spcPts val="600"/>
              </a:spcBef>
              <a:spcAft>
                <a:spcPts val="600"/>
              </a:spcAft>
              <a:buFont typeface="Arial" panose="020B0604020202020204" pitchFamily="34" charset="0"/>
              <a:buChar char="•"/>
            </a:pPr>
            <a:r>
              <a:rPr lang="ru-RU" sz="2500" dirty="0"/>
              <a:t>Партнёрская </a:t>
            </a:r>
            <a:r>
              <a:rPr lang="ru-RU" sz="2500" dirty="0">
                <a:hlinkClick r:id="rId5"/>
              </a:rPr>
              <a:t>программа</a:t>
            </a:r>
            <a:r>
              <a:rPr lang="ru-RU" sz="2500" dirty="0"/>
              <a:t> </a:t>
            </a:r>
            <a:r>
              <a:rPr lang="en-US" sz="2500" dirty="0"/>
              <a:t>SAP</a:t>
            </a:r>
            <a:r>
              <a:rPr lang="ru-RU" sz="2500" dirty="0"/>
              <a:t> для разработчиков </a:t>
            </a:r>
            <a:r>
              <a:rPr lang="en-US" sz="2500" dirty="0"/>
              <a:t>Partner</a:t>
            </a:r>
            <a:r>
              <a:rPr lang="ru-RU" sz="2500" dirty="0"/>
              <a:t> </a:t>
            </a:r>
            <a:r>
              <a:rPr lang="en-US" sz="2500" dirty="0"/>
              <a:t>Edge Build</a:t>
            </a:r>
            <a:endParaRPr lang="ru-RU" sz="2500" dirty="0"/>
          </a:p>
          <a:p>
            <a:pPr marL="342900" indent="-342900">
              <a:spcBef>
                <a:spcPts val="600"/>
              </a:spcBef>
              <a:spcAft>
                <a:spcPts val="600"/>
              </a:spcAft>
              <a:buFont typeface="Arial" panose="020B0604020202020204" pitchFamily="34" charset="0"/>
              <a:buChar char="•"/>
            </a:pPr>
            <a:r>
              <a:rPr lang="ru-RU" sz="2500" dirty="0"/>
              <a:t>Техподдержка </a:t>
            </a:r>
            <a:r>
              <a:rPr lang="en-US" sz="2500" dirty="0"/>
              <a:t>SCP-</a:t>
            </a:r>
            <a:r>
              <a:rPr lang="ru-RU" sz="2500" dirty="0"/>
              <a:t>разработчиков на русском языке</a:t>
            </a:r>
            <a:r>
              <a:rPr lang="en-US" sz="2500" dirty="0"/>
              <a:t> – </a:t>
            </a:r>
            <a:r>
              <a:rPr lang="en-US" sz="2500" dirty="0">
                <a:solidFill>
                  <a:srgbClr val="008FD3"/>
                </a:solidFill>
              </a:rPr>
              <a:t>sapcis_scpsupport@sap.com</a:t>
            </a:r>
            <a:r>
              <a:rPr lang="ru-RU" sz="2500" dirty="0">
                <a:solidFill>
                  <a:srgbClr val="008FD3"/>
                </a:solidFill>
              </a:rPr>
              <a:t> </a:t>
            </a:r>
            <a:endParaRPr lang="en-US" sz="2500" dirty="0">
              <a:solidFill>
                <a:srgbClr val="008FD3"/>
              </a:solidFill>
            </a:endParaRPr>
          </a:p>
          <a:p>
            <a:pPr marL="342900" indent="-342900">
              <a:spcBef>
                <a:spcPts val="600"/>
              </a:spcBef>
              <a:spcAft>
                <a:spcPts val="600"/>
              </a:spcAft>
              <a:buFont typeface="Arial" panose="020B0604020202020204" pitchFamily="34" charset="0"/>
              <a:buChar char="•"/>
            </a:pPr>
            <a:r>
              <a:rPr lang="ru-RU" sz="2500" dirty="0"/>
              <a:t>Размещение партнёрских решений – </a:t>
            </a:r>
            <a:r>
              <a:rPr lang="en-US" sz="2500" dirty="0">
                <a:hlinkClick r:id="rId2"/>
              </a:rPr>
              <a:t>https://www.sapappcenter.com</a:t>
            </a:r>
            <a:endParaRPr lang="en-US" sz="2500" dirty="0"/>
          </a:p>
          <a:p>
            <a:pPr marL="342900" indent="-342900">
              <a:spcBef>
                <a:spcPts val="600"/>
              </a:spcBef>
              <a:spcAft>
                <a:spcPts val="600"/>
              </a:spcAft>
              <a:buFont typeface="Arial" panose="020B0604020202020204" pitchFamily="34" charset="0"/>
              <a:buChar char="•"/>
            </a:pPr>
            <a:r>
              <a:rPr lang="ru-RU" sz="2500" dirty="0">
                <a:hlinkClick r:id="rId6"/>
              </a:rPr>
              <a:t>Сертификация</a:t>
            </a:r>
            <a:r>
              <a:rPr lang="ru-RU" sz="2500" dirty="0"/>
              <a:t> партнёрских решений</a:t>
            </a:r>
            <a:endParaRPr lang="en-US" sz="2500" dirty="0"/>
          </a:p>
        </p:txBody>
      </p:sp>
      <p:sp>
        <p:nvSpPr>
          <p:cNvPr id="4" name="Text Placeholder 3">
            <a:extLst>
              <a:ext uri="{FF2B5EF4-FFF2-40B4-BE49-F238E27FC236}">
                <a16:creationId xmlns:a16="http://schemas.microsoft.com/office/drawing/2014/main" id="{6A4DA006-E9D1-4746-9280-CCC31C0747DC}"/>
              </a:ext>
            </a:extLst>
          </p:cNvPr>
          <p:cNvSpPr>
            <a:spLocks noGrp="1"/>
          </p:cNvSpPr>
          <p:nvPr>
            <p:ph type="body" sz="quarter" idx="10"/>
          </p:nvPr>
        </p:nvSpPr>
        <p:spPr>
          <a:xfrm>
            <a:off x="504000" y="1450723"/>
            <a:ext cx="3564000" cy="4716000"/>
          </a:xfrm>
        </p:spPr>
        <p:txBody>
          <a:bodyPr>
            <a:normAutofit/>
          </a:bodyPr>
          <a:lstStyle/>
          <a:p>
            <a:pPr marL="92075"/>
            <a:r>
              <a:rPr lang="ru-RU" sz="1600" b="1" dirty="0"/>
              <a:t>Возможности </a:t>
            </a:r>
            <a:r>
              <a:rPr lang="en-US" sz="1600" b="1" dirty="0"/>
              <a:t>SAP Cloud Platform </a:t>
            </a:r>
            <a:r>
              <a:rPr lang="ru-RU" sz="1600" b="1" dirty="0"/>
              <a:t>для бизнеса компаний-разработчиков</a:t>
            </a:r>
          </a:p>
          <a:p>
            <a:pPr marL="342900" indent="-342900">
              <a:buFont typeface="Arial" panose="020B0604020202020204" pitchFamily="34" charset="0"/>
              <a:buChar char="•"/>
            </a:pPr>
            <a:r>
              <a:rPr lang="ru-RU" sz="1400" dirty="0"/>
              <a:t>Бренд </a:t>
            </a:r>
            <a:r>
              <a:rPr lang="en-US" sz="1400" dirty="0"/>
              <a:t>SAP </a:t>
            </a:r>
            <a:r>
              <a:rPr lang="ru-RU" sz="1400" dirty="0"/>
              <a:t>и заказчики </a:t>
            </a:r>
            <a:r>
              <a:rPr lang="en-US" sz="1400" dirty="0"/>
              <a:t>SAP</a:t>
            </a:r>
            <a:endParaRPr lang="ru-RU" sz="1400" dirty="0"/>
          </a:p>
          <a:p>
            <a:pPr marL="342900" indent="-342900">
              <a:buFont typeface="Arial" panose="020B0604020202020204" pitchFamily="34" charset="0"/>
              <a:buChar char="•"/>
            </a:pPr>
            <a:r>
              <a:rPr lang="ru-RU" sz="1400" dirty="0"/>
              <a:t>Простота разработки</a:t>
            </a:r>
            <a:endParaRPr lang="en-US" sz="1400" dirty="0"/>
          </a:p>
          <a:p>
            <a:pPr marL="342900" indent="-342900">
              <a:buFont typeface="Arial" panose="020B0604020202020204" pitchFamily="34" charset="0"/>
              <a:buChar char="•"/>
            </a:pPr>
            <a:r>
              <a:rPr lang="ru-RU" sz="1400" dirty="0"/>
              <a:t>Готовые сервисы и сценарии для разработчиков</a:t>
            </a:r>
            <a:r>
              <a:rPr lang="en-US" sz="1400" dirty="0"/>
              <a:t> </a:t>
            </a:r>
            <a:r>
              <a:rPr lang="ru-RU" sz="1400" dirty="0"/>
              <a:t>приложений: </a:t>
            </a:r>
            <a:r>
              <a:rPr lang="en-US" sz="1400" dirty="0"/>
              <a:t>IoT, ML, BD\DS, Blockchain</a:t>
            </a:r>
            <a:r>
              <a:rPr lang="ru-RU" sz="1400" dirty="0"/>
              <a:t> и др.</a:t>
            </a:r>
          </a:p>
          <a:p>
            <a:pPr marL="342900" indent="-342900">
              <a:buFont typeface="Arial" panose="020B0604020202020204" pitchFamily="34" charset="0"/>
              <a:buChar char="•"/>
            </a:pPr>
            <a:r>
              <a:rPr lang="ru-RU" sz="1400" dirty="0"/>
              <a:t>Помощь в продажах</a:t>
            </a:r>
            <a:endParaRPr lang="en-US" sz="1400" dirty="0"/>
          </a:p>
        </p:txBody>
      </p:sp>
      <p:sp>
        <p:nvSpPr>
          <p:cNvPr id="5" name="Title 4">
            <a:extLst>
              <a:ext uri="{FF2B5EF4-FFF2-40B4-BE49-F238E27FC236}">
                <a16:creationId xmlns:a16="http://schemas.microsoft.com/office/drawing/2014/main" id="{D2F190A3-BAB4-475F-BD60-D11FB145034F}"/>
              </a:ext>
            </a:extLst>
          </p:cNvPr>
          <p:cNvSpPr>
            <a:spLocks noGrp="1"/>
          </p:cNvSpPr>
          <p:nvPr>
            <p:ph type="title"/>
          </p:nvPr>
        </p:nvSpPr>
        <p:spPr/>
        <p:txBody>
          <a:bodyPr/>
          <a:lstStyle/>
          <a:p>
            <a:r>
              <a:rPr lang="en-US" dirty="0"/>
              <a:t>SAP Value for ISV</a:t>
            </a:r>
            <a:endParaRPr lang="ru-RU" dirty="0"/>
          </a:p>
        </p:txBody>
      </p:sp>
      <p:sp>
        <p:nvSpPr>
          <p:cNvPr id="6" name="Rectangle 5">
            <a:extLst>
              <a:ext uri="{FF2B5EF4-FFF2-40B4-BE49-F238E27FC236}">
                <a16:creationId xmlns:a16="http://schemas.microsoft.com/office/drawing/2014/main" id="{A3BDAF88-DD38-4C8E-B714-777606D04A27}"/>
              </a:ext>
            </a:extLst>
          </p:cNvPr>
          <p:cNvSpPr/>
          <p:nvPr/>
        </p:nvSpPr>
        <p:spPr>
          <a:xfrm>
            <a:off x="504000" y="6166723"/>
            <a:ext cx="10888578" cy="338554"/>
          </a:xfrm>
          <a:prstGeom prst="rect">
            <a:avLst/>
          </a:prstGeom>
        </p:spPr>
        <p:txBody>
          <a:bodyPr wrap="square">
            <a:spAutoFit/>
          </a:bodyPr>
          <a:lstStyle/>
          <a:p>
            <a:pPr>
              <a:defRPr spc="-21"/>
            </a:pPr>
            <a:r>
              <a:rPr lang="ru-RU" sz="1600" dirty="0"/>
              <a:t>За работу с компаниями-разработчиками отвечает Роман Кузнецов </a:t>
            </a:r>
            <a:r>
              <a:rPr lang="ru-RU" sz="1600" dirty="0">
                <a:hlinkClick r:id="rId7"/>
              </a:rPr>
              <a:t>roman.kuznetsov@sap.com</a:t>
            </a:r>
            <a:endParaRPr lang="ru-RU" sz="1600" dirty="0"/>
          </a:p>
        </p:txBody>
      </p:sp>
    </p:spTree>
    <p:extLst>
      <p:ext uri="{BB962C8B-B14F-4D97-AF65-F5344CB8AC3E}">
        <p14:creationId xmlns:p14="http://schemas.microsoft.com/office/powerpoint/2010/main" val="403405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A00350D4-162F-4183-ACAD-BC7C2AF85C76}"/>
              </a:ext>
            </a:extLst>
          </p:cNvPr>
          <p:cNvSpPr>
            <a:spLocks noGrp="1"/>
          </p:cNvSpPr>
          <p:nvPr>
            <p:ph type="body" sz="quarter" idx="13"/>
          </p:nvPr>
        </p:nvSpPr>
        <p:spPr>
          <a:xfrm>
            <a:off x="504001" y="1619251"/>
            <a:ext cx="5328698" cy="1074074"/>
          </a:xfrm>
        </p:spPr>
        <p:txBody>
          <a:bodyPr>
            <a:normAutofit/>
          </a:bodyPr>
          <a:lstStyle/>
          <a:p>
            <a:r>
              <a:rPr lang="ru-RU" b="1" dirty="0"/>
              <a:t>Пробная учетная запись </a:t>
            </a:r>
            <a:r>
              <a:rPr lang="en-US" dirty="0"/>
              <a:t>SAP Cloud Platform Integration </a:t>
            </a:r>
            <a:r>
              <a:rPr lang="ru-RU" dirty="0"/>
              <a:t>теперь доступна для среды </a:t>
            </a:r>
            <a:r>
              <a:rPr lang="en-US" u="sng" dirty="0">
                <a:hlinkClick r:id="rId3"/>
              </a:rPr>
              <a:t>Cloud Foundry</a:t>
            </a:r>
            <a:r>
              <a:rPr lang="ru-RU" u="sng" dirty="0"/>
              <a:t>:</a:t>
            </a:r>
            <a:endParaRPr lang="en-US" u="sng" dirty="0">
              <a:solidFill>
                <a:schemeClr val="accent3"/>
              </a:solidFill>
            </a:endParaRPr>
          </a:p>
        </p:txBody>
      </p:sp>
      <p:sp>
        <p:nvSpPr>
          <p:cNvPr id="3" name="Title 2">
            <a:extLst>
              <a:ext uri="{FF2B5EF4-FFF2-40B4-BE49-F238E27FC236}">
                <a16:creationId xmlns:a16="http://schemas.microsoft.com/office/drawing/2014/main" id="{03041F47-A2D4-4B05-B78E-1E9B9BC2FD03}"/>
              </a:ext>
            </a:extLst>
          </p:cNvPr>
          <p:cNvSpPr>
            <a:spLocks noGrp="1"/>
          </p:cNvSpPr>
          <p:nvPr>
            <p:ph type="title"/>
          </p:nvPr>
        </p:nvSpPr>
        <p:spPr/>
        <p:txBody>
          <a:bodyPr/>
          <a:lstStyle/>
          <a:p>
            <a:r>
              <a:rPr lang="en-US" dirty="0"/>
              <a:t>SAP Cloud Platform Integration</a:t>
            </a:r>
            <a:r>
              <a:rPr lang="ru-RU" dirty="0"/>
              <a:t>. Практикуйтесь на здоровье!</a:t>
            </a:r>
          </a:p>
        </p:txBody>
      </p:sp>
      <p:sp>
        <p:nvSpPr>
          <p:cNvPr id="2" name="Text Placeholder 1">
            <a:extLst>
              <a:ext uri="{FF2B5EF4-FFF2-40B4-BE49-F238E27FC236}">
                <a16:creationId xmlns:a16="http://schemas.microsoft.com/office/drawing/2014/main" id="{0D2D8C1D-F09F-4BEA-AB68-82A4D9923C87}"/>
              </a:ext>
            </a:extLst>
          </p:cNvPr>
          <p:cNvSpPr>
            <a:spLocks noGrp="1"/>
          </p:cNvSpPr>
          <p:nvPr>
            <p:ph type="body" sz="quarter" idx="10"/>
          </p:nvPr>
        </p:nvSpPr>
        <p:spPr>
          <a:xfrm>
            <a:off x="6362476" y="1619250"/>
            <a:ext cx="5328001" cy="2001873"/>
          </a:xfrm>
        </p:spPr>
        <p:txBody>
          <a:bodyPr>
            <a:normAutofit/>
          </a:bodyPr>
          <a:lstStyle/>
          <a:p>
            <a:r>
              <a:rPr lang="ru-RU" b="1" dirty="0" err="1"/>
              <a:t>Вебинар</a:t>
            </a:r>
            <a:r>
              <a:rPr lang="ru-RU" b="1" dirty="0"/>
              <a:t> SAP </a:t>
            </a:r>
            <a:r>
              <a:rPr lang="ru-RU" b="1" dirty="0" err="1"/>
              <a:t>Cloud</a:t>
            </a:r>
            <a:r>
              <a:rPr lang="ru-RU" b="1" dirty="0"/>
              <a:t> </a:t>
            </a:r>
            <a:r>
              <a:rPr lang="ru-RU" b="1" dirty="0" err="1"/>
              <a:t>Platform</a:t>
            </a:r>
            <a:r>
              <a:rPr lang="ru-RU" b="1" dirty="0"/>
              <a:t> </a:t>
            </a:r>
            <a:r>
              <a:rPr lang="ru-RU" b="1" dirty="0" err="1"/>
              <a:t>Integration</a:t>
            </a:r>
            <a:r>
              <a:rPr lang="ru-RU" b="1" dirty="0"/>
              <a:t> Services: </a:t>
            </a:r>
            <a:r>
              <a:rPr lang="ru-RU" dirty="0"/>
              <a:t>приходите сами и приглашайте коллег </a:t>
            </a:r>
          </a:p>
          <a:p>
            <a:pPr marL="285750" indent="-285750">
              <a:buFont typeface="Arial" panose="020B0604020202020204" pitchFamily="34" charset="0"/>
              <a:buChar char="•"/>
            </a:pPr>
            <a:r>
              <a:rPr lang="ru-RU" dirty="0"/>
              <a:t>25 сентября, 10:30 – 12:00</a:t>
            </a:r>
          </a:p>
          <a:p>
            <a:pPr marL="285750" indent="-285750">
              <a:buFont typeface="Arial" panose="020B0604020202020204" pitchFamily="34" charset="0"/>
              <a:buChar char="•"/>
            </a:pPr>
            <a:r>
              <a:rPr lang="ru-RU" u="sng" dirty="0">
                <a:hlinkClick r:id="rId4"/>
              </a:rPr>
              <a:t>Зарегистрироваться</a:t>
            </a:r>
            <a:endParaRPr lang="ru-RU" dirty="0"/>
          </a:p>
        </p:txBody>
      </p:sp>
      <p:pic>
        <p:nvPicPr>
          <p:cNvPr id="4" name="Picture 3">
            <a:extLst>
              <a:ext uri="{FF2B5EF4-FFF2-40B4-BE49-F238E27FC236}">
                <a16:creationId xmlns:a16="http://schemas.microsoft.com/office/drawing/2014/main" id="{0616C267-78A7-4204-A22A-998E66234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8142" y="2289339"/>
            <a:ext cx="1237546" cy="1139661"/>
          </a:xfrm>
          <a:prstGeom prst="rect">
            <a:avLst/>
          </a:prstGeom>
        </p:spPr>
      </p:pic>
      <p:graphicFrame>
        <p:nvGraphicFramePr>
          <p:cNvPr id="21" name="Table 20">
            <a:extLst>
              <a:ext uri="{FF2B5EF4-FFF2-40B4-BE49-F238E27FC236}">
                <a16:creationId xmlns:a16="http://schemas.microsoft.com/office/drawing/2014/main" id="{36479D2A-1678-4A3D-8F1C-406996E027A5}"/>
              </a:ext>
            </a:extLst>
          </p:cNvPr>
          <p:cNvGraphicFramePr>
            <a:graphicFrameLocks noGrp="1"/>
          </p:cNvGraphicFramePr>
          <p:nvPr>
            <p:extLst>
              <p:ext uri="{D42A27DB-BD31-4B8C-83A1-F6EECF244321}">
                <p14:modId xmlns:p14="http://schemas.microsoft.com/office/powerpoint/2010/main" val="2521657380"/>
              </p:ext>
            </p:extLst>
          </p:nvPr>
        </p:nvGraphicFramePr>
        <p:xfrm>
          <a:off x="800819" y="2693325"/>
          <a:ext cx="5031880" cy="2727960"/>
        </p:xfrm>
        <a:graphic>
          <a:graphicData uri="http://schemas.openxmlformats.org/drawingml/2006/table">
            <a:tbl>
              <a:tblPr firstRow="1" bandRow="1">
                <a:tableStyleId>{2D5ABB26-0587-4C30-8999-92F81FD0307C}</a:tableStyleId>
              </a:tblPr>
              <a:tblGrid>
                <a:gridCol w="1112202">
                  <a:extLst>
                    <a:ext uri="{9D8B030D-6E8A-4147-A177-3AD203B41FA5}">
                      <a16:colId xmlns:a16="http://schemas.microsoft.com/office/drawing/2014/main" val="4069289118"/>
                    </a:ext>
                  </a:extLst>
                </a:gridCol>
                <a:gridCol w="3919678">
                  <a:extLst>
                    <a:ext uri="{9D8B030D-6E8A-4147-A177-3AD203B41FA5}">
                      <a16:colId xmlns:a16="http://schemas.microsoft.com/office/drawing/2014/main" val="584762005"/>
                    </a:ext>
                  </a:extLst>
                </a:gridCol>
              </a:tblGrid>
              <a:tr h="370840">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800" u="sng" dirty="0">
                          <a:hlinkClick r:id="rId6"/>
                        </a:rPr>
                        <a:t>Step-by-step Self-Service Enablement </a:t>
                      </a:r>
                      <a:r>
                        <a:rPr lang="en-US" sz="1800" dirty="0"/>
                        <a:t>of Cloud Integration Service on Cloud Foundry Environment</a:t>
                      </a:r>
                      <a:endParaRPr lang="ru-RU"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803200"/>
                  </a:ext>
                </a:extLst>
              </a:tr>
              <a:tr h="370840">
                <a:tc>
                  <a:txBody>
                    <a:bodyPr/>
                    <a:lstStyle/>
                    <a:p>
                      <a:endParaRPr lang="ru-RU"/>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088558" rtl="0" eaLnBrk="1" fontAlgn="auto" latinLnBrk="0" hangingPunct="1">
                        <a:lnSpc>
                          <a:spcPct val="100000"/>
                        </a:lnSpc>
                        <a:spcBef>
                          <a:spcPts val="600"/>
                        </a:spcBef>
                        <a:spcAft>
                          <a:spcPts val="0"/>
                        </a:spcAft>
                        <a:buClrTx/>
                        <a:buSzTx/>
                        <a:buFontTx/>
                        <a:buNone/>
                        <a:tabLst/>
                        <a:defRPr/>
                      </a:pPr>
                      <a:endParaRPr lang="en-US" sz="1800" dirty="0"/>
                    </a:p>
                    <a:p>
                      <a:pPr marL="0" marR="0" lvl="0" indent="0" algn="l" defTabSz="1088558" rtl="0" eaLnBrk="1" fontAlgn="auto" latinLnBrk="0" hangingPunct="1">
                        <a:lnSpc>
                          <a:spcPct val="100000"/>
                        </a:lnSpc>
                        <a:spcBef>
                          <a:spcPts val="600"/>
                        </a:spcBef>
                        <a:spcAft>
                          <a:spcPts val="0"/>
                        </a:spcAft>
                        <a:buClrTx/>
                        <a:buSzTx/>
                        <a:buFontTx/>
                        <a:buNone/>
                        <a:tabLst/>
                        <a:defRPr/>
                      </a:pPr>
                      <a:r>
                        <a:rPr lang="en-US" sz="1800" dirty="0"/>
                        <a:t>SAP Cloud Platform Integration for process services: </a:t>
                      </a:r>
                      <a:r>
                        <a:rPr lang="en-US" sz="1800" u="sng" dirty="0">
                          <a:hlinkClick r:id="rId7"/>
                        </a:rPr>
                        <a:t>restrictions in the SAP Cloud Platform CF environment / data center</a:t>
                      </a:r>
                      <a:endParaRPr lang="ru-RU"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6521372"/>
                  </a:ext>
                </a:extLst>
              </a:tr>
            </a:tbl>
          </a:graphicData>
        </a:graphic>
      </p:graphicFrame>
      <p:pic>
        <p:nvPicPr>
          <p:cNvPr id="23" name="Picture 22">
            <a:extLst>
              <a:ext uri="{FF2B5EF4-FFF2-40B4-BE49-F238E27FC236}">
                <a16:creationId xmlns:a16="http://schemas.microsoft.com/office/drawing/2014/main" id="{836D8180-7713-49E2-8D75-A26BE0E72031}"/>
              </a:ext>
            </a:extLst>
          </p:cNvPr>
          <p:cNvPicPr>
            <a:picLocks noChangeAspect="1"/>
          </p:cNvPicPr>
          <p:nvPr/>
        </p:nvPicPr>
        <p:blipFill>
          <a:blip r:embed="rId8"/>
          <a:stretch>
            <a:fillRect/>
          </a:stretch>
        </p:blipFill>
        <p:spPr>
          <a:xfrm>
            <a:off x="504001" y="2713860"/>
            <a:ext cx="1274123" cy="1274123"/>
          </a:xfrm>
          <a:prstGeom prst="rect">
            <a:avLst/>
          </a:prstGeom>
        </p:spPr>
      </p:pic>
      <p:pic>
        <p:nvPicPr>
          <p:cNvPr id="25" name="Picture 24">
            <a:extLst>
              <a:ext uri="{FF2B5EF4-FFF2-40B4-BE49-F238E27FC236}">
                <a16:creationId xmlns:a16="http://schemas.microsoft.com/office/drawing/2014/main" id="{557AEFAB-FBC3-4AEE-B047-2C2DE5FAA1C3}"/>
              </a:ext>
            </a:extLst>
          </p:cNvPr>
          <p:cNvPicPr>
            <a:picLocks noChangeAspect="1"/>
          </p:cNvPicPr>
          <p:nvPr/>
        </p:nvPicPr>
        <p:blipFill>
          <a:blip r:embed="rId9"/>
          <a:stretch>
            <a:fillRect/>
          </a:stretch>
        </p:blipFill>
        <p:spPr>
          <a:xfrm>
            <a:off x="504001" y="4245775"/>
            <a:ext cx="1274123" cy="1274123"/>
          </a:xfrm>
          <a:prstGeom prst="rect">
            <a:avLst/>
          </a:prstGeom>
        </p:spPr>
      </p:pic>
    </p:spTree>
    <p:extLst>
      <p:ext uri="{BB962C8B-B14F-4D97-AF65-F5344CB8AC3E}">
        <p14:creationId xmlns:p14="http://schemas.microsoft.com/office/powerpoint/2010/main" val="2217092994"/>
      </p:ext>
    </p:extLst>
  </p:cSld>
  <p:clrMapOvr>
    <a:masterClrMapping/>
  </p:clrMapOvr>
</p:sld>
</file>

<file path=ppt/theme/theme1.xml><?xml version="1.0" encoding="utf-8"?>
<a:theme xmlns:a="http://schemas.openxmlformats.org/drawingml/2006/main" name="SAP 2019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684F41E8-2CDA-4FE9-A9AD-DF04499C052D}"/>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2E83DA92-898F-411D-9AD6-A3EB18108BD6}" vid="{7DD5979D-BBE6-4AA0-9A01-39731574BCE9}"/>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62F95E7402674194C88B5E2A363897" ma:contentTypeVersion="11" ma:contentTypeDescription="Create a new document." ma:contentTypeScope="" ma:versionID="5ca142968ee3ba23c0d655704f93a4a0">
  <xsd:schema xmlns:xsd="http://www.w3.org/2001/XMLSchema" xmlns:xs="http://www.w3.org/2001/XMLSchema" xmlns:p="http://schemas.microsoft.com/office/2006/metadata/properties" xmlns:ns3="52a465d9-8c4d-4fa5-b587-f269b6d9d335" xmlns:ns4="cfde5134-a7a8-4cf6-9268-4bd49f34aaef" targetNamespace="http://schemas.microsoft.com/office/2006/metadata/properties" ma:root="true" ma:fieldsID="639f8016367c98d8a66ba175d1b5beeb" ns3:_="" ns4:_="">
    <xsd:import namespace="52a465d9-8c4d-4fa5-b587-f269b6d9d335"/>
    <xsd:import namespace="cfde5134-a7a8-4cf6-9268-4bd49f34aae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465d9-8c4d-4fa5-b587-f269b6d9d3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de5134-a7a8-4cf6-9268-4bd49f34aae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7FD00A-0D18-43E5-B3F1-363259570A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a465d9-8c4d-4fa5-b587-f269b6d9d335"/>
    <ds:schemaRef ds:uri="cfde5134-a7a8-4cf6-9268-4bd49f34aa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9CF69-8F3E-4286-8395-C02DA20D3FA9}">
  <ds:schemaRefs>
    <ds:schemaRef ds:uri="http://schemas.microsoft.com/sharepoint/v3/contenttype/forms"/>
  </ds:schemaRefs>
</ds:datastoreItem>
</file>

<file path=customXml/itemProps3.xml><?xml version="1.0" encoding="utf-8"?>
<ds:datastoreItem xmlns:ds="http://schemas.openxmlformats.org/officeDocument/2006/customXml" ds:itemID="{91DC190D-3861-4378-9A63-DFCBAE3C9E98}">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fde5134-a7a8-4cf6-9268-4bd49f34aaef"/>
    <ds:schemaRef ds:uri="http://purl.org/dc/terms/"/>
    <ds:schemaRef ds:uri="52a465d9-8c4d-4fa5-b587-f269b6d9d33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SAP_2019_16x9_Black_and_White</Template>
  <TotalTime>1472</TotalTime>
  <Words>288</Words>
  <Application>Microsoft Office PowerPoint</Application>
  <PresentationFormat>Custom</PresentationFormat>
  <Paragraphs>37</Paragraphs>
  <Slides>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Wingdings</vt:lpstr>
      <vt:lpstr>Symbol</vt:lpstr>
      <vt:lpstr>Courier New</vt:lpstr>
      <vt:lpstr>Wingdings</vt:lpstr>
      <vt:lpstr>SAP 2019 16x9 black and white</vt:lpstr>
      <vt:lpstr>SAP 2019 16x9 blue</vt:lpstr>
      <vt:lpstr>SAP Value for ISV</vt:lpstr>
      <vt:lpstr>SAP Cloud Platform Integration. Практикуйтесь на здоровье!</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SAP SE</dc:creator>
  <cp:keywords>2019/16:9/black and white</cp:keywords>
  <cp:lastModifiedBy>Kuznetsov, Ilya</cp:lastModifiedBy>
  <cp:revision>31</cp:revision>
  <cp:lastPrinted>2019-09-06T04:49:59Z</cp:lastPrinted>
  <dcterms:created xsi:type="dcterms:W3CDTF">2019-09-04T12:02:07Z</dcterms:created>
  <dcterms:modified xsi:type="dcterms:W3CDTF">2019-09-06T04:57:05Z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0x0101008562F95E7402674194C88B5E2A363897</vt:lpwstr>
  </property>
</Properties>
</file>