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36"/>
  </p:notesMasterIdLst>
  <p:handoutMasterIdLst>
    <p:handoutMasterId r:id="rId37"/>
  </p:handoutMasterIdLst>
  <p:sldIdLst>
    <p:sldId id="434" r:id="rId3"/>
    <p:sldId id="344" r:id="rId4"/>
    <p:sldId id="416" r:id="rId5"/>
    <p:sldId id="430" r:id="rId6"/>
    <p:sldId id="364" r:id="rId7"/>
    <p:sldId id="450" r:id="rId8"/>
    <p:sldId id="451" r:id="rId9"/>
    <p:sldId id="452" r:id="rId10"/>
    <p:sldId id="453" r:id="rId11"/>
    <p:sldId id="454" r:id="rId12"/>
    <p:sldId id="457" r:id="rId13"/>
    <p:sldId id="460" r:id="rId14"/>
    <p:sldId id="455" r:id="rId15"/>
    <p:sldId id="456" r:id="rId16"/>
    <p:sldId id="458" r:id="rId17"/>
    <p:sldId id="461" r:id="rId18"/>
    <p:sldId id="463" r:id="rId19"/>
    <p:sldId id="464" r:id="rId20"/>
    <p:sldId id="465" r:id="rId21"/>
    <p:sldId id="466" r:id="rId22"/>
    <p:sldId id="467" r:id="rId23"/>
    <p:sldId id="469" r:id="rId24"/>
    <p:sldId id="470" r:id="rId25"/>
    <p:sldId id="471" r:id="rId26"/>
    <p:sldId id="459" r:id="rId27"/>
    <p:sldId id="472" r:id="rId28"/>
    <p:sldId id="473" r:id="rId29"/>
    <p:sldId id="474" r:id="rId30"/>
    <p:sldId id="475" r:id="rId31"/>
    <p:sldId id="476" r:id="rId32"/>
    <p:sldId id="477" r:id="rId33"/>
    <p:sldId id="478" r:id="rId34"/>
    <p:sldId id="413" r:id="rId3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chkin, Sergey" initials="FS" lastIdx="1" clrIdx="0">
    <p:extLst>
      <p:ext uri="{19B8F6BF-5375-455C-9EA6-DF929625EA0E}">
        <p15:presenceInfo xmlns:p15="http://schemas.microsoft.com/office/powerpoint/2012/main" userId="S::sergey.fedechkin@sap.com::b5b836c3-ca64-4f5d-a393-9f2784836d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FEE3A1"/>
    <a:srgbClr val="00195A"/>
    <a:srgbClr val="FF0000"/>
    <a:srgbClr val="0F46A7"/>
    <a:srgbClr val="970A82"/>
    <a:srgbClr val="FF3399"/>
    <a:srgbClr val="FFFFFF"/>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891" autoAdjust="0"/>
  </p:normalViewPr>
  <p:slideViewPr>
    <p:cSldViewPr snapToGrid="0" showGuides="1">
      <p:cViewPr varScale="1">
        <p:scale>
          <a:sx n="61" d="100"/>
          <a:sy n="61" d="100"/>
        </p:scale>
        <p:origin x="1517" y="4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80219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514205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765230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20651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89764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a:p>
            <a:endParaRPr lang="ru-RU" dirty="0"/>
          </a:p>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272602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a:p>
            <a:endParaRPr lang="ru-RU" dirty="0"/>
          </a:p>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81508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618984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877420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50145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b="0"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4939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4664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92619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94056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4061463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274959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960017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4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465386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648778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76220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08197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35246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7800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57965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97818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44461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31109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096499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javaee.github.io/metro-jax-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bwMode="gray"/>
        <p:txBody>
          <a:bodyPr/>
          <a:lstStyle/>
          <a:p>
            <a:r>
              <a:rPr lang="ru-RU" dirty="0" err="1"/>
              <a:t>Федечкин</a:t>
            </a:r>
            <a:r>
              <a:rPr lang="ru-RU" dirty="0"/>
              <a:t> Сергей</a:t>
            </a:r>
            <a:r>
              <a:rPr lang="en-US" dirty="0"/>
              <a:t>, SAP</a:t>
            </a:r>
          </a:p>
          <a:p>
            <a:pPr lvl="0"/>
            <a:r>
              <a:rPr lang="ru-RU" dirty="0"/>
              <a:t>6 сентября</a:t>
            </a:r>
            <a:r>
              <a:rPr lang="en-US" dirty="0"/>
              <a:t>, 2019</a:t>
            </a:r>
          </a:p>
        </p:txBody>
      </p:sp>
      <p:sp>
        <p:nvSpPr>
          <p:cNvPr id="4" name="Title"/>
          <p:cNvSpPr>
            <a:spLocks noGrp="1"/>
          </p:cNvSpPr>
          <p:nvPr>
            <p:ph type="title"/>
          </p:nvPr>
        </p:nvSpPr>
        <p:spPr bwMode="gray">
          <a:xfrm>
            <a:off x="288000" y="2706317"/>
            <a:ext cx="6867401" cy="997196"/>
          </a:xfrm>
        </p:spPr>
        <p:txBody>
          <a:bodyPr/>
          <a:lstStyle/>
          <a:p>
            <a:r>
              <a:rPr lang="en-US" dirty="0"/>
              <a:t>SOAP-</a:t>
            </a:r>
            <a:r>
              <a:rPr lang="ru-RU" dirty="0"/>
              <a:t>сервисы в </a:t>
            </a:r>
            <a:r>
              <a:rPr lang="en-US" dirty="0"/>
              <a:t>Java Proxy</a:t>
            </a:r>
            <a:br>
              <a:rPr lang="en-US" dirty="0"/>
            </a:br>
            <a:r>
              <a:rPr lang="ru-RU" dirty="0">
                <a:solidFill>
                  <a:schemeClr val="accent1"/>
                </a:solidFill>
              </a:rPr>
              <a:t>Теория и практика</a:t>
            </a:r>
            <a:endParaRPr lang="de-DE" dirty="0">
              <a:solidFill>
                <a:schemeClr val="accent1"/>
              </a:solidFill>
            </a:endParaRPr>
          </a:p>
        </p:txBody>
      </p:sp>
      <p:pic>
        <p:nvPicPr>
          <p:cNvPr id="5" name="Picture 4">
            <a:extLst>
              <a:ext uri="{FF2B5EF4-FFF2-40B4-BE49-F238E27FC236}">
                <a16:creationId xmlns:a16="http://schemas.microsoft.com/office/drawing/2014/main" id="{DCC83F77-54D7-45CF-934A-BB1FE9DA1852}"/>
              </a:ext>
            </a:extLst>
          </p:cNvPr>
          <p:cNvPicPr>
            <a:picLocks noChangeAspect="1"/>
          </p:cNvPicPr>
          <p:nvPr/>
        </p:nvPicPr>
        <p:blipFill>
          <a:blip r:embed="rId2"/>
          <a:stretch>
            <a:fillRect/>
          </a:stretch>
        </p:blipFill>
        <p:spPr>
          <a:xfrm>
            <a:off x="6661431" y="748671"/>
            <a:ext cx="4920800" cy="4912488"/>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en-US" dirty="0"/>
              <a:t>Client proxy </a:t>
            </a:r>
            <a:r>
              <a:rPr lang="ru-RU" dirty="0"/>
              <a:t>(</a:t>
            </a:r>
            <a:r>
              <a:rPr lang="en-US" dirty="0"/>
              <a:t>Consumer</a:t>
            </a:r>
            <a:r>
              <a:rPr lang="ru-RU" dirty="0"/>
              <a:t>)</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9"/>
            <a:ext cx="11186477" cy="537274"/>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dirty="0"/>
              <a:t>Service Endpoint Interface</a:t>
            </a:r>
            <a:endParaRPr lang="en-US" sz="1200" dirty="0"/>
          </a:p>
          <a:p>
            <a:endParaRPr lang="ru-RU" sz="1600" dirty="0"/>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EA9C35D7-0F1F-4E7F-8253-3D4E046CD87F}"/>
              </a:ext>
            </a:extLst>
          </p:cNvPr>
          <p:cNvPicPr>
            <a:picLocks noChangeAspect="1"/>
          </p:cNvPicPr>
          <p:nvPr/>
        </p:nvPicPr>
        <p:blipFill>
          <a:blip r:embed="rId3"/>
          <a:stretch>
            <a:fillRect/>
          </a:stretch>
        </p:blipFill>
        <p:spPr>
          <a:xfrm>
            <a:off x="503999" y="1970134"/>
            <a:ext cx="7456660" cy="1648126"/>
          </a:xfrm>
          <a:prstGeom prst="rect">
            <a:avLst/>
          </a:prstGeom>
        </p:spPr>
      </p:pic>
      <p:sp>
        <p:nvSpPr>
          <p:cNvPr id="8" name="Text Placeholder">
            <a:extLst>
              <a:ext uri="{FF2B5EF4-FFF2-40B4-BE49-F238E27FC236}">
                <a16:creationId xmlns:a16="http://schemas.microsoft.com/office/drawing/2014/main" id="{D88B4F4B-6856-4B10-BC98-B902AC562BEE}"/>
              </a:ext>
            </a:extLst>
          </p:cNvPr>
          <p:cNvSpPr txBox="1">
            <a:spLocks/>
          </p:cNvSpPr>
          <p:nvPr/>
        </p:nvSpPr>
        <p:spPr bwMode="gray">
          <a:xfrm>
            <a:off x="503998" y="3554298"/>
            <a:ext cx="11186476" cy="418065"/>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dirty="0"/>
              <a:t>Service Implementation Client</a:t>
            </a:r>
            <a:endParaRPr lang="ru-RU" sz="1600" dirty="0"/>
          </a:p>
          <a:p>
            <a:endParaRPr lang="en-US" sz="1200" dirty="0"/>
          </a:p>
          <a:p>
            <a:endParaRPr lang="ru-RU" sz="1600" dirty="0"/>
          </a:p>
          <a:p>
            <a:endParaRPr lang="en-US" dirty="0"/>
          </a:p>
          <a:p>
            <a:endParaRPr lang="en-US" dirty="0"/>
          </a:p>
          <a:p>
            <a:r>
              <a:rPr lang="en-US" dirty="0"/>
              <a:t> </a:t>
            </a:r>
          </a:p>
        </p:txBody>
      </p:sp>
      <p:pic>
        <p:nvPicPr>
          <p:cNvPr id="9" name="Picture 8">
            <a:extLst>
              <a:ext uri="{FF2B5EF4-FFF2-40B4-BE49-F238E27FC236}">
                <a16:creationId xmlns:a16="http://schemas.microsoft.com/office/drawing/2014/main" id="{9A7DEEFF-25D9-4318-962C-CD0858CD5FFB}"/>
              </a:ext>
            </a:extLst>
          </p:cNvPr>
          <p:cNvPicPr>
            <a:picLocks noChangeAspect="1"/>
          </p:cNvPicPr>
          <p:nvPr/>
        </p:nvPicPr>
        <p:blipFill>
          <a:blip r:embed="rId4"/>
          <a:stretch>
            <a:fillRect/>
          </a:stretch>
        </p:blipFill>
        <p:spPr>
          <a:xfrm>
            <a:off x="503998" y="3908401"/>
            <a:ext cx="7456661" cy="2586562"/>
          </a:xfrm>
          <a:prstGeom prst="rect">
            <a:avLst/>
          </a:prstGeom>
        </p:spPr>
      </p:pic>
    </p:spTree>
    <p:extLst>
      <p:ext uri="{BB962C8B-B14F-4D97-AF65-F5344CB8AC3E}">
        <p14:creationId xmlns:p14="http://schemas.microsoft.com/office/powerpoint/2010/main" val="372502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3997" y="353393"/>
            <a:ext cx="11186476" cy="646331"/>
          </a:xfrm>
        </p:spPr>
        <p:txBody>
          <a:bodyPr/>
          <a:lstStyle/>
          <a:p>
            <a:r>
              <a:rPr lang="en-US" dirty="0"/>
              <a:t>Client proxy </a:t>
            </a:r>
            <a:r>
              <a:rPr lang="ru-RU" dirty="0"/>
              <a:t>(</a:t>
            </a:r>
            <a:r>
              <a:rPr lang="en-US" dirty="0"/>
              <a:t>Consumer</a:t>
            </a:r>
            <a:r>
              <a:rPr lang="ru-RU" dirty="0"/>
              <a:t>)</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9"/>
            <a:ext cx="11186477" cy="537274"/>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dirty="0"/>
              <a:t>Service reference client call</a:t>
            </a:r>
            <a:endParaRPr lang="en-US" sz="1200" dirty="0"/>
          </a:p>
          <a:p>
            <a:endParaRPr lang="ru-RU" sz="1600" dirty="0"/>
          </a:p>
          <a:p>
            <a:endParaRPr lang="en-US" dirty="0"/>
          </a:p>
          <a:p>
            <a:endParaRPr lang="en-US" dirty="0"/>
          </a:p>
          <a:p>
            <a:r>
              <a:rPr lang="en-US" dirty="0"/>
              <a:t> </a:t>
            </a:r>
          </a:p>
        </p:txBody>
      </p:sp>
      <p:pic>
        <p:nvPicPr>
          <p:cNvPr id="8" name="Picture 7">
            <a:extLst>
              <a:ext uri="{FF2B5EF4-FFF2-40B4-BE49-F238E27FC236}">
                <a16:creationId xmlns:a16="http://schemas.microsoft.com/office/drawing/2014/main" id="{D75DD449-81FB-43CB-B9AB-8C0CB3752188}"/>
              </a:ext>
            </a:extLst>
          </p:cNvPr>
          <p:cNvPicPr>
            <a:picLocks noChangeAspect="1"/>
          </p:cNvPicPr>
          <p:nvPr/>
        </p:nvPicPr>
        <p:blipFill>
          <a:blip r:embed="rId3"/>
          <a:stretch>
            <a:fillRect/>
          </a:stretch>
        </p:blipFill>
        <p:spPr>
          <a:xfrm>
            <a:off x="503997" y="1970132"/>
            <a:ext cx="9135068" cy="2741717"/>
          </a:xfrm>
          <a:prstGeom prst="rect">
            <a:avLst/>
          </a:prstGeom>
        </p:spPr>
      </p:pic>
    </p:spTree>
    <p:extLst>
      <p:ext uri="{BB962C8B-B14F-4D97-AF65-F5344CB8AC3E}">
        <p14:creationId xmlns:p14="http://schemas.microsoft.com/office/powerpoint/2010/main" val="264518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486736" y="270929"/>
            <a:ext cx="11186476" cy="646331"/>
          </a:xfrm>
        </p:spPr>
        <p:txBody>
          <a:bodyPr/>
          <a:lstStyle/>
          <a:p>
            <a:r>
              <a:rPr lang="en-US" dirty="0"/>
              <a:t>C</a:t>
            </a:r>
            <a:r>
              <a:rPr lang="ru-RU" dirty="0" err="1"/>
              <a:t>хема</a:t>
            </a:r>
            <a:r>
              <a:rPr lang="en-US" dirty="0"/>
              <a:t> </a:t>
            </a:r>
            <a:r>
              <a:rPr lang="ru-RU" dirty="0"/>
              <a:t>взаимодействия и ролей</a:t>
            </a:r>
            <a:br>
              <a:rPr lang="en-US" dirty="0"/>
            </a:br>
            <a:r>
              <a:rPr lang="ru-RU" sz="1800" b="0" dirty="0"/>
              <a:t>Теория</a:t>
            </a:r>
            <a:endParaRPr lang="en-US" b="0" dirty="0"/>
          </a:p>
        </p:txBody>
      </p:sp>
      <p:sp>
        <p:nvSpPr>
          <p:cNvPr id="2" name="Rectangle 1">
            <a:extLst>
              <a:ext uri="{FF2B5EF4-FFF2-40B4-BE49-F238E27FC236}">
                <a16:creationId xmlns:a16="http://schemas.microsoft.com/office/drawing/2014/main" id="{669B8904-CD01-4C29-AB0A-F65A1C8B78FB}"/>
              </a:ext>
            </a:extLst>
          </p:cNvPr>
          <p:cNvSpPr/>
          <p:nvPr/>
        </p:nvSpPr>
        <p:spPr bwMode="gray">
          <a:xfrm>
            <a:off x="3942559" y="2526452"/>
            <a:ext cx="4261503" cy="3101546"/>
          </a:xfrm>
          <a:prstGeom prst="rect">
            <a:avLst/>
          </a:prstGeom>
          <a:solidFill>
            <a:srgbClr val="00B0F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ru-RU"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15581CA-6294-44E0-A68D-7144BC100D03}"/>
              </a:ext>
            </a:extLst>
          </p:cNvPr>
          <p:cNvSpPr txBox="1"/>
          <p:nvPr/>
        </p:nvSpPr>
        <p:spPr>
          <a:xfrm>
            <a:off x="5318547" y="2164721"/>
            <a:ext cx="152285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Java Proxy</a:t>
            </a:r>
            <a:endParaRPr lang="ru-RU" sz="2400" kern="0" dirty="0" err="1">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8E5BC34-71A6-488D-96A1-3C04666B41B2}"/>
              </a:ext>
            </a:extLst>
          </p:cNvPr>
          <p:cNvSpPr/>
          <p:nvPr/>
        </p:nvSpPr>
        <p:spPr bwMode="gray">
          <a:xfrm>
            <a:off x="630427" y="3345281"/>
            <a:ext cx="1564214" cy="1437416"/>
          </a:xfrm>
          <a:prstGeom prst="rect">
            <a:avLst/>
          </a:prstGeom>
          <a:solidFill>
            <a:srgbClr val="FECE59"/>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ru-RU"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519627C4-DC19-4F61-868C-C741EF6533E4}"/>
              </a:ext>
            </a:extLst>
          </p:cNvPr>
          <p:cNvSpPr txBox="1"/>
          <p:nvPr/>
        </p:nvSpPr>
        <p:spPr>
          <a:xfrm>
            <a:off x="1018195" y="3002421"/>
            <a:ext cx="78867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Client</a:t>
            </a:r>
            <a:endParaRPr lang="ru-RU" sz="2400" kern="0" dirty="0" err="1">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7B35F1ED-61F3-4FE8-8A87-96006C33B0A0}"/>
              </a:ext>
            </a:extLst>
          </p:cNvPr>
          <p:cNvSpPr/>
          <p:nvPr/>
        </p:nvSpPr>
        <p:spPr bwMode="gray">
          <a:xfrm>
            <a:off x="9998418" y="3371753"/>
            <a:ext cx="1406774" cy="1410943"/>
          </a:xfrm>
          <a:prstGeom prst="rect">
            <a:avLst/>
          </a:prstGeom>
          <a:solidFill>
            <a:srgbClr val="FECE59"/>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ru-RU"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CD74E826-C0CA-46EF-970F-64AA35501548}"/>
              </a:ext>
            </a:extLst>
          </p:cNvPr>
          <p:cNvSpPr txBox="1"/>
          <p:nvPr/>
        </p:nvSpPr>
        <p:spPr>
          <a:xfrm>
            <a:off x="10248154" y="3009970"/>
            <a:ext cx="907300"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Server</a:t>
            </a:r>
            <a:endParaRPr lang="ru-RU" sz="2400" kern="0" dirty="0" err="1">
              <a:ea typeface="Arial Unicode MS" pitchFamily="34" charset="-128"/>
              <a:cs typeface="Arial Unicode MS" pitchFamily="34" charset="-128"/>
            </a:endParaRPr>
          </a:p>
        </p:txBody>
      </p:sp>
      <p:cxnSp>
        <p:nvCxnSpPr>
          <p:cNvPr id="13" name="Straight Arrow Connector 12">
            <a:extLst>
              <a:ext uri="{FF2B5EF4-FFF2-40B4-BE49-F238E27FC236}">
                <a16:creationId xmlns:a16="http://schemas.microsoft.com/office/drawing/2014/main" id="{E3BF94F5-D765-43F8-BCB2-5FE051F1CE11}"/>
              </a:ext>
            </a:extLst>
          </p:cNvPr>
          <p:cNvCxnSpPr>
            <a:cxnSpLocks/>
            <a:stCxn id="5" idx="3"/>
            <a:endCxn id="2" idx="1"/>
          </p:cNvCxnSpPr>
          <p:nvPr/>
        </p:nvCxnSpPr>
        <p:spPr>
          <a:xfrm>
            <a:off x="2194641" y="4063989"/>
            <a:ext cx="1747918" cy="13236"/>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FA24D8A-5709-43F1-B32D-D127A391B8AB}"/>
              </a:ext>
            </a:extLst>
          </p:cNvPr>
          <p:cNvCxnSpPr>
            <a:cxnSpLocks/>
            <a:stCxn id="2" idx="3"/>
            <a:endCxn id="10" idx="1"/>
          </p:cNvCxnSpPr>
          <p:nvPr/>
        </p:nvCxnSpPr>
        <p:spPr>
          <a:xfrm>
            <a:off x="8204062" y="4077225"/>
            <a:ext cx="1794356"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DB3BBC6-24C9-40BC-A316-9229E0D238EC}"/>
              </a:ext>
            </a:extLst>
          </p:cNvPr>
          <p:cNvSpPr txBox="1"/>
          <p:nvPr/>
        </p:nvSpPr>
        <p:spPr>
          <a:xfrm>
            <a:off x="2662919" y="3766253"/>
            <a:ext cx="85921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Request</a:t>
            </a:r>
            <a:endParaRPr lang="ru-RU" sz="1800" kern="0" dirty="0" err="1">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5A6AD4A7-3C2D-4ADB-8B77-0A6EB3C62E9B}"/>
              </a:ext>
            </a:extLst>
          </p:cNvPr>
          <p:cNvSpPr txBox="1"/>
          <p:nvPr/>
        </p:nvSpPr>
        <p:spPr>
          <a:xfrm>
            <a:off x="8672341" y="3766254"/>
            <a:ext cx="85921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Request</a:t>
            </a:r>
            <a:endParaRPr lang="ru-RU" sz="1800" kern="0" dirty="0" err="1">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1861C0CD-CB5F-48FC-9AAD-98C3A23A8D22}"/>
              </a:ext>
            </a:extLst>
          </p:cNvPr>
          <p:cNvCxnSpPr>
            <a:cxnSpLocks/>
          </p:cNvCxnSpPr>
          <p:nvPr/>
        </p:nvCxnSpPr>
        <p:spPr>
          <a:xfrm flipH="1" flipV="1">
            <a:off x="2196052" y="4337223"/>
            <a:ext cx="1759834" cy="16475"/>
          </a:xfrm>
          <a:prstGeom prst="straightConnector1">
            <a:avLst/>
          </a:prstGeom>
          <a:ln w="25400">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330257-59C0-4F89-9A74-344BF36FFBAF}"/>
              </a:ext>
            </a:extLst>
          </p:cNvPr>
          <p:cNvCxnSpPr>
            <a:cxnSpLocks/>
          </p:cNvCxnSpPr>
          <p:nvPr/>
        </p:nvCxnSpPr>
        <p:spPr>
          <a:xfrm flipH="1">
            <a:off x="8204062" y="4353698"/>
            <a:ext cx="1794357" cy="0"/>
          </a:xfrm>
          <a:prstGeom prst="straightConnector1">
            <a:avLst/>
          </a:prstGeom>
          <a:ln w="25400">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853659-A396-45CE-B703-F9AE563AF1D9}"/>
              </a:ext>
            </a:extLst>
          </p:cNvPr>
          <p:cNvSpPr txBox="1"/>
          <p:nvPr/>
        </p:nvSpPr>
        <p:spPr>
          <a:xfrm>
            <a:off x="2619144" y="4367609"/>
            <a:ext cx="115531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Response</a:t>
            </a:r>
            <a:endParaRPr lang="ru-RU" sz="1800" kern="0" dirty="0" err="1">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2D000230-5A18-474C-AEDB-6C179C6C4142}"/>
              </a:ext>
            </a:extLst>
          </p:cNvPr>
          <p:cNvSpPr txBox="1"/>
          <p:nvPr/>
        </p:nvSpPr>
        <p:spPr>
          <a:xfrm>
            <a:off x="8581867" y="4367609"/>
            <a:ext cx="103874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Response</a:t>
            </a:r>
            <a:endParaRPr lang="ru-RU" sz="1800" kern="0" dirty="0" err="1">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97BABD35-6E2A-460A-814C-6F752778CD6C}"/>
              </a:ext>
            </a:extLst>
          </p:cNvPr>
          <p:cNvSpPr/>
          <p:nvPr/>
        </p:nvSpPr>
        <p:spPr bwMode="gray">
          <a:xfrm>
            <a:off x="4034155" y="2671394"/>
            <a:ext cx="2045820" cy="2811662"/>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ru-RU"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46857460-AB31-4DCC-8973-B5EB288E2EF7}"/>
              </a:ext>
            </a:extLst>
          </p:cNvPr>
          <p:cNvSpPr/>
          <p:nvPr/>
        </p:nvSpPr>
        <p:spPr bwMode="gray">
          <a:xfrm>
            <a:off x="6079974" y="2671394"/>
            <a:ext cx="2032493" cy="2811662"/>
          </a:xfrm>
          <a:prstGeom prst="rect">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ru-RU"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CCABAB36-E23E-4507-BFB4-952C2CDA710A}"/>
              </a:ext>
            </a:extLst>
          </p:cNvPr>
          <p:cNvSpPr txBox="1"/>
          <p:nvPr/>
        </p:nvSpPr>
        <p:spPr>
          <a:xfrm>
            <a:off x="4612273" y="3812418"/>
            <a:ext cx="955390" cy="76944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Provider</a:t>
            </a:r>
            <a:endParaRPr lang="ru-RU" sz="20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Server</a:t>
            </a:r>
            <a:endParaRPr lang="ru-RU" sz="2000" kern="0" dirty="0" err="1">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023355C-A5D6-415B-B3E2-08C94FD11279}"/>
              </a:ext>
            </a:extLst>
          </p:cNvPr>
          <p:cNvSpPr txBox="1"/>
          <p:nvPr/>
        </p:nvSpPr>
        <p:spPr>
          <a:xfrm>
            <a:off x="6510513" y="3812417"/>
            <a:ext cx="1183016" cy="76944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Consumer</a:t>
            </a:r>
          </a:p>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Client</a:t>
            </a:r>
            <a:endParaRPr lang="ru-RU" sz="2000" kern="0" dirty="0" err="1">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4D8B9DDC-5940-4881-ABD4-724B3078E82A}"/>
              </a:ext>
            </a:extLst>
          </p:cNvPr>
          <p:cNvSpPr txBox="1"/>
          <p:nvPr/>
        </p:nvSpPr>
        <p:spPr>
          <a:xfrm>
            <a:off x="789983" y="3889363"/>
            <a:ext cx="1183016"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Consumer</a:t>
            </a:r>
            <a:endParaRPr lang="ru-RU" sz="2000" kern="0" dirty="0" err="1">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35EA3465-4716-4E99-807B-C0773CC70427}"/>
              </a:ext>
            </a:extLst>
          </p:cNvPr>
          <p:cNvSpPr txBox="1"/>
          <p:nvPr/>
        </p:nvSpPr>
        <p:spPr>
          <a:xfrm>
            <a:off x="10224109" y="3889362"/>
            <a:ext cx="95539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Provider</a:t>
            </a:r>
            <a:endParaRPr lang="ru-RU"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14195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Конфигурация </a:t>
            </a:r>
            <a:r>
              <a:rPr lang="en-US" dirty="0"/>
              <a:t>SOAP-</a:t>
            </a:r>
            <a:r>
              <a:rPr lang="ru-RU" dirty="0"/>
              <a:t>сервисов – </a:t>
            </a:r>
            <a:r>
              <a:rPr lang="en-US" dirty="0"/>
              <a:t>Design Time</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826247"/>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Вызов сервиса - программная конфигурация через </a:t>
            </a:r>
            <a:r>
              <a:rPr lang="en-US" dirty="0" err="1"/>
              <a:t>BindingProvider</a:t>
            </a:r>
            <a:endParaRPr lang="ru-RU" sz="1800" dirty="0"/>
          </a:p>
          <a:p>
            <a:r>
              <a:rPr lang="ru-RU" sz="1800" dirty="0"/>
              <a:t>Главный недостаток – отсутствие централизованной, зависимой от ландшафта настройки</a:t>
            </a:r>
            <a:endParaRPr lang="en-US" sz="1000" dirty="0"/>
          </a:p>
          <a:p>
            <a:endParaRPr lang="ru-RU" sz="1600" dirty="0"/>
          </a:p>
          <a:p>
            <a:endParaRPr lang="en-US" dirty="0"/>
          </a:p>
          <a:p>
            <a:endParaRPr lang="en-US" dirty="0"/>
          </a:p>
          <a:p>
            <a:r>
              <a:rPr lang="en-US" dirty="0"/>
              <a:t> </a:t>
            </a:r>
          </a:p>
        </p:txBody>
      </p:sp>
      <p:pic>
        <p:nvPicPr>
          <p:cNvPr id="4" name="Picture 3">
            <a:extLst>
              <a:ext uri="{FF2B5EF4-FFF2-40B4-BE49-F238E27FC236}">
                <a16:creationId xmlns:a16="http://schemas.microsoft.com/office/drawing/2014/main" id="{1CE8C2E1-D9FA-4431-BC27-813559CC746C}"/>
              </a:ext>
            </a:extLst>
          </p:cNvPr>
          <p:cNvPicPr>
            <a:picLocks noChangeAspect="1"/>
          </p:cNvPicPr>
          <p:nvPr/>
        </p:nvPicPr>
        <p:blipFill>
          <a:blip r:embed="rId3"/>
          <a:stretch>
            <a:fillRect/>
          </a:stretch>
        </p:blipFill>
        <p:spPr>
          <a:xfrm>
            <a:off x="503998" y="2483047"/>
            <a:ext cx="7582071" cy="2301895"/>
          </a:xfrm>
          <a:prstGeom prst="rect">
            <a:avLst/>
          </a:prstGeom>
        </p:spPr>
      </p:pic>
      <p:sp>
        <p:nvSpPr>
          <p:cNvPr id="5" name="Text Placeholder">
            <a:extLst>
              <a:ext uri="{FF2B5EF4-FFF2-40B4-BE49-F238E27FC236}">
                <a16:creationId xmlns:a16="http://schemas.microsoft.com/office/drawing/2014/main" id="{2C510B50-A978-4603-9E2D-340628EFB4EB}"/>
              </a:ext>
            </a:extLst>
          </p:cNvPr>
          <p:cNvSpPr txBox="1">
            <a:spLocks/>
          </p:cNvSpPr>
          <p:nvPr/>
        </p:nvSpPr>
        <p:spPr bwMode="gray">
          <a:xfrm>
            <a:off x="503998" y="5012018"/>
            <a:ext cx="11186477" cy="826247"/>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sz="1800" dirty="0"/>
              <a:t>Публикация сервиса - аннотация </a:t>
            </a:r>
            <a:r>
              <a:rPr lang="en-US" sz="1800" dirty="0"/>
              <a:t>@</a:t>
            </a:r>
            <a:r>
              <a:rPr lang="en-US" sz="1800" dirty="0" err="1"/>
              <a:t>TransportBindingRT</a:t>
            </a:r>
            <a:endParaRPr lang="en-US" sz="1000" dirty="0"/>
          </a:p>
          <a:p>
            <a:endParaRPr lang="ru-RU" sz="1600" dirty="0"/>
          </a:p>
          <a:p>
            <a:endParaRPr lang="en-US" dirty="0"/>
          </a:p>
          <a:p>
            <a:endParaRPr lang="en-US" dirty="0"/>
          </a:p>
          <a:p>
            <a:r>
              <a:rPr lang="en-US" dirty="0"/>
              <a:t> </a:t>
            </a:r>
          </a:p>
        </p:txBody>
      </p:sp>
    </p:spTree>
    <p:extLst>
      <p:ext uri="{BB962C8B-B14F-4D97-AF65-F5344CB8AC3E}">
        <p14:creationId xmlns:p14="http://schemas.microsoft.com/office/powerpoint/2010/main" val="202822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Конфигурация </a:t>
            </a:r>
            <a:r>
              <a:rPr lang="en-US" dirty="0"/>
              <a:t>SOAP-</a:t>
            </a:r>
            <a:r>
              <a:rPr lang="ru-RU" dirty="0"/>
              <a:t>сервисов</a:t>
            </a:r>
            <a:r>
              <a:rPr lang="en-US" dirty="0"/>
              <a:t> - Runtime</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492114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Конфигурация в </a:t>
            </a:r>
            <a:r>
              <a:rPr lang="en-US" dirty="0"/>
              <a:t>NWA – SOA</a:t>
            </a:r>
            <a:endParaRPr lang="ru-RU" sz="1800" dirty="0"/>
          </a:p>
          <a:p>
            <a:pPr marL="285750" indent="-285750">
              <a:buFont typeface="Wingdings" panose="05000000000000000000" pitchFamily="2" charset="2"/>
              <a:buChar char="§"/>
            </a:pPr>
            <a:r>
              <a:rPr lang="en-US" sz="1800" dirty="0"/>
              <a:t>Service Reference - </a:t>
            </a:r>
            <a:r>
              <a:rPr lang="ru-RU" sz="1800" dirty="0"/>
              <a:t>добавление </a:t>
            </a:r>
            <a:r>
              <a:rPr lang="en-US" sz="1800" dirty="0"/>
              <a:t>consumed-</a:t>
            </a:r>
            <a:r>
              <a:rPr lang="ru-RU" sz="1800" dirty="0"/>
              <a:t>сервисов в</a:t>
            </a:r>
            <a:r>
              <a:rPr lang="en-US" sz="1800" dirty="0"/>
              <a:t> Service Group </a:t>
            </a:r>
            <a:r>
              <a:rPr lang="ru-RU" sz="1800" dirty="0"/>
              <a:t>в </a:t>
            </a:r>
            <a:r>
              <a:rPr lang="en-US" sz="1800" dirty="0" err="1"/>
              <a:t>ejb</a:t>
            </a:r>
            <a:r>
              <a:rPr lang="en-US" sz="1800" dirty="0"/>
              <a:t>-</a:t>
            </a:r>
            <a:r>
              <a:rPr lang="ru-RU" sz="1800" dirty="0"/>
              <a:t>проекте</a:t>
            </a:r>
          </a:p>
          <a:p>
            <a:pPr marL="465714" lvl="1" indent="-285750"/>
            <a:r>
              <a:rPr lang="en-US" sz="1600" dirty="0"/>
              <a:t>XI – </a:t>
            </a:r>
            <a:r>
              <a:rPr lang="ru-RU" sz="1600" dirty="0"/>
              <a:t>локальные вызовы </a:t>
            </a:r>
            <a:r>
              <a:rPr lang="en-US" sz="1600" dirty="0"/>
              <a:t>AEX</a:t>
            </a:r>
          </a:p>
          <a:p>
            <a:pPr marL="465714" lvl="1" indent="-285750"/>
            <a:r>
              <a:rPr lang="en-US" sz="1600" dirty="0"/>
              <a:t>WS</a:t>
            </a:r>
            <a:r>
              <a:rPr lang="ru-RU" sz="1600" dirty="0"/>
              <a:t> – вызовы сервисов внешних систем, в том числе внешних </a:t>
            </a:r>
            <a:r>
              <a:rPr lang="en-US" sz="1600" dirty="0"/>
              <a:t>AEX</a:t>
            </a:r>
            <a:r>
              <a:rPr lang="ru-RU" sz="1600" dirty="0"/>
              <a:t> по</a:t>
            </a:r>
            <a:r>
              <a:rPr lang="en-US" sz="1600" dirty="0"/>
              <a:t> SOAP</a:t>
            </a:r>
          </a:p>
          <a:p>
            <a:pPr marL="285750" indent="-285750">
              <a:buFont typeface="Wingdings" panose="05000000000000000000" pitchFamily="2" charset="2"/>
              <a:buChar char="§"/>
            </a:pPr>
            <a:r>
              <a:rPr lang="en-US" sz="1800" dirty="0"/>
              <a:t>Technical Configuration: System Connection</a:t>
            </a:r>
          </a:p>
          <a:p>
            <a:pPr marL="465714" lvl="1" indent="-285750"/>
            <a:r>
              <a:rPr lang="en-US" sz="1600" dirty="0"/>
              <a:t>Provider Systems – </a:t>
            </a:r>
            <a:r>
              <a:rPr lang="ru-RU" sz="1600" dirty="0"/>
              <a:t>настройки подключения к </a:t>
            </a:r>
            <a:r>
              <a:rPr lang="en-US" sz="1600" dirty="0"/>
              <a:t>SAP </a:t>
            </a:r>
            <a:r>
              <a:rPr lang="ru-RU" sz="1600" dirty="0"/>
              <a:t>и </a:t>
            </a:r>
            <a:r>
              <a:rPr lang="en-US" sz="1600" dirty="0"/>
              <a:t>non-SAP </a:t>
            </a:r>
            <a:r>
              <a:rPr lang="ru-RU" sz="1600" dirty="0"/>
              <a:t>системам, предоставляющих сервисы. Для внешнего </a:t>
            </a:r>
            <a:r>
              <a:rPr lang="en-US" sz="1600" dirty="0"/>
              <a:t>AEX </a:t>
            </a:r>
            <a:r>
              <a:rPr lang="ru-RU" sz="1600" dirty="0"/>
              <a:t>– поиск сервисов по </a:t>
            </a:r>
            <a:r>
              <a:rPr lang="en-US" sz="1600" dirty="0"/>
              <a:t>Service Registry, WSIL (</a:t>
            </a:r>
            <a:r>
              <a:rPr lang="en-US" sz="1600" dirty="0" err="1"/>
              <a:t>dir</a:t>
            </a:r>
            <a:r>
              <a:rPr lang="en-US" sz="1600" dirty="0"/>
              <a:t>/</a:t>
            </a:r>
            <a:r>
              <a:rPr lang="en-US" sz="1600" dirty="0" err="1"/>
              <a:t>inspection.wsil</a:t>
            </a:r>
            <a:r>
              <a:rPr lang="en-US" sz="1600" dirty="0"/>
              <a:t>), WSDL</a:t>
            </a:r>
          </a:p>
          <a:p>
            <a:pPr marL="465714" lvl="1" indent="-285750"/>
            <a:r>
              <a:rPr lang="en-US" sz="1600" dirty="0"/>
              <a:t>Communication Profiles</a:t>
            </a:r>
            <a:r>
              <a:rPr lang="ru-RU" sz="1600" dirty="0"/>
              <a:t> – профили настроек </a:t>
            </a:r>
            <a:r>
              <a:rPr lang="en-US" sz="1600" dirty="0"/>
              <a:t>provided-</a:t>
            </a:r>
            <a:r>
              <a:rPr lang="ru-RU" sz="1600" dirty="0"/>
              <a:t>сервисов</a:t>
            </a:r>
            <a:endParaRPr lang="en-US" sz="1600" dirty="0"/>
          </a:p>
          <a:p>
            <a:pPr marL="285750" indent="-285750">
              <a:buFont typeface="Wingdings" panose="05000000000000000000" pitchFamily="2" charset="2"/>
              <a:buChar char="§"/>
            </a:pPr>
            <a:r>
              <a:rPr lang="en-US" sz="1800" dirty="0"/>
              <a:t>Application communication – </a:t>
            </a:r>
            <a:r>
              <a:rPr lang="ru-RU" sz="1800" dirty="0"/>
              <a:t>настройка сервисов приложения</a:t>
            </a:r>
          </a:p>
          <a:p>
            <a:pPr marL="465714" lvl="1" indent="-285750"/>
            <a:r>
              <a:rPr lang="ru-RU" sz="1600" dirty="0"/>
              <a:t>Связка </a:t>
            </a:r>
            <a:r>
              <a:rPr lang="en-US" sz="1600" dirty="0"/>
              <a:t>Service Group – Provider Systems</a:t>
            </a:r>
          </a:p>
          <a:p>
            <a:pPr marL="465714" lvl="1" indent="-285750"/>
            <a:r>
              <a:rPr lang="ru-RU" sz="1600" dirty="0"/>
              <a:t>Связка</a:t>
            </a:r>
            <a:r>
              <a:rPr lang="en-US" sz="1600" dirty="0"/>
              <a:t> Provided-</a:t>
            </a:r>
            <a:r>
              <a:rPr lang="ru-RU" sz="1600" dirty="0"/>
              <a:t>сервисы - </a:t>
            </a:r>
            <a:r>
              <a:rPr lang="en-US" sz="1600" dirty="0"/>
              <a:t>Communication Profiles</a:t>
            </a:r>
          </a:p>
          <a:p>
            <a:pPr marL="285750" indent="-285750">
              <a:buFont typeface="Wingdings" panose="05000000000000000000" pitchFamily="2" charset="2"/>
              <a:buChar char="§"/>
            </a:pPr>
            <a:r>
              <a:rPr lang="en-US" sz="1800" dirty="0"/>
              <a:t>Single Service Administration – </a:t>
            </a:r>
            <a:r>
              <a:rPr lang="ru-RU" sz="1800" dirty="0"/>
              <a:t>ведение настроек сервисов (</a:t>
            </a:r>
            <a:r>
              <a:rPr lang="en-US" sz="1800" dirty="0" err="1"/>
              <a:t>wsdl</a:t>
            </a:r>
            <a:r>
              <a:rPr lang="en-US" sz="1800" dirty="0"/>
              <a:t>, ports, logs</a:t>
            </a:r>
            <a:r>
              <a:rPr lang="ru-RU" sz="1800" dirty="0"/>
              <a:t>)</a:t>
            </a:r>
            <a:endParaRPr lang="en-US" sz="1800" dirty="0"/>
          </a:p>
          <a:p>
            <a:pPr marL="285750" indent="-285750">
              <a:buFont typeface="Wingdings" panose="05000000000000000000" pitchFamily="2" charset="2"/>
              <a:buChar char="§"/>
            </a:pPr>
            <a:endParaRPr lang="ru-RU" sz="1600" dirty="0"/>
          </a:p>
          <a:p>
            <a:endParaRPr lang="en-US" dirty="0"/>
          </a:p>
          <a:p>
            <a:endParaRPr lang="en-US" dirty="0"/>
          </a:p>
          <a:p>
            <a:r>
              <a:rPr lang="en-US" dirty="0"/>
              <a:t> </a:t>
            </a:r>
          </a:p>
        </p:txBody>
      </p:sp>
    </p:spTree>
    <p:extLst>
      <p:ext uri="{BB962C8B-B14F-4D97-AF65-F5344CB8AC3E}">
        <p14:creationId xmlns:p14="http://schemas.microsoft.com/office/powerpoint/2010/main" val="319437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1645946"/>
          </a:xfrm>
        </p:spPr>
        <p:txBody>
          <a:bodyPr/>
          <a:lstStyle/>
          <a:p>
            <a:r>
              <a:rPr lang="ru-RU" dirty="0"/>
              <a:t>Чудеса</a:t>
            </a:r>
            <a:r>
              <a:rPr lang="en-US" dirty="0"/>
              <a:t> </a:t>
            </a:r>
            <a:r>
              <a:rPr lang="ru-RU" dirty="0"/>
              <a:t>практики</a:t>
            </a:r>
            <a:br>
              <a:rPr lang="ru-RU" dirty="0">
                <a:solidFill>
                  <a:schemeClr val="accent1"/>
                </a:solidFill>
              </a:rPr>
            </a:br>
            <a:r>
              <a:rPr lang="ru-RU" dirty="0">
                <a:solidFill>
                  <a:schemeClr val="accent1"/>
                </a:solidFill>
              </a:rPr>
              <a:t>Вызов </a:t>
            </a:r>
            <a:r>
              <a:rPr lang="en-US" dirty="0" err="1">
                <a:solidFill>
                  <a:schemeClr val="accent1"/>
                </a:solidFill>
              </a:rPr>
              <a:t>oneway</a:t>
            </a:r>
            <a:r>
              <a:rPr lang="en-US" dirty="0">
                <a:solidFill>
                  <a:schemeClr val="accent1"/>
                </a:solidFill>
              </a:rPr>
              <a:t>-</a:t>
            </a:r>
            <a:r>
              <a:rPr lang="ru-RU" dirty="0">
                <a:solidFill>
                  <a:schemeClr val="accent1"/>
                </a:solidFill>
              </a:rPr>
              <a:t>сервиса</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282774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Вызов </a:t>
            </a:r>
            <a:r>
              <a:rPr lang="en-US" dirty="0" err="1"/>
              <a:t>oneway</a:t>
            </a:r>
            <a:r>
              <a:rPr lang="en-US" dirty="0"/>
              <a:t>-</a:t>
            </a:r>
            <a:r>
              <a:rPr lang="ru-RU" dirty="0"/>
              <a:t>сервиса</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9"/>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Создаем порт из сгенерированного метода:</a:t>
            </a:r>
            <a:endParaRPr lang="en-US" dirty="0"/>
          </a:p>
          <a:p>
            <a:endParaRPr lang="en-US" dirty="0"/>
          </a:p>
          <a:p>
            <a:r>
              <a:rPr lang="en-US" dirty="0"/>
              <a:t> </a:t>
            </a:r>
          </a:p>
        </p:txBody>
      </p:sp>
      <p:pic>
        <p:nvPicPr>
          <p:cNvPr id="5" name="Picture 4">
            <a:extLst>
              <a:ext uri="{FF2B5EF4-FFF2-40B4-BE49-F238E27FC236}">
                <a16:creationId xmlns:a16="http://schemas.microsoft.com/office/drawing/2014/main" id="{64FBB84F-559E-4ED7-9861-666A103B2031}"/>
              </a:ext>
            </a:extLst>
          </p:cNvPr>
          <p:cNvPicPr>
            <a:picLocks noChangeAspect="1"/>
          </p:cNvPicPr>
          <p:nvPr/>
        </p:nvPicPr>
        <p:blipFill>
          <a:blip r:embed="rId3"/>
          <a:stretch>
            <a:fillRect/>
          </a:stretch>
        </p:blipFill>
        <p:spPr>
          <a:xfrm>
            <a:off x="892345" y="1890586"/>
            <a:ext cx="9328101" cy="1141648"/>
          </a:xfrm>
          <a:prstGeom prst="rect">
            <a:avLst/>
          </a:prstGeom>
        </p:spPr>
      </p:pic>
      <p:sp>
        <p:nvSpPr>
          <p:cNvPr id="8" name="Text Placeholder">
            <a:extLst>
              <a:ext uri="{FF2B5EF4-FFF2-40B4-BE49-F238E27FC236}">
                <a16:creationId xmlns:a16="http://schemas.microsoft.com/office/drawing/2014/main" id="{B439AF8E-90E7-420E-91D4-0CAFB4EC7F5C}"/>
              </a:ext>
            </a:extLst>
          </p:cNvPr>
          <p:cNvSpPr txBox="1">
            <a:spLocks/>
          </p:cNvSpPr>
          <p:nvPr/>
        </p:nvSpPr>
        <p:spPr bwMode="gray">
          <a:xfrm>
            <a:off x="503997" y="3214741"/>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t>Default trace</a:t>
            </a:r>
            <a:r>
              <a:rPr lang="ru-RU" dirty="0"/>
              <a:t>:</a:t>
            </a:r>
            <a:r>
              <a:rPr lang="en-US" dirty="0"/>
              <a:t> HTTP call to IS unsupported in AEX case</a:t>
            </a:r>
          </a:p>
          <a:p>
            <a:endParaRPr lang="en-US" dirty="0"/>
          </a:p>
          <a:p>
            <a:r>
              <a:rPr lang="en-US" dirty="0"/>
              <a:t> </a:t>
            </a:r>
          </a:p>
        </p:txBody>
      </p:sp>
      <p:sp>
        <p:nvSpPr>
          <p:cNvPr id="9" name="Text Placeholder">
            <a:extLst>
              <a:ext uri="{FF2B5EF4-FFF2-40B4-BE49-F238E27FC236}">
                <a16:creationId xmlns:a16="http://schemas.microsoft.com/office/drawing/2014/main" id="{2A27D176-6E5B-496E-BA1D-9609A64852DD}"/>
              </a:ext>
            </a:extLst>
          </p:cNvPr>
          <p:cNvSpPr txBox="1">
            <a:spLocks/>
          </p:cNvSpPr>
          <p:nvPr/>
        </p:nvSpPr>
        <p:spPr bwMode="gray">
          <a:xfrm>
            <a:off x="503996" y="3675058"/>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t>Single service administration: </a:t>
            </a:r>
            <a:r>
              <a:rPr lang="en-US" dirty="0" err="1"/>
              <a:t>SI_Request_Out_Port</a:t>
            </a:r>
            <a:r>
              <a:rPr lang="en-US" dirty="0"/>
              <a:t> – </a:t>
            </a:r>
            <a:r>
              <a:rPr lang="en-US" b="1" dirty="0"/>
              <a:t>XI</a:t>
            </a:r>
            <a:r>
              <a:rPr lang="en-US" dirty="0"/>
              <a:t> Logical Port </a:t>
            </a:r>
          </a:p>
          <a:p>
            <a:endParaRPr lang="en-US" dirty="0"/>
          </a:p>
          <a:p>
            <a:r>
              <a:rPr lang="en-US" dirty="0"/>
              <a:t> </a:t>
            </a:r>
          </a:p>
        </p:txBody>
      </p:sp>
      <p:pic>
        <p:nvPicPr>
          <p:cNvPr id="11" name="Picture 10">
            <a:extLst>
              <a:ext uri="{FF2B5EF4-FFF2-40B4-BE49-F238E27FC236}">
                <a16:creationId xmlns:a16="http://schemas.microsoft.com/office/drawing/2014/main" id="{BFD7DD5D-59F6-4E87-BFA9-C92DCF80CECF}"/>
              </a:ext>
            </a:extLst>
          </p:cNvPr>
          <p:cNvPicPr>
            <a:picLocks noChangeAspect="1"/>
          </p:cNvPicPr>
          <p:nvPr/>
        </p:nvPicPr>
        <p:blipFill>
          <a:blip r:embed="rId4"/>
          <a:stretch>
            <a:fillRect/>
          </a:stretch>
        </p:blipFill>
        <p:spPr>
          <a:xfrm>
            <a:off x="503997" y="4150703"/>
            <a:ext cx="4206900" cy="1301536"/>
          </a:xfrm>
          <a:prstGeom prst="rect">
            <a:avLst/>
          </a:prstGeom>
        </p:spPr>
      </p:pic>
      <p:pic>
        <p:nvPicPr>
          <p:cNvPr id="12" name="Picture 11">
            <a:extLst>
              <a:ext uri="{FF2B5EF4-FFF2-40B4-BE49-F238E27FC236}">
                <a16:creationId xmlns:a16="http://schemas.microsoft.com/office/drawing/2014/main" id="{5DD48913-9C93-4FDA-8E5F-5A659F859D6A}"/>
              </a:ext>
            </a:extLst>
          </p:cNvPr>
          <p:cNvPicPr>
            <a:picLocks noChangeAspect="1"/>
          </p:cNvPicPr>
          <p:nvPr/>
        </p:nvPicPr>
        <p:blipFill>
          <a:blip r:embed="rId5"/>
          <a:stretch>
            <a:fillRect/>
          </a:stretch>
        </p:blipFill>
        <p:spPr>
          <a:xfrm>
            <a:off x="503996" y="5556961"/>
            <a:ext cx="11461644" cy="811923"/>
          </a:xfrm>
          <a:prstGeom prst="rect">
            <a:avLst/>
          </a:prstGeom>
        </p:spPr>
      </p:pic>
    </p:spTree>
    <p:extLst>
      <p:ext uri="{BB962C8B-B14F-4D97-AF65-F5344CB8AC3E}">
        <p14:creationId xmlns:p14="http://schemas.microsoft.com/office/powerpoint/2010/main" val="172611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Вызов </a:t>
            </a:r>
            <a:r>
              <a:rPr lang="en-US" dirty="0" err="1"/>
              <a:t>oneway</a:t>
            </a:r>
            <a:r>
              <a:rPr lang="en-US" dirty="0"/>
              <a:t>-</a:t>
            </a:r>
            <a:r>
              <a:rPr lang="ru-RU" dirty="0"/>
              <a:t>сервиса</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9"/>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Создаем порт по умолчанию:</a:t>
            </a:r>
            <a:endParaRPr lang="en-US" dirty="0"/>
          </a:p>
          <a:p>
            <a:endParaRPr lang="en-US" dirty="0"/>
          </a:p>
          <a:p>
            <a:r>
              <a:rPr lang="en-US" dirty="0"/>
              <a:t> </a:t>
            </a:r>
          </a:p>
        </p:txBody>
      </p:sp>
      <p:sp>
        <p:nvSpPr>
          <p:cNvPr id="8" name="Text Placeholder">
            <a:extLst>
              <a:ext uri="{FF2B5EF4-FFF2-40B4-BE49-F238E27FC236}">
                <a16:creationId xmlns:a16="http://schemas.microsoft.com/office/drawing/2014/main" id="{B439AF8E-90E7-420E-91D4-0CAFB4EC7F5C}"/>
              </a:ext>
            </a:extLst>
          </p:cNvPr>
          <p:cNvSpPr txBox="1">
            <a:spLocks/>
          </p:cNvSpPr>
          <p:nvPr/>
        </p:nvSpPr>
        <p:spPr bwMode="gray">
          <a:xfrm>
            <a:off x="503996" y="3282681"/>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t>Default trace</a:t>
            </a:r>
            <a:r>
              <a:rPr lang="ru-RU" dirty="0"/>
              <a:t>:</a:t>
            </a:r>
            <a:r>
              <a:rPr lang="en-US" dirty="0"/>
              <a:t> Server error</a:t>
            </a:r>
          </a:p>
          <a:p>
            <a:endParaRPr lang="en-US" dirty="0"/>
          </a:p>
          <a:p>
            <a:r>
              <a:rPr lang="en-US" dirty="0"/>
              <a:t> </a:t>
            </a:r>
          </a:p>
        </p:txBody>
      </p:sp>
      <p:sp>
        <p:nvSpPr>
          <p:cNvPr id="9" name="Text Placeholder">
            <a:extLst>
              <a:ext uri="{FF2B5EF4-FFF2-40B4-BE49-F238E27FC236}">
                <a16:creationId xmlns:a16="http://schemas.microsoft.com/office/drawing/2014/main" id="{2A27D176-6E5B-496E-BA1D-9609A64852DD}"/>
              </a:ext>
            </a:extLst>
          </p:cNvPr>
          <p:cNvSpPr txBox="1">
            <a:spLocks/>
          </p:cNvSpPr>
          <p:nvPr/>
        </p:nvSpPr>
        <p:spPr bwMode="gray">
          <a:xfrm>
            <a:off x="503995" y="3861159"/>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t>Single service administration: default logical port – </a:t>
            </a:r>
            <a:r>
              <a:rPr lang="en-US" b="1" dirty="0"/>
              <a:t>WS</a:t>
            </a:r>
            <a:endParaRPr lang="en-US" dirty="0"/>
          </a:p>
          <a:p>
            <a:endParaRPr lang="en-US" dirty="0"/>
          </a:p>
          <a:p>
            <a:r>
              <a:rPr lang="en-US" dirty="0"/>
              <a:t> </a:t>
            </a:r>
          </a:p>
        </p:txBody>
      </p:sp>
      <p:pic>
        <p:nvPicPr>
          <p:cNvPr id="3" name="Picture 2">
            <a:extLst>
              <a:ext uri="{FF2B5EF4-FFF2-40B4-BE49-F238E27FC236}">
                <a16:creationId xmlns:a16="http://schemas.microsoft.com/office/drawing/2014/main" id="{1A6A3834-13D4-41B6-B3A3-1284CCD88DE3}"/>
              </a:ext>
            </a:extLst>
          </p:cNvPr>
          <p:cNvPicPr>
            <a:picLocks noChangeAspect="1"/>
          </p:cNvPicPr>
          <p:nvPr/>
        </p:nvPicPr>
        <p:blipFill>
          <a:blip r:embed="rId3"/>
          <a:stretch>
            <a:fillRect/>
          </a:stretch>
        </p:blipFill>
        <p:spPr>
          <a:xfrm>
            <a:off x="892345" y="1878025"/>
            <a:ext cx="10518230" cy="1241000"/>
          </a:xfrm>
          <a:prstGeom prst="rect">
            <a:avLst/>
          </a:prstGeom>
        </p:spPr>
      </p:pic>
      <p:pic>
        <p:nvPicPr>
          <p:cNvPr id="4" name="Picture 3">
            <a:extLst>
              <a:ext uri="{FF2B5EF4-FFF2-40B4-BE49-F238E27FC236}">
                <a16:creationId xmlns:a16="http://schemas.microsoft.com/office/drawing/2014/main" id="{80317A6D-79BC-4975-AB1D-E6BB0DF7B06A}"/>
              </a:ext>
            </a:extLst>
          </p:cNvPr>
          <p:cNvPicPr>
            <a:picLocks noChangeAspect="1"/>
          </p:cNvPicPr>
          <p:nvPr/>
        </p:nvPicPr>
        <p:blipFill>
          <a:blip r:embed="rId4"/>
          <a:stretch>
            <a:fillRect/>
          </a:stretch>
        </p:blipFill>
        <p:spPr>
          <a:xfrm>
            <a:off x="503995" y="4511121"/>
            <a:ext cx="10759559" cy="962824"/>
          </a:xfrm>
          <a:prstGeom prst="rect">
            <a:avLst/>
          </a:prstGeom>
        </p:spPr>
      </p:pic>
    </p:spTree>
    <p:extLst>
      <p:ext uri="{BB962C8B-B14F-4D97-AF65-F5344CB8AC3E}">
        <p14:creationId xmlns:p14="http://schemas.microsoft.com/office/powerpoint/2010/main" val="319936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Вызов </a:t>
            </a:r>
            <a:r>
              <a:rPr lang="en-US" dirty="0" err="1"/>
              <a:t>oneway</a:t>
            </a:r>
            <a:r>
              <a:rPr lang="en-US" dirty="0"/>
              <a:t>-</a:t>
            </a:r>
            <a:r>
              <a:rPr lang="ru-RU" dirty="0"/>
              <a:t>сервиса</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9"/>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t>PIMON</a:t>
            </a:r>
          </a:p>
          <a:p>
            <a:endParaRPr lang="en-US" dirty="0"/>
          </a:p>
          <a:p>
            <a:r>
              <a:rPr lang="en-US" dirty="0"/>
              <a:t> </a:t>
            </a:r>
          </a:p>
        </p:txBody>
      </p:sp>
      <p:pic>
        <p:nvPicPr>
          <p:cNvPr id="5" name="Picture 4">
            <a:extLst>
              <a:ext uri="{FF2B5EF4-FFF2-40B4-BE49-F238E27FC236}">
                <a16:creationId xmlns:a16="http://schemas.microsoft.com/office/drawing/2014/main" id="{A9EA9A54-92D9-4C19-AFF6-1B19B44F97B1}"/>
              </a:ext>
            </a:extLst>
          </p:cNvPr>
          <p:cNvPicPr>
            <a:picLocks noChangeAspect="1"/>
          </p:cNvPicPr>
          <p:nvPr/>
        </p:nvPicPr>
        <p:blipFill>
          <a:blip r:embed="rId3"/>
          <a:stretch>
            <a:fillRect/>
          </a:stretch>
        </p:blipFill>
        <p:spPr>
          <a:xfrm>
            <a:off x="723316" y="2173113"/>
            <a:ext cx="10521130" cy="1487046"/>
          </a:xfrm>
          <a:prstGeom prst="rect">
            <a:avLst/>
          </a:prstGeom>
        </p:spPr>
      </p:pic>
    </p:spTree>
    <p:extLst>
      <p:ext uri="{BB962C8B-B14F-4D97-AF65-F5344CB8AC3E}">
        <p14:creationId xmlns:p14="http://schemas.microsoft.com/office/powerpoint/2010/main" val="123464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Вызов </a:t>
            </a:r>
            <a:r>
              <a:rPr lang="en-US" dirty="0" err="1"/>
              <a:t>oneway</a:t>
            </a:r>
            <a:r>
              <a:rPr lang="en-US" dirty="0"/>
              <a:t>-</a:t>
            </a:r>
            <a:r>
              <a:rPr lang="ru-RU" dirty="0"/>
              <a:t>сервиса</a:t>
            </a:r>
            <a:br>
              <a:rPr lang="en-US" dirty="0"/>
            </a:br>
            <a:r>
              <a:rPr lang="ru-RU" sz="1800" b="0" dirty="0"/>
              <a:t>Практика</a:t>
            </a:r>
            <a:endParaRPr lang="en-US" b="0" dirty="0"/>
          </a:p>
        </p:txBody>
      </p:sp>
      <p:pic>
        <p:nvPicPr>
          <p:cNvPr id="3" name="Picture 2">
            <a:extLst>
              <a:ext uri="{FF2B5EF4-FFF2-40B4-BE49-F238E27FC236}">
                <a16:creationId xmlns:a16="http://schemas.microsoft.com/office/drawing/2014/main" id="{E061A88D-976D-460B-BC08-4565BD7A4CB3}"/>
              </a:ext>
            </a:extLst>
          </p:cNvPr>
          <p:cNvPicPr>
            <a:picLocks noChangeAspect="1"/>
          </p:cNvPicPr>
          <p:nvPr/>
        </p:nvPicPr>
        <p:blipFill>
          <a:blip r:embed="rId3"/>
          <a:stretch>
            <a:fillRect/>
          </a:stretch>
        </p:blipFill>
        <p:spPr>
          <a:xfrm>
            <a:off x="663347" y="1429533"/>
            <a:ext cx="5705475" cy="4276725"/>
          </a:xfrm>
          <a:prstGeom prst="rect">
            <a:avLst/>
          </a:prstGeom>
        </p:spPr>
      </p:pic>
      <p:sp>
        <p:nvSpPr>
          <p:cNvPr id="4" name="TextBox 3">
            <a:extLst>
              <a:ext uri="{FF2B5EF4-FFF2-40B4-BE49-F238E27FC236}">
                <a16:creationId xmlns:a16="http://schemas.microsoft.com/office/drawing/2014/main" id="{2AE35D8C-684A-4296-BA25-8E2BA9B7B1D1}"/>
              </a:ext>
            </a:extLst>
          </p:cNvPr>
          <p:cNvSpPr txBox="1"/>
          <p:nvPr/>
        </p:nvSpPr>
        <p:spPr>
          <a:xfrm>
            <a:off x="6097239" y="1086883"/>
            <a:ext cx="304139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5400" kern="0" dirty="0">
                <a:ea typeface="Arial Unicode MS" pitchFamily="34" charset="-128"/>
                <a:cs typeface="Arial Unicode MS" pitchFamily="34" charset="-128"/>
              </a:rPr>
              <a:t>WS-RM?!</a:t>
            </a:r>
            <a:endParaRPr lang="ru-RU" sz="5400" kern="0" dirty="0" err="1">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521801B-B056-44AC-8C85-5B3ED9539B3C}"/>
              </a:ext>
            </a:extLst>
          </p:cNvPr>
          <p:cNvPicPr>
            <a:picLocks noChangeAspect="1"/>
          </p:cNvPicPr>
          <p:nvPr/>
        </p:nvPicPr>
        <p:blipFill>
          <a:blip r:embed="rId4"/>
          <a:stretch>
            <a:fillRect/>
          </a:stretch>
        </p:blipFill>
        <p:spPr>
          <a:xfrm>
            <a:off x="5500942" y="2539732"/>
            <a:ext cx="6030886" cy="3509176"/>
          </a:xfrm>
          <a:prstGeom prst="rect">
            <a:avLst/>
          </a:prstGeom>
        </p:spPr>
      </p:pic>
      <p:pic>
        <p:nvPicPr>
          <p:cNvPr id="7" name="Picture 6">
            <a:extLst>
              <a:ext uri="{FF2B5EF4-FFF2-40B4-BE49-F238E27FC236}">
                <a16:creationId xmlns:a16="http://schemas.microsoft.com/office/drawing/2014/main" id="{BAFF29EE-CC7B-471D-AC98-3A2A7DE4AC84}"/>
              </a:ext>
            </a:extLst>
          </p:cNvPr>
          <p:cNvPicPr>
            <a:picLocks noChangeAspect="1"/>
          </p:cNvPicPr>
          <p:nvPr/>
        </p:nvPicPr>
        <p:blipFill>
          <a:blip r:embed="rId5"/>
          <a:stretch>
            <a:fillRect/>
          </a:stretch>
        </p:blipFill>
        <p:spPr>
          <a:xfrm>
            <a:off x="2678533" y="5726283"/>
            <a:ext cx="7972425" cy="552450"/>
          </a:xfrm>
          <a:prstGeom prst="rect">
            <a:avLst/>
          </a:prstGeom>
        </p:spPr>
      </p:pic>
    </p:spTree>
    <p:extLst>
      <p:ext uri="{BB962C8B-B14F-4D97-AF65-F5344CB8AC3E}">
        <p14:creationId xmlns:p14="http://schemas.microsoft.com/office/powerpoint/2010/main" val="413492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ru-RU" sz="2400" dirty="0"/>
              <a:t>Теория</a:t>
            </a:r>
            <a:endParaRPr lang="en-US" sz="2400" dirty="0"/>
          </a:p>
          <a:p>
            <a:pPr lvl="1"/>
            <a:r>
              <a:rPr lang="ru-RU" sz="2000" dirty="0"/>
              <a:t>Основные паттерны </a:t>
            </a:r>
            <a:r>
              <a:rPr lang="en-US" sz="2000" dirty="0"/>
              <a:t>SOAP</a:t>
            </a:r>
          </a:p>
          <a:p>
            <a:pPr lvl="1"/>
            <a:r>
              <a:rPr lang="ru-RU" sz="2000" dirty="0"/>
              <a:t>Аннотации </a:t>
            </a:r>
            <a:r>
              <a:rPr lang="en-US" sz="2000" dirty="0"/>
              <a:t>Java</a:t>
            </a:r>
          </a:p>
          <a:p>
            <a:pPr lvl="1"/>
            <a:r>
              <a:rPr lang="ru-RU" sz="2000" dirty="0"/>
              <a:t>Конфигурация </a:t>
            </a:r>
            <a:r>
              <a:rPr lang="en-US" sz="2000" dirty="0"/>
              <a:t>SOAP-</a:t>
            </a:r>
            <a:r>
              <a:rPr lang="ru-RU" sz="2000" dirty="0"/>
              <a:t>сервисов</a:t>
            </a:r>
          </a:p>
          <a:p>
            <a:r>
              <a:rPr lang="ru-RU" sz="2400" dirty="0"/>
              <a:t>Практика</a:t>
            </a:r>
            <a:endParaRPr lang="en-US" sz="2400" dirty="0"/>
          </a:p>
          <a:p>
            <a:pPr lvl="1"/>
            <a:r>
              <a:rPr lang="ru-RU" sz="2000" dirty="0"/>
              <a:t>Вызов </a:t>
            </a:r>
            <a:r>
              <a:rPr lang="en-US" sz="2000" dirty="0" err="1"/>
              <a:t>oneway</a:t>
            </a:r>
            <a:r>
              <a:rPr lang="en-US" sz="2000" dirty="0"/>
              <a:t>-</a:t>
            </a:r>
            <a:r>
              <a:rPr lang="ru-RU" sz="2000" dirty="0"/>
              <a:t>сервиса</a:t>
            </a:r>
            <a:endParaRPr lang="en-US" sz="2000" dirty="0"/>
          </a:p>
          <a:p>
            <a:pPr lvl="1"/>
            <a:r>
              <a:rPr lang="ru-RU" sz="2000" dirty="0"/>
              <a:t>Обработка ошибок</a:t>
            </a:r>
          </a:p>
          <a:p>
            <a:pPr lvl="1"/>
            <a:endParaRPr lang="ru-RU" sz="2000" dirty="0"/>
          </a:p>
          <a:p>
            <a:pPr marL="0" lvl="1" indent="0">
              <a:buNone/>
            </a:pPr>
            <a:r>
              <a:rPr lang="ru-RU" sz="2400" dirty="0"/>
              <a:t>Итоги</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Вызов </a:t>
            </a:r>
            <a:r>
              <a:rPr lang="en-US" dirty="0" err="1"/>
              <a:t>oneway</a:t>
            </a:r>
            <a:r>
              <a:rPr lang="en-US" dirty="0"/>
              <a:t>-</a:t>
            </a:r>
            <a:r>
              <a:rPr lang="ru-RU" dirty="0"/>
              <a:t>сервиса</a:t>
            </a:r>
            <a:br>
              <a:rPr lang="en-US" dirty="0"/>
            </a:br>
            <a:r>
              <a:rPr lang="ru-RU" sz="1800" b="0" dirty="0"/>
              <a:t>Практика</a:t>
            </a:r>
            <a:endParaRPr lang="en-US" b="0" dirty="0"/>
          </a:p>
        </p:txBody>
      </p:sp>
      <p:sp>
        <p:nvSpPr>
          <p:cNvPr id="8" name="Text Placeholder">
            <a:extLst>
              <a:ext uri="{FF2B5EF4-FFF2-40B4-BE49-F238E27FC236}">
                <a16:creationId xmlns:a16="http://schemas.microsoft.com/office/drawing/2014/main" id="{8FF46210-EB70-4AD8-B696-438B2D48A14E}"/>
              </a:ext>
            </a:extLst>
          </p:cNvPr>
          <p:cNvSpPr txBox="1">
            <a:spLocks/>
          </p:cNvSpPr>
          <p:nvPr/>
        </p:nvSpPr>
        <p:spPr bwMode="gray">
          <a:xfrm>
            <a:off x="504001" y="1398135"/>
            <a:ext cx="11186477" cy="45772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Причина ошибки </a:t>
            </a:r>
            <a:r>
              <a:rPr lang="en-US" dirty="0"/>
              <a:t>Server error</a:t>
            </a:r>
            <a:r>
              <a:rPr lang="ru-RU" dirty="0"/>
              <a:t>, полученной из внешнего </a:t>
            </a:r>
            <a:r>
              <a:rPr lang="en-US" dirty="0"/>
              <a:t>AEX – </a:t>
            </a:r>
            <a:r>
              <a:rPr lang="ru-RU" dirty="0"/>
              <a:t>вместо </a:t>
            </a:r>
            <a:r>
              <a:rPr lang="en-US" dirty="0"/>
              <a:t>payload </a:t>
            </a:r>
            <a:r>
              <a:rPr lang="ru-RU" dirty="0"/>
              <a:t>отправляется запрос на создание </a:t>
            </a:r>
            <a:r>
              <a:rPr lang="en-US" dirty="0" err="1"/>
              <a:t>ws</a:t>
            </a:r>
            <a:r>
              <a:rPr lang="en-US" dirty="0"/>
              <a:t>-rm sequence</a:t>
            </a:r>
          </a:p>
          <a:p>
            <a:endParaRPr lang="en-US" dirty="0"/>
          </a:p>
        </p:txBody>
      </p:sp>
      <p:pic>
        <p:nvPicPr>
          <p:cNvPr id="9" name="Picture 8">
            <a:extLst>
              <a:ext uri="{FF2B5EF4-FFF2-40B4-BE49-F238E27FC236}">
                <a16:creationId xmlns:a16="http://schemas.microsoft.com/office/drawing/2014/main" id="{FC55C066-311C-4B72-9410-0A2E93C6B1BF}"/>
              </a:ext>
            </a:extLst>
          </p:cNvPr>
          <p:cNvPicPr>
            <a:picLocks noChangeAspect="1"/>
          </p:cNvPicPr>
          <p:nvPr/>
        </p:nvPicPr>
        <p:blipFill>
          <a:blip r:embed="rId3"/>
          <a:stretch>
            <a:fillRect/>
          </a:stretch>
        </p:blipFill>
        <p:spPr>
          <a:xfrm>
            <a:off x="1775269" y="2103665"/>
            <a:ext cx="8644636" cy="4263224"/>
          </a:xfrm>
          <a:prstGeom prst="rect">
            <a:avLst/>
          </a:prstGeom>
        </p:spPr>
      </p:pic>
    </p:spTree>
    <p:extLst>
      <p:ext uri="{BB962C8B-B14F-4D97-AF65-F5344CB8AC3E}">
        <p14:creationId xmlns:p14="http://schemas.microsoft.com/office/powerpoint/2010/main" val="255224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Вызов </a:t>
            </a:r>
            <a:r>
              <a:rPr lang="en-US" dirty="0" err="1"/>
              <a:t>oneway</a:t>
            </a:r>
            <a:r>
              <a:rPr lang="en-US" dirty="0"/>
              <a:t>-</a:t>
            </a:r>
            <a:r>
              <a:rPr lang="ru-RU" dirty="0"/>
              <a:t>сервиса</a:t>
            </a:r>
            <a:br>
              <a:rPr lang="en-US" dirty="0"/>
            </a:br>
            <a:r>
              <a:rPr lang="ru-RU" sz="1800" b="0" dirty="0"/>
              <a:t>Практика</a:t>
            </a:r>
            <a:endParaRPr lang="en-US" b="0" dirty="0"/>
          </a:p>
        </p:txBody>
      </p:sp>
      <p:sp>
        <p:nvSpPr>
          <p:cNvPr id="8" name="Text Placeholder">
            <a:extLst>
              <a:ext uri="{FF2B5EF4-FFF2-40B4-BE49-F238E27FC236}">
                <a16:creationId xmlns:a16="http://schemas.microsoft.com/office/drawing/2014/main" id="{8FF46210-EB70-4AD8-B696-438B2D48A14E}"/>
              </a:ext>
            </a:extLst>
          </p:cNvPr>
          <p:cNvSpPr txBox="1">
            <a:spLocks/>
          </p:cNvSpPr>
          <p:nvPr/>
        </p:nvSpPr>
        <p:spPr bwMode="gray">
          <a:xfrm>
            <a:off x="504001" y="1398134"/>
            <a:ext cx="11186477" cy="2739525"/>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sz="2400" dirty="0"/>
              <a:t>Как отключить </a:t>
            </a:r>
            <a:r>
              <a:rPr lang="en-US" sz="2400" dirty="0"/>
              <a:t>WS-RM</a:t>
            </a:r>
            <a:r>
              <a:rPr lang="ru-RU" sz="2400" dirty="0"/>
              <a:t>?</a:t>
            </a:r>
          </a:p>
          <a:p>
            <a:pPr marL="465714" lvl="1" indent="-285750"/>
            <a:r>
              <a:rPr lang="ru-RU" sz="2400" dirty="0"/>
              <a:t>Порт настроить нельзя</a:t>
            </a:r>
          </a:p>
          <a:p>
            <a:pPr marL="465714" lvl="1" indent="-285750"/>
            <a:r>
              <a:rPr lang="ru-RU" sz="2400" dirty="0"/>
              <a:t>Аннотация @RelMessagingNW05DTOperation(</a:t>
            </a:r>
            <a:r>
              <a:rPr lang="ru-RU" sz="2400" dirty="0" err="1"/>
              <a:t>enableWSRM</a:t>
            </a:r>
            <a:r>
              <a:rPr lang="ru-RU" sz="2400" dirty="0"/>
              <a:t>=</a:t>
            </a:r>
            <a:r>
              <a:rPr lang="ru-RU" sz="2400" dirty="0" err="1"/>
              <a:t>false</a:t>
            </a:r>
            <a:r>
              <a:rPr lang="ru-RU" sz="2400" dirty="0"/>
              <a:t>) на поведение не влияет</a:t>
            </a:r>
          </a:p>
          <a:p>
            <a:pPr marL="465714" lvl="1" indent="-285750"/>
            <a:r>
              <a:rPr lang="ru-RU" sz="2400" dirty="0"/>
              <a:t>Если убрать аннотацию </a:t>
            </a:r>
            <a:r>
              <a:rPr lang="en-US" sz="2400" dirty="0"/>
              <a:t>@</a:t>
            </a:r>
            <a:r>
              <a:rPr lang="en-US" sz="2400" dirty="0" err="1"/>
              <a:t>Oneway</a:t>
            </a:r>
            <a:r>
              <a:rPr lang="ru-RU" sz="2400" dirty="0"/>
              <a:t>, то будет ошибка, что </a:t>
            </a:r>
            <a:r>
              <a:rPr lang="en-US" sz="2400" dirty="0"/>
              <a:t>WS-RM </a:t>
            </a:r>
            <a:r>
              <a:rPr lang="ru-RU" sz="2400" dirty="0"/>
              <a:t>может быть только для </a:t>
            </a:r>
            <a:r>
              <a:rPr lang="en-US" sz="2400" dirty="0"/>
              <a:t>@</a:t>
            </a:r>
            <a:r>
              <a:rPr lang="en-US" sz="2400" dirty="0" err="1"/>
              <a:t>Oneway</a:t>
            </a:r>
            <a:endParaRPr lang="en-US" sz="2400" dirty="0"/>
          </a:p>
        </p:txBody>
      </p:sp>
    </p:spTree>
    <p:extLst>
      <p:ext uri="{BB962C8B-B14F-4D97-AF65-F5344CB8AC3E}">
        <p14:creationId xmlns:p14="http://schemas.microsoft.com/office/powerpoint/2010/main" val="115901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1645946"/>
          </a:xfrm>
        </p:spPr>
        <p:txBody>
          <a:bodyPr/>
          <a:lstStyle/>
          <a:p>
            <a:r>
              <a:rPr lang="ru-RU" dirty="0"/>
              <a:t>Чудеса</a:t>
            </a:r>
            <a:r>
              <a:rPr lang="en-US" dirty="0"/>
              <a:t> </a:t>
            </a:r>
            <a:r>
              <a:rPr lang="ru-RU" dirty="0"/>
              <a:t>практики</a:t>
            </a:r>
            <a:br>
              <a:rPr lang="ru-RU" dirty="0">
                <a:solidFill>
                  <a:schemeClr val="accent1"/>
                </a:solidFill>
              </a:rPr>
            </a:br>
            <a:r>
              <a:rPr lang="ru-RU" dirty="0">
                <a:solidFill>
                  <a:schemeClr val="accent1"/>
                </a:solidFill>
              </a:rPr>
              <a:t>Обработка ошибок</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2366684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Обработка ошибок</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64633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Попытка отловить исключение через </a:t>
            </a:r>
            <a:r>
              <a:rPr lang="en-US" dirty="0"/>
              <a:t>try-catch</a:t>
            </a:r>
            <a:r>
              <a:rPr lang="ru-RU" dirty="0"/>
              <a:t>:</a:t>
            </a:r>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E8EE1C94-FB22-4703-816F-F0617FC7F293}"/>
              </a:ext>
            </a:extLst>
          </p:cNvPr>
          <p:cNvPicPr>
            <a:picLocks noChangeAspect="1"/>
          </p:cNvPicPr>
          <p:nvPr/>
        </p:nvPicPr>
        <p:blipFill>
          <a:blip r:embed="rId3"/>
          <a:stretch>
            <a:fillRect/>
          </a:stretch>
        </p:blipFill>
        <p:spPr>
          <a:xfrm>
            <a:off x="869620" y="2361716"/>
            <a:ext cx="10455232" cy="2434938"/>
          </a:xfrm>
          <a:prstGeom prst="rect">
            <a:avLst/>
          </a:prstGeom>
        </p:spPr>
      </p:pic>
      <p:sp>
        <p:nvSpPr>
          <p:cNvPr id="8" name="Text Placeholder">
            <a:extLst>
              <a:ext uri="{FF2B5EF4-FFF2-40B4-BE49-F238E27FC236}">
                <a16:creationId xmlns:a16="http://schemas.microsoft.com/office/drawing/2014/main" id="{CF61CAF4-C3B6-4A5F-AEB7-B7A5D7F38C46}"/>
              </a:ext>
            </a:extLst>
          </p:cNvPr>
          <p:cNvSpPr txBox="1">
            <a:spLocks/>
          </p:cNvSpPr>
          <p:nvPr/>
        </p:nvSpPr>
        <p:spPr bwMode="gray">
          <a:xfrm>
            <a:off x="493942" y="5101976"/>
            <a:ext cx="11186477" cy="64633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Вызов метода будет всегда успешным</a:t>
            </a:r>
          </a:p>
          <a:p>
            <a:endParaRPr lang="en-US" dirty="0"/>
          </a:p>
          <a:p>
            <a:endParaRPr lang="en-US" dirty="0"/>
          </a:p>
          <a:p>
            <a:r>
              <a:rPr lang="en-US" dirty="0"/>
              <a:t> </a:t>
            </a:r>
          </a:p>
        </p:txBody>
      </p:sp>
    </p:spTree>
    <p:extLst>
      <p:ext uri="{BB962C8B-B14F-4D97-AF65-F5344CB8AC3E}">
        <p14:creationId xmlns:p14="http://schemas.microsoft.com/office/powerpoint/2010/main" val="177946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Обработка ошибок</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64633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Попробуем через </a:t>
            </a:r>
            <a:r>
              <a:rPr lang="en-US" dirty="0" err="1"/>
              <a:t>BindingProvider</a:t>
            </a:r>
            <a:r>
              <a:rPr lang="ru-RU" dirty="0"/>
              <a:t> и свойства </a:t>
            </a:r>
            <a:r>
              <a:rPr lang="en-US" dirty="0" err="1"/>
              <a:t>MessageContext</a:t>
            </a:r>
            <a:r>
              <a:rPr lang="en-US" dirty="0"/>
              <a:t> </a:t>
            </a:r>
            <a:r>
              <a:rPr lang="ru-RU" dirty="0"/>
              <a:t>получить </a:t>
            </a:r>
            <a:r>
              <a:rPr lang="en-US" dirty="0"/>
              <a:t>HTTP-</a:t>
            </a:r>
            <a:r>
              <a:rPr lang="ru-RU" dirty="0"/>
              <a:t>код ответа:</a:t>
            </a:r>
          </a:p>
          <a:p>
            <a:endParaRPr lang="en-US" dirty="0"/>
          </a:p>
          <a:p>
            <a:endParaRPr lang="en-US" dirty="0"/>
          </a:p>
          <a:p>
            <a:r>
              <a:rPr lang="en-US" dirty="0"/>
              <a:t> </a:t>
            </a:r>
          </a:p>
        </p:txBody>
      </p:sp>
      <p:pic>
        <p:nvPicPr>
          <p:cNvPr id="4" name="Picture 3">
            <a:extLst>
              <a:ext uri="{FF2B5EF4-FFF2-40B4-BE49-F238E27FC236}">
                <a16:creationId xmlns:a16="http://schemas.microsoft.com/office/drawing/2014/main" id="{4AF59F86-02C1-408F-8EDD-9DBACA0AC6DF}"/>
              </a:ext>
            </a:extLst>
          </p:cNvPr>
          <p:cNvPicPr>
            <a:picLocks noChangeAspect="1"/>
          </p:cNvPicPr>
          <p:nvPr/>
        </p:nvPicPr>
        <p:blipFill>
          <a:blip r:embed="rId3"/>
          <a:stretch>
            <a:fillRect/>
          </a:stretch>
        </p:blipFill>
        <p:spPr>
          <a:xfrm>
            <a:off x="1193048" y="1963439"/>
            <a:ext cx="9809077" cy="3280519"/>
          </a:xfrm>
          <a:prstGeom prst="rect">
            <a:avLst/>
          </a:prstGeom>
        </p:spPr>
      </p:pic>
      <p:sp>
        <p:nvSpPr>
          <p:cNvPr id="8" name="Text Placeholder">
            <a:extLst>
              <a:ext uri="{FF2B5EF4-FFF2-40B4-BE49-F238E27FC236}">
                <a16:creationId xmlns:a16="http://schemas.microsoft.com/office/drawing/2014/main" id="{E08DF971-30C9-48FB-BEB6-D0EFBE5E8E31}"/>
              </a:ext>
            </a:extLst>
          </p:cNvPr>
          <p:cNvSpPr txBox="1">
            <a:spLocks/>
          </p:cNvSpPr>
          <p:nvPr/>
        </p:nvSpPr>
        <p:spPr bwMode="gray">
          <a:xfrm>
            <a:off x="503998" y="5555374"/>
            <a:ext cx="11186477" cy="64633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Получение любого свойства вернет </a:t>
            </a:r>
            <a:r>
              <a:rPr lang="en-US" dirty="0" err="1"/>
              <a:t>NullPointerException</a:t>
            </a:r>
            <a:endParaRPr lang="ru-RU" dirty="0"/>
          </a:p>
          <a:p>
            <a:endParaRPr lang="en-US" dirty="0"/>
          </a:p>
          <a:p>
            <a:endParaRPr lang="en-US" dirty="0"/>
          </a:p>
          <a:p>
            <a:r>
              <a:rPr lang="en-US" dirty="0"/>
              <a:t> </a:t>
            </a:r>
          </a:p>
        </p:txBody>
      </p:sp>
    </p:spTree>
    <p:extLst>
      <p:ext uri="{BB962C8B-B14F-4D97-AF65-F5344CB8AC3E}">
        <p14:creationId xmlns:p14="http://schemas.microsoft.com/office/powerpoint/2010/main" val="2036945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Решение</a:t>
            </a:r>
            <a:br>
              <a:rPr lang="en-US" dirty="0"/>
            </a:br>
            <a:r>
              <a:rPr lang="ru-RU" sz="1800" b="0" dirty="0"/>
              <a:t>Практика</a:t>
            </a:r>
            <a:endParaRPr lang="en-US" b="0" dirty="0"/>
          </a:p>
        </p:txBody>
      </p:sp>
      <p:pic>
        <p:nvPicPr>
          <p:cNvPr id="3" name="Picture 2">
            <a:extLst>
              <a:ext uri="{FF2B5EF4-FFF2-40B4-BE49-F238E27FC236}">
                <a16:creationId xmlns:a16="http://schemas.microsoft.com/office/drawing/2014/main" id="{9D98521B-213C-4803-92D7-7054AFE08175}"/>
              </a:ext>
            </a:extLst>
          </p:cNvPr>
          <p:cNvPicPr>
            <a:picLocks noChangeAspect="1"/>
          </p:cNvPicPr>
          <p:nvPr/>
        </p:nvPicPr>
        <p:blipFill>
          <a:blip r:embed="rId3"/>
          <a:stretch>
            <a:fillRect/>
          </a:stretch>
        </p:blipFill>
        <p:spPr>
          <a:xfrm>
            <a:off x="2943137" y="1150331"/>
            <a:ext cx="6308203" cy="4449725"/>
          </a:xfrm>
          <a:prstGeom prst="rect">
            <a:avLst/>
          </a:prstGeom>
        </p:spPr>
      </p:pic>
    </p:spTree>
    <p:extLst>
      <p:ext uri="{BB962C8B-B14F-4D97-AF65-F5344CB8AC3E}">
        <p14:creationId xmlns:p14="http://schemas.microsoft.com/office/powerpoint/2010/main" val="2900763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3998" y="550298"/>
            <a:ext cx="11186476" cy="646331"/>
          </a:xfrm>
        </p:spPr>
        <p:txBody>
          <a:bodyPr/>
          <a:lstStyle/>
          <a:p>
            <a:r>
              <a:rPr lang="en-US" dirty="0"/>
              <a:t>Handler chain</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171545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Цепочка обработчиков (</a:t>
            </a:r>
            <a:r>
              <a:rPr lang="en-US" dirty="0"/>
              <a:t>handler chain) – JWS (JSR-181)</a:t>
            </a:r>
            <a:endParaRPr lang="ru-RU" dirty="0"/>
          </a:p>
          <a:p>
            <a:pPr marL="285750" indent="-285750">
              <a:buFont typeface="Wingdings" panose="05000000000000000000" pitchFamily="2" charset="2"/>
              <a:buChar char="§"/>
            </a:pPr>
            <a:r>
              <a:rPr lang="ru-RU" dirty="0"/>
              <a:t>Способы подключения:</a:t>
            </a:r>
          </a:p>
          <a:p>
            <a:pPr marL="465714" lvl="1" indent="-285750"/>
            <a:r>
              <a:rPr lang="ru-RU" dirty="0"/>
              <a:t>Аннотация </a:t>
            </a:r>
            <a:r>
              <a:rPr lang="en-US" dirty="0"/>
              <a:t>@</a:t>
            </a:r>
            <a:r>
              <a:rPr lang="en-US" dirty="0" err="1"/>
              <a:t>HandlerChain</a:t>
            </a:r>
            <a:r>
              <a:rPr lang="en-US" dirty="0"/>
              <a:t> + </a:t>
            </a:r>
            <a:r>
              <a:rPr lang="ru-RU" dirty="0"/>
              <a:t>конфигурационный </a:t>
            </a:r>
            <a:r>
              <a:rPr lang="en-US" dirty="0"/>
              <a:t>xml-</a:t>
            </a:r>
            <a:r>
              <a:rPr lang="ru-RU" dirty="0"/>
              <a:t>файл</a:t>
            </a:r>
          </a:p>
          <a:p>
            <a:pPr marL="465714" lvl="1" indent="-285750"/>
            <a:r>
              <a:rPr lang="ru-RU" dirty="0" err="1"/>
              <a:t>Программно</a:t>
            </a:r>
            <a:r>
              <a:rPr lang="ru-RU" dirty="0"/>
              <a:t> через </a:t>
            </a:r>
            <a:r>
              <a:rPr lang="en-US" dirty="0" err="1"/>
              <a:t>BindingProvider</a:t>
            </a:r>
            <a:endParaRPr lang="ru-RU" dirty="0"/>
          </a:p>
          <a:p>
            <a:endParaRPr lang="en-US" dirty="0"/>
          </a:p>
          <a:p>
            <a:endParaRPr lang="en-US" dirty="0"/>
          </a:p>
          <a:p>
            <a:r>
              <a:rPr lang="en-US" dirty="0"/>
              <a:t> </a:t>
            </a:r>
          </a:p>
        </p:txBody>
      </p:sp>
      <p:pic>
        <p:nvPicPr>
          <p:cNvPr id="9" name="Picture 8">
            <a:extLst>
              <a:ext uri="{FF2B5EF4-FFF2-40B4-BE49-F238E27FC236}">
                <a16:creationId xmlns:a16="http://schemas.microsoft.com/office/drawing/2014/main" id="{64863BA0-386A-49D2-9A6C-24CBBCAE56C5}"/>
              </a:ext>
            </a:extLst>
          </p:cNvPr>
          <p:cNvPicPr>
            <a:picLocks noChangeAspect="1"/>
          </p:cNvPicPr>
          <p:nvPr/>
        </p:nvPicPr>
        <p:blipFill>
          <a:blip r:embed="rId3"/>
          <a:stretch>
            <a:fillRect/>
          </a:stretch>
        </p:blipFill>
        <p:spPr>
          <a:xfrm>
            <a:off x="1079588" y="3148314"/>
            <a:ext cx="10035295" cy="2246463"/>
          </a:xfrm>
          <a:prstGeom prst="rect">
            <a:avLst/>
          </a:prstGeom>
        </p:spPr>
      </p:pic>
    </p:spTree>
    <p:extLst>
      <p:ext uri="{BB962C8B-B14F-4D97-AF65-F5344CB8AC3E}">
        <p14:creationId xmlns:p14="http://schemas.microsoft.com/office/powerpoint/2010/main" val="3323202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en-US" dirty="0"/>
              <a:t>Handler chain</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315057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sz="2400" dirty="0"/>
              <a:t>Обработчики бывают двух типов:</a:t>
            </a:r>
          </a:p>
          <a:p>
            <a:pPr marL="465714" lvl="1" indent="-285750"/>
            <a:r>
              <a:rPr lang="en-US" sz="2400" b="1" dirty="0" err="1"/>
              <a:t>SOAPHandler</a:t>
            </a:r>
            <a:r>
              <a:rPr lang="en-US" sz="2400" b="1" dirty="0"/>
              <a:t> </a:t>
            </a:r>
            <a:r>
              <a:rPr lang="en-US" sz="2400" dirty="0"/>
              <a:t>– </a:t>
            </a:r>
            <a:r>
              <a:rPr lang="ru-RU" sz="2400" dirty="0"/>
              <a:t>обработчик </a:t>
            </a:r>
            <a:r>
              <a:rPr lang="en-US" sz="2400" dirty="0"/>
              <a:t>SOAP</a:t>
            </a:r>
            <a:r>
              <a:rPr lang="ru-RU" sz="2400" dirty="0"/>
              <a:t> с доступом к </a:t>
            </a:r>
            <a:r>
              <a:rPr lang="en-US" sz="2400" dirty="0" err="1"/>
              <a:t>SOAPMessageContext</a:t>
            </a:r>
            <a:r>
              <a:rPr lang="ru-RU" sz="2400" dirty="0"/>
              <a:t> и протокол-специфичными параметрам</a:t>
            </a:r>
          </a:p>
          <a:p>
            <a:pPr marL="465714" lvl="1" indent="-285750"/>
            <a:endParaRPr lang="en-US" sz="2400" dirty="0"/>
          </a:p>
          <a:p>
            <a:pPr marL="465714" lvl="1" indent="-285750"/>
            <a:r>
              <a:rPr lang="en-US" sz="2400" b="1" dirty="0" err="1"/>
              <a:t>LogicalHandler</a:t>
            </a:r>
            <a:r>
              <a:rPr lang="en-US" sz="2400" dirty="0"/>
              <a:t> – </a:t>
            </a:r>
            <a:r>
              <a:rPr lang="ru-RU" sz="2400" dirty="0"/>
              <a:t>протокол-независимый обработчик с доступом к </a:t>
            </a:r>
            <a:r>
              <a:rPr lang="en-US" sz="2400" dirty="0" err="1"/>
              <a:t>LogicalMessageContext</a:t>
            </a:r>
            <a:endParaRPr lang="en-US" sz="2400" dirty="0"/>
          </a:p>
          <a:p>
            <a:r>
              <a:rPr lang="en-US" dirty="0"/>
              <a:t> </a:t>
            </a:r>
          </a:p>
        </p:txBody>
      </p:sp>
    </p:spTree>
    <p:extLst>
      <p:ext uri="{BB962C8B-B14F-4D97-AF65-F5344CB8AC3E}">
        <p14:creationId xmlns:p14="http://schemas.microsoft.com/office/powerpoint/2010/main" val="139306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en-US" dirty="0"/>
              <a:t>Handler chain</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44166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Методы </a:t>
            </a:r>
            <a:r>
              <a:rPr lang="en-US" dirty="0" err="1"/>
              <a:t>SOAPHandler</a:t>
            </a:r>
            <a:r>
              <a:rPr lang="ru-RU" dirty="0"/>
              <a:t>:</a:t>
            </a:r>
          </a:p>
        </p:txBody>
      </p:sp>
      <p:pic>
        <p:nvPicPr>
          <p:cNvPr id="3" name="Picture 2">
            <a:extLst>
              <a:ext uri="{FF2B5EF4-FFF2-40B4-BE49-F238E27FC236}">
                <a16:creationId xmlns:a16="http://schemas.microsoft.com/office/drawing/2014/main" id="{09B7B23E-1B34-4C20-82FB-75D5560819C4}"/>
              </a:ext>
            </a:extLst>
          </p:cNvPr>
          <p:cNvPicPr>
            <a:picLocks noChangeAspect="1"/>
          </p:cNvPicPr>
          <p:nvPr/>
        </p:nvPicPr>
        <p:blipFill>
          <a:blip r:embed="rId3"/>
          <a:stretch>
            <a:fillRect/>
          </a:stretch>
        </p:blipFill>
        <p:spPr>
          <a:xfrm>
            <a:off x="2063398" y="1874520"/>
            <a:ext cx="8067675" cy="4638675"/>
          </a:xfrm>
          <a:prstGeom prst="rect">
            <a:avLst/>
          </a:prstGeom>
        </p:spPr>
      </p:pic>
    </p:spTree>
    <p:extLst>
      <p:ext uri="{BB962C8B-B14F-4D97-AF65-F5344CB8AC3E}">
        <p14:creationId xmlns:p14="http://schemas.microsoft.com/office/powerpoint/2010/main" val="3571900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en-US" dirty="0"/>
              <a:t>Handler chain</a:t>
            </a:r>
            <a:br>
              <a:rPr lang="en-US" dirty="0"/>
            </a:br>
            <a:r>
              <a:rPr lang="ru-RU" sz="1800" b="0" dirty="0"/>
              <a:t>Практика</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8"/>
            <a:ext cx="11186477" cy="44166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Определение </a:t>
            </a:r>
            <a:r>
              <a:rPr lang="en-US" dirty="0"/>
              <a:t>Scope </a:t>
            </a:r>
            <a:r>
              <a:rPr lang="ru-RU" dirty="0"/>
              <a:t>для свойства </a:t>
            </a:r>
            <a:r>
              <a:rPr lang="en-US" dirty="0" err="1"/>
              <a:t>MessageContext</a:t>
            </a:r>
            <a:r>
              <a:rPr lang="en-US" dirty="0"/>
              <a:t> </a:t>
            </a:r>
            <a:r>
              <a:rPr lang="ru-RU" dirty="0"/>
              <a:t>в </a:t>
            </a:r>
            <a:r>
              <a:rPr lang="en-US" dirty="0" err="1"/>
              <a:t>SOAPHandler</a:t>
            </a:r>
            <a:r>
              <a:rPr lang="en-US" dirty="0"/>
              <a:t>:</a:t>
            </a:r>
            <a:endParaRPr lang="ru-RU" dirty="0"/>
          </a:p>
        </p:txBody>
      </p:sp>
      <p:pic>
        <p:nvPicPr>
          <p:cNvPr id="10" name="Picture 9">
            <a:extLst>
              <a:ext uri="{FF2B5EF4-FFF2-40B4-BE49-F238E27FC236}">
                <a16:creationId xmlns:a16="http://schemas.microsoft.com/office/drawing/2014/main" id="{29B29765-D3F6-46E1-87B5-E28F1E82C977}"/>
              </a:ext>
            </a:extLst>
          </p:cNvPr>
          <p:cNvPicPr>
            <a:picLocks noChangeAspect="1"/>
          </p:cNvPicPr>
          <p:nvPr/>
        </p:nvPicPr>
        <p:blipFill>
          <a:blip r:embed="rId3"/>
          <a:stretch>
            <a:fillRect/>
          </a:stretch>
        </p:blipFill>
        <p:spPr>
          <a:xfrm>
            <a:off x="751265" y="1842702"/>
            <a:ext cx="9914700" cy="2016770"/>
          </a:xfrm>
          <a:prstGeom prst="rect">
            <a:avLst/>
          </a:prstGeom>
        </p:spPr>
      </p:pic>
      <p:sp>
        <p:nvSpPr>
          <p:cNvPr id="11" name="Text Placeholder">
            <a:extLst>
              <a:ext uri="{FF2B5EF4-FFF2-40B4-BE49-F238E27FC236}">
                <a16:creationId xmlns:a16="http://schemas.microsoft.com/office/drawing/2014/main" id="{A4C53033-6CAD-4336-B932-10A3E2684197}"/>
              </a:ext>
            </a:extLst>
          </p:cNvPr>
          <p:cNvSpPr txBox="1">
            <a:spLocks/>
          </p:cNvSpPr>
          <p:nvPr/>
        </p:nvSpPr>
        <p:spPr bwMode="gray">
          <a:xfrm>
            <a:off x="503996" y="4006913"/>
            <a:ext cx="11186477" cy="44166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Получение свойства в клиентском коде</a:t>
            </a:r>
            <a:r>
              <a:rPr lang="en-US" dirty="0"/>
              <a:t> </a:t>
            </a:r>
            <a:r>
              <a:rPr lang="ru-RU" dirty="0"/>
              <a:t>через </a:t>
            </a:r>
            <a:r>
              <a:rPr lang="en-US" dirty="0" err="1"/>
              <a:t>BindingProvider</a:t>
            </a:r>
            <a:r>
              <a:rPr lang="ru-RU" dirty="0"/>
              <a:t>:</a:t>
            </a:r>
          </a:p>
        </p:txBody>
      </p:sp>
      <p:pic>
        <p:nvPicPr>
          <p:cNvPr id="13" name="Picture 12">
            <a:extLst>
              <a:ext uri="{FF2B5EF4-FFF2-40B4-BE49-F238E27FC236}">
                <a16:creationId xmlns:a16="http://schemas.microsoft.com/office/drawing/2014/main" id="{DA2C147F-F966-4DE2-8F15-DF89A472A0C1}"/>
              </a:ext>
            </a:extLst>
          </p:cNvPr>
          <p:cNvPicPr>
            <a:picLocks noChangeAspect="1"/>
          </p:cNvPicPr>
          <p:nvPr/>
        </p:nvPicPr>
        <p:blipFill>
          <a:blip r:embed="rId4"/>
          <a:stretch>
            <a:fillRect/>
          </a:stretch>
        </p:blipFill>
        <p:spPr>
          <a:xfrm>
            <a:off x="1139885" y="4761284"/>
            <a:ext cx="8221440" cy="1119864"/>
          </a:xfrm>
          <a:prstGeom prst="rect">
            <a:avLst/>
          </a:prstGeom>
        </p:spPr>
      </p:pic>
    </p:spTree>
    <p:extLst>
      <p:ext uri="{BB962C8B-B14F-4D97-AF65-F5344CB8AC3E}">
        <p14:creationId xmlns:p14="http://schemas.microsoft.com/office/powerpoint/2010/main" val="104034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10C814-349C-476F-A12B-B43A9D0A23F2}"/>
              </a:ext>
            </a:extLst>
          </p:cNvPr>
          <p:cNvPicPr>
            <a:picLocks noChangeAspect="1"/>
          </p:cNvPicPr>
          <p:nvPr/>
        </p:nvPicPr>
        <p:blipFill>
          <a:blip r:embed="rId3"/>
          <a:stretch>
            <a:fillRect/>
          </a:stretch>
        </p:blipFill>
        <p:spPr>
          <a:xfrm>
            <a:off x="1415674" y="447675"/>
            <a:ext cx="4410075" cy="5962650"/>
          </a:xfrm>
          <a:prstGeom prst="rect">
            <a:avLst/>
          </a:prstGeom>
        </p:spPr>
      </p:pic>
      <p:sp>
        <p:nvSpPr>
          <p:cNvPr id="6" name="Text Placeholder">
            <a:extLst>
              <a:ext uri="{FF2B5EF4-FFF2-40B4-BE49-F238E27FC236}">
                <a16:creationId xmlns:a16="http://schemas.microsoft.com/office/drawing/2014/main" id="{4EA21EFB-C112-4F08-872B-9E9958AA3E13}"/>
              </a:ext>
            </a:extLst>
          </p:cNvPr>
          <p:cNvSpPr txBox="1">
            <a:spLocks/>
          </p:cNvSpPr>
          <p:nvPr/>
        </p:nvSpPr>
        <p:spPr bwMode="gray">
          <a:xfrm>
            <a:off x="6214369" y="447676"/>
            <a:ext cx="5476107" cy="285925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ru-RU" sz="3200" dirty="0"/>
              <a:t>Зачем?! Ведь </a:t>
            </a:r>
            <a:r>
              <a:rPr lang="en-US" sz="3200" dirty="0"/>
              <a:t>SOAP:</a:t>
            </a:r>
            <a:endParaRPr lang="ru-RU" dirty="0"/>
          </a:p>
          <a:p>
            <a:pPr lvl="1"/>
            <a:r>
              <a:rPr lang="ru-RU" sz="2000" dirty="0"/>
              <a:t>тяжелый</a:t>
            </a:r>
          </a:p>
          <a:p>
            <a:pPr lvl="1"/>
            <a:r>
              <a:rPr lang="ru-RU" sz="2000" dirty="0"/>
              <a:t>избыточный</a:t>
            </a:r>
          </a:p>
          <a:p>
            <a:pPr lvl="1"/>
            <a:r>
              <a:rPr lang="ru-RU" sz="2000" dirty="0"/>
              <a:t>устаревший</a:t>
            </a:r>
          </a:p>
          <a:p>
            <a:pPr lvl="1"/>
            <a:r>
              <a:rPr lang="ru-RU" sz="2000" dirty="0"/>
              <a:t>немодный</a:t>
            </a:r>
          </a:p>
          <a:p>
            <a:pPr lvl="1"/>
            <a:endParaRPr lang="ru-RU" dirty="0"/>
          </a:p>
          <a:p>
            <a:pPr lvl="1"/>
            <a:endParaRPr lang="ru-RU" dirty="0"/>
          </a:p>
          <a:p>
            <a:pPr lvl="1"/>
            <a:endParaRPr lang="en-US" dirty="0"/>
          </a:p>
        </p:txBody>
      </p:sp>
      <p:sp>
        <p:nvSpPr>
          <p:cNvPr id="7" name="Text Placeholder">
            <a:extLst>
              <a:ext uri="{FF2B5EF4-FFF2-40B4-BE49-F238E27FC236}">
                <a16:creationId xmlns:a16="http://schemas.microsoft.com/office/drawing/2014/main" id="{5A99A76C-A8C4-4E99-87FC-99F13733C3A8}"/>
              </a:ext>
            </a:extLst>
          </p:cNvPr>
          <p:cNvSpPr txBox="1">
            <a:spLocks/>
          </p:cNvSpPr>
          <p:nvPr/>
        </p:nvSpPr>
        <p:spPr bwMode="gray">
          <a:xfrm>
            <a:off x="6214369" y="3306932"/>
            <a:ext cx="5476107" cy="310339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ru-RU" sz="3200" dirty="0"/>
              <a:t>Да!</a:t>
            </a:r>
            <a:r>
              <a:rPr lang="en-US" sz="3200" dirty="0"/>
              <a:t> </a:t>
            </a:r>
            <a:r>
              <a:rPr lang="ru-RU" sz="3200" dirty="0"/>
              <a:t>Но:</a:t>
            </a:r>
            <a:endParaRPr lang="ru-RU" dirty="0"/>
          </a:p>
          <a:p>
            <a:pPr lvl="1"/>
            <a:r>
              <a:rPr lang="ru-RU" sz="2000" dirty="0"/>
              <a:t>это базовый протокол </a:t>
            </a:r>
            <a:r>
              <a:rPr lang="en-US" sz="2000" dirty="0"/>
              <a:t>SOA</a:t>
            </a:r>
            <a:r>
              <a:rPr lang="ru-RU" sz="2000" dirty="0"/>
              <a:t> в целом и </a:t>
            </a:r>
            <a:r>
              <a:rPr lang="en-US" sz="2000" dirty="0"/>
              <a:t>SAP </a:t>
            </a:r>
            <a:r>
              <a:rPr lang="en-US" sz="2000" dirty="0" err="1"/>
              <a:t>Netweaver</a:t>
            </a:r>
            <a:r>
              <a:rPr lang="en-US" sz="2000" dirty="0"/>
              <a:t> on-premise </a:t>
            </a:r>
            <a:r>
              <a:rPr lang="ru-RU" sz="2000" dirty="0"/>
              <a:t>в частности</a:t>
            </a:r>
          </a:p>
          <a:p>
            <a:pPr lvl="1"/>
            <a:r>
              <a:rPr lang="ru-RU" sz="2000" dirty="0"/>
              <a:t>накоплен большой объем знаний и опыта</a:t>
            </a:r>
          </a:p>
          <a:p>
            <a:pPr lvl="1"/>
            <a:r>
              <a:rPr lang="ru-RU" sz="2000" dirty="0"/>
              <a:t>все еще популярен в </a:t>
            </a:r>
            <a:r>
              <a:rPr lang="en-US" sz="2000" dirty="0"/>
              <a:t>Java EE - </a:t>
            </a:r>
            <a:r>
              <a:rPr lang="ru-RU" sz="2000" dirty="0"/>
              <a:t>разработке</a:t>
            </a:r>
          </a:p>
          <a:p>
            <a:pPr lvl="1"/>
            <a:r>
              <a:rPr lang="ru-RU" sz="2000" dirty="0"/>
              <a:t>имеет подмножество стандартизированных протоколов </a:t>
            </a:r>
            <a:r>
              <a:rPr lang="en-US" sz="2000" dirty="0"/>
              <a:t>WS-*</a:t>
            </a:r>
            <a:endParaRPr lang="ru-RU" sz="2000" dirty="0"/>
          </a:p>
          <a:p>
            <a:pPr lvl="1"/>
            <a:endParaRPr lang="ru-RU" dirty="0"/>
          </a:p>
          <a:p>
            <a:pPr lvl="1"/>
            <a:endParaRPr lang="ru-RU" dirty="0"/>
          </a:p>
          <a:p>
            <a:pPr lvl="1"/>
            <a:endParaRPr lang="en-US" dirty="0"/>
          </a:p>
        </p:txBody>
      </p:sp>
    </p:spTree>
    <p:extLst>
      <p:ext uri="{BB962C8B-B14F-4D97-AF65-F5344CB8AC3E}">
        <p14:creationId xmlns:p14="http://schemas.microsoft.com/office/powerpoint/2010/main" val="799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en-US" dirty="0"/>
              <a:t>Handler chain</a:t>
            </a:r>
            <a:br>
              <a:rPr lang="en-US" dirty="0"/>
            </a:br>
            <a:r>
              <a:rPr lang="ru-RU" sz="1800" b="0" dirty="0"/>
              <a:t>Практика</a:t>
            </a:r>
            <a:endParaRPr lang="en-US" b="0" dirty="0"/>
          </a:p>
        </p:txBody>
      </p:sp>
      <p:sp>
        <p:nvSpPr>
          <p:cNvPr id="9" name="Text Placeholder">
            <a:extLst>
              <a:ext uri="{FF2B5EF4-FFF2-40B4-BE49-F238E27FC236}">
                <a16:creationId xmlns:a16="http://schemas.microsoft.com/office/drawing/2014/main" id="{5D7257F9-4ABB-404E-8767-B4B68E4C2ED8}"/>
              </a:ext>
            </a:extLst>
          </p:cNvPr>
          <p:cNvSpPr txBox="1">
            <a:spLocks/>
          </p:cNvSpPr>
          <p:nvPr/>
        </p:nvSpPr>
        <p:spPr bwMode="gray">
          <a:xfrm>
            <a:off x="503998" y="1432858"/>
            <a:ext cx="11186477" cy="44166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ru-RU" dirty="0"/>
              <a:t>Почему это работает?</a:t>
            </a:r>
            <a:endParaRPr lang="en-US" dirty="0"/>
          </a:p>
          <a:p>
            <a:pPr marL="465714" lvl="1" indent="-285750"/>
            <a:r>
              <a:rPr lang="ru-RU" sz="2000" dirty="0"/>
              <a:t>есть предположение, что подключение </a:t>
            </a:r>
            <a:r>
              <a:rPr lang="en-US" sz="2000" dirty="0"/>
              <a:t>handler chain</a:t>
            </a:r>
            <a:r>
              <a:rPr lang="ru-RU" sz="2000" dirty="0"/>
              <a:t> сообщает </a:t>
            </a:r>
            <a:r>
              <a:rPr lang="en-US" sz="2000" dirty="0"/>
              <a:t>runtime-</a:t>
            </a:r>
            <a:r>
              <a:rPr lang="ru-RU" sz="2000" dirty="0"/>
              <a:t>у, что мы самостоятельно берем на себя обработку </a:t>
            </a:r>
            <a:r>
              <a:rPr lang="en-US" sz="2000" dirty="0"/>
              <a:t>MEP</a:t>
            </a:r>
            <a:r>
              <a:rPr lang="ru-RU" sz="2000" dirty="0"/>
              <a:t> и сами решаем, что делать с ответами и  ошибками, даже если их может не быть.</a:t>
            </a:r>
          </a:p>
          <a:p>
            <a:pPr marL="465714" lvl="1" indent="-285750"/>
            <a:r>
              <a:rPr lang="ru-RU" sz="2000" dirty="0"/>
              <a:t>это тема дальнейшего исследования</a:t>
            </a:r>
          </a:p>
        </p:txBody>
      </p:sp>
    </p:spTree>
    <p:extLst>
      <p:ext uri="{BB962C8B-B14F-4D97-AF65-F5344CB8AC3E}">
        <p14:creationId xmlns:p14="http://schemas.microsoft.com/office/powerpoint/2010/main" val="1855842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Сценарии применения</a:t>
            </a:r>
            <a:br>
              <a:rPr lang="en-US" dirty="0"/>
            </a:br>
            <a:r>
              <a:rPr lang="ru-RU" sz="1800" b="0" dirty="0"/>
              <a:t>Практика</a:t>
            </a:r>
            <a:endParaRPr lang="en-US" b="0" dirty="0"/>
          </a:p>
        </p:txBody>
      </p:sp>
      <p:sp>
        <p:nvSpPr>
          <p:cNvPr id="9" name="Text Placeholder">
            <a:extLst>
              <a:ext uri="{FF2B5EF4-FFF2-40B4-BE49-F238E27FC236}">
                <a16:creationId xmlns:a16="http://schemas.microsoft.com/office/drawing/2014/main" id="{5D7257F9-4ABB-404E-8767-B4B68E4C2ED8}"/>
              </a:ext>
            </a:extLst>
          </p:cNvPr>
          <p:cNvSpPr txBox="1">
            <a:spLocks/>
          </p:cNvSpPr>
          <p:nvPr/>
        </p:nvSpPr>
        <p:spPr bwMode="gray">
          <a:xfrm>
            <a:off x="503998" y="1432858"/>
            <a:ext cx="11186477" cy="447645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ru-RU" dirty="0"/>
              <a:t>Вызовы внешних </a:t>
            </a:r>
            <a:r>
              <a:rPr lang="en-US" dirty="0"/>
              <a:t>SOAP-</a:t>
            </a:r>
            <a:r>
              <a:rPr lang="ru-RU" dirty="0"/>
              <a:t>сервисов из </a:t>
            </a:r>
            <a:r>
              <a:rPr lang="en-US" dirty="0"/>
              <a:t>Java Proxy</a:t>
            </a:r>
            <a:r>
              <a:rPr lang="ru-RU" dirty="0"/>
              <a:t> с расширенной обработкой (</a:t>
            </a:r>
            <a:r>
              <a:rPr lang="ru-RU" dirty="0" err="1"/>
              <a:t>логирование</a:t>
            </a:r>
            <a:r>
              <a:rPr lang="ru-RU" dirty="0"/>
              <a:t>, безопасность, модификация)</a:t>
            </a:r>
          </a:p>
          <a:p>
            <a:pPr marL="342900" indent="-342900">
              <a:buFont typeface="Arial" panose="020B0604020202020204" pitchFamily="34" charset="0"/>
              <a:buChar char="•"/>
            </a:pPr>
            <a:r>
              <a:rPr lang="ru-RU" dirty="0"/>
              <a:t>Связка </a:t>
            </a:r>
            <a:r>
              <a:rPr lang="en-US" dirty="0"/>
              <a:t>BPM + </a:t>
            </a:r>
            <a:r>
              <a:rPr lang="en-US" dirty="0" err="1"/>
              <a:t>JavaProxy</a:t>
            </a:r>
            <a:r>
              <a:rPr lang="en-US" dirty="0"/>
              <a:t> </a:t>
            </a:r>
            <a:r>
              <a:rPr lang="ru-RU" dirty="0"/>
              <a:t>для </a:t>
            </a:r>
            <a:r>
              <a:rPr lang="en-US" dirty="0"/>
              <a:t>pre/post </a:t>
            </a:r>
            <a:r>
              <a:rPr lang="ru-RU" dirty="0"/>
              <a:t>обработки сообщений + внешний </a:t>
            </a:r>
            <a:r>
              <a:rPr lang="en-US" dirty="0"/>
              <a:t>AEX</a:t>
            </a:r>
            <a:endParaRPr lang="ru-RU" dirty="0"/>
          </a:p>
          <a:p>
            <a:pPr marL="342900" indent="-342900">
              <a:buFont typeface="Arial" panose="020B0604020202020204" pitchFamily="34" charset="0"/>
              <a:buChar char="•"/>
            </a:pPr>
            <a:r>
              <a:rPr lang="ru-RU" dirty="0"/>
              <a:t>Организация мостов с внешним </a:t>
            </a:r>
            <a:r>
              <a:rPr lang="en-US" dirty="0"/>
              <a:t>AEX </a:t>
            </a:r>
            <a:r>
              <a:rPr lang="ru-RU" dirty="0"/>
              <a:t>с расширенной обработкой</a:t>
            </a:r>
          </a:p>
          <a:p>
            <a:pPr marL="522864" lvl="1" indent="-342900">
              <a:buFont typeface="Arial" panose="020B0604020202020204" pitchFamily="34" charset="0"/>
              <a:buChar char="•"/>
            </a:pPr>
            <a:r>
              <a:rPr lang="ru-RU" dirty="0"/>
              <a:t>комбинация паттернов в </a:t>
            </a:r>
            <a:r>
              <a:rPr lang="en-US" i="1" dirty="0"/>
              <a:t>consumer-provider</a:t>
            </a:r>
            <a:r>
              <a:rPr lang="en-US" dirty="0"/>
              <a:t> </a:t>
            </a:r>
            <a:r>
              <a:rPr lang="ru-RU" dirty="0"/>
              <a:t>может быть любой (</a:t>
            </a:r>
            <a:r>
              <a:rPr lang="en-US" dirty="0"/>
              <a:t>RR-RR, RR-</a:t>
            </a:r>
            <a:r>
              <a:rPr lang="en-US" dirty="0" err="1"/>
              <a:t>Oneway</a:t>
            </a:r>
            <a:r>
              <a:rPr lang="en-US" dirty="0"/>
              <a:t>, </a:t>
            </a:r>
            <a:r>
              <a:rPr lang="en-US" dirty="0" err="1"/>
              <a:t>Oneway</a:t>
            </a:r>
            <a:r>
              <a:rPr lang="en-US" dirty="0"/>
              <a:t>-RR, </a:t>
            </a:r>
            <a:r>
              <a:rPr lang="en-US" dirty="0" err="1"/>
              <a:t>Oneway-Oneway</a:t>
            </a:r>
            <a:r>
              <a:rPr lang="ru-RU" dirty="0"/>
              <a:t>)</a:t>
            </a:r>
            <a:r>
              <a:rPr lang="en-US" dirty="0"/>
              <a:t>, </a:t>
            </a:r>
            <a:r>
              <a:rPr lang="ru-RU" dirty="0"/>
              <a:t>но с ограничениями на расширенную обработку со стороны </a:t>
            </a:r>
            <a:r>
              <a:rPr lang="en-US" dirty="0"/>
              <a:t>provider</a:t>
            </a:r>
            <a:endParaRPr lang="ru-RU" dirty="0"/>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3560216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Выводы</a:t>
            </a:r>
            <a:br>
              <a:rPr lang="en-US" dirty="0"/>
            </a:br>
            <a:r>
              <a:rPr lang="ru-RU" sz="1800" b="0" dirty="0"/>
              <a:t>Практика</a:t>
            </a:r>
            <a:endParaRPr lang="en-US" b="0" dirty="0"/>
          </a:p>
        </p:txBody>
      </p:sp>
      <p:sp>
        <p:nvSpPr>
          <p:cNvPr id="9" name="Text Placeholder">
            <a:extLst>
              <a:ext uri="{FF2B5EF4-FFF2-40B4-BE49-F238E27FC236}">
                <a16:creationId xmlns:a16="http://schemas.microsoft.com/office/drawing/2014/main" id="{5D7257F9-4ABB-404E-8767-B4B68E4C2ED8}"/>
              </a:ext>
            </a:extLst>
          </p:cNvPr>
          <p:cNvSpPr txBox="1">
            <a:spLocks/>
          </p:cNvSpPr>
          <p:nvPr/>
        </p:nvSpPr>
        <p:spPr bwMode="gray">
          <a:xfrm>
            <a:off x="503998" y="1432858"/>
            <a:ext cx="11186477" cy="4476452"/>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err="1"/>
              <a:t>Netweaver</a:t>
            </a:r>
            <a:r>
              <a:rPr lang="en-US" dirty="0"/>
              <a:t> Java Proxy</a:t>
            </a:r>
            <a:r>
              <a:rPr lang="ru-RU" dirty="0"/>
              <a:t>:</a:t>
            </a:r>
          </a:p>
          <a:p>
            <a:pPr marL="522864" lvl="1" indent="-342900">
              <a:buFont typeface="Arial" panose="020B0604020202020204" pitchFamily="34" charset="0"/>
              <a:buChar char="•"/>
            </a:pPr>
            <a:r>
              <a:rPr lang="ru-RU" dirty="0"/>
              <a:t>стандартные инструменты конфигурации сервисов приложения – в целом это удобно</a:t>
            </a:r>
          </a:p>
          <a:p>
            <a:pPr marL="522864" lvl="1" indent="-342900">
              <a:buFont typeface="Arial" panose="020B0604020202020204" pitchFamily="34" charset="0"/>
              <a:buChar char="•"/>
            </a:pPr>
            <a:r>
              <a:rPr lang="en-US" dirty="0" err="1"/>
              <a:t>oneway</a:t>
            </a:r>
            <a:r>
              <a:rPr lang="en-US" dirty="0"/>
              <a:t>-</a:t>
            </a:r>
            <a:r>
              <a:rPr lang="ru-RU" dirty="0"/>
              <a:t>сервисы</a:t>
            </a:r>
            <a:r>
              <a:rPr lang="en-US" dirty="0"/>
              <a:t> – </a:t>
            </a:r>
            <a:r>
              <a:rPr lang="ru-RU" dirty="0"/>
              <a:t>это возможно</a:t>
            </a:r>
          </a:p>
          <a:p>
            <a:pPr marL="522864" lvl="1" indent="-342900">
              <a:buFont typeface="Arial" panose="020B0604020202020204" pitchFamily="34" charset="0"/>
              <a:buChar char="•"/>
            </a:pPr>
            <a:r>
              <a:rPr lang="ru-RU" dirty="0"/>
              <a:t>основные паттерны </a:t>
            </a:r>
            <a:r>
              <a:rPr lang="en-US" dirty="0"/>
              <a:t>SOAP-</a:t>
            </a:r>
            <a:r>
              <a:rPr lang="ru-RU" dirty="0"/>
              <a:t>сервисов – есть расширенная обработка</a:t>
            </a:r>
          </a:p>
          <a:p>
            <a:pPr marL="342900" indent="-342900">
              <a:buFont typeface="Arial" panose="020B0604020202020204" pitchFamily="34" charset="0"/>
              <a:buChar char="•"/>
            </a:pPr>
            <a:r>
              <a:rPr lang="en-US" dirty="0"/>
              <a:t>SAP </a:t>
            </a:r>
            <a:r>
              <a:rPr lang="en-US" dirty="0" err="1"/>
              <a:t>Netweaver</a:t>
            </a:r>
            <a:r>
              <a:rPr lang="ru-RU" dirty="0"/>
              <a:t> </a:t>
            </a:r>
            <a:r>
              <a:rPr lang="en-US" dirty="0"/>
              <a:t>Java AS:</a:t>
            </a:r>
            <a:endParaRPr lang="ru-RU" dirty="0"/>
          </a:p>
          <a:p>
            <a:pPr marL="522864" lvl="1" indent="-342900"/>
            <a:r>
              <a:rPr lang="ru-RU" dirty="0"/>
              <a:t>это весело и интересно</a:t>
            </a:r>
          </a:p>
          <a:p>
            <a:pPr marL="522864" lvl="1" indent="-342900"/>
            <a:r>
              <a:rPr lang="ru-RU" dirty="0"/>
              <a:t>разработку вести порой сложно, но можно</a:t>
            </a:r>
          </a:p>
          <a:p>
            <a:pPr marL="522864" lvl="1" indent="-342900"/>
            <a:r>
              <a:rPr lang="ru-RU" dirty="0"/>
              <a:t>информации и документации нет или она давно устарела, нужно расширять поиски</a:t>
            </a:r>
          </a:p>
          <a:p>
            <a:pPr marL="522864" lvl="1" indent="-342900"/>
            <a:r>
              <a:rPr lang="ru-RU" dirty="0"/>
              <a:t>можно найти инструменты для решения нестандартных задач</a:t>
            </a:r>
          </a:p>
        </p:txBody>
      </p:sp>
    </p:spTree>
    <p:extLst>
      <p:ext uri="{BB962C8B-B14F-4D97-AF65-F5344CB8AC3E}">
        <p14:creationId xmlns:p14="http://schemas.microsoft.com/office/powerpoint/2010/main" val="1206393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bwMode="gray">
          <a:xfrm>
            <a:off x="976330" y="1559606"/>
            <a:ext cx="3743909" cy="923116"/>
          </a:xfrm>
        </p:spPr>
        <p:txBody>
          <a:bodyPr/>
          <a:lstStyle/>
          <a:p>
            <a:r>
              <a:rPr lang="ru-RU" dirty="0"/>
              <a:t>Спасибо!</a:t>
            </a:r>
            <a:endParaRPr lang="en-US" dirty="0"/>
          </a:p>
        </p:txBody>
      </p:sp>
      <p:pic>
        <p:nvPicPr>
          <p:cNvPr id="9" name="Picture 8">
            <a:extLst>
              <a:ext uri="{FF2B5EF4-FFF2-40B4-BE49-F238E27FC236}">
                <a16:creationId xmlns:a16="http://schemas.microsoft.com/office/drawing/2014/main" id="{84E482D4-6447-4550-8DBB-303FBE98F903}"/>
              </a:ext>
            </a:extLst>
          </p:cNvPr>
          <p:cNvPicPr>
            <a:picLocks noChangeAspect="1"/>
          </p:cNvPicPr>
          <p:nvPr/>
        </p:nvPicPr>
        <p:blipFill>
          <a:blip r:embed="rId2"/>
          <a:stretch>
            <a:fillRect/>
          </a:stretch>
        </p:blipFill>
        <p:spPr>
          <a:xfrm>
            <a:off x="6615132" y="609774"/>
            <a:ext cx="4920800" cy="4912488"/>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ru-RU" dirty="0"/>
              <a:t>Немного</a:t>
            </a:r>
            <a:r>
              <a:rPr lang="en-US" dirty="0"/>
              <a:t> </a:t>
            </a:r>
            <a:r>
              <a:rPr lang="ru-RU" dirty="0">
                <a:solidFill>
                  <a:schemeClr val="accent1"/>
                </a:solidFill>
              </a:rPr>
              <a:t>теории</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Основные паттерны </a:t>
            </a:r>
            <a:r>
              <a:rPr lang="en-US" dirty="0"/>
              <a:t>SOAP</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Message exchange pattern (MEP) </a:t>
            </a:r>
            <a:r>
              <a:rPr lang="ru-RU" dirty="0"/>
              <a:t>определяется в </a:t>
            </a:r>
            <a:r>
              <a:rPr lang="en-US" dirty="0"/>
              <a:t>WSDL </a:t>
            </a:r>
            <a:r>
              <a:rPr lang="ru-RU" dirty="0"/>
              <a:t>сервиса в </a:t>
            </a:r>
            <a:r>
              <a:rPr lang="en-US" dirty="0" err="1"/>
              <a:t>PortType</a:t>
            </a:r>
            <a:r>
              <a:rPr lang="ru-RU" dirty="0"/>
              <a:t> в виде операции:</a:t>
            </a:r>
          </a:p>
          <a:p>
            <a:r>
              <a:rPr lang="en-US" sz="1400" dirty="0"/>
              <a:t>&lt;</a:t>
            </a:r>
            <a:r>
              <a:rPr lang="en-US" sz="1400" dirty="0" err="1"/>
              <a:t>wsdl:portType</a:t>
            </a:r>
            <a:r>
              <a:rPr lang="en-US" sz="1400" dirty="0"/>
              <a:t> name="</a:t>
            </a:r>
            <a:r>
              <a:rPr lang="en-US" sz="1400" dirty="0" err="1"/>
              <a:t>nmtoken</a:t>
            </a:r>
            <a:r>
              <a:rPr lang="en-US" sz="1400" dirty="0"/>
              <a:t>"&gt;</a:t>
            </a:r>
          </a:p>
          <a:p>
            <a:r>
              <a:rPr lang="en-US" sz="1400" dirty="0"/>
              <a:t>        &lt;</a:t>
            </a:r>
            <a:r>
              <a:rPr lang="en-US" sz="1400" dirty="0" err="1"/>
              <a:t>wsdl:operation</a:t>
            </a:r>
            <a:r>
              <a:rPr lang="en-US" sz="1400" dirty="0"/>
              <a:t> name="</a:t>
            </a:r>
            <a:r>
              <a:rPr lang="en-US" sz="1400" dirty="0" err="1"/>
              <a:t>nmtoken</a:t>
            </a:r>
            <a:r>
              <a:rPr lang="en-US" sz="1400" dirty="0"/>
              <a:t>" .... /&gt;</a:t>
            </a:r>
          </a:p>
          <a:p>
            <a:r>
              <a:rPr lang="en-US" sz="1400" dirty="0"/>
              <a:t>    &lt;/</a:t>
            </a:r>
            <a:r>
              <a:rPr lang="en-US" sz="1400" dirty="0" err="1"/>
              <a:t>wsdl:portType</a:t>
            </a:r>
            <a:r>
              <a:rPr lang="en-US" sz="1400" dirty="0"/>
              <a:t>&gt;</a:t>
            </a:r>
            <a:endParaRPr lang="ru-RU" sz="1400" dirty="0"/>
          </a:p>
          <a:p>
            <a:endParaRPr lang="en-US" dirty="0"/>
          </a:p>
          <a:p>
            <a:r>
              <a:rPr lang="ru-RU" dirty="0"/>
              <a:t>В </a:t>
            </a:r>
            <a:r>
              <a:rPr lang="en-US" dirty="0"/>
              <a:t>WSDL 1.1 </a:t>
            </a:r>
            <a:r>
              <a:rPr lang="ru-RU" dirty="0"/>
              <a:t>определено 4 типа операции:</a:t>
            </a:r>
            <a:endParaRPr lang="en-US" dirty="0"/>
          </a:p>
          <a:p>
            <a:pPr lvl="1"/>
            <a:r>
              <a:rPr lang="en-US" b="1" dirty="0"/>
              <a:t>One-way</a:t>
            </a:r>
            <a:r>
              <a:rPr lang="en-US" dirty="0"/>
              <a:t> – endpoint</a:t>
            </a:r>
            <a:r>
              <a:rPr lang="ru-RU" dirty="0"/>
              <a:t> только принимает сообщение и не отправляет ответ</a:t>
            </a:r>
            <a:endParaRPr lang="en-US" dirty="0"/>
          </a:p>
          <a:p>
            <a:pPr lvl="1"/>
            <a:r>
              <a:rPr lang="en-US" b="1" dirty="0"/>
              <a:t>Request-response</a:t>
            </a:r>
            <a:r>
              <a:rPr lang="ru-RU" dirty="0"/>
              <a:t> – </a:t>
            </a:r>
            <a:r>
              <a:rPr lang="en-US" dirty="0"/>
              <a:t>endpoint</a:t>
            </a:r>
            <a:r>
              <a:rPr lang="ru-RU" dirty="0"/>
              <a:t> принимает запрос и отправляет ответ</a:t>
            </a:r>
            <a:endParaRPr lang="en-US" dirty="0"/>
          </a:p>
          <a:p>
            <a:pPr lvl="1"/>
            <a:r>
              <a:rPr lang="en-US" dirty="0"/>
              <a:t>Solicit-response</a:t>
            </a:r>
            <a:r>
              <a:rPr lang="ru-RU" dirty="0"/>
              <a:t> – </a:t>
            </a:r>
            <a:r>
              <a:rPr lang="en-US" dirty="0"/>
              <a:t>endpoint</a:t>
            </a:r>
            <a:r>
              <a:rPr lang="ru-RU" dirty="0"/>
              <a:t> отправляет запрос и ждет ответ</a:t>
            </a:r>
            <a:endParaRPr lang="en-US" dirty="0"/>
          </a:p>
          <a:p>
            <a:pPr lvl="1"/>
            <a:r>
              <a:rPr lang="en-US" dirty="0"/>
              <a:t>Notification</a:t>
            </a:r>
            <a:r>
              <a:rPr lang="ru-RU" dirty="0"/>
              <a:t> – </a:t>
            </a:r>
            <a:r>
              <a:rPr lang="en-US" dirty="0"/>
              <a:t>endpoint</a:t>
            </a:r>
            <a:r>
              <a:rPr lang="ru-RU" dirty="0"/>
              <a:t> отправляет сообщение и не ждет ответ</a:t>
            </a:r>
            <a:endParaRPr lang="en-US" dirty="0"/>
          </a:p>
        </p:txBody>
      </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Основные паттерны </a:t>
            </a:r>
            <a:r>
              <a:rPr lang="en-US" dirty="0"/>
              <a:t>SOAP</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Wingdings" panose="05000000000000000000" pitchFamily="2" charset="2"/>
              <a:buChar char="§"/>
            </a:pPr>
            <a:r>
              <a:rPr lang="en-US" dirty="0"/>
              <a:t>One-way </a:t>
            </a:r>
            <a:r>
              <a:rPr lang="ru-RU" dirty="0"/>
              <a:t>= асинхронный сервис в </a:t>
            </a:r>
            <a:r>
              <a:rPr lang="en-US" dirty="0"/>
              <a:t>PI:</a:t>
            </a:r>
            <a:endParaRPr lang="ru-RU" dirty="0"/>
          </a:p>
          <a:p>
            <a:r>
              <a:rPr lang="en-US" sz="1400" dirty="0"/>
              <a:t>&lt;</a:t>
            </a:r>
            <a:r>
              <a:rPr lang="en-US" sz="1400" dirty="0" err="1"/>
              <a:t>wsdl:operation</a:t>
            </a:r>
            <a:r>
              <a:rPr lang="en-US" sz="1400" dirty="0"/>
              <a:t> name="</a:t>
            </a:r>
            <a:r>
              <a:rPr lang="en-US" sz="1400" dirty="0" err="1"/>
              <a:t>nmtoken</a:t>
            </a:r>
            <a:r>
              <a:rPr lang="en-US" sz="1400" dirty="0"/>
              <a:t>"&gt;</a:t>
            </a:r>
          </a:p>
          <a:p>
            <a:r>
              <a:rPr lang="en-US" sz="1400" dirty="0"/>
              <a:t>           &lt;</a:t>
            </a:r>
            <a:r>
              <a:rPr lang="en-US" sz="1400" dirty="0" err="1"/>
              <a:t>wsdl:input</a:t>
            </a:r>
            <a:r>
              <a:rPr lang="en-US" sz="1400" dirty="0"/>
              <a:t> name="</a:t>
            </a:r>
            <a:r>
              <a:rPr lang="en-US" sz="1400" dirty="0" err="1"/>
              <a:t>nmtoken</a:t>
            </a:r>
            <a:r>
              <a:rPr lang="en-US" sz="1400" dirty="0"/>
              <a:t>"? message="</a:t>
            </a:r>
            <a:r>
              <a:rPr lang="en-US" sz="1400" dirty="0" err="1"/>
              <a:t>qname</a:t>
            </a:r>
            <a:r>
              <a:rPr lang="en-US" sz="1400" dirty="0"/>
              <a:t>"/&gt;</a:t>
            </a:r>
          </a:p>
          <a:p>
            <a:r>
              <a:rPr lang="en-US" sz="1400" dirty="0"/>
              <a:t> &lt;/</a:t>
            </a:r>
            <a:r>
              <a:rPr lang="en-US" sz="1400" dirty="0" err="1"/>
              <a:t>wsdl:operation</a:t>
            </a:r>
            <a:r>
              <a:rPr lang="en-US" sz="1400" dirty="0"/>
              <a:t>&gt;</a:t>
            </a:r>
          </a:p>
          <a:p>
            <a:pPr marL="342900" indent="-342900">
              <a:buFont typeface="Wingdings" panose="05000000000000000000" pitchFamily="2" charset="2"/>
              <a:buChar char="§"/>
            </a:pPr>
            <a:r>
              <a:rPr lang="en-US" dirty="0"/>
              <a:t>Request-response</a:t>
            </a:r>
            <a:r>
              <a:rPr lang="ru-RU" dirty="0"/>
              <a:t> = синхронный сервис в </a:t>
            </a:r>
            <a:r>
              <a:rPr lang="en-US" dirty="0"/>
              <a:t>PI:</a:t>
            </a:r>
          </a:p>
          <a:p>
            <a:r>
              <a:rPr lang="en-US" sz="1400" dirty="0"/>
              <a:t>&lt;</a:t>
            </a:r>
            <a:r>
              <a:rPr lang="en-US" sz="1400" dirty="0" err="1"/>
              <a:t>wsdl:operation</a:t>
            </a:r>
            <a:r>
              <a:rPr lang="en-US" sz="1400" dirty="0"/>
              <a:t> name="</a:t>
            </a:r>
            <a:r>
              <a:rPr lang="en-US" sz="1400" dirty="0" err="1"/>
              <a:t>nmtoken</a:t>
            </a:r>
            <a:r>
              <a:rPr lang="en-US" sz="1400" dirty="0"/>
              <a:t>" </a:t>
            </a:r>
            <a:r>
              <a:rPr lang="en-US" sz="1400" dirty="0" err="1"/>
              <a:t>parameterOrder</a:t>
            </a:r>
            <a:r>
              <a:rPr lang="en-US" sz="1400" dirty="0"/>
              <a:t>="</a:t>
            </a:r>
            <a:r>
              <a:rPr lang="en-US" sz="1400" dirty="0" err="1"/>
              <a:t>nmtokens</a:t>
            </a:r>
            <a:r>
              <a:rPr lang="en-US" sz="1400" dirty="0"/>
              <a:t>"&gt;</a:t>
            </a:r>
          </a:p>
          <a:p>
            <a:r>
              <a:rPr lang="en-US" sz="1400" dirty="0"/>
              <a:t>           &lt;</a:t>
            </a:r>
            <a:r>
              <a:rPr lang="en-US" sz="1400" dirty="0" err="1"/>
              <a:t>wsdl:input</a:t>
            </a:r>
            <a:r>
              <a:rPr lang="en-US" sz="1400" dirty="0"/>
              <a:t> name="</a:t>
            </a:r>
            <a:r>
              <a:rPr lang="en-US" sz="1400" dirty="0" err="1"/>
              <a:t>nmtoken</a:t>
            </a:r>
            <a:r>
              <a:rPr lang="en-US" sz="1400" dirty="0"/>
              <a:t>"? message="</a:t>
            </a:r>
            <a:r>
              <a:rPr lang="en-US" sz="1400" dirty="0" err="1"/>
              <a:t>qname</a:t>
            </a:r>
            <a:r>
              <a:rPr lang="en-US" sz="1400" dirty="0"/>
              <a:t>"/&gt;</a:t>
            </a:r>
          </a:p>
          <a:p>
            <a:r>
              <a:rPr lang="en-US" sz="1400" dirty="0"/>
              <a:t>           &lt;</a:t>
            </a:r>
            <a:r>
              <a:rPr lang="en-US" sz="1400" dirty="0" err="1"/>
              <a:t>wsdl:output</a:t>
            </a:r>
            <a:r>
              <a:rPr lang="en-US" sz="1400" dirty="0"/>
              <a:t> name="</a:t>
            </a:r>
            <a:r>
              <a:rPr lang="en-US" sz="1400" dirty="0" err="1"/>
              <a:t>nmtoken</a:t>
            </a:r>
            <a:r>
              <a:rPr lang="en-US" sz="1400" dirty="0"/>
              <a:t>"? message="</a:t>
            </a:r>
            <a:r>
              <a:rPr lang="en-US" sz="1400" dirty="0" err="1"/>
              <a:t>qname</a:t>
            </a:r>
            <a:r>
              <a:rPr lang="en-US" sz="1400" dirty="0"/>
              <a:t>"/&gt;</a:t>
            </a:r>
          </a:p>
          <a:p>
            <a:r>
              <a:rPr lang="en-US" sz="1400" dirty="0"/>
              <a:t>           &lt;</a:t>
            </a:r>
            <a:r>
              <a:rPr lang="en-US" sz="1400" dirty="0" err="1"/>
              <a:t>wsdl:fault</a:t>
            </a:r>
            <a:r>
              <a:rPr lang="en-US" sz="1400" dirty="0"/>
              <a:t> name="</a:t>
            </a:r>
            <a:r>
              <a:rPr lang="en-US" sz="1400" dirty="0" err="1"/>
              <a:t>nmtoken</a:t>
            </a:r>
            <a:r>
              <a:rPr lang="en-US" sz="1400" dirty="0"/>
              <a:t>" message="</a:t>
            </a:r>
            <a:r>
              <a:rPr lang="en-US" sz="1400" dirty="0" err="1"/>
              <a:t>qname</a:t>
            </a:r>
            <a:r>
              <a:rPr lang="en-US" sz="1400" dirty="0"/>
              <a:t>"/&gt;*</a:t>
            </a:r>
          </a:p>
          <a:p>
            <a:r>
              <a:rPr lang="en-US" sz="1400" dirty="0"/>
              <a:t>&lt;/</a:t>
            </a:r>
            <a:r>
              <a:rPr lang="en-US" sz="1400" dirty="0" err="1"/>
              <a:t>wsdl:operation</a:t>
            </a:r>
            <a:r>
              <a:rPr lang="en-US" sz="1400" dirty="0"/>
              <a:t>&gt;</a:t>
            </a:r>
          </a:p>
        </p:txBody>
      </p:sp>
    </p:spTree>
    <p:extLst>
      <p:ext uri="{BB962C8B-B14F-4D97-AF65-F5344CB8AC3E}">
        <p14:creationId xmlns:p14="http://schemas.microsoft.com/office/powerpoint/2010/main" val="382452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Аннотации </a:t>
            </a:r>
            <a:r>
              <a:rPr lang="en-US" dirty="0"/>
              <a:t>Java</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JWS - </a:t>
            </a:r>
            <a:r>
              <a:rPr lang="en-US" dirty="0"/>
              <a:t>Web Services Metadata Annotations (JSR-181)</a:t>
            </a:r>
            <a:endParaRPr lang="en-US" b="1" dirty="0"/>
          </a:p>
          <a:p>
            <a:r>
              <a:rPr lang="en-US" b="1" dirty="0"/>
              <a:t>JAX-WS</a:t>
            </a:r>
            <a:r>
              <a:rPr lang="en-US" dirty="0"/>
              <a:t> - </a:t>
            </a:r>
            <a:r>
              <a:rPr lang="ru-RU" dirty="0" err="1"/>
              <a:t>Java</a:t>
            </a:r>
            <a:r>
              <a:rPr lang="ru-RU" dirty="0"/>
              <a:t> API for XML </a:t>
            </a:r>
            <a:r>
              <a:rPr lang="ru-RU" dirty="0" err="1"/>
              <a:t>Based</a:t>
            </a:r>
            <a:r>
              <a:rPr lang="ru-RU" dirty="0"/>
              <a:t> </a:t>
            </a:r>
            <a:r>
              <a:rPr lang="ru-RU" dirty="0" err="1"/>
              <a:t>Web</a:t>
            </a:r>
            <a:r>
              <a:rPr lang="ru-RU" dirty="0"/>
              <a:t> Services</a:t>
            </a:r>
            <a:r>
              <a:rPr lang="en-US" dirty="0"/>
              <a:t> (JSR-224)</a:t>
            </a:r>
          </a:p>
          <a:p>
            <a:pPr marL="342900" indent="-342900">
              <a:buFont typeface="Wingdings" panose="05000000000000000000" pitchFamily="2" charset="2"/>
              <a:buChar char="§"/>
            </a:pPr>
            <a:r>
              <a:rPr lang="en-US" dirty="0"/>
              <a:t>SAP </a:t>
            </a:r>
            <a:r>
              <a:rPr lang="en-US" dirty="0" err="1"/>
              <a:t>Netweaver</a:t>
            </a:r>
            <a:r>
              <a:rPr lang="en-US" dirty="0"/>
              <a:t> </a:t>
            </a:r>
            <a:r>
              <a:rPr lang="ru-RU" dirty="0"/>
              <a:t>7.5 – реализация </a:t>
            </a:r>
            <a:r>
              <a:rPr lang="en-US" dirty="0"/>
              <a:t>JAX-WS 2.0 (</a:t>
            </a:r>
            <a:r>
              <a:rPr lang="en-US" dirty="0">
                <a:hlinkClick r:id="rId3"/>
              </a:rPr>
              <a:t>help.sap.com</a:t>
            </a:r>
            <a:r>
              <a:rPr lang="en-US" dirty="0"/>
              <a:t>)</a:t>
            </a:r>
            <a:endParaRPr lang="ru-RU" dirty="0"/>
          </a:p>
          <a:p>
            <a:pPr marL="342900" indent="-342900">
              <a:buFont typeface="Wingdings" panose="05000000000000000000" pitchFamily="2" charset="2"/>
              <a:buChar char="§"/>
            </a:pPr>
            <a:r>
              <a:rPr lang="en-US" dirty="0"/>
              <a:t>SAP JVM 8 – JAX-WS 2.2.9 (</a:t>
            </a:r>
            <a:r>
              <a:rPr lang="en-US" dirty="0" err="1"/>
              <a:t>wsimport</a:t>
            </a:r>
            <a:r>
              <a:rPr lang="en-US" dirty="0"/>
              <a:t> </a:t>
            </a:r>
            <a:r>
              <a:rPr lang="ru-RU" dirty="0"/>
              <a:t>-</a:t>
            </a:r>
            <a:r>
              <a:rPr lang="en-US" dirty="0"/>
              <a:t>version</a:t>
            </a:r>
            <a:r>
              <a:rPr lang="ru-RU" dirty="0"/>
              <a:t>, </a:t>
            </a:r>
            <a:r>
              <a:rPr lang="en-US" dirty="0"/>
              <a:t>NW 7.5 SP14)</a:t>
            </a:r>
            <a:endParaRPr lang="ru-RU" dirty="0"/>
          </a:p>
          <a:p>
            <a:pPr marL="342900" indent="-342900">
              <a:buFont typeface="Wingdings" panose="05000000000000000000" pitchFamily="2" charset="2"/>
              <a:buChar char="§"/>
            </a:pPr>
            <a:r>
              <a:rPr lang="ru-RU" dirty="0"/>
              <a:t>Последняя версия</a:t>
            </a:r>
            <a:r>
              <a:rPr lang="en-US" dirty="0"/>
              <a:t> JAX-WS RI – 2.3.1 (</a:t>
            </a:r>
            <a:r>
              <a:rPr lang="en-US" dirty="0">
                <a:hlinkClick r:id="rId4"/>
              </a:rPr>
              <a:t>javaee.github.io/metro-jax-ws/</a:t>
            </a:r>
            <a:r>
              <a:rPr lang="en-US" dirty="0"/>
              <a:t>)</a:t>
            </a:r>
            <a:endParaRPr lang="ru-RU" dirty="0"/>
          </a:p>
          <a:p>
            <a:r>
              <a:rPr lang="en-US" dirty="0"/>
              <a:t> </a:t>
            </a:r>
          </a:p>
        </p:txBody>
      </p:sp>
    </p:spTree>
    <p:extLst>
      <p:ext uri="{BB962C8B-B14F-4D97-AF65-F5344CB8AC3E}">
        <p14:creationId xmlns:p14="http://schemas.microsoft.com/office/powerpoint/2010/main" val="153186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ru-RU" dirty="0"/>
              <a:t>Аннотации </a:t>
            </a:r>
            <a:r>
              <a:rPr lang="en-US" dirty="0"/>
              <a:t>Java</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ru-RU" sz="1800" dirty="0"/>
              <a:t>Создание сервиса (</a:t>
            </a:r>
            <a:r>
              <a:rPr lang="en-US" sz="1800" dirty="0"/>
              <a:t>Provider</a:t>
            </a:r>
            <a:r>
              <a:rPr lang="ru-RU" sz="1800" dirty="0"/>
              <a:t>):</a:t>
            </a:r>
          </a:p>
          <a:p>
            <a:pPr marL="285750" indent="-285750">
              <a:buFont typeface="Wingdings" panose="05000000000000000000" pitchFamily="2" charset="2"/>
              <a:buChar char="§"/>
            </a:pPr>
            <a:r>
              <a:rPr lang="en-US" sz="1600" b="1" dirty="0"/>
              <a:t>@</a:t>
            </a:r>
            <a:r>
              <a:rPr lang="en-US" sz="1600" b="1" dirty="0" err="1"/>
              <a:t>WebService</a:t>
            </a:r>
            <a:r>
              <a:rPr lang="en-US" sz="1600" dirty="0"/>
              <a:t> </a:t>
            </a:r>
            <a:r>
              <a:rPr lang="ru-RU" sz="1600" dirty="0"/>
              <a:t>в классе (</a:t>
            </a:r>
            <a:r>
              <a:rPr lang="en-US" sz="1600" dirty="0"/>
              <a:t>SIB</a:t>
            </a:r>
            <a:r>
              <a:rPr lang="ru-RU" sz="1600" dirty="0"/>
              <a:t>) и интерфейсе (</a:t>
            </a:r>
            <a:r>
              <a:rPr lang="en-US" sz="1600" dirty="0"/>
              <a:t>SEI</a:t>
            </a:r>
            <a:r>
              <a:rPr lang="ru-RU" sz="1600" dirty="0"/>
              <a:t>, опционально)</a:t>
            </a:r>
          </a:p>
          <a:p>
            <a:pPr marL="285750" indent="-285750">
              <a:buFont typeface="Wingdings" panose="05000000000000000000" pitchFamily="2" charset="2"/>
              <a:buChar char="§"/>
            </a:pPr>
            <a:r>
              <a:rPr lang="en-US" sz="1600" b="1" dirty="0"/>
              <a:t>@</a:t>
            </a:r>
            <a:r>
              <a:rPr lang="en-US" sz="1600" b="1" dirty="0" err="1"/>
              <a:t>WebServiceProvider</a:t>
            </a:r>
            <a:r>
              <a:rPr lang="en-US" sz="1600" dirty="0"/>
              <a:t> </a:t>
            </a:r>
            <a:r>
              <a:rPr lang="ru-RU" sz="1600" dirty="0"/>
              <a:t>в классе </a:t>
            </a:r>
            <a:r>
              <a:rPr lang="en-US" sz="1600" dirty="0"/>
              <a:t>SIB</a:t>
            </a:r>
            <a:r>
              <a:rPr lang="ru-RU" sz="1600" dirty="0"/>
              <a:t> с имплементацией интерфейса </a:t>
            </a:r>
            <a:r>
              <a:rPr lang="en-US" sz="1600" i="1" dirty="0" err="1"/>
              <a:t>javax.xml.ws.Provider</a:t>
            </a:r>
            <a:r>
              <a:rPr lang="ru-RU" sz="1600" dirty="0"/>
              <a:t> </a:t>
            </a:r>
          </a:p>
          <a:p>
            <a:pPr marL="285750" indent="-285750">
              <a:buFont typeface="Wingdings" panose="05000000000000000000" pitchFamily="2" charset="2"/>
              <a:buChar char="§"/>
            </a:pPr>
            <a:r>
              <a:rPr lang="en-US" sz="1600" b="1" dirty="0"/>
              <a:t>@</a:t>
            </a:r>
            <a:r>
              <a:rPr lang="en-US" sz="1600" b="1" dirty="0" err="1"/>
              <a:t>WebMethod</a:t>
            </a:r>
            <a:r>
              <a:rPr lang="en-US" sz="1600" b="1" dirty="0"/>
              <a:t> </a:t>
            </a:r>
            <a:r>
              <a:rPr lang="ru-RU" sz="1600" dirty="0"/>
              <a:t>в методе для </a:t>
            </a:r>
            <a:r>
              <a:rPr lang="ru-RU" sz="1600" dirty="0" err="1"/>
              <a:t>мэппинга</a:t>
            </a:r>
            <a:r>
              <a:rPr lang="ru-RU" sz="1600" dirty="0"/>
              <a:t> операции</a:t>
            </a:r>
          </a:p>
          <a:p>
            <a:pPr marL="285750" indent="-285750">
              <a:buFont typeface="Wingdings" panose="05000000000000000000" pitchFamily="2" charset="2"/>
              <a:buChar char="§"/>
            </a:pPr>
            <a:r>
              <a:rPr lang="en-US" sz="1600" b="1" dirty="0"/>
              <a:t>@</a:t>
            </a:r>
            <a:r>
              <a:rPr lang="en-US" sz="1600" b="1" dirty="0" err="1"/>
              <a:t>WebResult</a:t>
            </a:r>
            <a:r>
              <a:rPr lang="ru-RU" sz="1600" b="1" dirty="0"/>
              <a:t> </a:t>
            </a:r>
            <a:r>
              <a:rPr lang="ru-RU" sz="1600" dirty="0"/>
              <a:t>в методе для </a:t>
            </a:r>
            <a:r>
              <a:rPr lang="ru-RU" sz="1600" dirty="0" err="1"/>
              <a:t>мэппинга</a:t>
            </a:r>
            <a:r>
              <a:rPr lang="ru-RU" sz="1600" dirty="0"/>
              <a:t> ответа</a:t>
            </a:r>
          </a:p>
          <a:p>
            <a:pPr marL="285750" indent="-285750">
              <a:buFont typeface="Wingdings" panose="05000000000000000000" pitchFamily="2" charset="2"/>
              <a:buChar char="§"/>
            </a:pPr>
            <a:r>
              <a:rPr lang="en-US" sz="1600" b="1" dirty="0"/>
              <a:t>@</a:t>
            </a:r>
            <a:r>
              <a:rPr lang="en-US" sz="1600" b="1" dirty="0" err="1"/>
              <a:t>Oneway</a:t>
            </a:r>
            <a:r>
              <a:rPr lang="ru-RU" sz="1600" b="1" dirty="0"/>
              <a:t> </a:t>
            </a:r>
            <a:r>
              <a:rPr lang="ru-RU" sz="1600" dirty="0"/>
              <a:t>в методе для определения операции без ответа</a:t>
            </a:r>
          </a:p>
          <a:p>
            <a:r>
              <a:rPr lang="ru-RU" sz="1800" dirty="0"/>
              <a:t>Вызов сервиса (</a:t>
            </a:r>
            <a:r>
              <a:rPr lang="en-US" sz="1800" dirty="0"/>
              <a:t>Consumer)</a:t>
            </a:r>
            <a:r>
              <a:rPr lang="ru-RU" sz="1800" dirty="0"/>
              <a:t>:</a:t>
            </a:r>
          </a:p>
          <a:p>
            <a:pPr marL="342900" indent="-342900">
              <a:buFont typeface="Wingdings" panose="05000000000000000000" pitchFamily="2" charset="2"/>
              <a:buChar char="§"/>
            </a:pPr>
            <a:r>
              <a:rPr lang="en-US" sz="1600" b="1" dirty="0"/>
              <a:t>@</a:t>
            </a:r>
            <a:r>
              <a:rPr lang="en-US" sz="1600" b="1" dirty="0" err="1"/>
              <a:t>WebService</a:t>
            </a:r>
            <a:r>
              <a:rPr lang="en-US" sz="1600" dirty="0"/>
              <a:t> </a:t>
            </a:r>
            <a:r>
              <a:rPr lang="ru-RU" sz="1600" dirty="0"/>
              <a:t>в интерфейсе (</a:t>
            </a:r>
            <a:r>
              <a:rPr lang="en-US" sz="1600" dirty="0"/>
              <a:t>SEI</a:t>
            </a:r>
            <a:r>
              <a:rPr lang="ru-RU" sz="1600" dirty="0"/>
              <a:t>)</a:t>
            </a:r>
          </a:p>
          <a:p>
            <a:pPr marL="285750" indent="-285750">
              <a:buFont typeface="Wingdings" panose="05000000000000000000" pitchFamily="2" charset="2"/>
              <a:buChar char="§"/>
            </a:pPr>
            <a:r>
              <a:rPr lang="en-US" sz="1600" b="1" dirty="0"/>
              <a:t>@</a:t>
            </a:r>
            <a:r>
              <a:rPr lang="en-US" sz="1600" b="1" dirty="0" err="1"/>
              <a:t>WebServiceClient</a:t>
            </a:r>
            <a:r>
              <a:rPr lang="ru-RU" sz="1600" b="1" dirty="0"/>
              <a:t> </a:t>
            </a:r>
            <a:r>
              <a:rPr lang="ru-RU" sz="1600" dirty="0"/>
              <a:t>в сгенерированном клиенте сервиса</a:t>
            </a:r>
            <a:endParaRPr lang="en-US" sz="1600" dirty="0"/>
          </a:p>
          <a:p>
            <a:pPr marL="285750" indent="-285750">
              <a:buFont typeface="Wingdings" panose="05000000000000000000" pitchFamily="2" charset="2"/>
              <a:buChar char="§"/>
            </a:pPr>
            <a:r>
              <a:rPr lang="en-US" sz="1600" b="1" dirty="0"/>
              <a:t>@ </a:t>
            </a:r>
            <a:r>
              <a:rPr lang="en-US" sz="1600" b="1" dirty="0" err="1"/>
              <a:t>WebServiceRef</a:t>
            </a:r>
            <a:r>
              <a:rPr lang="en-US" sz="1600" b="1" dirty="0"/>
              <a:t> </a:t>
            </a:r>
            <a:r>
              <a:rPr lang="ru-RU" sz="1600" dirty="0"/>
              <a:t>в классе для определения ссылки на сгенерированный клиент</a:t>
            </a:r>
          </a:p>
          <a:p>
            <a:endParaRPr lang="en-US" dirty="0"/>
          </a:p>
          <a:p>
            <a:endParaRPr lang="en-US" dirty="0"/>
          </a:p>
          <a:p>
            <a:r>
              <a:rPr lang="en-US" dirty="0"/>
              <a:t> </a:t>
            </a:r>
          </a:p>
        </p:txBody>
      </p:sp>
    </p:spTree>
    <p:extLst>
      <p:ext uri="{BB962C8B-B14F-4D97-AF65-F5344CB8AC3E}">
        <p14:creationId xmlns:p14="http://schemas.microsoft.com/office/powerpoint/2010/main" val="316213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323212E-F5CF-4EF5-8D38-11EC935FDDA3}"/>
              </a:ext>
            </a:extLst>
          </p:cNvPr>
          <p:cNvSpPr>
            <a:spLocks noGrp="1"/>
          </p:cNvSpPr>
          <p:nvPr>
            <p:ph type="title"/>
          </p:nvPr>
        </p:nvSpPr>
        <p:spPr bwMode="gray">
          <a:xfrm>
            <a:off x="504001" y="504000"/>
            <a:ext cx="11186476" cy="646331"/>
          </a:xfrm>
        </p:spPr>
        <p:txBody>
          <a:bodyPr/>
          <a:lstStyle/>
          <a:p>
            <a:r>
              <a:rPr lang="en-US" dirty="0"/>
              <a:t>Server proxy </a:t>
            </a:r>
            <a:r>
              <a:rPr lang="ru-RU" dirty="0"/>
              <a:t>(</a:t>
            </a:r>
            <a:r>
              <a:rPr lang="en-US" dirty="0"/>
              <a:t>Provider</a:t>
            </a:r>
            <a:r>
              <a:rPr lang="ru-RU" dirty="0"/>
              <a:t>)</a:t>
            </a:r>
            <a:br>
              <a:rPr lang="en-US" dirty="0"/>
            </a:br>
            <a:r>
              <a:rPr lang="ru-RU" sz="1800" b="0" dirty="0"/>
              <a:t>Теория</a:t>
            </a:r>
            <a:endParaRPr lang="en-US" b="0" dirty="0"/>
          </a:p>
        </p:txBody>
      </p:sp>
      <p:sp>
        <p:nvSpPr>
          <p:cNvPr id="7" name="Text Placeholder">
            <a:extLst>
              <a:ext uri="{FF2B5EF4-FFF2-40B4-BE49-F238E27FC236}">
                <a16:creationId xmlns:a16="http://schemas.microsoft.com/office/drawing/2014/main" id="{C65E9676-25AF-4F04-8C96-D41125316C9A}"/>
              </a:ext>
            </a:extLst>
          </p:cNvPr>
          <p:cNvSpPr txBox="1">
            <a:spLocks/>
          </p:cNvSpPr>
          <p:nvPr/>
        </p:nvSpPr>
        <p:spPr bwMode="gray">
          <a:xfrm>
            <a:off x="503998" y="1432859"/>
            <a:ext cx="11186477" cy="537274"/>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dirty="0"/>
              <a:t>Service Endpoint Interface</a:t>
            </a:r>
            <a:endParaRPr lang="en-US" sz="1200" dirty="0"/>
          </a:p>
          <a:p>
            <a:endParaRPr lang="ru-RU" sz="1600" dirty="0"/>
          </a:p>
          <a:p>
            <a:endParaRPr lang="en-US" dirty="0"/>
          </a:p>
          <a:p>
            <a:endParaRPr lang="en-US" dirty="0"/>
          </a:p>
          <a:p>
            <a:r>
              <a:rPr lang="en-US" dirty="0"/>
              <a:t> </a:t>
            </a:r>
          </a:p>
        </p:txBody>
      </p:sp>
      <p:pic>
        <p:nvPicPr>
          <p:cNvPr id="23" name="Picture 22">
            <a:extLst>
              <a:ext uri="{FF2B5EF4-FFF2-40B4-BE49-F238E27FC236}">
                <a16:creationId xmlns:a16="http://schemas.microsoft.com/office/drawing/2014/main" id="{F2E001D6-7555-48B8-832D-FDD2624CC142}"/>
              </a:ext>
            </a:extLst>
          </p:cNvPr>
          <p:cNvPicPr>
            <a:picLocks noChangeAspect="1"/>
          </p:cNvPicPr>
          <p:nvPr/>
        </p:nvPicPr>
        <p:blipFill>
          <a:blip r:embed="rId3"/>
          <a:stretch>
            <a:fillRect/>
          </a:stretch>
        </p:blipFill>
        <p:spPr>
          <a:xfrm>
            <a:off x="503998" y="1859652"/>
            <a:ext cx="9753600" cy="2352675"/>
          </a:xfrm>
          <a:prstGeom prst="rect">
            <a:avLst/>
          </a:prstGeom>
        </p:spPr>
      </p:pic>
      <p:pic>
        <p:nvPicPr>
          <p:cNvPr id="25" name="Picture 24">
            <a:extLst>
              <a:ext uri="{FF2B5EF4-FFF2-40B4-BE49-F238E27FC236}">
                <a16:creationId xmlns:a16="http://schemas.microsoft.com/office/drawing/2014/main" id="{B674C709-4AC9-4318-9C95-7D925B84E7EA}"/>
              </a:ext>
            </a:extLst>
          </p:cNvPr>
          <p:cNvPicPr>
            <a:picLocks noChangeAspect="1"/>
          </p:cNvPicPr>
          <p:nvPr/>
        </p:nvPicPr>
        <p:blipFill>
          <a:blip r:embed="rId4"/>
          <a:stretch>
            <a:fillRect/>
          </a:stretch>
        </p:blipFill>
        <p:spPr>
          <a:xfrm>
            <a:off x="503998" y="4590114"/>
            <a:ext cx="9753600" cy="1657350"/>
          </a:xfrm>
          <a:prstGeom prst="rect">
            <a:avLst/>
          </a:prstGeom>
        </p:spPr>
      </p:pic>
      <p:sp>
        <p:nvSpPr>
          <p:cNvPr id="8" name="Text Placeholder">
            <a:extLst>
              <a:ext uri="{FF2B5EF4-FFF2-40B4-BE49-F238E27FC236}">
                <a16:creationId xmlns:a16="http://schemas.microsoft.com/office/drawing/2014/main" id="{7974E105-1A1C-4B65-B103-420795AFF3A4}"/>
              </a:ext>
            </a:extLst>
          </p:cNvPr>
          <p:cNvSpPr txBox="1">
            <a:spLocks/>
          </p:cNvSpPr>
          <p:nvPr/>
        </p:nvSpPr>
        <p:spPr bwMode="gray">
          <a:xfrm>
            <a:off x="417937" y="4157676"/>
            <a:ext cx="11186477" cy="43675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dirty="0"/>
              <a:t>Service Implementation Bean</a:t>
            </a:r>
            <a:endParaRPr lang="ru-RU" sz="1600" dirty="0"/>
          </a:p>
          <a:p>
            <a:endParaRPr lang="en-US" sz="1200" dirty="0"/>
          </a:p>
          <a:p>
            <a:endParaRPr lang="ru-RU" sz="1600" dirty="0"/>
          </a:p>
          <a:p>
            <a:endParaRPr lang="en-US" dirty="0"/>
          </a:p>
          <a:p>
            <a:endParaRPr lang="en-US" dirty="0"/>
          </a:p>
          <a:p>
            <a:r>
              <a:rPr lang="en-US" dirty="0"/>
              <a:t> </a:t>
            </a:r>
          </a:p>
        </p:txBody>
      </p:sp>
    </p:spTree>
    <p:extLst>
      <p:ext uri="{BB962C8B-B14F-4D97-AF65-F5344CB8AC3E}">
        <p14:creationId xmlns:p14="http://schemas.microsoft.com/office/powerpoint/2010/main" val="3953926946"/>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873</TotalTime>
  <Words>1087</Words>
  <Application>Microsoft Office PowerPoint</Application>
  <PresentationFormat>Custom</PresentationFormat>
  <Paragraphs>267</Paragraphs>
  <Slides>33</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Courier New</vt:lpstr>
      <vt:lpstr>Symbol</vt:lpstr>
      <vt:lpstr>Wingdings</vt:lpstr>
      <vt:lpstr>Wingdings</vt:lpstr>
      <vt:lpstr>SAP 2019 16x9 white</vt:lpstr>
      <vt:lpstr>SAP 2019 16x9 blue</vt:lpstr>
      <vt:lpstr>SOAP-сервисы в Java Proxy Теория и практика</vt:lpstr>
      <vt:lpstr>Agenda</vt:lpstr>
      <vt:lpstr>PowerPoint Presentation</vt:lpstr>
      <vt:lpstr>Немного теории</vt:lpstr>
      <vt:lpstr>Основные паттерны SOAP Теория</vt:lpstr>
      <vt:lpstr>Основные паттерны SOAP Теория</vt:lpstr>
      <vt:lpstr>Аннотации Java Теория</vt:lpstr>
      <vt:lpstr>Аннотации Java Теория</vt:lpstr>
      <vt:lpstr>Server proxy (Provider) Теория</vt:lpstr>
      <vt:lpstr>Client proxy (Consumer) Теория</vt:lpstr>
      <vt:lpstr>Client proxy (Consumer) Теория</vt:lpstr>
      <vt:lpstr>Cхема взаимодействия и ролей Теория</vt:lpstr>
      <vt:lpstr>Конфигурация SOAP-сервисов – Design Time Теория</vt:lpstr>
      <vt:lpstr>Конфигурация SOAP-сервисов - Runtime Теория</vt:lpstr>
      <vt:lpstr>Чудеса практики Вызов oneway-сервиса</vt:lpstr>
      <vt:lpstr>Вызов oneway-сервиса Практика</vt:lpstr>
      <vt:lpstr>Вызов oneway-сервиса Практика</vt:lpstr>
      <vt:lpstr>Вызов oneway-сервиса Практика</vt:lpstr>
      <vt:lpstr>Вызов oneway-сервиса Практика</vt:lpstr>
      <vt:lpstr>Вызов oneway-сервиса Практика</vt:lpstr>
      <vt:lpstr>Вызов oneway-сервиса Практика</vt:lpstr>
      <vt:lpstr>Чудеса практики Обработка ошибок</vt:lpstr>
      <vt:lpstr>Обработка ошибок Практика</vt:lpstr>
      <vt:lpstr>Обработка ошибок Практика</vt:lpstr>
      <vt:lpstr>Решение Практика</vt:lpstr>
      <vt:lpstr>Handler chain Практика</vt:lpstr>
      <vt:lpstr>Handler chain Практика</vt:lpstr>
      <vt:lpstr>Handler chain Практика</vt:lpstr>
      <vt:lpstr>Handler chain Практика</vt:lpstr>
      <vt:lpstr>Handler chain Практика</vt:lpstr>
      <vt:lpstr>Сценарии применения Практика</vt:lpstr>
      <vt:lpstr>Выводы Практика</vt:lpstr>
      <vt:lpstr>Спасибо!</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Fedechkin, Sergey</cp:lastModifiedBy>
  <cp:revision>440</cp:revision>
  <dcterms:created xsi:type="dcterms:W3CDTF">2019-09-04T18:45:09Z</dcterms:created>
  <dcterms:modified xsi:type="dcterms:W3CDTF">2019-09-09T08:14:58Z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