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8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PIMON_year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HiGNvm26VdP-gpBLsUaRlvyZFOScQs-4" TargetMode="External"/><Relationship Id="rId2" Type="http://schemas.openxmlformats.org/officeDocument/2006/relationships/hyperlink" Target="https://github.com/rsugio/PIMON/tree/master/PIMON-202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mailto:iliya.Kuznetsov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PIMON-2023 – </a:t>
            </a:r>
            <a:r>
              <a:rPr lang="ru-RU" dirty="0" smtClean="0"/>
              <a:t>пятый выпуск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Сказка "Бременские музыканты" </a:t>
            </a:r>
            <a:r>
              <a:rPr lang="ru-RU" dirty="0" err="1"/>
              <a:t>бр.Гримм</a:t>
            </a:r>
            <a:r>
              <a:rPr lang="ru-RU" dirty="0"/>
              <a:t>: ни Бремена ни музыкантов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380" y="3085766"/>
            <a:ext cx="3305355" cy="330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8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ru-RU" dirty="0" smtClean="0"/>
              <a:t>Повестка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762000" y="617220"/>
            <a:ext cx="10267950" cy="52422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10:00 - 10:10 проверка </a:t>
            </a:r>
            <a:r>
              <a:rPr lang="ru-RU" dirty="0" smtClean="0"/>
              <a:t>связи, подключение к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t.me/PIMON_year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ru-RU" dirty="0"/>
              <a:t>10:10 - </a:t>
            </a:r>
            <a:r>
              <a:rPr lang="ru-RU" dirty="0"/>
              <a:t>1 </a:t>
            </a:r>
            <a:r>
              <a:rPr lang="ru-RU" dirty="0" smtClean="0"/>
              <a:t>1</a:t>
            </a:r>
            <a:r>
              <a:rPr lang="ru-RU" dirty="0" smtClean="0"/>
              <a:t>:</a:t>
            </a:r>
            <a:r>
              <a:rPr lang="en-US" dirty="0" smtClean="0"/>
              <a:t>3</a:t>
            </a:r>
            <a:r>
              <a:rPr lang="ru-RU" dirty="0" smtClean="0"/>
              <a:t>0 </a:t>
            </a:r>
            <a:r>
              <a:rPr lang="ru-RU" dirty="0"/>
              <a:t>"</a:t>
            </a:r>
            <a:r>
              <a:rPr lang="ru-RU" b="1" dirty="0"/>
              <a:t>Опыт использования </a:t>
            </a:r>
            <a:r>
              <a:rPr lang="en-US" b="1" dirty="0"/>
              <a:t>CIC </a:t>
            </a:r>
            <a:r>
              <a:rPr lang="ru-RU" b="1" dirty="0"/>
              <a:t>в </a:t>
            </a:r>
            <a:r>
              <a:rPr lang="ru-RU" b="1" dirty="0" err="1"/>
              <a:t>проде</a:t>
            </a:r>
            <a:r>
              <a:rPr lang="ru-RU" dirty="0"/>
              <a:t>" - Илья </a:t>
            </a:r>
            <a:r>
              <a:rPr lang="ru-RU" dirty="0" smtClean="0"/>
              <a:t>Кузнецов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/>
              <a:t>CIC </a:t>
            </a:r>
            <a:r>
              <a:rPr lang="ru-RU" sz="1400" dirty="0"/>
              <a:t>это </a:t>
            </a:r>
            <a:r>
              <a:rPr lang="en-US" sz="1400" dirty="0"/>
              <a:t>Cloud Integration Content, </a:t>
            </a:r>
            <a:r>
              <a:rPr lang="ru-RU" sz="1400" dirty="0"/>
              <a:t>кусок облака в наземном </a:t>
            </a:r>
            <a:r>
              <a:rPr lang="en-US" sz="1400" dirty="0"/>
              <a:t>SAP PO </a:t>
            </a:r>
            <a:r>
              <a:rPr lang="en-US" sz="1400" dirty="0" smtClean="0"/>
              <a:t>7.5</a:t>
            </a:r>
            <a:br>
              <a:rPr lang="en-US" sz="1400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ru-RU" dirty="0" smtClean="0"/>
              <a:t>11:</a:t>
            </a:r>
            <a:r>
              <a:rPr lang="en-US" dirty="0" smtClean="0"/>
              <a:t>40</a:t>
            </a:r>
            <a:r>
              <a:rPr lang="ru-RU" dirty="0" smtClean="0"/>
              <a:t> – 13</a:t>
            </a:r>
            <a:r>
              <a:rPr lang="en-US" dirty="0" smtClean="0"/>
              <a:t>:</a:t>
            </a:r>
            <a:r>
              <a:rPr lang="ru-RU" dirty="0" smtClean="0"/>
              <a:t>2</a:t>
            </a:r>
            <a:r>
              <a:rPr lang="en-US" dirty="0" smtClean="0"/>
              <a:t>0</a:t>
            </a:r>
            <a:r>
              <a:rPr lang="ru-RU" dirty="0" smtClean="0"/>
              <a:t> "</a:t>
            </a:r>
            <a:r>
              <a:rPr lang="ru-RU" b="1" dirty="0" err="1"/>
              <a:t>GoGoXi</a:t>
            </a:r>
            <a:r>
              <a:rPr lang="ru-RU" dirty="0"/>
              <a:t>" — Марат </a:t>
            </a:r>
            <a:r>
              <a:rPr lang="ru-RU" dirty="0" smtClean="0"/>
              <a:t>Бареев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1400" dirty="0" err="1"/>
              <a:t>GoGoXi</a:t>
            </a:r>
            <a:r>
              <a:rPr lang="ru-RU" sz="1400" dirty="0"/>
              <a:t> </a:t>
            </a:r>
            <a:r>
              <a:rPr lang="en-US" sz="1400" dirty="0" smtClean="0"/>
              <a:t>(</a:t>
            </a:r>
            <a:r>
              <a:rPr lang="ru-RU" sz="1400" dirty="0" err="1" smtClean="0"/>
              <a:t>гогокси</a:t>
            </a:r>
            <a:r>
              <a:rPr lang="ru-RU" sz="1400" dirty="0" smtClean="0"/>
              <a:t>) - </a:t>
            </a:r>
            <a:r>
              <a:rPr lang="ru-RU" sz="1400" dirty="0"/>
              <a:t>внутренний инструмент анализа показателей работы SAP </a:t>
            </a:r>
            <a:r>
              <a:rPr lang="ru-RU" sz="1400" dirty="0" smtClean="0"/>
              <a:t>PO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ru-RU" dirty="0"/>
              <a:t>1</a:t>
            </a:r>
            <a:r>
              <a:rPr lang="en-US" dirty="0"/>
              <a:t>3</a:t>
            </a:r>
            <a:r>
              <a:rPr lang="ru-RU" dirty="0"/>
              <a:t>:20 </a:t>
            </a:r>
            <a:r>
              <a:rPr lang="ru-RU" dirty="0"/>
              <a:t>- </a:t>
            </a:r>
            <a:r>
              <a:rPr lang="ru-RU" dirty="0"/>
              <a:t>1</a:t>
            </a:r>
            <a:r>
              <a:rPr lang="en-US" dirty="0"/>
              <a:t>3</a:t>
            </a:r>
            <a:r>
              <a:rPr lang="ru-RU" dirty="0"/>
              <a:t>:30 перерыв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13:</a:t>
            </a:r>
            <a:r>
              <a:rPr lang="en-US" dirty="0" smtClean="0"/>
              <a:t>3</a:t>
            </a:r>
            <a:r>
              <a:rPr lang="ru-RU" dirty="0" smtClean="0"/>
              <a:t>0 </a:t>
            </a:r>
            <a:r>
              <a:rPr lang="ru-RU" dirty="0"/>
              <a:t>- </a:t>
            </a:r>
            <a:r>
              <a:rPr lang="ru-RU" dirty="0" smtClean="0"/>
              <a:t>14:</a:t>
            </a:r>
            <a:r>
              <a:rPr lang="en-US" dirty="0" smtClean="0"/>
              <a:t>15</a:t>
            </a:r>
            <a:r>
              <a:rPr lang="ru-RU" dirty="0" smtClean="0"/>
              <a:t> </a:t>
            </a:r>
            <a:r>
              <a:rPr lang="ru-RU" b="1" dirty="0"/>
              <a:t>Живое обсуждение </a:t>
            </a:r>
            <a:r>
              <a:rPr lang="ru-RU" b="1" dirty="0" err="1" smtClean="0"/>
              <a:t>импортозамещения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ru-RU" dirty="0" smtClean="0"/>
              <a:t>14:30 </a:t>
            </a:r>
            <a:r>
              <a:rPr lang="ru-RU" dirty="0"/>
              <a:t>- </a:t>
            </a:r>
            <a:r>
              <a:rPr lang="ru-RU" dirty="0" smtClean="0"/>
              <a:t>15:15 </a:t>
            </a:r>
            <a:r>
              <a:rPr lang="ru-RU" dirty="0"/>
              <a:t>"</a:t>
            </a:r>
            <a:r>
              <a:rPr lang="ru-RU" b="1" dirty="0"/>
              <a:t>Интеграция с Честный знак</a:t>
            </a:r>
            <a:r>
              <a:rPr lang="ru-RU" dirty="0"/>
              <a:t>" - Антон Чаадаев</a:t>
            </a:r>
            <a:r>
              <a:rPr lang="en-US" dirty="0"/>
              <a:t/>
            </a:r>
            <a:br>
              <a:rPr lang="en-US" dirty="0"/>
            </a:br>
            <a:r>
              <a:rPr lang="ru-RU" sz="1400" dirty="0"/>
              <a:t>Нюансы и сравнение вариантов реализации авторизации и ЭЦП в рамках интеграции с Честный</a:t>
            </a:r>
            <a:r>
              <a:rPr lang="en-US" sz="1400" dirty="0"/>
              <a:t> </a:t>
            </a:r>
            <a:r>
              <a:rPr lang="ru-RU" sz="1400" dirty="0"/>
              <a:t>Знак на примерах реального проекта, который проходит в 2023 году, версия SAP PO 7.5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ru-RU" dirty="0" smtClean="0"/>
              <a:t>15</a:t>
            </a:r>
            <a:r>
              <a:rPr lang="en-US" dirty="0" smtClean="0"/>
              <a:t>:</a:t>
            </a:r>
            <a:r>
              <a:rPr lang="ru-RU" dirty="0" smtClean="0"/>
              <a:t>30 </a:t>
            </a:r>
            <a:r>
              <a:rPr lang="ru-RU" dirty="0"/>
              <a:t>- </a:t>
            </a:r>
            <a:r>
              <a:rPr lang="ru-RU" dirty="0" smtClean="0"/>
              <a:t>1</a:t>
            </a:r>
            <a:r>
              <a:rPr lang="en-US" dirty="0" smtClean="0"/>
              <a:t>6</a:t>
            </a:r>
            <a:r>
              <a:rPr lang="ru-RU" dirty="0" smtClean="0"/>
              <a:t>:00 </a:t>
            </a:r>
            <a:r>
              <a:rPr lang="ru-RU" dirty="0"/>
              <a:t>"</a:t>
            </a:r>
            <a:r>
              <a:rPr lang="ru-RU" b="1" dirty="0" err="1"/>
              <a:t>bgRFC</a:t>
            </a:r>
            <a:r>
              <a:rPr lang="ru-RU" b="1" dirty="0"/>
              <a:t> пример</a:t>
            </a:r>
            <a:r>
              <a:rPr lang="ru-RU" dirty="0"/>
              <a:t>" - Илья Кузнецов</a:t>
            </a:r>
            <a:br>
              <a:rPr lang="ru-RU" dirty="0"/>
            </a:br>
            <a:r>
              <a:rPr lang="ru-RU" sz="1400" dirty="0"/>
              <a:t>Илья Кузнецов покажет </a:t>
            </a:r>
            <a:r>
              <a:rPr lang="ru-RU" sz="1400" dirty="0" err="1"/>
              <a:t>демо</a:t>
            </a:r>
            <a:r>
              <a:rPr lang="ru-RU" sz="1400" dirty="0"/>
              <a:t> пример отправки заказов и поставок с обработкой в </a:t>
            </a:r>
            <a:r>
              <a:rPr lang="ru-RU" sz="1400" dirty="0" err="1"/>
              <a:t>bgRFC</a:t>
            </a:r>
            <a:r>
              <a:rPr lang="ru-RU" sz="1400" dirty="0"/>
              <a:t>. Совсем немного шины и побольше </a:t>
            </a:r>
            <a:r>
              <a:rPr lang="ru-RU" sz="1400" dirty="0" err="1"/>
              <a:t>абапа</a:t>
            </a:r>
            <a:r>
              <a:rPr lang="ru-RU" sz="1400" dirty="0"/>
              <a:t> в </a:t>
            </a:r>
            <a:r>
              <a:rPr lang="ru-RU" sz="1400" dirty="0" smtClean="0"/>
              <a:t>751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ru-RU" sz="1600" dirty="0" smtClean="0">
                <a:solidFill>
                  <a:srgbClr val="92D050"/>
                </a:solidFill>
              </a:rPr>
              <a:t>на следующую неделю уходит </a:t>
            </a:r>
            <a:r>
              <a:rPr lang="ru-RU" sz="1600" dirty="0">
                <a:solidFill>
                  <a:srgbClr val="92D050"/>
                </a:solidFill>
              </a:rPr>
              <a:t>"</a:t>
            </a:r>
            <a:r>
              <a:rPr lang="ru-RU" sz="1600" b="1" dirty="0" err="1">
                <a:solidFill>
                  <a:srgbClr val="92D050"/>
                </a:solidFill>
              </a:rPr>
              <a:t>Kafka</a:t>
            </a:r>
            <a:r>
              <a:rPr lang="ru-RU" sz="1600" b="1" dirty="0">
                <a:solidFill>
                  <a:srgbClr val="92D050"/>
                </a:solidFill>
              </a:rPr>
              <a:t>, S3 без SAP PO</a:t>
            </a:r>
            <a:r>
              <a:rPr lang="ru-RU" sz="1600" dirty="0">
                <a:solidFill>
                  <a:srgbClr val="92D050"/>
                </a:solidFill>
              </a:rPr>
              <a:t>" - Олег Башкатов</a:t>
            </a:r>
            <a:r>
              <a:rPr lang="en-US" sz="1600" dirty="0">
                <a:solidFill>
                  <a:srgbClr val="92D050"/>
                </a:solidFill>
              </a:rPr>
              <a:t>  </a:t>
            </a:r>
            <a:r>
              <a:rPr lang="ru-RU" sz="1600" dirty="0">
                <a:solidFill>
                  <a:srgbClr val="92D050"/>
                </a:solidFill>
              </a:rPr>
              <a:t/>
            </a:r>
            <a:br>
              <a:rPr lang="ru-RU" sz="1600" dirty="0">
                <a:solidFill>
                  <a:srgbClr val="92D050"/>
                </a:solidFill>
              </a:rPr>
            </a:br>
            <a:r>
              <a:rPr lang="ru-RU" sz="1500" dirty="0">
                <a:solidFill>
                  <a:srgbClr val="92D050"/>
                </a:solidFill>
              </a:rPr>
              <a:t>Олег Башкатов покажет реализацию идеи </a:t>
            </a:r>
            <a:r>
              <a:rPr lang="ru-RU" sz="1500" dirty="0" err="1">
                <a:solidFill>
                  <a:srgbClr val="92D050"/>
                </a:solidFill>
              </a:rPr>
              <a:t>мультиметодов</a:t>
            </a:r>
            <a:r>
              <a:rPr lang="ru-RU" sz="1500" dirty="0">
                <a:solidFill>
                  <a:srgbClr val="92D050"/>
                </a:solidFill>
              </a:rPr>
              <a:t> для интеграции SAP </a:t>
            </a:r>
            <a:r>
              <a:rPr lang="ru-RU" sz="1500" dirty="0" err="1">
                <a:solidFill>
                  <a:srgbClr val="92D050"/>
                </a:solidFill>
              </a:rPr>
              <a:t>NetWeaver</a:t>
            </a:r>
            <a:r>
              <a:rPr lang="ru-RU" sz="1500" dirty="0">
                <a:solidFill>
                  <a:srgbClr val="92D050"/>
                </a:solidFill>
              </a:rPr>
              <a:t> и внешних сервисов на примере интеграции с </a:t>
            </a:r>
            <a:r>
              <a:rPr lang="ru-RU" sz="1500" dirty="0" err="1">
                <a:solidFill>
                  <a:srgbClr val="92D050"/>
                </a:solidFill>
              </a:rPr>
              <a:t>Kafka</a:t>
            </a:r>
            <a:r>
              <a:rPr lang="ru-RU" sz="1500" dirty="0">
                <a:solidFill>
                  <a:srgbClr val="92D050"/>
                </a:solidFill>
              </a:rPr>
              <a:t> и S3-хранилищем. Реализация сделана в </a:t>
            </a:r>
            <a:r>
              <a:rPr lang="ru-RU" sz="1500" dirty="0" smtClean="0">
                <a:solidFill>
                  <a:srgbClr val="92D050"/>
                </a:solidFill>
              </a:rPr>
              <a:t>740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250364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Импортозамещение</a:t>
            </a:r>
            <a:r>
              <a:rPr lang="ru-RU" dirty="0" smtClean="0"/>
              <a:t> </a:t>
            </a:r>
            <a:r>
              <a:rPr lang="en-US" dirty="0" smtClean="0"/>
              <a:t>SAP PO</a:t>
            </a:r>
            <a:r>
              <a:rPr lang="ru-RU" dirty="0" smtClean="0"/>
              <a:t>: обсуждение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Что и зачем замещать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SAP ABAP </a:t>
            </a:r>
            <a:r>
              <a:rPr lang="ru-RU" dirty="0" smtClean="0"/>
              <a:t>уходит, то прицепом и шина</a:t>
            </a:r>
          </a:p>
          <a:p>
            <a:pPr lvl="1"/>
            <a:r>
              <a:rPr lang="ru-RU" dirty="0" smtClean="0"/>
              <a:t>На что замещаться?</a:t>
            </a:r>
          </a:p>
          <a:p>
            <a:pPr lvl="1"/>
            <a:r>
              <a:rPr lang="ru-RU" dirty="0" smtClean="0"/>
              <a:t>«Шины устарели», «надо выставить </a:t>
            </a:r>
            <a:r>
              <a:rPr lang="ru-RU" dirty="0" err="1" smtClean="0"/>
              <a:t>ендпоинты</a:t>
            </a:r>
            <a:r>
              <a:rPr lang="ru-RU" dirty="0" smtClean="0"/>
              <a:t> и сервисы»</a:t>
            </a:r>
          </a:p>
          <a:p>
            <a:pPr lvl="1"/>
            <a:r>
              <a:rPr lang="ru-RU" dirty="0"/>
              <a:t>Всеобщее «Кафка это шина»</a:t>
            </a:r>
            <a:endParaRPr lang="en-US" dirty="0" smtClean="0"/>
          </a:p>
          <a:p>
            <a:r>
              <a:rPr lang="ru-RU" dirty="0" smtClean="0"/>
              <a:t>Вопрос управления любой интеграцией более важен выбора конкретного наилучшего </a:t>
            </a:r>
            <a:r>
              <a:rPr lang="ru-RU" dirty="0" err="1" smtClean="0"/>
              <a:t>рантайма</a:t>
            </a:r>
            <a:endParaRPr lang="ru-RU" dirty="0" smtClean="0"/>
          </a:p>
          <a:p>
            <a:pPr lvl="1"/>
            <a:r>
              <a:rPr lang="ru-RU" dirty="0" smtClean="0"/>
              <a:t>времена «одна шина от </a:t>
            </a:r>
            <a:r>
              <a:rPr lang="ru-RU" dirty="0" err="1" smtClean="0"/>
              <a:t>вендора</a:t>
            </a:r>
            <a:r>
              <a:rPr lang="ru-RU" dirty="0" smtClean="0"/>
              <a:t> на всё» уже прошли</a:t>
            </a:r>
          </a:p>
          <a:p>
            <a:pPr lvl="1"/>
            <a:r>
              <a:rPr lang="ru-RU" dirty="0" smtClean="0"/>
              <a:t>Начало ЖЦ начинается не с продукта а </a:t>
            </a:r>
            <a:r>
              <a:rPr lang="ru-RU" dirty="0" err="1" smtClean="0"/>
              <a:t>допродуктового</a:t>
            </a:r>
            <a:r>
              <a:rPr lang="ru-RU" dirty="0" smtClean="0"/>
              <a:t> проектирования. Выбор </a:t>
            </a:r>
            <a:r>
              <a:rPr lang="ru-RU" dirty="0" err="1" smtClean="0"/>
              <a:t>рантайма</a:t>
            </a:r>
            <a:r>
              <a:rPr lang="ru-RU" dirty="0" smtClean="0"/>
              <a:t> и инструмента потом.</a:t>
            </a:r>
          </a:p>
          <a:p>
            <a:r>
              <a:rPr lang="ru-RU" dirty="0" smtClean="0"/>
              <a:t>«Встраивание в </a:t>
            </a:r>
            <a:r>
              <a:rPr lang="ru-RU" dirty="0" err="1" smtClean="0"/>
              <a:t>ентерпрайз</a:t>
            </a:r>
            <a:r>
              <a:rPr lang="ru-RU" dirty="0"/>
              <a:t> </a:t>
            </a:r>
            <a:r>
              <a:rPr lang="ru-RU" dirty="0" smtClean="0"/>
              <a:t>ЖЦ»: инструментов много, </a:t>
            </a:r>
            <a:r>
              <a:rPr lang="ru-RU" dirty="0" err="1" smtClean="0"/>
              <a:t>рантаймы</a:t>
            </a:r>
            <a:r>
              <a:rPr lang="ru-RU" dirty="0" smtClean="0"/>
              <a:t> +/- равноценны, в большой корпорации полно разных. Управление ЖЦ разработки и сопровождения, разделение прав, аудит всего -- важны не менее ФТ основного процесса</a:t>
            </a:r>
          </a:p>
          <a:p>
            <a:r>
              <a:rPr lang="ru-RU" dirty="0" smtClean="0"/>
              <a:t>Функциональные возможности предлагаемых инструментов</a:t>
            </a:r>
          </a:p>
          <a:p>
            <a:r>
              <a:rPr lang="ru-RU" dirty="0" smtClean="0"/>
              <a:t>Внутренняя архитектура продукта, среды исполнения, вид артефактов времени исполнения (докеры или монолит или </a:t>
            </a:r>
            <a:r>
              <a:rPr lang="en-US" dirty="0" err="1" smtClean="0"/>
              <a:t>OSGi</a:t>
            </a:r>
            <a:r>
              <a:rPr lang="ru-RU" dirty="0" smtClean="0"/>
              <a:t> например)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252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Встраивание </a:t>
            </a:r>
            <a:r>
              <a:rPr lang="ru-RU" dirty="0"/>
              <a:t>в </a:t>
            </a:r>
            <a:r>
              <a:rPr lang="ru-RU" dirty="0" err="1"/>
              <a:t>ентерпрайз</a:t>
            </a:r>
            <a:r>
              <a:rPr lang="ru-RU" dirty="0"/>
              <a:t> </a:t>
            </a:r>
            <a:r>
              <a:rPr lang="ru-RU" dirty="0" smtClean="0"/>
              <a:t>ЖЦ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180496"/>
            <a:ext cx="11178787" cy="3678303"/>
          </a:xfrm>
        </p:spPr>
        <p:txBody>
          <a:bodyPr/>
          <a:lstStyle/>
          <a:p>
            <a:r>
              <a:rPr lang="ru-RU" dirty="0" smtClean="0"/>
              <a:t>Пример – </a:t>
            </a:r>
            <a:r>
              <a:rPr lang="ru-RU" dirty="0" err="1" smtClean="0"/>
              <a:t>гит+кэмел</a:t>
            </a:r>
            <a:r>
              <a:rPr lang="ru-RU" dirty="0" smtClean="0"/>
              <a:t>. Настроили </a:t>
            </a:r>
            <a:r>
              <a:rPr lang="en-US" dirty="0" smtClean="0"/>
              <a:t>CI/CD</a:t>
            </a:r>
            <a:r>
              <a:rPr lang="ru-RU" dirty="0" smtClean="0"/>
              <a:t> в корпоративном </a:t>
            </a:r>
            <a:r>
              <a:rPr lang="ru-RU" dirty="0" err="1" smtClean="0"/>
              <a:t>гитлабе</a:t>
            </a:r>
            <a:r>
              <a:rPr lang="ru-RU" dirty="0" smtClean="0"/>
              <a:t> например.</a:t>
            </a:r>
            <a:endParaRPr lang="en-US" dirty="0" smtClean="0"/>
          </a:p>
          <a:p>
            <a:pPr lvl="1"/>
            <a:r>
              <a:rPr lang="ru-RU" dirty="0" smtClean="0"/>
              <a:t>Интеграционный </a:t>
            </a:r>
            <a:r>
              <a:rPr lang="ru-RU" dirty="0" err="1" smtClean="0"/>
              <a:t>рантайм</a:t>
            </a:r>
            <a:r>
              <a:rPr lang="ru-RU" dirty="0" smtClean="0"/>
              <a:t> – тоже приложение в образе, </a:t>
            </a:r>
            <a:r>
              <a:rPr lang="ru-RU" dirty="0" err="1" smtClean="0"/>
              <a:t>задеплоенное</a:t>
            </a:r>
            <a:r>
              <a:rPr lang="ru-RU" dirty="0" smtClean="0"/>
              <a:t> в </a:t>
            </a:r>
            <a:r>
              <a:rPr lang="en-US" dirty="0" smtClean="0"/>
              <a:t>OKD</a:t>
            </a:r>
            <a:r>
              <a:rPr lang="ru-RU" dirty="0" smtClean="0"/>
              <a:t> например и собираемое в общем </a:t>
            </a:r>
            <a:r>
              <a:rPr lang="en-US" dirty="0" smtClean="0"/>
              <a:t>CI/CD</a:t>
            </a:r>
            <a:endParaRPr lang="ru-RU" dirty="0" smtClean="0"/>
          </a:p>
          <a:p>
            <a:pPr lvl="1"/>
            <a:r>
              <a:rPr lang="ru-RU" dirty="0" smtClean="0"/>
              <a:t>Мы из сап-мира привыкли что на входе идёт коробка которая управляет частью ЖЦ. Вопрос транспорта изменений в </a:t>
            </a:r>
            <a:r>
              <a:rPr lang="ru-RU" dirty="0" err="1" smtClean="0"/>
              <a:t>прод</a:t>
            </a:r>
            <a:r>
              <a:rPr lang="ru-RU" dirty="0" smtClean="0"/>
              <a:t> (запросы на изменения). Какой-то конвейер сборки с контролем целостности должен быть (надёжно</a:t>
            </a:r>
            <a:r>
              <a:rPr lang="en-US" dirty="0" smtClean="0"/>
              <a:t>;</a:t>
            </a:r>
            <a:r>
              <a:rPr lang="ru-RU" dirty="0" smtClean="0"/>
              <a:t> быстро)</a:t>
            </a:r>
            <a:endParaRPr lang="en-US" dirty="0" smtClean="0"/>
          </a:p>
          <a:p>
            <a:pPr lvl="2"/>
            <a:r>
              <a:rPr lang="en-US" dirty="0" smtClean="0"/>
              <a:t>+</a:t>
            </a:r>
            <a:r>
              <a:rPr lang="ru-RU" dirty="0" smtClean="0"/>
              <a:t> Ролевая модель полномочий. Изоляция </a:t>
            </a:r>
            <a:r>
              <a:rPr lang="ru-RU" dirty="0" err="1" smtClean="0"/>
              <a:t>прода</a:t>
            </a:r>
            <a:r>
              <a:rPr lang="ru-RU" dirty="0" smtClean="0"/>
              <a:t> от неавторизованных изменений наглухо</a:t>
            </a:r>
            <a:endParaRPr lang="en-US" dirty="0"/>
          </a:p>
          <a:p>
            <a:pPr lvl="1"/>
            <a:r>
              <a:rPr lang="ru-RU" dirty="0" smtClean="0"/>
              <a:t>Мониторинг (</a:t>
            </a:r>
            <a:r>
              <a:rPr lang="ru-RU" dirty="0" err="1" smtClean="0"/>
              <a:t>техника+бизнес</a:t>
            </a:r>
            <a:r>
              <a:rPr lang="ru-RU" dirty="0" smtClean="0"/>
              <a:t>) и </a:t>
            </a:r>
            <a:r>
              <a:rPr lang="ru-RU" dirty="0" err="1" smtClean="0"/>
              <a:t>журналирование</a:t>
            </a:r>
            <a:r>
              <a:rPr lang="ru-RU" dirty="0" smtClean="0"/>
              <a:t>. </a:t>
            </a:r>
            <a:r>
              <a:rPr lang="ru-RU" dirty="0" err="1" smtClean="0"/>
              <a:t>Алерты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Как быть с продуктами где есть свои встроенные инструменты разработки??? (есть </a:t>
            </a:r>
            <a:r>
              <a:rPr lang="en-US" dirty="0" err="1" smtClean="0"/>
              <a:t>lowcode</a:t>
            </a:r>
            <a:r>
              <a:rPr lang="en-US" dirty="0" smtClean="0"/>
              <a:t> </a:t>
            </a:r>
            <a:r>
              <a:rPr lang="ru-RU" dirty="0" smtClean="0"/>
              <a:t>который только изнутри правится)</a:t>
            </a:r>
          </a:p>
          <a:p>
            <a:pPr lvl="1"/>
            <a:r>
              <a:rPr lang="ru-RU" dirty="0" smtClean="0"/>
              <a:t>Обучение, доступность тренировочных материалов, документация + справка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053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зоопарком разных продуктов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180496"/>
            <a:ext cx="11178787" cy="3678303"/>
          </a:xfrm>
        </p:spPr>
        <p:txBody>
          <a:bodyPr/>
          <a:lstStyle/>
          <a:p>
            <a:r>
              <a:rPr lang="en-US" dirty="0" smtClean="0"/>
              <a:t>Observability – </a:t>
            </a:r>
            <a:r>
              <a:rPr lang="ru-RU" dirty="0" smtClean="0"/>
              <a:t>внятное видение ландшафта и потоков, метрик. Качество понимания и владения ситуацией.</a:t>
            </a:r>
          </a:p>
          <a:p>
            <a:r>
              <a:rPr lang="ru-RU" dirty="0" smtClean="0"/>
              <a:t>Владелец зоопарка должен установить общий подход к его управлению</a:t>
            </a:r>
          </a:p>
          <a:p>
            <a:r>
              <a:rPr lang="ru-RU" dirty="0" smtClean="0"/>
              <a:t>Жизненно необходим ЦУП (ЦУ потоками) с каталогами, справочниками, контрактами</a:t>
            </a:r>
          </a:p>
          <a:p>
            <a:r>
              <a:rPr lang="en-US" dirty="0" smtClean="0"/>
              <a:t>Business Activity Monitoring: </a:t>
            </a:r>
            <a:r>
              <a:rPr lang="ru-RU" dirty="0" err="1" smtClean="0"/>
              <a:t>алерты</a:t>
            </a:r>
            <a:r>
              <a:rPr lang="ru-RU" dirty="0" smtClean="0"/>
              <a:t> показывают что что-то сломалось а как доказать что всё работает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576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youtube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Доклады</a:t>
            </a:r>
            <a:r>
              <a:rPr lang="en-US" dirty="0" smtClean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github.com/rsugio/PIMON/tree/master/PIMON-2023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Видео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www.youtube.com/playlist?list=PLHiGNvm26VdP-gpBLsUaRlvyZFOScQs-4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iliya.kuznetsov@gmail.com</a:t>
            </a:r>
            <a:r>
              <a:rPr lang="en-US" dirty="0" smtClean="0"/>
              <a:t> </a:t>
            </a:r>
            <a:r>
              <a:rPr lang="ru-RU" dirty="0"/>
              <a:t>или в </a:t>
            </a:r>
            <a:r>
              <a:rPr lang="ru-RU" dirty="0" smtClean="0"/>
              <a:t>телеге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084" y="5791200"/>
            <a:ext cx="776360" cy="77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8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364</TotalTime>
  <Words>559</Words>
  <Application>Microsoft Office PowerPoint</Application>
  <PresentationFormat>Широкоэкранный</PresentationFormat>
  <Paragraphs>36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Corbel</vt:lpstr>
      <vt:lpstr>Gill Sans MT</vt:lpstr>
      <vt:lpstr>Wingdings 2</vt:lpstr>
      <vt:lpstr>Дивиденд</vt:lpstr>
      <vt:lpstr>PIMON-2023 – пятый выпуск</vt:lpstr>
      <vt:lpstr>Повестка</vt:lpstr>
      <vt:lpstr>Импортозамещение SAP PO: обсуждение</vt:lpstr>
      <vt:lpstr>Встраивание в ентерпрайз ЖЦ</vt:lpstr>
      <vt:lpstr>Управление зоопарком разных продуктов</vt:lpstr>
      <vt:lpstr>Github, youtube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Camelization</dc:title>
  <dc:creator>Кузнецов Илья Николаевич</dc:creator>
  <cp:lastModifiedBy>Кузнецов Илья Николаевич</cp:lastModifiedBy>
  <cp:revision>72</cp:revision>
  <dcterms:created xsi:type="dcterms:W3CDTF">2023-05-19T16:20:23Z</dcterms:created>
  <dcterms:modified xsi:type="dcterms:W3CDTF">2023-09-08T11:20:48Z</dcterms:modified>
</cp:coreProperties>
</file>