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8" r:id="rId11"/>
    <p:sldId id="276" r:id="rId12"/>
    <p:sldId id="277" r:id="rId13"/>
    <p:sldId id="279" r:id="rId14"/>
    <p:sldId id="275" r:id="rId15"/>
    <p:sldId id="280" r:id="rId16"/>
    <p:sldId id="281" r:id="rId17"/>
    <p:sldId id="274" r:id="rId18"/>
    <p:sldId id="26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2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ap.github.io/ui5-webcomponents-react/?path=/docs/getting-started--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iliya.Kuznetso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Опыт использования </a:t>
            </a:r>
            <a:r>
              <a:rPr lang="en-US" dirty="0" smtClean="0"/>
              <a:t>CIC</a:t>
            </a:r>
            <a:r>
              <a:rPr lang="ru-RU" dirty="0" smtClean="0"/>
              <a:t> в </a:t>
            </a:r>
            <a:r>
              <a:rPr lang="ru-RU" dirty="0" err="1" smtClean="0"/>
              <a:t>продуктиве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Мы все </a:t>
            </a:r>
            <a:r>
              <a:rPr lang="ru-RU" dirty="0" err="1" smtClean="0"/>
              <a:t>джва</a:t>
            </a:r>
            <a:r>
              <a:rPr lang="ru-RU" dirty="0" smtClean="0"/>
              <a:t> года ждали такой </a:t>
            </a:r>
            <a:r>
              <a:rPr lang="en-US" dirty="0" smtClean="0"/>
              <a:t>BPM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4" y="3085766"/>
            <a:ext cx="3305355" cy="33053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63" y="3085767"/>
            <a:ext cx="3315034" cy="33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695325"/>
            <a:ext cx="10385425" cy="5555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220" y="128337"/>
            <a:ext cx="1126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Стандартный </a:t>
            </a:r>
            <a:r>
              <a:rPr lang="en-US" dirty="0" err="1" smtClean="0"/>
              <a:t>WebUI</a:t>
            </a:r>
            <a:r>
              <a:rPr lang="en-US" dirty="0" smtClean="0"/>
              <a:t> CPI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90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627063"/>
            <a:ext cx="10629900" cy="5761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263" y="136357"/>
            <a:ext cx="112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 собственный мониторинг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32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581192" y="681790"/>
            <a:ext cx="11029615" cy="591953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ru-RU" dirty="0" smtClean="0"/>
              <a:t>Действия очевидные</a:t>
            </a:r>
          </a:p>
          <a:p>
            <a:r>
              <a:rPr lang="ru-RU" dirty="0" smtClean="0"/>
              <a:t>Правки кучи </a:t>
            </a:r>
            <a:r>
              <a:rPr lang="en-US" dirty="0" smtClean="0"/>
              <a:t>IFLW-</a:t>
            </a:r>
            <a:r>
              <a:rPr lang="ru-RU" dirty="0" smtClean="0"/>
              <a:t>файлов для импорта в </a:t>
            </a:r>
            <a:r>
              <a:rPr lang="en-US" dirty="0" smtClean="0"/>
              <a:t>CIC</a:t>
            </a:r>
          </a:p>
          <a:p>
            <a:pPr lvl="1"/>
            <a:r>
              <a:rPr lang="ru-RU" dirty="0" smtClean="0"/>
              <a:t>Делаем эталонный поток под профиль </a:t>
            </a:r>
            <a:r>
              <a:rPr lang="en-US" dirty="0" smtClean="0"/>
              <a:t>7.5sp21 </a:t>
            </a:r>
            <a:r>
              <a:rPr lang="ru-RU" dirty="0" smtClean="0"/>
              <a:t>в котором есть все кубики</a:t>
            </a:r>
          </a:p>
          <a:p>
            <a:pPr lvl="1"/>
            <a:r>
              <a:rPr lang="ru-RU" dirty="0" smtClean="0"/>
              <a:t>Можно было бы автоматизировать замену компонент но как-то руки не дошли</a:t>
            </a:r>
            <a:endParaRPr lang="en-US" dirty="0" smtClean="0"/>
          </a:p>
          <a:p>
            <a:r>
              <a:rPr lang="ru-RU" dirty="0" smtClean="0"/>
              <a:t>Смотрим какие куски скриптов работают в </a:t>
            </a:r>
            <a:r>
              <a:rPr lang="en-US" dirty="0" smtClean="0"/>
              <a:t>CPI</a:t>
            </a:r>
            <a:r>
              <a:rPr lang="ru-RU" dirty="0" smtClean="0"/>
              <a:t> но не работают в </a:t>
            </a:r>
            <a:r>
              <a:rPr lang="en-US" dirty="0" smtClean="0"/>
              <a:t>CIC</a:t>
            </a:r>
          </a:p>
          <a:p>
            <a:pPr lvl="1"/>
            <a:r>
              <a:rPr lang="ru-RU" dirty="0" smtClean="0"/>
              <a:t>Непубличное </a:t>
            </a:r>
            <a:r>
              <a:rPr lang="en-US" dirty="0" smtClean="0"/>
              <a:t>API </a:t>
            </a:r>
            <a:r>
              <a:rPr lang="ru-RU" dirty="0" smtClean="0"/>
              <a:t>обращения к </a:t>
            </a:r>
            <a:r>
              <a:rPr lang="ru-RU" dirty="0" err="1" smtClean="0"/>
              <a:t>датасторам</a:t>
            </a:r>
            <a:r>
              <a:rPr lang="ru-RU" dirty="0" smtClean="0"/>
              <a:t> иногда сбоит в транзакциях. Проще отключить.</a:t>
            </a:r>
          </a:p>
          <a:p>
            <a:r>
              <a:rPr lang="ru-RU" dirty="0" smtClean="0"/>
              <a:t>Часть каналов в </a:t>
            </a:r>
            <a:r>
              <a:rPr lang="en-US" dirty="0" smtClean="0"/>
              <a:t>PI </a:t>
            </a:r>
            <a:r>
              <a:rPr lang="ru-RU" dirty="0" smtClean="0"/>
              <a:t>выкидывается так как можно например делать </a:t>
            </a:r>
            <a:r>
              <a:rPr lang="en-US" dirty="0" smtClean="0"/>
              <a:t>CIC</a:t>
            </a:r>
            <a:r>
              <a:rPr lang="en-US" dirty="0" smtClean="0">
                <a:sym typeface="Wingdings" panose="05000000000000000000" pitchFamily="2" charset="2"/>
              </a:rPr>
              <a:t>ABAP </a:t>
            </a:r>
            <a:r>
              <a:rPr lang="ru-RU" dirty="0" smtClean="0">
                <a:sym typeface="Wingdings" panose="05000000000000000000" pitchFamily="2" charset="2"/>
              </a:rPr>
              <a:t>через </a:t>
            </a:r>
            <a:r>
              <a:rPr lang="en-US" dirty="0" smtClean="0">
                <a:sym typeface="Wingdings" panose="05000000000000000000" pitchFamily="2" charset="2"/>
              </a:rPr>
              <a:t>XI</a:t>
            </a:r>
            <a:r>
              <a:rPr lang="ru-RU" dirty="0" smtClean="0">
                <a:sym typeface="Wingdings" panose="05000000000000000000" pitchFamily="2" charset="2"/>
              </a:rPr>
              <a:t>-канал </a:t>
            </a:r>
            <a:r>
              <a:rPr lang="en-US" dirty="0" smtClean="0">
                <a:sym typeface="Wingdings" panose="05000000000000000000" pitchFamily="2" charset="2"/>
              </a:rPr>
              <a:t>CIC</a:t>
            </a:r>
            <a:r>
              <a:rPr lang="ru-RU" dirty="0" smtClean="0">
                <a:sym typeface="Wingdings" panose="05000000000000000000" pitchFamily="2" charset="2"/>
              </a:rPr>
              <a:t>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Действия отважные</a:t>
            </a:r>
          </a:p>
          <a:p>
            <a:r>
              <a:rPr lang="ru-RU" dirty="0" smtClean="0"/>
              <a:t>Свой мониторинг, с привычным пользователям </a:t>
            </a:r>
            <a:r>
              <a:rPr lang="en-US" dirty="0" smtClean="0"/>
              <a:t>UI</a:t>
            </a:r>
            <a:endParaRPr lang="ru-RU" dirty="0" smtClean="0"/>
          </a:p>
          <a:p>
            <a:pPr lvl="1"/>
            <a:r>
              <a:rPr lang="ru-RU" dirty="0" smtClean="0"/>
              <a:t>Правки </a:t>
            </a:r>
            <a:r>
              <a:rPr lang="ru-RU" dirty="0" err="1" smtClean="0"/>
              <a:t>логирования</a:t>
            </a:r>
            <a:r>
              <a:rPr lang="ru-RU" dirty="0" smtClean="0"/>
              <a:t> в потоках, чтобы для пользователя всё было +/- как раньше а реально хранится в </a:t>
            </a:r>
            <a:r>
              <a:rPr lang="ru-RU" dirty="0" err="1" smtClean="0"/>
              <a:t>датасторах</a:t>
            </a:r>
            <a:r>
              <a:rPr lang="ru-RU" dirty="0" smtClean="0"/>
              <a:t> а не в </a:t>
            </a:r>
            <a:r>
              <a:rPr lang="ru-RU" dirty="0" err="1" smtClean="0"/>
              <a:t>аттачментах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Действия в ходе анализа </a:t>
            </a:r>
            <a:r>
              <a:rPr lang="ru-RU" dirty="0" err="1" smtClean="0"/>
              <a:t>продуктива</a:t>
            </a:r>
            <a:endParaRPr lang="ru-RU" dirty="0" smtClean="0"/>
          </a:p>
          <a:p>
            <a:r>
              <a:rPr lang="ru-RU" dirty="0"/>
              <a:t>Анализируем загрузку БД и добавляем индекс для </a:t>
            </a:r>
            <a:r>
              <a:rPr lang="en-US" dirty="0"/>
              <a:t>CIC. </a:t>
            </a:r>
            <a:r>
              <a:rPr lang="ru-RU" dirty="0"/>
              <a:t>Уведомили САП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Отключаем ненужные </a:t>
            </a:r>
            <a:r>
              <a:rPr lang="en-US" dirty="0" smtClean="0"/>
              <a:t>XI-</a:t>
            </a:r>
            <a:r>
              <a:rPr lang="ru-RU" dirty="0" smtClean="0"/>
              <a:t>каналы – теперь рестарты делает </a:t>
            </a:r>
            <a:r>
              <a:rPr lang="en-US" dirty="0" smtClean="0"/>
              <a:t>PI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9920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581192" y="681790"/>
            <a:ext cx="11029615" cy="591953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ru-RU" dirty="0" smtClean="0"/>
              <a:t>Свой мониторинг</a:t>
            </a:r>
          </a:p>
          <a:p>
            <a:r>
              <a:rPr lang="ru-RU" dirty="0" smtClean="0"/>
              <a:t>Надо вычитать всего 6 таблиц и нет толкового АПИ</a:t>
            </a:r>
            <a:endParaRPr lang="en-US" dirty="0" smtClean="0"/>
          </a:p>
          <a:p>
            <a:r>
              <a:rPr lang="ru-RU" dirty="0" smtClean="0"/>
              <a:t>Надо корректно всё сложить в эластик и делать запросы оттуда</a:t>
            </a:r>
          </a:p>
          <a:p>
            <a:r>
              <a:rPr lang="ru-RU" dirty="0" smtClean="0"/>
              <a:t>Самое сложное это </a:t>
            </a:r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OpenUI</a:t>
            </a:r>
            <a:r>
              <a:rPr lang="ru-RU" dirty="0" smtClean="0"/>
              <a:t>5 </a:t>
            </a:r>
            <a:r>
              <a:rPr lang="en-US" dirty="0" smtClean="0"/>
              <a:t>React” </a:t>
            </a:r>
            <a:r>
              <a:rPr lang="ru-RU" dirty="0" smtClean="0"/>
              <a:t>используется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https://sap.github.io/ui5-webcomponents-react/?path=/docs/getting-started--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Хотелось сделать </a:t>
            </a:r>
            <a:r>
              <a:rPr lang="en-US" dirty="0" err="1" smtClean="0"/>
              <a:t>Look&amp;Feel</a:t>
            </a:r>
            <a:r>
              <a:rPr lang="en-US" dirty="0" smtClean="0"/>
              <a:t> </a:t>
            </a:r>
            <a:r>
              <a:rPr lang="ru-RU" dirty="0" smtClean="0"/>
              <a:t>как в </a:t>
            </a:r>
            <a:r>
              <a:rPr lang="en-US" dirty="0" smtClean="0"/>
              <a:t>CPI</a:t>
            </a:r>
          </a:p>
          <a:p>
            <a:r>
              <a:rPr lang="ru-RU" dirty="0" smtClean="0"/>
              <a:t>Разработка </a:t>
            </a:r>
            <a:r>
              <a:rPr lang="en-US" dirty="0" smtClean="0"/>
              <a:t>UI </a:t>
            </a:r>
            <a:r>
              <a:rPr lang="ru-RU" dirty="0" smtClean="0"/>
              <a:t>шла параллельно с разработкой </a:t>
            </a:r>
            <a:r>
              <a:rPr lang="ru-RU" dirty="0" err="1" smtClean="0"/>
              <a:t>бэкенда</a:t>
            </a:r>
            <a:r>
              <a:rPr lang="ru-RU" dirty="0" smtClean="0"/>
              <a:t> и всё заняло порядка 20 дней до работающего </a:t>
            </a:r>
            <a:r>
              <a:rPr lang="ru-RU" dirty="0" err="1" smtClean="0"/>
              <a:t>продуктива</a:t>
            </a:r>
            <a:r>
              <a:rPr lang="ru-RU" dirty="0" smtClean="0"/>
              <a:t> плюс шлифование замеченных багов и </a:t>
            </a:r>
            <a:r>
              <a:rPr lang="ru-RU" dirty="0" err="1" smtClean="0"/>
              <a:t>тд</a:t>
            </a:r>
            <a:r>
              <a:rPr lang="ru-RU" dirty="0" smtClean="0"/>
              <a:t> ещё шло в фоне пару месяцев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ru-RU" dirty="0" smtClean="0"/>
              <a:t>Развитие темы</a:t>
            </a:r>
          </a:p>
          <a:p>
            <a:r>
              <a:rPr lang="ru-RU" dirty="0" smtClean="0"/>
              <a:t>В эластике надо хранить поисковый словесный индекс а не сырые </a:t>
            </a:r>
            <a:r>
              <a:rPr lang="ru-RU" dirty="0" err="1" smtClean="0"/>
              <a:t>пейлоады</a:t>
            </a:r>
            <a:r>
              <a:rPr lang="ru-RU" dirty="0" smtClean="0"/>
              <a:t>. Сырое надо хранить в ключ-значение или в </a:t>
            </a:r>
            <a:r>
              <a:rPr lang="ru-RU" dirty="0" err="1" smtClean="0"/>
              <a:t>реляционке</a:t>
            </a:r>
            <a:r>
              <a:rPr lang="ru-RU" dirty="0" smtClean="0"/>
              <a:t> (по вкусу)</a:t>
            </a:r>
          </a:p>
          <a:p>
            <a:r>
              <a:rPr lang="ru-RU" dirty="0" smtClean="0"/>
              <a:t>Если кто-то оплатит то разобраться с шифрованием или как-то ещё реализовать полный спектр стандарта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55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581192" y="681790"/>
            <a:ext cx="11029615" cy="591953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ru-RU" dirty="0" smtClean="0"/>
              <a:t>Как не надо писать потоки для </a:t>
            </a:r>
            <a:r>
              <a:rPr lang="en-US" dirty="0" smtClean="0"/>
              <a:t>CIC</a:t>
            </a:r>
            <a:endParaRPr lang="ru-RU" dirty="0" smtClean="0"/>
          </a:p>
          <a:p>
            <a:r>
              <a:rPr lang="en-US" dirty="0" err="1" smtClean="0"/>
              <a:t>StreamMarkupBuilder</a:t>
            </a:r>
            <a:r>
              <a:rPr lang="en-US" dirty="0" smtClean="0"/>
              <a:t> </a:t>
            </a:r>
            <a:r>
              <a:rPr lang="ru-RU" dirty="0" smtClean="0"/>
              <a:t>жрёт много памяти</a:t>
            </a:r>
            <a:r>
              <a:rPr lang="en-US" dirty="0" smtClean="0"/>
              <a:t> – </a:t>
            </a:r>
            <a:r>
              <a:rPr lang="ru-RU" dirty="0" smtClean="0"/>
              <a:t>в </a:t>
            </a:r>
            <a:r>
              <a:rPr lang="en-US" dirty="0" smtClean="0"/>
              <a:t>CPI </a:t>
            </a:r>
            <a:r>
              <a:rPr lang="ru-RU" dirty="0" smtClean="0"/>
              <a:t>это не наша проблема</a:t>
            </a:r>
          </a:p>
          <a:p>
            <a:r>
              <a:rPr lang="ru-RU" dirty="0" smtClean="0"/>
              <a:t>Бездумное хранение всего в </a:t>
            </a:r>
            <a:r>
              <a:rPr lang="ru-RU" dirty="0" err="1" smtClean="0"/>
              <a:t>пропертях</a:t>
            </a:r>
            <a:r>
              <a:rPr lang="ru-RU" dirty="0" smtClean="0"/>
              <a:t> жрёт ресурсы – в </a:t>
            </a:r>
            <a:r>
              <a:rPr lang="en-US" dirty="0" smtClean="0"/>
              <a:t>CPI </a:t>
            </a:r>
            <a:r>
              <a:rPr lang="ru-RU" dirty="0" smtClean="0"/>
              <a:t>это не наша проблема</a:t>
            </a:r>
          </a:p>
          <a:p>
            <a:r>
              <a:rPr lang="ru-RU" dirty="0" smtClean="0"/>
              <a:t>Каждый поток == </a:t>
            </a:r>
            <a:r>
              <a:rPr lang="en-US" dirty="0" smtClean="0"/>
              <a:t>SAP </a:t>
            </a:r>
            <a:r>
              <a:rPr lang="ru-RU" dirty="0" smtClean="0"/>
              <a:t>приложение. </a:t>
            </a:r>
            <a:r>
              <a:rPr lang="en-US" dirty="0" smtClean="0"/>
              <a:t>“</a:t>
            </a:r>
            <a:r>
              <a:rPr lang="ru-RU" dirty="0" smtClean="0"/>
              <a:t>Не ешь, </a:t>
            </a:r>
            <a:r>
              <a:rPr lang="ru-RU" dirty="0" err="1" smtClean="0"/>
              <a:t>подумой</a:t>
            </a:r>
            <a:r>
              <a:rPr lang="ru-RU" dirty="0" smtClean="0"/>
              <a:t>!</a:t>
            </a:r>
            <a:r>
              <a:rPr lang="en-US" dirty="0" smtClean="0"/>
              <a:t>” (c)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 err="1" smtClean="0"/>
              <a:t>ендпоинт</a:t>
            </a:r>
            <a:r>
              <a:rPr lang="ru-RU" dirty="0" smtClean="0"/>
              <a:t> </a:t>
            </a:r>
            <a:r>
              <a:rPr lang="ru-RU" dirty="0" err="1" smtClean="0"/>
              <a:t>сендера</a:t>
            </a:r>
            <a:r>
              <a:rPr lang="ru-RU" dirty="0" smtClean="0"/>
              <a:t> это отдельный </a:t>
            </a:r>
            <a:r>
              <a:rPr lang="ru-RU" dirty="0" err="1" smtClean="0"/>
              <a:t>алиас</a:t>
            </a:r>
            <a:endParaRPr lang="en-US" dirty="0" smtClean="0"/>
          </a:p>
          <a:p>
            <a:r>
              <a:rPr lang="ru-RU" dirty="0" smtClean="0"/>
              <a:t>Не надо использовать </a:t>
            </a:r>
            <a:r>
              <a:rPr lang="en-US" dirty="0" smtClean="0"/>
              <a:t>XI </a:t>
            </a:r>
            <a:r>
              <a:rPr lang="ru-RU" dirty="0" smtClean="0"/>
              <a:t>протокол бездумно – у нас под боком шина для этого</a:t>
            </a:r>
            <a:r>
              <a:rPr lang="ru-RU" dirty="0"/>
              <a:t> – в </a:t>
            </a:r>
            <a:r>
              <a:rPr lang="en-US" dirty="0"/>
              <a:t>CPI </a:t>
            </a:r>
            <a:r>
              <a:rPr lang="ru-RU" dirty="0"/>
              <a:t>это тоже проблема, жрёт соединения с БД</a:t>
            </a:r>
            <a:endParaRPr lang="ru-RU" dirty="0" smtClean="0"/>
          </a:p>
          <a:p>
            <a:r>
              <a:rPr lang="ru-RU" dirty="0" smtClean="0"/>
              <a:t>Не надо делать </a:t>
            </a:r>
            <a:r>
              <a:rPr lang="ru-RU" dirty="0" err="1" smtClean="0"/>
              <a:t>транзакционность</a:t>
            </a:r>
            <a:r>
              <a:rPr lang="ru-RU" dirty="0" smtClean="0"/>
              <a:t> – в </a:t>
            </a:r>
            <a:r>
              <a:rPr lang="en-US" dirty="0" smtClean="0"/>
              <a:t>CPI </a:t>
            </a:r>
            <a:r>
              <a:rPr lang="ru-RU" dirty="0" smtClean="0"/>
              <a:t>это тоже проблема, жрёт соединения с БД</a:t>
            </a: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7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63" y="601579"/>
            <a:ext cx="7385884" cy="61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0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60" y="508000"/>
            <a:ext cx="8914852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9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</a:t>
            </a:r>
            <a:r>
              <a:rPr lang="en-US" dirty="0" smtClean="0"/>
              <a:t>CIC</a:t>
            </a:r>
            <a:r>
              <a:rPr lang="ru-RU" dirty="0"/>
              <a:t> </a:t>
            </a:r>
            <a:r>
              <a:rPr lang="ru-RU" dirty="0" smtClean="0"/>
              <a:t>первый кандидат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Датасторы</a:t>
            </a:r>
            <a:r>
              <a:rPr lang="ru-RU" dirty="0" smtClean="0"/>
              <a:t>!!!</a:t>
            </a:r>
          </a:p>
          <a:p>
            <a:r>
              <a:rPr lang="en-US" dirty="0" smtClean="0"/>
              <a:t>OData Sender </a:t>
            </a:r>
            <a:r>
              <a:rPr lang="ru-RU" dirty="0" smtClean="0"/>
              <a:t>– его нет в </a:t>
            </a:r>
            <a:r>
              <a:rPr lang="en-US" dirty="0" smtClean="0"/>
              <a:t>PI</a:t>
            </a:r>
          </a:p>
          <a:p>
            <a:r>
              <a:rPr lang="ru-RU" dirty="0" smtClean="0"/>
              <a:t>Авторизации </a:t>
            </a:r>
            <a:r>
              <a:rPr lang="en-US" smtClean="0"/>
              <a:t>OAuth Receiver</a:t>
            </a:r>
            <a:r>
              <a:rPr lang="ru-RU" smtClean="0"/>
              <a:t>, </a:t>
            </a:r>
            <a:r>
              <a:rPr lang="ru-RU" dirty="0" smtClean="0"/>
              <a:t>всякие </a:t>
            </a:r>
            <a:r>
              <a:rPr lang="ru-RU" dirty="0" err="1" smtClean="0"/>
              <a:t>токены</a:t>
            </a:r>
            <a:endParaRPr lang="en-US" dirty="0" smtClean="0"/>
          </a:p>
          <a:p>
            <a:r>
              <a:rPr lang="ru-RU" dirty="0" smtClean="0"/>
              <a:t>Надо </a:t>
            </a:r>
            <a:r>
              <a:rPr lang="ru-RU" dirty="0" err="1" smtClean="0"/>
              <a:t>заюзать</a:t>
            </a:r>
            <a:r>
              <a:rPr lang="ru-RU" dirty="0" smtClean="0"/>
              <a:t> </a:t>
            </a:r>
            <a:r>
              <a:rPr lang="ru-RU" dirty="0" err="1" smtClean="0"/>
              <a:t>кэмел</a:t>
            </a:r>
            <a:r>
              <a:rPr lang="ru-RU" dirty="0" smtClean="0"/>
              <a:t> через его </a:t>
            </a:r>
            <a:r>
              <a:rPr lang="ru-RU" dirty="0" err="1" smtClean="0"/>
              <a:t>апи</a:t>
            </a:r>
            <a:r>
              <a:rPr lang="ru-RU" dirty="0" smtClean="0"/>
              <a:t> в потоке (для работы с сырым </a:t>
            </a:r>
            <a:r>
              <a:rPr lang="en-US" dirty="0" err="1" smtClean="0"/>
              <a:t>CamelContext</a:t>
            </a:r>
            <a:r>
              <a:rPr lang="ru-RU" dirty="0" smtClean="0"/>
              <a:t>, это зачастую удобнее кубиков)</a:t>
            </a:r>
          </a:p>
          <a:p>
            <a:r>
              <a:rPr lang="ru-RU" dirty="0" smtClean="0"/>
              <a:t>Миграция готового содержимого из </a:t>
            </a:r>
            <a:r>
              <a:rPr lang="ru-RU" dirty="0" smtClean="0"/>
              <a:t>облака</a:t>
            </a:r>
            <a:r>
              <a:rPr lang="en-US" dirty="0" smtClean="0"/>
              <a:t> CPI</a:t>
            </a:r>
            <a:r>
              <a:rPr lang="ru-RU" dirty="0" smtClean="0"/>
              <a:t> </a:t>
            </a:r>
            <a:r>
              <a:rPr lang="ru-RU" dirty="0" smtClean="0"/>
              <a:t>на землю</a:t>
            </a:r>
          </a:p>
          <a:p>
            <a:pPr marL="0" indent="0">
              <a:buNone/>
            </a:pPr>
            <a:r>
              <a:rPr lang="ru-RU" dirty="0" smtClean="0"/>
              <a:t>Нюансы</a:t>
            </a:r>
          </a:p>
          <a:p>
            <a:r>
              <a:rPr lang="en-US" dirty="0"/>
              <a:t>IGW</a:t>
            </a:r>
            <a:r>
              <a:rPr lang="ru-RU" dirty="0"/>
              <a:t> слушает на отдельных </a:t>
            </a:r>
            <a:r>
              <a:rPr lang="en-US" dirty="0"/>
              <a:t>/</a:t>
            </a:r>
            <a:r>
              <a:rPr lang="en-US" dirty="0" err="1"/>
              <a:t>igwhttp</a:t>
            </a:r>
            <a:r>
              <a:rPr lang="en-US" dirty="0"/>
              <a:t>, /</a:t>
            </a:r>
            <a:r>
              <a:rPr lang="en-US" dirty="0" err="1"/>
              <a:t>igwcxf</a:t>
            </a:r>
            <a:r>
              <a:rPr lang="en-US" dirty="0"/>
              <a:t>, /</a:t>
            </a:r>
            <a:r>
              <a:rPr lang="en-US" dirty="0" err="1" smtClean="0"/>
              <a:t>igwsvc</a:t>
            </a:r>
            <a:r>
              <a:rPr lang="en-US" dirty="0" smtClean="0"/>
              <a:t>/</a:t>
            </a:r>
            <a:r>
              <a:rPr lang="en-US" dirty="0" err="1" smtClean="0"/>
              <a:t>odata</a:t>
            </a:r>
            <a:r>
              <a:rPr lang="ru-RU" dirty="0" smtClean="0"/>
              <a:t> </a:t>
            </a:r>
            <a:r>
              <a:rPr lang="ru-RU" dirty="0" smtClean="0"/>
              <a:t>но с общим</a:t>
            </a:r>
            <a:r>
              <a:rPr lang="en-US" dirty="0" smtClean="0"/>
              <a:t> ICM / </a:t>
            </a:r>
            <a:r>
              <a:rPr lang="en-US" dirty="0" err="1" smtClean="0"/>
              <a:t>WebDispatcher</a:t>
            </a:r>
            <a:r>
              <a:rPr lang="ru-RU" dirty="0" smtClean="0"/>
              <a:t>. Это отдельные правила публикации ресурсов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65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потом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sz="1400" dirty="0" smtClean="0"/>
              <a:t>“</a:t>
            </a:r>
            <a:r>
              <a:rPr lang="ru-RU" dirty="0" smtClean="0"/>
              <a:t>Гоголь </a:t>
            </a:r>
            <a:r>
              <a:rPr lang="ru-RU" dirty="0"/>
              <a:t>страдал тройственностью, которая заключалась в том, что одной ногой он стоял в темном прошлом, другой приветствовал светлое будущее, а между ног у него была страшная </a:t>
            </a:r>
            <a:r>
              <a:rPr lang="ru-RU" dirty="0" smtClean="0"/>
              <a:t>действительность</a:t>
            </a:r>
            <a:r>
              <a:rPr lang="en-US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i="1" dirty="0"/>
              <a:t>Из школьного </a:t>
            </a:r>
            <a:r>
              <a:rPr lang="ru-RU" sz="1200" i="1" dirty="0" smtClean="0"/>
              <a:t>сочинения</a:t>
            </a:r>
            <a:br>
              <a:rPr lang="ru-RU" sz="1200" i="1" dirty="0" smtClean="0"/>
            </a:b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/>
            </a:r>
            <a:br>
              <a:rPr lang="ru-RU" sz="1200" i="1" dirty="0" smtClean="0"/>
            </a:br>
            <a:endParaRPr lang="en-US" i="1" dirty="0" smtClean="0"/>
          </a:p>
          <a:p>
            <a:r>
              <a:rPr lang="ru-RU" dirty="0" smtClean="0"/>
              <a:t>Сам по себе </a:t>
            </a:r>
            <a:r>
              <a:rPr lang="ru-RU" dirty="0" err="1" smtClean="0"/>
              <a:t>рантайм</a:t>
            </a:r>
            <a:r>
              <a:rPr lang="ru-RU" dirty="0" smtClean="0"/>
              <a:t> </a:t>
            </a:r>
            <a:r>
              <a:rPr lang="en-US" dirty="0" smtClean="0"/>
              <a:t>CIC </a:t>
            </a:r>
            <a:r>
              <a:rPr lang="ru-RU" dirty="0" smtClean="0"/>
              <a:t>хорош </a:t>
            </a:r>
            <a:r>
              <a:rPr lang="ru-RU" dirty="0" smtClean="0"/>
              <a:t>– можно при желании сделать свой ЖЦ разработки</a:t>
            </a:r>
          </a:p>
          <a:p>
            <a:pPr lvl="1"/>
            <a:r>
              <a:rPr lang="ru-RU" dirty="0" smtClean="0"/>
              <a:t>Думатель трансляции из </a:t>
            </a:r>
            <a:r>
              <a:rPr lang="en-US" dirty="0" smtClean="0"/>
              <a:t>IFLW </a:t>
            </a:r>
            <a:r>
              <a:rPr lang="ru-RU" dirty="0" smtClean="0"/>
              <a:t>в </a:t>
            </a:r>
            <a:r>
              <a:rPr lang="en-US" dirty="0" smtClean="0"/>
              <a:t>JAR </a:t>
            </a:r>
            <a:r>
              <a:rPr lang="ru-RU" dirty="0" smtClean="0"/>
              <a:t>находится внутри </a:t>
            </a:r>
            <a:r>
              <a:rPr lang="en-US" dirty="0" smtClean="0"/>
              <a:t>PO/CIC </a:t>
            </a:r>
            <a:r>
              <a:rPr lang="ru-RU" dirty="0" smtClean="0"/>
              <a:t>и не зависит от облачного</a:t>
            </a:r>
            <a:r>
              <a:rPr lang="en-US" dirty="0" smtClean="0"/>
              <a:t> </a:t>
            </a:r>
            <a:r>
              <a:rPr lang="en-US" dirty="0" err="1" smtClean="0"/>
              <a:t>WebUI</a:t>
            </a:r>
            <a:endParaRPr lang="ru-RU" dirty="0" smtClean="0"/>
          </a:p>
          <a:p>
            <a:pPr lvl="1"/>
            <a:r>
              <a:rPr lang="en-US" dirty="0" smtClean="0"/>
              <a:t>IFLW </a:t>
            </a:r>
            <a:r>
              <a:rPr lang="ru-RU" dirty="0" smtClean="0"/>
              <a:t>можно писать руками (при должном навыке и проверке синтаксиса) или написать транслятор </a:t>
            </a:r>
            <a:r>
              <a:rPr lang="en-US" dirty="0" smtClean="0"/>
              <a:t>YAML&gt;&gt;</a:t>
            </a:r>
            <a:r>
              <a:rPr lang="en-US" dirty="0" smtClean="0"/>
              <a:t>IFLW &gt;&gt; ZIP</a:t>
            </a:r>
            <a:endParaRPr lang="en-US" dirty="0" smtClean="0"/>
          </a:p>
          <a:p>
            <a:pPr lvl="1"/>
            <a:r>
              <a:rPr lang="ru-RU" dirty="0" smtClean="0"/>
              <a:t>Можно написать свой транслятор, который будет делать </a:t>
            </a:r>
            <a:r>
              <a:rPr lang="en-US" dirty="0" smtClean="0"/>
              <a:t>JAR </a:t>
            </a:r>
            <a:r>
              <a:rPr lang="ru-RU" dirty="0" smtClean="0"/>
              <a:t>из </a:t>
            </a:r>
            <a:r>
              <a:rPr lang="ru-RU" dirty="0" err="1" smtClean="0"/>
              <a:t>кэмельного</a:t>
            </a:r>
            <a:r>
              <a:rPr lang="ru-RU" dirty="0" smtClean="0"/>
              <a:t> кода самостоятельно</a:t>
            </a:r>
          </a:p>
          <a:p>
            <a:r>
              <a:rPr lang="ru-RU" dirty="0" smtClean="0"/>
              <a:t>Сам по себе </a:t>
            </a:r>
            <a:r>
              <a:rPr lang="en-US" dirty="0" smtClean="0"/>
              <a:t>PO</a:t>
            </a:r>
            <a:r>
              <a:rPr lang="ru-RU" dirty="0" smtClean="0"/>
              <a:t> заканчивает свою историю, а </a:t>
            </a:r>
            <a:r>
              <a:rPr lang="en-US" dirty="0" smtClean="0"/>
              <a:t>CIC </a:t>
            </a:r>
            <a:r>
              <a:rPr lang="ru-RU" dirty="0" smtClean="0"/>
              <a:t>уже не будет развиваться. Покупайте новый </a:t>
            </a:r>
            <a:r>
              <a:rPr lang="en-US" strike="sngStrike" dirty="0" smtClean="0"/>
              <a:t>EIC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FAE</a:t>
            </a:r>
            <a:r>
              <a:rPr lang="en-US" dirty="0" smtClean="0"/>
              <a:t>!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0242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пока-пока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Нужен </a:t>
            </a:r>
            <a:r>
              <a:rPr lang="en-US" dirty="0" smtClean="0"/>
              <a:t>CIC </a:t>
            </a:r>
            <a:r>
              <a:rPr lang="ru-RU" dirty="0" smtClean="0"/>
              <a:t>мониторинг? обращайтесь в нашу контору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iliya.kuznetsov@gmail.com</a:t>
            </a:r>
            <a:r>
              <a:rPr lang="en-US" dirty="0" smtClean="0"/>
              <a:t> </a:t>
            </a:r>
            <a:r>
              <a:rPr lang="ru-RU" dirty="0"/>
              <a:t>или в </a:t>
            </a:r>
            <a:r>
              <a:rPr lang="ru-RU" dirty="0" smtClean="0"/>
              <a:t>телеге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ccbpm</a:t>
            </a:r>
            <a:r>
              <a:rPr lang="ru-RU" dirty="0" smtClean="0"/>
              <a:t>, ты помнишь как всё начиналось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+ надёжно</a:t>
            </a:r>
            <a:br>
              <a:rPr lang="ru-RU" dirty="0"/>
            </a:br>
            <a:r>
              <a:rPr lang="ru-RU" dirty="0"/>
              <a:t>+ достаточно удобно</a:t>
            </a:r>
            <a:br>
              <a:rPr lang="ru-RU" dirty="0"/>
            </a:br>
            <a:r>
              <a:rPr lang="ru-RU" dirty="0"/>
              <a:t>+ один </a:t>
            </a:r>
            <a:r>
              <a:rPr lang="en-US" dirty="0"/>
              <a:t>ESR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ru-RU" dirty="0">
                <a:sym typeface="Wingdings" panose="05000000000000000000" pitchFamily="2" charset="2"/>
              </a:rPr>
              <a:t>много </a:t>
            </a:r>
            <a:r>
              <a:rPr lang="en-US" dirty="0">
                <a:sym typeface="Wingdings" panose="05000000000000000000" pitchFamily="2" charset="2"/>
              </a:rPr>
              <a:t>IB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/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b="1" dirty="0" smtClean="0"/>
              <a:t>Общая оценка</a:t>
            </a:r>
            <a:r>
              <a:rPr lang="en-US" b="1" dirty="0" smtClean="0"/>
              <a:t> </a:t>
            </a:r>
            <a:r>
              <a:rPr lang="ru-RU" b="1" dirty="0" smtClean="0"/>
              <a:t>4/5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- </a:t>
            </a:r>
            <a:r>
              <a:rPr lang="ru-RU" dirty="0" smtClean="0">
                <a:sym typeface="Wingdings" panose="05000000000000000000" pitchFamily="2" charset="2"/>
              </a:rPr>
              <a:t>завязано на </a:t>
            </a:r>
            <a:r>
              <a:rPr lang="ru-RU" dirty="0" err="1" smtClean="0">
                <a:sym typeface="Wingdings" panose="05000000000000000000" pitchFamily="2" charset="2"/>
              </a:rPr>
              <a:t>абап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34" y="1838325"/>
            <a:ext cx="7823728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Netweaver</a:t>
            </a:r>
            <a:r>
              <a:rPr lang="en-US" dirty="0" smtClean="0"/>
              <a:t> visual composer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Датасторы</a:t>
            </a:r>
            <a:r>
              <a:rPr lang="ru-RU" dirty="0" smtClean="0"/>
              <a:t> </a:t>
            </a:r>
            <a:r>
              <a:rPr lang="ru-RU" dirty="0"/>
              <a:t>4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Адаптеры </a:t>
            </a:r>
            <a:r>
              <a:rPr lang="en-US" dirty="0" smtClean="0"/>
              <a:t>3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Отладка </a:t>
            </a:r>
            <a:r>
              <a:rPr lang="en-US" dirty="0"/>
              <a:t>1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Удобство разработки </a:t>
            </a:r>
            <a:r>
              <a:rPr lang="en-US" dirty="0"/>
              <a:t>4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Надёжность </a:t>
            </a:r>
            <a:r>
              <a:rPr lang="en-US" dirty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Общая оценка</a:t>
            </a:r>
            <a:r>
              <a:rPr lang="en-US" dirty="0"/>
              <a:t> </a:t>
            </a:r>
            <a:r>
              <a:rPr lang="ru-RU" dirty="0"/>
              <a:t>4/5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+ Набираем </a:t>
            </a:r>
            <a:r>
              <a:rPr lang="en-US" dirty="0" smtClean="0"/>
              <a:t>/</a:t>
            </a:r>
            <a:r>
              <a:rPr lang="en-US" dirty="0" err="1" smtClean="0"/>
              <a:t>irj</a:t>
            </a:r>
            <a:r>
              <a:rPr lang="en-US" dirty="0" smtClean="0"/>
              <a:t> </a:t>
            </a:r>
            <a:r>
              <a:rPr lang="ru-RU" dirty="0" smtClean="0"/>
              <a:t>и на любом портале</a:t>
            </a:r>
            <a:br>
              <a:rPr lang="ru-RU" dirty="0" smtClean="0"/>
            </a:br>
            <a:r>
              <a:rPr lang="ru-RU" dirty="0" smtClean="0"/>
              <a:t>+ </a:t>
            </a:r>
            <a:r>
              <a:rPr lang="en-US" dirty="0" smtClean="0"/>
              <a:t>MVC-</a:t>
            </a:r>
            <a:r>
              <a:rPr lang="ru-RU" dirty="0" smtClean="0"/>
              <a:t>среда с </a:t>
            </a:r>
            <a:r>
              <a:rPr lang="ru-RU" dirty="0" err="1" smtClean="0"/>
              <a:t>бэкендами</a:t>
            </a:r>
            <a:r>
              <a:rPr lang="ru-RU" dirty="0" smtClean="0"/>
              <a:t> в целом 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en-US" dirty="0" smtClean="0"/>
              <a:t>RFC-</a:t>
            </a:r>
            <a:r>
              <a:rPr lang="ru-RU" dirty="0" err="1" smtClean="0"/>
              <a:t>абапе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 приятный </a:t>
            </a:r>
            <a:r>
              <a:rPr lang="en-US" dirty="0" smtClean="0"/>
              <a:t>UI </a:t>
            </a:r>
            <a:r>
              <a:rPr lang="ru-RU" dirty="0" smtClean="0"/>
              <a:t>с элементами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Use case: </a:t>
            </a:r>
            <a:r>
              <a:rPr lang="ru-RU" dirty="0" smtClean="0"/>
              <a:t>справочник грузополучателей,</a:t>
            </a:r>
            <a:br>
              <a:rPr lang="ru-RU" dirty="0" smtClean="0"/>
            </a:br>
            <a:r>
              <a:rPr lang="ru-RU" dirty="0" smtClean="0"/>
              <a:t>создание пользователей и присвоение </a:t>
            </a:r>
            <a:br>
              <a:rPr lang="ru-RU" dirty="0" smtClean="0"/>
            </a:br>
            <a:r>
              <a:rPr lang="ru-RU" dirty="0" smtClean="0"/>
              <a:t>ролей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This graphic is explained in the accompanying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180496"/>
            <a:ext cx="65722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SAP NetWeaver Visual Composer: 9781592290994: Carsten Býýnnen,  Mario Herger: Bo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25" y="4797687"/>
            <a:ext cx="1270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3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NetWEAVER</a:t>
            </a:r>
            <a:r>
              <a:rPr lang="en-US" dirty="0" smtClean="0"/>
              <a:t> BPM</a:t>
            </a:r>
            <a:r>
              <a:rPr lang="en-US" dirty="0"/>
              <a:t>	</a:t>
            </a:r>
            <a:r>
              <a:rPr lang="en-US" dirty="0" smtClean="0"/>
              <a:t>									“I </a:t>
            </a:r>
            <a:r>
              <a:rPr lang="en-US" dirty="0"/>
              <a:t>did it my </a:t>
            </a:r>
            <a:r>
              <a:rPr lang="en-US" dirty="0" smtClean="0"/>
              <a:t>way” (C)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6400053" cy="40612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+ во-первых это красиво</a:t>
            </a:r>
            <a:br>
              <a:rPr lang="ru-RU" dirty="0"/>
            </a:br>
            <a:r>
              <a:rPr lang="ru-RU" dirty="0"/>
              <a:t>+ достаточно </a:t>
            </a:r>
            <a:r>
              <a:rPr lang="ru-RU" dirty="0" err="1"/>
              <a:t>явы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Общая </a:t>
            </a:r>
            <a:r>
              <a:rPr lang="ru-RU" b="1" dirty="0"/>
              <a:t>оценка</a:t>
            </a:r>
            <a:r>
              <a:rPr lang="en-US" b="1" dirty="0"/>
              <a:t> </a:t>
            </a:r>
            <a:r>
              <a:rPr lang="ru-RU" b="1" dirty="0" smtClean="0"/>
              <a:t>3/5 «не взлетел»</a:t>
            </a:r>
            <a:r>
              <a:rPr lang="ru-RU" b="1" dirty="0"/>
              <a:t/>
            </a:r>
            <a:br>
              <a:rPr lang="ru-RU" b="1" dirty="0"/>
            </a:b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ru-RU" dirty="0" smtClean="0">
                <a:sym typeface="Wingdings" panose="05000000000000000000" pitchFamily="2" charset="2"/>
              </a:rPr>
              <a:t>сложная модель </a:t>
            </a:r>
            <a:r>
              <a:rPr lang="ru-RU" dirty="0" smtClean="0">
                <a:sym typeface="Wingdings" panose="05000000000000000000" pitchFamily="2" charset="2"/>
              </a:rPr>
              <a:t>разработки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- </a:t>
            </a:r>
            <a:r>
              <a:rPr lang="ru-RU" dirty="0" err="1" smtClean="0">
                <a:sym typeface="Wingdings" panose="05000000000000000000" pitchFamily="2" charset="2"/>
              </a:rPr>
              <a:t>продуктив</a:t>
            </a:r>
            <a:r>
              <a:rPr lang="ru-RU" dirty="0" smtClean="0">
                <a:sym typeface="Wingdings" panose="05000000000000000000" pitchFamily="2" charset="2"/>
              </a:rPr>
              <a:t>??</a:t>
            </a:r>
            <a:r>
              <a:rPr lang="ru-RU" dirty="0" smtClean="0">
                <a:sym typeface="Wingdings" panose="05000000000000000000" pitchFamily="2" charset="2"/>
              </a:rPr>
              <a:t/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- дайте </a:t>
            </a:r>
            <a:r>
              <a:rPr lang="ru-RU" dirty="0" err="1" smtClean="0">
                <a:sym typeface="Wingdings" panose="05000000000000000000" pitchFamily="2" charset="2"/>
              </a:rPr>
              <a:t>деняк</a:t>
            </a:r>
            <a:r>
              <a:rPr lang="ru-RU" dirty="0" smtClean="0">
                <a:sym typeface="Wingdings" panose="05000000000000000000" pitchFamily="2" charset="2"/>
              </a:rPr>
              <a:t/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/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Мнения: на балл выше </a:t>
            </a:r>
            <a:r>
              <a:rPr lang="en-US" dirty="0" err="1" smtClean="0">
                <a:sym typeface="Wingdings" panose="05000000000000000000" pitchFamily="2" charset="2"/>
              </a:rPr>
              <a:t>ccBPM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Не всегда хорошо с производительностью (надо прикидывать </a:t>
            </a:r>
            <a:r>
              <a:rPr lang="ru-RU" dirty="0" err="1" smtClean="0">
                <a:sym typeface="Wingdings" panose="05000000000000000000" pitchFamily="2" charset="2"/>
              </a:rPr>
              <a:t>сайзинг</a:t>
            </a:r>
            <a:r>
              <a:rPr lang="ru-RU" dirty="0" smtClean="0">
                <a:sym typeface="Wingdings" panose="05000000000000000000" pitchFamily="2" charset="2"/>
              </a:rPr>
              <a:t> при разработке)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Неочевидная обработка ошибок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UDF </a:t>
            </a:r>
            <a:r>
              <a:rPr lang="ru-RU" dirty="0" smtClean="0">
                <a:sym typeface="Wingdings" panose="05000000000000000000" pitchFamily="2" charset="2"/>
              </a:rPr>
              <a:t>непрозрачны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Много сложностей при совместной разработке</a:t>
            </a:r>
            <a:endParaRPr lang="en-US" dirty="0" smtClean="0"/>
          </a:p>
        </p:txBody>
      </p:sp>
      <p:pic>
        <p:nvPicPr>
          <p:cNvPr id="2050" name="Picture 2" descr="SAP NWBPM Made Easy. | SAP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22" y="2305974"/>
            <a:ext cx="5341853" cy="24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67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integration content</a:t>
            </a:r>
            <a:br>
              <a:rPr lang="en-US" dirty="0" smtClean="0"/>
            </a:br>
            <a:r>
              <a:rPr lang="en-US" dirty="0" smtClean="0"/>
              <a:t>			“</a:t>
            </a:r>
            <a:r>
              <a:rPr lang="ru-RU" dirty="0" smtClean="0"/>
              <a:t>после сборки изделие доработать напильником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 индустриальный стандарт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+ достаточно </a:t>
            </a:r>
            <a:r>
              <a:rPr lang="ru-RU" dirty="0" err="1" smtClean="0"/>
              <a:t>явы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 прозрачная архитектура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Общая оценка</a:t>
            </a:r>
            <a:r>
              <a:rPr lang="en-US" b="1" dirty="0"/>
              <a:t> </a:t>
            </a:r>
            <a:r>
              <a:rPr lang="ru-RU" b="1" dirty="0"/>
              <a:t>5/5</a:t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несмотря на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ru-RU" dirty="0" smtClean="0">
                <a:sym typeface="Wingdings" panose="05000000000000000000" pitchFamily="2" charset="2"/>
              </a:rPr>
              <a:t>жрёт много ресурсов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- </a:t>
            </a:r>
            <a:r>
              <a:rPr lang="en-US" dirty="0" smtClean="0">
                <a:sym typeface="Wingdings" panose="05000000000000000000" pitchFamily="2" charset="2"/>
              </a:rPr>
              <a:t>vendor lock </a:t>
            </a:r>
            <a:r>
              <a:rPr lang="ru-RU" dirty="0" smtClean="0">
                <a:sym typeface="Wingdings" panose="05000000000000000000" pitchFamily="2" charset="2"/>
              </a:rPr>
              <a:t>среды разработки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- </a:t>
            </a:r>
            <a:r>
              <a:rPr lang="ru-RU" dirty="0" err="1" smtClean="0">
                <a:sym typeface="Wingdings" panose="05000000000000000000" pitchFamily="2" charset="2"/>
              </a:rPr>
              <a:t>заброшка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4" y="2495550"/>
            <a:ext cx="8054275" cy="34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0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214437"/>
            <a:ext cx="8153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712295"/>
            <a:ext cx="9711699" cy="59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4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6" y="999734"/>
            <a:ext cx="11712651" cy="38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0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62765"/>
            <a:ext cx="10929937" cy="5895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0" y="5422900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Осознание проблемы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6408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920</TotalTime>
  <Words>805</Words>
  <Application>Microsoft Office PowerPoint</Application>
  <PresentationFormat>Широкоэкранный</PresentationFormat>
  <Paragraphs>71</Paragraphs>
  <Slides>19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Corbel</vt:lpstr>
      <vt:lpstr>Gill Sans MT</vt:lpstr>
      <vt:lpstr>Wingdings</vt:lpstr>
      <vt:lpstr>Wingdings 2</vt:lpstr>
      <vt:lpstr>Дивиденд</vt:lpstr>
      <vt:lpstr>Опыт использования CIC в продуктиве</vt:lpstr>
      <vt:lpstr>ccbpm, ты помнишь как всё начиналось</vt:lpstr>
      <vt:lpstr>Netweaver visual composer</vt:lpstr>
      <vt:lpstr>NetWEAVER BPM          “I did it my way” (C)</vt:lpstr>
      <vt:lpstr>Cloud integration content    “после сборки изделие доработать напильником”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Когда CIC первый кандидат</vt:lpstr>
      <vt:lpstr>что БУДЕТ потом</vt:lpstr>
      <vt:lpstr>пока-пока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Camelization</dc:title>
  <dc:creator>Кузнецов Илья Николаевич</dc:creator>
  <cp:lastModifiedBy>Кузнецов Илья Николаевич</cp:lastModifiedBy>
  <cp:revision>146</cp:revision>
  <dcterms:created xsi:type="dcterms:W3CDTF">2023-05-19T16:20:23Z</dcterms:created>
  <dcterms:modified xsi:type="dcterms:W3CDTF">2023-09-08T08:22:36Z</dcterms:modified>
</cp:coreProperties>
</file>