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CEA43-887B-4EB0-8D51-E455E6689E53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B32AB-0CD4-4925-89A6-2949DCE399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3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B32AB-0CD4-4925-89A6-2949DCE399D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3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учитываем,</a:t>
            </a:r>
            <a:r>
              <a:rPr lang="ru-RU" baseline="0" dirty="0"/>
              <a:t> что работать с ЧЗ будет группа компаний, много ИНН, до 50 контейнеров с ключами.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B32AB-0CD4-4925-89A6-2949DCE399D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учитываем,</a:t>
            </a:r>
            <a:r>
              <a:rPr lang="ru-RU" baseline="0" dirty="0"/>
              <a:t> что работать с ЧЗ будет группа компаний, много ИНН, до 50 контейнеров с ключами.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B32AB-0CD4-4925-89A6-2949DCE399D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6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4A94-5A01-47E0-B63F-D775AA206DBB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7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CE45-7F4E-4B58-8424-F4ED1086A929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A3188-26B3-49F4-819A-68F5FFEFA07A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7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5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9F0C-F656-4D81-82BD-C6C6B1FBB258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9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5BB3-9A8E-42DF-BE98-3C702ACE9EB5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1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6F7-0CB1-4ABC-AC1A-622ABD417234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D118-8552-415D-891F-C961C4EF7061}" type="datetime1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88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D5E2-4FA5-44EA-B3D2-CA08A00D3088}" type="datetime1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36C5-1E7C-4DD6-A0D8-7FE819D183E8}" type="datetime1">
              <a:rPr lang="ru-RU" smtClean="0"/>
              <a:t>09.09.2023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603-8371-44DF-ADA4-CA82F557C151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8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3D27-497E-4461-91D2-44CA842DFDCF}" type="datetime1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8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556B-4986-490E-ACAF-69BD5AFC2164}" type="datetime1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5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f56c3c-ead8-4b38-8124-656f4741bb37.jpg"/>
          <p:cNvPicPr>
            <a:picLocks noChangeAspect="1"/>
          </p:cNvPicPr>
          <p:nvPr/>
        </p:nvPicPr>
        <p:blipFill rotWithShape="1">
          <a:blip r:embed="rId3"/>
          <a:srcRect b="8000"/>
          <a:stretch/>
        </p:blipFill>
        <p:spPr>
          <a:xfrm>
            <a:off x="0" y="857250"/>
            <a:ext cx="9144000" cy="4731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A3E27-6275-C56C-4902-71350C034040}"/>
              </a:ext>
            </a:extLst>
          </p:cNvPr>
          <p:cNvSpPr txBox="1"/>
          <p:nvPr/>
        </p:nvSpPr>
        <p:spPr>
          <a:xfrm>
            <a:off x="4013938" y="6381328"/>
            <a:ext cx="1116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АВГУСТ 2023</a:t>
            </a:r>
          </a:p>
        </p:txBody>
      </p:sp>
    </p:spTree>
    <p:extLst>
      <p:ext uri="{BB962C8B-B14F-4D97-AF65-F5344CB8AC3E}">
        <p14:creationId xmlns:p14="http://schemas.microsoft.com/office/powerpoint/2010/main" val="258514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/>
              <a:t>Вариант с хранением в </a:t>
            </a:r>
            <a:r>
              <a:rPr lang="en-US" sz="3200" dirty="0"/>
              <a:t>SAP PO</a:t>
            </a:r>
            <a:r>
              <a:rPr lang="ru-RU" sz="3200" dirty="0"/>
              <a:t> и получением в цикле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21196" y="5013176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sz="1600" dirty="0"/>
              <a:t>Токен будет создан даже если ИНН не используется</a:t>
            </a:r>
          </a:p>
          <a:p>
            <a:pPr marL="0" indent="0">
              <a:buNone/>
            </a:pPr>
            <a:r>
              <a:rPr lang="ru-RU" sz="1600" dirty="0"/>
              <a:t>            Если токен просрочится в ошибке, то можно использовать </a:t>
            </a:r>
            <a:r>
              <a:rPr lang="en-US" sz="1600" dirty="0"/>
              <a:t>stage </a:t>
            </a:r>
            <a:r>
              <a:rPr lang="ru-RU" sz="1600" dirty="0"/>
              <a:t>до меппинга</a:t>
            </a:r>
          </a:p>
          <a:p>
            <a:pPr marL="0" indent="0">
              <a:buNone/>
            </a:pPr>
            <a:r>
              <a:rPr lang="ru-RU" sz="1600" dirty="0"/>
              <a:t>        </a:t>
            </a:r>
            <a:r>
              <a:rPr lang="en-US" sz="1600" dirty="0"/>
              <a:t>VM </a:t>
            </a:r>
            <a:r>
              <a:rPr lang="ru-RU" sz="1600" dirty="0"/>
              <a:t>вмещает 100 символов, токен </a:t>
            </a:r>
            <a:r>
              <a:rPr lang="en-US" sz="1600" dirty="0"/>
              <a:t>~ 9000</a:t>
            </a:r>
            <a:endParaRPr lang="ru-RU" sz="1600" dirty="0"/>
          </a:p>
        </p:txBody>
      </p:sp>
      <p:sp>
        <p:nvSpPr>
          <p:cNvPr id="15" name="Минус 14"/>
          <p:cNvSpPr/>
          <p:nvPr/>
        </p:nvSpPr>
        <p:spPr>
          <a:xfrm>
            <a:off x="611560" y="5597600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6" name="Минус 15"/>
          <p:cNvSpPr/>
          <p:nvPr/>
        </p:nvSpPr>
        <p:spPr>
          <a:xfrm>
            <a:off x="606305" y="5895042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96" y="1196752"/>
            <a:ext cx="4871760" cy="401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люс 8"/>
          <p:cNvSpPr/>
          <p:nvPr/>
        </p:nvSpPr>
        <p:spPr>
          <a:xfrm>
            <a:off x="820353" y="5596970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Минус 9"/>
          <p:cNvSpPr/>
          <p:nvPr/>
        </p:nvSpPr>
        <p:spPr>
          <a:xfrm>
            <a:off x="612611" y="5270728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E8B978-A0DC-2C7F-B270-186470C9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67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/>
              <a:t>Вариант с хранением в </a:t>
            </a:r>
            <a:r>
              <a:rPr lang="en-US" sz="3200" dirty="0"/>
              <a:t>SAP PO</a:t>
            </a:r>
            <a:r>
              <a:rPr lang="ru-RU" sz="3200" dirty="0"/>
              <a:t> и получением через модуль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5102954"/>
            <a:ext cx="8229600" cy="16384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sz="1600" dirty="0"/>
              <a:t>Токен будет создан только по необходимости</a:t>
            </a:r>
          </a:p>
          <a:p>
            <a:pPr marL="0" indent="0">
              <a:buNone/>
            </a:pPr>
            <a:r>
              <a:rPr lang="ru-RU" sz="1600" dirty="0"/>
              <a:t>        Если токен просрочится в ошибке, то при переотправке будет обновлен</a:t>
            </a:r>
          </a:p>
          <a:p>
            <a:pPr marL="0" indent="0">
              <a:buNone/>
            </a:pPr>
            <a:r>
              <a:rPr lang="ru-RU" sz="1600" dirty="0"/>
              <a:t>        Очередной </a:t>
            </a:r>
            <a:r>
              <a:rPr lang="en-US" sz="1600" dirty="0"/>
              <a:t>custom</a:t>
            </a:r>
            <a:endParaRPr lang="ru-RU" sz="1600" dirty="0"/>
          </a:p>
        </p:txBody>
      </p:sp>
      <p:sp>
        <p:nvSpPr>
          <p:cNvPr id="16" name="Минус 15"/>
          <p:cNvSpPr/>
          <p:nvPr/>
        </p:nvSpPr>
        <p:spPr>
          <a:xfrm>
            <a:off x="606305" y="5997530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Плюс 8"/>
          <p:cNvSpPr/>
          <p:nvPr/>
        </p:nvSpPr>
        <p:spPr>
          <a:xfrm>
            <a:off x="611560" y="5366164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85745"/>
            <a:ext cx="4176464" cy="418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люс 10"/>
          <p:cNvSpPr/>
          <p:nvPr/>
        </p:nvSpPr>
        <p:spPr>
          <a:xfrm>
            <a:off x="606305" y="5695138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1A29F9-D316-06E1-B69B-928C0C3D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0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Работа модуля с БД</a:t>
            </a:r>
          </a:p>
        </p:txBody>
      </p:sp>
      <p:sp>
        <p:nvSpPr>
          <p:cNvPr id="4" name="AutoShape 4" descr="https://confluence.komus.net/download/thumbnails/299312925/image2023-9-1_11-32-55.png?version=1&amp;modificationDate=169355717702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onfluence.komus.net/download/thumbnails/299312925/image2023-9-1_11-32-55.png?version=1&amp;modificationDate=1693557177025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96752"/>
            <a:ext cx="19240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6" y="1192785"/>
            <a:ext cx="3168352" cy="206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0" descr="https://confluence.komus.net/download/attachments/299312925/image2023-9-1_11-35-34.png?version=1&amp;modificationDate=1693557335544&amp;api=v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https://confluence.komus.net/download/attachments/299312925/image2023-9-1_11-35-34.png?version=1&amp;modificationDate=1693557335544&amp;api=v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01008"/>
            <a:ext cx="4981007" cy="306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Выгнутая влево стрелка 9"/>
          <p:cNvSpPr/>
          <p:nvPr/>
        </p:nvSpPr>
        <p:spPr>
          <a:xfrm rot="20271071">
            <a:off x="2594852" y="3450915"/>
            <a:ext cx="628539" cy="1491305"/>
          </a:xfrm>
          <a:prstGeom prst="curvedRightArrow">
            <a:avLst>
              <a:gd name="adj1" fmla="val 20913"/>
              <a:gd name="adj2" fmla="val 50789"/>
              <a:gd name="adj3" fmla="val 58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27" y="5445224"/>
            <a:ext cx="1590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5868144" y="1615970"/>
            <a:ext cx="3168352" cy="1638414"/>
          </a:xfrm>
        </p:spPr>
        <p:txBody>
          <a:bodyPr>
            <a:normAutofit/>
          </a:bodyPr>
          <a:lstStyle/>
          <a:p>
            <a:r>
              <a:rPr lang="ru-RU" sz="2000" dirty="0"/>
              <a:t>Компонент </a:t>
            </a:r>
            <a:r>
              <a:rPr lang="en-US" sz="2000" dirty="0"/>
              <a:t>Dictionary</a:t>
            </a:r>
          </a:p>
          <a:p>
            <a:r>
              <a:rPr lang="ru-RU" sz="2000" dirty="0"/>
              <a:t>Определение таблицы</a:t>
            </a:r>
            <a:endParaRPr lang="en-US" sz="2000" dirty="0"/>
          </a:p>
          <a:p>
            <a:endParaRPr lang="ru-RU" sz="1100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251520" y="4915835"/>
            <a:ext cx="3528392" cy="163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Entity Bean – </a:t>
            </a:r>
            <a:r>
              <a:rPr lang="ru-RU" sz="2000" dirty="0"/>
              <a:t>представление таблицы</a:t>
            </a:r>
            <a:endParaRPr lang="en-US" sz="2000" dirty="0"/>
          </a:p>
          <a:p>
            <a:r>
              <a:rPr lang="en-US" sz="2000" dirty="0"/>
              <a:t>Persistent.xml – </a:t>
            </a:r>
            <a:r>
              <a:rPr lang="ru-RU" sz="2000" dirty="0"/>
              <a:t>связь </a:t>
            </a:r>
            <a:r>
              <a:rPr lang="en-US" sz="2000" dirty="0"/>
              <a:t>DataSource </a:t>
            </a:r>
            <a:r>
              <a:rPr lang="ru-RU" sz="2000" dirty="0"/>
              <a:t>и </a:t>
            </a:r>
            <a:r>
              <a:rPr lang="en-US" sz="2000" dirty="0"/>
              <a:t>Entity Bean</a:t>
            </a:r>
          </a:p>
          <a:p>
            <a:endParaRPr lang="ru-RU" sz="11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4AE7DC-6F94-F62C-F0FB-D674C016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2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Работа модуля с БД</a:t>
            </a:r>
          </a:p>
        </p:txBody>
      </p:sp>
      <p:sp>
        <p:nvSpPr>
          <p:cNvPr id="4" name="AutoShape 4" descr="https://confluence.komus.net/download/thumbnails/299312925/image2023-9-1_11-32-55.png?version=1&amp;modificationDate=169355717702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onfluence.komus.net/download/thumbnails/299312925/image2023-9-1_11-32-55.png?version=1&amp;modificationDate=1693557177025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s://confluence.komus.net/download/attachments/299312925/image2023-9-1_11-35-34.png?version=1&amp;modificationDate=1693557335544&amp;api=v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https://confluence.komus.net/download/attachments/299312925/image2023-9-1_11-35-34.png?version=1&amp;modificationDate=1693557335544&amp;api=v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24744"/>
            <a:ext cx="51244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6" descr="https://confluence.komus.net/download/attachments/299312925/image2023-9-1_11-52-18.png?version=1&amp;modificationDate=1693558339907&amp;api=v2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5" name="Picture 7" descr="C:\Users\chaadaev\Desktop\ПОКАЗ\image2023-9-1_11-52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81128"/>
            <a:ext cx="50863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Выгнутая влево стрелка 15"/>
          <p:cNvSpPr/>
          <p:nvPr/>
        </p:nvSpPr>
        <p:spPr>
          <a:xfrm rot="20271071">
            <a:off x="2813706" y="3996517"/>
            <a:ext cx="628539" cy="1491305"/>
          </a:xfrm>
          <a:prstGeom prst="curvedRightArrow">
            <a:avLst>
              <a:gd name="adj1" fmla="val 20913"/>
              <a:gd name="adj2" fmla="val 50789"/>
              <a:gd name="adj3" fmla="val 58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323528" y="5373216"/>
            <a:ext cx="3528392" cy="163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Использовать интерфейс для работы с таблицей в модуле</a:t>
            </a:r>
            <a:endParaRPr lang="en-US" sz="2000" dirty="0"/>
          </a:p>
          <a:p>
            <a:pPr marL="0" indent="0">
              <a:buNone/>
            </a:pPr>
            <a:endParaRPr lang="ru-RU" sz="1100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4300412" y="2348880"/>
            <a:ext cx="3528392" cy="163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Создать интерфейс и реализацию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45B3C2-11B1-DCD7-D3D9-387B42DD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Просмотр данных в БД</a:t>
            </a:r>
          </a:p>
        </p:txBody>
      </p:sp>
      <p:sp>
        <p:nvSpPr>
          <p:cNvPr id="4" name="AutoShape 4" descr="https://confluence.komus.net/download/thumbnails/299312925/image2023-9-1_11-32-55.png?version=1&amp;modificationDate=1693557177025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onfluence.komus.net/download/thumbnails/299312925/image2023-9-1_11-32-55.png?version=1&amp;modificationDate=1693557177025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s://confluence.komus.net/download/attachments/299312925/image2023-9-1_11-35-34.png?version=1&amp;modificationDate=1693557335544&amp;api=v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https://confluence.komus.net/download/attachments/299312925/image2023-9-1_11-35-34.png?version=1&amp;modificationDate=1693557335544&amp;api=v2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confluence.komus.net/download/attachments/299312925/image2023-9-1_11-52-18.png?version=1&amp;modificationDate=1693558339907&amp;api=v2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4" name="Picture 2" descr="C:\Users\chaadaev\Desktop\ПОКАЗ\sql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44824"/>
            <a:ext cx="823446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0508" y="4506222"/>
            <a:ext cx="7958968" cy="936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sz="1600" dirty="0"/>
              <a:t>Нужно создать </a:t>
            </a:r>
            <a:r>
              <a:rPr lang="en-US" sz="1600" dirty="0"/>
              <a:t>UME Action</a:t>
            </a:r>
          </a:p>
          <a:p>
            <a:pPr marL="0" indent="0">
              <a:buNone/>
            </a:pPr>
            <a:r>
              <a:rPr lang="en-US" sz="1600" dirty="0"/>
              <a:t>        &lt;PERMISSION CLASS="com.sap.sql.itsam.databrowser.permission.DataBrowserPermission"        </a:t>
            </a:r>
          </a:p>
          <a:p>
            <a:pPr marL="0" indent="0">
              <a:buNone/>
            </a:pPr>
            <a:r>
              <a:rPr lang="en-US" sz="1600" dirty="0"/>
              <a:t>                                  NAME="ReadTables" VALUE="ZPO_TOKEN_GISMT,ZPO_GISMT_SEQ" /&gt;</a:t>
            </a:r>
            <a:endParaRPr lang="ru-RU" sz="1600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1268760"/>
            <a:ext cx="795896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    </a:t>
            </a:r>
            <a:r>
              <a:rPr lang="ru-RU" sz="1600" dirty="0"/>
              <a:t>Возможность просмотра таблицы через </a:t>
            </a:r>
            <a:r>
              <a:rPr lang="en-US" sz="1600" dirty="0"/>
              <a:t>NWA -&gt; SQL Data Browser</a:t>
            </a: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4EEA3-5CF8-5646-DE7D-7783610B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8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339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                   Благодарю за внимание!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5119861" cy="454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445224"/>
            <a:ext cx="538672" cy="5386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82FEE0-CC82-DD4E-07D7-61C72AA0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1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True API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Аутентификационный токен выдается через подписание рандомной строки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4358175" y="1628800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Передача подписанных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json/xml/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csv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документов в формате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base64</a:t>
            </a:r>
            <a:endParaRPr lang="ru-RU" sz="1800" dirty="0">
              <a:latin typeface="Arial" pitchFamily="34" charset="0"/>
              <a:cs typeface="Arial" pitchFamily="34" charset="0"/>
            </a:endParaRPr>
          </a:p>
          <a:p>
            <a:pPr marL="0" indent="0" fontAlgn="base">
              <a:buNone/>
            </a:pPr>
            <a:endParaRPr lang="fr-FR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32" y="2636912"/>
            <a:ext cx="4316248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5" y="2666558"/>
            <a:ext cx="360040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F60F85-24FF-658C-1B8B-59D62225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 Кто и как подпишет?</a:t>
            </a:r>
          </a:p>
        </p:txBody>
      </p:sp>
      <p:pic>
        <p:nvPicPr>
          <p:cNvPr id="5122" name="Picture 2" descr="Мемы с двумя человеками пауками (50 фото) » Юмор, позитив 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014117" cy="39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D4F037-AB90-1363-22D8-72B37B5D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0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Вариант с подписанием в </a:t>
            </a:r>
            <a:r>
              <a:rPr lang="en-US" sz="3600" dirty="0"/>
              <a:t>ABAP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861048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sz="1600" dirty="0"/>
              <a:t>В </a:t>
            </a:r>
            <a:r>
              <a:rPr lang="en-US" sz="1600" dirty="0"/>
              <a:t>ABAP </a:t>
            </a:r>
            <a:r>
              <a:rPr lang="ru-RU" sz="1600" dirty="0"/>
              <a:t>системе хранить схемы документов, формировать </a:t>
            </a:r>
            <a:r>
              <a:rPr lang="en-US" sz="1600" dirty="0"/>
              <a:t>json </a:t>
            </a:r>
            <a:r>
              <a:rPr lang="ru-RU" sz="1600" dirty="0"/>
              <a:t>и после его подписывать</a:t>
            </a:r>
          </a:p>
          <a:p>
            <a:pPr marL="0" indent="0">
              <a:buNone/>
            </a:pPr>
            <a:r>
              <a:rPr lang="ru-RU" sz="1600" dirty="0"/>
              <a:t>        Идти в бизнес-систему за подписью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ru-RU" sz="1600" dirty="0"/>
              <a:t>Хранить десятки контейнеров с подписями в бизнес-системе, прописывать там пароли </a:t>
            </a:r>
          </a:p>
          <a:p>
            <a:pPr marL="0" indent="0">
              <a:buNone/>
            </a:pPr>
            <a:r>
              <a:rPr lang="ru-RU" sz="1600" dirty="0"/>
              <a:t>        В </a:t>
            </a:r>
            <a:r>
              <a:rPr lang="en-US" sz="1600" dirty="0"/>
              <a:t>SAP PO </a:t>
            </a:r>
            <a:r>
              <a:rPr lang="ru-RU" sz="1600" dirty="0"/>
              <a:t>получаем готовые данные и просто идем в ГИСМТ</a:t>
            </a:r>
          </a:p>
        </p:txBody>
      </p:sp>
      <p:sp>
        <p:nvSpPr>
          <p:cNvPr id="4" name="Минус 3"/>
          <p:cNvSpPr>
            <a:spLocks/>
          </p:cNvSpPr>
          <p:nvPr/>
        </p:nvSpPr>
        <p:spPr>
          <a:xfrm>
            <a:off x="643091" y="4125542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6" name="Минус 5"/>
          <p:cNvSpPr/>
          <p:nvPr/>
        </p:nvSpPr>
        <p:spPr>
          <a:xfrm>
            <a:off x="643091" y="4464307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724128" cy="22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Минус 7"/>
          <p:cNvSpPr>
            <a:spLocks/>
          </p:cNvSpPr>
          <p:nvPr/>
        </p:nvSpPr>
        <p:spPr>
          <a:xfrm>
            <a:off x="643091" y="4761148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Плюс 8"/>
          <p:cNvSpPr>
            <a:spLocks/>
          </p:cNvSpPr>
          <p:nvPr/>
        </p:nvSpPr>
        <p:spPr>
          <a:xfrm>
            <a:off x="643091" y="5025642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10645E-38FE-E22C-ED75-141669C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8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Вариант с подписанием в </a:t>
            </a:r>
            <a:r>
              <a:rPr lang="en-US" sz="3600" dirty="0"/>
              <a:t>SAP PO</a:t>
            </a:r>
            <a:endParaRPr lang="ru-RU" sz="36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18864" y="4149080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sz="1600" dirty="0"/>
              <a:t>Схемы документов храним в </a:t>
            </a:r>
            <a:r>
              <a:rPr lang="en-US" sz="1600" dirty="0"/>
              <a:t>SAP PO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       Идти в </a:t>
            </a:r>
            <a:r>
              <a:rPr lang="en-US" sz="1600" dirty="0"/>
              <a:t>SAP PO</a:t>
            </a:r>
            <a:r>
              <a:rPr lang="ru-RU" sz="1600" dirty="0"/>
              <a:t> за подписью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ru-RU" sz="1600" dirty="0"/>
              <a:t>Хранить десятки контейнеров с подписями на сервере </a:t>
            </a:r>
            <a:r>
              <a:rPr lang="en-US" sz="1600" dirty="0"/>
              <a:t>SAP PO, </a:t>
            </a:r>
            <a:r>
              <a:rPr lang="ru-RU" sz="1600" dirty="0"/>
              <a:t>прописывать там пароли </a:t>
            </a:r>
          </a:p>
          <a:p>
            <a:pPr marL="0" indent="0">
              <a:buNone/>
            </a:pPr>
            <a:r>
              <a:rPr lang="ru-RU" sz="1600" dirty="0"/>
              <a:t>        На продуктиве </a:t>
            </a:r>
            <a:r>
              <a:rPr lang="en-US" sz="1600" dirty="0"/>
              <a:t>SAP PO </a:t>
            </a:r>
            <a:r>
              <a:rPr lang="ru-RU" sz="1600" dirty="0"/>
              <a:t>расположена на 4 серверах</a:t>
            </a:r>
          </a:p>
        </p:txBody>
      </p:sp>
      <p:sp>
        <p:nvSpPr>
          <p:cNvPr id="4" name="Плюс 3"/>
          <p:cNvSpPr/>
          <p:nvPr/>
        </p:nvSpPr>
        <p:spPr>
          <a:xfrm>
            <a:off x="712097" y="4406934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712097" y="4744580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Минус 8"/>
          <p:cNvSpPr/>
          <p:nvPr/>
        </p:nvSpPr>
        <p:spPr>
          <a:xfrm>
            <a:off x="712097" y="5373216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Минус 9"/>
          <p:cNvSpPr/>
          <p:nvPr/>
        </p:nvSpPr>
        <p:spPr>
          <a:xfrm>
            <a:off x="706842" y="5058957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Минус 10"/>
          <p:cNvSpPr/>
          <p:nvPr/>
        </p:nvSpPr>
        <p:spPr>
          <a:xfrm>
            <a:off x="928121" y="4747817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93825"/>
            <a:ext cx="8643685" cy="253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2523A1-1B7A-44FA-D765-F2AC2254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4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/>
              <a:t>Вариант с созданием </a:t>
            </a:r>
            <a:r>
              <a:rPr lang="en-US" sz="3600" dirty="0"/>
              <a:t>custom </a:t>
            </a:r>
            <a:r>
              <a:rPr lang="en-US" sz="3600" dirty="0" err="1"/>
              <a:t>WebApp</a:t>
            </a:r>
            <a:endParaRPr lang="ru-RU" sz="36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18864" y="4149080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sz="1600" dirty="0"/>
              <a:t>Схемы документов все еще храним в </a:t>
            </a:r>
            <a:r>
              <a:rPr lang="en-US" sz="1600" dirty="0"/>
              <a:t>SAP PO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  Идем за подписью в специально предназначенный сервис</a:t>
            </a:r>
          </a:p>
          <a:p>
            <a:pPr marL="0" indent="0">
              <a:buNone/>
            </a:pPr>
            <a:r>
              <a:rPr lang="ru-RU" sz="1600" dirty="0"/>
              <a:t>        Храним контейнеры и пароли в специально предназначенном сервисе</a:t>
            </a:r>
          </a:p>
          <a:p>
            <a:pPr marL="0" indent="0">
              <a:buNone/>
            </a:pPr>
            <a:r>
              <a:rPr lang="ru-RU" sz="1600" dirty="0"/>
              <a:t>        Потенциально </a:t>
            </a:r>
            <a:r>
              <a:rPr lang="en-US" sz="1600" dirty="0"/>
              <a:t>legacy</a:t>
            </a:r>
            <a:endParaRPr lang="ru-RU" sz="1600" dirty="0"/>
          </a:p>
        </p:txBody>
      </p:sp>
      <p:sp>
        <p:nvSpPr>
          <p:cNvPr id="4" name="Плюс 3"/>
          <p:cNvSpPr/>
          <p:nvPr/>
        </p:nvSpPr>
        <p:spPr>
          <a:xfrm>
            <a:off x="712097" y="4406934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люс 6"/>
          <p:cNvSpPr/>
          <p:nvPr/>
        </p:nvSpPr>
        <p:spPr>
          <a:xfrm>
            <a:off x="712097" y="4744580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64780"/>
            <a:ext cx="6444208" cy="321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люс 11"/>
          <p:cNvSpPr/>
          <p:nvPr/>
        </p:nvSpPr>
        <p:spPr>
          <a:xfrm>
            <a:off x="718403" y="5042307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Минус 12"/>
          <p:cNvSpPr/>
          <p:nvPr/>
        </p:nvSpPr>
        <p:spPr>
          <a:xfrm>
            <a:off x="712097" y="5301208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9C823E-054A-DC27-DFAA-076193A4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/>
              <a:t>CryptoProService REST API</a:t>
            </a:r>
            <a:endParaRPr lang="ru-RU" sz="3600" b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15CC8D-B1C0-31EB-4942-E10E125E2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744" y="1846828"/>
            <a:ext cx="3525399" cy="3716602"/>
          </a:xfrm>
        </p:spPr>
        <p:txBody>
          <a:bodyPr/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ru-RU" sz="1800" dirty="0"/>
              <a:t>Подписание данных. Открепленная</a:t>
            </a:r>
            <a:r>
              <a:rPr lang="en-US" sz="1800" dirty="0"/>
              <a:t>/</a:t>
            </a:r>
            <a:r>
              <a:rPr lang="ru-RU" sz="1800" dirty="0"/>
              <a:t>прикрепленная подпись</a:t>
            </a:r>
          </a:p>
          <a:p>
            <a:endParaRPr lang="ru-RU" sz="1800" dirty="0"/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</a:buBlip>
            </a:pPr>
            <a:r>
              <a:rPr lang="ru-RU" sz="1800" dirty="0"/>
              <a:t>Ведение логов и удобный инструмент их чтения. </a:t>
            </a:r>
            <a:r>
              <a:rPr lang="ru-RU" sz="1800" dirty="0" err="1"/>
              <a:t>Алертинг</a:t>
            </a:r>
            <a:r>
              <a:rPr lang="ru-RU" sz="1800" dirty="0"/>
              <a:t> на почту</a:t>
            </a:r>
          </a:p>
          <a:p>
            <a:endParaRPr lang="ru-RU" sz="1800" dirty="0"/>
          </a:p>
          <a:p>
            <a:pPr marL="285750" indent="-285750">
              <a:buBlip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</a:buBlip>
            </a:pPr>
            <a:r>
              <a:rPr lang="ru-RU" sz="1800" dirty="0"/>
              <a:t>Ведение пользователей</a:t>
            </a:r>
          </a:p>
          <a:p>
            <a:endParaRPr lang="ru-RU" sz="1800" dirty="0"/>
          </a:p>
          <a:p>
            <a:pPr marL="285750" indent="-285750">
              <a:buBlip>
                <a:blip r:embed="rId8">
                  <a:extLs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</a:buBlip>
            </a:pPr>
            <a:r>
              <a:rPr lang="ru-RU" sz="1800" dirty="0"/>
              <a:t>Возможность добавления контейнеров с ключом </a:t>
            </a:r>
          </a:p>
          <a:p>
            <a:endParaRPr lang="ru-RU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94" y="2154060"/>
            <a:ext cx="1316276" cy="98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 descr="https://user-images.githubusercontent.com/84719774/129191080-723b3b46-4e0b-4aa5-8eb9-654c2c025b18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65" y="4815002"/>
            <a:ext cx="27146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КриптоПро JCP 2.0 купить — самая выгодная цена на официальном сайте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17" y="2054058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Apache Derby Note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69" y="2238284"/>
            <a:ext cx="1326758" cy="92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API Documentation &amp; Design Tools for Teams | Swag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59827"/>
            <a:ext cx="2521169" cy="72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AD3628D-65EB-3224-A074-1F0861EF72E4}"/>
              </a:ext>
            </a:extLst>
          </p:cNvPr>
          <p:cNvSpPr/>
          <p:nvPr/>
        </p:nvSpPr>
        <p:spPr>
          <a:xfrm>
            <a:off x="4003531" y="1712762"/>
            <a:ext cx="1571359" cy="19067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EDA41F-F0D5-7E7A-DF70-228234600FDA}"/>
              </a:ext>
            </a:extLst>
          </p:cNvPr>
          <p:cNvSpPr/>
          <p:nvPr/>
        </p:nvSpPr>
        <p:spPr>
          <a:xfrm>
            <a:off x="5601700" y="1712762"/>
            <a:ext cx="1571359" cy="19067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CBF99B-3B28-40AA-FE05-ED85A9132399}"/>
              </a:ext>
            </a:extLst>
          </p:cNvPr>
          <p:cNvSpPr/>
          <p:nvPr/>
        </p:nvSpPr>
        <p:spPr>
          <a:xfrm>
            <a:off x="4003531" y="3645024"/>
            <a:ext cx="4767697" cy="101103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1A82F3-41C5-7BC4-C90C-C7C6DEB869F2}"/>
              </a:ext>
            </a:extLst>
          </p:cNvPr>
          <p:cNvSpPr/>
          <p:nvPr/>
        </p:nvSpPr>
        <p:spPr>
          <a:xfrm>
            <a:off x="7199869" y="1712762"/>
            <a:ext cx="1571359" cy="19067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3B97780-5290-C776-3E25-9A40CA3E6C9D}"/>
              </a:ext>
            </a:extLst>
          </p:cNvPr>
          <p:cNvSpPr/>
          <p:nvPr/>
        </p:nvSpPr>
        <p:spPr>
          <a:xfrm>
            <a:off x="4004531" y="4686458"/>
            <a:ext cx="4767697" cy="101103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D4B761-43F3-B91F-E307-6471CD88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8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Еще вопрос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Кто и как будет хранить токены?</a:t>
            </a:r>
          </a:p>
        </p:txBody>
      </p:sp>
      <p:pic>
        <p:nvPicPr>
          <p:cNvPr id="5122" name="Picture 2" descr="Мемы с двумя человеками пауками (50 фото) » Юмор, позитив и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08" y="2293218"/>
            <a:ext cx="6124384" cy="4032448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95F06D-D465-EDE4-AF48-44CB737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53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Вариант с хранением в </a:t>
            </a:r>
            <a:r>
              <a:rPr lang="en-US" sz="3600" dirty="0"/>
              <a:t>ABAP</a:t>
            </a:r>
            <a:endParaRPr lang="ru-RU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64635"/>
            <a:ext cx="4968552" cy="413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21196" y="5013176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ru-RU" sz="1600" dirty="0"/>
              <a:t>Токен будет создан только по необходимости. </a:t>
            </a:r>
          </a:p>
          <a:p>
            <a:pPr marL="0" indent="0">
              <a:buNone/>
            </a:pPr>
            <a:r>
              <a:rPr lang="ru-RU" sz="1600" dirty="0"/>
              <a:t>        В случае ошибок, если пакет будет лежать долгое время, токен просрочится</a:t>
            </a:r>
          </a:p>
          <a:p>
            <a:pPr marL="0" indent="0">
              <a:buNone/>
            </a:pPr>
            <a:r>
              <a:rPr lang="ru-RU" sz="1600" dirty="0"/>
              <a:t>        Бизнес-система ТТ хранит и следит за токенами для интеграционного взаимодействия</a:t>
            </a:r>
          </a:p>
        </p:txBody>
      </p:sp>
      <p:sp>
        <p:nvSpPr>
          <p:cNvPr id="14" name="Плюс 13"/>
          <p:cNvSpPr/>
          <p:nvPr/>
        </p:nvSpPr>
        <p:spPr>
          <a:xfrm>
            <a:off x="611197" y="5255383"/>
            <a:ext cx="216024" cy="216024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Минус 14"/>
          <p:cNvSpPr/>
          <p:nvPr/>
        </p:nvSpPr>
        <p:spPr>
          <a:xfrm>
            <a:off x="611560" y="5597600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6" name="Минус 15"/>
          <p:cNvSpPr/>
          <p:nvPr/>
        </p:nvSpPr>
        <p:spPr>
          <a:xfrm>
            <a:off x="606305" y="5895042"/>
            <a:ext cx="216024" cy="216024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E3986B-94A5-0C92-AA5B-F7CF25E7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424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10076</TotalTime>
  <Words>435</Words>
  <Application>Microsoft Office PowerPoint</Application>
  <PresentationFormat>Экран (4:3)</PresentationFormat>
  <Paragraphs>82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Презентация PowerPoint</vt:lpstr>
      <vt:lpstr>True API</vt:lpstr>
      <vt:lpstr>Вопрос</vt:lpstr>
      <vt:lpstr>Вариант с подписанием в ABAP</vt:lpstr>
      <vt:lpstr>Вариант с подписанием в SAP PO</vt:lpstr>
      <vt:lpstr>Вариант с созданием custom WebApp</vt:lpstr>
      <vt:lpstr>CryptoProService REST API</vt:lpstr>
      <vt:lpstr>Еще вопрос</vt:lpstr>
      <vt:lpstr>Вариант с хранением в ABAP</vt:lpstr>
      <vt:lpstr>Вариант с хранением в SAP PO и получением в цикле</vt:lpstr>
      <vt:lpstr>Вариант с хранением в SAP PO и получением через модуль</vt:lpstr>
      <vt:lpstr>Работа модуля с БД</vt:lpstr>
      <vt:lpstr>Работа модуля с БД</vt:lpstr>
      <vt:lpstr>Просмотр данных в БД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Чаадаев Антон Владимирович</dc:creator>
  <cp:lastModifiedBy>Кузнецов Илья Николаевич</cp:lastModifiedBy>
  <cp:revision>42</cp:revision>
  <dcterms:created xsi:type="dcterms:W3CDTF">2023-08-28T13:49:16Z</dcterms:created>
  <dcterms:modified xsi:type="dcterms:W3CDTF">2023-09-09T07:03:54Z</dcterms:modified>
</cp:coreProperties>
</file>