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png" ContentType="image/png"/>
  <Override PartName="/ppt/media/image31.png" ContentType="image/png"/>
  <Override PartName="/ppt/media/image7.jpeg" ContentType="image/jpeg"/>
  <Override PartName="/ppt/media/image2.png" ContentType="image/png"/>
  <Override PartName="/ppt/media/image4.jpeg" ContentType="image/jpeg"/>
  <Override PartName="/ppt/media/image3.jpeg" ContentType="image/jpeg"/>
  <Override PartName="/ppt/media/image5.jpeg" ContentType="image/jpeg"/>
  <Override PartName="/ppt/media/image21.png" ContentType="image/png"/>
  <Override PartName="/ppt/media/image6.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9.png" ContentType="image/png"/>
  <Override PartName="/ppt/media/image14.jpeg" ContentType="image/jpeg"/>
  <Override PartName="/ppt/media/image29.png" ContentType="image/png"/>
  <Override PartName="/ppt/media/image15.jpeg" ContentType="image/jpeg"/>
  <Override PartName="/ppt/media/image16.jpeg" ContentType="image/jpeg"/>
  <Override PartName="/ppt/media/image17.jpeg" ContentType="image/jpeg"/>
  <Override PartName="/ppt/media/image18.jpeg" ContentType="image/jpeg"/>
  <Override PartName="/ppt/media/image20.png" ContentType="image/png"/>
  <Override PartName="/ppt/media/image32.wmf" ContentType="image/x-wmf"/>
  <Override PartName="/ppt/media/image22.png" ContentType="image/png"/>
  <Override PartName="/ppt/media/image23.png" ContentType="image/png"/>
  <Override PartName="/ppt/media/image24.png" ContentType="image/png"/>
  <Override PartName="/ppt/media/image25.jpeg" ContentType="image/jpeg"/>
  <Override PartName="/ppt/media/image26.jpeg" ContentType="image/jpeg"/>
  <Override PartName="/ppt/media/image27.jpeg" ContentType="image/jpeg"/>
  <Override PartName="/ppt/media/image28.png" ContentType="image/png"/>
  <Override PartName="/ppt/media/image30.png" ContentType="image/png"/>
  <Override PartName="/ppt/media/image33.png" ContentType="image/png"/>
  <Override PartName="/ppt/media/image3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ru-RU" sz="4400" spc="-1" strike="noStrike">
                <a:latin typeface="Arial"/>
              </a:rPr>
              <a:t>Для перемещения страницы щёлкните мышью</a:t>
            </a:r>
            <a:endParaRPr b="0" lang="ru-RU"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noAutofit/>
          </a:bodyPr>
          <a:p>
            <a:r>
              <a:rPr b="0" lang="ru-RU" sz="2000" spc="-1" strike="noStrike">
                <a:latin typeface="Arial"/>
              </a:rPr>
              <a:t>Для правки формата примечаний щёлкните мышью</a:t>
            </a:r>
            <a:endParaRPr b="0" lang="ru-RU"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noAutofit/>
          </a:bodyPr>
          <a:p>
            <a:r>
              <a:rPr b="0" lang="ru-RU" sz="1400" spc="-1" strike="noStrike">
                <a:latin typeface="Times New Roman"/>
              </a:rPr>
              <a:t>&lt;верхний колонтитул&gt;</a:t>
            </a:r>
            <a:endParaRPr b="0" lang="ru-RU"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noAutofit/>
          </a:bodyPr>
          <a:p>
            <a:pPr algn="r"/>
            <a:r>
              <a:rPr b="0" lang="ru-RU" sz="1400" spc="-1" strike="noStrike">
                <a:latin typeface="Times New Roman"/>
              </a:rPr>
              <a:t>&lt;дата/время&gt;</a:t>
            </a:r>
            <a:endParaRPr b="0" lang="ru-RU"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noAutofit/>
          </a:bodyPr>
          <a:p>
            <a:r>
              <a:rPr b="0" lang="ru-RU" sz="1400" spc="-1" strike="noStrike">
                <a:latin typeface="Times New Roman"/>
              </a:rPr>
              <a:t>&lt;нижний колонтитул&gt;</a:t>
            </a:r>
            <a:endParaRPr b="0" lang="ru-RU"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A06581D8-C5AC-4EEF-9265-620D065877DD}" type="slidenum">
              <a:rPr b="0" lang="ru-RU" sz="1400" spc="-1" strike="noStrike">
                <a:latin typeface="Times New Roman"/>
              </a:rPr>
              <a:t>&lt;номер&gt;</a:t>
            </a:fld>
            <a:endParaRPr b="0" lang="ru-RU"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hyperlink" Target="https://github.com/rsugio/po/tree/master/com.differencer.pi" TargetMode="External"/><Relationship Id="rId2" Type="http://schemas.openxmlformats.org/officeDocument/2006/relationships/slide" Target="../slides/slide10.xml"/><Relationship Id="rId3"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216000" y="812520"/>
            <a:ext cx="7127280" cy="4008960"/>
          </a:xfrm>
          <a:prstGeom prst="rect">
            <a:avLst/>
          </a:prstGeom>
        </p:spPr>
      </p:sp>
      <p:sp>
        <p:nvSpPr>
          <p:cNvPr id="170" name="PlaceHolder 2"/>
          <p:cNvSpPr>
            <a:spLocks noGrp="1"/>
          </p:cNvSpPr>
          <p:nvPr>
            <p:ph type="body"/>
          </p:nvPr>
        </p:nvSpPr>
        <p:spPr>
          <a:xfrm>
            <a:off x="756000" y="5078520"/>
            <a:ext cx="6047640" cy="479160"/>
          </a:xfrm>
          <a:prstGeom prst="rect">
            <a:avLst/>
          </a:prstGeom>
        </p:spPr>
        <p:txBody>
          <a:bodyPr lIns="0" rIns="0" tIns="0" bIns="0">
            <a:noAutofit/>
          </a:bodyPr>
          <a:p>
            <a:pPr marL="216000" indent="-215640">
              <a:lnSpc>
                <a:spcPct val="100000"/>
              </a:lnSpc>
            </a:pPr>
            <a:r>
              <a:rPr b="0" lang="ru-RU" sz="2000" spc="-1" strike="noStrike">
                <a:solidFill>
                  <a:srgbClr val="008575"/>
                </a:solidFill>
                <a:latin typeface="PT Sans Narrow"/>
              </a:rPr>
              <a:t>Продолжение темы Visualization. Future in the past. «Краткий экскурс в историю визуализации интеграции» </a:t>
            </a:r>
            <a:endParaRPr b="0" lang="ru-RU" sz="2000" spc="-1" strike="noStrike">
              <a:solidFill>
                <a:srgbClr val="008575"/>
              </a:solidFill>
              <a:latin typeface="PT Sans Narrow"/>
              <a:ea typeface="Microsoft YaHei"/>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sldImg"/>
          </p:nvPr>
        </p:nvSpPr>
        <p:spPr>
          <a:xfrm>
            <a:off x="685800" y="1143000"/>
            <a:ext cx="5485680" cy="3085560"/>
          </a:xfrm>
          <a:prstGeom prst="rect">
            <a:avLst/>
          </a:prstGeom>
        </p:spPr>
      </p:sp>
      <p:sp>
        <p:nvSpPr>
          <p:cNvPr id="195" name="PlaceHolder 2"/>
          <p:cNvSpPr>
            <a:spLocks noGrp="1"/>
          </p:cNvSpPr>
          <p:nvPr>
            <p:ph type="body"/>
          </p:nvPr>
        </p:nvSpPr>
        <p:spPr>
          <a:xfrm>
            <a:off x="685800" y="4400640"/>
            <a:ext cx="5485680" cy="3599640"/>
          </a:xfrm>
          <a:prstGeom prst="rect">
            <a:avLst/>
          </a:prstGeom>
        </p:spPr>
        <p:txBody>
          <a:bodyPr lIns="0" rIns="0" tIns="0" bIns="0">
            <a:noAutofit/>
          </a:bodyPr>
          <a:p>
            <a:pPr marL="216000" indent="-215640">
              <a:lnSpc>
                <a:spcPct val="100000"/>
              </a:lnSpc>
            </a:pPr>
            <a:r>
              <a:rPr b="0" lang="ru-RU" sz="2000" spc="-1" strike="noStrike">
                <a:solidFill>
                  <a:srgbClr val="008575"/>
                </a:solidFill>
                <a:latin typeface="PT Sans Narrow"/>
              </a:rPr>
              <a:t>Первым шагом к светлому будущему был предложен </a:t>
            </a:r>
            <a:r>
              <a:rPr b="0" lang="en-US" sz="2000" spc="-1" strike="noStrike">
                <a:solidFill>
                  <a:srgbClr val="008575"/>
                </a:solidFill>
                <a:latin typeface="PT Sans Narrow"/>
              </a:rPr>
              <a:t>plugin</a:t>
            </a:r>
            <a:r>
              <a:rPr b="0" lang="ru-RU" sz="2000" spc="-1" strike="noStrike">
                <a:solidFill>
                  <a:srgbClr val="008575"/>
                </a:solidFill>
                <a:latin typeface="PT Sans Narrow"/>
              </a:rPr>
              <a:t> для </a:t>
            </a:r>
            <a:r>
              <a:rPr b="0" lang="en-US" sz="2000" spc="-1" strike="noStrike">
                <a:solidFill>
                  <a:srgbClr val="008575"/>
                </a:solidFill>
                <a:latin typeface="PT Sans Narrow"/>
              </a:rPr>
              <a:t>Eclipse</a:t>
            </a:r>
            <a:r>
              <a:rPr b="0" lang="ru-RU" sz="2000" spc="-1" strike="noStrike">
                <a:solidFill>
                  <a:srgbClr val="008575"/>
                </a:solidFill>
                <a:latin typeface="PT Sans Narrow"/>
              </a:rPr>
              <a:t>, который выгружал из </a:t>
            </a:r>
            <a:r>
              <a:rPr b="0" lang="en-US" sz="2000" spc="-1" strike="noStrike">
                <a:solidFill>
                  <a:srgbClr val="008575"/>
                </a:solidFill>
                <a:latin typeface="PT Sans Narrow"/>
              </a:rPr>
              <a:t>SAP</a:t>
            </a:r>
            <a:r>
              <a:rPr b="0" lang="ru-RU" sz="2000" spc="-1" strike="noStrike">
                <a:solidFill>
                  <a:srgbClr val="008575"/>
                </a:solidFill>
                <a:latin typeface="PT Sans Narrow"/>
              </a:rPr>
              <a:t> </a:t>
            </a:r>
            <a:r>
              <a:rPr b="0" lang="en-US" sz="2000" spc="-1" strike="noStrike">
                <a:solidFill>
                  <a:srgbClr val="008575"/>
                </a:solidFill>
                <a:latin typeface="PT Sans Narrow"/>
              </a:rPr>
              <a:t>PI</a:t>
            </a:r>
            <a:r>
              <a:rPr b="0" lang="ru-RU" sz="2000" spc="-1" strike="noStrike">
                <a:solidFill>
                  <a:srgbClr val="008575"/>
                </a:solidFill>
                <a:latin typeface="PT Sans Narrow"/>
              </a:rPr>
              <a:t> конфигурацию и разработки в ОДИН БОЛЬШОЙ XML.</a:t>
            </a:r>
            <a:endParaRPr b="0" lang="ru-RU" sz="2000" spc="-1" strike="noStrike">
              <a:latin typeface="Arial"/>
            </a:endParaRPr>
          </a:p>
          <a:p>
            <a:pPr marL="216000" indent="-215640">
              <a:lnSpc>
                <a:spcPct val="100000"/>
              </a:lnSpc>
            </a:pPr>
            <a:r>
              <a:rPr b="0" lang="ru-RU" sz="2000" spc="-1" strike="noStrike">
                <a:solidFill>
                  <a:srgbClr val="008575"/>
                </a:solidFill>
                <a:latin typeface="PT Sans Narrow"/>
              </a:rPr>
              <a:t>Использовалась всем известная </a:t>
            </a:r>
            <a:r>
              <a:rPr b="0" lang="en-US" sz="2000" spc="-1" strike="noStrike">
                <a:solidFill>
                  <a:srgbClr val="008575"/>
                </a:solidFill>
                <a:latin typeface="PT Sans Narrow"/>
              </a:rPr>
              <a:t>SimpleQuery</a:t>
            </a:r>
            <a:r>
              <a:rPr b="0" lang="ru-RU" sz="2000" spc="-1" strike="noStrike">
                <a:solidFill>
                  <a:srgbClr val="008575"/>
                </a:solidFill>
                <a:latin typeface="PT Sans Narrow"/>
              </a:rPr>
              <a:t>, поэтому пришлось использовать многопоточность</a:t>
            </a:r>
            <a:r>
              <a:rPr b="0" lang="en-US" sz="2000" spc="-1" strike="noStrike">
                <a:solidFill>
                  <a:srgbClr val="008575"/>
                </a:solidFill>
                <a:latin typeface="PT Sans Narrow"/>
              </a:rPr>
              <a:t> (Jobs)</a:t>
            </a:r>
            <a:r>
              <a:rPr b="0" lang="ru-RU" sz="2000" spc="-1" strike="noStrike">
                <a:solidFill>
                  <a:srgbClr val="008575"/>
                </a:solidFill>
                <a:latin typeface="PT Sans Narrow"/>
              </a:rPr>
              <a:t> </a:t>
            </a:r>
            <a:r>
              <a:rPr b="0" lang="en-US" sz="2000" spc="-1" strike="noStrike">
                <a:solidFill>
                  <a:srgbClr val="008575"/>
                </a:solidFill>
                <a:latin typeface="PT Sans Narrow"/>
              </a:rPr>
              <a:t>Eclipse</a:t>
            </a:r>
            <a:endParaRPr b="0" lang="ru-RU" sz="2000" spc="-1" strike="noStrike">
              <a:latin typeface="Arial"/>
            </a:endParaRPr>
          </a:p>
          <a:p>
            <a:pPr marL="216000" indent="-215640">
              <a:lnSpc>
                <a:spcPct val="100000"/>
              </a:lnSpc>
            </a:pPr>
            <a:r>
              <a:rPr b="0" lang="ru-RU" sz="2000" spc="-1" strike="noStrike">
                <a:solidFill>
                  <a:srgbClr val="008575"/>
                </a:solidFill>
                <a:latin typeface="PT Sans Narrow"/>
              </a:rPr>
              <a:t>Целевой формат состоял из двух корневых тэгов: </a:t>
            </a:r>
            <a:r>
              <a:rPr b="0" lang="en-US" sz="2000" spc="-1" strike="noStrike">
                <a:solidFill>
                  <a:srgbClr val="008575"/>
                </a:solidFill>
                <a:latin typeface="PT Sans Narrow"/>
              </a:rPr>
              <a:t>ESR </a:t>
            </a:r>
            <a:r>
              <a:rPr b="0" lang="ru-RU" sz="2000" spc="-1" strike="noStrike">
                <a:solidFill>
                  <a:srgbClr val="008575"/>
                </a:solidFill>
                <a:latin typeface="PT Sans Narrow"/>
              </a:rPr>
              <a:t>и </a:t>
            </a:r>
            <a:r>
              <a:rPr b="0" lang="en-US" sz="2000" spc="-1" strike="noStrike">
                <a:solidFill>
                  <a:srgbClr val="008575"/>
                </a:solidFill>
                <a:latin typeface="PT Sans Narrow"/>
              </a:rPr>
              <a:t>ID, </a:t>
            </a:r>
            <a:r>
              <a:rPr b="0" lang="ru-RU" sz="2000" spc="-1" strike="noStrike">
                <a:solidFill>
                  <a:srgbClr val="008575"/>
                </a:solidFill>
                <a:latin typeface="PT Sans Narrow"/>
              </a:rPr>
              <a:t>далее иерархия как в оригинале системы.</a:t>
            </a:r>
            <a:endParaRPr b="0" lang="ru-RU" sz="2000" spc="-1" strike="noStrike">
              <a:latin typeface="Arial"/>
            </a:endParaRPr>
          </a:p>
          <a:p>
            <a:pPr marL="216000" indent="-215640">
              <a:lnSpc>
                <a:spcPct val="100000"/>
              </a:lnSpc>
            </a:pPr>
            <a:r>
              <a:rPr b="0" lang="ru-RU" sz="2000" spc="-1" strike="noStrike">
                <a:solidFill>
                  <a:srgbClr val="008575"/>
                </a:solidFill>
                <a:latin typeface="PT Sans Narrow"/>
              </a:rPr>
              <a:t>Благодаря возможности сравнивать XML деревья, встроенной в Eclipse, анализ расхождения среды разработки с тестовой и продуктивной свёлся к простым шагам, дающим на выходе необходимый транспорт для выравнивания ландшафтов, если это необходимо. </a:t>
            </a:r>
            <a:endParaRPr b="0" lang="ru-RU" sz="2000" spc="-1" strike="noStrike">
              <a:latin typeface="Arial"/>
            </a:endParaRPr>
          </a:p>
          <a:p>
            <a:pPr marL="216000" indent="-215640">
              <a:lnSpc>
                <a:spcPct val="100000"/>
              </a:lnSpc>
            </a:pPr>
            <a:r>
              <a:rPr b="0" lang="ru-RU" sz="2000" spc="-1" strike="noStrike">
                <a:solidFill>
                  <a:srgbClr val="008575"/>
                </a:solidFill>
                <a:latin typeface="PT Sans Narrow"/>
              </a:rPr>
              <a:t>Найти пример можно на </a:t>
            </a:r>
            <a:r>
              <a:rPr b="0" lang="en-US" sz="2000" spc="-1" strike="noStrike" u="sng">
                <a:solidFill>
                  <a:srgbClr val="000000"/>
                </a:solidFill>
                <a:uFillTx/>
                <a:latin typeface="PT Sans Narrow"/>
                <a:hlinkClick r:id="rId1"/>
              </a:rPr>
              <a:t>https://github.com/rsugio/po/tree/master/com.differencer.pi</a:t>
            </a:r>
            <a:endParaRPr b="0" lang="ru-RU" sz="2000" spc="-1" strike="noStrike">
              <a:latin typeface="Arial"/>
            </a:endParaRPr>
          </a:p>
          <a:p>
            <a:pPr marL="216000" indent="-215640">
              <a:lnSpc>
                <a:spcPct val="100000"/>
              </a:lnSpc>
            </a:pPr>
            <a:r>
              <a:rPr b="0" lang="ru-RU" sz="2000" spc="-1" strike="noStrike">
                <a:solidFill>
                  <a:srgbClr val="008575"/>
                </a:solidFill>
                <a:latin typeface="PT Sans Narrow"/>
              </a:rPr>
              <a:t>Применение </a:t>
            </a:r>
            <a:r>
              <a:rPr b="0" lang="en-US" sz="2000" spc="-1" strike="noStrike">
                <a:solidFill>
                  <a:srgbClr val="008575"/>
                </a:solidFill>
                <a:latin typeface="PT Sans Narrow"/>
              </a:rPr>
              <a:t>XSL-FO </a:t>
            </a:r>
            <a:r>
              <a:rPr b="0" lang="ru-RU" sz="2000" spc="-1" strike="noStrike">
                <a:solidFill>
                  <a:srgbClr val="008575"/>
                </a:solidFill>
                <a:latin typeface="PT Sans Narrow"/>
              </a:rPr>
              <a:t>преобразования даёт шаблон документации на систему в целом или  её отдельный сценарий</a:t>
            </a:r>
            <a:endParaRPr b="0" lang="ru-RU" sz="2000" spc="-1" strike="noStrike">
              <a:latin typeface="Arial"/>
            </a:endParaRPr>
          </a:p>
          <a:p>
            <a:pPr marL="216000" indent="-215640">
              <a:lnSpc>
                <a:spcPct val="100000"/>
              </a:lnSpc>
            </a:pPr>
            <a:r>
              <a:rPr b="0" lang="ru-RU" sz="2000" spc="-1" strike="noStrike">
                <a:solidFill>
                  <a:srgbClr val="008575"/>
                </a:solidFill>
                <a:latin typeface="PT Sans Narrow"/>
              </a:rPr>
              <a:t>Анализ разностей ландшафтов перестал быть тяжёлой работой, а стал творческим процессом</a:t>
            </a:r>
            <a:endParaRPr b="0" lang="ru-RU" sz="2000" spc="-1" strike="noStrike">
              <a:latin typeface="Arial"/>
            </a:endParaRPr>
          </a:p>
          <a:p>
            <a:pPr marL="216000" indent="-215640">
              <a:lnSpc>
                <a:spcPct val="100000"/>
              </a:lnSpc>
            </a:pPr>
            <a:r>
              <a:rPr b="0" lang="ru-RU" sz="2000" spc="-1" strike="noStrike">
                <a:solidFill>
                  <a:srgbClr val="008575"/>
                </a:solidFill>
                <a:latin typeface="PT Sans Narrow"/>
              </a:rPr>
              <a:t>Оставался один шаг до графа, ибо «дерево есть граф».</a:t>
            </a:r>
            <a:endParaRPr b="0" lang="ru-RU" sz="2000" spc="-1" strike="noStrike">
              <a:latin typeface="Arial"/>
            </a:endParaRPr>
          </a:p>
          <a:p>
            <a:pPr marL="216000" indent="-215640">
              <a:lnSpc>
                <a:spcPct val="100000"/>
              </a:lnSpc>
            </a:pPr>
            <a:endParaRPr b="0" lang="ru-RU" sz="2000" spc="-1" strike="noStrike">
              <a:latin typeface="Arial"/>
            </a:endParaRPr>
          </a:p>
        </p:txBody>
      </p:sp>
      <p:sp>
        <p:nvSpPr>
          <p:cNvPr id="196"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11F7547-7949-4A63-A790-C7C551B74DF2}" type="slidenum">
              <a:rPr b="0" lang="ru-RU" sz="1200" spc="-1" strike="noStrike">
                <a:solidFill>
                  <a:srgbClr val="000000"/>
                </a:solidFill>
                <a:latin typeface="+mn-lt"/>
                <a:ea typeface="+mn-ea"/>
              </a:rPr>
              <a:t>19</a:t>
            </a:fld>
            <a:endParaRPr b="0" lang="ru-RU"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sldImg"/>
          </p:nvPr>
        </p:nvSpPr>
        <p:spPr>
          <a:xfrm>
            <a:off x="685800" y="1143000"/>
            <a:ext cx="5485680" cy="3085560"/>
          </a:xfrm>
          <a:prstGeom prst="rect">
            <a:avLst/>
          </a:prstGeom>
        </p:spPr>
      </p:sp>
      <p:sp>
        <p:nvSpPr>
          <p:cNvPr id="198" name="PlaceHolder 2"/>
          <p:cNvSpPr>
            <a:spLocks noGrp="1"/>
          </p:cNvSpPr>
          <p:nvPr>
            <p:ph type="body"/>
          </p:nvPr>
        </p:nvSpPr>
        <p:spPr>
          <a:xfrm>
            <a:off x="685800" y="4400640"/>
            <a:ext cx="5485680" cy="3599640"/>
          </a:xfrm>
          <a:prstGeom prst="rect">
            <a:avLst/>
          </a:prstGeom>
        </p:spPr>
        <p:txBody>
          <a:bodyPr lIns="0" rIns="0" tIns="0" bIns="0">
            <a:noAutofit/>
          </a:bodyPr>
          <a:p>
            <a:pPr marL="216000" indent="-215640">
              <a:lnSpc>
                <a:spcPct val="100000"/>
              </a:lnSpc>
            </a:pPr>
            <a:r>
              <a:rPr b="0" lang="ru-RU" sz="2000" spc="-1" strike="noStrike">
                <a:solidFill>
                  <a:srgbClr val="008575"/>
                </a:solidFill>
                <a:latin typeface="PT Sans Narrow"/>
              </a:rPr>
              <a:t>Поиск формы графа всея интеграции привёл к тому, что необходимо иметь подграфы. Инструментов, хорошо работающих с подграфами немного. И свободно распространяемый (а мы не хотим больше зависеть от прихотей вендоров!), пожалуй только один – </a:t>
            </a:r>
            <a:r>
              <a:rPr b="0" lang="en-US" sz="2000" spc="-1" strike="noStrike">
                <a:solidFill>
                  <a:srgbClr val="008575"/>
                </a:solidFill>
                <a:latin typeface="PT Sans Narrow"/>
              </a:rPr>
              <a:t>yEd</a:t>
            </a:r>
            <a:r>
              <a:rPr b="0" lang="ru-RU" sz="2000" spc="-1" strike="noStrike">
                <a:solidFill>
                  <a:srgbClr val="008575"/>
                </a:solidFill>
                <a:latin typeface="PT Sans Narrow"/>
              </a:rPr>
              <a:t>.</a:t>
            </a:r>
            <a:endParaRPr b="0" lang="ru-RU" sz="2000" spc="-1" strike="noStrike">
              <a:latin typeface="Arial"/>
            </a:endParaRPr>
          </a:p>
          <a:p>
            <a:pPr marL="216000" indent="-215640">
              <a:lnSpc>
                <a:spcPct val="100000"/>
              </a:lnSpc>
            </a:pPr>
            <a:r>
              <a:rPr b="0" lang="en-US" sz="2000" spc="-1" strike="noStrike">
                <a:solidFill>
                  <a:srgbClr val="008575"/>
                </a:solidFill>
                <a:latin typeface="PT Sans Narrow"/>
              </a:rPr>
              <a:t>yEd</a:t>
            </a:r>
            <a:r>
              <a:rPr b="0" lang="ru-RU" sz="2000" spc="-1" strike="noStrike">
                <a:solidFill>
                  <a:srgbClr val="008575"/>
                </a:solidFill>
                <a:latin typeface="PT Sans Narrow"/>
              </a:rPr>
              <a:t> имеет свой диалект graphml, который расширяет набор атрибутов для визуализации. Была разработана процедура преобразования, выгруженного содержимого </a:t>
            </a:r>
            <a:r>
              <a:rPr b="0" lang="en-US" sz="2000" spc="-1" strike="noStrike">
                <a:solidFill>
                  <a:srgbClr val="008575"/>
                </a:solidFill>
                <a:latin typeface="PT Sans Narrow"/>
              </a:rPr>
              <a:t>ESR</a:t>
            </a:r>
            <a:r>
              <a:rPr b="0" lang="ru-RU" sz="2000" spc="-1" strike="noStrike">
                <a:solidFill>
                  <a:srgbClr val="008575"/>
                </a:solidFill>
                <a:latin typeface="PT Sans Narrow"/>
              </a:rPr>
              <a:t>/</a:t>
            </a:r>
            <a:r>
              <a:rPr b="0" lang="en-US" sz="2000" spc="-1" strike="noStrike">
                <a:solidFill>
                  <a:srgbClr val="008575"/>
                </a:solidFill>
                <a:latin typeface="PT Sans Narrow"/>
              </a:rPr>
              <a:t>ID</a:t>
            </a:r>
            <a:r>
              <a:rPr b="0" lang="ru-RU" sz="2000" spc="-1" strike="noStrike">
                <a:solidFill>
                  <a:srgbClr val="008575"/>
                </a:solidFill>
                <a:latin typeface="PT Sans Narrow"/>
              </a:rPr>
              <a:t> в формат </a:t>
            </a:r>
            <a:r>
              <a:rPr b="0" lang="en-US" sz="2000" spc="-1" strike="noStrike">
                <a:solidFill>
                  <a:srgbClr val="008575"/>
                </a:solidFill>
                <a:latin typeface="PT Sans Narrow"/>
              </a:rPr>
              <a:t>graphml</a:t>
            </a:r>
            <a:r>
              <a:rPr b="0" lang="ru-RU" sz="2000" spc="-1" strike="noStrike">
                <a:solidFill>
                  <a:srgbClr val="008575"/>
                </a:solidFill>
                <a:latin typeface="PT Sans Narrow"/>
              </a:rPr>
              <a:t> для визуализации всех соединений, настроенных на предприятии через </a:t>
            </a:r>
            <a:r>
              <a:rPr b="0" lang="en-US" sz="2000" spc="-1" strike="noStrike">
                <a:solidFill>
                  <a:srgbClr val="008575"/>
                </a:solidFill>
                <a:latin typeface="PT Sans Narrow"/>
              </a:rPr>
              <a:t>SAP</a:t>
            </a:r>
            <a:r>
              <a:rPr b="0" lang="ru-RU" sz="2000" spc="-1" strike="noStrike">
                <a:solidFill>
                  <a:srgbClr val="008575"/>
                </a:solidFill>
                <a:latin typeface="PT Sans Narrow"/>
              </a:rPr>
              <a:t> </a:t>
            </a:r>
            <a:r>
              <a:rPr b="0" lang="en-US" sz="2000" spc="-1" strike="noStrike">
                <a:solidFill>
                  <a:srgbClr val="008575"/>
                </a:solidFill>
                <a:latin typeface="PT Sans Narrow"/>
              </a:rPr>
              <a:t>PO</a:t>
            </a:r>
            <a:r>
              <a:rPr b="0" lang="ru-RU" sz="2000" spc="-1" strike="noStrike">
                <a:solidFill>
                  <a:srgbClr val="008575"/>
                </a:solidFill>
                <a:latin typeface="PT Sans Narrow"/>
              </a:rPr>
              <a:t>.</a:t>
            </a:r>
            <a:endParaRPr b="0" lang="ru-RU" sz="2000" spc="-1" strike="noStrike">
              <a:latin typeface="Arial"/>
            </a:endParaRPr>
          </a:p>
          <a:p>
            <a:pPr marL="216000" indent="-215640">
              <a:lnSpc>
                <a:spcPct val="100000"/>
              </a:lnSpc>
            </a:pPr>
            <a:endParaRPr b="0" lang="ru-RU" sz="2000" spc="-1" strike="noStrike">
              <a:latin typeface="Arial"/>
            </a:endParaRPr>
          </a:p>
        </p:txBody>
      </p:sp>
      <p:sp>
        <p:nvSpPr>
          <p:cNvPr id="199"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337748B-60B4-44A5-A4D0-4A93824CFA9E}" type="slidenum">
              <a:rPr b="0" lang="ru-RU" sz="1200" spc="-1" strike="noStrike">
                <a:solidFill>
                  <a:srgbClr val="000000"/>
                </a:solidFill>
                <a:latin typeface="+mn-lt"/>
                <a:ea typeface="+mn-ea"/>
              </a:rPr>
              <a:t>19</a:t>
            </a:fld>
            <a:endParaRPr b="0" lang="ru-RU"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sldImg"/>
          </p:nvPr>
        </p:nvSpPr>
        <p:spPr>
          <a:xfrm>
            <a:off x="685800" y="1143000"/>
            <a:ext cx="5485680" cy="3085560"/>
          </a:xfrm>
          <a:prstGeom prst="rect">
            <a:avLst/>
          </a:prstGeom>
        </p:spPr>
      </p:sp>
      <p:sp>
        <p:nvSpPr>
          <p:cNvPr id="201" name="PlaceHolder 2"/>
          <p:cNvSpPr>
            <a:spLocks noGrp="1"/>
          </p:cNvSpPr>
          <p:nvPr>
            <p:ph type="body"/>
          </p:nvPr>
        </p:nvSpPr>
        <p:spPr>
          <a:xfrm>
            <a:off x="685800" y="4400640"/>
            <a:ext cx="5485680" cy="3599640"/>
          </a:xfrm>
          <a:prstGeom prst="rect">
            <a:avLst/>
          </a:prstGeom>
        </p:spPr>
        <p:txBody>
          <a:bodyPr lIns="0" rIns="0" tIns="0" bIns="0">
            <a:noAutofit/>
          </a:bodyPr>
          <a:p>
            <a:pPr marL="216000" indent="-215640">
              <a:lnSpc>
                <a:spcPct val="100000"/>
              </a:lnSpc>
            </a:pPr>
            <a:r>
              <a:rPr b="0" lang="ru-RU" sz="2000" spc="-1" strike="noStrike">
                <a:solidFill>
                  <a:srgbClr val="008575"/>
                </a:solidFill>
                <a:latin typeface="PT Sans Narrow"/>
              </a:rPr>
              <a:t>Посмотрев на карту, полученную на основании графа интеграции мы не увидели ни </a:t>
            </a:r>
            <a:r>
              <a:rPr b="0" lang="en-US" sz="2000" spc="-1" strike="noStrike">
                <a:solidFill>
                  <a:srgbClr val="008575"/>
                </a:solidFill>
                <a:latin typeface="PT Sans Narrow"/>
              </a:rPr>
              <a:t>RFC</a:t>
            </a:r>
            <a:r>
              <a:rPr b="0" lang="ru-RU" sz="2000" spc="-1" strike="noStrike">
                <a:solidFill>
                  <a:srgbClr val="008575"/>
                </a:solidFill>
                <a:latin typeface="PT Sans Narrow"/>
              </a:rPr>
              <a:t>, ни </a:t>
            </a:r>
            <a:r>
              <a:rPr b="0" lang="en-US" sz="2000" spc="-1" strike="noStrike">
                <a:solidFill>
                  <a:srgbClr val="008575"/>
                </a:solidFill>
                <a:latin typeface="PT Sans Narrow"/>
              </a:rPr>
              <a:t>IDOC</a:t>
            </a:r>
            <a:r>
              <a:rPr b="0" lang="ru-RU" sz="2000" spc="-1" strike="noStrike">
                <a:solidFill>
                  <a:srgbClr val="008575"/>
                </a:solidFill>
                <a:latin typeface="PT Sans Narrow"/>
              </a:rPr>
              <a:t>-ов, ни </a:t>
            </a:r>
            <a:r>
              <a:rPr b="0" lang="en-US" sz="2000" spc="-1" strike="noStrike">
                <a:solidFill>
                  <a:srgbClr val="008575"/>
                </a:solidFill>
                <a:latin typeface="PT Sans Narrow"/>
              </a:rPr>
              <a:t>ETL</a:t>
            </a:r>
            <a:r>
              <a:rPr b="0" lang="ru-RU" sz="2000" spc="-1" strike="noStrike">
                <a:solidFill>
                  <a:srgbClr val="008575"/>
                </a:solidFill>
                <a:latin typeface="PT Sans Narrow"/>
              </a:rPr>
              <a:t> потоков, ни ручных загрузок из </a:t>
            </a:r>
            <a:r>
              <a:rPr b="0" lang="en-US" sz="2000" spc="-1" strike="noStrike">
                <a:solidFill>
                  <a:srgbClr val="008575"/>
                </a:solidFill>
                <a:latin typeface="PT Sans Narrow"/>
              </a:rPr>
              <a:t>Excel</a:t>
            </a:r>
            <a:r>
              <a:rPr b="0" lang="ru-RU" sz="2000" spc="-1" strike="noStrike">
                <a:solidFill>
                  <a:srgbClr val="008575"/>
                </a:solidFill>
                <a:latin typeface="PT Sans Narrow"/>
              </a:rPr>
              <a:t>. Мы сделали карту только для одного типа шин: SAP PI/PO. Это навело на мысль в будущем включить новые шины и средства настройки интеграции в этот граф. </a:t>
            </a:r>
            <a:endParaRPr b="0" lang="ru-RU" sz="2000" spc="-1" strike="noStrike">
              <a:latin typeface="Arial"/>
            </a:endParaRPr>
          </a:p>
          <a:p>
            <a:pPr marL="216000" indent="-215640">
              <a:lnSpc>
                <a:spcPct val="100000"/>
              </a:lnSpc>
            </a:pPr>
            <a:r>
              <a:rPr b="0" lang="ru-RU" sz="2000" spc="-1" strike="noStrike">
                <a:solidFill>
                  <a:srgbClr val="008575"/>
                </a:solidFill>
                <a:latin typeface="PT Sans Narrow"/>
              </a:rPr>
              <a:t>Возможно включение в карту таблиц TBD05, </a:t>
            </a:r>
            <a:r>
              <a:rPr b="0" lang="en-US" sz="2000" spc="-1" strike="noStrike">
                <a:solidFill>
                  <a:srgbClr val="008575"/>
                </a:solidFill>
                <a:latin typeface="PT Sans Narrow"/>
              </a:rPr>
              <a:t>TBD</a:t>
            </a:r>
            <a:r>
              <a:rPr b="0" lang="ru-RU" sz="2000" spc="-1" strike="noStrike">
                <a:solidFill>
                  <a:srgbClr val="008575"/>
                </a:solidFill>
                <a:latin typeface="PT Sans Narrow"/>
              </a:rPr>
              <a:t>06, и выгрузок </a:t>
            </a:r>
            <a:r>
              <a:rPr b="0" lang="en-US" sz="2000" spc="-1" strike="noStrike">
                <a:solidFill>
                  <a:srgbClr val="008575"/>
                </a:solidFill>
                <a:latin typeface="PT Sans Narrow"/>
              </a:rPr>
              <a:t>SAP </a:t>
            </a:r>
            <a:r>
              <a:rPr b="0" lang="ru-RU" sz="2000" spc="-1" strike="noStrike">
                <a:solidFill>
                  <a:srgbClr val="008575"/>
                </a:solidFill>
                <a:latin typeface="PT Sans Narrow"/>
              </a:rPr>
              <a:t>BODS, Camel, FUSE… далее везде</a:t>
            </a:r>
            <a:endParaRPr b="0" lang="ru-RU" sz="2000" spc="-1" strike="noStrike">
              <a:latin typeface="Arial"/>
            </a:endParaRPr>
          </a:p>
          <a:p>
            <a:pPr marL="216000" indent="-215640">
              <a:lnSpc>
                <a:spcPct val="100000"/>
              </a:lnSpc>
            </a:pPr>
            <a:endParaRPr b="0" lang="ru-RU" sz="2000" spc="-1" strike="noStrike">
              <a:latin typeface="Arial"/>
            </a:endParaRPr>
          </a:p>
        </p:txBody>
      </p:sp>
      <p:sp>
        <p:nvSpPr>
          <p:cNvPr id="202"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34F0E30-0760-414A-A2D9-D840A057858E}" type="slidenum">
              <a:rPr b="0" lang="ru-RU" sz="1200" spc="-1" strike="noStrike">
                <a:solidFill>
                  <a:srgbClr val="000000"/>
                </a:solidFill>
                <a:latin typeface="+mn-lt"/>
                <a:ea typeface="+mn-ea"/>
              </a:rPr>
              <a:t>19</a:t>
            </a:fld>
            <a:endParaRPr b="0" lang="ru-RU"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sldImg"/>
          </p:nvPr>
        </p:nvSpPr>
        <p:spPr>
          <a:xfrm>
            <a:off x="685800" y="1143000"/>
            <a:ext cx="5485680" cy="3085560"/>
          </a:xfrm>
          <a:prstGeom prst="rect">
            <a:avLst/>
          </a:prstGeom>
        </p:spPr>
      </p:sp>
      <p:sp>
        <p:nvSpPr>
          <p:cNvPr id="204" name="PlaceHolder 2"/>
          <p:cNvSpPr>
            <a:spLocks noGrp="1"/>
          </p:cNvSpPr>
          <p:nvPr>
            <p:ph type="body"/>
          </p:nvPr>
        </p:nvSpPr>
        <p:spPr>
          <a:xfrm>
            <a:off x="685800" y="4400640"/>
            <a:ext cx="5485680" cy="3599640"/>
          </a:xfrm>
          <a:prstGeom prst="rect">
            <a:avLst/>
          </a:prstGeom>
        </p:spPr>
        <p:txBody>
          <a:bodyPr lIns="0" rIns="0" tIns="0" bIns="0">
            <a:noAutofit/>
          </a:bodyPr>
          <a:p>
            <a:pPr marL="216000" indent="-216000">
              <a:lnSpc>
                <a:spcPct val="100000"/>
              </a:lnSpc>
            </a:pPr>
            <a:r>
              <a:rPr b="0" lang="ru-RU" sz="2000" spc="-1" strike="noStrike">
                <a:solidFill>
                  <a:srgbClr val="008575"/>
                </a:solidFill>
                <a:latin typeface="PT Sans Narrow"/>
              </a:rPr>
              <a:t>Открытость формата обмена данными поможет развивать его, расширяя степень охвата и глубину анализа</a:t>
            </a:r>
            <a:endParaRPr b="0" lang="ru-RU" sz="2000" spc="-1" strike="noStrike">
              <a:latin typeface="Arial"/>
            </a:endParaRPr>
          </a:p>
        </p:txBody>
      </p:sp>
      <p:sp>
        <p:nvSpPr>
          <p:cNvPr id="205"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5045C83-83CC-4D0D-8EB3-034CD893B26C}"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sldImg"/>
          </p:nvPr>
        </p:nvSpPr>
        <p:spPr>
          <a:xfrm>
            <a:off x="685800" y="1143000"/>
            <a:ext cx="5485680" cy="3085560"/>
          </a:xfrm>
          <a:prstGeom prst="rect">
            <a:avLst/>
          </a:prstGeom>
        </p:spPr>
      </p:sp>
      <p:sp>
        <p:nvSpPr>
          <p:cNvPr id="207" name="PlaceHolder 2"/>
          <p:cNvSpPr>
            <a:spLocks noGrp="1"/>
          </p:cNvSpPr>
          <p:nvPr>
            <p:ph type="body"/>
          </p:nvPr>
        </p:nvSpPr>
        <p:spPr>
          <a:xfrm>
            <a:off x="685800" y="4400640"/>
            <a:ext cx="5485680" cy="3599640"/>
          </a:xfrm>
          <a:prstGeom prst="rect">
            <a:avLst/>
          </a:prstGeom>
        </p:spPr>
        <p:txBody>
          <a:bodyPr lIns="0" rIns="0" tIns="0" bIns="0">
            <a:noAutofit/>
          </a:bodyPr>
          <a:p>
            <a:pPr marL="216000" indent="-215640">
              <a:lnSpc>
                <a:spcPct val="100000"/>
              </a:lnSpc>
            </a:pPr>
            <a:r>
              <a:rPr b="0" lang="ru-RU" sz="2000" spc="-1" strike="noStrike">
                <a:solidFill>
                  <a:srgbClr val="008575"/>
                </a:solidFill>
                <a:latin typeface="PT Sans Narrow"/>
              </a:rPr>
              <a:t>Запланировать соединения «онлайн» – и готов живой граф!</a:t>
            </a:r>
            <a:endParaRPr b="0" lang="ru-RU" sz="2000" spc="-1" strike="noStrike">
              <a:latin typeface="Arial"/>
            </a:endParaRPr>
          </a:p>
          <a:p>
            <a:pPr marL="216000" indent="-215640">
              <a:lnSpc>
                <a:spcPct val="100000"/>
              </a:lnSpc>
            </a:pPr>
            <a:r>
              <a:rPr b="0" lang="ru-RU" sz="2000" spc="-1" strike="noStrike">
                <a:solidFill>
                  <a:srgbClr val="008575"/>
                </a:solidFill>
                <a:latin typeface="PT Sans Narrow"/>
              </a:rPr>
              <a:t>Обогащение графа данными о количестве сообщений, среднем размере, ошибках и т.п.</a:t>
            </a:r>
            <a:endParaRPr b="0" lang="ru-RU" sz="2000" spc="-1" strike="noStrike">
              <a:latin typeface="Arial"/>
            </a:endParaRPr>
          </a:p>
          <a:p>
            <a:pPr marL="216000" indent="-215640">
              <a:lnSpc>
                <a:spcPct val="100000"/>
              </a:lnSpc>
            </a:pPr>
            <a:r>
              <a:rPr b="0" lang="ru-RU" sz="2000" spc="-1" strike="noStrike">
                <a:solidFill>
                  <a:srgbClr val="008575"/>
                </a:solidFill>
                <a:latin typeface="PT Sans Narrow"/>
              </a:rPr>
              <a:t>Учёт передаваемых графом атрибутов и их типов</a:t>
            </a:r>
            <a:endParaRPr b="0" lang="ru-RU" sz="2000" spc="-1" strike="noStrike">
              <a:latin typeface="Arial"/>
            </a:endParaRPr>
          </a:p>
          <a:p>
            <a:pPr marL="216000" indent="-215640">
              <a:lnSpc>
                <a:spcPct val="100000"/>
              </a:lnSpc>
            </a:pPr>
            <a:r>
              <a:rPr b="0" lang="ru-RU" sz="2000" spc="-1" strike="noStrike">
                <a:solidFill>
                  <a:srgbClr val="008575"/>
                </a:solidFill>
                <a:latin typeface="PT Sans Narrow"/>
              </a:rPr>
              <a:t>Привязка графа к бизнес процессу</a:t>
            </a:r>
            <a:endParaRPr b="0" lang="ru-RU" sz="2000" spc="-1" strike="noStrike">
              <a:latin typeface="Arial"/>
            </a:endParaRPr>
          </a:p>
          <a:p>
            <a:pPr marL="216000" indent="-215640">
              <a:lnSpc>
                <a:spcPct val="100000"/>
              </a:lnSpc>
            </a:pPr>
            <a:r>
              <a:rPr b="0" lang="ru-RU" sz="2000" spc="-1" strike="noStrike">
                <a:solidFill>
                  <a:srgbClr val="008575"/>
                </a:solidFill>
                <a:latin typeface="PT Sans Narrow"/>
              </a:rPr>
              <a:t>Процедура ведения внешнего вида графа</a:t>
            </a:r>
            <a:endParaRPr b="0" lang="ru-RU" sz="2000" spc="-1" strike="noStrike">
              <a:latin typeface="Arial"/>
            </a:endParaRPr>
          </a:p>
          <a:p>
            <a:pPr marL="216000" indent="-215640">
              <a:lnSpc>
                <a:spcPct val="100000"/>
              </a:lnSpc>
            </a:pPr>
            <a:r>
              <a:rPr b="0" lang="ru-RU" sz="2000" spc="-1" strike="noStrike">
                <a:solidFill>
                  <a:srgbClr val="008575"/>
                </a:solidFill>
                <a:latin typeface="PT Sans Narrow"/>
              </a:rPr>
              <a:t>Размещение графа в общедоступном месте</a:t>
            </a:r>
            <a:endParaRPr b="0" lang="ru-RU" sz="2000" spc="-1" strike="noStrike">
              <a:latin typeface="Arial"/>
            </a:endParaRPr>
          </a:p>
          <a:p>
            <a:pPr marL="216000" indent="-215640">
              <a:lnSpc>
                <a:spcPct val="100000"/>
              </a:lnSpc>
            </a:pPr>
            <a:r>
              <a:rPr b="0" lang="ru-RU" sz="2000" spc="-1" strike="noStrike">
                <a:solidFill>
                  <a:srgbClr val="008575"/>
                </a:solidFill>
                <a:latin typeface="PT Sans Narrow"/>
              </a:rPr>
              <a:t>Одним из рецензентов был написан </a:t>
            </a:r>
            <a:r>
              <a:rPr b="0" lang="en-US" sz="2000" spc="-1" strike="noStrike">
                <a:solidFill>
                  <a:srgbClr val="008575"/>
                </a:solidFill>
                <a:latin typeface="PT Sans Narrow"/>
              </a:rPr>
              <a:t>HMI-</a:t>
            </a:r>
            <a:r>
              <a:rPr b="0" lang="ru-RU" sz="2000" spc="-1" strike="noStrike">
                <a:solidFill>
                  <a:srgbClr val="008575"/>
                </a:solidFill>
                <a:latin typeface="PT Sans Narrow"/>
              </a:rPr>
              <a:t>адаптер для извлечения данных из </a:t>
            </a:r>
            <a:r>
              <a:rPr b="0" lang="en-US" sz="2000" spc="-1" strike="noStrike">
                <a:solidFill>
                  <a:srgbClr val="008575"/>
                </a:solidFill>
                <a:latin typeface="PT Sans Narrow"/>
              </a:rPr>
              <a:t>SAP PO</a:t>
            </a:r>
            <a:r>
              <a:rPr b="0" lang="ru-RU" sz="2000" spc="-1" strike="noStrike">
                <a:solidFill>
                  <a:srgbClr val="008575"/>
                </a:solidFill>
                <a:latin typeface="PT Sans Narrow"/>
              </a:rPr>
              <a:t>, что позволило настроить интеграционный сценарий для извлечения интеграционных сценариев!</a:t>
            </a:r>
            <a:endParaRPr b="0" lang="ru-RU" sz="2000" spc="-1" strike="noStrike">
              <a:latin typeface="Arial"/>
            </a:endParaRPr>
          </a:p>
          <a:p>
            <a:pPr marL="216000" indent="-215640">
              <a:lnSpc>
                <a:spcPct val="100000"/>
              </a:lnSpc>
            </a:pPr>
            <a:endParaRPr b="0" lang="ru-RU" sz="2000" spc="-1" strike="noStrike">
              <a:latin typeface="Arial"/>
            </a:endParaRPr>
          </a:p>
        </p:txBody>
      </p:sp>
      <p:sp>
        <p:nvSpPr>
          <p:cNvPr id="208"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2FD1ACF-FAB4-4D36-914F-4FD34FB5DC26}"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216000" y="812520"/>
            <a:ext cx="7127280" cy="4008960"/>
          </a:xfrm>
          <a:prstGeom prst="rect">
            <a:avLst/>
          </a:prstGeom>
        </p:spPr>
      </p:sp>
      <p:sp>
        <p:nvSpPr>
          <p:cNvPr id="172" name="PlaceHolder 2"/>
          <p:cNvSpPr>
            <a:spLocks noGrp="1"/>
          </p:cNvSpPr>
          <p:nvPr>
            <p:ph type="body"/>
          </p:nvPr>
        </p:nvSpPr>
        <p:spPr>
          <a:xfrm>
            <a:off x="756000" y="5078520"/>
            <a:ext cx="6047640" cy="4811040"/>
          </a:xfrm>
          <a:prstGeom prst="rect">
            <a:avLst/>
          </a:prstGeom>
        </p:spPr>
        <p:txBody>
          <a:bodyPr lIns="0" rIns="0" tIns="0" bIns="0">
            <a:noAutofit/>
          </a:bodyPr>
          <a:p>
            <a:pPr marL="216000" indent="-216000">
              <a:lnSpc>
                <a:spcPct val="100000"/>
              </a:lnSpc>
            </a:pPr>
            <a:r>
              <a:rPr b="0" lang="ru-RU" sz="2000" spc="-1" strike="noStrike">
                <a:solidFill>
                  <a:srgbClr val="008575"/>
                </a:solidFill>
                <a:latin typeface="PT Sans Narrow"/>
                <a:ea typeface="Microsoft YaHei"/>
              </a:rPr>
              <a:t>Докладчики те же, рецензенты те же</a:t>
            </a:r>
            <a:endParaRPr b="0" lang="ru-RU"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sldImg"/>
          </p:nvPr>
        </p:nvSpPr>
        <p:spPr>
          <a:xfrm>
            <a:off x="685800" y="1143000"/>
            <a:ext cx="5485680" cy="3085560"/>
          </a:xfrm>
          <a:prstGeom prst="rect">
            <a:avLst/>
          </a:prstGeom>
        </p:spPr>
      </p:sp>
      <p:sp>
        <p:nvSpPr>
          <p:cNvPr id="174" name="PlaceHolder 2"/>
          <p:cNvSpPr>
            <a:spLocks noGrp="1"/>
          </p:cNvSpPr>
          <p:nvPr>
            <p:ph type="body"/>
          </p:nvPr>
        </p:nvSpPr>
        <p:spPr>
          <a:xfrm>
            <a:off x="685800" y="4400640"/>
            <a:ext cx="5485680" cy="3599640"/>
          </a:xfrm>
          <a:prstGeom prst="rect">
            <a:avLst/>
          </a:prstGeom>
        </p:spPr>
        <p:txBody>
          <a:bodyPr lIns="0" rIns="0" tIns="0" bIns="0">
            <a:noAutofit/>
          </a:bodyPr>
          <a:p>
            <a:pPr marL="216000" indent="-215640">
              <a:lnSpc>
                <a:spcPct val="100000"/>
              </a:lnSpc>
            </a:pPr>
            <a:r>
              <a:rPr b="0" lang="ru-RU" sz="2000" spc="-1" strike="noStrike">
                <a:solidFill>
                  <a:srgbClr val="008575"/>
                </a:solidFill>
                <a:latin typeface="PT Sans Narrow"/>
              </a:rPr>
              <a:t>Книга о правильной интеграции корпоративных систем классифицирует и описывает элементы интеграционных шин и шаблоны их применения.</a:t>
            </a:r>
            <a:endParaRPr b="0" lang="ru-RU" sz="2000" spc="-1" strike="noStrike">
              <a:latin typeface="Arial"/>
            </a:endParaRPr>
          </a:p>
          <a:p>
            <a:pPr marL="216000" indent="-215640">
              <a:lnSpc>
                <a:spcPct val="100000"/>
              </a:lnSpc>
            </a:pPr>
            <a:r>
              <a:rPr b="0" lang="ru-RU" sz="2000" spc="-1" strike="noStrike">
                <a:solidFill>
                  <a:srgbClr val="008575"/>
                </a:solidFill>
                <a:latin typeface="PT Sans Narrow"/>
              </a:rPr>
              <a:t>Только часть шаблонов «живёт» в реальных системах для интеграции приложений.</a:t>
            </a:r>
            <a:endParaRPr b="0" lang="ru-RU" sz="2000" spc="-1" strike="noStrike">
              <a:latin typeface="Arial"/>
            </a:endParaRPr>
          </a:p>
          <a:p>
            <a:pPr marL="216000" indent="-215640">
              <a:lnSpc>
                <a:spcPct val="100000"/>
              </a:lnSpc>
            </a:pPr>
            <a:r>
              <a:rPr b="0" lang="ru-RU" sz="2000" spc="-1" strike="noStrike">
                <a:solidFill>
                  <a:srgbClr val="008575"/>
                </a:solidFill>
                <a:latin typeface="PT Sans Narrow"/>
              </a:rPr>
              <a:t>В книге дан пример визуального представления интеграции в виде сцепленных в определённом порядке элементов интеграции.</a:t>
            </a:r>
            <a:endParaRPr b="0" lang="ru-RU" sz="2000" spc="-1" strike="noStrike">
              <a:latin typeface="Arial"/>
            </a:endParaRPr>
          </a:p>
        </p:txBody>
      </p:sp>
      <p:sp>
        <p:nvSpPr>
          <p:cNvPr id="175"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8267C69-6685-4C05-B26F-BBA0F6390EA0}" type="slidenum">
              <a:rPr b="0" lang="ru-RU" sz="1200" spc="-1" strike="noStrike">
                <a:solidFill>
                  <a:srgbClr val="000000"/>
                </a:solidFill>
                <a:latin typeface="+mn-lt"/>
                <a:ea typeface="+mn-ea"/>
              </a:rPr>
              <a:t>19</a:t>
            </a:fld>
            <a:endParaRPr b="0" lang="ru-RU"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sldImg"/>
          </p:nvPr>
        </p:nvSpPr>
        <p:spPr>
          <a:xfrm>
            <a:off x="685800" y="1143000"/>
            <a:ext cx="5485680" cy="3085560"/>
          </a:xfrm>
          <a:prstGeom prst="rect">
            <a:avLst/>
          </a:prstGeom>
        </p:spPr>
      </p:sp>
      <p:sp>
        <p:nvSpPr>
          <p:cNvPr id="177" name="PlaceHolder 2"/>
          <p:cNvSpPr>
            <a:spLocks noGrp="1"/>
          </p:cNvSpPr>
          <p:nvPr>
            <p:ph type="body"/>
          </p:nvPr>
        </p:nvSpPr>
        <p:spPr>
          <a:xfrm>
            <a:off x="685800" y="4400640"/>
            <a:ext cx="5485680" cy="3599640"/>
          </a:xfrm>
          <a:prstGeom prst="rect">
            <a:avLst/>
          </a:prstGeom>
        </p:spPr>
        <p:txBody>
          <a:bodyPr lIns="0" rIns="0" tIns="0" bIns="0">
            <a:noAutofit/>
          </a:bodyPr>
          <a:p>
            <a:pPr marL="216000" indent="-215640">
              <a:lnSpc>
                <a:spcPct val="100000"/>
              </a:lnSpc>
            </a:pPr>
            <a:r>
              <a:rPr b="0" lang="ru-RU" sz="2000" spc="-1" strike="noStrike">
                <a:solidFill>
                  <a:srgbClr val="008575"/>
                </a:solidFill>
                <a:latin typeface="PT Sans Narrow"/>
              </a:rPr>
              <a:t>Два вечных вопроса опять встали в полный рост. Надоело зависеть от прихотей природы.</a:t>
            </a:r>
            <a:endParaRPr b="0" lang="ru-RU" sz="2000" spc="-1" strike="noStrike">
              <a:latin typeface="Arial"/>
            </a:endParaRPr>
          </a:p>
          <a:p>
            <a:pPr marL="216000" indent="-215640">
              <a:lnSpc>
                <a:spcPct val="100000"/>
              </a:lnSpc>
            </a:pPr>
            <a:r>
              <a:rPr b="0" lang="ru-RU" sz="2000" spc="-1" strike="noStrike">
                <a:solidFill>
                  <a:srgbClr val="008575"/>
                </a:solidFill>
                <a:latin typeface="PT Sans Narrow"/>
              </a:rPr>
              <a:t>Задачу можно сформулировать так:</a:t>
            </a:r>
            <a:br/>
            <a:r>
              <a:rPr b="0" lang="en-US" sz="2400" spc="-1" strike="noStrike">
                <a:solidFill>
                  <a:srgbClr val="008575"/>
                </a:solidFill>
                <a:latin typeface="PT Sans Narrow"/>
              </a:rPr>
              <a:t> </a:t>
            </a:r>
            <a:r>
              <a:rPr b="0" i="1" lang="ru-RU" sz="1600" spc="-1" strike="noStrike">
                <a:solidFill>
                  <a:srgbClr val="008575"/>
                </a:solidFill>
                <a:latin typeface="PT Sans Narrow"/>
              </a:rPr>
              <a:t>«Необходимо независимо от конкретной реализации интеграционной шины научится строить граф соединений систем с указанием в атрибутах вершин и рёбер интересующих сведений (граф интеграции) для максимально полного представления о том, как работает интеграция предприятия в целом и обновлять его состояние в реальном времени автоматически»</a:t>
            </a:r>
            <a:endParaRPr b="0" lang="ru-RU" sz="1600" spc="-1" strike="noStrike">
              <a:latin typeface="Arial"/>
            </a:endParaRPr>
          </a:p>
          <a:p>
            <a:pPr marL="216000" indent="-215640">
              <a:lnSpc>
                <a:spcPct val="100000"/>
              </a:lnSpc>
            </a:pPr>
            <a:r>
              <a:rPr b="0" lang="ru-RU" sz="2000" spc="-1" strike="noStrike">
                <a:solidFill>
                  <a:srgbClr val="008575"/>
                </a:solidFill>
                <a:latin typeface="PT Sans Narrow"/>
              </a:rPr>
              <a:t>Обогащать этого графа новыми данными (количество ошибок, важность интерфейса</a:t>
            </a:r>
            <a:r>
              <a:rPr b="0" lang="en-US" sz="2000" spc="-1" strike="noStrike">
                <a:solidFill>
                  <a:srgbClr val="008575"/>
                </a:solidFill>
                <a:latin typeface="PT Sans Narrow"/>
              </a:rPr>
              <a:t>, </a:t>
            </a:r>
            <a:r>
              <a:rPr b="0" lang="ru-RU" sz="2000" spc="-1" strike="noStrike">
                <a:solidFill>
                  <a:srgbClr val="008575"/>
                </a:solidFill>
                <a:latin typeface="PT Sans Narrow"/>
              </a:rPr>
              <a:t>документация и т.п.).</a:t>
            </a:r>
            <a:endParaRPr b="0" lang="ru-RU" sz="2000" spc="-1" strike="noStrike">
              <a:latin typeface="Arial"/>
            </a:endParaRPr>
          </a:p>
          <a:p>
            <a:pPr marL="216000" indent="-215640">
              <a:lnSpc>
                <a:spcPct val="100000"/>
              </a:lnSpc>
            </a:pPr>
            <a:r>
              <a:rPr b="0" lang="ru-RU" sz="2000" spc="-1" strike="noStrike">
                <a:solidFill>
                  <a:srgbClr val="008575"/>
                </a:solidFill>
                <a:latin typeface="PT Sans Narrow"/>
              </a:rPr>
              <a:t>На основании анализа графа принимать решения о развитии интеграции.</a:t>
            </a:r>
            <a:endParaRPr b="0" lang="ru-RU" sz="2000" spc="-1" strike="noStrike">
              <a:latin typeface="Arial"/>
            </a:endParaRPr>
          </a:p>
          <a:p>
            <a:pPr marL="216000" indent="-215640">
              <a:lnSpc>
                <a:spcPct val="100000"/>
              </a:lnSpc>
            </a:pPr>
            <a:r>
              <a:rPr b="0" lang="ru-RU" sz="2000" spc="-1" strike="noStrike">
                <a:solidFill>
                  <a:srgbClr val="008575"/>
                </a:solidFill>
                <a:latin typeface="PT Sans Narrow"/>
              </a:rPr>
              <a:t>Одно из преимуществ наличия данного графа, это планирование и актуальный сайзинг систем. SAP Quick Sizer для интеграционных шин требует внесения данных по количеству потоков и по размеру одного сообщения, временным характеристикам, данные из графа будут полезны для расчета.</a:t>
            </a:r>
            <a:endParaRPr b="0" lang="ru-RU" sz="2000" spc="-1" strike="noStrike">
              <a:latin typeface="Arial"/>
            </a:endParaRPr>
          </a:p>
          <a:p>
            <a:pPr marL="216000" indent="-215640">
              <a:lnSpc>
                <a:spcPct val="100000"/>
              </a:lnSpc>
            </a:pPr>
            <a:r>
              <a:rPr b="0" lang="ru-RU" sz="2000" spc="-1" strike="noStrike">
                <a:solidFill>
                  <a:srgbClr val="008575"/>
                </a:solidFill>
                <a:latin typeface="PT Sans Narrow"/>
              </a:rPr>
              <a:t>Возможно просчитать «на лету» нагрузки и требования к системам в зависимости от информации в графе.</a:t>
            </a:r>
            <a:endParaRPr b="0" lang="ru-RU" sz="2000" spc="-1" strike="noStrike">
              <a:latin typeface="Arial"/>
            </a:endParaRPr>
          </a:p>
          <a:p>
            <a:pPr marL="216000" indent="-215640">
              <a:lnSpc>
                <a:spcPct val="100000"/>
              </a:lnSpc>
            </a:pPr>
            <a:endParaRPr b="0" lang="ru-RU" sz="2000" spc="-1" strike="noStrike">
              <a:latin typeface="Arial"/>
            </a:endParaRPr>
          </a:p>
        </p:txBody>
      </p:sp>
      <p:sp>
        <p:nvSpPr>
          <p:cNvPr id="178"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361B4C4-6752-413F-910F-ECF678246A62}" type="slidenum">
              <a:rPr b="0" lang="ru-RU" sz="1200" spc="-1" strike="noStrike">
                <a:solidFill>
                  <a:srgbClr val="000000"/>
                </a:solidFill>
                <a:latin typeface="+mn-lt"/>
                <a:ea typeface="+mn-ea"/>
              </a:rPr>
              <a:t>19</a:t>
            </a:fld>
            <a:endParaRPr b="0" lang="ru-RU"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sldImg"/>
          </p:nvPr>
        </p:nvSpPr>
        <p:spPr>
          <a:xfrm>
            <a:off x="685800" y="1143000"/>
            <a:ext cx="5485680" cy="3085560"/>
          </a:xfrm>
          <a:prstGeom prst="rect">
            <a:avLst/>
          </a:prstGeom>
        </p:spPr>
      </p:sp>
      <p:sp>
        <p:nvSpPr>
          <p:cNvPr id="180" name="PlaceHolder 2"/>
          <p:cNvSpPr>
            <a:spLocks noGrp="1"/>
          </p:cNvSpPr>
          <p:nvPr>
            <p:ph type="body"/>
          </p:nvPr>
        </p:nvSpPr>
        <p:spPr>
          <a:xfrm>
            <a:off x="685800" y="4400640"/>
            <a:ext cx="5485680" cy="3599640"/>
          </a:xfrm>
          <a:prstGeom prst="rect">
            <a:avLst/>
          </a:prstGeom>
        </p:spPr>
        <p:txBody>
          <a:bodyPr lIns="0" rIns="0" tIns="0" bIns="0">
            <a:noAutofit/>
          </a:bodyPr>
          <a:p>
            <a:pPr marL="216000" indent="-216000">
              <a:lnSpc>
                <a:spcPct val="100000"/>
              </a:lnSpc>
            </a:pPr>
            <a:r>
              <a:rPr b="0" lang="ru-RU" sz="2000" spc="-1" strike="noStrike">
                <a:solidFill>
                  <a:srgbClr val="008575"/>
                </a:solidFill>
                <a:latin typeface="PT Sans Narrow"/>
              </a:rPr>
              <a:t>Обмен данными по интеграционным сценариям интересен в том случае, когда требуется не только понять что сделано, но и при планировании ландшафта.</a:t>
            </a:r>
            <a:endParaRPr b="0" lang="ru-RU" sz="2000" spc="-1" strike="noStrike">
              <a:latin typeface="Arial"/>
            </a:endParaRPr>
          </a:p>
          <a:p>
            <a:pPr marL="216000" indent="-216000">
              <a:lnSpc>
                <a:spcPct val="100000"/>
              </a:lnSpc>
            </a:pPr>
            <a:r>
              <a:rPr b="0" lang="ru-RU" sz="2000" spc="-1" strike="noStrike">
                <a:solidFill>
                  <a:srgbClr val="008575"/>
                </a:solidFill>
                <a:latin typeface="PT Sans Narrow"/>
              </a:rPr>
              <a:t>При оценке того, какие сценарии на каких шинах делать важно представлять всю картину как можно полнее, потому что кроме настройки шины SAP PO может существовать ручная загрузка, IDOC и т.п.</a:t>
            </a:r>
            <a:endParaRPr b="0" lang="ru-RU" sz="2000" spc="-1" strike="noStrike">
              <a:latin typeface="Arial"/>
            </a:endParaRPr>
          </a:p>
        </p:txBody>
      </p:sp>
      <p:sp>
        <p:nvSpPr>
          <p:cNvPr id="181"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40915E5-3CD9-49A3-9859-6B12CF0FD6E1}" type="slidenum">
              <a:rPr b="0" lang="ru-RU" sz="1200" spc="-1" strike="noStrike">
                <a:solidFill>
                  <a:srgbClr val="000000"/>
                </a:solidFill>
                <a:latin typeface="+mn-lt"/>
                <a:ea typeface="+mn-ea"/>
              </a:rPr>
              <a:t>19</a:t>
            </a:fld>
            <a:endParaRPr b="0" lang="ru-RU"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sldImg"/>
          </p:nvPr>
        </p:nvSpPr>
        <p:spPr>
          <a:xfrm>
            <a:off x="685800" y="1143000"/>
            <a:ext cx="5485680" cy="3085560"/>
          </a:xfrm>
          <a:prstGeom prst="rect">
            <a:avLst/>
          </a:prstGeom>
        </p:spPr>
      </p:sp>
      <p:sp>
        <p:nvSpPr>
          <p:cNvPr id="183" name="PlaceHolder 2"/>
          <p:cNvSpPr>
            <a:spLocks noGrp="1"/>
          </p:cNvSpPr>
          <p:nvPr>
            <p:ph type="body"/>
          </p:nvPr>
        </p:nvSpPr>
        <p:spPr>
          <a:xfrm>
            <a:off x="685800" y="4400640"/>
            <a:ext cx="5485680" cy="3599640"/>
          </a:xfrm>
          <a:prstGeom prst="rect">
            <a:avLst/>
          </a:prstGeom>
        </p:spPr>
        <p:txBody>
          <a:bodyPr lIns="0" rIns="0" tIns="0" bIns="0">
            <a:noAutofit/>
          </a:bodyPr>
          <a:p>
            <a:pPr marL="216000" indent="-216000">
              <a:lnSpc>
                <a:spcPct val="100000"/>
              </a:lnSpc>
            </a:pPr>
            <a:r>
              <a:rPr b="0" lang="ru-RU" sz="2000" spc="-1" strike="noStrike">
                <a:solidFill>
                  <a:srgbClr val="008575"/>
                </a:solidFill>
                <a:latin typeface="PT Sans Narrow"/>
              </a:rPr>
              <a:t>Открытость формата обмена данными поможет развивать его, расширяя степень охвата и глубину анализа</a:t>
            </a:r>
            <a:endParaRPr b="0" lang="ru-RU" sz="2000" spc="-1" strike="noStrike">
              <a:latin typeface="Arial"/>
            </a:endParaRPr>
          </a:p>
        </p:txBody>
      </p:sp>
      <p:sp>
        <p:nvSpPr>
          <p:cNvPr id="184"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79FB647-AD03-4325-B13F-0335E46BA96C}" type="slidenum">
              <a:rPr b="0" lang="ru-RU" sz="1200" spc="-1" strike="noStrike">
                <a:solidFill>
                  <a:srgbClr val="000000"/>
                </a:solidFill>
                <a:latin typeface="+mn-lt"/>
                <a:ea typeface="+mn-ea"/>
              </a:rPr>
              <a:t>19</a:t>
            </a:fld>
            <a:endParaRPr b="0" lang="ru-RU"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sldImg"/>
          </p:nvPr>
        </p:nvSpPr>
        <p:spPr>
          <a:xfrm>
            <a:off x="685800" y="1143000"/>
            <a:ext cx="5485680" cy="3085560"/>
          </a:xfrm>
          <a:prstGeom prst="rect">
            <a:avLst/>
          </a:prstGeom>
        </p:spPr>
      </p:sp>
      <p:sp>
        <p:nvSpPr>
          <p:cNvPr id="186" name="PlaceHolder 2"/>
          <p:cNvSpPr>
            <a:spLocks noGrp="1"/>
          </p:cNvSpPr>
          <p:nvPr>
            <p:ph type="body"/>
          </p:nvPr>
        </p:nvSpPr>
        <p:spPr>
          <a:xfrm>
            <a:off x="685800" y="4400640"/>
            <a:ext cx="5485680" cy="3599640"/>
          </a:xfrm>
          <a:prstGeom prst="rect">
            <a:avLst/>
          </a:prstGeom>
        </p:spPr>
        <p:txBody>
          <a:bodyPr lIns="0" rIns="0" tIns="0" bIns="0">
            <a:noAutofit/>
          </a:bodyPr>
          <a:p>
            <a:pPr>
              <a:lnSpc>
                <a:spcPct val="90000"/>
              </a:lnSpc>
              <a:spcBef>
                <a:spcPts val="1001"/>
              </a:spcBef>
            </a:pPr>
            <a:r>
              <a:rPr b="0" lang="ru-RU" sz="1400" spc="-1" strike="noStrike">
                <a:solidFill>
                  <a:srgbClr val="008575"/>
                </a:solidFill>
                <a:latin typeface="PT Sans Narrow"/>
              </a:rPr>
              <a:t>Own custom Solution: Implement an individual solution that works for your problem without separating problems into little pieces. This works and is probably the fastest alternative for small use cases. You have to code all by yourself.</a:t>
            </a:r>
            <a:endParaRPr b="0" lang="ru-RU" sz="1400" spc="-1" strike="noStrike">
              <a:latin typeface="Arial"/>
            </a:endParaRPr>
          </a:p>
          <a:p>
            <a:pPr>
              <a:lnSpc>
                <a:spcPct val="90000"/>
              </a:lnSpc>
              <a:spcBef>
                <a:spcPts val="1001"/>
              </a:spcBef>
            </a:pPr>
            <a:r>
              <a:rPr b="0" lang="ru-RU" sz="1400" spc="-1" strike="noStrike">
                <a:solidFill>
                  <a:srgbClr val="008575"/>
                </a:solidFill>
                <a:latin typeface="PT Sans Narrow"/>
              </a:rPr>
              <a:t>Integration Framework: Use a framework, which helps to integrate applications in a standardized way using several integration patterns. It reduces efforts a lot. Every developer will easily understand what you did. You do not have to reinvent the wheel each time.</a:t>
            </a:r>
            <a:endParaRPr b="0" lang="ru-RU" sz="1400" spc="-1" strike="noStrike">
              <a:latin typeface="Arial"/>
            </a:endParaRPr>
          </a:p>
          <a:p>
            <a:pPr>
              <a:lnSpc>
                <a:spcPct val="90000"/>
              </a:lnSpc>
              <a:spcBef>
                <a:spcPts val="1001"/>
              </a:spcBef>
            </a:pPr>
            <a:r>
              <a:rPr b="0" lang="ru-RU" sz="1400" spc="-1" strike="noStrike">
                <a:solidFill>
                  <a:srgbClr val="008575"/>
                </a:solidFill>
                <a:latin typeface="PT Sans Narrow"/>
              </a:rPr>
              <a:t>Enterprise Service Bus (ESB): Use an ESB to integrate your applications. Under the hood, the ESB often also uses an integration framework. But there is much more functionality, such as business process management, a registry or business activity monitoring. You can usually configure routing and such stuff within a graphical user interface (you have to decide at your own if that reduces complexity and efforts). Usually, an ESB is a complex product. The learning curve is much higher than using a lightweight integration framework. Though, therefore you get a very powerful tool, which should fulfill all your requirements in large integration projects.</a:t>
            </a:r>
            <a:endParaRPr b="0" lang="ru-RU" sz="1400" spc="-1" strike="noStrike">
              <a:latin typeface="Arial"/>
            </a:endParaRPr>
          </a:p>
        </p:txBody>
      </p:sp>
      <p:sp>
        <p:nvSpPr>
          <p:cNvPr id="187"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099004F-5192-4C41-A3F4-EA3D2324A7A6}" type="slidenum">
              <a:rPr b="0" lang="ru-RU" sz="1200" spc="-1" strike="noStrike">
                <a:solidFill>
                  <a:srgbClr val="000000"/>
                </a:solidFill>
                <a:latin typeface="+mn-lt"/>
                <a:ea typeface="+mn-ea"/>
              </a:rPr>
              <a:t>19</a:t>
            </a:fld>
            <a:endParaRPr b="0" lang="ru-RU"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sldImg"/>
          </p:nvPr>
        </p:nvSpPr>
        <p:spPr>
          <a:xfrm>
            <a:off x="685800" y="1143000"/>
            <a:ext cx="5485680" cy="3085560"/>
          </a:xfrm>
          <a:prstGeom prst="rect">
            <a:avLst/>
          </a:prstGeom>
        </p:spPr>
      </p:sp>
      <p:sp>
        <p:nvSpPr>
          <p:cNvPr id="189" name="PlaceHolder 2"/>
          <p:cNvSpPr>
            <a:spLocks noGrp="1"/>
          </p:cNvSpPr>
          <p:nvPr>
            <p:ph type="body"/>
          </p:nvPr>
        </p:nvSpPr>
        <p:spPr>
          <a:xfrm>
            <a:off x="685800" y="4400640"/>
            <a:ext cx="5485680" cy="3599640"/>
          </a:xfrm>
          <a:prstGeom prst="rect">
            <a:avLst/>
          </a:prstGeom>
        </p:spPr>
        <p:txBody>
          <a:bodyPr lIns="0" rIns="0" tIns="0" bIns="0">
            <a:noAutofit/>
          </a:bodyPr>
          <a:p>
            <a:pPr marL="216000" indent="-216000">
              <a:lnSpc>
                <a:spcPct val="100000"/>
              </a:lnSpc>
            </a:pPr>
            <a:r>
              <a:rPr b="0" lang="ru-RU" sz="2000" spc="-1" strike="noStrike">
                <a:solidFill>
                  <a:srgbClr val="008575"/>
                </a:solidFill>
                <a:latin typeface="PT Sans Narrow"/>
              </a:rPr>
              <a:t>Применение различных преобразований к тоакому формализованному общему XML даст множество возможностей для развития инструментов анализа интеграции.</a:t>
            </a:r>
            <a:endParaRPr b="0" lang="ru-RU" sz="2000" spc="-1" strike="noStrike">
              <a:latin typeface="Arial"/>
            </a:endParaRPr>
          </a:p>
          <a:p>
            <a:pPr marL="216000" indent="-216000">
              <a:lnSpc>
                <a:spcPct val="100000"/>
              </a:lnSpc>
            </a:pPr>
            <a:r>
              <a:rPr b="0" lang="ru-RU" sz="2000" spc="-1" strike="noStrike">
                <a:solidFill>
                  <a:srgbClr val="008575"/>
                </a:solidFill>
                <a:latin typeface="PT Sans Narrow"/>
              </a:rPr>
              <a:t>Которых практически нет.</a:t>
            </a:r>
            <a:endParaRPr b="0" lang="ru-RU" sz="2000" spc="-1" strike="noStrike">
              <a:latin typeface="Arial"/>
            </a:endParaRPr>
          </a:p>
        </p:txBody>
      </p:sp>
      <p:sp>
        <p:nvSpPr>
          <p:cNvPr id="190"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BA33191-919C-4228-BDF2-A892D17B52AE}" type="slidenum">
              <a:rPr b="0" lang="ru-RU" sz="1200" spc="-1" strike="noStrike">
                <a:solidFill>
                  <a:srgbClr val="000000"/>
                </a:solidFill>
                <a:latin typeface="+mn-lt"/>
                <a:ea typeface="+mn-ea"/>
              </a:rPr>
              <a:t>19</a:t>
            </a:fld>
            <a:endParaRPr b="0" lang="ru-RU"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sldImg"/>
          </p:nvPr>
        </p:nvSpPr>
        <p:spPr>
          <a:xfrm>
            <a:off x="685800" y="1143000"/>
            <a:ext cx="5485680" cy="3085560"/>
          </a:xfrm>
          <a:prstGeom prst="rect">
            <a:avLst/>
          </a:prstGeom>
        </p:spPr>
      </p:sp>
      <p:sp>
        <p:nvSpPr>
          <p:cNvPr id="192" name="PlaceHolder 2"/>
          <p:cNvSpPr>
            <a:spLocks noGrp="1"/>
          </p:cNvSpPr>
          <p:nvPr>
            <p:ph type="body"/>
          </p:nvPr>
        </p:nvSpPr>
        <p:spPr>
          <a:xfrm>
            <a:off x="685800" y="4400640"/>
            <a:ext cx="5485680" cy="3599640"/>
          </a:xfrm>
          <a:prstGeom prst="rect">
            <a:avLst/>
          </a:prstGeom>
        </p:spPr>
        <p:txBody>
          <a:bodyPr lIns="0" rIns="0" tIns="0" bIns="0">
            <a:noAutofit/>
          </a:bodyPr>
          <a:p>
            <a:pPr marL="216000" indent="-215640">
              <a:lnSpc>
                <a:spcPct val="100000"/>
              </a:lnSpc>
            </a:pPr>
            <a:r>
              <a:rPr b="0" lang="ru-RU" sz="2000" spc="-1" strike="noStrike">
                <a:solidFill>
                  <a:srgbClr val="008575"/>
                </a:solidFill>
                <a:latin typeface="PT Sans Narrow"/>
              </a:rPr>
              <a:t>Имея карту всех соединений далее можно использовать её для различных целей</a:t>
            </a:r>
            <a:endParaRPr b="0" lang="ru-RU" sz="2000" spc="-1" strike="noStrike">
              <a:latin typeface="Arial"/>
            </a:endParaRPr>
          </a:p>
          <a:p>
            <a:pPr marL="216000" indent="-215640">
              <a:lnSpc>
                <a:spcPct val="100000"/>
              </a:lnSpc>
            </a:pPr>
            <a:r>
              <a:rPr b="0" lang="ru-RU" sz="2000" spc="-1" strike="noStrike">
                <a:solidFill>
                  <a:srgbClr val="008575"/>
                </a:solidFill>
                <a:latin typeface="PT Sans Narrow"/>
              </a:rPr>
              <a:t>Одна из неочевидных целей – наличие такой карты и процедура поддержки её в актуальном состоянии позволяет мгновенно получать ответ на вопросы по ИТ-ландшафту</a:t>
            </a:r>
            <a:endParaRPr b="0" lang="ru-RU" sz="2000" spc="-1" strike="noStrike">
              <a:latin typeface="Arial"/>
            </a:endParaRPr>
          </a:p>
          <a:p>
            <a:pPr marL="216000" indent="-215640">
              <a:lnSpc>
                <a:spcPct val="100000"/>
              </a:lnSpc>
            </a:pPr>
            <a:r>
              <a:rPr b="0" lang="ru-RU" sz="2000" spc="-1" strike="noStrike">
                <a:solidFill>
                  <a:srgbClr val="008575"/>
                </a:solidFill>
                <a:latin typeface="PT Sans Narrow"/>
              </a:rPr>
              <a:t>Представьте: начальник спрашивает – «Сколько у нас систем получает справочник единиц измерения?» и начинается поголовный опрос всех непричастных.</a:t>
            </a:r>
            <a:endParaRPr b="0" lang="ru-RU" sz="2000" spc="-1" strike="noStrike">
              <a:latin typeface="Arial"/>
            </a:endParaRPr>
          </a:p>
          <a:p>
            <a:pPr marL="216000" indent="-215640">
              <a:lnSpc>
                <a:spcPct val="100000"/>
              </a:lnSpc>
            </a:pPr>
            <a:r>
              <a:rPr b="0" lang="ru-RU" sz="2000" spc="-1" strike="noStrike">
                <a:solidFill>
                  <a:srgbClr val="008575"/>
                </a:solidFill>
                <a:latin typeface="PT Sans Narrow"/>
              </a:rPr>
              <a:t>Когда не него ответили, то через некоторое время возникает другой – «А сколько не получает, но нуждается?» и т.п.</a:t>
            </a:r>
            <a:endParaRPr b="0" lang="ru-RU" sz="2000" spc="-1" strike="noStrike">
              <a:latin typeface="Arial"/>
            </a:endParaRPr>
          </a:p>
          <a:p>
            <a:pPr marL="216000" indent="-215640">
              <a:lnSpc>
                <a:spcPct val="100000"/>
              </a:lnSpc>
            </a:pPr>
            <a:r>
              <a:rPr b="0" lang="ru-RU" sz="2000" spc="-1" strike="noStrike">
                <a:solidFill>
                  <a:srgbClr val="008575"/>
                </a:solidFill>
                <a:latin typeface="PT Sans Narrow"/>
              </a:rPr>
              <a:t>Ответ нужен в виде таблицы или даже одного числа (может даже просто «да/нет»), но для его получения нужно перелопатить множество других таблиц в разных системах, порыться в настройках </a:t>
            </a:r>
            <a:r>
              <a:rPr b="0" lang="en-US" sz="2000" spc="-1" strike="noStrike">
                <a:solidFill>
                  <a:srgbClr val="008575"/>
                </a:solidFill>
                <a:latin typeface="PT Sans Narrow"/>
              </a:rPr>
              <a:t>ESB</a:t>
            </a:r>
            <a:r>
              <a:rPr b="0" lang="ru-RU" sz="2000" spc="-1" strike="noStrike">
                <a:solidFill>
                  <a:srgbClr val="008575"/>
                </a:solidFill>
                <a:latin typeface="PT Sans Narrow"/>
              </a:rPr>
              <a:t>. </a:t>
            </a:r>
            <a:endParaRPr b="0" lang="ru-RU" sz="2000" spc="-1" strike="noStrike">
              <a:latin typeface="Arial"/>
            </a:endParaRPr>
          </a:p>
          <a:p>
            <a:pPr marL="216000" indent="-215640">
              <a:lnSpc>
                <a:spcPct val="100000"/>
              </a:lnSpc>
            </a:pPr>
            <a:r>
              <a:rPr b="0" lang="ru-RU" sz="2000" spc="-1" strike="noStrike">
                <a:solidFill>
                  <a:srgbClr val="008575"/>
                </a:solidFill>
                <a:latin typeface="PT Sans Narrow"/>
              </a:rPr>
              <a:t>Процедуру этого перелопачивания и должен </a:t>
            </a:r>
            <a:r>
              <a:rPr b="0" lang="ru-RU" sz="2000" spc="-1" strike="noStrike" u="sng">
                <a:solidFill>
                  <a:srgbClr val="008575"/>
                </a:solidFill>
                <a:uFillTx/>
                <a:latin typeface="PT Sans Narrow"/>
              </a:rPr>
              <a:t>упорядочить</a:t>
            </a:r>
            <a:r>
              <a:rPr b="0" lang="ru-RU" sz="2000" spc="-1" strike="noStrike">
                <a:solidFill>
                  <a:srgbClr val="008575"/>
                </a:solidFill>
                <a:latin typeface="PT Sans Narrow"/>
              </a:rPr>
              <a:t>, </a:t>
            </a:r>
            <a:r>
              <a:rPr b="0" lang="ru-RU" sz="2000" spc="-1" strike="noStrike" u="sng">
                <a:solidFill>
                  <a:srgbClr val="008575"/>
                </a:solidFill>
                <a:uFillTx/>
                <a:latin typeface="PT Sans Narrow"/>
              </a:rPr>
              <a:t>визуализировать</a:t>
            </a:r>
            <a:r>
              <a:rPr b="0" lang="ru-RU" sz="2000" spc="-1" strike="noStrike">
                <a:solidFill>
                  <a:srgbClr val="008575"/>
                </a:solidFill>
                <a:latin typeface="PT Sans Narrow"/>
              </a:rPr>
              <a:t> и </a:t>
            </a:r>
            <a:r>
              <a:rPr b="0" lang="ru-RU" sz="2000" spc="-1" strike="noStrike" u="sng">
                <a:solidFill>
                  <a:srgbClr val="008575"/>
                </a:solidFill>
                <a:uFillTx/>
                <a:latin typeface="PT Sans Narrow"/>
              </a:rPr>
              <a:t>символизировать</a:t>
            </a:r>
            <a:r>
              <a:rPr b="0" lang="ru-RU" sz="2000" spc="-1" strike="noStrike">
                <a:solidFill>
                  <a:srgbClr val="008575"/>
                </a:solidFill>
                <a:latin typeface="PT Sans Narrow"/>
              </a:rPr>
              <a:t> граф.</a:t>
            </a:r>
            <a:endParaRPr b="0" lang="ru-RU" sz="2000" spc="-1" strike="noStrike">
              <a:latin typeface="Arial"/>
            </a:endParaRPr>
          </a:p>
          <a:p>
            <a:pPr marL="216000" indent="-215640">
              <a:lnSpc>
                <a:spcPct val="100000"/>
              </a:lnSpc>
            </a:pPr>
            <a:r>
              <a:rPr b="0" lang="ru-RU" sz="2000" spc="-1" strike="noStrike">
                <a:solidFill>
                  <a:srgbClr val="008575"/>
                </a:solidFill>
                <a:latin typeface="PT Sans Narrow"/>
              </a:rPr>
              <a:t>Например, если видно, что какие-то ветки не обновлялись уже год, то, возможно, они и не нужны уже никому.</a:t>
            </a:r>
            <a:endParaRPr b="0" lang="ru-RU" sz="2000" spc="-1" strike="noStrike">
              <a:latin typeface="Arial"/>
            </a:endParaRPr>
          </a:p>
          <a:p>
            <a:pPr marL="216000" indent="-215640">
              <a:lnSpc>
                <a:spcPct val="100000"/>
              </a:lnSpc>
            </a:pPr>
            <a:r>
              <a:rPr b="0" lang="ru-RU" sz="2000" spc="-1" strike="noStrike">
                <a:solidFill>
                  <a:srgbClr val="008575"/>
                </a:solidFill>
                <a:latin typeface="PT Sans Narrow"/>
              </a:rPr>
              <a:t>У нормального человека на такие вопросы отвечает каталог данных, типа </a:t>
            </a:r>
            <a:r>
              <a:rPr b="0" lang="en-US" sz="2000" spc="-1" strike="noStrike">
                <a:solidFill>
                  <a:srgbClr val="008575"/>
                </a:solidFill>
                <a:latin typeface="PT Sans Narrow"/>
              </a:rPr>
              <a:t>SAP Information Steward</a:t>
            </a:r>
            <a:r>
              <a:rPr b="0" lang="ru-RU" sz="2000" spc="-1" strike="noStrike">
                <a:solidFill>
                  <a:srgbClr val="008575"/>
                </a:solidFill>
                <a:latin typeface="PT Sans Narrow"/>
              </a:rPr>
              <a:t> или </a:t>
            </a:r>
            <a:r>
              <a:rPr b="0" lang="en-US" sz="2000" spc="-1" strike="noStrike">
                <a:solidFill>
                  <a:srgbClr val="008575"/>
                </a:solidFill>
                <a:latin typeface="PT Sans Narrow"/>
              </a:rPr>
              <a:t>Informatica</a:t>
            </a:r>
            <a:r>
              <a:rPr b="0" lang="ru-RU" sz="2000" spc="-1" strike="noStrike">
                <a:solidFill>
                  <a:srgbClr val="008575"/>
                </a:solidFill>
                <a:latin typeface="PT Sans Narrow"/>
              </a:rPr>
              <a:t>, но эти инструменты не предназначены для анализа транзакционных межсистемных потоков. Они учитывают только </a:t>
            </a:r>
            <a:r>
              <a:rPr b="0" lang="en-US" sz="2000" spc="-1" strike="noStrike">
                <a:solidFill>
                  <a:srgbClr val="008575"/>
                </a:solidFill>
                <a:latin typeface="PT Sans Narrow"/>
              </a:rPr>
              <a:t>ETL </a:t>
            </a:r>
            <a:r>
              <a:rPr b="0" lang="ru-RU" sz="2000" spc="-1" strike="noStrike">
                <a:solidFill>
                  <a:srgbClr val="008575"/>
                </a:solidFill>
                <a:latin typeface="PT Sans Narrow"/>
              </a:rPr>
              <a:t>и что где лежит.</a:t>
            </a:r>
            <a:endParaRPr b="0" lang="ru-RU" sz="2000" spc="-1" strike="noStrike">
              <a:latin typeface="Arial"/>
            </a:endParaRPr>
          </a:p>
          <a:p>
            <a:pPr marL="216000" indent="-215640">
              <a:lnSpc>
                <a:spcPct val="100000"/>
              </a:lnSpc>
            </a:pPr>
            <a:r>
              <a:rPr b="0" lang="ru-RU" sz="2000" spc="-1" strike="noStrike">
                <a:solidFill>
                  <a:srgbClr val="008575"/>
                </a:solidFill>
                <a:latin typeface="PT Sans Narrow"/>
              </a:rPr>
              <a:t>Примеры применения:</a:t>
            </a:r>
            <a:endParaRPr b="0" lang="ru-RU" sz="2000" spc="-1" strike="noStrike">
              <a:latin typeface="Arial"/>
            </a:endParaRPr>
          </a:p>
          <a:p>
            <a:pPr marL="216000" indent="-215640">
              <a:lnSpc>
                <a:spcPct val="100000"/>
              </a:lnSpc>
            </a:pPr>
            <a:r>
              <a:rPr b="0" lang="en-US" sz="2000" spc="-1" strike="noStrike">
                <a:solidFill>
                  <a:srgbClr val="008575"/>
                </a:solidFill>
                <a:latin typeface="PT Sans Narrow"/>
              </a:rPr>
              <a:t>XSD </a:t>
            </a:r>
            <a:r>
              <a:rPr b="0" lang="ru-RU" sz="2000" spc="-1" strike="noStrike">
                <a:solidFill>
                  <a:srgbClr val="008575"/>
                </a:solidFill>
                <a:latin typeface="PT Sans Narrow"/>
              </a:rPr>
              <a:t>и </a:t>
            </a:r>
            <a:r>
              <a:rPr b="0" lang="en-US" sz="2000" spc="-1" strike="noStrike">
                <a:solidFill>
                  <a:srgbClr val="008575"/>
                </a:solidFill>
                <a:latin typeface="PT Sans Narrow"/>
              </a:rPr>
              <a:t>DTD </a:t>
            </a:r>
            <a:r>
              <a:rPr b="0" lang="ru-RU" sz="2000" spc="-1" strike="noStrike">
                <a:solidFill>
                  <a:srgbClr val="008575"/>
                </a:solidFill>
                <a:latin typeface="PT Sans Narrow"/>
              </a:rPr>
              <a:t>для </a:t>
            </a:r>
            <a:r>
              <a:rPr b="0" lang="en-US" sz="2000" spc="-1" strike="noStrike">
                <a:solidFill>
                  <a:srgbClr val="008575"/>
                </a:solidFill>
                <a:latin typeface="PT Sans Narrow"/>
              </a:rPr>
              <a:t>DataIntegratorExport SAP BODS</a:t>
            </a:r>
            <a:endParaRPr b="0" lang="ru-RU" sz="2000" spc="-1" strike="noStrike">
              <a:latin typeface="Arial"/>
            </a:endParaRPr>
          </a:p>
          <a:p>
            <a:pPr marL="216000" indent="-215640">
              <a:lnSpc>
                <a:spcPct val="100000"/>
              </a:lnSpc>
            </a:pPr>
            <a:r>
              <a:rPr b="0" lang="ru-RU" sz="2000" spc="-1" strike="noStrike">
                <a:solidFill>
                  <a:srgbClr val="008575"/>
                </a:solidFill>
                <a:latin typeface="PT Sans Narrow"/>
              </a:rPr>
              <a:t>XSL для получения XSD из XML</a:t>
            </a:r>
            <a:endParaRPr b="0" lang="ru-RU" sz="2000" spc="-1" strike="noStrike">
              <a:latin typeface="Arial"/>
            </a:endParaRPr>
          </a:p>
          <a:p>
            <a:pPr marL="216000" indent="-215640">
              <a:lnSpc>
                <a:spcPct val="100000"/>
              </a:lnSpc>
            </a:pPr>
            <a:r>
              <a:rPr b="0" lang="en-US" sz="2000" spc="-1" strike="noStrike">
                <a:solidFill>
                  <a:srgbClr val="008575"/>
                </a:solidFill>
                <a:latin typeface="PT Sans Narrow"/>
              </a:rPr>
              <a:t>XSL</a:t>
            </a:r>
            <a:r>
              <a:rPr b="0" lang="ru-RU" sz="2000" spc="-1" strike="noStrike">
                <a:solidFill>
                  <a:srgbClr val="008575"/>
                </a:solidFill>
                <a:latin typeface="PT Sans Narrow"/>
              </a:rPr>
              <a:t> для превращения </a:t>
            </a:r>
            <a:r>
              <a:rPr b="0" lang="en-US" sz="2000" spc="-1" strike="noStrike">
                <a:solidFill>
                  <a:srgbClr val="008575"/>
                </a:solidFill>
                <a:latin typeface="PT Sans Narrow"/>
              </a:rPr>
              <a:t>DataIntegratorExport SAP BODS</a:t>
            </a:r>
            <a:r>
              <a:rPr b="0" lang="ru-RU" sz="2000" spc="-1" strike="noStrike">
                <a:solidFill>
                  <a:srgbClr val="008575"/>
                </a:solidFill>
                <a:latin typeface="PT Sans Narrow"/>
              </a:rPr>
              <a:t> XML в </a:t>
            </a:r>
            <a:r>
              <a:rPr b="0" lang="en-US" sz="2000" spc="-1" strike="noStrike">
                <a:solidFill>
                  <a:srgbClr val="008575"/>
                </a:solidFill>
                <a:latin typeface="PT Sans Narrow"/>
              </a:rPr>
              <a:t>Megamap</a:t>
            </a:r>
            <a:endParaRPr b="0" lang="ru-RU" sz="2000" spc="-1" strike="noStrike">
              <a:latin typeface="Arial"/>
            </a:endParaRPr>
          </a:p>
          <a:p>
            <a:pPr marL="216000" indent="-215640">
              <a:lnSpc>
                <a:spcPct val="100000"/>
              </a:lnSpc>
            </a:pPr>
            <a:r>
              <a:rPr b="0" lang="en-US" sz="2000" spc="-1" strike="noStrike">
                <a:solidFill>
                  <a:srgbClr val="008575"/>
                </a:solidFill>
                <a:latin typeface="PT Sans Narrow"/>
              </a:rPr>
              <a:t>FO Designer </a:t>
            </a:r>
            <a:r>
              <a:rPr b="0" lang="ru-RU" sz="2000" spc="-1" strike="noStrike">
                <a:solidFill>
                  <a:srgbClr val="008575"/>
                </a:solidFill>
                <a:latin typeface="PT Sans Narrow"/>
              </a:rPr>
              <a:t>для создания </a:t>
            </a:r>
            <a:r>
              <a:rPr b="0" lang="en-US" sz="2000" spc="-1" strike="noStrike">
                <a:solidFill>
                  <a:srgbClr val="008575"/>
                </a:solidFill>
                <a:latin typeface="PT Sans Narrow"/>
              </a:rPr>
              <a:t>PDF</a:t>
            </a:r>
            <a:endParaRPr b="0" lang="ru-RU" sz="2000" spc="-1" strike="noStrike">
              <a:latin typeface="Arial"/>
            </a:endParaRPr>
          </a:p>
          <a:p>
            <a:pPr marL="216000" indent="-215640">
              <a:lnSpc>
                <a:spcPct val="100000"/>
              </a:lnSpc>
            </a:pPr>
            <a:r>
              <a:rPr b="0" lang="en-US" sz="2000" spc="-1" strike="noStrike">
                <a:solidFill>
                  <a:srgbClr val="008575"/>
                </a:solidFill>
                <a:latin typeface="PT Sans Narrow"/>
              </a:rPr>
              <a:t>Dokuwiki API </a:t>
            </a:r>
            <a:r>
              <a:rPr b="0" lang="ru-RU" sz="2000" spc="-1" strike="noStrike">
                <a:solidFill>
                  <a:srgbClr val="008575"/>
                </a:solidFill>
                <a:latin typeface="PT Sans Narrow"/>
              </a:rPr>
              <a:t>для поддержки в актуальном состоянии документации</a:t>
            </a:r>
            <a:endParaRPr b="0" lang="ru-RU" sz="2000" spc="-1" strike="noStrike">
              <a:latin typeface="Arial"/>
            </a:endParaRPr>
          </a:p>
          <a:p>
            <a:pPr marL="216000" indent="-215640">
              <a:lnSpc>
                <a:spcPct val="100000"/>
              </a:lnSpc>
            </a:pPr>
            <a:r>
              <a:rPr b="0" lang="en-US" sz="2000" spc="-1" strike="noStrike">
                <a:solidFill>
                  <a:srgbClr val="008575"/>
                </a:solidFill>
                <a:latin typeface="PT Sans Narrow"/>
              </a:rPr>
              <a:t>Yaoqiang-BPMN-Editor </a:t>
            </a:r>
            <a:r>
              <a:rPr b="0" lang="ru-RU" sz="2000" spc="-1" strike="noStrike">
                <a:solidFill>
                  <a:srgbClr val="008575"/>
                </a:solidFill>
                <a:latin typeface="PT Sans Narrow"/>
              </a:rPr>
              <a:t>непонятно зачем, просто хороший инструмент</a:t>
            </a:r>
            <a:endParaRPr b="0" lang="ru-RU" sz="2000" spc="-1" strike="noStrike">
              <a:latin typeface="Arial"/>
            </a:endParaRPr>
          </a:p>
          <a:p>
            <a:pPr marL="216000" indent="-215640">
              <a:lnSpc>
                <a:spcPct val="100000"/>
              </a:lnSpc>
            </a:pPr>
            <a:endParaRPr b="0" lang="ru-RU" sz="2000" spc="-1" strike="noStrike">
              <a:latin typeface="Arial"/>
            </a:endParaRPr>
          </a:p>
        </p:txBody>
      </p:sp>
      <p:sp>
        <p:nvSpPr>
          <p:cNvPr id="193"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1074B73-2822-4BCF-A94C-5486A2F2841F}" type="slidenum">
              <a:rPr b="0" lang="ru-RU" sz="1200" spc="-1" strike="noStrike">
                <a:solidFill>
                  <a:srgbClr val="000000"/>
                </a:solidFill>
                <a:latin typeface="+mn-lt"/>
                <a:ea typeface="+mn-ea"/>
              </a:rPr>
              <a:t>19</a:t>
            </a:fld>
            <a:endParaRPr b="0" lang="ru-RU"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ru-RU" sz="4400" spc="-1" strike="noStrike">
              <a:latin typeface="Arial"/>
            </a:endParaRPr>
          </a:p>
        </p:txBody>
      </p:sp>
      <p:sp>
        <p:nvSpPr>
          <p:cNvPr id="24" name="PlaceHolder 2"/>
          <p:cNvSpPr>
            <a:spLocks noGrp="1"/>
          </p:cNvSpPr>
          <p:nvPr>
            <p:ph type="body"/>
          </p:nvPr>
        </p:nvSpPr>
        <p:spPr>
          <a:xfrm>
            <a:off x="838080" y="1825560"/>
            <a:ext cx="10514880" cy="2075040"/>
          </a:xfrm>
          <a:prstGeom prst="rect">
            <a:avLst/>
          </a:prstGeom>
        </p:spPr>
        <p:txBody>
          <a:bodyPr lIns="0" rIns="0" tIns="0" bIns="0">
            <a:normAutofit/>
          </a:bodyPr>
          <a:p>
            <a:endParaRPr b="0" lang="ru-RU" sz="3200" spc="-1" strike="noStrike">
              <a:latin typeface="Arial"/>
            </a:endParaRPr>
          </a:p>
        </p:txBody>
      </p:sp>
      <p:sp>
        <p:nvSpPr>
          <p:cNvPr id="25" name="PlaceHolder 3"/>
          <p:cNvSpPr>
            <a:spLocks noGrp="1"/>
          </p:cNvSpPr>
          <p:nvPr>
            <p:ph type="body"/>
          </p:nvPr>
        </p:nvSpPr>
        <p:spPr>
          <a:xfrm>
            <a:off x="838080" y="4098240"/>
            <a:ext cx="10514880" cy="2075040"/>
          </a:xfrm>
          <a:prstGeom prst="rect">
            <a:avLst/>
          </a:prstGeom>
        </p:spPr>
        <p:txBody>
          <a:bodyPr lIns="0" rIns="0" tIns="0" bIns="0">
            <a:normAutofit/>
          </a:bodyPr>
          <a:p>
            <a:endParaRPr b="0" lang="ru-R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ru-RU" sz="4400" spc="-1" strike="noStrike">
              <a:latin typeface="Arial"/>
            </a:endParaRPr>
          </a:p>
        </p:txBody>
      </p:sp>
      <p:sp>
        <p:nvSpPr>
          <p:cNvPr id="27" name="PlaceHolder 2"/>
          <p:cNvSpPr>
            <a:spLocks noGrp="1"/>
          </p:cNvSpPr>
          <p:nvPr>
            <p:ph type="body"/>
          </p:nvPr>
        </p:nvSpPr>
        <p:spPr>
          <a:xfrm>
            <a:off x="838080" y="1825560"/>
            <a:ext cx="5131080" cy="2075040"/>
          </a:xfrm>
          <a:prstGeom prst="rect">
            <a:avLst/>
          </a:prstGeom>
        </p:spPr>
        <p:txBody>
          <a:bodyPr lIns="0" rIns="0" tIns="0" bIns="0">
            <a:normAutofit/>
          </a:bodyPr>
          <a:p>
            <a:endParaRPr b="0" lang="ru-RU" sz="3200" spc="-1" strike="noStrike">
              <a:latin typeface="Arial"/>
            </a:endParaRPr>
          </a:p>
        </p:txBody>
      </p:sp>
      <p:sp>
        <p:nvSpPr>
          <p:cNvPr id="28" name="PlaceHolder 3"/>
          <p:cNvSpPr>
            <a:spLocks noGrp="1"/>
          </p:cNvSpPr>
          <p:nvPr>
            <p:ph type="body"/>
          </p:nvPr>
        </p:nvSpPr>
        <p:spPr>
          <a:xfrm>
            <a:off x="6226200" y="1825560"/>
            <a:ext cx="5131080" cy="2075040"/>
          </a:xfrm>
          <a:prstGeom prst="rect">
            <a:avLst/>
          </a:prstGeom>
        </p:spPr>
        <p:txBody>
          <a:bodyPr lIns="0" rIns="0" tIns="0" bIns="0">
            <a:normAutofit/>
          </a:bodyPr>
          <a:p>
            <a:endParaRPr b="0" lang="ru-RU" sz="3200" spc="-1" strike="noStrike">
              <a:latin typeface="Arial"/>
            </a:endParaRPr>
          </a:p>
        </p:txBody>
      </p:sp>
      <p:sp>
        <p:nvSpPr>
          <p:cNvPr id="29" name="PlaceHolder 4"/>
          <p:cNvSpPr>
            <a:spLocks noGrp="1"/>
          </p:cNvSpPr>
          <p:nvPr>
            <p:ph type="body"/>
          </p:nvPr>
        </p:nvSpPr>
        <p:spPr>
          <a:xfrm>
            <a:off x="838080" y="4098240"/>
            <a:ext cx="5131080" cy="2075040"/>
          </a:xfrm>
          <a:prstGeom prst="rect">
            <a:avLst/>
          </a:prstGeom>
        </p:spPr>
        <p:txBody>
          <a:bodyPr lIns="0" rIns="0" tIns="0" bIns="0">
            <a:normAutofit/>
          </a:bodyPr>
          <a:p>
            <a:endParaRPr b="0" lang="ru-RU" sz="3200" spc="-1" strike="noStrike">
              <a:latin typeface="Arial"/>
            </a:endParaRPr>
          </a:p>
        </p:txBody>
      </p:sp>
      <p:sp>
        <p:nvSpPr>
          <p:cNvPr id="30" name="PlaceHolder 5"/>
          <p:cNvSpPr>
            <a:spLocks noGrp="1"/>
          </p:cNvSpPr>
          <p:nvPr>
            <p:ph type="body"/>
          </p:nvPr>
        </p:nvSpPr>
        <p:spPr>
          <a:xfrm>
            <a:off x="6226200" y="4098240"/>
            <a:ext cx="5131080" cy="2075040"/>
          </a:xfrm>
          <a:prstGeom prst="rect">
            <a:avLst/>
          </a:prstGeom>
        </p:spPr>
        <p:txBody>
          <a:bodyPr lIns="0" rIns="0" tIns="0" bIns="0">
            <a:normAutofit/>
          </a:bodyPr>
          <a:p>
            <a:endParaRPr b="0" lang="ru-R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ru-RU" sz="4400" spc="-1" strike="noStrike">
              <a:latin typeface="Arial"/>
            </a:endParaRPr>
          </a:p>
        </p:txBody>
      </p:sp>
      <p:sp>
        <p:nvSpPr>
          <p:cNvPr id="32" name="PlaceHolder 2"/>
          <p:cNvSpPr>
            <a:spLocks noGrp="1"/>
          </p:cNvSpPr>
          <p:nvPr>
            <p:ph type="body"/>
          </p:nvPr>
        </p:nvSpPr>
        <p:spPr>
          <a:xfrm>
            <a:off x="838080" y="1825560"/>
            <a:ext cx="3385440" cy="2075040"/>
          </a:xfrm>
          <a:prstGeom prst="rect">
            <a:avLst/>
          </a:prstGeom>
        </p:spPr>
        <p:txBody>
          <a:bodyPr lIns="0" rIns="0" tIns="0" bIns="0">
            <a:normAutofit fontScale="86000"/>
          </a:bodyPr>
          <a:p>
            <a:endParaRPr b="0" lang="ru-RU" sz="3200" spc="-1" strike="noStrike">
              <a:latin typeface="Arial"/>
            </a:endParaRPr>
          </a:p>
        </p:txBody>
      </p:sp>
      <p:sp>
        <p:nvSpPr>
          <p:cNvPr id="33" name="PlaceHolder 3"/>
          <p:cNvSpPr>
            <a:spLocks noGrp="1"/>
          </p:cNvSpPr>
          <p:nvPr>
            <p:ph type="body"/>
          </p:nvPr>
        </p:nvSpPr>
        <p:spPr>
          <a:xfrm>
            <a:off x="4393080" y="1825560"/>
            <a:ext cx="3385440" cy="2075040"/>
          </a:xfrm>
          <a:prstGeom prst="rect">
            <a:avLst/>
          </a:prstGeom>
        </p:spPr>
        <p:txBody>
          <a:bodyPr lIns="0" rIns="0" tIns="0" bIns="0">
            <a:normAutofit fontScale="86000"/>
          </a:bodyPr>
          <a:p>
            <a:endParaRPr b="0" lang="ru-RU" sz="3200" spc="-1" strike="noStrike">
              <a:latin typeface="Arial"/>
            </a:endParaRPr>
          </a:p>
        </p:txBody>
      </p:sp>
      <p:sp>
        <p:nvSpPr>
          <p:cNvPr id="34" name="PlaceHolder 4"/>
          <p:cNvSpPr>
            <a:spLocks noGrp="1"/>
          </p:cNvSpPr>
          <p:nvPr>
            <p:ph type="body"/>
          </p:nvPr>
        </p:nvSpPr>
        <p:spPr>
          <a:xfrm>
            <a:off x="7948440" y="1825560"/>
            <a:ext cx="3385440" cy="2075040"/>
          </a:xfrm>
          <a:prstGeom prst="rect">
            <a:avLst/>
          </a:prstGeom>
        </p:spPr>
        <p:txBody>
          <a:bodyPr lIns="0" rIns="0" tIns="0" bIns="0">
            <a:normAutofit fontScale="86000"/>
          </a:bodyPr>
          <a:p>
            <a:endParaRPr b="0" lang="ru-RU" sz="3200" spc="-1" strike="noStrike">
              <a:latin typeface="Arial"/>
            </a:endParaRPr>
          </a:p>
        </p:txBody>
      </p:sp>
      <p:sp>
        <p:nvSpPr>
          <p:cNvPr id="35" name="PlaceHolder 5"/>
          <p:cNvSpPr>
            <a:spLocks noGrp="1"/>
          </p:cNvSpPr>
          <p:nvPr>
            <p:ph type="body"/>
          </p:nvPr>
        </p:nvSpPr>
        <p:spPr>
          <a:xfrm>
            <a:off x="838080" y="4098240"/>
            <a:ext cx="3385440" cy="2075040"/>
          </a:xfrm>
          <a:prstGeom prst="rect">
            <a:avLst/>
          </a:prstGeom>
        </p:spPr>
        <p:txBody>
          <a:bodyPr lIns="0" rIns="0" tIns="0" bIns="0">
            <a:normAutofit fontScale="86000"/>
          </a:bodyPr>
          <a:p>
            <a:endParaRPr b="0" lang="ru-RU" sz="3200" spc="-1" strike="noStrike">
              <a:latin typeface="Arial"/>
            </a:endParaRPr>
          </a:p>
        </p:txBody>
      </p:sp>
      <p:sp>
        <p:nvSpPr>
          <p:cNvPr id="36" name="PlaceHolder 6"/>
          <p:cNvSpPr>
            <a:spLocks noGrp="1"/>
          </p:cNvSpPr>
          <p:nvPr>
            <p:ph type="body"/>
          </p:nvPr>
        </p:nvSpPr>
        <p:spPr>
          <a:xfrm>
            <a:off x="4393080" y="4098240"/>
            <a:ext cx="3385440" cy="2075040"/>
          </a:xfrm>
          <a:prstGeom prst="rect">
            <a:avLst/>
          </a:prstGeom>
        </p:spPr>
        <p:txBody>
          <a:bodyPr lIns="0" rIns="0" tIns="0" bIns="0">
            <a:normAutofit fontScale="86000"/>
          </a:bodyPr>
          <a:p>
            <a:endParaRPr b="0" lang="ru-RU" sz="3200" spc="-1" strike="noStrike">
              <a:latin typeface="Arial"/>
            </a:endParaRPr>
          </a:p>
        </p:txBody>
      </p:sp>
      <p:sp>
        <p:nvSpPr>
          <p:cNvPr id="37" name="PlaceHolder 7"/>
          <p:cNvSpPr>
            <a:spLocks noGrp="1"/>
          </p:cNvSpPr>
          <p:nvPr>
            <p:ph type="body"/>
          </p:nvPr>
        </p:nvSpPr>
        <p:spPr>
          <a:xfrm>
            <a:off x="7948440" y="4098240"/>
            <a:ext cx="3385440" cy="2075040"/>
          </a:xfrm>
          <a:prstGeom prst="rect">
            <a:avLst/>
          </a:prstGeom>
        </p:spPr>
        <p:txBody>
          <a:bodyPr lIns="0" rIns="0" tIns="0" bIns="0">
            <a:normAutofit fontScale="86000"/>
          </a:bodyPr>
          <a:p>
            <a:endParaRPr b="0" lang="ru-R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ru-RU" sz="4400" spc="-1" strike="noStrike">
              <a:latin typeface="Arial"/>
            </a:endParaRPr>
          </a:p>
        </p:txBody>
      </p:sp>
      <p:sp>
        <p:nvSpPr>
          <p:cNvPr id="41" name="PlaceHolder 2"/>
          <p:cNvSpPr>
            <a:spLocks noGrp="1"/>
          </p:cNvSpPr>
          <p:nvPr>
            <p:ph type="subTitle"/>
          </p:nvPr>
        </p:nvSpPr>
        <p:spPr>
          <a:xfrm>
            <a:off x="838080" y="1825560"/>
            <a:ext cx="10514880" cy="435060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ru-RU" sz="4400" spc="-1" strike="noStrike">
              <a:latin typeface="Arial"/>
            </a:endParaRPr>
          </a:p>
        </p:txBody>
      </p:sp>
      <p:sp>
        <p:nvSpPr>
          <p:cNvPr id="43" name="PlaceHolder 2"/>
          <p:cNvSpPr>
            <a:spLocks noGrp="1"/>
          </p:cNvSpPr>
          <p:nvPr>
            <p:ph type="body"/>
          </p:nvPr>
        </p:nvSpPr>
        <p:spPr>
          <a:xfrm>
            <a:off x="838080" y="1825560"/>
            <a:ext cx="10514880" cy="4350600"/>
          </a:xfrm>
          <a:prstGeom prst="rect">
            <a:avLst/>
          </a:prstGeom>
        </p:spPr>
        <p:txBody>
          <a:bodyPr lIns="0" rIns="0" tIns="0" bIns="0">
            <a:normAutofit/>
          </a:bodyPr>
          <a:p>
            <a:endParaRPr b="0" lang="ru-R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ru-RU" sz="4400" spc="-1" strike="noStrike">
              <a:latin typeface="Arial"/>
            </a:endParaRPr>
          </a:p>
        </p:txBody>
      </p:sp>
      <p:sp>
        <p:nvSpPr>
          <p:cNvPr id="45" name="PlaceHolder 2"/>
          <p:cNvSpPr>
            <a:spLocks noGrp="1"/>
          </p:cNvSpPr>
          <p:nvPr>
            <p:ph type="body"/>
          </p:nvPr>
        </p:nvSpPr>
        <p:spPr>
          <a:xfrm>
            <a:off x="838080" y="1825560"/>
            <a:ext cx="5131080" cy="4350600"/>
          </a:xfrm>
          <a:prstGeom prst="rect">
            <a:avLst/>
          </a:prstGeom>
        </p:spPr>
        <p:txBody>
          <a:bodyPr lIns="0" rIns="0" tIns="0" bIns="0">
            <a:normAutofit/>
          </a:bodyPr>
          <a:p>
            <a:endParaRPr b="0" lang="ru-RU" sz="3200" spc="-1" strike="noStrike">
              <a:latin typeface="Arial"/>
            </a:endParaRPr>
          </a:p>
        </p:txBody>
      </p:sp>
      <p:sp>
        <p:nvSpPr>
          <p:cNvPr id="46" name="PlaceHolder 3"/>
          <p:cNvSpPr>
            <a:spLocks noGrp="1"/>
          </p:cNvSpPr>
          <p:nvPr>
            <p:ph type="body"/>
          </p:nvPr>
        </p:nvSpPr>
        <p:spPr>
          <a:xfrm>
            <a:off x="6226200" y="1825560"/>
            <a:ext cx="5131080" cy="4350600"/>
          </a:xfrm>
          <a:prstGeom prst="rect">
            <a:avLst/>
          </a:prstGeom>
        </p:spPr>
        <p:txBody>
          <a:bodyPr lIns="0" rIns="0" tIns="0" bIns="0">
            <a:normAutofit/>
          </a:bodyPr>
          <a:p>
            <a:endParaRPr b="0" lang="ru-R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838080" y="365040"/>
            <a:ext cx="10514880" cy="614232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ru-RU" sz="4400" spc="-1" strike="noStrike">
              <a:latin typeface="Arial"/>
            </a:endParaRPr>
          </a:p>
        </p:txBody>
      </p:sp>
      <p:sp>
        <p:nvSpPr>
          <p:cNvPr id="50" name="PlaceHolder 2"/>
          <p:cNvSpPr>
            <a:spLocks noGrp="1"/>
          </p:cNvSpPr>
          <p:nvPr>
            <p:ph type="body"/>
          </p:nvPr>
        </p:nvSpPr>
        <p:spPr>
          <a:xfrm>
            <a:off x="838080" y="1825560"/>
            <a:ext cx="5131080" cy="2075040"/>
          </a:xfrm>
          <a:prstGeom prst="rect">
            <a:avLst/>
          </a:prstGeom>
        </p:spPr>
        <p:txBody>
          <a:bodyPr lIns="0" rIns="0" tIns="0" bIns="0">
            <a:normAutofit/>
          </a:bodyPr>
          <a:p>
            <a:endParaRPr b="0" lang="ru-RU" sz="3200" spc="-1" strike="noStrike">
              <a:latin typeface="Arial"/>
            </a:endParaRPr>
          </a:p>
        </p:txBody>
      </p:sp>
      <p:sp>
        <p:nvSpPr>
          <p:cNvPr id="51" name="PlaceHolder 3"/>
          <p:cNvSpPr>
            <a:spLocks noGrp="1"/>
          </p:cNvSpPr>
          <p:nvPr>
            <p:ph type="body"/>
          </p:nvPr>
        </p:nvSpPr>
        <p:spPr>
          <a:xfrm>
            <a:off x="6226200" y="1825560"/>
            <a:ext cx="5131080" cy="4350600"/>
          </a:xfrm>
          <a:prstGeom prst="rect">
            <a:avLst/>
          </a:prstGeom>
        </p:spPr>
        <p:txBody>
          <a:bodyPr lIns="0" rIns="0" tIns="0" bIns="0">
            <a:normAutofit/>
          </a:bodyPr>
          <a:p>
            <a:endParaRPr b="0" lang="ru-RU" sz="3200" spc="-1" strike="noStrike">
              <a:latin typeface="Arial"/>
            </a:endParaRPr>
          </a:p>
        </p:txBody>
      </p:sp>
      <p:sp>
        <p:nvSpPr>
          <p:cNvPr id="52" name="PlaceHolder 4"/>
          <p:cNvSpPr>
            <a:spLocks noGrp="1"/>
          </p:cNvSpPr>
          <p:nvPr>
            <p:ph type="body"/>
          </p:nvPr>
        </p:nvSpPr>
        <p:spPr>
          <a:xfrm>
            <a:off x="838080" y="4098240"/>
            <a:ext cx="5131080" cy="20750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ru-RU" sz="4400" spc="-1" strike="noStrike">
              <a:latin typeface="Arial"/>
            </a:endParaRPr>
          </a:p>
        </p:txBody>
      </p:sp>
      <p:sp>
        <p:nvSpPr>
          <p:cNvPr id="3" name="PlaceHolder 2"/>
          <p:cNvSpPr>
            <a:spLocks noGrp="1"/>
          </p:cNvSpPr>
          <p:nvPr>
            <p:ph type="subTitle"/>
          </p:nvPr>
        </p:nvSpPr>
        <p:spPr>
          <a:xfrm>
            <a:off x="838080" y="1825560"/>
            <a:ext cx="10514880" cy="435060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ru-RU" sz="4400" spc="-1" strike="noStrike">
              <a:latin typeface="Arial"/>
            </a:endParaRPr>
          </a:p>
        </p:txBody>
      </p:sp>
      <p:sp>
        <p:nvSpPr>
          <p:cNvPr id="54" name="PlaceHolder 2"/>
          <p:cNvSpPr>
            <a:spLocks noGrp="1"/>
          </p:cNvSpPr>
          <p:nvPr>
            <p:ph type="body"/>
          </p:nvPr>
        </p:nvSpPr>
        <p:spPr>
          <a:xfrm>
            <a:off x="838080" y="1825560"/>
            <a:ext cx="5131080" cy="4350600"/>
          </a:xfrm>
          <a:prstGeom prst="rect">
            <a:avLst/>
          </a:prstGeom>
        </p:spPr>
        <p:txBody>
          <a:bodyPr lIns="0" rIns="0" tIns="0" bIns="0">
            <a:normAutofit/>
          </a:bodyPr>
          <a:p>
            <a:endParaRPr b="0" lang="ru-RU" sz="3200" spc="-1" strike="noStrike">
              <a:latin typeface="Arial"/>
            </a:endParaRPr>
          </a:p>
        </p:txBody>
      </p:sp>
      <p:sp>
        <p:nvSpPr>
          <p:cNvPr id="55" name="PlaceHolder 3"/>
          <p:cNvSpPr>
            <a:spLocks noGrp="1"/>
          </p:cNvSpPr>
          <p:nvPr>
            <p:ph type="body"/>
          </p:nvPr>
        </p:nvSpPr>
        <p:spPr>
          <a:xfrm>
            <a:off x="6226200" y="1825560"/>
            <a:ext cx="5131080" cy="2075040"/>
          </a:xfrm>
          <a:prstGeom prst="rect">
            <a:avLst/>
          </a:prstGeom>
        </p:spPr>
        <p:txBody>
          <a:bodyPr lIns="0" rIns="0" tIns="0" bIns="0">
            <a:normAutofit/>
          </a:bodyPr>
          <a:p>
            <a:endParaRPr b="0" lang="ru-RU" sz="3200" spc="-1" strike="noStrike">
              <a:latin typeface="Arial"/>
            </a:endParaRPr>
          </a:p>
        </p:txBody>
      </p:sp>
      <p:sp>
        <p:nvSpPr>
          <p:cNvPr id="56" name="PlaceHolder 4"/>
          <p:cNvSpPr>
            <a:spLocks noGrp="1"/>
          </p:cNvSpPr>
          <p:nvPr>
            <p:ph type="body"/>
          </p:nvPr>
        </p:nvSpPr>
        <p:spPr>
          <a:xfrm>
            <a:off x="6226200" y="4098240"/>
            <a:ext cx="5131080" cy="20750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ru-RU" sz="4400" spc="-1" strike="noStrike">
              <a:latin typeface="Arial"/>
            </a:endParaRPr>
          </a:p>
        </p:txBody>
      </p:sp>
      <p:sp>
        <p:nvSpPr>
          <p:cNvPr id="58" name="PlaceHolder 2"/>
          <p:cNvSpPr>
            <a:spLocks noGrp="1"/>
          </p:cNvSpPr>
          <p:nvPr>
            <p:ph type="body"/>
          </p:nvPr>
        </p:nvSpPr>
        <p:spPr>
          <a:xfrm>
            <a:off x="838080" y="1825560"/>
            <a:ext cx="5131080" cy="2075040"/>
          </a:xfrm>
          <a:prstGeom prst="rect">
            <a:avLst/>
          </a:prstGeom>
        </p:spPr>
        <p:txBody>
          <a:bodyPr lIns="0" rIns="0" tIns="0" bIns="0">
            <a:normAutofit/>
          </a:bodyPr>
          <a:p>
            <a:endParaRPr b="0" lang="ru-RU" sz="3200" spc="-1" strike="noStrike">
              <a:latin typeface="Arial"/>
            </a:endParaRPr>
          </a:p>
        </p:txBody>
      </p:sp>
      <p:sp>
        <p:nvSpPr>
          <p:cNvPr id="59" name="PlaceHolder 3"/>
          <p:cNvSpPr>
            <a:spLocks noGrp="1"/>
          </p:cNvSpPr>
          <p:nvPr>
            <p:ph type="body"/>
          </p:nvPr>
        </p:nvSpPr>
        <p:spPr>
          <a:xfrm>
            <a:off x="6226200" y="1825560"/>
            <a:ext cx="5131080" cy="2075040"/>
          </a:xfrm>
          <a:prstGeom prst="rect">
            <a:avLst/>
          </a:prstGeom>
        </p:spPr>
        <p:txBody>
          <a:bodyPr lIns="0" rIns="0" tIns="0" bIns="0">
            <a:normAutofit/>
          </a:bodyPr>
          <a:p>
            <a:endParaRPr b="0" lang="ru-RU" sz="3200" spc="-1" strike="noStrike">
              <a:latin typeface="Arial"/>
            </a:endParaRPr>
          </a:p>
        </p:txBody>
      </p:sp>
      <p:sp>
        <p:nvSpPr>
          <p:cNvPr id="60" name="PlaceHolder 4"/>
          <p:cNvSpPr>
            <a:spLocks noGrp="1"/>
          </p:cNvSpPr>
          <p:nvPr>
            <p:ph type="body"/>
          </p:nvPr>
        </p:nvSpPr>
        <p:spPr>
          <a:xfrm>
            <a:off x="838080" y="4098240"/>
            <a:ext cx="10514880" cy="20750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ru-RU" sz="4400" spc="-1" strike="noStrike">
              <a:latin typeface="Arial"/>
            </a:endParaRPr>
          </a:p>
        </p:txBody>
      </p:sp>
      <p:sp>
        <p:nvSpPr>
          <p:cNvPr id="62" name="PlaceHolder 2"/>
          <p:cNvSpPr>
            <a:spLocks noGrp="1"/>
          </p:cNvSpPr>
          <p:nvPr>
            <p:ph type="body"/>
          </p:nvPr>
        </p:nvSpPr>
        <p:spPr>
          <a:xfrm>
            <a:off x="838080" y="1825560"/>
            <a:ext cx="10514880" cy="2075040"/>
          </a:xfrm>
          <a:prstGeom prst="rect">
            <a:avLst/>
          </a:prstGeom>
        </p:spPr>
        <p:txBody>
          <a:bodyPr lIns="0" rIns="0" tIns="0" bIns="0">
            <a:normAutofit/>
          </a:bodyPr>
          <a:p>
            <a:endParaRPr b="0" lang="ru-RU" sz="3200" spc="-1" strike="noStrike">
              <a:latin typeface="Arial"/>
            </a:endParaRPr>
          </a:p>
        </p:txBody>
      </p:sp>
      <p:sp>
        <p:nvSpPr>
          <p:cNvPr id="63" name="PlaceHolder 3"/>
          <p:cNvSpPr>
            <a:spLocks noGrp="1"/>
          </p:cNvSpPr>
          <p:nvPr>
            <p:ph type="body"/>
          </p:nvPr>
        </p:nvSpPr>
        <p:spPr>
          <a:xfrm>
            <a:off x="838080" y="4098240"/>
            <a:ext cx="10514880" cy="20750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ru-RU" sz="4400" spc="-1" strike="noStrike">
              <a:latin typeface="Arial"/>
            </a:endParaRPr>
          </a:p>
        </p:txBody>
      </p:sp>
      <p:sp>
        <p:nvSpPr>
          <p:cNvPr id="65" name="PlaceHolder 2"/>
          <p:cNvSpPr>
            <a:spLocks noGrp="1"/>
          </p:cNvSpPr>
          <p:nvPr>
            <p:ph type="body"/>
          </p:nvPr>
        </p:nvSpPr>
        <p:spPr>
          <a:xfrm>
            <a:off x="838080" y="1825560"/>
            <a:ext cx="5131080" cy="2075040"/>
          </a:xfrm>
          <a:prstGeom prst="rect">
            <a:avLst/>
          </a:prstGeom>
        </p:spPr>
        <p:txBody>
          <a:bodyPr lIns="0" rIns="0" tIns="0" bIns="0">
            <a:normAutofit/>
          </a:bodyPr>
          <a:p>
            <a:endParaRPr b="0" lang="ru-RU" sz="3200" spc="-1" strike="noStrike">
              <a:latin typeface="Arial"/>
            </a:endParaRPr>
          </a:p>
        </p:txBody>
      </p:sp>
      <p:sp>
        <p:nvSpPr>
          <p:cNvPr id="66" name="PlaceHolder 3"/>
          <p:cNvSpPr>
            <a:spLocks noGrp="1"/>
          </p:cNvSpPr>
          <p:nvPr>
            <p:ph type="body"/>
          </p:nvPr>
        </p:nvSpPr>
        <p:spPr>
          <a:xfrm>
            <a:off x="6226200" y="1825560"/>
            <a:ext cx="5131080" cy="2075040"/>
          </a:xfrm>
          <a:prstGeom prst="rect">
            <a:avLst/>
          </a:prstGeom>
        </p:spPr>
        <p:txBody>
          <a:bodyPr lIns="0" rIns="0" tIns="0" bIns="0">
            <a:normAutofit/>
          </a:bodyPr>
          <a:p>
            <a:endParaRPr b="0" lang="ru-RU" sz="3200" spc="-1" strike="noStrike">
              <a:latin typeface="Arial"/>
            </a:endParaRPr>
          </a:p>
        </p:txBody>
      </p:sp>
      <p:sp>
        <p:nvSpPr>
          <p:cNvPr id="67" name="PlaceHolder 4"/>
          <p:cNvSpPr>
            <a:spLocks noGrp="1"/>
          </p:cNvSpPr>
          <p:nvPr>
            <p:ph type="body"/>
          </p:nvPr>
        </p:nvSpPr>
        <p:spPr>
          <a:xfrm>
            <a:off x="838080" y="4098240"/>
            <a:ext cx="5131080" cy="2075040"/>
          </a:xfrm>
          <a:prstGeom prst="rect">
            <a:avLst/>
          </a:prstGeom>
        </p:spPr>
        <p:txBody>
          <a:bodyPr lIns="0" rIns="0" tIns="0" bIns="0">
            <a:normAutofit/>
          </a:bodyPr>
          <a:p>
            <a:endParaRPr b="0" lang="ru-RU" sz="3200" spc="-1" strike="noStrike">
              <a:latin typeface="Arial"/>
            </a:endParaRPr>
          </a:p>
        </p:txBody>
      </p:sp>
      <p:sp>
        <p:nvSpPr>
          <p:cNvPr id="68" name="PlaceHolder 5"/>
          <p:cNvSpPr>
            <a:spLocks noGrp="1"/>
          </p:cNvSpPr>
          <p:nvPr>
            <p:ph type="body"/>
          </p:nvPr>
        </p:nvSpPr>
        <p:spPr>
          <a:xfrm>
            <a:off x="6226200" y="4098240"/>
            <a:ext cx="5131080" cy="20750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ru-RU" sz="4400" spc="-1" strike="noStrike">
              <a:latin typeface="Arial"/>
            </a:endParaRPr>
          </a:p>
        </p:txBody>
      </p:sp>
      <p:sp>
        <p:nvSpPr>
          <p:cNvPr id="70" name="PlaceHolder 2"/>
          <p:cNvSpPr>
            <a:spLocks noGrp="1"/>
          </p:cNvSpPr>
          <p:nvPr>
            <p:ph type="body"/>
          </p:nvPr>
        </p:nvSpPr>
        <p:spPr>
          <a:xfrm>
            <a:off x="838080" y="1825560"/>
            <a:ext cx="3385440" cy="2075040"/>
          </a:xfrm>
          <a:prstGeom prst="rect">
            <a:avLst/>
          </a:prstGeom>
        </p:spPr>
        <p:txBody>
          <a:bodyPr lIns="0" rIns="0" tIns="0" bIns="0">
            <a:normAutofit fontScale="86000"/>
          </a:bodyPr>
          <a:p>
            <a:endParaRPr b="0" lang="ru-RU" sz="3200" spc="-1" strike="noStrike">
              <a:latin typeface="Arial"/>
            </a:endParaRPr>
          </a:p>
        </p:txBody>
      </p:sp>
      <p:sp>
        <p:nvSpPr>
          <p:cNvPr id="71" name="PlaceHolder 3"/>
          <p:cNvSpPr>
            <a:spLocks noGrp="1"/>
          </p:cNvSpPr>
          <p:nvPr>
            <p:ph type="body"/>
          </p:nvPr>
        </p:nvSpPr>
        <p:spPr>
          <a:xfrm>
            <a:off x="4393080" y="1825560"/>
            <a:ext cx="3385440" cy="2075040"/>
          </a:xfrm>
          <a:prstGeom prst="rect">
            <a:avLst/>
          </a:prstGeom>
        </p:spPr>
        <p:txBody>
          <a:bodyPr lIns="0" rIns="0" tIns="0" bIns="0">
            <a:normAutofit fontScale="86000"/>
          </a:bodyPr>
          <a:p>
            <a:endParaRPr b="0" lang="ru-RU" sz="3200" spc="-1" strike="noStrike">
              <a:latin typeface="Arial"/>
            </a:endParaRPr>
          </a:p>
        </p:txBody>
      </p:sp>
      <p:sp>
        <p:nvSpPr>
          <p:cNvPr id="72" name="PlaceHolder 4"/>
          <p:cNvSpPr>
            <a:spLocks noGrp="1"/>
          </p:cNvSpPr>
          <p:nvPr>
            <p:ph type="body"/>
          </p:nvPr>
        </p:nvSpPr>
        <p:spPr>
          <a:xfrm>
            <a:off x="7948440" y="1825560"/>
            <a:ext cx="3385440" cy="2075040"/>
          </a:xfrm>
          <a:prstGeom prst="rect">
            <a:avLst/>
          </a:prstGeom>
        </p:spPr>
        <p:txBody>
          <a:bodyPr lIns="0" rIns="0" tIns="0" bIns="0">
            <a:normAutofit fontScale="86000"/>
          </a:bodyPr>
          <a:p>
            <a:endParaRPr b="0" lang="ru-RU" sz="3200" spc="-1" strike="noStrike">
              <a:latin typeface="Arial"/>
            </a:endParaRPr>
          </a:p>
        </p:txBody>
      </p:sp>
      <p:sp>
        <p:nvSpPr>
          <p:cNvPr id="73" name="PlaceHolder 5"/>
          <p:cNvSpPr>
            <a:spLocks noGrp="1"/>
          </p:cNvSpPr>
          <p:nvPr>
            <p:ph type="body"/>
          </p:nvPr>
        </p:nvSpPr>
        <p:spPr>
          <a:xfrm>
            <a:off x="838080" y="4098240"/>
            <a:ext cx="3385440" cy="2075040"/>
          </a:xfrm>
          <a:prstGeom prst="rect">
            <a:avLst/>
          </a:prstGeom>
        </p:spPr>
        <p:txBody>
          <a:bodyPr lIns="0" rIns="0" tIns="0" bIns="0">
            <a:normAutofit fontScale="86000"/>
          </a:bodyPr>
          <a:p>
            <a:endParaRPr b="0" lang="ru-RU" sz="3200" spc="-1" strike="noStrike">
              <a:latin typeface="Arial"/>
            </a:endParaRPr>
          </a:p>
        </p:txBody>
      </p:sp>
      <p:sp>
        <p:nvSpPr>
          <p:cNvPr id="74" name="PlaceHolder 6"/>
          <p:cNvSpPr>
            <a:spLocks noGrp="1"/>
          </p:cNvSpPr>
          <p:nvPr>
            <p:ph type="body"/>
          </p:nvPr>
        </p:nvSpPr>
        <p:spPr>
          <a:xfrm>
            <a:off x="4393080" y="4098240"/>
            <a:ext cx="3385440" cy="2075040"/>
          </a:xfrm>
          <a:prstGeom prst="rect">
            <a:avLst/>
          </a:prstGeom>
        </p:spPr>
        <p:txBody>
          <a:bodyPr lIns="0" rIns="0" tIns="0" bIns="0">
            <a:normAutofit fontScale="86000"/>
          </a:bodyPr>
          <a:p>
            <a:endParaRPr b="0" lang="ru-RU" sz="3200" spc="-1" strike="noStrike">
              <a:latin typeface="Arial"/>
            </a:endParaRPr>
          </a:p>
        </p:txBody>
      </p:sp>
      <p:sp>
        <p:nvSpPr>
          <p:cNvPr id="75" name="PlaceHolder 7"/>
          <p:cNvSpPr>
            <a:spLocks noGrp="1"/>
          </p:cNvSpPr>
          <p:nvPr>
            <p:ph type="body"/>
          </p:nvPr>
        </p:nvSpPr>
        <p:spPr>
          <a:xfrm>
            <a:off x="7948440" y="4098240"/>
            <a:ext cx="3385440" cy="2075040"/>
          </a:xfrm>
          <a:prstGeom prst="rect">
            <a:avLst/>
          </a:prstGeom>
        </p:spPr>
        <p:txBody>
          <a:bodyPr lIns="0" rIns="0" tIns="0" bIns="0">
            <a:normAutofit fontScale="86000"/>
          </a:bodyPr>
          <a:p>
            <a:endParaRPr b="0" lang="ru-RU"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ru-RU" sz="4400" spc="-1" strike="noStrike">
              <a:latin typeface="Arial"/>
            </a:endParaRPr>
          </a:p>
        </p:txBody>
      </p:sp>
      <p:sp>
        <p:nvSpPr>
          <p:cNvPr id="5" name="PlaceHolder 2"/>
          <p:cNvSpPr>
            <a:spLocks noGrp="1"/>
          </p:cNvSpPr>
          <p:nvPr>
            <p:ph type="body"/>
          </p:nvPr>
        </p:nvSpPr>
        <p:spPr>
          <a:xfrm>
            <a:off x="838080" y="1825560"/>
            <a:ext cx="10514880" cy="4350600"/>
          </a:xfrm>
          <a:prstGeom prst="rect">
            <a:avLst/>
          </a:prstGeom>
        </p:spPr>
        <p:txBody>
          <a:bodyPr lIns="0" rIns="0" tIns="0" bIns="0">
            <a:normAutofit/>
          </a:bodyPr>
          <a:p>
            <a:endParaRPr b="0" lang="ru-R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ru-RU" sz="4400" spc="-1" strike="noStrike">
              <a:latin typeface="Arial"/>
            </a:endParaRPr>
          </a:p>
        </p:txBody>
      </p:sp>
      <p:sp>
        <p:nvSpPr>
          <p:cNvPr id="7" name="PlaceHolder 2"/>
          <p:cNvSpPr>
            <a:spLocks noGrp="1"/>
          </p:cNvSpPr>
          <p:nvPr>
            <p:ph type="body"/>
          </p:nvPr>
        </p:nvSpPr>
        <p:spPr>
          <a:xfrm>
            <a:off x="838080" y="1825560"/>
            <a:ext cx="5131080" cy="4350600"/>
          </a:xfrm>
          <a:prstGeom prst="rect">
            <a:avLst/>
          </a:prstGeom>
        </p:spPr>
        <p:txBody>
          <a:bodyPr lIns="0" rIns="0" tIns="0" bIns="0">
            <a:normAutofit/>
          </a:bodyPr>
          <a:p>
            <a:endParaRPr b="0" lang="ru-RU" sz="3200" spc="-1" strike="noStrike">
              <a:latin typeface="Arial"/>
            </a:endParaRPr>
          </a:p>
        </p:txBody>
      </p:sp>
      <p:sp>
        <p:nvSpPr>
          <p:cNvPr id="8" name="PlaceHolder 3"/>
          <p:cNvSpPr>
            <a:spLocks noGrp="1"/>
          </p:cNvSpPr>
          <p:nvPr>
            <p:ph type="body"/>
          </p:nvPr>
        </p:nvSpPr>
        <p:spPr>
          <a:xfrm>
            <a:off x="6226200" y="1825560"/>
            <a:ext cx="5131080" cy="4350600"/>
          </a:xfrm>
          <a:prstGeom prst="rect">
            <a:avLst/>
          </a:prstGeom>
        </p:spPr>
        <p:txBody>
          <a:bodyPr lIns="0" rIns="0" tIns="0" bIns="0">
            <a:normAutofit/>
          </a:bodyPr>
          <a:p>
            <a:endParaRPr b="0" lang="ru-RU"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838080" y="365040"/>
            <a:ext cx="10514880" cy="614232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ru-RU" sz="4400" spc="-1" strike="noStrike">
              <a:latin typeface="Arial"/>
            </a:endParaRPr>
          </a:p>
        </p:txBody>
      </p:sp>
      <p:sp>
        <p:nvSpPr>
          <p:cNvPr id="12" name="PlaceHolder 2"/>
          <p:cNvSpPr>
            <a:spLocks noGrp="1"/>
          </p:cNvSpPr>
          <p:nvPr>
            <p:ph type="body"/>
          </p:nvPr>
        </p:nvSpPr>
        <p:spPr>
          <a:xfrm>
            <a:off x="838080" y="1825560"/>
            <a:ext cx="5131080" cy="2075040"/>
          </a:xfrm>
          <a:prstGeom prst="rect">
            <a:avLst/>
          </a:prstGeom>
        </p:spPr>
        <p:txBody>
          <a:bodyPr lIns="0" rIns="0" tIns="0" bIns="0">
            <a:normAutofit/>
          </a:bodyPr>
          <a:p>
            <a:endParaRPr b="0" lang="ru-RU" sz="3200" spc="-1" strike="noStrike">
              <a:latin typeface="Arial"/>
            </a:endParaRPr>
          </a:p>
        </p:txBody>
      </p:sp>
      <p:sp>
        <p:nvSpPr>
          <p:cNvPr id="13" name="PlaceHolder 3"/>
          <p:cNvSpPr>
            <a:spLocks noGrp="1"/>
          </p:cNvSpPr>
          <p:nvPr>
            <p:ph type="body"/>
          </p:nvPr>
        </p:nvSpPr>
        <p:spPr>
          <a:xfrm>
            <a:off x="6226200" y="1825560"/>
            <a:ext cx="5131080" cy="4350600"/>
          </a:xfrm>
          <a:prstGeom prst="rect">
            <a:avLst/>
          </a:prstGeom>
        </p:spPr>
        <p:txBody>
          <a:bodyPr lIns="0" rIns="0" tIns="0" bIns="0">
            <a:normAutofit/>
          </a:bodyPr>
          <a:p>
            <a:endParaRPr b="0" lang="ru-RU" sz="3200" spc="-1" strike="noStrike">
              <a:latin typeface="Arial"/>
            </a:endParaRPr>
          </a:p>
        </p:txBody>
      </p:sp>
      <p:sp>
        <p:nvSpPr>
          <p:cNvPr id="14" name="PlaceHolder 4"/>
          <p:cNvSpPr>
            <a:spLocks noGrp="1"/>
          </p:cNvSpPr>
          <p:nvPr>
            <p:ph type="body"/>
          </p:nvPr>
        </p:nvSpPr>
        <p:spPr>
          <a:xfrm>
            <a:off x="838080" y="4098240"/>
            <a:ext cx="5131080" cy="2075040"/>
          </a:xfrm>
          <a:prstGeom prst="rect">
            <a:avLst/>
          </a:prstGeom>
        </p:spPr>
        <p:txBody>
          <a:bodyPr lIns="0" rIns="0" tIns="0" bIns="0">
            <a:normAutofit/>
          </a:bodyPr>
          <a:p>
            <a:endParaRPr b="0" lang="ru-R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ru-RU" sz="4400" spc="-1" strike="noStrike">
              <a:latin typeface="Arial"/>
            </a:endParaRPr>
          </a:p>
        </p:txBody>
      </p:sp>
      <p:sp>
        <p:nvSpPr>
          <p:cNvPr id="16" name="PlaceHolder 2"/>
          <p:cNvSpPr>
            <a:spLocks noGrp="1"/>
          </p:cNvSpPr>
          <p:nvPr>
            <p:ph type="body"/>
          </p:nvPr>
        </p:nvSpPr>
        <p:spPr>
          <a:xfrm>
            <a:off x="838080" y="1825560"/>
            <a:ext cx="5131080" cy="4350600"/>
          </a:xfrm>
          <a:prstGeom prst="rect">
            <a:avLst/>
          </a:prstGeom>
        </p:spPr>
        <p:txBody>
          <a:bodyPr lIns="0" rIns="0" tIns="0" bIns="0">
            <a:normAutofit/>
          </a:bodyPr>
          <a:p>
            <a:endParaRPr b="0" lang="ru-RU" sz="3200" spc="-1" strike="noStrike">
              <a:latin typeface="Arial"/>
            </a:endParaRPr>
          </a:p>
        </p:txBody>
      </p:sp>
      <p:sp>
        <p:nvSpPr>
          <p:cNvPr id="17" name="PlaceHolder 3"/>
          <p:cNvSpPr>
            <a:spLocks noGrp="1"/>
          </p:cNvSpPr>
          <p:nvPr>
            <p:ph type="body"/>
          </p:nvPr>
        </p:nvSpPr>
        <p:spPr>
          <a:xfrm>
            <a:off x="6226200" y="1825560"/>
            <a:ext cx="5131080" cy="2075040"/>
          </a:xfrm>
          <a:prstGeom prst="rect">
            <a:avLst/>
          </a:prstGeom>
        </p:spPr>
        <p:txBody>
          <a:bodyPr lIns="0" rIns="0" tIns="0" bIns="0">
            <a:normAutofit/>
          </a:bodyPr>
          <a:p>
            <a:endParaRPr b="0" lang="ru-RU" sz="3200" spc="-1" strike="noStrike">
              <a:latin typeface="Arial"/>
            </a:endParaRPr>
          </a:p>
        </p:txBody>
      </p:sp>
      <p:sp>
        <p:nvSpPr>
          <p:cNvPr id="18" name="PlaceHolder 4"/>
          <p:cNvSpPr>
            <a:spLocks noGrp="1"/>
          </p:cNvSpPr>
          <p:nvPr>
            <p:ph type="body"/>
          </p:nvPr>
        </p:nvSpPr>
        <p:spPr>
          <a:xfrm>
            <a:off x="6226200" y="4098240"/>
            <a:ext cx="5131080" cy="2075040"/>
          </a:xfrm>
          <a:prstGeom prst="rect">
            <a:avLst/>
          </a:prstGeom>
        </p:spPr>
        <p:txBody>
          <a:bodyPr lIns="0" rIns="0" tIns="0" bIns="0">
            <a:normAutofit/>
          </a:bodyPr>
          <a:p>
            <a:endParaRPr b="0" lang="ru-R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ru-RU" sz="4400" spc="-1" strike="noStrike">
              <a:latin typeface="Arial"/>
            </a:endParaRPr>
          </a:p>
        </p:txBody>
      </p:sp>
      <p:sp>
        <p:nvSpPr>
          <p:cNvPr id="20" name="PlaceHolder 2"/>
          <p:cNvSpPr>
            <a:spLocks noGrp="1"/>
          </p:cNvSpPr>
          <p:nvPr>
            <p:ph type="body"/>
          </p:nvPr>
        </p:nvSpPr>
        <p:spPr>
          <a:xfrm>
            <a:off x="838080" y="1825560"/>
            <a:ext cx="5131080" cy="2075040"/>
          </a:xfrm>
          <a:prstGeom prst="rect">
            <a:avLst/>
          </a:prstGeom>
        </p:spPr>
        <p:txBody>
          <a:bodyPr lIns="0" rIns="0" tIns="0" bIns="0">
            <a:normAutofit/>
          </a:bodyPr>
          <a:p>
            <a:endParaRPr b="0" lang="ru-RU" sz="3200" spc="-1" strike="noStrike">
              <a:latin typeface="Arial"/>
            </a:endParaRPr>
          </a:p>
        </p:txBody>
      </p:sp>
      <p:sp>
        <p:nvSpPr>
          <p:cNvPr id="21" name="PlaceHolder 3"/>
          <p:cNvSpPr>
            <a:spLocks noGrp="1"/>
          </p:cNvSpPr>
          <p:nvPr>
            <p:ph type="body"/>
          </p:nvPr>
        </p:nvSpPr>
        <p:spPr>
          <a:xfrm>
            <a:off x="6226200" y="1825560"/>
            <a:ext cx="5131080" cy="2075040"/>
          </a:xfrm>
          <a:prstGeom prst="rect">
            <a:avLst/>
          </a:prstGeom>
        </p:spPr>
        <p:txBody>
          <a:bodyPr lIns="0" rIns="0" tIns="0" bIns="0">
            <a:normAutofit/>
          </a:bodyPr>
          <a:p>
            <a:endParaRPr b="0" lang="ru-RU" sz="3200" spc="-1" strike="noStrike">
              <a:latin typeface="Arial"/>
            </a:endParaRPr>
          </a:p>
        </p:txBody>
      </p:sp>
      <p:sp>
        <p:nvSpPr>
          <p:cNvPr id="22" name="PlaceHolder 4"/>
          <p:cNvSpPr>
            <a:spLocks noGrp="1"/>
          </p:cNvSpPr>
          <p:nvPr>
            <p:ph type="body"/>
          </p:nvPr>
        </p:nvSpPr>
        <p:spPr>
          <a:xfrm>
            <a:off x="838080" y="4098240"/>
            <a:ext cx="10514880" cy="2075040"/>
          </a:xfrm>
          <a:prstGeom prst="rect">
            <a:avLst/>
          </a:prstGeom>
        </p:spPr>
        <p:txBody>
          <a:bodyPr lIns="0" rIns="0" tIns="0" bIns="0">
            <a:normAutofit/>
          </a:bodyPr>
          <a:p>
            <a:endParaRPr b="0" lang="ru-R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r>
              <a:rPr b="0" lang="ru-RU" sz="1800" spc="-1" strike="noStrike">
                <a:latin typeface="Arial"/>
              </a:rPr>
              <a:t>Для правки текста заглавия щёлкните мышью</a:t>
            </a:r>
            <a:endParaRPr b="0" lang="ru-RU"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r>
              <a:rPr b="0" lang="ru-RU" sz="1800" spc="-1" strike="noStrike">
                <a:latin typeface="Arial"/>
              </a:rPr>
              <a:t>Для правки текста заглавия щёлкните мышью</a:t>
            </a:r>
            <a:endParaRPr b="0" lang="ru-RU" sz="1800" spc="-1" strike="noStrike">
              <a:latin typeface="Arial"/>
            </a:endParaRPr>
          </a:p>
        </p:txBody>
      </p:sp>
      <p:sp>
        <p:nvSpPr>
          <p:cNvPr id="39" name="PlaceHolder 2"/>
          <p:cNvSpPr>
            <a:spLocks noGrp="1"/>
          </p:cNvSpPr>
          <p:nvPr>
            <p:ph type="body"/>
          </p:nvPr>
        </p:nvSpPr>
        <p:spPr>
          <a:xfrm>
            <a:off x="838080" y="1825560"/>
            <a:ext cx="10514880" cy="435060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ru-RU" sz="1800" spc="-1" strike="noStrike">
                <a:latin typeface="Arial"/>
              </a:rPr>
              <a:t>Для правки структуры щёлкните мышью</a:t>
            </a:r>
            <a:endParaRPr b="0" lang="ru-RU" sz="1800" spc="-1" strike="noStrike">
              <a:latin typeface="Arial"/>
            </a:endParaRPr>
          </a:p>
          <a:p>
            <a:pPr lvl="1" marL="864000" indent="-324000" algn="ctr">
              <a:spcBef>
                <a:spcPts val="1134"/>
              </a:spcBef>
              <a:buClr>
                <a:srgbClr val="000000"/>
              </a:buClr>
              <a:buSzPct val="75000"/>
              <a:buFont typeface="Symbol" charset="2"/>
              <a:buChar char=""/>
            </a:pPr>
            <a:r>
              <a:rPr b="0" lang="ru-RU" sz="1800" spc="-1" strike="noStrike">
                <a:latin typeface="Arial"/>
              </a:rPr>
              <a:t>Второй уровень структуры</a:t>
            </a:r>
            <a:endParaRPr b="0" lang="ru-RU" sz="1800" spc="-1" strike="noStrike">
              <a:latin typeface="Arial"/>
            </a:endParaRPr>
          </a:p>
          <a:p>
            <a:pPr lvl="2" marL="1296000" indent="-288000" algn="ctr">
              <a:spcBef>
                <a:spcPts val="850"/>
              </a:spcBef>
              <a:buClr>
                <a:srgbClr val="000000"/>
              </a:buClr>
              <a:buSzPct val="45000"/>
              <a:buFont typeface="Wingdings" charset="2"/>
              <a:buChar char=""/>
            </a:pPr>
            <a:r>
              <a:rPr b="0" lang="ru-RU" sz="1800" spc="-1" strike="noStrike">
                <a:latin typeface="Arial"/>
              </a:rPr>
              <a:t>Третий уровень структуры</a:t>
            </a:r>
            <a:endParaRPr b="0" lang="ru-RU" sz="1800" spc="-1" strike="noStrike">
              <a:latin typeface="Arial"/>
            </a:endParaRPr>
          </a:p>
          <a:p>
            <a:pPr lvl="3" marL="1728000" indent="-216000" algn="ctr">
              <a:spcBef>
                <a:spcPts val="567"/>
              </a:spcBef>
              <a:buClr>
                <a:srgbClr val="000000"/>
              </a:buClr>
              <a:buSzPct val="75000"/>
              <a:buFont typeface="Symbol" charset="2"/>
              <a:buChar char=""/>
            </a:pPr>
            <a:r>
              <a:rPr b="0" lang="ru-RU" sz="1800" spc="-1" strike="noStrike">
                <a:latin typeface="Arial"/>
              </a:rPr>
              <a:t>Четвёртый уровень структуры</a:t>
            </a:r>
            <a:endParaRPr b="0" lang="ru-RU" sz="1800" spc="-1" strike="noStrike">
              <a:latin typeface="Arial"/>
            </a:endParaRPr>
          </a:p>
          <a:p>
            <a:pPr lvl="4" marL="2160000" indent="-216000" algn="ctr">
              <a:spcBef>
                <a:spcPts val="283"/>
              </a:spcBef>
              <a:buClr>
                <a:srgbClr val="000000"/>
              </a:buClr>
              <a:buSzPct val="45000"/>
              <a:buFont typeface="Wingdings" charset="2"/>
              <a:buChar char=""/>
            </a:pPr>
            <a:r>
              <a:rPr b="0" lang="ru-RU" sz="1800" spc="-1" strike="noStrike">
                <a:latin typeface="Arial"/>
              </a:rPr>
              <a:t>Пятый уровень структуры</a:t>
            </a:r>
            <a:endParaRPr b="0" lang="ru-RU" sz="1800" spc="-1" strike="noStrike">
              <a:latin typeface="Arial"/>
            </a:endParaRPr>
          </a:p>
          <a:p>
            <a:pPr lvl="5" marL="2592000" indent="-216000" algn="ctr">
              <a:spcBef>
                <a:spcPts val="283"/>
              </a:spcBef>
              <a:buClr>
                <a:srgbClr val="000000"/>
              </a:buClr>
              <a:buSzPct val="45000"/>
              <a:buFont typeface="Wingdings" charset="2"/>
              <a:buChar char=""/>
            </a:pPr>
            <a:r>
              <a:rPr b="0" lang="ru-RU" sz="1800" spc="-1" strike="noStrike">
                <a:latin typeface="Arial"/>
              </a:rPr>
              <a:t>Шестой уровень структуры</a:t>
            </a:r>
            <a:endParaRPr b="0" lang="ru-RU" sz="1800" spc="-1" strike="noStrike">
              <a:latin typeface="Arial"/>
            </a:endParaRPr>
          </a:p>
          <a:p>
            <a:pPr lvl="6" marL="3024000" indent="-216000" algn="ctr">
              <a:spcBef>
                <a:spcPts val="283"/>
              </a:spcBef>
              <a:buClr>
                <a:srgbClr val="000000"/>
              </a:buClr>
              <a:buSzPct val="45000"/>
              <a:buFont typeface="Wingdings" charset="2"/>
              <a:buChar char=""/>
            </a:pPr>
            <a:r>
              <a:rPr b="0" lang="ru-RU" sz="1800" spc="-1" strike="noStrike">
                <a:latin typeface="Arial"/>
              </a:rPr>
              <a:t>Седьмой уровень структуры</a:t>
            </a:r>
            <a:endParaRPr b="0" lang="ru-RU"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hyperlink" Target="https://github.com/rsugio/po/tree/master/com.differencer.pi" TargetMode="External"/><Relationship Id="rId2" Type="http://schemas.openxmlformats.org/officeDocument/2006/relationships/hyperlink" Target="https://github.com/rsugio/po/tree/master/com.differencer.pi" TargetMode="External"/><Relationship Id="rId3" Type="http://schemas.openxmlformats.org/officeDocument/2006/relationships/image" Target="../media/image26.jpeg"/><Relationship Id="rId4" Type="http://schemas.openxmlformats.org/officeDocument/2006/relationships/image" Target="../media/image27.jpeg"/><Relationship Id="rId5" Type="http://schemas.openxmlformats.org/officeDocument/2006/relationships/slideLayout" Target="../slideLayouts/slideLayout13.xml"/><Relationship Id="rId6"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slideLayout" Target="../slideLayouts/slideLayout13.xml"/><Relationship Id="rId6"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32.wmf"/><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jpeg"/><Relationship Id="rId6" Type="http://schemas.openxmlformats.org/officeDocument/2006/relationships/image" Target="../media/image8.jpeg"/><Relationship Id="rId7" Type="http://schemas.openxmlformats.org/officeDocument/2006/relationships/image" Target="../media/image9.jpeg"/><Relationship Id="rId8" Type="http://schemas.openxmlformats.org/officeDocument/2006/relationships/image" Target="../media/image10.jpeg"/><Relationship Id="rId9" Type="http://schemas.openxmlformats.org/officeDocument/2006/relationships/image" Target="../media/image11.jpeg"/><Relationship Id="rId10" Type="http://schemas.openxmlformats.org/officeDocument/2006/relationships/image" Target="../media/image12.jpeg"/><Relationship Id="rId11" Type="http://schemas.openxmlformats.org/officeDocument/2006/relationships/image" Target="../media/image13.jpeg"/><Relationship Id="rId12" Type="http://schemas.openxmlformats.org/officeDocument/2006/relationships/image" Target="../media/image14.jpeg"/><Relationship Id="rId13" Type="http://schemas.openxmlformats.org/officeDocument/2006/relationships/image" Target="../media/image15.jpeg"/><Relationship Id="rId14" Type="http://schemas.openxmlformats.org/officeDocument/2006/relationships/image" Target="../media/image16.jpeg"/><Relationship Id="rId15" Type="http://schemas.openxmlformats.org/officeDocument/2006/relationships/image" Target="../media/image17.jpeg"/><Relationship Id="rId16" Type="http://schemas.openxmlformats.org/officeDocument/2006/relationships/image" Target="../media/image18.jpeg"/><Relationship Id="rId17" Type="http://schemas.openxmlformats.org/officeDocument/2006/relationships/image" Target="../media/image19.png"/><Relationship Id="rId18" Type="http://schemas.openxmlformats.org/officeDocument/2006/relationships/hyperlink" Target="https://www.enterpriseintegrationpatterns.com/patterns/messaging/" TargetMode="External"/><Relationship Id="rId19" Type="http://schemas.openxmlformats.org/officeDocument/2006/relationships/slideLayout" Target="../slideLayouts/slideLayout13.xml"/><Relationship Id="rId20"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523880" y="1122480"/>
            <a:ext cx="9143280" cy="2386800"/>
          </a:xfrm>
          <a:prstGeom prst="rect">
            <a:avLst/>
          </a:prstGeom>
          <a:noFill/>
          <a:ln>
            <a:noFill/>
          </a:ln>
        </p:spPr>
        <p:style>
          <a:lnRef idx="0"/>
          <a:fillRef idx="0"/>
          <a:effectRef idx="0"/>
          <a:fontRef idx="minor"/>
        </p:style>
        <p:txBody>
          <a:bodyPr lIns="90000" rIns="90000" tIns="45000" bIns="45000" anchor="b">
            <a:noAutofit/>
          </a:bodyPr>
          <a:p>
            <a:pPr algn="ctr">
              <a:lnSpc>
                <a:spcPct val="90000"/>
              </a:lnSpc>
            </a:pPr>
            <a:r>
              <a:rPr b="1" lang="en-US" sz="6000" spc="-1" strike="noStrike">
                <a:solidFill>
                  <a:srgbClr val="695d46"/>
                </a:solidFill>
                <a:latin typeface="PT Sans Narrow"/>
              </a:rPr>
              <a:t>Exchange.</a:t>
            </a:r>
            <a:br/>
            <a:r>
              <a:rPr b="1" lang="en-US" sz="6000" spc="-1" strike="noStrike">
                <a:solidFill>
                  <a:srgbClr val="695d46"/>
                </a:solidFill>
                <a:latin typeface="PT Sans Narrow"/>
              </a:rPr>
              <a:t> Future simple (Future indefinite)</a:t>
            </a:r>
            <a:endParaRPr b="0" lang="ru-RU" sz="6000" spc="-1" strike="noStrike">
              <a:latin typeface="Arial"/>
            </a:endParaRPr>
          </a:p>
        </p:txBody>
      </p:sp>
      <p:sp>
        <p:nvSpPr>
          <p:cNvPr id="83" name="CustomShape 2"/>
          <p:cNvSpPr/>
          <p:nvPr/>
        </p:nvSpPr>
        <p:spPr>
          <a:xfrm>
            <a:off x="1523880" y="3602160"/>
            <a:ext cx="9143280" cy="165492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pPr>
            <a:r>
              <a:rPr b="0" lang="ru-RU" sz="2400" spc="-1" strike="noStrike">
                <a:solidFill>
                  <a:srgbClr val="008575"/>
                </a:solidFill>
                <a:latin typeface="PT Sans Narrow"/>
              </a:rPr>
              <a:t>	</a:t>
            </a:r>
            <a:r>
              <a:rPr b="0" lang="ru-RU" sz="2400" spc="-1" strike="noStrike">
                <a:solidFill>
                  <a:srgbClr val="008575"/>
                </a:solidFill>
                <a:latin typeface="PT Sans Narrow"/>
              </a:rPr>
              <a:t>Архитектурные аспекты одного общего открытого описания обменов интеграционными сценариями</a:t>
            </a:r>
            <a:endParaRPr b="0" lang="ru-RU" sz="2400" spc="-1" strike="noStrike">
              <a:latin typeface="Arial"/>
            </a:endParaRPr>
          </a:p>
        </p:txBody>
      </p:sp>
      <p:pic>
        <p:nvPicPr>
          <p:cNvPr id="84" name="" descr=""/>
          <p:cNvPicPr/>
          <p:nvPr/>
        </p:nvPicPr>
        <p:blipFill>
          <a:blip r:embed="rId1"/>
          <a:stretch/>
        </p:blipFill>
        <p:spPr>
          <a:xfrm>
            <a:off x="9935280" y="4680000"/>
            <a:ext cx="1800720" cy="180072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ru-RU" sz="4400" spc="-1" strike="noStrike">
                <a:solidFill>
                  <a:srgbClr val="ff5e0e"/>
                </a:solidFill>
                <a:latin typeface="PT Sans Narrow"/>
              </a:rPr>
              <a:t>Выгрузка конфигурации и разработок PI (всё в огромный </a:t>
            </a:r>
            <a:r>
              <a:rPr b="1" lang="en-US" sz="4400" spc="-1" strike="noStrike">
                <a:solidFill>
                  <a:srgbClr val="ff5e0e"/>
                </a:solidFill>
                <a:latin typeface="PT Sans Narrow"/>
              </a:rPr>
              <a:t>xml!</a:t>
            </a:r>
            <a:r>
              <a:rPr b="1" lang="ru-RU" sz="4400" spc="-1" strike="noStrike">
                <a:solidFill>
                  <a:srgbClr val="ff5e0e"/>
                </a:solidFill>
                <a:latin typeface="PT Sans Narrow"/>
              </a:rPr>
              <a:t>)</a:t>
            </a:r>
            <a:endParaRPr b="0" lang="ru-RU" sz="4400" spc="-1" strike="noStrike">
              <a:latin typeface="Arial"/>
            </a:endParaRPr>
          </a:p>
        </p:txBody>
      </p:sp>
      <p:sp>
        <p:nvSpPr>
          <p:cNvPr id="135" name="CustomShape 2"/>
          <p:cNvSpPr/>
          <p:nvPr/>
        </p:nvSpPr>
        <p:spPr>
          <a:xfrm>
            <a:off x="648000" y="1825560"/>
            <a:ext cx="10704960" cy="1556280"/>
          </a:xfrm>
          <a:prstGeom prst="rect">
            <a:avLst/>
          </a:prstGeom>
          <a:noFill/>
          <a:ln>
            <a:noFill/>
          </a:ln>
        </p:spPr>
        <p:style>
          <a:lnRef idx="0"/>
          <a:fillRef idx="0"/>
          <a:effectRef idx="0"/>
          <a:fontRef idx="minor"/>
        </p:style>
        <p:txBody>
          <a:bodyPr lIns="90000" rIns="90000" tIns="45000" bIns="45000">
            <a:normAutofit fontScale="81000"/>
          </a:bodyPr>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Первым шагом к светлому будущему был предложен </a:t>
            </a:r>
            <a:r>
              <a:rPr b="0" lang="en-US" sz="2800" spc="-1" strike="noStrike">
                <a:solidFill>
                  <a:srgbClr val="008575"/>
                </a:solidFill>
                <a:latin typeface="PT Sans Narrow"/>
              </a:rPr>
              <a:t>plugin</a:t>
            </a:r>
            <a:r>
              <a:rPr b="0" lang="ru-RU" sz="2800" spc="-1" strike="noStrike">
                <a:solidFill>
                  <a:srgbClr val="008575"/>
                </a:solidFill>
                <a:latin typeface="PT Sans Narrow"/>
              </a:rPr>
              <a:t> для </a:t>
            </a:r>
            <a:r>
              <a:rPr b="0" lang="en-US" sz="2800" spc="-1" strike="noStrike">
                <a:solidFill>
                  <a:srgbClr val="008575"/>
                </a:solidFill>
                <a:latin typeface="PT Sans Narrow"/>
              </a:rPr>
              <a:t>Eclipse</a:t>
            </a:r>
            <a:r>
              <a:rPr b="0" lang="ru-RU" sz="2800" spc="-1" strike="noStrike">
                <a:solidFill>
                  <a:srgbClr val="008575"/>
                </a:solidFill>
                <a:latin typeface="PT Sans Narrow"/>
              </a:rPr>
              <a:t>, который выгружал из </a:t>
            </a:r>
            <a:r>
              <a:rPr b="0" lang="en-US" sz="2800" spc="-1" strike="noStrike">
                <a:solidFill>
                  <a:srgbClr val="008575"/>
                </a:solidFill>
                <a:latin typeface="PT Sans Narrow"/>
              </a:rPr>
              <a:t>SAP</a:t>
            </a:r>
            <a:r>
              <a:rPr b="0" lang="ru-RU" sz="2800" spc="-1" strike="noStrike">
                <a:solidFill>
                  <a:srgbClr val="008575"/>
                </a:solidFill>
                <a:latin typeface="PT Sans Narrow"/>
              </a:rPr>
              <a:t> </a:t>
            </a:r>
            <a:r>
              <a:rPr b="0" lang="en-US" sz="2800" spc="-1" strike="noStrike">
                <a:solidFill>
                  <a:srgbClr val="008575"/>
                </a:solidFill>
                <a:latin typeface="PT Sans Narrow"/>
              </a:rPr>
              <a:t>PI</a:t>
            </a:r>
            <a:r>
              <a:rPr b="0" lang="ru-RU" sz="2800" spc="-1" strike="noStrike">
                <a:solidFill>
                  <a:srgbClr val="008575"/>
                </a:solidFill>
                <a:latin typeface="PT Sans Narrow"/>
              </a:rPr>
              <a:t> конфигурацию и разработки в ОДИН БОЛЬШОЙ XML.</a:t>
            </a:r>
            <a:endParaRPr b="0" lang="ru-RU" sz="2800" spc="-1" strike="noStrike">
              <a:latin typeface="Arial"/>
            </a:endParaRPr>
          </a:p>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Найти пример можно на </a:t>
            </a:r>
            <a:r>
              <a:rPr b="0" lang="en-US" sz="2800" spc="-1" strike="noStrike" u="sng">
                <a:solidFill>
                  <a:srgbClr val="0563c1"/>
                </a:solidFill>
                <a:uFillTx/>
                <a:latin typeface="Calibri"/>
                <a:hlinkClick r:id="rId1"/>
              </a:rPr>
              <a:t>https://</a:t>
            </a:r>
            <a:r>
              <a:rPr b="0" lang="en-US" sz="2800" spc="-1" strike="noStrike" u="sng">
                <a:solidFill>
                  <a:srgbClr val="0563c1"/>
                </a:solidFill>
                <a:uFillTx/>
                <a:latin typeface="Calibri"/>
                <a:hlinkClick r:id="rId2"/>
              </a:rPr>
              <a:t>github.com/rsugio/po/tree/master/com.differencer.pi</a:t>
            </a:r>
            <a:endParaRPr b="0" lang="ru-RU" sz="2800" spc="-1" strike="noStrike">
              <a:latin typeface="Arial"/>
            </a:endParaRPr>
          </a:p>
        </p:txBody>
      </p:sp>
      <p:sp>
        <p:nvSpPr>
          <p:cNvPr id="136" name="CustomShape 3"/>
          <p:cNvSpPr/>
          <p:nvPr/>
        </p:nvSpPr>
        <p:spPr>
          <a:xfrm>
            <a:off x="9204840" y="71640"/>
            <a:ext cx="253368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ff5e0e"/>
                </a:solidFill>
                <a:latin typeface="PT Sans Narrow"/>
                <a:ea typeface="DejaVu Sans"/>
              </a:rPr>
              <a:t>“</a:t>
            </a:r>
            <a:r>
              <a:rPr b="1" lang="en-US" sz="1800" spc="-1" strike="noStrike">
                <a:solidFill>
                  <a:srgbClr val="ff5e0e"/>
                </a:solidFill>
                <a:latin typeface="PT Sans Narrow"/>
                <a:ea typeface="DejaVu Sans"/>
              </a:rPr>
              <a:t>The Difference Engine” ©</a:t>
            </a:r>
            <a:endParaRPr b="0" lang="ru-RU" sz="1800" spc="-1" strike="noStrike">
              <a:latin typeface="Arial"/>
            </a:endParaRPr>
          </a:p>
        </p:txBody>
      </p:sp>
      <p:sp>
        <p:nvSpPr>
          <p:cNvPr id="137" name="CustomShape 4"/>
          <p:cNvSpPr/>
          <p:nvPr/>
        </p:nvSpPr>
        <p:spPr>
          <a:xfrm>
            <a:off x="485640" y="3305160"/>
            <a:ext cx="5582880" cy="3255120"/>
          </a:xfrm>
          <a:prstGeom prst="rect">
            <a:avLst/>
          </a:prstGeom>
          <a:blipFill rotWithShape="0">
            <a:blip r:embed="rId3"/>
            <a:stretch>
              <a:fillRect/>
            </a:stretch>
          </a:blipFill>
          <a:ln>
            <a:noFill/>
          </a:ln>
        </p:spPr>
        <p:style>
          <a:lnRef idx="0"/>
          <a:fillRef idx="0"/>
          <a:effectRef idx="0"/>
          <a:fontRef idx="minor"/>
        </p:style>
      </p:sp>
      <p:sp>
        <p:nvSpPr>
          <p:cNvPr id="138" name="CustomShape 5"/>
          <p:cNvSpPr/>
          <p:nvPr/>
        </p:nvSpPr>
        <p:spPr>
          <a:xfrm>
            <a:off x="6197400" y="3305160"/>
            <a:ext cx="5760720" cy="3255120"/>
          </a:xfrm>
          <a:prstGeom prst="rect">
            <a:avLst/>
          </a:prstGeom>
          <a:blipFill rotWithShape="0">
            <a:blip r:embed="rId4"/>
            <a:stretch>
              <a:fillRect/>
            </a:stretch>
          </a:blipFill>
          <a:ln>
            <a:noFill/>
          </a:ln>
        </p:spPr>
        <p:style>
          <a:lnRef idx="0"/>
          <a:fillRef idx="0"/>
          <a:effectRef idx="0"/>
          <a:fontRef idx="minor"/>
        </p:style>
      </p:sp>
      <p:sp>
        <p:nvSpPr>
          <p:cNvPr id="139" name="TextShape 6"/>
          <p:cNvSpPr txBox="1"/>
          <p:nvPr/>
        </p:nvSpPr>
        <p:spPr>
          <a:xfrm rot="20058000">
            <a:off x="3215160" y="4444200"/>
            <a:ext cx="6789960" cy="791640"/>
          </a:xfrm>
          <a:prstGeom prst="rect">
            <a:avLst/>
          </a:prstGeom>
          <a:noFill/>
          <a:ln>
            <a:noFill/>
          </a:ln>
        </p:spPr>
        <p:txBody>
          <a:bodyPr lIns="90000" rIns="90000" tIns="45000" bIns="45000">
            <a:noAutofit/>
          </a:bodyPr>
          <a:p>
            <a:r>
              <a:rPr b="1" i="1" lang="ru-RU" sz="4000" spc="-1" strike="noStrike" u="sng">
                <a:solidFill>
                  <a:srgbClr val="0066ff"/>
                </a:solidFill>
                <a:uFillTx/>
                <a:latin typeface="Arial"/>
              </a:rPr>
              <a:t>Какой XSD у этого XML?!</a:t>
            </a:r>
            <a:endParaRPr b="1" i="1" lang="ru-RU" sz="4000" spc="-1" strike="noStrike" u="sng">
              <a:solidFill>
                <a:srgbClr val="0066ff"/>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ru-RU" sz="4400" spc="-1" strike="noStrike">
                <a:solidFill>
                  <a:srgbClr val="ff5e0e"/>
                </a:solidFill>
                <a:latin typeface="PT Sans Narrow"/>
              </a:rPr>
              <a:t>Какой </a:t>
            </a:r>
            <a:r>
              <a:rPr b="1" lang="en-US" sz="4400" spc="-1" strike="noStrike">
                <a:solidFill>
                  <a:srgbClr val="ff5e0e"/>
                </a:solidFill>
                <a:latin typeface="PT Sans Narrow"/>
              </a:rPr>
              <a:t>xml</a:t>
            </a:r>
            <a:r>
              <a:rPr b="1" lang="ru-RU" sz="4400" spc="-1" strike="noStrike">
                <a:solidFill>
                  <a:srgbClr val="ff5e0e"/>
                </a:solidFill>
                <a:latin typeface="PT Sans Narrow"/>
              </a:rPr>
              <a:t> представит</a:t>
            </a:r>
            <a:r>
              <a:rPr b="1" lang="en-US" sz="4400" spc="-1" strike="noStrike">
                <a:solidFill>
                  <a:srgbClr val="ff5e0e"/>
                </a:solidFill>
                <a:latin typeface="PT Sans Narrow"/>
              </a:rPr>
              <a:t> </a:t>
            </a:r>
            <a:r>
              <a:rPr b="1" lang="ru-RU" sz="4400" spc="-1" strike="noStrike">
                <a:solidFill>
                  <a:srgbClr val="ff5e0e"/>
                </a:solidFill>
                <a:latin typeface="PT Sans Narrow"/>
              </a:rPr>
              <a:t>интеграцию?</a:t>
            </a:r>
            <a:endParaRPr b="0" lang="ru-RU" sz="4400" spc="-1" strike="noStrike">
              <a:latin typeface="Arial"/>
            </a:endParaRPr>
          </a:p>
        </p:txBody>
      </p:sp>
      <p:sp>
        <p:nvSpPr>
          <p:cNvPr id="141" name="CustomShape 2"/>
          <p:cNvSpPr/>
          <p:nvPr/>
        </p:nvSpPr>
        <p:spPr>
          <a:xfrm>
            <a:off x="838080" y="1595160"/>
            <a:ext cx="11067480" cy="134568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8575"/>
              </a:buClr>
              <a:buFont typeface="Arial"/>
              <a:buChar char="•"/>
            </a:pPr>
            <a:r>
              <a:rPr b="0" lang="en-US" sz="2800" spc="-1" strike="noStrike">
                <a:solidFill>
                  <a:srgbClr val="008575"/>
                </a:solidFill>
                <a:latin typeface="PT Sans Narrow"/>
              </a:rPr>
              <a:t>yEd</a:t>
            </a:r>
            <a:r>
              <a:rPr b="0" lang="ru-RU" sz="2800" spc="-1" strike="noStrike">
                <a:solidFill>
                  <a:srgbClr val="008575"/>
                </a:solidFill>
                <a:latin typeface="PT Sans Narrow"/>
              </a:rPr>
              <a:t> имеет свой диалект graphml, который расширяет набор атрибутов для визуализации. Была разработана процедура преобразования, выгруженного содержимого </a:t>
            </a:r>
            <a:r>
              <a:rPr b="0" lang="en-US" sz="2800" spc="-1" strike="noStrike">
                <a:solidFill>
                  <a:srgbClr val="008575"/>
                </a:solidFill>
                <a:latin typeface="PT Sans Narrow"/>
              </a:rPr>
              <a:t>ESR</a:t>
            </a:r>
            <a:r>
              <a:rPr b="0" lang="ru-RU" sz="2800" spc="-1" strike="noStrike">
                <a:solidFill>
                  <a:srgbClr val="008575"/>
                </a:solidFill>
                <a:latin typeface="PT Sans Narrow"/>
              </a:rPr>
              <a:t>/</a:t>
            </a:r>
            <a:r>
              <a:rPr b="0" lang="en-US" sz="2800" spc="-1" strike="noStrike">
                <a:solidFill>
                  <a:srgbClr val="008575"/>
                </a:solidFill>
                <a:latin typeface="PT Sans Narrow"/>
              </a:rPr>
              <a:t>ID</a:t>
            </a:r>
            <a:r>
              <a:rPr b="0" lang="ru-RU" sz="2800" spc="-1" strike="noStrike">
                <a:solidFill>
                  <a:srgbClr val="008575"/>
                </a:solidFill>
                <a:latin typeface="PT Sans Narrow"/>
              </a:rPr>
              <a:t> в формат </a:t>
            </a:r>
            <a:r>
              <a:rPr b="0" lang="en-US" sz="2800" spc="-1" strike="noStrike">
                <a:solidFill>
                  <a:srgbClr val="008575"/>
                </a:solidFill>
                <a:latin typeface="PT Sans Narrow"/>
              </a:rPr>
              <a:t>graphml</a:t>
            </a:r>
            <a:r>
              <a:rPr b="0" lang="ru-RU" sz="2800" spc="-1" strike="noStrike">
                <a:solidFill>
                  <a:srgbClr val="008575"/>
                </a:solidFill>
                <a:latin typeface="PT Sans Narrow"/>
              </a:rPr>
              <a:t> для визуализации всех соединений, настроенных на предприятии через </a:t>
            </a:r>
            <a:r>
              <a:rPr b="0" lang="en-US" sz="2800" spc="-1" strike="noStrike">
                <a:solidFill>
                  <a:srgbClr val="008575"/>
                </a:solidFill>
                <a:latin typeface="PT Sans Narrow"/>
              </a:rPr>
              <a:t>SAP</a:t>
            </a:r>
            <a:r>
              <a:rPr b="0" lang="ru-RU" sz="2800" spc="-1" strike="noStrike">
                <a:solidFill>
                  <a:srgbClr val="008575"/>
                </a:solidFill>
                <a:latin typeface="PT Sans Narrow"/>
              </a:rPr>
              <a:t> </a:t>
            </a:r>
            <a:r>
              <a:rPr b="0" lang="en-US" sz="2800" spc="-1" strike="noStrike">
                <a:solidFill>
                  <a:srgbClr val="008575"/>
                </a:solidFill>
                <a:latin typeface="PT Sans Narrow"/>
              </a:rPr>
              <a:t>PO</a:t>
            </a:r>
            <a:r>
              <a:rPr b="0" lang="ru-RU" sz="2800" spc="-1" strike="noStrike">
                <a:solidFill>
                  <a:srgbClr val="008575"/>
                </a:solidFill>
                <a:latin typeface="PT Sans Narrow"/>
              </a:rPr>
              <a:t>.</a:t>
            </a:r>
            <a:endParaRPr b="0" lang="ru-RU" sz="2800" spc="-1" strike="noStrike">
              <a:latin typeface="Arial"/>
            </a:endParaRPr>
          </a:p>
        </p:txBody>
      </p:sp>
      <p:sp>
        <p:nvSpPr>
          <p:cNvPr id="142" name="CustomShape 3"/>
          <p:cNvSpPr/>
          <p:nvPr/>
        </p:nvSpPr>
        <p:spPr>
          <a:xfrm>
            <a:off x="4555080" y="112320"/>
            <a:ext cx="686196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ru-RU" sz="1800" spc="-1" strike="noStrike">
                <a:solidFill>
                  <a:srgbClr val="ff5e0e"/>
                </a:solidFill>
                <a:latin typeface="PT Sans Narrow"/>
                <a:ea typeface="DejaVu Sans"/>
              </a:rPr>
              <a:t>«Слышь, комиссар, ты мне расскажи про Александра Македонского» </a:t>
            </a:r>
            <a:r>
              <a:rPr b="1" lang="en-US" sz="1800" spc="-1" strike="noStrike">
                <a:solidFill>
                  <a:srgbClr val="ff5e0e"/>
                </a:solidFill>
                <a:latin typeface="PT Sans Narrow"/>
                <a:ea typeface="DejaVu Sans"/>
              </a:rPr>
              <a:t>©</a:t>
            </a:r>
            <a:endParaRPr b="0" lang="ru-RU" sz="1800" spc="-1" strike="noStrike">
              <a:latin typeface="Arial"/>
            </a:endParaRPr>
          </a:p>
        </p:txBody>
      </p:sp>
      <p:pic>
        <p:nvPicPr>
          <p:cNvPr id="143" name="Рисунок 5" descr=""/>
          <p:cNvPicPr/>
          <p:nvPr/>
        </p:nvPicPr>
        <p:blipFill>
          <a:blip r:embed="rId1"/>
          <a:stretch/>
        </p:blipFill>
        <p:spPr>
          <a:xfrm>
            <a:off x="246240" y="2920680"/>
            <a:ext cx="4984200" cy="3011040"/>
          </a:xfrm>
          <a:prstGeom prst="rect">
            <a:avLst/>
          </a:prstGeom>
          <a:ln>
            <a:noFill/>
          </a:ln>
        </p:spPr>
      </p:pic>
      <p:pic>
        <p:nvPicPr>
          <p:cNvPr id="144" name="Рисунок 7" descr=""/>
          <p:cNvPicPr/>
          <p:nvPr/>
        </p:nvPicPr>
        <p:blipFill>
          <a:blip r:embed="rId2"/>
          <a:stretch/>
        </p:blipFill>
        <p:spPr>
          <a:xfrm>
            <a:off x="5509080" y="2875320"/>
            <a:ext cx="4097520" cy="2475360"/>
          </a:xfrm>
          <a:prstGeom prst="rect">
            <a:avLst/>
          </a:prstGeom>
          <a:ln>
            <a:noFill/>
          </a:ln>
        </p:spPr>
      </p:pic>
      <p:pic>
        <p:nvPicPr>
          <p:cNvPr id="145" name="Picture 29" descr="image.png"/>
          <p:cNvPicPr/>
          <p:nvPr/>
        </p:nvPicPr>
        <p:blipFill>
          <a:blip r:embed="rId3"/>
          <a:stretch/>
        </p:blipFill>
        <p:spPr>
          <a:xfrm>
            <a:off x="6650280" y="4055040"/>
            <a:ext cx="4206240" cy="2540880"/>
          </a:xfrm>
          <a:prstGeom prst="rect">
            <a:avLst/>
          </a:prstGeom>
          <a:ln>
            <a:noFill/>
          </a:ln>
        </p:spPr>
      </p:pic>
      <p:pic>
        <p:nvPicPr>
          <p:cNvPr id="146" name="Рисунок 6" descr=""/>
          <p:cNvPicPr/>
          <p:nvPr/>
        </p:nvPicPr>
        <p:blipFill>
          <a:blip r:embed="rId4"/>
          <a:stretch/>
        </p:blipFill>
        <p:spPr>
          <a:xfrm>
            <a:off x="2528640" y="4426560"/>
            <a:ext cx="3834000" cy="2315880"/>
          </a:xfrm>
          <a:prstGeom prst="rect">
            <a:avLst/>
          </a:prstGeom>
          <a:ln>
            <a:noFill/>
          </a:ln>
        </p:spPr>
      </p:pic>
      <p:sp>
        <p:nvSpPr>
          <p:cNvPr id="147" name="TextShape 4"/>
          <p:cNvSpPr txBox="1"/>
          <p:nvPr/>
        </p:nvSpPr>
        <p:spPr>
          <a:xfrm rot="20058000">
            <a:off x="1009440" y="4219560"/>
            <a:ext cx="6789960" cy="1224360"/>
          </a:xfrm>
          <a:prstGeom prst="rect">
            <a:avLst/>
          </a:prstGeom>
          <a:noFill/>
          <a:ln>
            <a:noFill/>
          </a:ln>
        </p:spPr>
        <p:txBody>
          <a:bodyPr lIns="90000" rIns="90000" tIns="45000" bIns="45000">
            <a:noAutofit/>
          </a:bodyPr>
          <a:p>
            <a:r>
              <a:rPr b="1" i="1" lang="ru-RU" sz="4000" spc="-1" strike="noStrike" u="sng">
                <a:solidFill>
                  <a:srgbClr val="0066ff"/>
                </a:solidFill>
                <a:uFillTx/>
                <a:latin typeface="Arial"/>
              </a:rPr>
              <a:t>Здесь должна быть живая демонстрация</a:t>
            </a:r>
            <a:endParaRPr b="1" i="1" lang="ru-RU" sz="4000" spc="-1" strike="noStrike" u="sng">
              <a:solidFill>
                <a:srgbClr val="0066ff"/>
              </a:solidFill>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ff5e0e"/>
                </a:solidFill>
                <a:latin typeface="PT Sans Narrow"/>
              </a:rPr>
              <a:t>Карта </a:t>
            </a:r>
            <a:r>
              <a:rPr b="1" lang="ru-RU" sz="4400" spc="-1" strike="noStrike">
                <a:solidFill>
                  <a:srgbClr val="ff5e0e"/>
                </a:solidFill>
                <a:latin typeface="PT Sans Narrow"/>
              </a:rPr>
              <a:t>для всех</a:t>
            </a:r>
            <a:endParaRPr b="0" lang="ru-RU" sz="4400" spc="-1" strike="noStrike">
              <a:latin typeface="Arial"/>
            </a:endParaRPr>
          </a:p>
        </p:txBody>
      </p:sp>
      <p:sp>
        <p:nvSpPr>
          <p:cNvPr id="149" name="CustomShape 2"/>
          <p:cNvSpPr/>
          <p:nvPr/>
        </p:nvSpPr>
        <p:spPr>
          <a:xfrm>
            <a:off x="838080" y="1825560"/>
            <a:ext cx="10514880" cy="245448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Возможно включение в карту таблиц TBD05, </a:t>
            </a:r>
            <a:r>
              <a:rPr b="0" lang="en-US" sz="2800" spc="-1" strike="noStrike">
                <a:solidFill>
                  <a:srgbClr val="008575"/>
                </a:solidFill>
                <a:latin typeface="PT Sans Narrow"/>
              </a:rPr>
              <a:t>TBD</a:t>
            </a:r>
            <a:r>
              <a:rPr b="0" lang="ru-RU" sz="2800" spc="-1" strike="noStrike">
                <a:solidFill>
                  <a:srgbClr val="008575"/>
                </a:solidFill>
                <a:latin typeface="PT Sans Narrow"/>
              </a:rPr>
              <a:t>06, и выгрузок </a:t>
            </a:r>
            <a:r>
              <a:rPr b="0" lang="en-US" sz="2800" spc="-1" strike="noStrike">
                <a:solidFill>
                  <a:srgbClr val="008575"/>
                </a:solidFill>
                <a:latin typeface="PT Sans Narrow"/>
              </a:rPr>
              <a:t>SAP </a:t>
            </a:r>
            <a:r>
              <a:rPr b="0" lang="ru-RU" sz="2800" spc="-1" strike="noStrike">
                <a:solidFill>
                  <a:srgbClr val="008575"/>
                </a:solidFill>
                <a:latin typeface="PT Sans Narrow"/>
              </a:rPr>
              <a:t>BODS, Camel, FUSE… далее везде</a:t>
            </a:r>
            <a:endParaRPr b="0" lang="ru-RU" sz="2800" spc="-1" strike="noStrike">
              <a:latin typeface="Arial"/>
            </a:endParaRPr>
          </a:p>
        </p:txBody>
      </p:sp>
      <p:sp>
        <p:nvSpPr>
          <p:cNvPr id="150" name="CustomShape 3"/>
          <p:cNvSpPr/>
          <p:nvPr/>
        </p:nvSpPr>
        <p:spPr>
          <a:xfrm>
            <a:off x="8067960" y="45360"/>
            <a:ext cx="365220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ru-RU" sz="1800" spc="-1" strike="noStrike">
                <a:solidFill>
                  <a:srgbClr val="ff5e0e"/>
                </a:solidFill>
                <a:latin typeface="PT Sans Narrow"/>
                <a:ea typeface="DejaVu Sans"/>
              </a:rPr>
              <a:t>“</a:t>
            </a:r>
            <a:r>
              <a:rPr b="1" lang="ru-RU" sz="1800" spc="-1" strike="noStrike">
                <a:solidFill>
                  <a:srgbClr val="ff5e0e"/>
                </a:solidFill>
                <a:latin typeface="PT Sans Narrow"/>
                <a:ea typeface="DejaVu Sans"/>
              </a:rPr>
              <a:t>У Вас есть карта?” - “Возможно!”(с) </a:t>
            </a:r>
            <a:endParaRPr b="0" lang="ru-RU" sz="1800" spc="-1" strike="noStrike">
              <a:latin typeface="Arial"/>
            </a:endParaRPr>
          </a:p>
        </p:txBody>
      </p:sp>
      <p:pic>
        <p:nvPicPr>
          <p:cNvPr id="151" name="" descr=""/>
          <p:cNvPicPr/>
          <p:nvPr/>
        </p:nvPicPr>
        <p:blipFill>
          <a:blip r:embed="rId1"/>
          <a:stretch/>
        </p:blipFill>
        <p:spPr>
          <a:xfrm>
            <a:off x="5079960" y="2247840"/>
            <a:ext cx="6260760" cy="44953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ru-RU" sz="4400" spc="-1" strike="noStrike">
                <a:solidFill>
                  <a:srgbClr val="ff5e0e"/>
                </a:solidFill>
                <a:latin typeface="PT Sans Narrow"/>
              </a:rPr>
              <a:t>Что удалось сделать за год</a:t>
            </a:r>
            <a:endParaRPr b="0" lang="ru-RU" sz="4400" spc="-1" strike="noStrike">
              <a:latin typeface="Arial"/>
            </a:endParaRPr>
          </a:p>
        </p:txBody>
      </p:sp>
      <p:sp>
        <p:nvSpPr>
          <p:cNvPr id="153" name="CustomShape 2"/>
          <p:cNvSpPr/>
          <p:nvPr/>
        </p:nvSpPr>
        <p:spPr>
          <a:xfrm>
            <a:off x="838080" y="1589040"/>
            <a:ext cx="10514880" cy="374292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endParaRPr b="0" lang="ru-RU" sz="1800" spc="-1" strike="noStrike">
              <a:latin typeface="Arial"/>
            </a:endParaRPr>
          </a:p>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Сделан xsl для превращения выгрузки SAP BODS XML в карту</a:t>
            </a:r>
            <a:endParaRPr b="0" lang="ru-RU" sz="2800" spc="-1" strike="noStrike">
              <a:latin typeface="Arial"/>
            </a:endParaRPr>
          </a:p>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Сделано преобразование карты в graphml</a:t>
            </a:r>
            <a:endParaRPr b="0" lang="ru-RU" sz="2800" spc="-1" strike="noStrike">
              <a:latin typeface="Arial"/>
            </a:endParaRPr>
          </a:p>
          <a:p>
            <a:pPr>
              <a:lnSpc>
                <a:spcPct val="90000"/>
              </a:lnSpc>
              <a:spcBef>
                <a:spcPts val="1001"/>
              </a:spcBef>
            </a:pPr>
            <a:endParaRPr b="0" lang="ru-RU" sz="2800" spc="-1" strike="noStrike">
              <a:latin typeface="Arial"/>
            </a:endParaRPr>
          </a:p>
        </p:txBody>
      </p:sp>
      <p:sp>
        <p:nvSpPr>
          <p:cNvPr id="154" name="CustomShape 3"/>
          <p:cNvSpPr/>
          <p:nvPr/>
        </p:nvSpPr>
        <p:spPr>
          <a:xfrm>
            <a:off x="8877960" y="139320"/>
            <a:ext cx="233604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ru-RU" sz="1800" spc="-1" strike="noStrike">
                <a:solidFill>
                  <a:srgbClr val="ff5e0e"/>
                </a:solidFill>
                <a:latin typeface="PT Sans Narrow"/>
                <a:ea typeface="DejaVu Sans"/>
              </a:rPr>
              <a:t>“</a:t>
            </a:r>
            <a:r>
              <a:rPr b="1" lang="ru-RU" sz="1800" spc="-1" strike="noStrike">
                <a:solidFill>
                  <a:srgbClr val="ff5e0e"/>
                </a:solidFill>
                <a:latin typeface="PT Sans Narrow"/>
                <a:ea typeface="DejaVu Sans"/>
              </a:rPr>
              <a:t>Есть такая партия”(с) </a:t>
            </a:r>
            <a:endParaRPr b="0" lang="ru-RU" sz="1800" spc="-1" strike="noStrike">
              <a:latin typeface="Arial"/>
            </a:endParaRPr>
          </a:p>
        </p:txBody>
      </p:sp>
      <p:pic>
        <p:nvPicPr>
          <p:cNvPr id="155" name="" descr=""/>
          <p:cNvPicPr/>
          <p:nvPr/>
        </p:nvPicPr>
        <p:blipFill>
          <a:blip r:embed="rId1"/>
          <a:stretch/>
        </p:blipFill>
        <p:spPr>
          <a:xfrm>
            <a:off x="6480000" y="2998440"/>
            <a:ext cx="5010480" cy="34095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ru-RU" sz="4400" spc="-1" strike="noStrike">
                <a:solidFill>
                  <a:srgbClr val="ff5e0e"/>
                </a:solidFill>
                <a:latin typeface="PT Sans Narrow"/>
              </a:rPr>
              <a:t>Оживление графа</a:t>
            </a:r>
            <a:endParaRPr b="0" lang="ru-RU" sz="4400" spc="-1" strike="noStrike">
              <a:latin typeface="Arial"/>
            </a:endParaRPr>
          </a:p>
        </p:txBody>
      </p:sp>
      <p:sp>
        <p:nvSpPr>
          <p:cNvPr id="15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Запланировать соединения «онлайн» – и готов живой граф!</a:t>
            </a:r>
            <a:endParaRPr b="0" lang="ru-RU" sz="2800" spc="-1" strike="noStrike">
              <a:latin typeface="Arial"/>
            </a:endParaRPr>
          </a:p>
          <a:p>
            <a:pPr lvl="1" marL="685800" indent="-227880">
              <a:lnSpc>
                <a:spcPct val="90000"/>
              </a:lnSpc>
              <a:spcBef>
                <a:spcPts val="499"/>
              </a:spcBef>
              <a:buClr>
                <a:srgbClr val="008575"/>
              </a:buClr>
              <a:buFont typeface="Arial"/>
              <a:buChar char="•"/>
            </a:pPr>
            <a:r>
              <a:rPr b="0" lang="ru-RU" sz="2400" spc="-1" strike="noStrike">
                <a:solidFill>
                  <a:srgbClr val="008575"/>
                </a:solidFill>
                <a:latin typeface="PT Sans Narrow"/>
              </a:rPr>
              <a:t>Обогащение графа данными о количестве сообщений, среднем размере, ошибках и т.п.</a:t>
            </a:r>
            <a:endParaRPr b="0" lang="ru-RU" sz="2400" spc="-1" strike="noStrike">
              <a:latin typeface="Arial"/>
            </a:endParaRPr>
          </a:p>
          <a:p>
            <a:pPr lvl="1" marL="685800" indent="-227880">
              <a:lnSpc>
                <a:spcPct val="90000"/>
              </a:lnSpc>
              <a:spcBef>
                <a:spcPts val="499"/>
              </a:spcBef>
              <a:buClr>
                <a:srgbClr val="008575"/>
              </a:buClr>
              <a:buFont typeface="Arial"/>
              <a:buChar char="•"/>
            </a:pPr>
            <a:r>
              <a:rPr b="0" lang="ru-RU" sz="2400" spc="-1" strike="noStrike">
                <a:solidFill>
                  <a:srgbClr val="008575"/>
                </a:solidFill>
                <a:latin typeface="PT Sans Narrow"/>
              </a:rPr>
              <a:t>Учёт передаваемых графом атрибутов и их типов</a:t>
            </a:r>
            <a:endParaRPr b="0" lang="ru-RU" sz="2400" spc="-1" strike="noStrike">
              <a:latin typeface="Arial"/>
            </a:endParaRPr>
          </a:p>
          <a:p>
            <a:pPr lvl="1" marL="685800" indent="-227880">
              <a:lnSpc>
                <a:spcPct val="90000"/>
              </a:lnSpc>
              <a:spcBef>
                <a:spcPts val="499"/>
              </a:spcBef>
              <a:buClr>
                <a:srgbClr val="008575"/>
              </a:buClr>
              <a:buFont typeface="Arial"/>
              <a:buChar char="•"/>
            </a:pPr>
            <a:r>
              <a:rPr b="0" lang="ru-RU" sz="2400" spc="-1" strike="noStrike">
                <a:solidFill>
                  <a:srgbClr val="008575"/>
                </a:solidFill>
                <a:latin typeface="PT Sans Narrow"/>
              </a:rPr>
              <a:t>Привязка графа к бизнес процессу</a:t>
            </a:r>
            <a:endParaRPr b="0" lang="ru-RU" sz="2400" spc="-1" strike="noStrike">
              <a:latin typeface="Arial"/>
            </a:endParaRPr>
          </a:p>
          <a:p>
            <a:pPr lvl="1" marL="685800" indent="-227880">
              <a:lnSpc>
                <a:spcPct val="90000"/>
              </a:lnSpc>
              <a:spcBef>
                <a:spcPts val="499"/>
              </a:spcBef>
              <a:buClr>
                <a:srgbClr val="008575"/>
              </a:buClr>
              <a:buFont typeface="Arial"/>
              <a:buChar char="•"/>
            </a:pPr>
            <a:r>
              <a:rPr b="0" lang="ru-RU" sz="2400" spc="-1" strike="noStrike">
                <a:solidFill>
                  <a:srgbClr val="008575"/>
                </a:solidFill>
                <a:latin typeface="PT Sans Narrow"/>
              </a:rPr>
              <a:t>Процедура ведения внешнего вида графа</a:t>
            </a:r>
            <a:endParaRPr b="0" lang="ru-RU" sz="2400" spc="-1" strike="noStrike">
              <a:latin typeface="Arial"/>
            </a:endParaRPr>
          </a:p>
          <a:p>
            <a:pPr lvl="1" marL="685800" indent="-227880">
              <a:lnSpc>
                <a:spcPct val="90000"/>
              </a:lnSpc>
              <a:spcBef>
                <a:spcPts val="499"/>
              </a:spcBef>
              <a:buClr>
                <a:srgbClr val="008575"/>
              </a:buClr>
              <a:buFont typeface="Arial"/>
              <a:buChar char="•"/>
            </a:pPr>
            <a:r>
              <a:rPr b="0" lang="ru-RU" sz="2400" spc="-1" strike="noStrike">
                <a:solidFill>
                  <a:srgbClr val="008575"/>
                </a:solidFill>
                <a:latin typeface="PT Sans Narrow"/>
              </a:rPr>
              <a:t>Размещение графа в общедоступном месте</a:t>
            </a:r>
            <a:endParaRPr b="0" lang="ru-RU" sz="2400" spc="-1" strike="noStrike">
              <a:latin typeface="Arial"/>
            </a:endParaRPr>
          </a:p>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Одним из коллег был написан </a:t>
            </a:r>
            <a:r>
              <a:rPr b="0" lang="en-US" sz="2800" spc="-1" strike="noStrike">
                <a:solidFill>
                  <a:srgbClr val="008575"/>
                </a:solidFill>
                <a:latin typeface="PT Sans Narrow"/>
              </a:rPr>
              <a:t>HMI-</a:t>
            </a:r>
            <a:r>
              <a:rPr b="0" lang="ru-RU" sz="2800" spc="-1" strike="noStrike">
                <a:solidFill>
                  <a:srgbClr val="008575"/>
                </a:solidFill>
                <a:latin typeface="PT Sans Narrow"/>
              </a:rPr>
              <a:t>адаптер для извлечения данных из </a:t>
            </a:r>
            <a:r>
              <a:rPr b="0" lang="en-US" sz="2800" spc="-1" strike="noStrike">
                <a:solidFill>
                  <a:srgbClr val="008575"/>
                </a:solidFill>
                <a:latin typeface="PT Sans Narrow"/>
              </a:rPr>
              <a:t>SAP PO</a:t>
            </a:r>
            <a:r>
              <a:rPr b="0" lang="ru-RU" sz="2800" spc="-1" strike="noStrike">
                <a:solidFill>
                  <a:srgbClr val="008575"/>
                </a:solidFill>
                <a:latin typeface="PT Sans Narrow"/>
              </a:rPr>
              <a:t>, что позволило настроить интеграционный сценарий для извлечения интеграционных сценариев!</a:t>
            </a:r>
            <a:endParaRPr b="0" lang="ru-RU" sz="2800" spc="-1" strike="noStrike">
              <a:latin typeface="Arial"/>
            </a:endParaRPr>
          </a:p>
          <a:p>
            <a:pPr marL="228600" indent="-227880">
              <a:lnSpc>
                <a:spcPct val="90000"/>
              </a:lnSpc>
              <a:spcBef>
                <a:spcPts val="1001"/>
              </a:spcBef>
              <a:buClr>
                <a:srgbClr val="008575"/>
              </a:buClr>
              <a:buFont typeface="Arial"/>
              <a:buChar char="•"/>
            </a:pPr>
            <a:r>
              <a:rPr b="0" lang="ru-RU" sz="2800" spc="-1" strike="noStrike" u="sng">
                <a:solidFill>
                  <a:srgbClr val="008575"/>
                </a:solidFill>
                <a:uFillTx/>
                <a:latin typeface="PT Sans Narrow"/>
              </a:rPr>
              <a:t>Почему граф до сих пор не живой?</a:t>
            </a:r>
            <a:endParaRPr b="0" lang="ru-RU" sz="2800" spc="-1" strike="noStrike">
              <a:latin typeface="Arial"/>
            </a:endParaRPr>
          </a:p>
        </p:txBody>
      </p:sp>
      <p:sp>
        <p:nvSpPr>
          <p:cNvPr id="158" name="CustomShape 3"/>
          <p:cNvSpPr/>
          <p:nvPr/>
        </p:nvSpPr>
        <p:spPr>
          <a:xfrm>
            <a:off x="9666000" y="71640"/>
            <a:ext cx="223812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ru-RU" sz="1800" spc="-1" strike="noStrike">
                <a:solidFill>
                  <a:srgbClr val="ff5e0e"/>
                </a:solidFill>
                <a:latin typeface="PT Sans Narrow"/>
                <a:ea typeface="DejaVu Sans"/>
              </a:rPr>
              <a:t>“</a:t>
            </a:r>
            <a:r>
              <a:rPr b="1" lang="ru-RU" sz="1800" spc="-1" strike="noStrike">
                <a:solidFill>
                  <a:srgbClr val="ff5e0e"/>
                </a:solidFill>
                <a:latin typeface="PT Sans Narrow"/>
                <a:ea typeface="DejaVu Sans"/>
              </a:rPr>
              <a:t>Вставайте, граф!”(с) </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ru-RU" sz="4400" spc="-1" strike="noStrike">
                <a:solidFill>
                  <a:srgbClr val="ff5e0e"/>
                </a:solidFill>
                <a:latin typeface="PT Sans Narrow"/>
              </a:rPr>
              <a:t>Вопросы и ответы</a:t>
            </a:r>
            <a:endParaRPr b="0" lang="ru-RU" sz="4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838080" y="365040"/>
            <a:ext cx="1114524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ru-RU" sz="4400" spc="-1" strike="noStrike">
                <a:solidFill>
                  <a:srgbClr val="ff5e0e"/>
                </a:solidFill>
                <a:latin typeface="PT Sans Narrow"/>
              </a:rPr>
              <a:t>Темы для хайпа и мозгов…ого штурма</a:t>
            </a:r>
            <a:endParaRPr b="0" lang="ru-RU" sz="4400" spc="-1" strike="noStrike">
              <a:latin typeface="Arial"/>
            </a:endParaRPr>
          </a:p>
        </p:txBody>
      </p:sp>
      <p:sp>
        <p:nvSpPr>
          <p:cNvPr id="16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8575"/>
              </a:buClr>
              <a:buFont typeface="Arial"/>
              <a:buChar char="•"/>
            </a:pPr>
            <a:r>
              <a:rPr b="0" lang="en-US" sz="2800" spc="-1" strike="noStrike">
                <a:solidFill>
                  <a:srgbClr val="008575"/>
                </a:solidFill>
                <a:latin typeface="PT Sans Narrow"/>
              </a:rPr>
              <a:t>Big-Data</a:t>
            </a:r>
            <a:r>
              <a:rPr b="0" lang="ru-RU" sz="2800" spc="-1" strike="noStrike">
                <a:solidFill>
                  <a:srgbClr val="008575"/>
                </a:solidFill>
                <a:latin typeface="PT Sans Narrow"/>
              </a:rPr>
              <a:t> для интеграции</a:t>
            </a:r>
            <a:endParaRPr b="0" lang="ru-RU" sz="2800" spc="-1" strike="noStrike">
              <a:latin typeface="Arial"/>
            </a:endParaRPr>
          </a:p>
          <a:p>
            <a:pPr marL="228600" indent="-227880">
              <a:lnSpc>
                <a:spcPct val="90000"/>
              </a:lnSpc>
              <a:spcBef>
                <a:spcPts val="1001"/>
              </a:spcBef>
              <a:buClr>
                <a:srgbClr val="008575"/>
              </a:buClr>
              <a:buFont typeface="Arial"/>
              <a:buChar char="•"/>
            </a:pPr>
            <a:r>
              <a:rPr b="0" lang="en-US" sz="2800" spc="-1" strike="noStrike">
                <a:solidFill>
                  <a:srgbClr val="008575"/>
                </a:solidFill>
                <a:latin typeface="PT Sans Narrow"/>
              </a:rPr>
              <a:t>Machine-Learning </a:t>
            </a:r>
            <a:r>
              <a:rPr b="0" lang="ru-RU" sz="2800" spc="-1" strike="noStrike">
                <a:solidFill>
                  <a:srgbClr val="008575"/>
                </a:solidFill>
                <a:latin typeface="PT Sans Narrow"/>
              </a:rPr>
              <a:t>для интеграции</a:t>
            </a:r>
            <a:endParaRPr b="0" lang="ru-RU" sz="2800" spc="-1" strike="noStrike">
              <a:latin typeface="Arial"/>
            </a:endParaRPr>
          </a:p>
          <a:p>
            <a:pPr marL="228600" indent="-227880">
              <a:lnSpc>
                <a:spcPct val="90000"/>
              </a:lnSpc>
              <a:spcBef>
                <a:spcPts val="1001"/>
              </a:spcBef>
              <a:buClr>
                <a:srgbClr val="008575"/>
              </a:buClr>
              <a:buFont typeface="Arial"/>
              <a:buChar char="•"/>
            </a:pPr>
            <a:r>
              <a:rPr b="0" lang="en-US" sz="2800" spc="-1" strike="noStrike">
                <a:solidFill>
                  <a:srgbClr val="008575"/>
                </a:solidFill>
                <a:latin typeface="PT Sans Narrow"/>
              </a:rPr>
              <a:t>Block-Chain </a:t>
            </a:r>
            <a:r>
              <a:rPr b="0" lang="ru-RU" sz="2800" spc="-1" strike="noStrike">
                <a:solidFill>
                  <a:srgbClr val="008575"/>
                </a:solidFill>
                <a:latin typeface="PT Sans Narrow"/>
              </a:rPr>
              <a:t>для интеграции</a:t>
            </a:r>
            <a:endParaRPr b="0" lang="ru-RU" sz="2800" spc="-1" strike="noStrike">
              <a:latin typeface="Arial"/>
            </a:endParaRPr>
          </a:p>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a:t>
            </a:r>
            <a:r>
              <a:rPr b="0" lang="ru-RU" sz="2800" spc="-1" strike="noStrike">
                <a:solidFill>
                  <a:srgbClr val="008575"/>
                </a:solidFill>
                <a:latin typeface="PT Sans Narrow"/>
              </a:rPr>
              <a:t>-… для интеграции</a:t>
            </a:r>
            <a:endParaRPr b="0" lang="ru-RU" sz="2800" spc="-1" strike="noStrike">
              <a:latin typeface="Arial"/>
            </a:endParaRPr>
          </a:p>
        </p:txBody>
      </p:sp>
      <p:pic>
        <p:nvPicPr>
          <p:cNvPr id="162" name="" descr=""/>
          <p:cNvPicPr/>
          <p:nvPr/>
        </p:nvPicPr>
        <p:blipFill>
          <a:blip r:embed="rId1"/>
          <a:stretch/>
        </p:blipFill>
        <p:spPr>
          <a:xfrm>
            <a:off x="9575280" y="4536000"/>
            <a:ext cx="1800720" cy="18007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ff5e0e"/>
                </a:solidFill>
                <a:latin typeface="PT Sans Narrow"/>
              </a:rPr>
              <a:t>Big-Data</a:t>
            </a:r>
            <a:r>
              <a:rPr b="1" lang="ru-RU" sz="4400" spc="-1" strike="noStrike">
                <a:solidFill>
                  <a:srgbClr val="ff5e0e"/>
                </a:solidFill>
                <a:latin typeface="PT Sans Narrow"/>
              </a:rPr>
              <a:t> для интеграции</a:t>
            </a:r>
            <a:endParaRPr b="0" lang="ru-RU" sz="4400" spc="-1" strike="noStrike">
              <a:latin typeface="Arial"/>
            </a:endParaRPr>
          </a:p>
        </p:txBody>
      </p:sp>
      <p:sp>
        <p:nvSpPr>
          <p:cNvPr id="16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Простор для анализа интеграционного ландшафта, базирующийся на актуальном состоянии интеграционных сценариев</a:t>
            </a:r>
            <a:r>
              <a:rPr b="0" lang="en-US" sz="2800" spc="-1" strike="noStrike">
                <a:solidFill>
                  <a:srgbClr val="008575"/>
                </a:solidFill>
                <a:latin typeface="PT Sans Narrow"/>
              </a:rPr>
              <a:t> </a:t>
            </a:r>
            <a:r>
              <a:rPr b="0" lang="ru-RU" sz="2800" spc="-1" strike="noStrike">
                <a:solidFill>
                  <a:srgbClr val="008575"/>
                </a:solidFill>
                <a:latin typeface="PT Sans Narrow"/>
              </a:rPr>
              <a:t>в их временн</a:t>
            </a:r>
            <a:r>
              <a:rPr b="0" lang="en-US" sz="2800" spc="-1" strike="noStrike">
                <a:solidFill>
                  <a:srgbClr val="008575"/>
                </a:solidFill>
                <a:latin typeface="PT Sans Narrow"/>
              </a:rPr>
              <a:t>ó</a:t>
            </a:r>
            <a:r>
              <a:rPr b="0" lang="ru-RU" sz="2800" spc="-1" strike="noStrike">
                <a:solidFill>
                  <a:srgbClr val="008575"/>
                </a:solidFill>
                <a:latin typeface="PT Sans Narrow"/>
              </a:rPr>
              <a:t>й развёртке</a:t>
            </a:r>
            <a:endParaRPr b="0" lang="ru-RU" sz="2800" spc="-1" strike="noStrike">
              <a:latin typeface="Arial"/>
            </a:endParaRPr>
          </a:p>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Возможность откатить все связи и данные на любой момент в прошлом</a:t>
            </a:r>
            <a:endParaRPr b="0" lang="ru-RU" sz="2800" spc="-1" strike="noStrike">
              <a:latin typeface="Arial"/>
            </a:endParaRPr>
          </a:p>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Анализ аномалий трафика в привязке к бизнес процессам</a:t>
            </a:r>
            <a:endParaRPr b="0" lang="ru-RU" sz="2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ff5e0e"/>
                </a:solidFill>
                <a:latin typeface="PT Sans Narrow"/>
              </a:rPr>
              <a:t>Machine-Learning </a:t>
            </a:r>
            <a:r>
              <a:rPr b="1" lang="ru-RU" sz="4400" spc="-1" strike="noStrike">
                <a:solidFill>
                  <a:srgbClr val="ff5e0e"/>
                </a:solidFill>
                <a:latin typeface="PT Sans Narrow"/>
              </a:rPr>
              <a:t>для интеграции</a:t>
            </a:r>
            <a:endParaRPr b="0" lang="ru-RU" sz="4400" spc="-1" strike="noStrike">
              <a:latin typeface="Arial"/>
            </a:endParaRPr>
          </a:p>
        </p:txBody>
      </p:sp>
      <p:sp>
        <p:nvSpPr>
          <p:cNvPr id="16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Автоматизация планирования тестирования</a:t>
            </a:r>
            <a:endParaRPr b="0" lang="ru-RU" sz="2800" spc="-1" strike="noStrike">
              <a:latin typeface="Arial"/>
            </a:endParaRPr>
          </a:p>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Предсказание ошибок</a:t>
            </a:r>
            <a:endParaRPr b="0" lang="ru-RU" sz="2800" spc="-1" strike="noStrike">
              <a:latin typeface="Arial"/>
            </a:endParaRPr>
          </a:p>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Раздача рекомендаций</a:t>
            </a:r>
            <a:endParaRPr b="0" lang="ru-RU" sz="2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ff5e0e"/>
                </a:solidFill>
                <a:latin typeface="PT Sans Narrow"/>
              </a:rPr>
              <a:t>Block-Chain </a:t>
            </a:r>
            <a:r>
              <a:rPr b="1" lang="ru-RU" sz="4400" spc="-1" strike="noStrike">
                <a:solidFill>
                  <a:srgbClr val="ff5e0e"/>
                </a:solidFill>
                <a:latin typeface="PT Sans Narrow"/>
              </a:rPr>
              <a:t>для интеграции</a:t>
            </a:r>
            <a:endParaRPr b="0" lang="ru-RU" sz="4400" spc="-1" strike="noStrike">
              <a:latin typeface="Arial"/>
            </a:endParaRPr>
          </a:p>
        </p:txBody>
      </p:sp>
      <p:sp>
        <p:nvSpPr>
          <p:cNvPr id="16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В одном из чатов обсуждалась идея сделать интеграцию как </a:t>
            </a:r>
            <a:r>
              <a:rPr b="0" lang="en-US" sz="2800" spc="-1" strike="noStrike">
                <a:solidFill>
                  <a:srgbClr val="008575"/>
                </a:solidFill>
                <a:latin typeface="PT Sans Narrow"/>
              </a:rPr>
              <a:t>block-chain</a:t>
            </a:r>
            <a:r>
              <a:rPr b="0" lang="ru-RU" sz="2800" spc="-1" strike="noStrike">
                <a:solidFill>
                  <a:srgbClr val="008575"/>
                </a:solidFill>
                <a:latin typeface="PT Sans Narrow"/>
              </a:rPr>
              <a:t> настроек и/или данных</a:t>
            </a:r>
            <a:endParaRPr b="0" lang="ru-RU" sz="2800" spc="-1" strike="noStrike">
              <a:latin typeface="Arial"/>
            </a:endParaRPr>
          </a:p>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Актуальны вторые два вечных вопроса: «Как?» и «Зачем?»</a:t>
            </a:r>
            <a:endParaRPr b="0" lang="ru-RU"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ru-RU" sz="4400" spc="-1" strike="noStrike">
                <a:solidFill>
                  <a:srgbClr val="ff5e0e"/>
                </a:solidFill>
                <a:latin typeface="PT Sans Narrow"/>
              </a:rPr>
              <a:t>Участники</a:t>
            </a:r>
            <a:endParaRPr b="0" lang="ru-RU" sz="4400" spc="-1" strike="noStrike">
              <a:latin typeface="Arial"/>
            </a:endParaRPr>
          </a:p>
        </p:txBody>
      </p:sp>
      <p:sp>
        <p:nvSpPr>
          <p:cNvPr id="8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Олейников Андрей, интеграция приложений</a:t>
            </a:r>
            <a:endParaRPr b="0" lang="ru-RU" sz="2800" spc="-1" strike="noStrike">
              <a:latin typeface="Arial"/>
            </a:endParaRPr>
          </a:p>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Кузнецов Илья, рецензент</a:t>
            </a:r>
            <a:endParaRPr b="0" lang="ru-RU" sz="2800" spc="-1" strike="noStrike">
              <a:latin typeface="Arial"/>
            </a:endParaRPr>
          </a:p>
        </p:txBody>
      </p:sp>
      <p:pic>
        <p:nvPicPr>
          <p:cNvPr id="87" name="" descr=""/>
          <p:cNvPicPr/>
          <p:nvPr/>
        </p:nvPicPr>
        <p:blipFill>
          <a:blip r:embed="rId1"/>
          <a:stretch/>
        </p:blipFill>
        <p:spPr>
          <a:xfrm>
            <a:off x="9575280" y="4536000"/>
            <a:ext cx="1800720" cy="18007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ff5e0e"/>
                </a:solidFill>
                <a:latin typeface="PT Sans Narrow"/>
              </a:rPr>
              <a:t>Enterprise</a:t>
            </a:r>
            <a:r>
              <a:rPr b="1" lang="ru-RU" sz="4400" spc="-1" strike="noStrike">
                <a:solidFill>
                  <a:srgbClr val="ff5e0e"/>
                </a:solidFill>
                <a:latin typeface="PT Sans Narrow"/>
              </a:rPr>
              <a:t> </a:t>
            </a:r>
            <a:r>
              <a:rPr b="1" lang="en-US" sz="4400" spc="-1" strike="noStrike">
                <a:solidFill>
                  <a:srgbClr val="ff5e0e"/>
                </a:solidFill>
                <a:latin typeface="PT Sans Narrow"/>
              </a:rPr>
              <a:t>Integration</a:t>
            </a:r>
            <a:r>
              <a:rPr b="1" lang="ru-RU" sz="4400" spc="-1" strike="noStrike">
                <a:solidFill>
                  <a:srgbClr val="ff5e0e"/>
                </a:solidFill>
                <a:latin typeface="PT Sans Narrow"/>
              </a:rPr>
              <a:t> </a:t>
            </a:r>
            <a:r>
              <a:rPr b="1" lang="en-US" sz="4400" spc="-1" strike="noStrike">
                <a:solidFill>
                  <a:srgbClr val="ff5e0e"/>
                </a:solidFill>
                <a:latin typeface="PT Sans Narrow"/>
              </a:rPr>
              <a:t>Patterns</a:t>
            </a:r>
            <a:br/>
            <a:r>
              <a:rPr b="1" lang="ru-RU" sz="4400" spc="-1" strike="noStrike">
                <a:solidFill>
                  <a:srgbClr val="ff5e0e"/>
                </a:solidFill>
                <a:latin typeface="PT Sans Narrow"/>
              </a:rPr>
              <a:t> и её значение для визуализации</a:t>
            </a:r>
            <a:endParaRPr b="0" lang="ru-RU" sz="4400" spc="-1" strike="noStrike">
              <a:latin typeface="Arial"/>
            </a:endParaRPr>
          </a:p>
        </p:txBody>
      </p:sp>
      <p:sp>
        <p:nvSpPr>
          <p:cNvPr id="89" name="CustomShape 2"/>
          <p:cNvSpPr/>
          <p:nvPr/>
        </p:nvSpPr>
        <p:spPr>
          <a:xfrm>
            <a:off x="838080" y="2039400"/>
            <a:ext cx="10514880" cy="2604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Книга о правильной интеграции корпоративных систем классифицирует и описывает элементы интеграционных шин и шаблоны их применения.</a:t>
            </a:r>
            <a:endParaRPr b="0" lang="ru-RU" sz="2800" spc="-1" strike="noStrike">
              <a:latin typeface="Arial"/>
            </a:endParaRPr>
          </a:p>
        </p:txBody>
      </p:sp>
      <p:sp>
        <p:nvSpPr>
          <p:cNvPr id="90" name="CustomShape 3"/>
          <p:cNvSpPr/>
          <p:nvPr/>
        </p:nvSpPr>
        <p:spPr>
          <a:xfrm>
            <a:off x="1552320" y="3714120"/>
            <a:ext cx="902160" cy="559440"/>
          </a:xfrm>
          <a:prstGeom prst="rect">
            <a:avLst/>
          </a:prstGeom>
          <a:blipFill rotWithShape="0">
            <a:blip r:embed="rId1"/>
            <a:stretch>
              <a:fillRect/>
            </a:stretch>
          </a:blipFill>
          <a:ln>
            <a:noFill/>
          </a:ln>
        </p:spPr>
        <p:style>
          <a:lnRef idx="0"/>
          <a:fillRef idx="0"/>
          <a:effectRef idx="0"/>
          <a:fontRef idx="minor"/>
        </p:style>
      </p:sp>
      <p:sp>
        <p:nvSpPr>
          <p:cNvPr id="91" name="CustomShape 4"/>
          <p:cNvSpPr/>
          <p:nvPr/>
        </p:nvSpPr>
        <p:spPr>
          <a:xfrm>
            <a:off x="1539360" y="4578840"/>
            <a:ext cx="902160" cy="559440"/>
          </a:xfrm>
          <a:prstGeom prst="rect">
            <a:avLst/>
          </a:prstGeom>
          <a:blipFill rotWithShape="0">
            <a:blip r:embed="rId2"/>
            <a:stretch>
              <a:fillRect/>
            </a:stretch>
          </a:blipFill>
          <a:ln>
            <a:noFill/>
          </a:ln>
        </p:spPr>
        <p:style>
          <a:lnRef idx="0"/>
          <a:fillRef idx="0"/>
          <a:effectRef idx="0"/>
          <a:fontRef idx="minor"/>
        </p:style>
      </p:sp>
      <p:sp>
        <p:nvSpPr>
          <p:cNvPr id="92" name="CustomShape 5"/>
          <p:cNvSpPr/>
          <p:nvPr/>
        </p:nvSpPr>
        <p:spPr>
          <a:xfrm>
            <a:off x="3016080" y="3439800"/>
            <a:ext cx="913680" cy="559440"/>
          </a:xfrm>
          <a:prstGeom prst="rect">
            <a:avLst/>
          </a:prstGeom>
          <a:blipFill rotWithShape="0">
            <a:blip r:embed="rId3"/>
            <a:stretch>
              <a:fillRect/>
            </a:stretch>
          </a:blipFill>
          <a:ln>
            <a:noFill/>
          </a:ln>
        </p:spPr>
        <p:style>
          <a:lnRef idx="0"/>
          <a:fillRef idx="0"/>
          <a:effectRef idx="0"/>
          <a:fontRef idx="minor"/>
        </p:style>
      </p:sp>
      <p:sp>
        <p:nvSpPr>
          <p:cNvPr id="93" name="CustomShape 6"/>
          <p:cNvSpPr/>
          <p:nvPr/>
        </p:nvSpPr>
        <p:spPr>
          <a:xfrm>
            <a:off x="3021840" y="4223880"/>
            <a:ext cx="902160" cy="559440"/>
          </a:xfrm>
          <a:prstGeom prst="rect">
            <a:avLst/>
          </a:prstGeom>
          <a:blipFill rotWithShape="0">
            <a:blip r:embed="rId4"/>
            <a:stretch>
              <a:fillRect/>
            </a:stretch>
          </a:blipFill>
          <a:ln>
            <a:noFill/>
          </a:ln>
        </p:spPr>
        <p:style>
          <a:lnRef idx="0"/>
          <a:fillRef idx="0"/>
          <a:effectRef idx="0"/>
          <a:fontRef idx="minor"/>
        </p:style>
      </p:sp>
      <p:sp>
        <p:nvSpPr>
          <p:cNvPr id="94" name="CustomShape 7"/>
          <p:cNvSpPr/>
          <p:nvPr/>
        </p:nvSpPr>
        <p:spPr>
          <a:xfrm>
            <a:off x="3021840" y="5007960"/>
            <a:ext cx="902160" cy="559440"/>
          </a:xfrm>
          <a:prstGeom prst="rect">
            <a:avLst/>
          </a:prstGeom>
          <a:blipFill rotWithShape="0">
            <a:blip r:embed="rId5"/>
            <a:stretch>
              <a:fillRect/>
            </a:stretch>
          </a:blipFill>
          <a:ln>
            <a:noFill/>
          </a:ln>
        </p:spPr>
        <p:style>
          <a:lnRef idx="0"/>
          <a:fillRef idx="0"/>
          <a:effectRef idx="0"/>
          <a:fontRef idx="minor"/>
        </p:style>
      </p:sp>
      <p:sp>
        <p:nvSpPr>
          <p:cNvPr id="95" name="CustomShape 8"/>
          <p:cNvSpPr/>
          <p:nvPr/>
        </p:nvSpPr>
        <p:spPr>
          <a:xfrm>
            <a:off x="4840920" y="3439800"/>
            <a:ext cx="913680" cy="559440"/>
          </a:xfrm>
          <a:prstGeom prst="rect">
            <a:avLst/>
          </a:prstGeom>
          <a:blipFill rotWithShape="0">
            <a:blip r:embed="rId6"/>
            <a:stretch>
              <a:fillRect/>
            </a:stretch>
          </a:blipFill>
          <a:ln>
            <a:noFill/>
          </a:ln>
        </p:spPr>
        <p:style>
          <a:lnRef idx="0"/>
          <a:fillRef idx="0"/>
          <a:effectRef idx="0"/>
          <a:fontRef idx="minor"/>
        </p:style>
      </p:sp>
      <p:sp>
        <p:nvSpPr>
          <p:cNvPr id="96" name="CustomShape 9"/>
          <p:cNvSpPr/>
          <p:nvPr/>
        </p:nvSpPr>
        <p:spPr>
          <a:xfrm>
            <a:off x="4839480" y="4265640"/>
            <a:ext cx="913680" cy="559440"/>
          </a:xfrm>
          <a:prstGeom prst="rect">
            <a:avLst/>
          </a:prstGeom>
          <a:blipFill rotWithShape="0">
            <a:blip r:embed="rId7"/>
            <a:stretch>
              <a:fillRect/>
            </a:stretch>
          </a:blipFill>
          <a:ln>
            <a:noFill/>
          </a:ln>
        </p:spPr>
        <p:style>
          <a:lnRef idx="0"/>
          <a:fillRef idx="0"/>
          <a:effectRef idx="0"/>
          <a:fontRef idx="minor"/>
        </p:style>
      </p:sp>
      <p:sp>
        <p:nvSpPr>
          <p:cNvPr id="97" name="CustomShape 10"/>
          <p:cNvSpPr/>
          <p:nvPr/>
        </p:nvSpPr>
        <p:spPr>
          <a:xfrm>
            <a:off x="4839480" y="5007960"/>
            <a:ext cx="913680" cy="559440"/>
          </a:xfrm>
          <a:prstGeom prst="rect">
            <a:avLst/>
          </a:prstGeom>
          <a:blipFill rotWithShape="0">
            <a:blip r:embed="rId8"/>
            <a:stretch>
              <a:fillRect/>
            </a:stretch>
          </a:blipFill>
          <a:ln>
            <a:noFill/>
          </a:ln>
        </p:spPr>
        <p:style>
          <a:lnRef idx="0"/>
          <a:fillRef idx="0"/>
          <a:effectRef idx="0"/>
          <a:fontRef idx="minor"/>
        </p:style>
      </p:sp>
      <p:sp>
        <p:nvSpPr>
          <p:cNvPr id="98" name="CustomShape 11"/>
          <p:cNvSpPr/>
          <p:nvPr/>
        </p:nvSpPr>
        <p:spPr>
          <a:xfrm>
            <a:off x="6634080" y="3439800"/>
            <a:ext cx="902160" cy="559440"/>
          </a:xfrm>
          <a:prstGeom prst="rect">
            <a:avLst/>
          </a:prstGeom>
          <a:blipFill rotWithShape="0">
            <a:blip r:embed="rId9"/>
            <a:stretch>
              <a:fillRect/>
            </a:stretch>
          </a:blipFill>
          <a:ln>
            <a:noFill/>
          </a:ln>
        </p:spPr>
        <p:style>
          <a:lnRef idx="0"/>
          <a:fillRef idx="0"/>
          <a:effectRef idx="0"/>
          <a:fontRef idx="minor"/>
        </p:style>
      </p:sp>
      <p:sp>
        <p:nvSpPr>
          <p:cNvPr id="99" name="CustomShape 12"/>
          <p:cNvSpPr/>
          <p:nvPr/>
        </p:nvSpPr>
        <p:spPr>
          <a:xfrm>
            <a:off x="6634080" y="4265640"/>
            <a:ext cx="913680" cy="559440"/>
          </a:xfrm>
          <a:prstGeom prst="rect">
            <a:avLst/>
          </a:prstGeom>
          <a:blipFill rotWithShape="0">
            <a:blip r:embed="rId10"/>
            <a:stretch>
              <a:fillRect/>
            </a:stretch>
          </a:blipFill>
          <a:ln>
            <a:noFill/>
          </a:ln>
        </p:spPr>
        <p:style>
          <a:lnRef idx="0"/>
          <a:fillRef idx="0"/>
          <a:effectRef idx="0"/>
          <a:fontRef idx="minor"/>
        </p:style>
      </p:sp>
      <p:sp>
        <p:nvSpPr>
          <p:cNvPr id="100" name="CustomShape 13"/>
          <p:cNvSpPr/>
          <p:nvPr/>
        </p:nvSpPr>
        <p:spPr>
          <a:xfrm>
            <a:off x="6680160" y="5007960"/>
            <a:ext cx="902160" cy="559440"/>
          </a:xfrm>
          <a:prstGeom prst="rect">
            <a:avLst/>
          </a:prstGeom>
          <a:blipFill rotWithShape="0">
            <a:blip r:embed="rId11"/>
            <a:stretch>
              <a:fillRect/>
            </a:stretch>
          </a:blipFill>
          <a:ln>
            <a:noFill/>
          </a:ln>
        </p:spPr>
        <p:style>
          <a:lnRef idx="0"/>
          <a:fillRef idx="0"/>
          <a:effectRef idx="0"/>
          <a:fontRef idx="minor"/>
        </p:style>
      </p:sp>
      <p:sp>
        <p:nvSpPr>
          <p:cNvPr id="101" name="CustomShape 14"/>
          <p:cNvSpPr/>
          <p:nvPr/>
        </p:nvSpPr>
        <p:spPr>
          <a:xfrm>
            <a:off x="8229960" y="5007960"/>
            <a:ext cx="902160" cy="559440"/>
          </a:xfrm>
          <a:prstGeom prst="rect">
            <a:avLst/>
          </a:prstGeom>
          <a:blipFill rotWithShape="0">
            <a:blip r:embed="rId12"/>
            <a:stretch>
              <a:fillRect/>
            </a:stretch>
          </a:blipFill>
          <a:ln>
            <a:noFill/>
          </a:ln>
        </p:spPr>
        <p:style>
          <a:lnRef idx="0"/>
          <a:fillRef idx="0"/>
          <a:effectRef idx="0"/>
          <a:fontRef idx="minor"/>
        </p:style>
      </p:sp>
      <p:sp>
        <p:nvSpPr>
          <p:cNvPr id="102" name="CustomShape 15"/>
          <p:cNvSpPr/>
          <p:nvPr/>
        </p:nvSpPr>
        <p:spPr>
          <a:xfrm>
            <a:off x="8195760" y="3439800"/>
            <a:ext cx="970920" cy="559440"/>
          </a:xfrm>
          <a:prstGeom prst="rect">
            <a:avLst/>
          </a:prstGeom>
          <a:blipFill rotWithShape="0">
            <a:blip r:embed="rId13"/>
            <a:stretch>
              <a:fillRect/>
            </a:stretch>
          </a:blipFill>
          <a:ln>
            <a:noFill/>
          </a:ln>
        </p:spPr>
        <p:style>
          <a:lnRef idx="0"/>
          <a:fillRef idx="0"/>
          <a:effectRef idx="0"/>
          <a:fontRef idx="minor"/>
        </p:style>
      </p:sp>
      <p:sp>
        <p:nvSpPr>
          <p:cNvPr id="103" name="CustomShape 16"/>
          <p:cNvSpPr/>
          <p:nvPr/>
        </p:nvSpPr>
        <p:spPr>
          <a:xfrm>
            <a:off x="8229960" y="4265640"/>
            <a:ext cx="902160" cy="559440"/>
          </a:xfrm>
          <a:prstGeom prst="rect">
            <a:avLst/>
          </a:prstGeom>
          <a:blipFill rotWithShape="0">
            <a:blip r:embed="rId14"/>
            <a:stretch>
              <a:fillRect/>
            </a:stretch>
          </a:blipFill>
          <a:ln>
            <a:noFill/>
          </a:ln>
        </p:spPr>
        <p:style>
          <a:lnRef idx="0"/>
          <a:fillRef idx="0"/>
          <a:effectRef idx="0"/>
          <a:fontRef idx="minor"/>
        </p:style>
      </p:sp>
      <p:sp>
        <p:nvSpPr>
          <p:cNvPr id="104" name="CustomShape 17"/>
          <p:cNvSpPr/>
          <p:nvPr/>
        </p:nvSpPr>
        <p:spPr>
          <a:xfrm>
            <a:off x="9561960" y="4577760"/>
            <a:ext cx="902160" cy="559440"/>
          </a:xfrm>
          <a:prstGeom prst="rect">
            <a:avLst/>
          </a:prstGeom>
          <a:blipFill rotWithShape="0">
            <a:blip r:embed="rId15"/>
            <a:stretch>
              <a:fillRect/>
            </a:stretch>
          </a:blipFill>
          <a:ln>
            <a:noFill/>
          </a:ln>
        </p:spPr>
        <p:style>
          <a:lnRef idx="0"/>
          <a:fillRef idx="0"/>
          <a:effectRef idx="0"/>
          <a:fontRef idx="minor"/>
        </p:style>
      </p:sp>
      <p:sp>
        <p:nvSpPr>
          <p:cNvPr id="105" name="CustomShape 18"/>
          <p:cNvSpPr/>
          <p:nvPr/>
        </p:nvSpPr>
        <p:spPr>
          <a:xfrm>
            <a:off x="9561960" y="3791880"/>
            <a:ext cx="902160" cy="559440"/>
          </a:xfrm>
          <a:prstGeom prst="rect">
            <a:avLst/>
          </a:prstGeom>
          <a:blipFill rotWithShape="0">
            <a:blip r:embed="rId16"/>
            <a:stretch>
              <a:fillRect/>
            </a:stretch>
          </a:blipFill>
          <a:ln>
            <a:noFill/>
          </a:ln>
        </p:spPr>
        <p:style>
          <a:lnRef idx="0"/>
          <a:fillRef idx="0"/>
          <a:effectRef idx="0"/>
          <a:fontRef idx="minor"/>
        </p:style>
      </p:sp>
      <p:sp>
        <p:nvSpPr>
          <p:cNvPr id="106" name="CustomShape 19"/>
          <p:cNvSpPr/>
          <p:nvPr/>
        </p:nvSpPr>
        <p:spPr>
          <a:xfrm>
            <a:off x="10176480" y="113040"/>
            <a:ext cx="173232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ru-RU" sz="1800" spc="-1" strike="noStrike">
                <a:solidFill>
                  <a:srgbClr val="ff5e0e"/>
                </a:solidFill>
                <a:latin typeface="PT Sans Narrow"/>
                <a:ea typeface="DejaVu Sans"/>
              </a:rPr>
              <a:t>Красная библия </a:t>
            </a:r>
            <a:endParaRPr b="0" lang="ru-RU" sz="1800" spc="-1" strike="noStrike">
              <a:latin typeface="Arial"/>
            </a:endParaRPr>
          </a:p>
        </p:txBody>
      </p:sp>
      <p:pic>
        <p:nvPicPr>
          <p:cNvPr id="107" name="Рисунок 20_0" descr=""/>
          <p:cNvPicPr/>
          <p:nvPr/>
        </p:nvPicPr>
        <p:blipFill>
          <a:blip r:embed="rId17"/>
          <a:stretch/>
        </p:blipFill>
        <p:spPr>
          <a:xfrm>
            <a:off x="10730880" y="543240"/>
            <a:ext cx="1130760" cy="1496160"/>
          </a:xfrm>
          <a:prstGeom prst="rect">
            <a:avLst/>
          </a:prstGeom>
          <a:ln>
            <a:noFill/>
          </a:ln>
        </p:spPr>
      </p:pic>
      <p:sp>
        <p:nvSpPr>
          <p:cNvPr id="108" name="TextShape 20"/>
          <p:cNvSpPr txBox="1"/>
          <p:nvPr/>
        </p:nvSpPr>
        <p:spPr>
          <a:xfrm>
            <a:off x="1008000" y="5943960"/>
            <a:ext cx="10440000" cy="320040"/>
          </a:xfrm>
          <a:prstGeom prst="rect">
            <a:avLst/>
          </a:prstGeom>
          <a:noFill/>
          <a:ln>
            <a:noFill/>
          </a:ln>
        </p:spPr>
        <p:txBody>
          <a:bodyPr lIns="0" rIns="0" tIns="0" bIns="0">
            <a:noAutofit/>
          </a:bodyPr>
          <a:p>
            <a:pPr>
              <a:lnSpc>
                <a:spcPct val="90000"/>
              </a:lnSpc>
              <a:spcBef>
                <a:spcPts val="1001"/>
              </a:spcBef>
            </a:pPr>
            <a:r>
              <a:rPr b="0" lang="en-US" sz="2800" spc="-1" strike="noStrike" u="sng">
                <a:solidFill>
                  <a:srgbClr val="0563c1"/>
                </a:solidFill>
                <a:uFillTx/>
                <a:latin typeface="Calibri"/>
                <a:hlinkClick r:id="rId18"/>
              </a:rPr>
              <a:t>https://www.enterpriseintegrationpatterns.com/patterns/messaging/</a:t>
            </a:r>
            <a:endParaRPr b="0" lang="en-US" sz="2800" spc="-1" strike="noStrike" u="sng">
              <a:solidFill>
                <a:srgbClr val="0563c1"/>
              </a:solidFill>
              <a:uFillTx/>
              <a:latin typeface="Calibri"/>
              <a:ea typeface="Microsoft YaHe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9" name="Рисунок 3" descr=""/>
          <p:cNvPicPr/>
          <p:nvPr/>
        </p:nvPicPr>
        <p:blipFill>
          <a:blip r:embed="rId1"/>
          <a:stretch/>
        </p:blipFill>
        <p:spPr>
          <a:xfrm>
            <a:off x="10997640" y="2010240"/>
            <a:ext cx="1131480" cy="1722600"/>
          </a:xfrm>
          <a:prstGeom prst="rect">
            <a:avLst/>
          </a:prstGeom>
          <a:ln>
            <a:noFill/>
          </a:ln>
        </p:spPr>
      </p:pic>
      <p:sp>
        <p:nvSpPr>
          <p:cNvPr id="110" name="CustomShape 1"/>
          <p:cNvSpPr/>
          <p:nvPr/>
        </p:nvSpPr>
        <p:spPr>
          <a:xfrm>
            <a:off x="838080" y="365040"/>
            <a:ext cx="1085796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ru-RU" sz="4400" spc="-1" strike="noStrike">
                <a:solidFill>
                  <a:srgbClr val="ff5e0e"/>
                </a:solidFill>
                <a:latin typeface="PT Sans Narrow"/>
              </a:rPr>
              <a:t>Куда бедному крестьянину податься?</a:t>
            </a:r>
            <a:endParaRPr b="0" lang="ru-RU" sz="4400" spc="-1" strike="noStrike">
              <a:latin typeface="Arial"/>
            </a:endParaRPr>
          </a:p>
        </p:txBody>
      </p:sp>
      <p:sp>
        <p:nvSpPr>
          <p:cNvPr id="111" name="CustomShape 2"/>
          <p:cNvSpPr/>
          <p:nvPr/>
        </p:nvSpPr>
        <p:spPr>
          <a:xfrm>
            <a:off x="838080" y="1825560"/>
            <a:ext cx="10684080" cy="4218480"/>
          </a:xfrm>
          <a:prstGeom prst="rect">
            <a:avLst/>
          </a:prstGeom>
          <a:noFill/>
          <a:ln>
            <a:noFill/>
          </a:ln>
        </p:spPr>
        <p:style>
          <a:lnRef idx="0"/>
          <a:fillRef idx="0"/>
          <a:effectRef idx="0"/>
          <a:fontRef idx="minor"/>
        </p:style>
        <p:txBody>
          <a:bodyPr lIns="90000" rIns="90000" tIns="45000" bIns="45000">
            <a:normAutofit fontScale="34000"/>
          </a:bodyPr>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Задачу можно сформулировать так:</a:t>
            </a:r>
            <a:br/>
            <a:r>
              <a:rPr b="0" lang="en-US" sz="4500" spc="-1" strike="noStrike">
                <a:solidFill>
                  <a:srgbClr val="008575"/>
                </a:solidFill>
                <a:latin typeface="PT Sans Narrow"/>
              </a:rPr>
              <a:t> </a:t>
            </a:r>
            <a:r>
              <a:rPr b="0" i="1" lang="ru-RU" sz="3600" spc="-1" strike="noStrike">
                <a:solidFill>
                  <a:srgbClr val="008575"/>
                </a:solidFill>
                <a:latin typeface="PT Sans Narrow"/>
              </a:rPr>
              <a:t>«Необходимо независимо от конкретной реализации интеграционных шин предприятия научится строить общий граф соединений между системами с указанием в атрибутах вершин и рёбер интересующих сведений (граф интеграции) для максимально полного представления о том, как работает интеграция предприятия в целом и обновлять его состояние в реальном времени автоматически»</a:t>
            </a:r>
            <a:endParaRPr b="0" lang="ru-RU" sz="3600" spc="-1" strike="noStrike">
              <a:latin typeface="Arial"/>
            </a:endParaRPr>
          </a:p>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Граф должен включать описание передаваемых </a:t>
            </a:r>
            <a:r>
              <a:rPr b="0" lang="ru-RU" sz="2800" spc="-1" strike="noStrike" u="sng">
                <a:solidFill>
                  <a:srgbClr val="008575"/>
                </a:solidFill>
                <a:uFillTx/>
                <a:latin typeface="PT Sans Narrow"/>
              </a:rPr>
              <a:t>атрибутов</a:t>
            </a:r>
            <a:r>
              <a:rPr b="0" lang="ru-RU" sz="2800" spc="-1" strike="noStrike">
                <a:solidFill>
                  <a:srgbClr val="008575"/>
                </a:solidFill>
                <a:latin typeface="PT Sans Narrow"/>
              </a:rPr>
              <a:t> максимально подробно выгружаемых из интеграционных сценариев (XSD схемы с комментариями для XML тэгов,  АВАР домены с именами для полей IDOC и т.п.)</a:t>
            </a:r>
            <a:endParaRPr b="0" lang="ru-RU" sz="2800" spc="-1" strike="noStrike">
              <a:latin typeface="Arial"/>
            </a:endParaRPr>
          </a:p>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Обогащать этого графа новыми данными (количество ошибок, важность интерфейса</a:t>
            </a:r>
            <a:r>
              <a:rPr b="0" lang="en-US" sz="2800" spc="-1" strike="noStrike">
                <a:solidFill>
                  <a:srgbClr val="008575"/>
                </a:solidFill>
                <a:latin typeface="PT Sans Narrow"/>
              </a:rPr>
              <a:t>, </a:t>
            </a:r>
            <a:r>
              <a:rPr b="0" lang="ru-RU" sz="2800" spc="-1" strike="noStrike">
                <a:solidFill>
                  <a:srgbClr val="008575"/>
                </a:solidFill>
                <a:latin typeface="PT Sans Narrow"/>
              </a:rPr>
              <a:t>документация и т.п.).</a:t>
            </a:r>
            <a:endParaRPr b="0" lang="ru-RU" sz="2800" spc="-1" strike="noStrike">
              <a:latin typeface="Arial"/>
            </a:endParaRPr>
          </a:p>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На основании анализа графа принимать решения о развитии интеграции.</a:t>
            </a:r>
            <a:endParaRPr b="0" lang="ru-RU" sz="2800" spc="-1" strike="noStrike">
              <a:latin typeface="Arial"/>
            </a:endParaRPr>
          </a:p>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Одно из преимуществ наличия данного графа, это планирование и актуальный сайзинг систем. SAP Quick Sizer для интеграционных шин требует внесения данных по количеству потоков и по размеру одного сообщения, временным характеристикам, данные из графа будут полезны для расчета.</a:t>
            </a:r>
            <a:endParaRPr b="0" lang="ru-RU" sz="2800" spc="-1" strike="noStrike">
              <a:latin typeface="Arial"/>
            </a:endParaRPr>
          </a:p>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Возможно просчитать «на лету» нагрузки и требования к системам в зависимости от информации в графе.</a:t>
            </a:r>
            <a:endParaRPr b="0" lang="ru-RU" sz="2800" spc="-1" strike="noStrike">
              <a:latin typeface="Arial"/>
            </a:endParaRPr>
          </a:p>
        </p:txBody>
      </p:sp>
      <p:sp>
        <p:nvSpPr>
          <p:cNvPr id="112" name="CustomShape 3"/>
          <p:cNvSpPr/>
          <p:nvPr/>
        </p:nvSpPr>
        <p:spPr>
          <a:xfrm>
            <a:off x="10210680" y="45360"/>
            <a:ext cx="173052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ru-RU" sz="1800" spc="-1" strike="noStrike">
                <a:solidFill>
                  <a:srgbClr val="ff5e0e"/>
                </a:solidFill>
                <a:latin typeface="PT Sans Narrow"/>
                <a:ea typeface="DejaVu Sans"/>
              </a:rPr>
              <a:t>«Что делать?» </a:t>
            </a:r>
            <a:r>
              <a:rPr b="1" lang="en-US" sz="1800" spc="-1" strike="noStrike">
                <a:solidFill>
                  <a:srgbClr val="ff5e0e"/>
                </a:solidFill>
                <a:latin typeface="PT Sans Narrow"/>
                <a:ea typeface="DejaVu Sans"/>
              </a:rPr>
              <a:t>©</a:t>
            </a:r>
            <a:endParaRPr b="0" lang="ru-RU" sz="1800" spc="-1" strike="noStrike">
              <a:latin typeface="Arial"/>
            </a:endParaRPr>
          </a:p>
        </p:txBody>
      </p:sp>
      <p:sp>
        <p:nvSpPr>
          <p:cNvPr id="113" name="TextShape 4"/>
          <p:cNvSpPr txBox="1"/>
          <p:nvPr/>
        </p:nvSpPr>
        <p:spPr>
          <a:xfrm rot="20058000">
            <a:off x="6616440" y="5282640"/>
            <a:ext cx="5347080" cy="502920"/>
          </a:xfrm>
          <a:prstGeom prst="rect">
            <a:avLst/>
          </a:prstGeom>
          <a:noFill/>
          <a:ln>
            <a:noFill/>
          </a:ln>
        </p:spPr>
        <p:txBody>
          <a:bodyPr lIns="90000" rIns="90000" tIns="45000" bIns="45000">
            <a:noAutofit/>
          </a:bodyPr>
          <a:p>
            <a:r>
              <a:rPr b="1" i="1" lang="ru-RU" sz="2200" spc="-1" strike="noStrike" u="sng">
                <a:solidFill>
                  <a:srgbClr val="0066ff"/>
                </a:solidFill>
                <a:uFillTx/>
                <a:latin typeface="Arial"/>
              </a:rPr>
              <a:t>Повторим нашу программу партии</a:t>
            </a:r>
            <a:endParaRPr b="1" i="1" lang="ru-RU" sz="2200" spc="-1" strike="noStrike" u="sng">
              <a:solidFill>
                <a:srgbClr val="0066ff"/>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ff5e0e"/>
                </a:solidFill>
                <a:latin typeface="PT Sans Narrow"/>
              </a:rPr>
              <a:t>Одно общее открытое описание обменов</a:t>
            </a:r>
            <a:endParaRPr b="0" lang="ru-RU" sz="4400" spc="-1" strike="noStrike">
              <a:latin typeface="Arial"/>
            </a:endParaRPr>
          </a:p>
        </p:txBody>
      </p:sp>
      <p:sp>
        <p:nvSpPr>
          <p:cNvPr id="115" name="CustomShape 2"/>
          <p:cNvSpPr/>
          <p:nvPr/>
        </p:nvSpPr>
        <p:spPr>
          <a:xfrm>
            <a:off x="838080" y="1589040"/>
            <a:ext cx="10514880" cy="3742920"/>
          </a:xfrm>
          <a:prstGeom prst="rect">
            <a:avLst/>
          </a:prstGeom>
          <a:noFill/>
          <a:ln>
            <a:noFill/>
          </a:ln>
        </p:spPr>
        <p:style>
          <a:lnRef idx="0"/>
          <a:fillRef idx="0"/>
          <a:effectRef idx="0"/>
          <a:fontRef idx="minor"/>
        </p:style>
        <p:txBody>
          <a:bodyPr lIns="90000" rIns="90000" tIns="45000" bIns="45000">
            <a:normAutofit fontScale="38000"/>
          </a:bodyPr>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Задача описания настроенных интеграций в масштабе предприятия может возникнуть в двух случаях:</a:t>
            </a:r>
            <a:endParaRPr b="0" lang="ru-RU" sz="2800" spc="-1" strike="noStrike">
              <a:latin typeface="Arial"/>
            </a:endParaRPr>
          </a:p>
          <a:p>
            <a:pPr lvl="1" marL="864000" indent="-323640">
              <a:lnSpc>
                <a:spcPct val="100000"/>
              </a:lnSpc>
              <a:spcBef>
                <a:spcPts val="1134"/>
              </a:spcBef>
              <a:buClr>
                <a:srgbClr val="000000"/>
              </a:buClr>
              <a:buSzPct val="75000"/>
              <a:buFont typeface="Symbol"/>
              <a:buChar char=""/>
            </a:pPr>
            <a:r>
              <a:rPr b="0" lang="ru-RU" sz="2800" spc="-1" strike="noStrike">
                <a:solidFill>
                  <a:srgbClr val="008575"/>
                </a:solidFill>
                <a:latin typeface="PT Sans Narrow"/>
              </a:rPr>
              <a:t>Документирование (чтобы в будущем разобраться с тем, что сделано в прошлом)</a:t>
            </a:r>
            <a:endParaRPr b="0" lang="ru-RU" sz="2800" spc="-1" strike="noStrike">
              <a:latin typeface="Arial"/>
            </a:endParaRPr>
          </a:p>
          <a:p>
            <a:pPr lvl="1" marL="864000" indent="-323640">
              <a:lnSpc>
                <a:spcPct val="100000"/>
              </a:lnSpc>
              <a:spcBef>
                <a:spcPts val="1134"/>
              </a:spcBef>
              <a:buClr>
                <a:srgbClr val="000000"/>
              </a:buClr>
              <a:buSzPct val="75000"/>
              <a:buFont typeface="Symbol"/>
              <a:buChar char=""/>
            </a:pPr>
            <a:r>
              <a:rPr b="0" lang="ru-RU" sz="2800" spc="-1" strike="noStrike">
                <a:solidFill>
                  <a:srgbClr val="008575"/>
                </a:solidFill>
                <a:latin typeface="PT Sans Narrow"/>
              </a:rPr>
              <a:t>Планирование (чтобы ответить на вопросы об оптимизации интеграции и понять требования к развитию)</a:t>
            </a:r>
            <a:endParaRPr b="0" lang="ru-RU" sz="2800" spc="-1" strike="noStrike">
              <a:latin typeface="Arial"/>
            </a:endParaRPr>
          </a:p>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Для одной шины задача решается собственными инструментами разработки ESB или её доработками, plugin-ами (можно привести пример ESR, ID для PO и замечательный XiTool для них)</a:t>
            </a:r>
            <a:endParaRPr b="0" lang="ru-RU" sz="2800" spc="-1" strike="noStrike">
              <a:latin typeface="Arial"/>
            </a:endParaRPr>
          </a:p>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Для нескольких разнородных шин это становится сложнее, т. к. у каждой свой формат описания интеграционных сценариев</a:t>
            </a:r>
            <a:endParaRPr b="0" lang="ru-RU" sz="2800" spc="-1" strike="noStrike">
              <a:latin typeface="Arial"/>
            </a:endParaRPr>
          </a:p>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Обмен описанием интеграции компании со смежным отделом или подрядчиком становится отдельной сложной задачей</a:t>
            </a:r>
            <a:endParaRPr b="0" lang="ru-RU" sz="2800" spc="-1" strike="noStrike">
              <a:latin typeface="Arial"/>
            </a:endParaRPr>
          </a:p>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Если же приходится менять шины, то миграция и её планирование занимают много времени</a:t>
            </a:r>
            <a:endParaRPr b="0" lang="ru-RU" sz="2800" spc="-1" strike="noStrike">
              <a:latin typeface="Arial"/>
            </a:endParaRPr>
          </a:p>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Одно общее описание интеграции позволило бы разрабатывать инструменты документирования интеграции, анализа работы шины независимо от реализации шины и, соответственно, получить больший охват заинтересованных пользователей</a:t>
            </a:r>
            <a:endParaRPr b="0" lang="ru-RU" sz="2800" spc="-1" strike="noStrike">
              <a:latin typeface="Arial"/>
            </a:endParaRPr>
          </a:p>
          <a:p>
            <a:pPr>
              <a:lnSpc>
                <a:spcPct val="90000"/>
              </a:lnSpc>
              <a:spcBef>
                <a:spcPts val="1001"/>
              </a:spcBef>
            </a:pPr>
            <a:endParaRPr b="0" lang="ru-RU" sz="2800" spc="-1" strike="noStrike">
              <a:latin typeface="Arial"/>
            </a:endParaRPr>
          </a:p>
        </p:txBody>
      </p:sp>
      <p:sp>
        <p:nvSpPr>
          <p:cNvPr id="116" name="CustomShape 3"/>
          <p:cNvSpPr/>
          <p:nvPr/>
        </p:nvSpPr>
        <p:spPr>
          <a:xfrm>
            <a:off x="6984000" y="139320"/>
            <a:ext cx="468144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ru-RU" sz="1800" spc="-1" strike="noStrike">
                <a:solidFill>
                  <a:srgbClr val="ff5e0e"/>
                </a:solidFill>
                <a:latin typeface="PT Sans Narrow"/>
                <a:ea typeface="DejaVu Sans"/>
              </a:rPr>
              <a:t>“… </a:t>
            </a:r>
            <a:r>
              <a:rPr b="1" lang="ru-RU" sz="1800" spc="-1" strike="noStrike">
                <a:solidFill>
                  <a:srgbClr val="ff5e0e"/>
                </a:solidFill>
                <a:latin typeface="PT Sans Narrow"/>
                <a:ea typeface="DejaVu Sans"/>
              </a:rPr>
              <a:t>Леонид Ильич! Это олимпийские кольца”(с) </a:t>
            </a:r>
            <a:endParaRPr b="0" lang="ru-RU" sz="1800" spc="-1" strike="noStrike">
              <a:latin typeface="Arial"/>
            </a:endParaRPr>
          </a:p>
        </p:txBody>
      </p:sp>
      <p:pic>
        <p:nvPicPr>
          <p:cNvPr id="117" name="" descr=""/>
          <p:cNvPicPr/>
          <p:nvPr/>
        </p:nvPicPr>
        <p:blipFill>
          <a:blip r:embed="rId1"/>
          <a:stretch/>
        </p:blipFill>
        <p:spPr>
          <a:xfrm>
            <a:off x="8662680" y="4952160"/>
            <a:ext cx="2856960" cy="15994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ff5e0e"/>
                </a:solidFill>
                <a:latin typeface="PT Sans Narrow"/>
              </a:rPr>
              <a:t>Открытое описание интеграции</a:t>
            </a:r>
            <a:endParaRPr b="0" lang="ru-RU" sz="4400" spc="-1" strike="noStrike">
              <a:latin typeface="Arial"/>
            </a:endParaRPr>
          </a:p>
        </p:txBody>
      </p:sp>
      <p:sp>
        <p:nvSpPr>
          <p:cNvPr id="119" name="CustomShape 2"/>
          <p:cNvSpPr/>
          <p:nvPr/>
        </p:nvSpPr>
        <p:spPr>
          <a:xfrm>
            <a:off x="838080" y="1589040"/>
            <a:ext cx="10514880" cy="3742920"/>
          </a:xfrm>
          <a:prstGeom prst="rect">
            <a:avLst/>
          </a:prstGeom>
          <a:noFill/>
          <a:ln>
            <a:noFill/>
          </a:ln>
        </p:spPr>
        <p:style>
          <a:lnRef idx="0"/>
          <a:fillRef idx="0"/>
          <a:effectRef idx="0"/>
          <a:fontRef idx="minor"/>
        </p:style>
        <p:txBody>
          <a:bodyPr lIns="90000" rIns="90000" tIns="45000" bIns="45000">
            <a:normAutofit fontScale="49000"/>
          </a:bodyPr>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Почему нужен ещё один стандарт?</a:t>
            </a:r>
            <a:endParaRPr b="0" lang="ru-RU" sz="2800" spc="-1" strike="noStrike">
              <a:latin typeface="Arial"/>
            </a:endParaRPr>
          </a:p>
          <a:p>
            <a:pPr lvl="1" marL="864000" indent="-323640">
              <a:lnSpc>
                <a:spcPct val="100000"/>
              </a:lnSpc>
              <a:spcBef>
                <a:spcPts val="1134"/>
              </a:spcBef>
              <a:buClr>
                <a:srgbClr val="000000"/>
              </a:buClr>
              <a:buSzPct val="75000"/>
              <a:buFont typeface="Symbol"/>
              <a:buChar char=""/>
            </a:pPr>
            <a:r>
              <a:rPr b="0" lang="ru-RU" sz="2800" spc="-1" strike="noStrike">
                <a:solidFill>
                  <a:srgbClr val="008575"/>
                </a:solidFill>
                <a:latin typeface="PT Sans Narrow"/>
              </a:rPr>
              <a:t>Использование ARIS, CIM или BPMN 2.0 не даст определённости и приведёт к множеству диалектов (сейчас так и происходит, например, с BPMN 2.0 — все его поддерживают, но каждый по-своему)</a:t>
            </a:r>
            <a:endParaRPr b="0" lang="ru-RU" sz="2800" spc="-1" strike="noStrike">
              <a:latin typeface="Arial"/>
            </a:endParaRPr>
          </a:p>
          <a:p>
            <a:pPr lvl="1" marL="864000" indent="-323640">
              <a:lnSpc>
                <a:spcPct val="100000"/>
              </a:lnSpc>
              <a:spcBef>
                <a:spcPts val="1134"/>
              </a:spcBef>
              <a:buClr>
                <a:srgbClr val="000000"/>
              </a:buClr>
              <a:buSzPct val="75000"/>
              <a:buFont typeface="Symbol"/>
              <a:buChar char=""/>
            </a:pPr>
            <a:r>
              <a:rPr b="0" lang="ru-RU" sz="2800" spc="-1" strike="noStrike">
                <a:solidFill>
                  <a:srgbClr val="008575"/>
                </a:solidFill>
                <a:latin typeface="PT Sans Narrow"/>
              </a:rPr>
              <a:t>OSGI Blueprint</a:t>
            </a:r>
            <a:endParaRPr b="0" lang="ru-RU" sz="2800" spc="-1" strike="noStrike">
              <a:latin typeface="Arial"/>
            </a:endParaRPr>
          </a:p>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ARIS может описывать интеграцию, но требует отдельного соглашения о моделировании, с которым не все могут согласиться, да и инструмент не особенно открытый</a:t>
            </a:r>
            <a:endParaRPr b="0" lang="ru-RU" sz="2800" spc="-1" strike="noStrike">
              <a:latin typeface="Arial"/>
            </a:endParaRPr>
          </a:p>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CIM универсальна, но её это и губит: чтобы что-то включить, например, в SLD, нужно использовать очень сложную процедуру поддержки в целостном состоянии</a:t>
            </a:r>
            <a:endParaRPr b="0" lang="ru-RU" sz="2800" spc="-1" strike="noStrike">
              <a:latin typeface="Arial"/>
            </a:endParaRPr>
          </a:p>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BPMN 2.0 состоит в двух частей описания: одна описывает суть на основе ограниченного числа тэгов, а вторая даёт полную волю в визуальном описании, но это препятствует совместимости</a:t>
            </a:r>
            <a:endParaRPr b="0" lang="ru-RU" sz="2800" spc="-1" strike="noStrike">
              <a:latin typeface="Arial"/>
            </a:endParaRPr>
          </a:p>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Blueprint ничего не говорит о типах данных</a:t>
            </a:r>
            <a:endParaRPr b="0" lang="ru-RU" sz="2800" spc="-1" strike="noStrike">
              <a:latin typeface="Arial"/>
            </a:endParaRPr>
          </a:p>
        </p:txBody>
      </p:sp>
      <p:sp>
        <p:nvSpPr>
          <p:cNvPr id="120" name="CustomShape 3"/>
          <p:cNvSpPr/>
          <p:nvPr/>
        </p:nvSpPr>
        <p:spPr>
          <a:xfrm>
            <a:off x="8571240" y="139320"/>
            <a:ext cx="294876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ru-RU" sz="1800" spc="-1" strike="noStrike">
                <a:solidFill>
                  <a:srgbClr val="ff5e0e"/>
                </a:solidFill>
                <a:latin typeface="PT Sans Narrow"/>
                <a:ea typeface="DejaVu Sans"/>
              </a:rPr>
              <a:t>“</a:t>
            </a:r>
            <a:r>
              <a:rPr b="1" lang="ru-RU" sz="1800" spc="-1" strike="noStrike">
                <a:solidFill>
                  <a:srgbClr val="ff5e0e"/>
                </a:solidFill>
                <a:latin typeface="PT Sans Narrow"/>
                <a:ea typeface="DejaVu Sans"/>
              </a:rPr>
              <a:t>Открывайте шире двери”(с) </a:t>
            </a:r>
            <a:endParaRPr b="0" lang="ru-RU" sz="1800" spc="-1" strike="noStrike">
              <a:latin typeface="Arial"/>
            </a:endParaRPr>
          </a:p>
        </p:txBody>
      </p:sp>
      <p:pic>
        <p:nvPicPr>
          <p:cNvPr id="121" name="" descr=""/>
          <p:cNvPicPr/>
          <p:nvPr/>
        </p:nvPicPr>
        <p:blipFill>
          <a:blip r:embed="rId1"/>
          <a:stretch/>
        </p:blipFill>
        <p:spPr>
          <a:xfrm>
            <a:off x="8806680" y="5040000"/>
            <a:ext cx="2856960" cy="15994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ff5e0e"/>
                </a:solidFill>
                <a:latin typeface="PT Sans Narrow"/>
              </a:rPr>
              <a:t>Для кого мы делаем этот формат</a:t>
            </a:r>
            <a:endParaRPr b="0" lang="ru-RU" sz="4400" spc="-1" strike="noStrike">
              <a:latin typeface="Arial"/>
            </a:endParaRPr>
          </a:p>
        </p:txBody>
      </p:sp>
      <p:sp>
        <p:nvSpPr>
          <p:cNvPr id="123" name="CustomShape 2"/>
          <p:cNvSpPr/>
          <p:nvPr/>
        </p:nvSpPr>
        <p:spPr>
          <a:xfrm>
            <a:off x="838080" y="1589040"/>
            <a:ext cx="10514880" cy="316296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ru-RU" sz="2800" spc="-1" strike="noStrike">
                <a:solidFill>
                  <a:srgbClr val="008575"/>
                </a:solidFill>
                <a:latin typeface="PT Sans Narrow"/>
              </a:rPr>
              <a:t>Own custom Solution</a:t>
            </a:r>
            <a:endParaRPr b="0" lang="ru-RU" sz="2800" spc="-1" strike="noStrike">
              <a:latin typeface="Arial"/>
            </a:endParaRPr>
          </a:p>
          <a:p>
            <a:pPr>
              <a:lnSpc>
                <a:spcPct val="90000"/>
              </a:lnSpc>
              <a:spcBef>
                <a:spcPts val="1001"/>
              </a:spcBef>
            </a:pPr>
            <a:r>
              <a:rPr b="0" lang="ru-RU" sz="2800" spc="-1" strike="noStrike">
                <a:solidFill>
                  <a:srgbClr val="008575"/>
                </a:solidFill>
                <a:latin typeface="PT Sans Narrow"/>
              </a:rPr>
              <a:t>Integration Framework</a:t>
            </a:r>
            <a:endParaRPr b="0" lang="ru-RU" sz="2800" spc="-1" strike="noStrike">
              <a:latin typeface="Arial"/>
            </a:endParaRPr>
          </a:p>
          <a:p>
            <a:pPr>
              <a:lnSpc>
                <a:spcPct val="90000"/>
              </a:lnSpc>
              <a:spcBef>
                <a:spcPts val="1001"/>
              </a:spcBef>
            </a:pPr>
            <a:r>
              <a:rPr b="0" lang="ru-RU" sz="2800" spc="-1" strike="noStrike">
                <a:solidFill>
                  <a:srgbClr val="008575"/>
                </a:solidFill>
                <a:latin typeface="PT Sans Narrow"/>
              </a:rPr>
              <a:t>Enterprise Service Bus (ESB)</a:t>
            </a:r>
            <a:endParaRPr b="0" lang="ru-RU" sz="2800" spc="-1" strike="noStrike">
              <a:latin typeface="Arial"/>
            </a:endParaRPr>
          </a:p>
          <a:p>
            <a:pPr>
              <a:lnSpc>
                <a:spcPct val="90000"/>
              </a:lnSpc>
              <a:spcBef>
                <a:spcPts val="1001"/>
              </a:spcBef>
            </a:pPr>
            <a:r>
              <a:rPr b="0" lang="ru-RU" sz="2800" spc="-1" strike="noStrike">
                <a:solidFill>
                  <a:srgbClr val="008575"/>
                </a:solidFill>
                <a:latin typeface="PT Sans Narrow"/>
              </a:rPr>
              <a:t>Vendor specific solutions (IDOC, CIF, RFC etc.) </a:t>
            </a:r>
            <a:endParaRPr b="0" lang="ru-RU" sz="2800" spc="-1" strike="noStrike">
              <a:latin typeface="Arial"/>
            </a:endParaRPr>
          </a:p>
          <a:p>
            <a:pPr>
              <a:lnSpc>
                <a:spcPct val="90000"/>
              </a:lnSpc>
              <a:spcBef>
                <a:spcPts val="1001"/>
              </a:spcBef>
            </a:pPr>
            <a:endParaRPr b="0" lang="ru-RU" sz="2800" spc="-1" strike="noStrike">
              <a:latin typeface="Arial"/>
            </a:endParaRPr>
          </a:p>
          <a:p>
            <a:pPr>
              <a:lnSpc>
                <a:spcPct val="90000"/>
              </a:lnSpc>
              <a:spcBef>
                <a:spcPts val="1001"/>
              </a:spcBef>
            </a:pPr>
            <a:r>
              <a:rPr b="0" lang="ru-RU" sz="2800" spc="-1" strike="noStrike">
                <a:solidFill>
                  <a:srgbClr val="008575"/>
                </a:solidFill>
                <a:latin typeface="PT Sans Narrow"/>
              </a:rPr>
              <a:t>Обычно эти решения противопоставляются друг другу, мы же их не сравниваем, а заставляем работать вместе над общими задачами</a:t>
            </a:r>
            <a:endParaRPr b="0" lang="ru-RU" sz="2800" spc="-1" strike="noStrike">
              <a:latin typeface="Arial"/>
            </a:endParaRPr>
          </a:p>
        </p:txBody>
      </p:sp>
      <p:sp>
        <p:nvSpPr>
          <p:cNvPr id="124" name="CustomShape 3"/>
          <p:cNvSpPr/>
          <p:nvPr/>
        </p:nvSpPr>
        <p:spPr>
          <a:xfrm>
            <a:off x="5472000" y="144000"/>
            <a:ext cx="608940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ru-RU" sz="1800" spc="-1" strike="noStrike">
                <a:solidFill>
                  <a:srgbClr val="ff5e0e"/>
                </a:solidFill>
                <a:latin typeface="PT Sans Narrow"/>
                <a:ea typeface="DejaVu Sans"/>
              </a:rPr>
              <a:t>“</a:t>
            </a:r>
            <a:r>
              <a:rPr b="1" lang="ru-RU" sz="1800" spc="-1" strike="noStrike">
                <a:solidFill>
                  <a:srgbClr val="ff5e0e"/>
                </a:solidFill>
                <a:latin typeface="PT Sans Narrow"/>
                <a:ea typeface="DejaVu Sans"/>
              </a:rPr>
              <a:t>Если бардак нельзя остановить, то его нужно возглавить!”(с) </a:t>
            </a:r>
            <a:endParaRPr b="0" lang="ru-RU" sz="1800" spc="-1" strike="noStrike">
              <a:latin typeface="Arial"/>
            </a:endParaRPr>
          </a:p>
        </p:txBody>
      </p:sp>
      <p:pic>
        <p:nvPicPr>
          <p:cNvPr id="125" name="" descr=""/>
          <p:cNvPicPr/>
          <p:nvPr/>
        </p:nvPicPr>
        <p:blipFill>
          <a:blip r:embed="rId1"/>
          <a:stretch/>
        </p:blipFill>
        <p:spPr>
          <a:xfrm>
            <a:off x="9072000" y="4536000"/>
            <a:ext cx="2466720" cy="18475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ff5e0e"/>
                </a:solidFill>
                <a:latin typeface="PT Sans Narrow"/>
              </a:rPr>
              <a:t>Допустим, что такой формат есть</a:t>
            </a:r>
            <a:endParaRPr b="0" lang="ru-RU" sz="4400" spc="-1" strike="noStrike">
              <a:latin typeface="Arial"/>
            </a:endParaRPr>
          </a:p>
        </p:txBody>
      </p:sp>
      <p:sp>
        <p:nvSpPr>
          <p:cNvPr id="127" name="CustomShape 2"/>
          <p:cNvSpPr/>
          <p:nvPr/>
        </p:nvSpPr>
        <p:spPr>
          <a:xfrm>
            <a:off x="838080" y="1589040"/>
            <a:ext cx="10514880" cy="316296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Можно ли для двух разнородных шин, сконфигурировать сценарий в одной из них, выгрузить в наш открытый формат описания и загрузить в другую, чтобы сразу всё заработало?</a:t>
            </a:r>
            <a:endParaRPr b="0" lang="ru-RU" sz="2800" spc="-1" strike="noStrike">
              <a:latin typeface="Arial"/>
            </a:endParaRPr>
          </a:p>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Это сложная задача, поскольку требуется разрешить множество мелких отличий в описаниях конечных точек, но заготовку таких сценариев вполне можно сделать</a:t>
            </a:r>
            <a:endParaRPr b="0" lang="ru-RU" sz="2800" spc="-1" strike="noStrike">
              <a:latin typeface="Arial"/>
            </a:endParaRPr>
          </a:p>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Инструменты для анализа потоков данных в компании, документирования можно писать универсальными для всех ландшафтов и вендоров</a:t>
            </a:r>
            <a:endParaRPr b="0" lang="ru-RU" sz="2800" spc="-1" strike="noStrike">
              <a:latin typeface="Arial"/>
            </a:endParaRPr>
          </a:p>
        </p:txBody>
      </p:sp>
      <p:sp>
        <p:nvSpPr>
          <p:cNvPr id="128" name="CustomShape 3"/>
          <p:cNvSpPr/>
          <p:nvPr/>
        </p:nvSpPr>
        <p:spPr>
          <a:xfrm>
            <a:off x="8295840" y="139320"/>
            <a:ext cx="350208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ru-RU" sz="1800" spc="-1" strike="noStrike">
                <a:solidFill>
                  <a:srgbClr val="ff5e0e"/>
                </a:solidFill>
                <a:latin typeface="PT Sans Narrow"/>
                <a:ea typeface="DejaVu Sans"/>
              </a:rPr>
              <a:t>“… </a:t>
            </a:r>
            <a:r>
              <a:rPr b="1" lang="ru-RU" sz="1800" spc="-1" strike="noStrike">
                <a:solidFill>
                  <a:srgbClr val="ff5e0e"/>
                </a:solidFill>
                <a:latin typeface="PT Sans Narrow"/>
                <a:ea typeface="DejaVu Sans"/>
              </a:rPr>
              <a:t>Нет, сынок, это фантастика!”(с) </a:t>
            </a:r>
            <a:endParaRPr b="0" lang="ru-RU" sz="1800" spc="-1" strike="noStrike">
              <a:latin typeface="Arial"/>
            </a:endParaRPr>
          </a:p>
        </p:txBody>
      </p:sp>
      <p:pic>
        <p:nvPicPr>
          <p:cNvPr id="129" name="" descr=""/>
          <p:cNvPicPr/>
          <p:nvPr/>
        </p:nvPicPr>
        <p:blipFill>
          <a:blip r:embed="rId1"/>
          <a:stretch/>
        </p:blipFill>
        <p:spPr>
          <a:xfrm>
            <a:off x="9432000" y="4275720"/>
            <a:ext cx="1994400" cy="21322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0" name="Picture 4_0" descr="trello-675876751.jpg"/>
          <p:cNvPicPr/>
          <p:nvPr/>
        </p:nvPicPr>
        <p:blipFill>
          <a:blip r:embed="rId1"/>
          <a:srcRect l="0" t="7634" r="3191" b="17775"/>
          <a:stretch/>
        </p:blipFill>
        <p:spPr>
          <a:xfrm>
            <a:off x="8262360" y="4608000"/>
            <a:ext cx="3617640" cy="2090160"/>
          </a:xfrm>
          <a:prstGeom prst="rect">
            <a:avLst/>
          </a:prstGeom>
          <a:ln cap="sq" w="101520">
            <a:solidFill>
              <a:srgbClr val="fdfdfd"/>
            </a:solidFill>
            <a:miter/>
          </a:ln>
          <a:effectLst>
            <a:outerShdw algn="tl" blurRad="57150" dir="7559207" dist="37372" kx="110000" ky="200000" rotWithShape="0" sy="98000">
              <a:srgbClr val="000000">
                <a:alpha val="20000"/>
              </a:srgbClr>
            </a:outerShdw>
          </a:effectLst>
          <a:scene3d>
            <a:camera prst="perspectiveRelaxed">
              <a:rot lat="18960000" lon="0" rev="0"/>
            </a:camera>
            <a:lightRig dir="t" rig="twoPt">
              <a:rot lat="0" lon="0" rev="7200000"/>
            </a:lightRig>
          </a:scene3d>
          <a:sp3d prstMaterial="matte">
            <a:bevelT w="22860" h="12700"/>
            <a:contourClr>
              <a:srgbClr val="ffffff"/>
            </a:contourClr>
          </a:sp3d>
        </p:spPr>
      </p:pic>
      <p:sp>
        <p:nvSpPr>
          <p:cNvPr id="13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ff5e0e"/>
                </a:solidFill>
                <a:latin typeface="PT Sans Narrow"/>
              </a:rPr>
              <a:t>Megamap</a:t>
            </a:r>
            <a:endParaRPr b="0" lang="ru-RU" sz="4400" spc="-1" strike="noStrike">
              <a:latin typeface="Arial"/>
            </a:endParaRPr>
          </a:p>
        </p:txBody>
      </p:sp>
      <p:sp>
        <p:nvSpPr>
          <p:cNvPr id="132" name="CustomShape 2"/>
          <p:cNvSpPr/>
          <p:nvPr/>
        </p:nvSpPr>
        <p:spPr>
          <a:xfrm>
            <a:off x="838080" y="1589040"/>
            <a:ext cx="10514880" cy="374292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Наличие такой карты и процедура поддержки её в актуальном состоянии позволяет мгновенно получать ответ на вопросы по ИТ-ландшафту</a:t>
            </a:r>
            <a:endParaRPr b="0" lang="ru-RU" sz="2800" spc="-1" strike="noStrike">
              <a:latin typeface="Arial"/>
            </a:endParaRPr>
          </a:p>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Ответ нужен в виде таблицы или даже одного числа (может даже просто «да/нет»), но для его получения нужно перелопатить множество других таблиц в разных системах, порыться в настройках </a:t>
            </a:r>
            <a:r>
              <a:rPr b="0" lang="en-US" sz="2800" spc="-1" strike="noStrike">
                <a:solidFill>
                  <a:srgbClr val="008575"/>
                </a:solidFill>
                <a:latin typeface="PT Sans Narrow"/>
              </a:rPr>
              <a:t>ESB</a:t>
            </a:r>
            <a:r>
              <a:rPr b="0" lang="ru-RU" sz="2800" spc="-1" strike="noStrike">
                <a:solidFill>
                  <a:srgbClr val="008575"/>
                </a:solidFill>
                <a:latin typeface="PT Sans Narrow"/>
              </a:rPr>
              <a:t>. </a:t>
            </a:r>
            <a:endParaRPr b="0" lang="ru-RU" sz="2800" spc="-1" strike="noStrike">
              <a:latin typeface="Arial"/>
            </a:endParaRPr>
          </a:p>
          <a:p>
            <a:pPr marL="228600" indent="-227880">
              <a:lnSpc>
                <a:spcPct val="90000"/>
              </a:lnSpc>
              <a:spcBef>
                <a:spcPts val="1001"/>
              </a:spcBef>
              <a:buClr>
                <a:srgbClr val="008575"/>
              </a:buClr>
              <a:buFont typeface="Arial"/>
              <a:buChar char="•"/>
            </a:pPr>
            <a:r>
              <a:rPr b="0" lang="ru-RU" sz="2800" spc="-1" strike="noStrike">
                <a:solidFill>
                  <a:srgbClr val="008575"/>
                </a:solidFill>
                <a:latin typeface="PT Sans Narrow"/>
              </a:rPr>
              <a:t>Процедуру этого перелопачивания и должен </a:t>
            </a:r>
            <a:r>
              <a:rPr b="0" lang="ru-RU" sz="2800" spc="-1" strike="noStrike" u="sng">
                <a:solidFill>
                  <a:srgbClr val="008575"/>
                </a:solidFill>
                <a:uFillTx/>
                <a:latin typeface="PT Sans Narrow"/>
              </a:rPr>
              <a:t>упорядочить</a:t>
            </a:r>
            <a:r>
              <a:rPr b="0" lang="ru-RU" sz="2800" spc="-1" strike="noStrike">
                <a:solidFill>
                  <a:srgbClr val="008575"/>
                </a:solidFill>
                <a:latin typeface="PT Sans Narrow"/>
              </a:rPr>
              <a:t>, </a:t>
            </a:r>
            <a:r>
              <a:rPr b="0" lang="ru-RU" sz="2800" spc="-1" strike="noStrike" u="sng">
                <a:solidFill>
                  <a:srgbClr val="008575"/>
                </a:solidFill>
                <a:uFillTx/>
                <a:latin typeface="PT Sans Narrow"/>
              </a:rPr>
              <a:t>визуализировать</a:t>
            </a:r>
            <a:r>
              <a:rPr b="0" lang="ru-RU" sz="2800" spc="-1" strike="noStrike">
                <a:solidFill>
                  <a:srgbClr val="008575"/>
                </a:solidFill>
                <a:latin typeface="PT Sans Narrow"/>
              </a:rPr>
              <a:t> и </a:t>
            </a:r>
            <a:r>
              <a:rPr b="0" lang="ru-RU" sz="2800" spc="-1" strike="noStrike" u="sng">
                <a:solidFill>
                  <a:srgbClr val="008575"/>
                </a:solidFill>
                <a:uFillTx/>
                <a:latin typeface="PT Sans Narrow"/>
              </a:rPr>
              <a:t>символизировать</a:t>
            </a:r>
            <a:r>
              <a:rPr b="0" lang="ru-RU" sz="2800" spc="-1" strike="noStrike">
                <a:solidFill>
                  <a:srgbClr val="008575"/>
                </a:solidFill>
                <a:latin typeface="PT Sans Narrow"/>
              </a:rPr>
              <a:t> граф.</a:t>
            </a:r>
            <a:endParaRPr b="0" lang="ru-RU" sz="2800" spc="-1" strike="noStrike">
              <a:latin typeface="Arial"/>
            </a:endParaRPr>
          </a:p>
        </p:txBody>
      </p:sp>
      <p:sp>
        <p:nvSpPr>
          <p:cNvPr id="133" name="CustomShape 3"/>
          <p:cNvSpPr/>
          <p:nvPr/>
        </p:nvSpPr>
        <p:spPr>
          <a:xfrm>
            <a:off x="7767000" y="45360"/>
            <a:ext cx="382428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ru-RU" sz="1800" spc="-1" strike="noStrike">
                <a:solidFill>
                  <a:srgbClr val="ff5e0e"/>
                </a:solidFill>
                <a:latin typeface="PT Sans Narrow"/>
                <a:ea typeface="DejaVu Sans"/>
              </a:rPr>
              <a:t>“</a:t>
            </a:r>
            <a:r>
              <a:rPr b="1" lang="ru-RU" sz="1800" spc="-1" strike="noStrike">
                <a:solidFill>
                  <a:srgbClr val="ff5e0e"/>
                </a:solidFill>
                <a:latin typeface="PT Sans Narrow"/>
                <a:ea typeface="DejaVu Sans"/>
              </a:rPr>
              <a:t>Одно кольцо, чтоб править всеми”(с) </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5925</TotalTime>
  <Application>LibreOffice/6.4.2.2$Windows_X86_64 LibreOffice_project/4e471d8c02c9c90f512f7f9ead8875b57fcb1ec3</Application>
  <Words>2859</Words>
  <Paragraphs>305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2019-08-14T11:18:14Z</dcterms:created>
  <dc:creator>Олейников Андрей Владимирович</dc:creator>
  <dc:description/>
  <dc:language>ru-RU</dc:language>
  <cp:lastModifiedBy/>
  <dcterms:modified xsi:type="dcterms:W3CDTF">2020-09-07T23:30:24Z</dcterms:modified>
  <cp:revision>317</cp:revision>
  <dc:subject/>
  <dc:title>Visualisation. Future in the past.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20</vt:i4>
  </property>
  <property fmtid="{D5CDD505-2E9C-101B-9397-08002B2CF9AE}" pid="8" name="PresentationFormat">
    <vt:lpwstr>Широкоэкранный</vt:lpwstr>
  </property>
  <property fmtid="{D5CDD505-2E9C-101B-9397-08002B2CF9AE}" pid="9" name="ScaleCrop">
    <vt:bool>0</vt:bool>
  </property>
  <property fmtid="{D5CDD505-2E9C-101B-9397-08002B2CF9AE}" pid="10" name="ShareDoc">
    <vt:bool>0</vt:bool>
  </property>
  <property fmtid="{D5CDD505-2E9C-101B-9397-08002B2CF9AE}" pid="11" name="Slides">
    <vt:i4>28</vt:i4>
  </property>
</Properties>
</file>