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0" r:id="rId8"/>
    <p:sldId id="263" r:id="rId9"/>
    <p:sldId id="261" r:id="rId10"/>
    <p:sldId id="264" r:id="rId11"/>
    <p:sldId id="267" r:id="rId12"/>
    <p:sldId id="266" r:id="rId13"/>
    <p:sldId id="262" r:id="rId14"/>
    <p:sldId id="265" r:id="rId15"/>
    <p:sldId id="25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502C3-A045-4998-A556-4FDC405DE285}" v="132" dt="2020-09-06T22:44:0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goncalves/xades4j" TargetMode="External"/><Relationship Id="rId2" Type="http://schemas.openxmlformats.org/officeDocument/2006/relationships/hyperlink" Target="https://github.com/universitatjaumei/jxad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.europa.eu/cefdigital/DSS/webapp-demo/home" TargetMode="External"/><Relationship Id="rId4" Type="http://schemas.openxmlformats.org/officeDocument/2006/relationships/hyperlink" Target="https://github.com/esig/ds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dd250f2e3c2645a8ae327e935071281e/Cloud/en-US/DevGuide_ManageIntContent_External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ntuario.apache.org/javaindex.html" TargetMode="External"/><Relationship Id="rId2" Type="http://schemas.openxmlformats.org/officeDocument/2006/relationships/hyperlink" Target="http://jcp.org/en/jsr/detail?id=10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qwe.wiki/wiki/EIDA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0614B-A679-4B78-8370-49CE6A33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/>
              <a:t>XML “</a:t>
            </a:r>
            <a:r>
              <a:rPr lang="ru-RU" dirty="0"/>
              <a:t>СИГИ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5B5CF-3F40-44A7-A2C8-A345EF2DB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/>
          </a:bodyPr>
          <a:lstStyle/>
          <a:p>
            <a:r>
              <a:rPr lang="ru-RU" dirty="0"/>
              <a:t>Дмитрий </a:t>
            </a:r>
            <a:r>
              <a:rPr lang="en-US" dirty="0"/>
              <a:t> </a:t>
            </a:r>
            <a:r>
              <a:rPr lang="ru-RU" dirty="0"/>
              <a:t>Манько</a:t>
            </a:r>
            <a:r>
              <a:rPr lang="en-US" dirty="0"/>
              <a:t>, </a:t>
            </a:r>
            <a:r>
              <a:rPr lang="ru-RU" dirty="0"/>
              <a:t>специалист по интеграции</a:t>
            </a:r>
            <a:r>
              <a:rPr lang="en-US" dirty="0"/>
              <a:t>, IBA Group</a:t>
            </a:r>
            <a:endParaRPr lang="ru-RU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oy, drawing, food&#10;&#10;Description automatically generated">
            <a:extLst>
              <a:ext uri="{FF2B5EF4-FFF2-40B4-BE49-F238E27FC236}">
                <a16:creationId xmlns:a16="http://schemas.microsoft.com/office/drawing/2014/main" id="{DFBB19CA-BF7B-46B9-8DEE-DD20F1FC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2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051-9225-4E43-95A0-739C638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</a:t>
            </a:r>
            <a:br>
              <a:rPr lang="en-US"/>
            </a:br>
            <a:r>
              <a:rPr lang="en-US" b="1"/>
              <a:t>XAdES</a:t>
            </a:r>
            <a:r>
              <a:rPr lang="ru-RU"/>
              <a:t> 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06657-550E-4A40-AF43-8D7E6D95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475" y="863600"/>
            <a:ext cx="5061725" cy="51212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9479B28-8E3A-4599-A7A7-B502356254B8}"/>
              </a:ext>
            </a:extLst>
          </p:cNvPr>
          <p:cNvSpPr/>
          <p:nvPr/>
        </p:nvSpPr>
        <p:spPr>
          <a:xfrm rot="16200000">
            <a:off x="4674637" y="4226767"/>
            <a:ext cx="466530" cy="475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21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051-9225-4E43-95A0-739C638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  <a:br>
              <a:rPr lang="en-US" dirty="0"/>
            </a:br>
            <a:r>
              <a:rPr lang="en-US" b="1" dirty="0" err="1"/>
              <a:t>XAdES</a:t>
            </a:r>
            <a:r>
              <a:rPr lang="ru-R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CC3-24B3-4C3B-8F52-11E63BB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en-US" sz="4200" b="1" dirty="0" err="1"/>
              <a:t>jXAdES</a:t>
            </a:r>
            <a:endParaRPr lang="en-US" sz="4200" b="1" dirty="0"/>
          </a:p>
          <a:p>
            <a:pPr lvl="1"/>
            <a:r>
              <a:rPr lang="en-US" sz="4000" dirty="0">
                <a:hlinkClick r:id="rId2"/>
              </a:rPr>
              <a:t>https://github.com/universitatjaumei/jxades</a:t>
            </a:r>
            <a:endParaRPr lang="ru-RU" sz="4000" dirty="0"/>
          </a:p>
          <a:p>
            <a:pPr lvl="1"/>
            <a:r>
              <a:rPr lang="ru-RU" sz="4000" dirty="0"/>
              <a:t>легковесная библиотека с поддержкой </a:t>
            </a:r>
            <a:r>
              <a:rPr lang="en-US" sz="4000" dirty="0" err="1"/>
              <a:t>XAdES</a:t>
            </a:r>
            <a:r>
              <a:rPr lang="en-US" sz="4000" dirty="0"/>
              <a:t>-BES, </a:t>
            </a:r>
            <a:r>
              <a:rPr lang="en-US" sz="4000" dirty="0" err="1"/>
              <a:t>XAdES</a:t>
            </a:r>
            <a:r>
              <a:rPr lang="en-US" sz="4000" dirty="0"/>
              <a:t>-EPES </a:t>
            </a:r>
            <a:r>
              <a:rPr lang="ru-RU" sz="4000" dirty="0"/>
              <a:t>и</a:t>
            </a:r>
            <a:r>
              <a:rPr lang="en-US" sz="4000" dirty="0"/>
              <a:t> </a:t>
            </a:r>
            <a:r>
              <a:rPr lang="en-US" sz="4000" dirty="0" err="1"/>
              <a:t>XAdES</a:t>
            </a:r>
            <a:r>
              <a:rPr lang="en-US" sz="4000" dirty="0"/>
              <a:t>-T</a:t>
            </a:r>
            <a:r>
              <a:rPr lang="ru-RU" sz="4000" dirty="0"/>
              <a:t> профилей</a:t>
            </a:r>
          </a:p>
          <a:p>
            <a:pPr lvl="1"/>
            <a:r>
              <a:rPr lang="ru-RU" sz="4200" dirty="0"/>
              <a:t>нет валидации путей сертификаций</a:t>
            </a:r>
            <a:endParaRPr lang="ru-RU" sz="4200" b="1" dirty="0"/>
          </a:p>
          <a:p>
            <a:r>
              <a:rPr lang="en-US" sz="4200" b="1" i="1" dirty="0"/>
              <a:t>XAdES4j </a:t>
            </a:r>
            <a:r>
              <a:rPr lang="en-US" sz="4200" b="1" dirty="0"/>
              <a:t>(</a:t>
            </a:r>
            <a:r>
              <a:rPr lang="en-US" sz="4200" b="1" i="1" dirty="0" err="1"/>
              <a:t>XAdES</a:t>
            </a:r>
            <a:r>
              <a:rPr lang="en-US" sz="4200" b="1" i="1" dirty="0"/>
              <a:t> for Java</a:t>
            </a:r>
            <a:r>
              <a:rPr lang="en-US" sz="4200" b="1" dirty="0"/>
              <a:t>)</a:t>
            </a:r>
            <a:endParaRPr lang="ru-RU" sz="4200" b="1" dirty="0"/>
          </a:p>
          <a:p>
            <a:pPr lvl="1"/>
            <a:r>
              <a:rPr lang="en-US" sz="4200" dirty="0">
                <a:hlinkClick r:id="rId3"/>
              </a:rPr>
              <a:t>https://github.com/luisgoncalves/xades4j</a:t>
            </a:r>
            <a:endParaRPr lang="en-US" sz="4200" b="1" dirty="0"/>
          </a:p>
          <a:p>
            <a:pPr lvl="1"/>
            <a:r>
              <a:rPr lang="ru-RU" sz="4200" dirty="0"/>
              <a:t>проект поддерживается автором</a:t>
            </a:r>
          </a:p>
          <a:p>
            <a:pPr lvl="1"/>
            <a:r>
              <a:rPr lang="ru-RU" sz="4200" dirty="0"/>
              <a:t>прост в применении, мало зависимостей</a:t>
            </a:r>
            <a:endParaRPr lang="ru-RU" sz="4200" b="1" dirty="0"/>
          </a:p>
          <a:p>
            <a:r>
              <a:rPr lang="en-US" sz="4200" b="1" dirty="0"/>
              <a:t>Digital Signature Service (DSS</a:t>
            </a:r>
            <a:r>
              <a:rPr lang="ru-RU" sz="4200" b="1" dirty="0"/>
              <a:t> </a:t>
            </a:r>
            <a:r>
              <a:rPr lang="en-US" sz="4200" b="1" dirty="0"/>
              <a:t>framework)</a:t>
            </a:r>
          </a:p>
          <a:p>
            <a:pPr lvl="1"/>
            <a:r>
              <a:rPr lang="en-US" sz="4000" dirty="0">
                <a:hlinkClick r:id="rId4"/>
              </a:rPr>
              <a:t>https://github.com/esig/dss</a:t>
            </a:r>
            <a:endParaRPr lang="en-US" sz="4000" b="1" dirty="0"/>
          </a:p>
          <a:p>
            <a:pPr lvl="1"/>
            <a:r>
              <a:rPr lang="ru-RU" sz="4200" dirty="0"/>
              <a:t>проект европейского фонда </a:t>
            </a:r>
            <a:r>
              <a:rPr lang="en-US" sz="4200" dirty="0"/>
              <a:t>CEF </a:t>
            </a:r>
            <a:r>
              <a:rPr lang="en-US" sz="4200" dirty="0">
                <a:hlinkClick r:id="rId5"/>
              </a:rPr>
              <a:t>https://ec.europa.eu/cefdigital/DSS/webapp-demo/home</a:t>
            </a:r>
            <a:endParaRPr lang="en-US" sz="4200" dirty="0"/>
          </a:p>
          <a:p>
            <a:pPr lvl="1"/>
            <a:r>
              <a:rPr lang="ru-RU" sz="4200" dirty="0"/>
              <a:t>относительно сложная реализация, с кучей зависимостей</a:t>
            </a:r>
            <a:endParaRPr lang="en-US" sz="4200" dirty="0"/>
          </a:p>
          <a:p>
            <a:pPr lvl="1"/>
            <a:r>
              <a:rPr lang="ru-RU" sz="4200" dirty="0"/>
              <a:t>поддерживает </a:t>
            </a:r>
            <a:r>
              <a:rPr lang="en-US" sz="4200" dirty="0" err="1"/>
              <a:t>XAdES</a:t>
            </a:r>
            <a:r>
              <a:rPr lang="en-US" sz="4200" dirty="0"/>
              <a:t>-X-L </a:t>
            </a:r>
            <a:r>
              <a:rPr lang="ru-RU" sz="4200" dirty="0"/>
              <a:t>формат</a:t>
            </a:r>
            <a:endParaRPr lang="en-US" sz="4200" dirty="0"/>
          </a:p>
          <a:p>
            <a:endParaRPr lang="en-US" b="1" dirty="0"/>
          </a:p>
          <a:p>
            <a:pPr lvl="1"/>
            <a:endParaRPr lang="ru-RU" b="1" dirty="0"/>
          </a:p>
          <a:p>
            <a:endParaRPr lang="ru-RU" b="1" dirty="0"/>
          </a:p>
          <a:p>
            <a:endParaRPr lang="ru-RU" dirty="0"/>
          </a:p>
          <a:p>
            <a:endParaRPr lang="en-US" b="1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0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E9F-129A-4D03-A797-B9609D43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подписи в мире </a:t>
            </a:r>
            <a:r>
              <a:rPr lang="en-US" dirty="0"/>
              <a:t>SAP PI/PO/CPI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E10C-D025-4DED-BDBB-63586230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SAP</a:t>
            </a:r>
            <a:r>
              <a:rPr lang="ru-RU" sz="2400" dirty="0"/>
              <a:t> </a:t>
            </a:r>
            <a:r>
              <a:rPr lang="en-US" sz="2400" dirty="0"/>
              <a:t>PI/PO  - c</a:t>
            </a:r>
            <a:r>
              <a:rPr lang="ru-RU" sz="2400" dirty="0"/>
              <a:t>тандартных способов подписывания XML документов</a:t>
            </a:r>
            <a:r>
              <a:rPr lang="en-US" sz="2400" dirty="0"/>
              <a:t> </a:t>
            </a:r>
            <a:r>
              <a:rPr lang="ru-RU" sz="2400" dirty="0"/>
              <a:t>в НЕТ</a:t>
            </a:r>
            <a:r>
              <a:rPr lang="en-US" sz="2400" dirty="0"/>
              <a:t>!</a:t>
            </a:r>
          </a:p>
          <a:p>
            <a:pPr lvl="1"/>
            <a:r>
              <a:rPr lang="ru-RU" sz="2000" dirty="0"/>
              <a:t>но есть </a:t>
            </a:r>
            <a:r>
              <a:rPr lang="en-US" sz="2000" dirty="0"/>
              <a:t>Java AS [AM, JM, UDF]</a:t>
            </a:r>
            <a:endParaRPr lang="ru-RU" sz="2000" u="sng" dirty="0"/>
          </a:p>
          <a:p>
            <a:r>
              <a:rPr lang="en-US" sz="2400" dirty="0"/>
              <a:t>SAP CPI – </a:t>
            </a:r>
            <a:r>
              <a:rPr lang="ru-RU" sz="2400" dirty="0"/>
              <a:t>появилась поддержка </a:t>
            </a:r>
            <a:r>
              <a:rPr lang="en-US" sz="2400" dirty="0" err="1"/>
              <a:t>XAdES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ru-RU" sz="2000" dirty="0"/>
              <a:t>поддержка профилей </a:t>
            </a:r>
            <a:r>
              <a:rPr lang="en-US" sz="2000" dirty="0" err="1"/>
              <a:t>XAdES</a:t>
            </a:r>
            <a:r>
              <a:rPr lang="en-US" sz="2000" dirty="0"/>
              <a:t>-BES </a:t>
            </a:r>
            <a:r>
              <a:rPr lang="ru-RU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XAdES</a:t>
            </a:r>
            <a:r>
              <a:rPr lang="en-US" sz="2000" dirty="0"/>
              <a:t>-EPES </a:t>
            </a:r>
          </a:p>
          <a:p>
            <a:pPr lvl="1"/>
            <a:r>
              <a:rPr lang="ru-RU" sz="2000"/>
              <a:t>с ограничениями </a:t>
            </a:r>
            <a:r>
              <a:rPr lang="en-US" sz="2000" dirty="0">
                <a:hlinkClick r:id="rId2"/>
              </a:rPr>
              <a:t>https://help.sap.com/doc/dd250f2e3c2645a8ae327e935071281e/Cloud/en-US/DevGuide_ManageIntContent_External.pdf</a:t>
            </a:r>
            <a:endParaRPr lang="ru-RU" sz="2000" dirty="0"/>
          </a:p>
          <a:p>
            <a:pPr marL="502920" lvl="1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7957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FB85-EB28-4A36-A81A-FA4D8B71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CPI</a:t>
            </a:r>
            <a:endParaRPr lang="en-GB" dirty="0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C90C297-21B2-4397-80CA-7633B2CD8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760" y="817693"/>
            <a:ext cx="2947482" cy="2769446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380EAA4-E2E2-4170-A740-55F7ECD63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72"/>
          <a:stretch/>
        </p:blipFill>
        <p:spPr>
          <a:xfrm>
            <a:off x="6227108" y="2678654"/>
            <a:ext cx="5324457" cy="32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7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EEB-8513-4BF9-AEB5-C539B66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</a:t>
            </a:r>
            <a:r>
              <a:rPr lang="en-US" dirty="0"/>
              <a:t>XML </a:t>
            </a:r>
            <a:r>
              <a:rPr lang="ru-RU" dirty="0"/>
              <a:t>подписей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124C-80F0-4F50-8C72-9EBB669F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XML-DSIG</a:t>
            </a:r>
            <a:r>
              <a:rPr lang="ru-RU" sz="2400" i="1" dirty="0"/>
              <a:t> (</a:t>
            </a:r>
            <a:r>
              <a:rPr lang="en-US" sz="2400" i="1" dirty="0"/>
              <a:t>XML Digital Signature</a:t>
            </a:r>
            <a:r>
              <a:rPr lang="ru-RU" sz="2400" i="1" dirty="0"/>
              <a:t>)</a:t>
            </a:r>
            <a:r>
              <a:rPr lang="en-US" sz="2400" i="1" dirty="0"/>
              <a:t> </a:t>
            </a:r>
          </a:p>
          <a:p>
            <a:r>
              <a:rPr lang="en-US" sz="2400" b="1" i="1" dirty="0" err="1"/>
              <a:t>XAdES</a:t>
            </a:r>
            <a:r>
              <a:rPr lang="en-US" sz="2400" b="1" i="1" dirty="0"/>
              <a:t> </a:t>
            </a:r>
            <a:r>
              <a:rPr lang="en-US" sz="2400" i="1" dirty="0"/>
              <a:t>(XML Advanced Electronic Signatures)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2070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EEEB-8513-4BF9-AEB5-C539B66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XML-DSIG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124C-80F0-4F50-8C72-9EBB669F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Особенности формата</a:t>
            </a:r>
            <a:r>
              <a:rPr lang="en-US" i="1" dirty="0"/>
              <a:t>:</a:t>
            </a:r>
            <a:endParaRPr lang="ru-RU" i="1" dirty="0"/>
          </a:p>
          <a:p>
            <a:endParaRPr lang="en-US" i="1" dirty="0"/>
          </a:p>
          <a:p>
            <a:pPr lvl="1"/>
            <a:r>
              <a:rPr lang="ru-RU" sz="2000" i="1" dirty="0"/>
              <a:t>Объектом подписания может быть не только весь </a:t>
            </a:r>
            <a:r>
              <a:rPr lang="en-US" sz="2000" i="1" dirty="0"/>
              <a:t>XML,</a:t>
            </a:r>
            <a:r>
              <a:rPr lang="ru-RU" sz="2000" i="1" dirty="0"/>
              <a:t> но также его отдельный узел</a:t>
            </a:r>
          </a:p>
          <a:p>
            <a:pPr lvl="1"/>
            <a:r>
              <a:rPr lang="ru-RU" sz="2000" i="1" dirty="0"/>
              <a:t>Различные узлы могут быть подписаны разными подписантами</a:t>
            </a:r>
          </a:p>
          <a:p>
            <a:pPr lvl="1"/>
            <a:r>
              <a:rPr lang="ru-RU" sz="2000" i="1" dirty="0"/>
              <a:t>Подпись может находиться на разных уровнях по отношению к подписываемому объекту </a:t>
            </a:r>
            <a:r>
              <a:rPr lang="en-US" sz="2000" i="1" dirty="0"/>
              <a:t>XML</a:t>
            </a:r>
            <a:endParaRPr lang="ru-RU" sz="2000" i="1" dirty="0"/>
          </a:p>
          <a:p>
            <a:pPr lvl="1"/>
            <a:r>
              <a:rPr lang="ru-RU" sz="2000" i="1" dirty="0"/>
              <a:t>Подпись может содержать </a:t>
            </a:r>
            <a:r>
              <a:rPr lang="en-US" sz="2000" i="1" dirty="0"/>
              <a:t>URI </a:t>
            </a:r>
            <a:r>
              <a:rPr lang="ru-RU" sz="2000" i="1" dirty="0"/>
              <a:t>подписываемого объекта</a:t>
            </a:r>
            <a:r>
              <a:rPr lang="en-US" sz="2000" i="1" dirty="0"/>
              <a:t> (DETACHED </a:t>
            </a:r>
            <a:r>
              <a:rPr lang="ru-RU" sz="2000" i="1" dirty="0"/>
              <a:t>подпись</a:t>
            </a:r>
            <a:r>
              <a:rPr lang="en-US" sz="2000" i="1" dirty="0"/>
              <a:t>)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3518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C5BE-19CA-4A8B-8AF3-B1915BD5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XML-DSIG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D60F-0B7E-4E08-A887-180E27D1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ru-RU" sz="2400" i="1" dirty="0"/>
              <a:t>Типы </a:t>
            </a:r>
            <a:r>
              <a:rPr lang="en-US" sz="2400" i="1" dirty="0"/>
              <a:t>XML </a:t>
            </a:r>
            <a:r>
              <a:rPr lang="ru-RU" sz="2400" i="1" dirty="0"/>
              <a:t>подписей по отношению к подписываемому</a:t>
            </a:r>
            <a:r>
              <a:rPr lang="en-US" sz="2400" i="1" dirty="0"/>
              <a:t> </a:t>
            </a:r>
            <a:r>
              <a:rPr lang="ru-RU" sz="2400" i="1" dirty="0"/>
              <a:t>узлу</a:t>
            </a:r>
            <a:r>
              <a:rPr lang="en-US" sz="2400" i="1" dirty="0"/>
              <a:t>:</a:t>
            </a:r>
            <a:endParaRPr lang="ru-RU" sz="2400" i="1" dirty="0"/>
          </a:p>
          <a:p>
            <a:endParaRPr lang="ru-RU" sz="2400" i="1" dirty="0"/>
          </a:p>
          <a:p>
            <a:pPr lvl="1"/>
            <a:r>
              <a:rPr lang="en-US" sz="2000" b="1" i="1" dirty="0"/>
              <a:t>ENVELOPED</a:t>
            </a:r>
            <a:r>
              <a:rPr lang="en-US" sz="2000" i="1" dirty="0"/>
              <a:t> [</a:t>
            </a:r>
            <a:r>
              <a:rPr lang="ru-RU" sz="2000" i="1" dirty="0"/>
              <a:t>XML-подпись внутри подписываемого узла</a:t>
            </a:r>
            <a:r>
              <a:rPr lang="en-US" sz="2000" i="1" dirty="0"/>
              <a:t>]</a:t>
            </a:r>
          </a:p>
          <a:p>
            <a:pPr lvl="1"/>
            <a:r>
              <a:rPr lang="en-US" sz="2000" b="1" i="1" dirty="0"/>
              <a:t>ENVELOPING</a:t>
            </a:r>
            <a:r>
              <a:rPr lang="en-US" sz="2000" i="1" dirty="0"/>
              <a:t> [</a:t>
            </a:r>
            <a:r>
              <a:rPr lang="ru-RU" sz="2000" i="1" dirty="0"/>
              <a:t>подписываемый узел внутри структуры XML-подписи</a:t>
            </a:r>
            <a:r>
              <a:rPr lang="en-US" sz="2000" i="1" dirty="0"/>
              <a:t>]</a:t>
            </a:r>
          </a:p>
          <a:p>
            <a:pPr lvl="1"/>
            <a:r>
              <a:rPr lang="en-US" sz="2000" b="1" i="1" dirty="0"/>
              <a:t>DETACHED</a:t>
            </a:r>
            <a:r>
              <a:rPr lang="en-US" sz="2000" i="1" dirty="0"/>
              <a:t> [</a:t>
            </a:r>
            <a:r>
              <a:rPr lang="ru-RU" sz="2000" i="1" dirty="0"/>
              <a:t>XML-подпись на одном уровне с подписываемым узлом</a:t>
            </a:r>
            <a:r>
              <a:rPr lang="en-US" sz="2000" i="1" dirty="0"/>
              <a:t>]</a:t>
            </a:r>
            <a:endParaRPr lang="ru-RU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A62EF-7D9F-464B-A314-FE78257C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4324693"/>
            <a:ext cx="7315200" cy="15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VNRSS: JVNRSS with XML signature">
            <a:extLst>
              <a:ext uri="{FF2B5EF4-FFF2-40B4-BE49-F238E27FC236}">
                <a16:creationId xmlns:a16="http://schemas.microsoft.com/office/drawing/2014/main" id="{92EABF4C-B62C-417B-898A-8F788422B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073" y="771434"/>
            <a:ext cx="6477854" cy="527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0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051-9225-4E43-95A0-739C638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  <a:br>
              <a:rPr lang="en-US" dirty="0"/>
            </a:br>
            <a:r>
              <a:rPr lang="en-US" b="1" dirty="0"/>
              <a:t>XML-DSIG</a:t>
            </a:r>
            <a:br>
              <a:rPr lang="ru-RU" b="1" dirty="0"/>
            </a:br>
            <a:r>
              <a:rPr lang="ru-RU" b="1" dirty="0"/>
              <a:t>(</a:t>
            </a:r>
            <a:r>
              <a:rPr lang="en-US" b="1" dirty="0"/>
              <a:t>SOAP </a:t>
            </a:r>
            <a:r>
              <a:rPr lang="ru-RU" b="1" dirty="0"/>
              <a:t>сообщение)</a:t>
            </a:r>
            <a:r>
              <a:rPr lang="ru-RU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01BFEC-CF02-498A-86C9-1A46DF127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53" y="863600"/>
            <a:ext cx="368437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7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051-9225-4E43-95A0-739C638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  <a:br>
              <a:rPr lang="en-US" dirty="0"/>
            </a:br>
            <a:r>
              <a:rPr lang="en-US" b="1" dirty="0"/>
              <a:t>XML-DSIG</a:t>
            </a:r>
            <a:r>
              <a:rPr lang="ru-R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CC3-24B3-4C3B-8F52-11E63BB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Java XML Signatures</a:t>
            </a:r>
            <a:r>
              <a:rPr lang="ru-RU" sz="2800" b="1" dirty="0"/>
              <a:t> </a:t>
            </a:r>
            <a:endParaRPr lang="ru-RU" sz="2400" b="1" dirty="0"/>
          </a:p>
          <a:p>
            <a:pPr lvl="1"/>
            <a:r>
              <a:rPr lang="en-US" sz="2000" dirty="0"/>
              <a:t>JSR105 API  </a:t>
            </a:r>
            <a:r>
              <a:rPr lang="en-US" sz="2000" dirty="0">
                <a:hlinkClick r:id="rId2"/>
              </a:rPr>
              <a:t>http://jcp.org/en/jsr/detail?id=105</a:t>
            </a:r>
            <a:endParaRPr lang="en-US" sz="2000" dirty="0"/>
          </a:p>
          <a:p>
            <a:pPr lvl="1"/>
            <a:r>
              <a:rPr lang="en-US" sz="2000" dirty="0"/>
              <a:t>Java SE &gt;=1.6, SAP JVM</a:t>
            </a:r>
            <a:endParaRPr lang="ru-RU" sz="2000" dirty="0"/>
          </a:p>
          <a:p>
            <a:r>
              <a:rPr lang="en-US" sz="2800" b="1" dirty="0"/>
              <a:t>Apache XML Security</a:t>
            </a:r>
            <a:r>
              <a:rPr lang="ru-RU" sz="2800" b="1" dirty="0"/>
              <a:t> (</a:t>
            </a:r>
            <a:r>
              <a:rPr lang="en-US" sz="2400" dirty="0" err="1"/>
              <a:t>Santuario</a:t>
            </a:r>
            <a:r>
              <a:rPr lang="ru-RU" sz="2400" dirty="0"/>
              <a:t> </a:t>
            </a:r>
            <a:r>
              <a:rPr lang="en-US" sz="2400" dirty="0"/>
              <a:t>project</a:t>
            </a:r>
            <a:r>
              <a:rPr lang="ru-RU" sz="2800" b="1" dirty="0"/>
              <a:t>)</a:t>
            </a:r>
            <a:endParaRPr lang="en-US" sz="2800" b="1" dirty="0"/>
          </a:p>
          <a:p>
            <a:pPr lvl="1"/>
            <a:r>
              <a:rPr lang="en-US" sz="2400" dirty="0">
                <a:hlinkClick r:id="rId3"/>
              </a:rPr>
              <a:t>https://santuario.apache.org/javaindex.html</a:t>
            </a:r>
            <a:endParaRPr lang="en-US" sz="2400" dirty="0"/>
          </a:p>
          <a:p>
            <a:pPr lvl="1"/>
            <a:r>
              <a:rPr lang="en-US" sz="2000" dirty="0"/>
              <a:t>The Apache </a:t>
            </a:r>
            <a:r>
              <a:rPr lang="en-US" sz="2000" dirty="0" err="1"/>
              <a:t>Santuario</a:t>
            </a:r>
            <a:r>
              <a:rPr lang="en-US" sz="2000" dirty="0"/>
              <a:t> Java DOM API: The older DOM API which pre-dates JSR-105.</a:t>
            </a:r>
          </a:p>
          <a:p>
            <a:pPr lvl="1"/>
            <a:r>
              <a:rPr lang="en-US" sz="2000" dirty="0"/>
              <a:t>The Apache </a:t>
            </a:r>
            <a:r>
              <a:rPr lang="en-US" sz="2000" dirty="0" err="1"/>
              <a:t>Santuario</a:t>
            </a:r>
            <a:r>
              <a:rPr lang="en-US" sz="2000" dirty="0"/>
              <a:t> Java </a:t>
            </a:r>
            <a:r>
              <a:rPr lang="en-US" sz="2000" dirty="0" err="1"/>
              <a:t>StAX</a:t>
            </a:r>
            <a:r>
              <a:rPr lang="en-US" sz="2000" dirty="0"/>
              <a:t> API: The newer </a:t>
            </a:r>
            <a:r>
              <a:rPr lang="en-US" sz="2000" dirty="0" err="1"/>
              <a:t>StAX</a:t>
            </a:r>
            <a:r>
              <a:rPr lang="en-US" sz="2000" dirty="0"/>
              <a:t>-based (streaming) API which uses far less memory for large XML trees than the DOM approach.</a:t>
            </a:r>
          </a:p>
          <a:p>
            <a:pPr lvl="1"/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56511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051-9225-4E43-95A0-739C638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есть</a:t>
            </a:r>
            <a:br>
              <a:rPr lang="en-US" dirty="0"/>
            </a:br>
            <a:r>
              <a:rPr lang="en-US" b="1" dirty="0" err="1"/>
              <a:t>XAdES</a:t>
            </a:r>
            <a:r>
              <a:rPr lang="ru-RU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F5833-5FDD-4510-9DF7-2084AF9C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683" y="922297"/>
            <a:ext cx="7315200" cy="5120640"/>
          </a:xfrm>
        </p:spPr>
        <p:txBody>
          <a:bodyPr/>
          <a:lstStyle/>
          <a:p>
            <a:r>
              <a:rPr lang="ru-RU" dirty="0"/>
              <a:t>Расширенная цифровая подпись</a:t>
            </a:r>
            <a:endParaRPr lang="en-US" dirty="0"/>
          </a:p>
          <a:p>
            <a:r>
              <a:rPr lang="ru-RU" dirty="0"/>
              <a:t>XAdES определяет точные профили XML-D</a:t>
            </a:r>
            <a:r>
              <a:rPr lang="en-US" dirty="0"/>
              <a:t>s</a:t>
            </a:r>
            <a:r>
              <a:rPr lang="ru-RU" dirty="0"/>
              <a:t>ig</a:t>
            </a:r>
            <a:r>
              <a:rPr lang="en-US" dirty="0"/>
              <a:t>, </a:t>
            </a:r>
            <a:r>
              <a:rPr lang="ru-RU" dirty="0"/>
              <a:t>что делает его совместимым с европейским регламентом </a:t>
            </a:r>
            <a:r>
              <a:rPr lang="ru-RU" u="sng" dirty="0">
                <a:hlinkClick r:id="rId2" tooltip="EIDAS"/>
              </a:rPr>
              <a:t>eIDAS</a:t>
            </a:r>
            <a:endParaRPr lang="ru-RU" u="sng" dirty="0"/>
          </a:p>
          <a:p>
            <a:r>
              <a:rPr lang="ru-RU" dirty="0"/>
              <a:t>Подписи остаются действительными в течение длительного времени</a:t>
            </a:r>
          </a:p>
          <a:p>
            <a:r>
              <a:rPr lang="ru-RU" dirty="0"/>
              <a:t>Степень защиты определяется используемым профилем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97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21C0-A6D0-484E-B2E0-7FAFDEA6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профилей </a:t>
            </a:r>
            <a:r>
              <a:rPr lang="en-US" dirty="0" err="1"/>
              <a:t>XAdES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A1A8-0403-4A2B-8D07-381CC8D3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>
                <a:solidFill>
                  <a:schemeClr val="tx2"/>
                </a:solidFill>
              </a:rPr>
              <a:t>XAdES</a:t>
            </a:r>
            <a:r>
              <a:rPr lang="fr-FR" sz="2400" dirty="0">
                <a:solidFill>
                  <a:schemeClr val="tx2"/>
                </a:solidFill>
              </a:rPr>
              <a:t>-BES</a:t>
            </a:r>
            <a:r>
              <a:rPr lang="ru-RU" sz="2400" dirty="0">
                <a:solidFill>
                  <a:schemeClr val="tx2"/>
                </a:solidFill>
              </a:rPr>
              <a:t> (базовый)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Базовая форма, просто удовлетворяющая юридическим требованиям Директивы для расширенной подписи</a:t>
            </a:r>
          </a:p>
          <a:p>
            <a:r>
              <a:rPr lang="fr-FR" sz="2400" dirty="0" err="1">
                <a:solidFill>
                  <a:schemeClr val="tx2"/>
                </a:solidFill>
              </a:rPr>
              <a:t>XAdES</a:t>
            </a:r>
            <a:r>
              <a:rPr lang="fr-FR" sz="2400" dirty="0">
                <a:solidFill>
                  <a:schemeClr val="tx2"/>
                </a:solidFill>
              </a:rPr>
              <a:t>-EPES</a:t>
            </a:r>
            <a:r>
              <a:rPr lang="ru-RU" sz="2400" dirty="0">
                <a:solidFill>
                  <a:schemeClr val="tx2"/>
                </a:solidFill>
              </a:rPr>
              <a:t> (</a:t>
            </a:r>
            <a:r>
              <a:rPr lang="en-US" sz="2400" dirty="0">
                <a:solidFill>
                  <a:schemeClr val="tx2"/>
                </a:solidFill>
              </a:rPr>
              <a:t>Explicit Policy Electronic Signature</a:t>
            </a:r>
            <a:r>
              <a:rPr lang="ru-RU" sz="2400" dirty="0">
                <a:solidFill>
                  <a:schemeClr val="tx2"/>
                </a:solidFill>
              </a:rPr>
              <a:t>)</a:t>
            </a:r>
          </a:p>
          <a:p>
            <a:r>
              <a:rPr lang="fr-FR" sz="2400" dirty="0" err="1">
                <a:solidFill>
                  <a:schemeClr val="tx2"/>
                </a:solidFill>
              </a:rPr>
              <a:t>XAdES</a:t>
            </a:r>
            <a:r>
              <a:rPr lang="fr-FR" sz="2400" dirty="0">
                <a:solidFill>
                  <a:schemeClr val="tx2"/>
                </a:solidFill>
              </a:rPr>
              <a:t>-T</a:t>
            </a:r>
            <a:r>
              <a:rPr lang="ru-RU" sz="2400" dirty="0">
                <a:solidFill>
                  <a:schemeClr val="tx2"/>
                </a:solidFill>
              </a:rPr>
              <a:t> (с отметкой времени)</a:t>
            </a:r>
            <a:endParaRPr lang="fr-FR" sz="2400" dirty="0">
              <a:solidFill>
                <a:schemeClr val="tx2"/>
              </a:solidFill>
            </a:endParaRP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Добавляющий в неподписанные аттрибуты штампы времени, полученных при обращении к </a:t>
            </a:r>
            <a:r>
              <a:rPr lang="en-US" sz="2000" dirty="0">
                <a:solidFill>
                  <a:schemeClr val="tx2"/>
                </a:solidFill>
              </a:rPr>
              <a:t>TSA</a:t>
            </a:r>
            <a:endParaRPr lang="ru-RU" sz="2000" dirty="0">
              <a:solidFill>
                <a:schemeClr val="tx2"/>
              </a:solidFill>
            </a:endParaRPr>
          </a:p>
          <a:p>
            <a:r>
              <a:rPr lang="fr-FR" sz="2400" dirty="0" err="1">
                <a:solidFill>
                  <a:schemeClr val="tx2"/>
                </a:solidFill>
              </a:rPr>
              <a:t>XAdES</a:t>
            </a:r>
            <a:r>
              <a:rPr lang="fr-FR" sz="2400" dirty="0">
                <a:solidFill>
                  <a:schemeClr val="tx2"/>
                </a:solidFill>
              </a:rPr>
              <a:t>-C</a:t>
            </a:r>
            <a:r>
              <a:rPr lang="ru-RU" sz="2400" dirty="0">
                <a:solidFill>
                  <a:schemeClr val="tx2"/>
                </a:solidFill>
              </a:rPr>
              <a:t> (полный)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 Добавляющий ссылки на данные проверки (цепочки  сертификатов и списки отзыва) 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XAdES</a:t>
            </a:r>
            <a:r>
              <a:rPr lang="en-US" sz="2400" dirty="0">
                <a:solidFill>
                  <a:schemeClr val="tx2"/>
                </a:solidFill>
              </a:rPr>
              <a:t>-X</a:t>
            </a:r>
            <a:r>
              <a:rPr lang="ru-RU" sz="2400" dirty="0">
                <a:solidFill>
                  <a:schemeClr val="tx2"/>
                </a:solidFill>
              </a:rPr>
              <a:t> (расширенный)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XAdES</a:t>
            </a:r>
            <a:r>
              <a:rPr lang="en-US" sz="2400" dirty="0">
                <a:solidFill>
                  <a:schemeClr val="tx2"/>
                </a:solidFill>
              </a:rPr>
              <a:t>-X-L</a:t>
            </a:r>
            <a:r>
              <a:rPr lang="ru-RU" sz="2400" dirty="0">
                <a:solidFill>
                  <a:schemeClr val="tx2"/>
                </a:solidFill>
              </a:rPr>
              <a:t> (расширенный долгосрочный)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XAdES</a:t>
            </a:r>
            <a:r>
              <a:rPr lang="en-US" sz="2400" dirty="0">
                <a:solidFill>
                  <a:schemeClr val="tx2"/>
                </a:solidFill>
              </a:rPr>
              <a:t>-A</a:t>
            </a:r>
            <a:r>
              <a:rPr lang="ru-RU" sz="2400" dirty="0">
                <a:solidFill>
                  <a:schemeClr val="tx2"/>
                </a:solidFill>
              </a:rPr>
              <a:t> (архивный)</a:t>
            </a:r>
          </a:p>
        </p:txBody>
      </p:sp>
    </p:spTree>
    <p:extLst>
      <p:ext uri="{BB962C8B-B14F-4D97-AF65-F5344CB8AC3E}">
        <p14:creationId xmlns:p14="http://schemas.microsoft.com/office/powerpoint/2010/main" val="6358995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1158485140784AB8A19DF3D087B4A3" ma:contentTypeVersion="9" ma:contentTypeDescription="Create a new document." ma:contentTypeScope="" ma:versionID="4a41b296c11635adf38ba84e3e57d105">
  <xsd:schema xmlns:xsd="http://www.w3.org/2001/XMLSchema" xmlns:xs="http://www.w3.org/2001/XMLSchema" xmlns:p="http://schemas.microsoft.com/office/2006/metadata/properties" xmlns:ns3="53a15f0b-c126-4dbb-b51c-36a621a5ffb9" xmlns:ns4="24e4050d-a24c-4ca8-823a-99673f880754" targetNamespace="http://schemas.microsoft.com/office/2006/metadata/properties" ma:root="true" ma:fieldsID="d4cb2b912d4900fdca049982727ca2ba" ns3:_="" ns4:_="">
    <xsd:import namespace="53a15f0b-c126-4dbb-b51c-36a621a5ffb9"/>
    <xsd:import namespace="24e4050d-a24c-4ca8-823a-99673f88075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15f0b-c126-4dbb-b51c-36a621a5ff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e4050d-a24c-4ca8-823a-99673f880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E6DAF9-2F7B-49BD-9842-9D715A21B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15f0b-c126-4dbb-b51c-36a621a5ffb9"/>
    <ds:schemaRef ds:uri="24e4050d-a24c-4ca8-823a-99673f8807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D086BE-A242-4443-B52A-7DB393AF3E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18E5AA-9EE9-41B8-B5F3-1C724DBAB767}">
  <ds:schemaRefs>
    <ds:schemaRef ds:uri="http://schemas.openxmlformats.org/package/2006/metadata/core-properties"/>
    <ds:schemaRef ds:uri="24e4050d-a24c-4ca8-823a-99673f880754"/>
    <ds:schemaRef ds:uri="53a15f0b-c126-4dbb-b51c-36a621a5ffb9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491</Words>
  <Application>Microsoft Office PowerPoint</Application>
  <PresentationFormat>Широкоэкранный</PresentationFormat>
  <Paragraphs>73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XML “СИГИ”</vt:lpstr>
      <vt:lpstr>Форматы XML подписей</vt:lpstr>
      <vt:lpstr>XML-DSIG</vt:lpstr>
      <vt:lpstr>XML-DSIG</vt:lpstr>
      <vt:lpstr>Презентация PowerPoint</vt:lpstr>
      <vt:lpstr>Структура XML-DSIG (SOAP сообщение) </vt:lpstr>
      <vt:lpstr>Реализации XML-DSIG </vt:lpstr>
      <vt:lpstr>Что есть XAdES </vt:lpstr>
      <vt:lpstr>Типы профилей XAdES</vt:lpstr>
      <vt:lpstr>Структура XAdES </vt:lpstr>
      <vt:lpstr>Реализации XAdES </vt:lpstr>
      <vt:lpstr>XML подписи в мире SAP PI/PO/CPI</vt:lpstr>
      <vt:lpstr>SAP CPI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подписи в мире SAP PO</dc:title>
  <dc:creator>Dzmitry Manko-CONT</dc:creator>
  <cp:lastModifiedBy>Manko_D</cp:lastModifiedBy>
  <cp:revision>3</cp:revision>
  <dcterms:created xsi:type="dcterms:W3CDTF">2020-09-05T21:19:00Z</dcterms:created>
  <dcterms:modified xsi:type="dcterms:W3CDTF">2020-09-07T10:19:18Z</dcterms:modified>
</cp:coreProperties>
</file>