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5" d="100"/>
          <a:sy n="75" d="100"/>
        </p:scale>
        <p:origin x="-1236"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15FE7E9-0663-40AE-BEA9-F9C59D40D3A0}" type="datetimeFigureOut">
              <a:rPr lang="en-US" smtClean="0"/>
              <a:pPr/>
              <a:t>09/11/2017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98A4C76E-0A61-477A-B4A6-A693F8E3430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5FE7E9-0663-40AE-BEA9-F9C59D40D3A0}" type="datetimeFigureOut">
              <a:rPr lang="en-US" smtClean="0"/>
              <a:pPr/>
              <a:t>09/11/2017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4C76E-0A61-477A-B4A6-A693F8E343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15FE7E9-0663-40AE-BEA9-F9C59D40D3A0}" type="datetimeFigureOut">
              <a:rPr lang="en-US" smtClean="0"/>
              <a:pPr/>
              <a:t>09/11/2017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4C76E-0A61-477A-B4A6-A693F8E343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15FE7E9-0663-40AE-BEA9-F9C59D40D3A0}" type="datetimeFigureOut">
              <a:rPr lang="en-US" smtClean="0"/>
              <a:pPr/>
              <a:t>09/11/2017</a:t>
            </a:fld>
            <a:endParaRPr lang="en-US"/>
          </a:p>
        </p:txBody>
      </p:sp>
      <p:sp>
        <p:nvSpPr>
          <p:cNvPr id="9" name="Slide Number Placeholder 8"/>
          <p:cNvSpPr>
            <a:spLocks noGrp="1"/>
          </p:cNvSpPr>
          <p:nvPr>
            <p:ph type="sldNum" sz="quarter" idx="15"/>
          </p:nvPr>
        </p:nvSpPr>
        <p:spPr/>
        <p:txBody>
          <a:bodyPr rtlCol="0"/>
          <a:lstStyle/>
          <a:p>
            <a:fld id="{98A4C76E-0A61-477A-B4A6-A693F8E34300}"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15FE7E9-0663-40AE-BEA9-F9C59D40D3A0}" type="datetimeFigureOut">
              <a:rPr lang="en-US" smtClean="0"/>
              <a:pPr/>
              <a:t>09/11/2017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98A4C76E-0A61-477A-B4A6-A693F8E3430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15FE7E9-0663-40AE-BEA9-F9C59D40D3A0}" type="datetimeFigureOut">
              <a:rPr lang="en-US" smtClean="0"/>
              <a:pPr/>
              <a:t>09/11/2017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4C76E-0A61-477A-B4A6-A693F8E34300}"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15FE7E9-0663-40AE-BEA9-F9C59D40D3A0}" type="datetimeFigureOut">
              <a:rPr lang="en-US" smtClean="0"/>
              <a:pPr/>
              <a:t>09/11/2017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4C76E-0A61-477A-B4A6-A693F8E34300}"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15FE7E9-0663-40AE-BEA9-F9C59D40D3A0}" type="datetimeFigureOut">
              <a:rPr lang="en-US" smtClean="0"/>
              <a:pPr/>
              <a:t>09/11/2017</a:t>
            </a:fld>
            <a:endParaRPr lang="en-US"/>
          </a:p>
        </p:txBody>
      </p:sp>
      <p:sp>
        <p:nvSpPr>
          <p:cNvPr id="7" name="Slide Number Placeholder 6"/>
          <p:cNvSpPr>
            <a:spLocks noGrp="1"/>
          </p:cNvSpPr>
          <p:nvPr>
            <p:ph type="sldNum" sz="quarter" idx="11"/>
          </p:nvPr>
        </p:nvSpPr>
        <p:spPr/>
        <p:txBody>
          <a:bodyPr rtlCol="0"/>
          <a:lstStyle/>
          <a:p>
            <a:fld id="{98A4C76E-0A61-477A-B4A6-A693F8E34300}"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5FE7E9-0663-40AE-BEA9-F9C59D40D3A0}" type="datetimeFigureOut">
              <a:rPr lang="en-US" smtClean="0"/>
              <a:pPr/>
              <a:t>09/11/2017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A4C76E-0A61-477A-B4A6-A693F8E343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15FE7E9-0663-40AE-BEA9-F9C59D40D3A0}" type="datetimeFigureOut">
              <a:rPr lang="en-US" smtClean="0"/>
              <a:pPr/>
              <a:t>09/11/2017</a:t>
            </a:fld>
            <a:endParaRPr lang="en-US"/>
          </a:p>
        </p:txBody>
      </p:sp>
      <p:sp>
        <p:nvSpPr>
          <p:cNvPr id="22" name="Slide Number Placeholder 21"/>
          <p:cNvSpPr>
            <a:spLocks noGrp="1"/>
          </p:cNvSpPr>
          <p:nvPr>
            <p:ph type="sldNum" sz="quarter" idx="15"/>
          </p:nvPr>
        </p:nvSpPr>
        <p:spPr/>
        <p:txBody>
          <a:bodyPr rtlCol="0"/>
          <a:lstStyle/>
          <a:p>
            <a:fld id="{98A4C76E-0A61-477A-B4A6-A693F8E34300}"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15FE7E9-0663-40AE-BEA9-F9C59D40D3A0}" type="datetimeFigureOut">
              <a:rPr lang="en-US" smtClean="0"/>
              <a:pPr/>
              <a:t>09/11/2017</a:t>
            </a:fld>
            <a:endParaRPr lang="en-US"/>
          </a:p>
        </p:txBody>
      </p:sp>
      <p:sp>
        <p:nvSpPr>
          <p:cNvPr id="18" name="Slide Number Placeholder 17"/>
          <p:cNvSpPr>
            <a:spLocks noGrp="1"/>
          </p:cNvSpPr>
          <p:nvPr>
            <p:ph type="sldNum" sz="quarter" idx="11"/>
          </p:nvPr>
        </p:nvSpPr>
        <p:spPr/>
        <p:txBody>
          <a:bodyPr rtlCol="0"/>
          <a:lstStyle/>
          <a:p>
            <a:fld id="{98A4C76E-0A61-477A-B4A6-A693F8E34300}"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15FE7E9-0663-40AE-BEA9-F9C59D40D3A0}" type="datetimeFigureOut">
              <a:rPr lang="en-US" smtClean="0"/>
              <a:pPr/>
              <a:t>09/11/2017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98A4C76E-0A61-477A-B4A6-A693F8E343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Kolhapur.jpg"/>
          <p:cNvPicPr>
            <a:picLocks noGrp="1" noChangeAspect="1"/>
          </p:cNvPicPr>
          <p:nvPr>
            <p:ph sz="quarter" idx="1"/>
          </p:nvPr>
        </p:nvPicPr>
        <p:blipFill>
          <a:blip r:embed="rId2"/>
          <a:stretch>
            <a:fillRect/>
          </a:stretch>
        </p:blipFill>
        <p:spPr>
          <a:xfrm>
            <a:off x="1066800" y="838200"/>
            <a:ext cx="6498167" cy="4873625"/>
          </a:xfrm>
        </p:spPr>
      </p:pic>
      <p:sp>
        <p:nvSpPr>
          <p:cNvPr id="7" name="Title 6"/>
          <p:cNvSpPr>
            <a:spLocks noGrp="1"/>
          </p:cNvSpPr>
          <p:nvPr>
            <p:ph type="title"/>
          </p:nvPr>
        </p:nvSpPr>
        <p:spPr>
          <a:xfrm>
            <a:off x="457200" y="914400"/>
            <a:ext cx="7467600" cy="1143000"/>
          </a:xfrm>
        </p:spPr>
        <p:txBody>
          <a:bodyPr>
            <a:normAutofit/>
          </a:bodyPr>
          <a:lstStyle/>
          <a:p>
            <a:pPr algn="ctr"/>
            <a:r>
              <a:rPr lang="en-US" sz="2800" b="1" dirty="0" smtClean="0">
                <a:solidFill>
                  <a:schemeClr val="tx1"/>
                </a:solidFill>
                <a:latin typeface="Times New Roman" pitchFamily="18" charset="0"/>
                <a:cs typeface="Times New Roman" pitchFamily="18" charset="0"/>
              </a:rPr>
              <a:t>Municipal Corporation</a:t>
            </a:r>
            <a:br>
              <a:rPr lang="en-US" sz="2800" b="1" dirty="0" smtClean="0">
                <a:solidFill>
                  <a:schemeClr val="tx1"/>
                </a:solidFill>
                <a:latin typeface="Times New Roman" pitchFamily="18" charset="0"/>
                <a:cs typeface="Times New Roman" pitchFamily="18" charset="0"/>
              </a:rPr>
            </a:br>
            <a:r>
              <a:rPr lang="en-US" sz="2800" b="1" dirty="0" smtClean="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Management</a:t>
            </a:r>
            <a:endParaRPr lang="en-US" sz="2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dirty="0" smtClean="0">
                <a:latin typeface="Times New Roman" pitchFamily="18" charset="0"/>
                <a:cs typeface="Times New Roman" pitchFamily="18" charset="0"/>
              </a:rPr>
              <a:t>Outline of Proposed Work </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endParaRPr lang="en-US" dirty="0" smtClean="0"/>
          </a:p>
          <a:p>
            <a:pPr algn="just">
              <a:buNone/>
            </a:pPr>
            <a:r>
              <a:rPr lang="en-US" sz="2000" dirty="0" smtClean="0">
                <a:latin typeface="Times New Roman" pitchFamily="18" charset="0"/>
                <a:cs typeface="Times New Roman" pitchFamily="18" charset="0"/>
              </a:rPr>
              <a:t>    In this module we have provided three different types of user who can perform tasks according to their privileges set by the Administrator who is Super Admin in our case. The users are listed below  :- </a:t>
            </a:r>
          </a:p>
          <a:p>
            <a:pPr algn="just"/>
            <a:endParaRPr lang="en-US" sz="2000" dirty="0" smtClean="0">
              <a:latin typeface="Times New Roman" pitchFamily="18" charset="0"/>
              <a:cs typeface="Times New Roman" pitchFamily="18" charset="0"/>
            </a:endParaRPr>
          </a:p>
          <a:p>
            <a:pPr lvl="0" algn="just">
              <a:buNone/>
            </a:pPr>
            <a:r>
              <a:rPr lang="en-US" sz="2000" dirty="0" smtClean="0">
                <a:latin typeface="Times New Roman" pitchFamily="18" charset="0"/>
                <a:cs typeface="Times New Roman" pitchFamily="18" charset="0"/>
              </a:rPr>
              <a:t>		1. Super Admin (Top Level Official)</a:t>
            </a:r>
          </a:p>
          <a:p>
            <a:pPr lvl="0" algn="just">
              <a:buNone/>
            </a:pPr>
            <a:r>
              <a:rPr lang="en-US" sz="2000" dirty="0" smtClean="0">
                <a:latin typeface="Times New Roman" pitchFamily="18" charset="0"/>
                <a:cs typeface="Times New Roman" pitchFamily="18" charset="0"/>
              </a:rPr>
              <a:t>		2. Admin (</a:t>
            </a:r>
            <a:r>
              <a:rPr lang="en-US" sz="2000" dirty="0" err="1" smtClean="0">
                <a:latin typeface="Times New Roman" pitchFamily="18" charset="0"/>
                <a:cs typeface="Times New Roman" pitchFamily="18" charset="0"/>
              </a:rPr>
              <a:t>Corporators</a:t>
            </a:r>
            <a:r>
              <a:rPr lang="en-US" sz="2000" dirty="0" smtClean="0">
                <a:latin typeface="Times New Roman" pitchFamily="18" charset="0"/>
                <a:cs typeface="Times New Roman" pitchFamily="18" charset="0"/>
              </a:rPr>
              <a:t>)</a:t>
            </a:r>
          </a:p>
          <a:p>
            <a:pPr lvl="0" algn="just">
              <a:buNone/>
            </a:pPr>
            <a:r>
              <a:rPr lang="en-US" sz="2000" dirty="0" smtClean="0">
                <a:latin typeface="Times New Roman" pitchFamily="18" charset="0"/>
                <a:cs typeface="Times New Roman" pitchFamily="18" charset="0"/>
              </a:rPr>
              <a:t>		3. Users (Society Citizens)</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latin typeface="Times New Roman" pitchFamily="18" charset="0"/>
                <a:cs typeface="Times New Roman" pitchFamily="18" charset="0"/>
              </a:rPr>
              <a:t>Data Flow Diagram (Level 0)</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pic>
        <p:nvPicPr>
          <p:cNvPr id="4" name="Content Placeholder 3" descr="l0.png"/>
          <p:cNvPicPr>
            <a:picLocks noGrp="1" noChangeAspect="1"/>
          </p:cNvPicPr>
          <p:nvPr>
            <p:ph sz="quarter" idx="1"/>
          </p:nvPr>
        </p:nvPicPr>
        <p:blipFill>
          <a:blip r:embed="rId2"/>
          <a:stretch>
            <a:fillRect/>
          </a:stretch>
        </p:blipFill>
        <p:spPr>
          <a:xfrm>
            <a:off x="597914" y="2286000"/>
            <a:ext cx="7174486" cy="342372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2800" b="1" dirty="0" smtClean="0">
                <a:latin typeface="Times New Roman" pitchFamily="18" charset="0"/>
                <a:cs typeface="Times New Roman" pitchFamily="18" charset="0"/>
              </a:rPr>
              <a:t>Dataflow Diagram (Level 1)</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4" name="Content Placeholder 3" descr="l2.png"/>
          <p:cNvPicPr>
            <a:picLocks noGrp="1" noChangeAspect="1"/>
          </p:cNvPicPr>
          <p:nvPr>
            <p:ph sz="quarter" idx="1"/>
          </p:nvPr>
        </p:nvPicPr>
        <p:blipFill>
          <a:blip r:embed="rId2"/>
          <a:stretch>
            <a:fillRect/>
          </a:stretch>
        </p:blipFill>
        <p:spPr>
          <a:xfrm>
            <a:off x="457200" y="1704924"/>
            <a:ext cx="7467600" cy="4664176"/>
          </a:xfrm>
        </p:spPr>
      </p:pic>
      <p:sp>
        <p:nvSpPr>
          <p:cNvPr id="5" name="TextBox 4"/>
          <p:cNvSpPr txBox="1"/>
          <p:nvPr/>
        </p:nvSpPr>
        <p:spPr>
          <a:xfrm>
            <a:off x="2971800" y="5943600"/>
            <a:ext cx="724878" cy="261610"/>
          </a:xfrm>
          <a:prstGeom prst="rect">
            <a:avLst/>
          </a:prstGeom>
          <a:noFill/>
        </p:spPr>
        <p:txBody>
          <a:bodyPr wrap="none" rtlCol="0">
            <a:spAutoFit/>
          </a:bodyPr>
          <a:lstStyle/>
          <a:p>
            <a:r>
              <a:rPr lang="en-US" sz="1100" dirty="0" smtClean="0">
                <a:latin typeface="Times New Roman" pitchFamily="18" charset="0"/>
                <a:cs typeface="Times New Roman" pitchFamily="18" charset="0"/>
              </a:rPr>
              <a:t>Feedback</a:t>
            </a:r>
            <a:endParaRPr lang="en-US" sz="11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609600"/>
            <a:ext cx="7467600" cy="4873752"/>
          </a:xfrm>
        </p:spPr>
        <p:txBody>
          <a:bodyPr>
            <a:normAutofit/>
          </a:bodyPr>
          <a:lstStyle/>
          <a:p>
            <a:pPr algn="ctr">
              <a:buNone/>
            </a:pPr>
            <a:r>
              <a:rPr lang="en-US" sz="2800" b="1" dirty="0" smtClean="0">
                <a:latin typeface="Times New Roman" pitchFamily="18" charset="0"/>
                <a:cs typeface="Times New Roman" pitchFamily="18" charset="0"/>
              </a:rPr>
              <a:t>Advantages </a:t>
            </a:r>
          </a:p>
          <a:p>
            <a:pPr algn="ctr">
              <a:buNone/>
            </a:pPr>
            <a:endParaRPr lang="en-US" sz="2800" b="1" dirty="0" smtClean="0">
              <a:latin typeface="Times New Roman" pitchFamily="18" charset="0"/>
              <a:cs typeface="Times New Roman" pitchFamily="18" charset="0"/>
            </a:endParaRPr>
          </a:p>
          <a:p>
            <a:pPr>
              <a:buNone/>
            </a:pPr>
            <a:endParaRPr lang="en-US" b="1" dirty="0" smtClean="0">
              <a:latin typeface="Times New Roman" pitchFamily="18" charset="0"/>
              <a:cs typeface="Times New Roman" pitchFamily="18" charset="0"/>
            </a:endParaRPr>
          </a:p>
          <a:p>
            <a:pPr>
              <a:buFont typeface="Courier New" pitchFamily="49" charset="0"/>
              <a:buChar char="o"/>
            </a:pPr>
            <a:r>
              <a:rPr lang="en-US" dirty="0" smtClean="0">
                <a:latin typeface="Times New Roman" pitchFamily="18" charset="0"/>
                <a:cs typeface="Times New Roman" pitchFamily="18" charset="0"/>
              </a:rPr>
              <a:t>Time Efficient</a:t>
            </a:r>
            <a:r>
              <a:rPr lang="en-US" b="1" dirty="0" smtClean="0">
                <a:latin typeface="Times New Roman" pitchFamily="18" charset="0"/>
                <a:cs typeface="Times New Roman" pitchFamily="18" charset="0"/>
              </a:rPr>
              <a:t>.</a:t>
            </a:r>
          </a:p>
          <a:p>
            <a:pPr>
              <a:buNone/>
            </a:pPr>
            <a:endParaRPr lang="en-US" b="1" dirty="0" smtClean="0">
              <a:latin typeface="Times New Roman" pitchFamily="18" charset="0"/>
              <a:cs typeface="Times New Roman" pitchFamily="18" charset="0"/>
            </a:endParaRPr>
          </a:p>
          <a:p>
            <a:pPr>
              <a:buFont typeface="Courier New" pitchFamily="49" charset="0"/>
              <a:buChar char="o"/>
            </a:pPr>
            <a:r>
              <a:rPr lang="en-US" dirty="0" smtClean="0">
                <a:latin typeface="Times New Roman" pitchFamily="18" charset="0"/>
                <a:cs typeface="Times New Roman" pitchFamily="18" charset="0"/>
              </a:rPr>
              <a:t>Reachable in remote areas.</a:t>
            </a:r>
          </a:p>
          <a:p>
            <a:pPr>
              <a:buNone/>
            </a:pPr>
            <a:endParaRPr lang="en-US" dirty="0" smtClean="0">
              <a:latin typeface="Times New Roman" pitchFamily="18" charset="0"/>
              <a:cs typeface="Times New Roman" pitchFamily="18" charset="0"/>
            </a:endParaRPr>
          </a:p>
          <a:p>
            <a:pPr>
              <a:buFont typeface="Courier New" pitchFamily="49" charset="0"/>
              <a:buChar char="o"/>
            </a:pPr>
            <a:r>
              <a:rPr lang="en-US" dirty="0" smtClean="0">
                <a:latin typeface="Times New Roman" pitchFamily="18" charset="0"/>
                <a:cs typeface="Times New Roman" pitchFamily="18" charset="0"/>
              </a:rPr>
              <a:t>Ease of  problem sharing.</a:t>
            </a:r>
          </a:p>
          <a:p>
            <a:pPr>
              <a:buFont typeface="Courier New" pitchFamily="49" charset="0"/>
              <a:buChar char="o"/>
            </a:pPr>
            <a:endParaRPr lang="en-US" dirty="0" smtClean="0">
              <a:latin typeface="Times New Roman" pitchFamily="18" charset="0"/>
              <a:cs typeface="Times New Roman" pitchFamily="18" charset="0"/>
            </a:endParaRPr>
          </a:p>
          <a:p>
            <a:pPr>
              <a:buFont typeface="Courier New" pitchFamily="49" charset="0"/>
              <a:buChar char="o"/>
            </a:pPr>
            <a:r>
              <a:rPr lang="en-US" dirty="0" smtClean="0">
                <a:latin typeface="Times New Roman" pitchFamily="18" charset="0"/>
                <a:cs typeface="Times New Roman" pitchFamily="18" charset="0"/>
              </a:rPr>
              <a:t>Getting proper feedback.</a:t>
            </a:r>
          </a:p>
          <a:p>
            <a:pPr>
              <a:buFont typeface="Courier New" pitchFamily="49" charset="0"/>
              <a:buChar char="o"/>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Font typeface="Courier New" pitchFamily="49" charset="0"/>
              <a:buChar char="o"/>
            </a:pPr>
            <a:endParaRPr lang="en-US" b="1" dirty="0" smtClean="0">
              <a:latin typeface="Times New Roman" pitchFamily="18" charset="0"/>
              <a:cs typeface="Times New Roman" pitchFamily="18" charset="0"/>
            </a:endParaRPr>
          </a:p>
          <a:p>
            <a:pPr>
              <a:buFont typeface="Courier New" pitchFamily="49" charset="0"/>
              <a:buChar char="o"/>
            </a:pPr>
            <a:endParaRPr lang="en-US" b="1" dirty="0" smtClean="0">
              <a:latin typeface="Times New Roman" pitchFamily="18" charset="0"/>
              <a:cs typeface="Times New Roman" pitchFamily="18" charset="0"/>
            </a:endParaRPr>
          </a:p>
          <a:p>
            <a:pPr>
              <a:buFont typeface="Courier New" pitchFamily="49" charset="0"/>
              <a:buChar char="o"/>
            </a:pPr>
            <a:endParaRPr lang="en-US" b="1" dirty="0" smtClean="0">
              <a:latin typeface="Times New Roman" pitchFamily="18" charset="0"/>
              <a:cs typeface="Times New Roman"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533400"/>
            <a:ext cx="7467600" cy="4873752"/>
          </a:xfrm>
        </p:spPr>
        <p:txBody>
          <a:bodyPr>
            <a:normAutofit/>
          </a:bodyPr>
          <a:lstStyle/>
          <a:p>
            <a:pPr algn="ctr">
              <a:buNone/>
            </a:pPr>
            <a:r>
              <a:rPr lang="en-US" sz="2800" b="1" dirty="0" smtClean="0">
                <a:latin typeface="Times New Roman" pitchFamily="18" charset="0"/>
                <a:cs typeface="Times New Roman" pitchFamily="18" charset="0"/>
              </a:rPr>
              <a:t>Disadvantages</a:t>
            </a:r>
          </a:p>
          <a:p>
            <a:pPr>
              <a:buNone/>
            </a:pPr>
            <a:endParaRPr lang="en-US" sz="2800" b="1" dirty="0" smtClean="0">
              <a:latin typeface="Times New Roman" pitchFamily="18" charset="0"/>
              <a:cs typeface="Times New Roman" pitchFamily="18" charset="0"/>
            </a:endParaRPr>
          </a:p>
          <a:p>
            <a:pPr>
              <a:buNone/>
            </a:pPr>
            <a:endParaRPr lang="en-US" sz="2800" b="1" dirty="0" smtClean="0">
              <a:latin typeface="Times New Roman" pitchFamily="18" charset="0"/>
              <a:cs typeface="Times New Roman" pitchFamily="18" charset="0"/>
            </a:endParaRPr>
          </a:p>
          <a:p>
            <a:pPr>
              <a:buFont typeface="Courier New" pitchFamily="49" charset="0"/>
              <a:buChar char="o"/>
            </a:pPr>
            <a:r>
              <a:rPr lang="en-US" sz="2800" dirty="0" smtClean="0">
                <a:latin typeface="Times New Roman" pitchFamily="18" charset="0"/>
                <a:cs typeface="Times New Roman" pitchFamily="18" charset="0"/>
              </a:rPr>
              <a:t>Need of an internet connection.</a:t>
            </a:r>
          </a:p>
          <a:p>
            <a:pPr>
              <a:buFont typeface="Courier New" pitchFamily="49" charset="0"/>
              <a:buChar char="o"/>
            </a:pPr>
            <a:endParaRPr lang="en-US" sz="2800" dirty="0" smtClean="0">
              <a:latin typeface="Times New Roman" pitchFamily="18" charset="0"/>
              <a:cs typeface="Times New Roman" pitchFamily="18" charset="0"/>
            </a:endParaRPr>
          </a:p>
          <a:p>
            <a:pPr>
              <a:buFont typeface="Courier New" pitchFamily="49" charset="0"/>
              <a:buChar char="o"/>
            </a:pPr>
            <a:r>
              <a:rPr lang="en-US" sz="2800" dirty="0" smtClean="0">
                <a:latin typeface="Times New Roman" pitchFamily="18" charset="0"/>
                <a:cs typeface="Times New Roman" pitchFamily="18" charset="0"/>
              </a:rPr>
              <a:t>Android based device the app access.</a:t>
            </a:r>
          </a:p>
          <a:p>
            <a:pPr>
              <a:buFont typeface="Courier New" pitchFamily="49" charset="0"/>
              <a:buChar char="o"/>
            </a:pPr>
            <a:endParaRPr lang="en-US" sz="2800" dirty="0" smtClean="0">
              <a:latin typeface="Times New Roman" pitchFamily="18" charset="0"/>
              <a:cs typeface="Times New Roman" pitchFamily="18" charset="0"/>
            </a:endParaRPr>
          </a:p>
          <a:p>
            <a:pPr>
              <a:buFont typeface="Courier New" pitchFamily="49" charset="0"/>
              <a:buChar char="o"/>
            </a:pPr>
            <a:endParaRPr lang="en-US" sz="2800" dirty="0" smtClean="0">
              <a:latin typeface="Times New Roman" pitchFamily="18" charset="0"/>
              <a:cs typeface="Times New Roman" pitchFamily="18" charset="0"/>
            </a:endParaRPr>
          </a:p>
          <a:p>
            <a:pPr>
              <a:buFont typeface="Courier New" pitchFamily="49" charset="0"/>
              <a:buChar char="o"/>
            </a:pPr>
            <a:endParaRPr lang="en-US" sz="2800" dirty="0" smtClean="0">
              <a:latin typeface="Times New Roman" pitchFamily="18" charset="0"/>
              <a:cs typeface="Times New Roman" pitchFamily="18" charset="0"/>
            </a:endParaRPr>
          </a:p>
          <a:p>
            <a:pPr>
              <a:buFont typeface="Courier New" pitchFamily="49" charset="0"/>
              <a:buChar char="o"/>
            </a:pPr>
            <a:endParaRPr lang="en-US" sz="2800" dirty="0" smtClean="0">
              <a:latin typeface="Times New Roman" pitchFamily="18" charset="0"/>
              <a:cs typeface="Times New Roman" pitchFamily="18" charset="0"/>
            </a:endParaRPr>
          </a:p>
          <a:p>
            <a:pPr>
              <a:buFont typeface="Courier New" pitchFamily="49" charset="0"/>
              <a:buChar char="o"/>
            </a:pPr>
            <a:endParaRPr lang="en-US" sz="2800" dirty="0" smtClean="0">
              <a:latin typeface="Times New Roman" pitchFamily="18" charset="0"/>
              <a:cs typeface="Times New Roman" pitchFamily="18" charset="0"/>
            </a:endParaRPr>
          </a:p>
          <a:p>
            <a:endParaRPr lang="en-US" sz="2800" dirty="0" smtClean="0">
              <a:latin typeface="Times New Roman" pitchFamily="18" charset="0"/>
              <a:cs typeface="Times New Roman" pitchFamily="18" charset="0"/>
            </a:endParaRPr>
          </a:p>
          <a:p>
            <a:pPr algn="ctr"/>
            <a:endParaRPr lang="en-US" sz="28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Conclusion</a:t>
            </a:r>
            <a:endParaRPr lang="en-US"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 </a:t>
            </a:r>
          </a:p>
          <a:p>
            <a:pPr algn="just">
              <a:buNone/>
            </a:pPr>
            <a:r>
              <a:rPr lang="en-US" dirty="0" smtClean="0"/>
              <a:t>    </a:t>
            </a:r>
            <a:r>
              <a:rPr lang="en-US" dirty="0" smtClean="0">
                <a:latin typeface="Times New Roman" pitchFamily="18" charset="0"/>
                <a:cs typeface="Times New Roman" pitchFamily="18" charset="0"/>
              </a:rPr>
              <a:t>We proposed and introduced a mobile application for citizens to register complaints against the problems they are facing which can be solved by municipal corporation as nowadays android phones are much used by peoples so we created an app which can be used to lodge complaint in a very simple way by uploading a picture of suspected place.</a:t>
            </a:r>
          </a:p>
          <a:p>
            <a:pPr algn="just">
              <a:buNone/>
            </a:pP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    The system proposed by us also has a web portal which provide user interface to citizens to lodge complaint and also make helps municipal corporation officers to solve the complaints easily by simplifying the process of forwarding complaint to admin of particular area. This system also provides employee a facility to update the status of the complaint about processing of the complaint which the lodger of the complaint can view using the id. The privilege is assigned to the admin but with the reason. It also has a module which generate status of the complaint.</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References</a:t>
            </a:r>
            <a:endParaRPr lang="en-US" sz="2800" b="1"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lvl="2">
              <a:buFont typeface="Courier New" pitchFamily="49" charset="0"/>
              <a:buChar char="o"/>
            </a:pPr>
            <a:r>
              <a:rPr lang="en-IN" sz="2000" dirty="0" smtClean="0">
                <a:latin typeface="Times New Roman" pitchFamily="18" charset="0"/>
                <a:cs typeface="Times New Roman" pitchFamily="18" charset="0"/>
              </a:rPr>
              <a:t>Books :-</a:t>
            </a:r>
          </a:p>
          <a:p>
            <a:pPr lvl="2">
              <a:buNone/>
            </a:pPr>
            <a:endParaRPr lang="en-US" sz="2000" dirty="0" smtClean="0">
              <a:latin typeface="Times New Roman" pitchFamily="18" charset="0"/>
              <a:cs typeface="Times New Roman" pitchFamily="18" charset="0"/>
            </a:endParaRPr>
          </a:p>
          <a:p>
            <a:pPr lvl="2">
              <a:buNone/>
            </a:pPr>
            <a:r>
              <a:rPr lang="en-IN" sz="2000" dirty="0" smtClean="0">
                <a:latin typeface="Times New Roman" pitchFamily="18" charset="0"/>
                <a:cs typeface="Times New Roman" pitchFamily="18" charset="0"/>
              </a:rPr>
              <a:t>1.Building the Android Wiley Edition.</a:t>
            </a:r>
            <a:endParaRPr lang="en-US" sz="2000" dirty="0" smtClean="0">
              <a:latin typeface="Times New Roman" pitchFamily="18" charset="0"/>
              <a:cs typeface="Times New Roman" pitchFamily="18" charset="0"/>
            </a:endParaRPr>
          </a:p>
          <a:p>
            <a:pPr lvl="2">
              <a:buNone/>
            </a:pPr>
            <a:r>
              <a:rPr lang="en-IN" sz="2000" dirty="0" smtClean="0">
                <a:latin typeface="Times New Roman" pitchFamily="18" charset="0"/>
                <a:cs typeface="Times New Roman" pitchFamily="18" charset="0"/>
              </a:rPr>
              <a:t>2.Getting Started with Android by Andrew </a:t>
            </a:r>
            <a:r>
              <a:rPr lang="en-IN" sz="2000" dirty="0" err="1" smtClean="0">
                <a:latin typeface="Times New Roman" pitchFamily="18" charset="0"/>
                <a:cs typeface="Times New Roman" pitchFamily="18" charset="0"/>
              </a:rPr>
              <a:t>Tross</a:t>
            </a:r>
            <a:r>
              <a:rPr lang="en-IN" sz="2000" dirty="0" smtClean="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2">
              <a:buNone/>
            </a:pPr>
            <a:r>
              <a:rPr lang="en-IN"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lvl="2">
              <a:buFont typeface="Courier New" pitchFamily="49" charset="0"/>
              <a:buChar char="o"/>
            </a:pPr>
            <a:r>
              <a:rPr lang="en-IN" sz="2000" dirty="0" smtClean="0">
                <a:latin typeface="Times New Roman" pitchFamily="18" charset="0"/>
                <a:cs typeface="Times New Roman" pitchFamily="18" charset="0"/>
              </a:rPr>
              <a:t>Websites :-</a:t>
            </a:r>
          </a:p>
          <a:p>
            <a:pPr lvl="2">
              <a:buNone/>
            </a:pPr>
            <a:endParaRPr lang="en-US" sz="2000" dirty="0" smtClean="0">
              <a:latin typeface="Times New Roman" pitchFamily="18" charset="0"/>
              <a:cs typeface="Times New Roman" pitchFamily="18" charset="0"/>
            </a:endParaRPr>
          </a:p>
          <a:p>
            <a:pPr lvl="2">
              <a:buNone/>
            </a:pPr>
            <a:r>
              <a:rPr lang="en-IN" sz="2000" dirty="0" smtClean="0">
                <a:latin typeface="Times New Roman" pitchFamily="18" charset="0"/>
                <a:cs typeface="Times New Roman" pitchFamily="18" charset="0"/>
              </a:rPr>
              <a:t>1.www.androidgeek.com</a:t>
            </a:r>
            <a:endParaRPr lang="en-US" sz="2000" dirty="0" smtClean="0">
              <a:latin typeface="Times New Roman" pitchFamily="18" charset="0"/>
              <a:cs typeface="Times New Roman" pitchFamily="18" charset="0"/>
            </a:endParaRPr>
          </a:p>
          <a:p>
            <a:pPr lvl="2">
              <a:buNone/>
            </a:pPr>
            <a:r>
              <a:rPr lang="en-IN" sz="2000" dirty="0" smtClean="0">
                <a:latin typeface="Times New Roman" pitchFamily="18" charset="0"/>
                <a:cs typeface="Times New Roman" pitchFamily="18" charset="0"/>
              </a:rPr>
              <a:t>2.www.kolhapur municipalcorporation.com</a:t>
            </a:r>
            <a:endParaRPr lang="en-US" sz="2000" dirty="0" smtClean="0">
              <a:latin typeface="Times New Roman" pitchFamily="18" charset="0"/>
              <a:cs typeface="Times New Roman" pitchFamily="18" charset="0"/>
            </a:endParaRPr>
          </a:p>
          <a:p>
            <a:pPr lvl="2">
              <a:buNone/>
            </a:pPr>
            <a:r>
              <a:rPr lang="en-IN" sz="2000" dirty="0" smtClean="0">
                <a:latin typeface="Times New Roman" pitchFamily="18" charset="0"/>
                <a:cs typeface="Times New Roman" pitchFamily="18" charset="0"/>
              </a:rPr>
              <a:t>3.nevonprojects.com</a:t>
            </a:r>
            <a:endParaRPr lang="en-US" sz="2000" dirty="0" smtClean="0">
              <a:latin typeface="Times New Roman" pitchFamily="18" charset="0"/>
              <a:cs typeface="Times New Roman" pitchFamily="18" charset="0"/>
            </a:endParaRPr>
          </a:p>
          <a:p>
            <a:pPr>
              <a:buNone/>
            </a:pP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2209800"/>
            <a:ext cx="7467600" cy="1143000"/>
          </a:xfrm>
        </p:spPr>
        <p:txBody>
          <a:bodyPr/>
          <a:lstStyle/>
          <a:p>
            <a:pPr algn="ctr"/>
            <a:r>
              <a:rPr lang="en-US" dirty="0" smtClean="0"/>
              <a:t>Thank You </a:t>
            </a:r>
            <a:r>
              <a:rPr lang="en-US" dirty="0" smtClean="0">
                <a:sym typeface="Wingdings" pitchFamily="2" charset="2"/>
              </a:rPr>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57200"/>
            <a:ext cx="8534400" cy="1851025"/>
          </a:xfrm>
        </p:spPr>
        <p:txBody>
          <a:bodyPr>
            <a:normAutofit/>
          </a:bodyPr>
          <a:lstStyle/>
          <a:p>
            <a:pPr algn="ctr"/>
            <a:r>
              <a:rPr lang="en-US" sz="3200" dirty="0" smtClean="0">
                <a:latin typeface="Times New Roman" pitchFamily="18" charset="0"/>
                <a:cs typeface="Times New Roman" pitchFamily="18" charset="0"/>
              </a:rPr>
              <a:t>Municipal Corporation</a:t>
            </a:r>
            <a:br>
              <a:rPr lang="en-US" sz="3200" dirty="0" smtClean="0">
                <a:latin typeface="Times New Roman" pitchFamily="18" charset="0"/>
                <a:cs typeface="Times New Roman" pitchFamily="18" charset="0"/>
              </a:rPr>
            </a:br>
            <a:r>
              <a:rPr lang="en-US" sz="3200" dirty="0" smtClean="0">
                <a:latin typeface="Times New Roman" pitchFamily="18" charset="0"/>
                <a:cs typeface="Times New Roman" pitchFamily="18" charset="0"/>
              </a:rPr>
              <a:t> Management</a:t>
            </a:r>
            <a:br>
              <a:rPr lang="en-US" sz="3200" dirty="0" smtClean="0">
                <a:latin typeface="Times New Roman" pitchFamily="18" charset="0"/>
                <a:cs typeface="Times New Roman" pitchFamily="18" charset="0"/>
              </a:rPr>
            </a:br>
            <a:endParaRPr lang="en-US" sz="3200" b="0" dirty="0">
              <a:latin typeface="Times New Roman" pitchFamily="18" charset="0"/>
              <a:cs typeface="Times New Roman" pitchFamily="18" charset="0"/>
            </a:endParaRPr>
          </a:p>
        </p:txBody>
      </p:sp>
      <p:sp>
        <p:nvSpPr>
          <p:cNvPr id="3" name="Subtitle 2"/>
          <p:cNvSpPr>
            <a:spLocks noGrp="1"/>
          </p:cNvSpPr>
          <p:nvPr>
            <p:ph type="subTitle" idx="1"/>
          </p:nvPr>
        </p:nvSpPr>
        <p:spPr>
          <a:xfrm>
            <a:off x="3962400" y="3048000"/>
            <a:ext cx="7924800" cy="2667000"/>
          </a:xfrm>
        </p:spPr>
        <p:txBody>
          <a:bodyPr>
            <a:normAutofit/>
          </a:bodyPr>
          <a:lstStyle/>
          <a:p>
            <a:r>
              <a:rPr lang="en-US" sz="2000" smtClean="0">
                <a:latin typeface="Times New Roman" pitchFamily="18" charset="0"/>
                <a:cs typeface="Times New Roman" pitchFamily="18" charset="0"/>
              </a:rPr>
              <a:t>Project</a:t>
            </a:r>
            <a:r>
              <a:rPr lang="en-US" sz="2000" b="1"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By :-</a:t>
            </a:r>
          </a:p>
          <a:p>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1.Sahil More.</a:t>
            </a:r>
          </a:p>
          <a:p>
            <a:pPr algn="just"/>
            <a:r>
              <a:rPr lang="en-US" sz="2000" dirty="0" smtClean="0">
                <a:latin typeface="Times New Roman" pitchFamily="18" charset="0"/>
                <a:cs typeface="Times New Roman" pitchFamily="18" charset="0"/>
              </a:rPr>
              <a:t>2.Vaibhav </a:t>
            </a:r>
            <a:r>
              <a:rPr lang="en-US" sz="2000" dirty="0" err="1" smtClean="0">
                <a:latin typeface="Times New Roman" pitchFamily="18" charset="0"/>
                <a:cs typeface="Times New Roman" pitchFamily="18" charset="0"/>
              </a:rPr>
              <a:t>Bhongale</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3.Shivkumar </a:t>
            </a:r>
            <a:r>
              <a:rPr lang="en-US" sz="2000" dirty="0" err="1" smtClean="0">
                <a:latin typeface="Times New Roman" pitchFamily="18" charset="0"/>
                <a:cs typeface="Times New Roman" pitchFamily="18" charset="0"/>
              </a:rPr>
              <a:t>Patil</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4.Kunal </a:t>
            </a:r>
            <a:r>
              <a:rPr lang="en-US" sz="2000" dirty="0" err="1" smtClean="0">
                <a:latin typeface="Times New Roman" pitchFamily="18" charset="0"/>
                <a:cs typeface="Times New Roman" pitchFamily="18" charset="0"/>
              </a:rPr>
              <a:t>Patil</a:t>
            </a:r>
            <a:r>
              <a:rPr lang="en-US" sz="2000" dirty="0" smtClean="0">
                <a:latin typeface="Times New Roman" pitchFamily="18" charset="0"/>
                <a:cs typeface="Times New Roman" pitchFamily="18" charset="0"/>
              </a:rPr>
              <a:t>.</a:t>
            </a:r>
          </a:p>
          <a:p>
            <a:pPr algn="ctr"/>
            <a:endParaRPr lang="en-US" sz="2000" dirty="0" smtClean="0">
              <a:latin typeface="Times New Roman" pitchFamily="18" charset="0"/>
              <a:cs typeface="Times New Roman" pitchFamily="18" charset="0"/>
            </a:endParaRPr>
          </a:p>
          <a:p>
            <a:pPr algn="ctr"/>
            <a:endParaRPr lang="en-US" sz="20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05000" y="304800"/>
            <a:ext cx="6934200" cy="6553200"/>
          </a:xfrm>
        </p:spPr>
        <p:txBody>
          <a:bodyPr>
            <a:noAutofit/>
          </a:bodyPr>
          <a:lstStyle/>
          <a:p>
            <a:pPr algn="ctr"/>
            <a:endParaRPr lang="en-US" sz="2800" dirty="0" smtClean="0"/>
          </a:p>
          <a:p>
            <a:pPr algn="ctr"/>
            <a:r>
              <a:rPr lang="en-US" sz="2800" dirty="0" smtClean="0">
                <a:latin typeface="Times New Roman" pitchFamily="18" charset="0"/>
                <a:cs typeface="Times New Roman" pitchFamily="18" charset="0"/>
              </a:rPr>
              <a:t>Abstract</a:t>
            </a:r>
          </a:p>
          <a:p>
            <a:pPr algn="ctr"/>
            <a:endParaRPr lang="en-US" sz="2800" dirty="0" smtClean="0"/>
          </a:p>
          <a:p>
            <a:r>
              <a:rPr lang="en-US" sz="2000" dirty="0" smtClean="0"/>
              <a:t> </a:t>
            </a:r>
            <a:endParaRPr lang="en-US" sz="2000" b="0" dirty="0" smtClean="0"/>
          </a:p>
          <a:p>
            <a:pPr algn="just"/>
            <a:r>
              <a:rPr lang="en-US" sz="2000" b="0" dirty="0" smtClean="0">
                <a:latin typeface="Times New Roman" pitchFamily="18" charset="0"/>
                <a:cs typeface="Times New Roman" pitchFamily="18" charset="0"/>
              </a:rPr>
              <a:t>This application provides an interface to register one’s complained and follow it up. It provide a camera module which help clicking up a picture of any problem that people are facing and upload its image along with the complaint. Regular attendance is also maintained of the workers in specific areas by their allotted admin and the report is submitted to the Super Admin. This report helps to study which area in particular is not prompt for their cleaning schedule. A proper feedback is taken by the users after their problems are resolved. These feedbacks helps to locate any flaws in the working and tackle them out.</a:t>
            </a:r>
          </a:p>
          <a:p>
            <a:r>
              <a:rPr lang="en-US" sz="2000" b="0" dirty="0" smtClean="0">
                <a:latin typeface="Times New Roman" pitchFamily="18" charset="0"/>
                <a:cs typeface="Times New Roman" pitchFamily="18" charset="0"/>
              </a:rPr>
              <a:t> </a:t>
            </a:r>
          </a:p>
          <a:p>
            <a:r>
              <a:rPr lang="en-US" sz="2000" b="0" dirty="0" smtClean="0">
                <a:latin typeface="Times New Roman" pitchFamily="18" charset="0"/>
                <a:cs typeface="Times New Roman" pitchFamily="18" charset="0"/>
              </a:rPr>
              <a:t> </a:t>
            </a:r>
          </a:p>
          <a:p>
            <a:endParaRPr lang="en-US" sz="2000" b="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2286000" y="381000"/>
            <a:ext cx="6324600" cy="6477000"/>
          </a:xfrm>
        </p:spPr>
        <p:txBody>
          <a:bodyPr>
            <a:normAutofit fontScale="47500" lnSpcReduction="20000"/>
          </a:bodyPr>
          <a:lstStyle/>
          <a:p>
            <a:r>
              <a:rPr lang="en-US" dirty="0" smtClean="0"/>
              <a:t> </a:t>
            </a:r>
          </a:p>
          <a:p>
            <a:r>
              <a:rPr lang="en-US" dirty="0" smtClean="0"/>
              <a:t> </a:t>
            </a:r>
          </a:p>
          <a:p>
            <a:pPr algn="ctr"/>
            <a:r>
              <a:rPr lang="en-US" sz="5900" dirty="0" smtClean="0">
                <a:latin typeface="Times New Roman" pitchFamily="18" charset="0"/>
                <a:cs typeface="Times New Roman" pitchFamily="18" charset="0"/>
              </a:rPr>
              <a:t>Introduction</a:t>
            </a:r>
          </a:p>
          <a:p>
            <a:r>
              <a:rPr lang="en-US" dirty="0" smtClean="0"/>
              <a:t> </a:t>
            </a:r>
          </a:p>
          <a:p>
            <a:endParaRPr lang="en-US" dirty="0" smtClean="0"/>
          </a:p>
          <a:p>
            <a:endParaRPr lang="en-US" sz="3600" b="0" dirty="0" smtClean="0"/>
          </a:p>
          <a:p>
            <a:pPr algn="just"/>
            <a:r>
              <a:rPr lang="en-US" sz="4200" b="0" dirty="0" smtClean="0"/>
              <a:t>	</a:t>
            </a:r>
            <a:r>
              <a:rPr lang="en-US" sz="4200" b="0" dirty="0" smtClean="0">
                <a:latin typeface="Times New Roman" pitchFamily="18" charset="0"/>
                <a:cs typeface="Times New Roman" pitchFamily="18" charset="0"/>
              </a:rPr>
              <a:t>The proposed app is about Municipal Corporation Management System for Citizens and society for the city areas where the citizens face a vast amount of problems which are unknown to </a:t>
            </a:r>
            <a:r>
              <a:rPr lang="en-US" sz="4200" b="0" dirty="0" err="1" smtClean="0">
                <a:latin typeface="Times New Roman" pitchFamily="18" charset="0"/>
                <a:cs typeface="Times New Roman" pitchFamily="18" charset="0"/>
              </a:rPr>
              <a:t>corporates</a:t>
            </a:r>
            <a:r>
              <a:rPr lang="en-US" sz="4200" b="0" dirty="0" smtClean="0">
                <a:latin typeface="Times New Roman" pitchFamily="18" charset="0"/>
                <a:cs typeface="Times New Roman" pitchFamily="18" charset="0"/>
              </a:rPr>
              <a:t> of that particular area. The proposed app will help citizens in interacting with the corporation representative that is the </a:t>
            </a:r>
            <a:r>
              <a:rPr lang="en-US" sz="4200" b="0" dirty="0" err="1" smtClean="0">
                <a:latin typeface="Times New Roman" pitchFamily="18" charset="0"/>
                <a:cs typeface="Times New Roman" pitchFamily="18" charset="0"/>
              </a:rPr>
              <a:t>corporater</a:t>
            </a:r>
            <a:r>
              <a:rPr lang="en-US" sz="4200" b="0" dirty="0" smtClean="0">
                <a:latin typeface="Times New Roman" pitchFamily="18" charset="0"/>
                <a:cs typeface="Times New Roman" pitchFamily="18" charset="0"/>
              </a:rPr>
              <a:t> to solve their problems they face in their particular areas. They include the complaints like litter not managed properly, sewage waste not managed, roads problems, water related problems, electricity not available, and many other problems related to the area.</a:t>
            </a:r>
          </a:p>
          <a:p>
            <a:pPr algn="just"/>
            <a:endParaRPr lang="en-US" sz="4200" b="0" dirty="0" smtClean="0">
              <a:latin typeface="Times New Roman" pitchFamily="18" charset="0"/>
              <a:cs typeface="Times New Roman" pitchFamily="18" charset="0"/>
            </a:endParaRPr>
          </a:p>
          <a:p>
            <a:pPr algn="just"/>
            <a:r>
              <a:rPr lang="en-US" sz="4200" b="0" dirty="0" smtClean="0">
                <a:latin typeface="Times New Roman" pitchFamily="18" charset="0"/>
                <a:cs typeface="Times New Roman" pitchFamily="18" charset="0"/>
              </a:rPr>
              <a:t>	This app can also help public knowing their place details and getting their  problems  solved in online without going to the officer regularly until the problem is </a:t>
            </a:r>
            <a:r>
              <a:rPr lang="en-US" sz="4200" b="0" dirty="0" err="1" smtClean="0">
                <a:latin typeface="Times New Roman" pitchFamily="18" charset="0"/>
                <a:cs typeface="Times New Roman" pitchFamily="18" charset="0"/>
              </a:rPr>
              <a:t>solved.by</a:t>
            </a:r>
            <a:r>
              <a:rPr lang="en-US" sz="4200" b="0" dirty="0" smtClean="0">
                <a:latin typeface="Times New Roman" pitchFamily="18" charset="0"/>
                <a:cs typeface="Times New Roman" pitchFamily="18" charset="0"/>
              </a:rPr>
              <a:t> this system the public can save their  time. </a:t>
            </a:r>
          </a:p>
          <a:p>
            <a:pPr algn="just"/>
            <a:r>
              <a:rPr lang="en-US" sz="4200" dirty="0" smtClean="0">
                <a:latin typeface="Times New Roman" pitchFamily="18" charset="0"/>
                <a:cs typeface="Times New Roman" pitchFamily="18" charset="0"/>
              </a:rPr>
              <a:t>		</a:t>
            </a:r>
          </a:p>
          <a:p>
            <a:pPr algn="just"/>
            <a:endParaRPr lang="en-US" sz="4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457200"/>
            <a:ext cx="7467600" cy="6016752"/>
          </a:xfrm>
        </p:spPr>
        <p:txBody>
          <a:bodyPr>
            <a:normAutofit/>
          </a:bodyPr>
          <a:lstStyle/>
          <a:p>
            <a:pPr algn="ctr">
              <a:buNone/>
            </a:pPr>
            <a:r>
              <a:rPr lang="en-IN" sz="2800" b="1" dirty="0" smtClean="0">
                <a:latin typeface="Times New Roman" pitchFamily="18" charset="0"/>
                <a:cs typeface="Times New Roman" pitchFamily="18" charset="0"/>
              </a:rPr>
              <a:t>Study of Existing System</a:t>
            </a:r>
          </a:p>
          <a:p>
            <a:pPr algn="ctr">
              <a:buNone/>
            </a:pPr>
            <a:endParaRPr lang="en-US" sz="3000" dirty="0" smtClean="0">
              <a:latin typeface="Times New Roman" pitchFamily="18" charset="0"/>
              <a:cs typeface="Times New Roman" pitchFamily="18" charset="0"/>
            </a:endParaRPr>
          </a:p>
          <a:p>
            <a:pPr algn="just">
              <a:buNone/>
            </a:pPr>
            <a:r>
              <a:rPr lang="en-IN" sz="2000" dirty="0" smtClean="0"/>
              <a:t>    </a:t>
            </a:r>
            <a:r>
              <a:rPr lang="en-IN" sz="2000" dirty="0" smtClean="0">
                <a:latin typeface="Times New Roman" pitchFamily="18" charset="0"/>
                <a:cs typeface="Times New Roman" pitchFamily="18" charset="0"/>
              </a:rPr>
              <a:t>The existing system does not provide the facility to complaint  directly. The complaints were not solved properly. The problems in the society were not resolved properly. The complaints from the citizens were sometimes not solved and the citizens have to face a lot of problems.</a:t>
            </a:r>
          </a:p>
          <a:p>
            <a:pPr algn="just">
              <a:buNone/>
            </a:pPr>
            <a:endParaRPr lang="en-US" sz="2000" dirty="0" smtClean="0">
              <a:latin typeface="Times New Roman" pitchFamily="18" charset="0"/>
              <a:cs typeface="Times New Roman" pitchFamily="18" charset="0"/>
            </a:endParaRPr>
          </a:p>
          <a:p>
            <a:pPr algn="just">
              <a:buNone/>
            </a:pPr>
            <a:r>
              <a:rPr lang="en-IN" sz="2000" dirty="0" smtClean="0">
                <a:latin typeface="Times New Roman" pitchFamily="18" charset="0"/>
                <a:cs typeface="Times New Roman" pitchFamily="18" charset="0"/>
              </a:rPr>
              <a:t>     Citizens found it difficult to express their problems and the workers attending in the society. The workers present or not and doing work properly was unknown to </a:t>
            </a:r>
            <a:r>
              <a:rPr lang="en-IN" sz="2000" dirty="0" err="1" smtClean="0">
                <a:latin typeface="Times New Roman" pitchFamily="18" charset="0"/>
                <a:cs typeface="Times New Roman" pitchFamily="18" charset="0"/>
              </a:rPr>
              <a:t>corporators</a:t>
            </a:r>
            <a:r>
              <a:rPr lang="en-IN" sz="2000" dirty="0" smtClean="0">
                <a:latin typeface="Times New Roman" pitchFamily="18" charset="0"/>
                <a:cs typeface="Times New Roman" pitchFamily="18" charset="0"/>
              </a:rPr>
              <a:t> as well as the citizens. Thus there is a need of such provision that the citizens problems can be solved and also the </a:t>
            </a:r>
            <a:r>
              <a:rPr lang="en-IN" sz="2000" dirty="0" err="1" smtClean="0">
                <a:latin typeface="Times New Roman" pitchFamily="18" charset="0"/>
                <a:cs typeface="Times New Roman" pitchFamily="18" charset="0"/>
              </a:rPr>
              <a:t>corporators</a:t>
            </a:r>
            <a:r>
              <a:rPr lang="en-IN" sz="2000" dirty="0" smtClean="0">
                <a:latin typeface="Times New Roman" pitchFamily="18" charset="0"/>
                <a:cs typeface="Times New Roman" pitchFamily="18" charset="0"/>
              </a:rPr>
              <a:t> can interact with the citizens. Thus there is a need of user friendly app. </a:t>
            </a:r>
            <a:endParaRPr lang="en-US" sz="2000" dirty="0" smtClean="0">
              <a:latin typeface="Times New Roman" pitchFamily="18" charset="0"/>
              <a:cs typeface="Times New Roman" pitchFamily="18" charset="0"/>
            </a:endParaRP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143000"/>
          </a:xfrm>
        </p:spPr>
        <p:txBody>
          <a:bodyPr>
            <a:normAutofit/>
          </a:bodyPr>
          <a:lstStyle/>
          <a:p>
            <a:pPr algn="ctr"/>
            <a:r>
              <a:rPr lang="en-IN" sz="2800" b="1" dirty="0" smtClean="0">
                <a:latin typeface="Times New Roman" pitchFamily="18" charset="0"/>
                <a:cs typeface="Times New Roman" pitchFamily="18" charset="0"/>
              </a:rPr>
              <a:t>Need of proposed System</a:t>
            </a: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pPr lvl="0">
              <a:buNone/>
            </a:pPr>
            <a:endParaRPr lang="en-IN"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The proposed app helps citizens to solve the citizens day to day problems like Garbage collection, sewage management, roads cleaning, etc.</a:t>
            </a:r>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As also the citizen can interact with </a:t>
            </a:r>
            <a:r>
              <a:rPr lang="en-IN" sz="2000" dirty="0" err="1" smtClean="0">
                <a:latin typeface="Times New Roman" pitchFamily="18" charset="0"/>
                <a:cs typeface="Times New Roman" pitchFamily="18" charset="0"/>
              </a:rPr>
              <a:t>corporators</a:t>
            </a:r>
            <a:r>
              <a:rPr lang="en-IN" sz="2000" dirty="0" smtClean="0">
                <a:latin typeface="Times New Roman" pitchFamily="18" charset="0"/>
                <a:cs typeface="Times New Roman" pitchFamily="18" charset="0"/>
              </a:rPr>
              <a:t> to get solved their problems regularly.</a:t>
            </a:r>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Workers attendance provision provides whether the workers attend the work in the society properly or not.</a:t>
            </a:r>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The citizens can review their problems and get solved easily.</a:t>
            </a:r>
            <a:endParaRPr lang="en-US" sz="2000" dirty="0" smtClean="0">
              <a:latin typeface="Times New Roman" pitchFamily="18" charset="0"/>
              <a:cs typeface="Times New Roman" pitchFamily="18" charset="0"/>
            </a:endParaRPr>
          </a:p>
          <a:p>
            <a:pPr lvl="0"/>
            <a:r>
              <a:rPr lang="en-IN" sz="2000" dirty="0" smtClean="0">
                <a:latin typeface="Times New Roman" pitchFamily="18" charset="0"/>
                <a:cs typeface="Times New Roman" pitchFamily="18" charset="0"/>
              </a:rPr>
              <a:t>Thus this system provides user friendly interactions for the problems can be solved thoroughly.</a:t>
            </a:r>
            <a:endParaRPr lang="en-US" sz="2000" dirty="0" smtClean="0">
              <a:latin typeface="Times New Roman" pitchFamily="18" charset="0"/>
              <a:cs typeface="Times New Roman" pitchFamily="18" charset="0"/>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Requirement Analysis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1066800"/>
            <a:ext cx="7467600" cy="4873752"/>
          </a:xfrm>
        </p:spPr>
        <p:txBody>
          <a:bodyPr>
            <a:noAutofit/>
          </a:bodyPr>
          <a:lstStyle/>
          <a:p>
            <a:pPr>
              <a:buNone/>
            </a:pPr>
            <a:endParaRPr lang="en-US" sz="2000" dirty="0" smtClean="0">
              <a:latin typeface="Times New Roman" pitchFamily="18" charset="0"/>
              <a:cs typeface="Times New Roman" pitchFamily="18" charset="0"/>
            </a:endParaRPr>
          </a:p>
          <a:p>
            <a:pPr lvl="0"/>
            <a:r>
              <a:rPr lang="en-US" sz="2000" dirty="0" smtClean="0">
                <a:latin typeface="Times New Roman" pitchFamily="18" charset="0"/>
                <a:cs typeface="Times New Roman" pitchFamily="18" charset="0"/>
              </a:rPr>
              <a:t>Super Admin is needed for the allocation and supervision of different area </a:t>
            </a:r>
            <a:r>
              <a:rPr lang="en-US" sz="2000" dirty="0" err="1" smtClean="0">
                <a:latin typeface="Times New Roman" pitchFamily="18" charset="0"/>
                <a:cs typeface="Times New Roman" pitchFamily="18" charset="0"/>
              </a:rPr>
              <a:t>Admins</a:t>
            </a:r>
            <a:r>
              <a:rPr lang="en-US" sz="2000" dirty="0" smtClean="0">
                <a:latin typeface="Times New Roman" pitchFamily="18" charset="0"/>
                <a:cs typeface="Times New Roman" pitchFamily="18" charset="0"/>
              </a:rPr>
              <a:t>.</a:t>
            </a:r>
          </a:p>
          <a:p>
            <a:pPr lvl="0"/>
            <a:r>
              <a:rPr lang="en-US" sz="2000" dirty="0" err="1" smtClean="0">
                <a:latin typeface="Times New Roman" pitchFamily="18" charset="0"/>
                <a:cs typeface="Times New Roman" pitchFamily="18" charset="0"/>
              </a:rPr>
              <a:t>Admins</a:t>
            </a:r>
            <a:r>
              <a:rPr lang="en-US" sz="2000" dirty="0" smtClean="0">
                <a:latin typeface="Times New Roman" pitchFamily="18" charset="0"/>
                <a:cs typeface="Times New Roman" pitchFamily="18" charset="0"/>
              </a:rPr>
              <a:t>  are kept for different areas to maintain the report of everyday.</a:t>
            </a:r>
          </a:p>
          <a:p>
            <a:pPr lvl="0"/>
            <a:r>
              <a:rPr lang="en-US" sz="2000" dirty="0" smtClean="0">
                <a:latin typeface="Times New Roman" pitchFamily="18" charset="0"/>
                <a:cs typeface="Times New Roman" pitchFamily="18" charset="0"/>
              </a:rPr>
              <a:t>User needs to file his/her complaint by logging in their separate accounts provided to them.</a:t>
            </a:r>
          </a:p>
          <a:p>
            <a:pPr lvl="0"/>
            <a:r>
              <a:rPr lang="en-US" sz="2000" dirty="0" smtClean="0">
                <a:latin typeface="Times New Roman" pitchFamily="18" charset="0"/>
                <a:cs typeface="Times New Roman" pitchFamily="18" charset="0"/>
              </a:rPr>
              <a:t>Status of each complaint needs to be generated during the problem filing process and the user is kept informed about it. </a:t>
            </a:r>
          </a:p>
          <a:p>
            <a:pPr lvl="0"/>
            <a:r>
              <a:rPr lang="en-US" sz="2000" dirty="0" smtClean="0">
                <a:latin typeface="Times New Roman" pitchFamily="18" charset="0"/>
                <a:cs typeface="Times New Roman" pitchFamily="18" charset="0"/>
              </a:rPr>
              <a:t>Feedback of the users is to be observed and necessary actions are taken based on the areas facing the problems.</a:t>
            </a:r>
          </a:p>
          <a:p>
            <a:pPr lvl="0"/>
            <a:r>
              <a:rPr lang="en-US" sz="2000" dirty="0" err="1" smtClean="0">
                <a:latin typeface="Times New Roman" pitchFamily="18" charset="0"/>
                <a:cs typeface="Times New Roman" pitchFamily="18" charset="0"/>
              </a:rPr>
              <a:t>Admins</a:t>
            </a:r>
            <a:r>
              <a:rPr lang="en-US" sz="2000" dirty="0" smtClean="0">
                <a:latin typeface="Times New Roman" pitchFamily="18" charset="0"/>
                <a:cs typeface="Times New Roman" pitchFamily="18" charset="0"/>
              </a:rPr>
              <a:t>  should maintain worker attendance in their area and submit it to Super Admin on regular basis.  </a:t>
            </a:r>
          </a:p>
          <a:p>
            <a:pPr>
              <a:buNone/>
            </a:pPr>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Software Requirements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sz="quarter" idx="1"/>
          </p:nvPr>
        </p:nvGraphicFramePr>
        <p:xfrm>
          <a:off x="533400" y="2057399"/>
          <a:ext cx="7620000" cy="3581401"/>
        </p:xfrm>
        <a:graphic>
          <a:graphicData uri="http://schemas.openxmlformats.org/drawingml/2006/table">
            <a:tbl>
              <a:tblPr firstRow="1" bandRow="1">
                <a:tableStyleId>{5C22544A-7EE6-4342-B048-85BDC9FD1C3A}</a:tableStyleId>
              </a:tblPr>
              <a:tblGrid>
                <a:gridCol w="3810000"/>
                <a:gridCol w="3810000"/>
              </a:tblGrid>
              <a:tr h="919056">
                <a:tc>
                  <a:txBody>
                    <a:bodyPr/>
                    <a:lstStyle/>
                    <a:p>
                      <a:pPr algn="ctr"/>
                      <a:r>
                        <a:rPr kumimoji="0" lang="en-US" sz="2400" b="1" kern="1200" dirty="0" smtClean="0">
                          <a:solidFill>
                            <a:schemeClr val="lt1"/>
                          </a:solidFill>
                          <a:latin typeface="Times New Roman" pitchFamily="18" charset="0"/>
                          <a:ea typeface="+mn-ea"/>
                          <a:cs typeface="Times New Roman" pitchFamily="18" charset="0"/>
                        </a:rPr>
                        <a:t>Name of component</a:t>
                      </a: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lt1"/>
                          </a:solidFill>
                          <a:latin typeface="Times New Roman" pitchFamily="18" charset="0"/>
                          <a:ea typeface="+mn-ea"/>
                          <a:cs typeface="Times New Roman" pitchFamily="18" charset="0"/>
                        </a:rPr>
                        <a:t>Specification</a:t>
                      </a:r>
                    </a:p>
                    <a:p>
                      <a:endParaRPr lang="en-US" dirty="0"/>
                    </a:p>
                  </a:txBody>
                  <a:tcPr/>
                </a:tc>
              </a:tr>
              <a:tr h="532469">
                <a:tc>
                  <a:txBody>
                    <a:bodyPr/>
                    <a:lstStyle/>
                    <a:p>
                      <a:pPr marL="0" marR="0" algn="ctr">
                        <a:lnSpc>
                          <a:spcPct val="107000"/>
                        </a:lnSpc>
                        <a:spcBef>
                          <a:spcPts val="0"/>
                        </a:spcBef>
                        <a:spcAft>
                          <a:spcPts val="0"/>
                        </a:spcAft>
                      </a:pPr>
                      <a:r>
                        <a:rPr lang="en-US" sz="1800" dirty="0">
                          <a:latin typeface="Times New Roman"/>
                          <a:ea typeface="Calibri"/>
                          <a:cs typeface="Times New Roman"/>
                        </a:rPr>
                        <a:t>Language</a:t>
                      </a:r>
                    </a:p>
                  </a:txBody>
                  <a:tcPr marL="68580" marR="68580" marT="0" marB="0"/>
                </a:tc>
                <a:tc>
                  <a:txBody>
                    <a:bodyPr/>
                    <a:lstStyle/>
                    <a:p>
                      <a:pPr marL="0" marR="0" algn="ctr">
                        <a:lnSpc>
                          <a:spcPct val="107000"/>
                        </a:lnSpc>
                        <a:spcBef>
                          <a:spcPts val="0"/>
                        </a:spcBef>
                        <a:spcAft>
                          <a:spcPts val="0"/>
                        </a:spcAft>
                      </a:pPr>
                      <a:r>
                        <a:rPr lang="en-US" sz="1800" dirty="0" err="1">
                          <a:latin typeface="Times New Roman"/>
                          <a:ea typeface="Calibri"/>
                          <a:cs typeface="Times New Roman"/>
                        </a:rPr>
                        <a:t>XML,Java,PHP,SQL</a:t>
                      </a:r>
                      <a:endParaRPr lang="en-US" sz="1800" dirty="0">
                        <a:latin typeface="Times New Roman"/>
                        <a:ea typeface="Calibri"/>
                        <a:cs typeface="Times New Roman"/>
                      </a:endParaRPr>
                    </a:p>
                  </a:txBody>
                  <a:tcPr marL="68580" marR="68580" marT="0" marB="0"/>
                </a:tc>
              </a:tr>
              <a:tr h="532469">
                <a:tc>
                  <a:txBody>
                    <a:bodyPr/>
                    <a:lstStyle/>
                    <a:p>
                      <a:pPr marL="0" marR="0" algn="ctr">
                        <a:lnSpc>
                          <a:spcPct val="107000"/>
                        </a:lnSpc>
                        <a:spcBef>
                          <a:spcPts val="0"/>
                        </a:spcBef>
                        <a:spcAft>
                          <a:spcPts val="0"/>
                        </a:spcAft>
                      </a:pPr>
                      <a:r>
                        <a:rPr lang="en-US" sz="1800" dirty="0">
                          <a:latin typeface="Times New Roman"/>
                          <a:ea typeface="Calibri"/>
                          <a:cs typeface="Times New Roman"/>
                        </a:rPr>
                        <a:t>Database</a:t>
                      </a:r>
                    </a:p>
                  </a:txBody>
                  <a:tcPr marL="68580" marR="68580" marT="0" marB="0"/>
                </a:tc>
                <a:tc>
                  <a:txBody>
                    <a:bodyPr/>
                    <a:lstStyle/>
                    <a:p>
                      <a:pPr marL="0" marR="0" algn="ctr">
                        <a:lnSpc>
                          <a:spcPct val="107000"/>
                        </a:lnSpc>
                        <a:spcBef>
                          <a:spcPts val="0"/>
                        </a:spcBef>
                        <a:spcAft>
                          <a:spcPts val="0"/>
                        </a:spcAft>
                      </a:pPr>
                      <a:r>
                        <a:rPr lang="en-US" sz="1800">
                          <a:latin typeface="Times New Roman"/>
                          <a:ea typeface="Calibri"/>
                          <a:cs typeface="Times New Roman"/>
                        </a:rPr>
                        <a:t>My SQL</a:t>
                      </a:r>
                    </a:p>
                  </a:txBody>
                  <a:tcPr marL="68580" marR="68580" marT="0" marB="0"/>
                </a:tc>
              </a:tr>
              <a:tr h="532469">
                <a:tc>
                  <a:txBody>
                    <a:bodyPr/>
                    <a:lstStyle/>
                    <a:p>
                      <a:pPr marL="0" marR="0" algn="ctr">
                        <a:lnSpc>
                          <a:spcPct val="107000"/>
                        </a:lnSpc>
                        <a:spcBef>
                          <a:spcPts val="0"/>
                        </a:spcBef>
                        <a:spcAft>
                          <a:spcPts val="0"/>
                        </a:spcAft>
                      </a:pPr>
                      <a:r>
                        <a:rPr lang="en-US" sz="1800" dirty="0">
                          <a:latin typeface="Times New Roman"/>
                          <a:ea typeface="Calibri"/>
                          <a:cs typeface="Times New Roman"/>
                        </a:rPr>
                        <a:t>IDE</a:t>
                      </a:r>
                    </a:p>
                  </a:txBody>
                  <a:tcPr marL="68580" marR="68580" marT="0" marB="0"/>
                </a:tc>
                <a:tc>
                  <a:txBody>
                    <a:bodyPr/>
                    <a:lstStyle/>
                    <a:p>
                      <a:pPr marL="0" marR="0" algn="ctr">
                        <a:lnSpc>
                          <a:spcPct val="107000"/>
                        </a:lnSpc>
                        <a:spcBef>
                          <a:spcPts val="0"/>
                        </a:spcBef>
                        <a:spcAft>
                          <a:spcPts val="0"/>
                        </a:spcAft>
                      </a:pPr>
                      <a:r>
                        <a:rPr lang="en-US" sz="1800" dirty="0">
                          <a:latin typeface="Times New Roman"/>
                          <a:ea typeface="Calibri"/>
                          <a:cs typeface="Times New Roman"/>
                        </a:rPr>
                        <a:t>Android Studio, Notepad++</a:t>
                      </a:r>
                    </a:p>
                  </a:txBody>
                  <a:tcPr marL="68580" marR="68580" marT="0" marB="0"/>
                </a:tc>
              </a:tr>
              <a:tr h="532469">
                <a:tc>
                  <a:txBody>
                    <a:bodyPr/>
                    <a:lstStyle/>
                    <a:p>
                      <a:pPr marL="0" marR="0" algn="ctr">
                        <a:lnSpc>
                          <a:spcPct val="107000"/>
                        </a:lnSpc>
                        <a:spcBef>
                          <a:spcPts val="0"/>
                        </a:spcBef>
                        <a:spcAft>
                          <a:spcPts val="0"/>
                        </a:spcAft>
                      </a:pPr>
                      <a:r>
                        <a:rPr lang="en-US" sz="1800">
                          <a:latin typeface="Times New Roman"/>
                          <a:ea typeface="Calibri"/>
                          <a:cs typeface="Times New Roman"/>
                        </a:rPr>
                        <a:t>Operating System</a:t>
                      </a:r>
                    </a:p>
                  </a:txBody>
                  <a:tcPr marL="68580" marR="68580" marT="0" marB="0"/>
                </a:tc>
                <a:tc>
                  <a:txBody>
                    <a:bodyPr/>
                    <a:lstStyle/>
                    <a:p>
                      <a:pPr marL="0" marR="0" algn="ctr">
                        <a:lnSpc>
                          <a:spcPct val="107000"/>
                        </a:lnSpc>
                        <a:spcBef>
                          <a:spcPts val="0"/>
                        </a:spcBef>
                        <a:spcAft>
                          <a:spcPts val="0"/>
                        </a:spcAft>
                      </a:pPr>
                      <a:r>
                        <a:rPr lang="en-US" sz="1800" dirty="0">
                          <a:latin typeface="Times New Roman"/>
                          <a:ea typeface="Calibri"/>
                          <a:cs typeface="Times New Roman"/>
                        </a:rPr>
                        <a:t>Windows 8.1,Windows10</a:t>
                      </a:r>
                    </a:p>
                  </a:txBody>
                  <a:tcPr marL="68580" marR="68580" marT="0" marB="0"/>
                </a:tc>
              </a:tr>
              <a:tr h="532469">
                <a:tc>
                  <a:txBody>
                    <a:bodyPr/>
                    <a:lstStyle/>
                    <a:p>
                      <a:pPr marL="0" marR="0" algn="ctr">
                        <a:lnSpc>
                          <a:spcPct val="107000"/>
                        </a:lnSpc>
                        <a:spcBef>
                          <a:spcPts val="0"/>
                        </a:spcBef>
                        <a:spcAft>
                          <a:spcPts val="0"/>
                        </a:spcAft>
                      </a:pPr>
                      <a:r>
                        <a:rPr lang="en-US" sz="1800" dirty="0">
                          <a:latin typeface="Times New Roman"/>
                          <a:ea typeface="Calibri"/>
                          <a:cs typeface="Times New Roman"/>
                        </a:rPr>
                        <a:t>Browser</a:t>
                      </a:r>
                    </a:p>
                  </a:txBody>
                  <a:tcPr marL="68580" marR="68580" marT="0" marB="0"/>
                </a:tc>
                <a:tc>
                  <a:txBody>
                    <a:bodyPr/>
                    <a:lstStyle/>
                    <a:p>
                      <a:pPr marL="0" marR="0" algn="ctr">
                        <a:lnSpc>
                          <a:spcPct val="107000"/>
                        </a:lnSpc>
                        <a:spcBef>
                          <a:spcPts val="0"/>
                        </a:spcBef>
                        <a:spcAft>
                          <a:spcPts val="0"/>
                        </a:spcAft>
                      </a:pPr>
                      <a:r>
                        <a:rPr lang="en-US" sz="1800" dirty="0">
                          <a:latin typeface="Times New Roman"/>
                          <a:ea typeface="Calibri"/>
                          <a:cs typeface="Times New Roman"/>
                        </a:rPr>
                        <a:t>Google Chrome, Mozilla.</a:t>
                      </a:r>
                    </a:p>
                  </a:txBody>
                  <a:tcPr marL="68580" marR="68580" marT="0" marB="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latin typeface="Times New Roman" pitchFamily="18" charset="0"/>
                <a:cs typeface="Times New Roman" pitchFamily="18" charset="0"/>
              </a:rPr>
              <a:t>Hardware Requirements</a:t>
            </a:r>
            <a:r>
              <a:rPr lang="en-US" sz="2800" dirty="0" smtClean="0">
                <a:latin typeface="Times New Roman" pitchFamily="18" charset="0"/>
                <a:cs typeface="Times New Roman" pitchFamily="18" charset="0"/>
              </a:rPr>
              <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609600" y="2209800"/>
          <a:ext cx="7696200" cy="2286000"/>
        </p:xfrm>
        <a:graphic>
          <a:graphicData uri="http://schemas.openxmlformats.org/drawingml/2006/table">
            <a:tbl>
              <a:tblPr firstRow="1" bandRow="1">
                <a:tableStyleId>{5C22544A-7EE6-4342-B048-85BDC9FD1C3A}</a:tableStyleId>
              </a:tblPr>
              <a:tblGrid>
                <a:gridCol w="3848100"/>
                <a:gridCol w="3848100"/>
              </a:tblGrid>
              <a:tr h="762000">
                <a:tc>
                  <a:txBody>
                    <a:bodyPr/>
                    <a:lstStyle/>
                    <a:p>
                      <a:pPr marL="0" marR="0" algn="ctr">
                        <a:lnSpc>
                          <a:spcPct val="107000"/>
                        </a:lnSpc>
                        <a:spcBef>
                          <a:spcPts val="0"/>
                        </a:spcBef>
                        <a:spcAft>
                          <a:spcPts val="0"/>
                        </a:spcAft>
                      </a:pPr>
                      <a:r>
                        <a:rPr lang="en-US" sz="2400" b="1" dirty="0">
                          <a:latin typeface="Times New Roman"/>
                          <a:ea typeface="Calibri"/>
                          <a:cs typeface="Times New Roman"/>
                        </a:rPr>
                        <a:t>Name of component</a:t>
                      </a:r>
                      <a:endParaRPr lang="en-US" sz="2400" dirty="0">
                        <a:latin typeface="Times New Roman"/>
                        <a:ea typeface="Calibri"/>
                        <a:cs typeface="Times New Roman"/>
                      </a:endParaRPr>
                    </a:p>
                  </a:txBody>
                  <a:tcPr marL="68580" marR="68580" marT="0" marB="0"/>
                </a:tc>
                <a:tc>
                  <a:txBody>
                    <a:bodyPr/>
                    <a:lstStyle/>
                    <a:p>
                      <a:pPr marL="0" marR="0" algn="ctr">
                        <a:lnSpc>
                          <a:spcPct val="107000"/>
                        </a:lnSpc>
                        <a:spcBef>
                          <a:spcPts val="0"/>
                        </a:spcBef>
                        <a:spcAft>
                          <a:spcPts val="0"/>
                        </a:spcAft>
                      </a:pPr>
                      <a:r>
                        <a:rPr lang="en-US" sz="2400" b="1" dirty="0">
                          <a:latin typeface="Times New Roman"/>
                          <a:ea typeface="Calibri"/>
                          <a:cs typeface="Times New Roman"/>
                        </a:rPr>
                        <a:t>Specification</a:t>
                      </a:r>
                      <a:endParaRPr lang="en-US" sz="2400" dirty="0">
                        <a:latin typeface="Times New Roman"/>
                        <a:ea typeface="Calibri"/>
                        <a:cs typeface="Times New Roman"/>
                      </a:endParaRPr>
                    </a:p>
                  </a:txBody>
                  <a:tcPr marL="68580" marR="68580" marT="0" marB="0"/>
                </a:tc>
              </a:tr>
              <a:tr h="762000">
                <a:tc>
                  <a:txBody>
                    <a:bodyPr/>
                    <a:lstStyle/>
                    <a:p>
                      <a:pPr marL="0" marR="0" algn="ctr">
                        <a:lnSpc>
                          <a:spcPct val="107000"/>
                        </a:lnSpc>
                        <a:spcBef>
                          <a:spcPts val="0"/>
                        </a:spcBef>
                        <a:spcAft>
                          <a:spcPts val="0"/>
                        </a:spcAft>
                      </a:pPr>
                      <a:r>
                        <a:rPr lang="en-US" sz="2000" dirty="0">
                          <a:latin typeface="Times New Roman"/>
                          <a:ea typeface="Calibri"/>
                          <a:cs typeface="Times New Roman"/>
                        </a:rPr>
                        <a:t>Processor</a:t>
                      </a:r>
                    </a:p>
                  </a:txBody>
                  <a:tcPr marL="68580" marR="68580" marT="0" marB="0"/>
                </a:tc>
                <a:tc>
                  <a:txBody>
                    <a:bodyPr/>
                    <a:lstStyle/>
                    <a:p>
                      <a:pPr marL="0" marR="0" algn="ctr">
                        <a:lnSpc>
                          <a:spcPct val="107000"/>
                        </a:lnSpc>
                        <a:spcBef>
                          <a:spcPts val="0"/>
                        </a:spcBef>
                        <a:spcAft>
                          <a:spcPts val="0"/>
                        </a:spcAft>
                      </a:pPr>
                      <a:r>
                        <a:rPr lang="en-US" sz="2000" dirty="0">
                          <a:latin typeface="Times New Roman"/>
                          <a:ea typeface="Calibri"/>
                          <a:cs typeface="Times New Roman"/>
                        </a:rPr>
                        <a:t>Core i3,5</a:t>
                      </a:r>
                      <a:r>
                        <a:rPr lang="en-US" sz="2000" baseline="30000" dirty="0">
                          <a:latin typeface="Times New Roman"/>
                          <a:ea typeface="Calibri"/>
                          <a:cs typeface="Times New Roman"/>
                        </a:rPr>
                        <a:t>th</a:t>
                      </a:r>
                      <a:r>
                        <a:rPr lang="en-US" sz="2000" dirty="0">
                          <a:latin typeface="Times New Roman"/>
                          <a:ea typeface="Calibri"/>
                          <a:cs typeface="Times New Roman"/>
                        </a:rPr>
                        <a:t> generation and further</a:t>
                      </a:r>
                    </a:p>
                  </a:txBody>
                  <a:tcPr marL="68580" marR="68580" marT="0" marB="0"/>
                </a:tc>
              </a:tr>
              <a:tr h="762000">
                <a:tc>
                  <a:txBody>
                    <a:bodyPr/>
                    <a:lstStyle/>
                    <a:p>
                      <a:pPr marL="0" marR="0" algn="ctr">
                        <a:lnSpc>
                          <a:spcPct val="107000"/>
                        </a:lnSpc>
                        <a:spcBef>
                          <a:spcPts val="0"/>
                        </a:spcBef>
                        <a:spcAft>
                          <a:spcPts val="0"/>
                        </a:spcAft>
                      </a:pPr>
                      <a:r>
                        <a:rPr lang="en-US" sz="2000" dirty="0">
                          <a:latin typeface="Times New Roman"/>
                          <a:ea typeface="Calibri"/>
                          <a:cs typeface="Times New Roman"/>
                        </a:rPr>
                        <a:t>RAM</a:t>
                      </a:r>
                    </a:p>
                  </a:txBody>
                  <a:tcPr marL="68580" marR="68580" marT="0" marB="0"/>
                </a:tc>
                <a:tc>
                  <a:txBody>
                    <a:bodyPr/>
                    <a:lstStyle/>
                    <a:p>
                      <a:pPr marL="0" marR="0" algn="ctr">
                        <a:lnSpc>
                          <a:spcPct val="107000"/>
                        </a:lnSpc>
                        <a:spcBef>
                          <a:spcPts val="0"/>
                        </a:spcBef>
                        <a:spcAft>
                          <a:spcPts val="0"/>
                        </a:spcAft>
                      </a:pPr>
                      <a:r>
                        <a:rPr lang="en-US" sz="2000" dirty="0">
                          <a:latin typeface="Times New Roman"/>
                          <a:ea typeface="Calibri"/>
                          <a:cs typeface="Times New Roman"/>
                        </a:rPr>
                        <a:t>4 GB and further</a:t>
                      </a:r>
                    </a:p>
                  </a:txBody>
                  <a:tcPr marL="68580" marR="68580" marT="0" marB="0"/>
                </a:tc>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89</TotalTime>
  <Words>452</Words>
  <Application>Microsoft Office PowerPoint</Application>
  <PresentationFormat>On-screen Show (4:3)</PresentationFormat>
  <Paragraphs>118</Paragraphs>
  <Slides>17</Slides>
  <Notes>0</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Oriel</vt:lpstr>
      <vt:lpstr>Municipal Corporation  Management</vt:lpstr>
      <vt:lpstr>Municipal Corporation  Management </vt:lpstr>
      <vt:lpstr>Slide 3</vt:lpstr>
      <vt:lpstr>Slide 4</vt:lpstr>
      <vt:lpstr>Slide 5</vt:lpstr>
      <vt:lpstr>Need of proposed System</vt:lpstr>
      <vt:lpstr>Requirement Analysis </vt:lpstr>
      <vt:lpstr>Software Requirements </vt:lpstr>
      <vt:lpstr>Hardware Requirements </vt:lpstr>
      <vt:lpstr>Outline of Proposed Work  </vt:lpstr>
      <vt:lpstr>Data Flow Diagram (Level 0) </vt:lpstr>
      <vt:lpstr>Dataflow Diagram (Level 1) </vt:lpstr>
      <vt:lpstr>Slide 13</vt:lpstr>
      <vt:lpstr>Slide 14</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Municipal Corporation  Management</dc:title>
  <dc:creator>SAHIL</dc:creator>
  <cp:lastModifiedBy>SAHIL</cp:lastModifiedBy>
  <cp:revision>27</cp:revision>
  <dcterms:created xsi:type="dcterms:W3CDTF">2017-11-09T13:59:41Z</dcterms:created>
  <dcterms:modified xsi:type="dcterms:W3CDTF">2017-11-09T15:35:43Z</dcterms:modified>
</cp:coreProperties>
</file>