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1"/>
    <p:restoredTop sz="94658"/>
  </p:normalViewPr>
  <p:slideViewPr>
    <p:cSldViewPr snapToGrid="0" snapToObjects="1">
      <p:cViewPr varScale="1">
        <p:scale>
          <a:sx n="113" d="100"/>
          <a:sy n="113" d="100"/>
        </p:scale>
        <p:origin x="200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D199-F75A-FD44-8A92-4CE20E31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3E3E-2E60-0A4E-BE2E-53E454EC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6D18-71CC-5E42-A297-AC7559F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2087-361E-EF42-973F-55FEF085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2432-CC31-9B4C-A679-09E64B45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3082-4106-4449-94EF-2F549A4D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6FDA-3A51-2F44-96CE-FC14AFFB9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0A13-0ECC-DA41-AB5F-54B60F97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0DA9-55F1-DB4C-8976-6D569DCB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1437-5493-654C-895E-F783D533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8FE6D-798E-D145-B846-AB9E2EB9C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1B334-E136-8445-8CA0-371F1D1B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2EE6-4133-3B42-9834-485CE44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0C745-0F63-9944-93A3-8051CEBE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A9D6-279C-B546-815E-4850458A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3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7FAE-D939-B34B-AB3F-4E32F8B0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CFA4-0CD5-AB41-AE1B-CBD1164B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F924-80C1-2B4E-9841-CD9DB1EE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C63A-38D4-AE4A-9340-7F88466F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E0E4-7630-C74D-8B85-75F8BB51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8933-FD7E-0A46-ABDB-B9B3FB82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C2F9-F0E7-1041-91BD-CD0551FA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4A0FA-6BCD-C040-B9C7-91F3D436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A2A3-428A-4A45-ACC5-5B6AC27E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ED59-CABB-6C47-9893-2418226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F746-FBBF-5D4B-AC3A-4468FA5E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A6D0-3B7F-7944-8769-6668F8147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86A10-D610-074F-A2CD-D1A5B3BFF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A083F-BE61-174B-94E6-0D4449E0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3D479-2201-5D48-B4E2-1509AEF3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830D-37C9-4F48-9C04-E6AE7079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712F-AD73-6245-9F42-465552F4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EC78-2BE3-794B-BF08-D38212EA0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E8E6-948C-E443-B4DF-0B4AC169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A32C9-C03E-4C49-AF92-D5F7B900D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48DFD-E605-6E4A-8281-84F12CA0A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78601-5515-F34A-A34B-C5B2B107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A08B8-AECD-4D4E-B351-73278801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45239-D600-6E49-9F3C-4946A19F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13E0-D172-6F47-ADAA-D5083F3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40A3B-DDAD-E548-9139-9C136896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99B98-0BBD-FA48-AF49-D5326541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4A628-8C5C-3D43-B7A9-70F0FAFB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418EA-02C9-864A-9E72-2A2F4BD7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26A38-4F19-F74C-9BC0-DEC75889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A5277-B832-B34E-8897-8A4BB4D8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4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24C1-8B0B-9642-AE6D-1D4F9047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EEAC-74B6-4F4E-AC51-2639CC986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06A0C-E89C-F248-B6C6-2150B656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0B53-FAB9-2848-BF4D-5B93F4AD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19C8-51F2-BD45-AB1E-030283B5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BDDF7-9D56-EB40-8DE9-E0D75F7D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6F10-21B3-9A4A-A262-C9156D24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72A5A-2461-2542-8463-DCD9AF09E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9BBD7-CD2F-E54E-9833-62CB2D6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3DB79-1223-A543-8598-6868BB3E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FF07A-7025-2743-A912-111F46AB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78B9-8D0B-3A4F-8F8E-F9ACD419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A5C49-59D7-7945-9515-E99C54E9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D90BC-78B4-534E-A360-615C6F16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2BD6-9E75-EE43-B01E-E15E9B966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F8A9-536B-7740-A507-01F8D6EE2173}" type="datetimeFigureOut">
              <a:rPr lang="en-US" smtClean="0"/>
              <a:t>4/24/21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0FBE-A571-7D49-A641-643D57752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7637-FB42-E248-8CD5-2C269FBC0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4638-A1AD-9F4E-B5F5-E71EA8B1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1F7A11-3D11-D64F-A95E-6862F7817FB0}"/>
              </a:ext>
            </a:extLst>
          </p:cNvPr>
          <p:cNvSpPr txBox="1"/>
          <p:nvPr/>
        </p:nvSpPr>
        <p:spPr>
          <a:xfrm>
            <a:off x="4587004" y="4000966"/>
            <a:ext cx="7270188" cy="24006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GeneratedGraph</a:t>
            </a:r>
            <a:r>
              <a:rPr lang="en-US" dirty="0"/>
              <a:t> class</a:t>
            </a:r>
          </a:p>
          <a:p>
            <a:pPr algn="ctr"/>
            <a:r>
              <a:rPr lang="en-US" sz="1200" dirty="0"/>
              <a:t>Properties</a:t>
            </a:r>
          </a:p>
          <a:p>
            <a:r>
              <a:rPr lang="en-US" sz="1200" dirty="0" err="1"/>
              <a:t>StateTransitions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transitions</a:t>
            </a:r>
          </a:p>
          <a:p>
            <a:r>
              <a:rPr lang="en-US" sz="1200" dirty="0"/>
              <a:t>Nodes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totalNodes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IEzModelClient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6"/>
                </a:solidFill>
              </a:rPr>
              <a:t>client</a:t>
            </a:r>
          </a:p>
          <a:p>
            <a:pPr algn="ctr"/>
            <a:r>
              <a:rPr lang="en-US" sz="1200" dirty="0"/>
              <a:t>Methods</a:t>
            </a:r>
          </a:p>
          <a:p>
            <a:r>
              <a:rPr lang="en-US" sz="1200" dirty="0" err="1"/>
              <a:t>GeneratedGraph</a:t>
            </a:r>
            <a:r>
              <a:rPr lang="en-US" sz="1200" dirty="0"/>
              <a:t>(</a:t>
            </a:r>
            <a:r>
              <a:rPr lang="en-US" sz="1200" dirty="0" err="1">
                <a:solidFill>
                  <a:schemeClr val="accent6"/>
                </a:solidFill>
              </a:rPr>
              <a:t>theEzModelClient</a:t>
            </a:r>
            <a:r>
              <a:rPr lang="en-US" sz="1200" dirty="0"/>
              <a:t>, </a:t>
            </a:r>
            <a:r>
              <a:rPr lang="en-US" sz="1200" dirty="0" err="1"/>
              <a:t>maxTransitions</a:t>
            </a:r>
            <a:r>
              <a:rPr lang="en-US" sz="1200" dirty="0"/>
              <a:t>, </a:t>
            </a:r>
            <a:r>
              <a:rPr lang="en-US" sz="1200" dirty="0" err="1"/>
              <a:t>maxNodes</a:t>
            </a:r>
            <a:r>
              <a:rPr lang="en-US" sz="1200" dirty="0"/>
              <a:t>, </a:t>
            </a:r>
            <a:r>
              <a:rPr lang="en-US" sz="1200" dirty="0" err="1"/>
              <a:t>maxActions</a:t>
            </a:r>
            <a:r>
              <a:rPr lang="en-US" sz="1200" dirty="0"/>
              <a:t>) </a:t>
            </a:r>
          </a:p>
          <a:p>
            <a:r>
              <a:rPr lang="en-US" sz="1200" dirty="0" err="1"/>
              <a:t>CreateGraphVizFileAndImage</a:t>
            </a:r>
            <a:r>
              <a:rPr lang="en-US" sz="1200" dirty="0"/>
              <a:t>(</a:t>
            </a:r>
            <a:r>
              <a:rPr lang="en-US" sz="1200" dirty="0" err="1"/>
              <a:t>fname</a:t>
            </a:r>
            <a:r>
              <a:rPr lang="en-US" sz="1200" dirty="0"/>
              <a:t>, suffix, title, Optional </a:t>
            </a:r>
            <a:r>
              <a:rPr lang="en-US" sz="1200" dirty="0" err="1"/>
              <a:t>transitionIndex</a:t>
            </a:r>
            <a:r>
              <a:rPr lang="en-US" sz="1200" dirty="0"/>
              <a:t>, Optional </a:t>
            </a:r>
            <a:r>
              <a:rPr lang="en-US" sz="1200" dirty="0" err="1"/>
              <a:t>endOfPathTransitionIndex</a:t>
            </a:r>
            <a:endParaRPr lang="en-US" sz="1200" dirty="0"/>
          </a:p>
          <a:p>
            <a:r>
              <a:rPr lang="en-US" sz="1200" dirty="0" err="1"/>
              <a:t>DisplayStateTable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RandomDestinationCoverage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ReportDuplicateOutlinks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StateTableToFile</a:t>
            </a:r>
            <a:r>
              <a:rPr lang="en-US" sz="1200" dirty="0"/>
              <a:t>() </a:t>
            </a:r>
            <a:r>
              <a:rPr lang="en-US" sz="1200" dirty="0">
                <a:sym typeface="Wingdings" pitchFamily="2" charset="2"/>
              </a:rPr>
              <a:t></a:t>
            </a:r>
            <a:r>
              <a:rPr lang="en-US" sz="1200" dirty="0"/>
              <a:t> not implemented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7AEF6-5D99-264B-85C8-BC53864B6D19}"/>
              </a:ext>
            </a:extLst>
          </p:cNvPr>
          <p:cNvSpPr txBox="1"/>
          <p:nvPr/>
        </p:nvSpPr>
        <p:spPr>
          <a:xfrm>
            <a:off x="334808" y="511303"/>
            <a:ext cx="4090433" cy="424731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StateTransitions</a:t>
            </a:r>
            <a:r>
              <a:rPr lang="en-US" dirty="0"/>
              <a:t> class</a:t>
            </a:r>
          </a:p>
          <a:p>
            <a:endParaRPr lang="en-US" sz="1200" dirty="0"/>
          </a:p>
          <a:p>
            <a:r>
              <a:rPr lang="en-US" sz="1200" dirty="0" err="1"/>
              <a:t>StateTransitions</a:t>
            </a:r>
            <a:r>
              <a:rPr lang="en-US" sz="1200" dirty="0"/>
              <a:t>(</a:t>
            </a:r>
            <a:r>
              <a:rPr lang="en-US" sz="1200" dirty="0" err="1"/>
              <a:t>maxTransitions</a:t>
            </a:r>
            <a:r>
              <a:rPr lang="en-US" sz="1200" dirty="0"/>
              <a:t>, </a:t>
            </a:r>
            <a:r>
              <a:rPr lang="en-US" sz="1200" dirty="0" err="1"/>
              <a:t>maxActions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ActionByTransitionIndex</a:t>
            </a:r>
            <a:r>
              <a:rPr lang="en-US" sz="1200" dirty="0"/>
              <a:t>(</a:t>
            </a:r>
            <a:r>
              <a:rPr lang="en-US" sz="1200" dirty="0" err="1"/>
              <a:t>tIndex</a:t>
            </a:r>
            <a:r>
              <a:rPr lang="en-US" sz="1200" dirty="0"/>
              <a:t>)</a:t>
            </a:r>
          </a:p>
          <a:p>
            <a:r>
              <a:rPr lang="en-US" sz="1200" dirty="0"/>
              <a:t>Add(</a:t>
            </a:r>
            <a:r>
              <a:rPr lang="en-US" sz="1200" dirty="0" err="1"/>
              <a:t>startState</a:t>
            </a:r>
            <a:r>
              <a:rPr lang="en-US" sz="1200" dirty="0"/>
              <a:t>, </a:t>
            </a:r>
            <a:r>
              <a:rPr lang="en-US" sz="1200" dirty="0" err="1"/>
              <a:t>endState</a:t>
            </a:r>
            <a:r>
              <a:rPr lang="en-US" sz="1200" dirty="0"/>
              <a:t>, action)</a:t>
            </a:r>
          </a:p>
          <a:p>
            <a:r>
              <a:rPr lang="en-US" sz="1200" dirty="0"/>
              <a:t>Count()</a:t>
            </a:r>
          </a:p>
          <a:p>
            <a:r>
              <a:rPr lang="en-US" sz="1200" dirty="0" err="1"/>
              <a:t>DisableTransition</a:t>
            </a:r>
            <a:r>
              <a:rPr lang="en-US" sz="1200" dirty="0"/>
              <a:t>(</a:t>
            </a:r>
            <a:r>
              <a:rPr lang="en-US" sz="1200" dirty="0" err="1"/>
              <a:t>tIndex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DisableTransitionsByAction</a:t>
            </a:r>
            <a:r>
              <a:rPr lang="en-US" sz="1200" dirty="0"/>
              <a:t>(action)</a:t>
            </a:r>
          </a:p>
          <a:p>
            <a:r>
              <a:rPr lang="en-US" sz="1200" dirty="0" err="1"/>
              <a:t>EndStateByTransitionIndex</a:t>
            </a:r>
            <a:r>
              <a:rPr lang="en-US" sz="1200" dirty="0"/>
              <a:t>(</a:t>
            </a:r>
            <a:r>
              <a:rPr lang="en-US" sz="1200" dirty="0" err="1"/>
              <a:t>tIndex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GetAnyLowHitTransitionIndex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 err="1"/>
              <a:t>GetHitcountFloor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GetLowHitTransitionIndexAvoidOutlinks</a:t>
            </a:r>
            <a:r>
              <a:rPr lang="en-US" sz="1200" dirty="0"/>
              <a:t>(state)</a:t>
            </a:r>
          </a:p>
          <a:p>
            <a:r>
              <a:rPr lang="en-US" sz="1200" dirty="0" err="1"/>
              <a:t>GetLowHitTransitionIndexPreferOutlink</a:t>
            </a:r>
            <a:r>
              <a:rPr lang="en-US" sz="1200" dirty="0"/>
              <a:t>(state)</a:t>
            </a:r>
          </a:p>
          <a:p>
            <a:r>
              <a:rPr lang="en-US" sz="1200" dirty="0" err="1"/>
              <a:t>GetOutlinkTransitionIndices</a:t>
            </a:r>
            <a:r>
              <a:rPr lang="en-US" sz="1200" dirty="0"/>
              <a:t>(state)</a:t>
            </a:r>
          </a:p>
          <a:p>
            <a:r>
              <a:rPr lang="en-US" sz="1200" dirty="0" err="1"/>
              <a:t>GetTransitionIndexByStartAndEndStates</a:t>
            </a:r>
            <a:r>
              <a:rPr lang="en-US" sz="1200" dirty="0"/>
              <a:t>(</a:t>
            </a:r>
            <a:r>
              <a:rPr lang="en-US" sz="1200" dirty="0" err="1"/>
              <a:t>startState</a:t>
            </a:r>
            <a:r>
              <a:rPr lang="en-US" sz="1200" dirty="0"/>
              <a:t>, </a:t>
            </a:r>
            <a:r>
              <a:rPr lang="en-US" sz="1200" dirty="0" err="1"/>
              <a:t>endState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HitcountByTransitionIndex</a:t>
            </a:r>
            <a:r>
              <a:rPr lang="en-US" sz="1200" dirty="0"/>
              <a:t>(</a:t>
            </a:r>
            <a:r>
              <a:rPr lang="en-US" sz="1200" dirty="0" err="1"/>
              <a:t>tIndex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IncrementActionFailures</a:t>
            </a:r>
            <a:r>
              <a:rPr lang="en-US" sz="1200" dirty="0"/>
              <a:t>(</a:t>
            </a:r>
            <a:r>
              <a:rPr lang="en-US" sz="1200" dirty="0" err="1"/>
              <a:t>tIndex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IncrementHitcount</a:t>
            </a:r>
            <a:r>
              <a:rPr lang="en-US" sz="1200" dirty="0"/>
              <a:t>(</a:t>
            </a:r>
            <a:r>
              <a:rPr lang="en-US" sz="1200" dirty="0" err="1"/>
              <a:t>tIndex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StartStateByTransitionIndex</a:t>
            </a:r>
            <a:r>
              <a:rPr lang="en-US" sz="1200" dirty="0"/>
              <a:t>(</a:t>
            </a:r>
            <a:r>
              <a:rPr lang="en-US" sz="1200" dirty="0" err="1"/>
              <a:t>tIndex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TransitionIndexOfEndState</a:t>
            </a:r>
            <a:r>
              <a:rPr lang="en-US" sz="1200" dirty="0"/>
              <a:t>(</a:t>
            </a:r>
            <a:r>
              <a:rPr lang="en-US" sz="1200" dirty="0" err="1"/>
              <a:t>endState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TransitionIndexOfStartState</a:t>
            </a:r>
            <a:r>
              <a:rPr lang="en-US" sz="1200" dirty="0"/>
              <a:t>(</a:t>
            </a:r>
            <a:r>
              <a:rPr lang="en-US" sz="1200" dirty="0" err="1"/>
              <a:t>startState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TransitionStringFromTransitionIndex</a:t>
            </a:r>
            <a:r>
              <a:rPr lang="en-US" sz="1200" dirty="0"/>
              <a:t>(</a:t>
            </a:r>
            <a:r>
              <a:rPr lang="en-US" sz="1200" dirty="0" err="1"/>
              <a:t>tIndex</a:t>
            </a:r>
            <a:r>
              <a:rPr lang="en-US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98FAF-1881-7846-ADA3-965B7F70EE5E}"/>
              </a:ext>
            </a:extLst>
          </p:cNvPr>
          <p:cNvSpPr txBox="1"/>
          <p:nvPr/>
        </p:nvSpPr>
        <p:spPr>
          <a:xfrm>
            <a:off x="4587004" y="514605"/>
            <a:ext cx="2683039" cy="25853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Nodes</a:t>
            </a:r>
            <a:r>
              <a:rPr lang="en-US" dirty="0"/>
              <a:t> class</a:t>
            </a:r>
          </a:p>
          <a:p>
            <a:endParaRPr lang="en-US" sz="1200" dirty="0"/>
          </a:p>
          <a:p>
            <a:r>
              <a:rPr lang="en-US" sz="1200" dirty="0"/>
              <a:t>Nodes(</a:t>
            </a:r>
            <a:r>
              <a:rPr lang="en-US" sz="1200" dirty="0" err="1"/>
              <a:t>maximumNodes</a:t>
            </a:r>
            <a:r>
              <a:rPr lang="en-US" sz="1200" dirty="0"/>
              <a:t>)</a:t>
            </a:r>
          </a:p>
          <a:p>
            <a:r>
              <a:rPr lang="en-US" sz="1200" dirty="0"/>
              <a:t>Add(state)</a:t>
            </a:r>
          </a:p>
          <a:p>
            <a:r>
              <a:rPr lang="en-US" sz="1200" dirty="0" err="1"/>
              <a:t>ClearAllVisits</a:t>
            </a:r>
            <a:r>
              <a:rPr lang="en-US" sz="1200" dirty="0"/>
              <a:t>()</a:t>
            </a:r>
          </a:p>
          <a:p>
            <a:r>
              <a:rPr lang="en-US" sz="1200" dirty="0"/>
              <a:t>Contains(state)</a:t>
            </a:r>
          </a:p>
          <a:p>
            <a:r>
              <a:rPr lang="en-US" sz="1200" dirty="0"/>
              <a:t>Count()</a:t>
            </a:r>
          </a:p>
          <a:p>
            <a:r>
              <a:rPr lang="en-US" sz="1200" dirty="0" err="1"/>
              <a:t>GetIndexByState</a:t>
            </a:r>
            <a:r>
              <a:rPr lang="en-US" sz="1200" dirty="0"/>
              <a:t>(state)</a:t>
            </a:r>
          </a:p>
          <a:p>
            <a:r>
              <a:rPr lang="en-US" sz="1200" dirty="0" err="1"/>
              <a:t>GetNodeByIndex</a:t>
            </a:r>
            <a:r>
              <a:rPr lang="en-US" sz="1200" dirty="0"/>
              <a:t>(index)</a:t>
            </a:r>
          </a:p>
          <a:p>
            <a:r>
              <a:rPr lang="en-US" sz="1200" dirty="0" err="1"/>
              <a:t>GetStateByIndex</a:t>
            </a:r>
            <a:r>
              <a:rPr lang="en-US" sz="1200" dirty="0"/>
              <a:t>(index)</a:t>
            </a:r>
          </a:p>
          <a:p>
            <a:r>
              <a:rPr lang="en-US" sz="1200" dirty="0" err="1"/>
              <a:t>SetParentByIndex</a:t>
            </a:r>
            <a:r>
              <a:rPr lang="en-US" sz="1200" dirty="0"/>
              <a:t>(index, </a:t>
            </a:r>
            <a:r>
              <a:rPr lang="en-US" sz="1200" dirty="0" err="1"/>
              <a:t>parentState</a:t>
            </a:r>
            <a:r>
              <a:rPr lang="en-US" sz="1200" dirty="0"/>
              <a:t>)</a:t>
            </a:r>
          </a:p>
          <a:p>
            <a:r>
              <a:rPr lang="en-US" sz="1200" dirty="0"/>
              <a:t>Visit(index)</a:t>
            </a:r>
          </a:p>
          <a:p>
            <a:r>
              <a:rPr lang="en-US" sz="1200" dirty="0" err="1"/>
              <a:t>WasVisited</a:t>
            </a:r>
            <a:r>
              <a:rPr lang="en-US" sz="1200" dirty="0"/>
              <a:t>(index)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DD35B-B610-6C4D-B62F-1BA22A3725AA}"/>
              </a:ext>
            </a:extLst>
          </p:cNvPr>
          <p:cNvSpPr txBox="1"/>
          <p:nvPr/>
        </p:nvSpPr>
        <p:spPr>
          <a:xfrm>
            <a:off x="7443098" y="514605"/>
            <a:ext cx="4414094" cy="33239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IEzModelClient</a:t>
            </a:r>
            <a:r>
              <a:rPr lang="en-US" dirty="0"/>
              <a:t> interface</a:t>
            </a:r>
          </a:p>
          <a:p>
            <a:endParaRPr lang="en-US" sz="1200" dirty="0"/>
          </a:p>
          <a:p>
            <a:r>
              <a:rPr lang="en-US" sz="1200" dirty="0" err="1"/>
              <a:t>valueSeparator</a:t>
            </a:r>
            <a:r>
              <a:rPr lang="en-US" sz="1200" dirty="0"/>
              <a:t> = “, “</a:t>
            </a:r>
          </a:p>
          <a:p>
            <a:pPr algn="ctr"/>
            <a:r>
              <a:rPr lang="en-US" sz="1200" dirty="0"/>
              <a:t>Properties</a:t>
            </a:r>
          </a:p>
          <a:p>
            <a:r>
              <a:rPr lang="en-US" sz="1200" dirty="0"/>
              <a:t>bool </a:t>
            </a:r>
            <a:r>
              <a:rPr lang="en-US" sz="1200" dirty="0" err="1"/>
              <a:t>NotifyAdapter</a:t>
            </a:r>
            <a:endParaRPr lang="en-US" sz="1200" dirty="0"/>
          </a:p>
          <a:p>
            <a:r>
              <a:rPr lang="en-US" sz="1200" dirty="0"/>
              <a:t>bool </a:t>
            </a:r>
            <a:r>
              <a:rPr lang="en-US" sz="1200" dirty="0" err="1"/>
              <a:t>SkipSelfLinks</a:t>
            </a:r>
            <a:endParaRPr lang="en-US" sz="1200" dirty="0"/>
          </a:p>
          <a:p>
            <a:r>
              <a:rPr lang="en-US" sz="1200" dirty="0"/>
              <a:t>bool </a:t>
            </a:r>
            <a:r>
              <a:rPr lang="en-US" sz="1200" dirty="0" err="1"/>
              <a:t>StopOnProblem</a:t>
            </a:r>
            <a:endParaRPr lang="en-US" sz="1200" dirty="0"/>
          </a:p>
          <a:p>
            <a:pPr algn="ctr"/>
            <a:r>
              <a:rPr lang="en-US" sz="1200" dirty="0"/>
              <a:t>Modeling</a:t>
            </a:r>
          </a:p>
          <a:p>
            <a:r>
              <a:rPr lang="en-US" sz="1200" dirty="0" err="1"/>
              <a:t>GetInitialState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GetAvailableActions</a:t>
            </a:r>
            <a:r>
              <a:rPr lang="en-US" sz="1200" dirty="0"/>
              <a:t>(</a:t>
            </a:r>
            <a:r>
              <a:rPr lang="en-US" sz="1200" dirty="0" err="1"/>
              <a:t>startState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GetEndState</a:t>
            </a:r>
            <a:r>
              <a:rPr lang="en-US" sz="1200" dirty="0"/>
              <a:t>(</a:t>
            </a:r>
            <a:r>
              <a:rPr lang="en-US" sz="1200" dirty="0" err="1"/>
              <a:t>startState</a:t>
            </a:r>
            <a:r>
              <a:rPr lang="en-US" sz="1200" dirty="0"/>
              <a:t>, action)</a:t>
            </a:r>
          </a:p>
          <a:p>
            <a:r>
              <a:rPr lang="en-US" sz="1200" dirty="0" err="1"/>
              <a:t>ReportTraversal</a:t>
            </a:r>
            <a:r>
              <a:rPr lang="en-US" sz="1200" dirty="0"/>
              <a:t>(</a:t>
            </a:r>
            <a:r>
              <a:rPr lang="en-US" sz="1200" dirty="0" err="1"/>
              <a:t>initialState</a:t>
            </a:r>
            <a:r>
              <a:rPr lang="en-US" sz="1200" dirty="0"/>
              <a:t>, </a:t>
            </a:r>
            <a:r>
              <a:rPr lang="en-US" sz="1200" dirty="0" err="1"/>
              <a:t>popcornTrail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/>
              <a:t>Executing SUT</a:t>
            </a:r>
          </a:p>
          <a:p>
            <a:r>
              <a:rPr lang="en-US" sz="1200" dirty="0" err="1"/>
              <a:t>AdapterTransition</a:t>
            </a:r>
            <a:r>
              <a:rPr lang="en-US" sz="1200" dirty="0"/>
              <a:t>(</a:t>
            </a:r>
            <a:r>
              <a:rPr lang="en-US" sz="1200" dirty="0" err="1"/>
              <a:t>startState</a:t>
            </a:r>
            <a:r>
              <a:rPr lang="en-US" sz="1200" dirty="0"/>
              <a:t>, action)</a:t>
            </a:r>
          </a:p>
          <a:p>
            <a:r>
              <a:rPr lang="en-US" sz="1200" dirty="0" err="1"/>
              <a:t>AreStatesAcceptablySimilar</a:t>
            </a:r>
            <a:r>
              <a:rPr lang="en-US" sz="1200" dirty="0"/>
              <a:t>(observed, predicted)</a:t>
            </a:r>
          </a:p>
          <a:p>
            <a:r>
              <a:rPr lang="en-US" sz="1200" dirty="0" err="1"/>
              <a:t>ReportProblem</a:t>
            </a:r>
            <a:r>
              <a:rPr lang="en-US" sz="1200" dirty="0"/>
              <a:t>(</a:t>
            </a:r>
            <a:r>
              <a:rPr lang="en-US" sz="1200" dirty="0" err="1"/>
              <a:t>initialState</a:t>
            </a:r>
            <a:r>
              <a:rPr lang="en-US" sz="1200" dirty="0"/>
              <a:t>, observed, predicted, </a:t>
            </a:r>
            <a:r>
              <a:rPr lang="en-US" sz="1200" dirty="0" err="1"/>
              <a:t>popcornTrail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SetStateOfSystemUnderTest</a:t>
            </a:r>
            <a:r>
              <a:rPr lang="en-US" sz="1200" dirty="0"/>
              <a:t>(state)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9B52E-6B11-884C-B2E6-97A96918CAFC}"/>
              </a:ext>
            </a:extLst>
          </p:cNvPr>
          <p:cNvSpPr txBox="1"/>
          <p:nvPr/>
        </p:nvSpPr>
        <p:spPr>
          <a:xfrm>
            <a:off x="5110698" y="85444"/>
            <a:ext cx="229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C# </a:t>
            </a:r>
            <a:r>
              <a:rPr lang="en-US" b="1" dirty="0" err="1"/>
              <a:t>EzModelStateTable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826D5-CBBA-4F47-813B-FBBDE7DFBFF4}"/>
              </a:ext>
            </a:extLst>
          </p:cNvPr>
          <p:cNvSpPr txBox="1"/>
          <p:nvPr/>
        </p:nvSpPr>
        <p:spPr>
          <a:xfrm>
            <a:off x="334808" y="5016628"/>
            <a:ext cx="40904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Separation of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EzModel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from Client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A client test automation class, hereafter called Client, implements the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IEzModelClient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interace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.  The client test automation program,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herafter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called Program, instantiates Client, and then instantiates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GeneratedGraph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with the Client instance as an argument.  Program calls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GeneratedGraph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methods, and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GeneratedGraph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calls Client methods.</a:t>
            </a:r>
          </a:p>
        </p:txBody>
      </p:sp>
    </p:spTree>
    <p:extLst>
      <p:ext uri="{BB962C8B-B14F-4D97-AF65-F5344CB8AC3E}">
        <p14:creationId xmlns:p14="http://schemas.microsoft.com/office/powerpoint/2010/main" val="386958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8034-3B5A-6A41-936F-269DA91E3AF8}"/>
              </a:ext>
            </a:extLst>
          </p:cNvPr>
          <p:cNvSpPr txBox="1"/>
          <p:nvPr/>
        </p:nvSpPr>
        <p:spPr>
          <a:xfrm>
            <a:off x="647187" y="717805"/>
            <a:ext cx="4161880" cy="387798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Client : </a:t>
            </a:r>
            <a:r>
              <a:rPr lang="en-US" dirty="0" err="1">
                <a:solidFill>
                  <a:schemeClr val="accent6"/>
                </a:solidFill>
              </a:rPr>
              <a:t>IEzModelClient</a:t>
            </a:r>
            <a:r>
              <a:rPr lang="en-US" dirty="0"/>
              <a:t> class</a:t>
            </a:r>
          </a:p>
          <a:p>
            <a:endParaRPr lang="en-US" sz="1200" dirty="0"/>
          </a:p>
          <a:p>
            <a:pPr algn="ctr"/>
            <a:r>
              <a:rPr lang="en-US" sz="1200" dirty="0" err="1"/>
              <a:t>IEzModelClient</a:t>
            </a:r>
            <a:r>
              <a:rPr lang="en-US" sz="1200" dirty="0"/>
              <a:t> Properties</a:t>
            </a:r>
          </a:p>
          <a:p>
            <a:r>
              <a:rPr lang="en-US" sz="1200" dirty="0"/>
              <a:t>bool </a:t>
            </a:r>
            <a:r>
              <a:rPr lang="en-US" sz="1200" dirty="0" err="1"/>
              <a:t>NotifyAdapter</a:t>
            </a:r>
            <a:endParaRPr lang="en-US" sz="1200" dirty="0"/>
          </a:p>
          <a:p>
            <a:r>
              <a:rPr lang="en-US" sz="1200" dirty="0"/>
              <a:t>bool </a:t>
            </a:r>
            <a:r>
              <a:rPr lang="en-US" sz="1200" dirty="0" err="1"/>
              <a:t>SkipSelfLinks</a:t>
            </a:r>
            <a:endParaRPr lang="en-US" sz="1200" dirty="0"/>
          </a:p>
          <a:p>
            <a:r>
              <a:rPr lang="en-US" sz="1200" dirty="0"/>
              <a:t>bool </a:t>
            </a:r>
            <a:r>
              <a:rPr lang="en-US" sz="1200" dirty="0" err="1"/>
              <a:t>StopOnProblem</a:t>
            </a:r>
            <a:endParaRPr lang="en-US" sz="1200" dirty="0"/>
          </a:p>
          <a:p>
            <a:pPr algn="ctr"/>
            <a:r>
              <a:rPr lang="en-US" sz="1200" dirty="0" err="1"/>
              <a:t>IEzModelClient</a:t>
            </a:r>
            <a:r>
              <a:rPr lang="en-US" sz="1200" dirty="0"/>
              <a:t> Modeling</a:t>
            </a:r>
          </a:p>
          <a:p>
            <a:r>
              <a:rPr lang="en-US" sz="1200" dirty="0" err="1"/>
              <a:t>GetInitialState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GetAvailableActions</a:t>
            </a:r>
            <a:r>
              <a:rPr lang="en-US" sz="1200" dirty="0"/>
              <a:t>(</a:t>
            </a:r>
            <a:r>
              <a:rPr lang="en-US" sz="1200" dirty="0" err="1"/>
              <a:t>startState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GetEndState</a:t>
            </a:r>
            <a:r>
              <a:rPr lang="en-US" sz="1200" dirty="0"/>
              <a:t>(</a:t>
            </a:r>
            <a:r>
              <a:rPr lang="en-US" sz="1200" dirty="0" err="1"/>
              <a:t>startState</a:t>
            </a:r>
            <a:r>
              <a:rPr lang="en-US" sz="1200" dirty="0"/>
              <a:t>, action)</a:t>
            </a:r>
          </a:p>
          <a:p>
            <a:r>
              <a:rPr lang="en-US" sz="1200" dirty="0" err="1"/>
              <a:t>ReportTraversal</a:t>
            </a:r>
            <a:r>
              <a:rPr lang="en-US" sz="1200" dirty="0"/>
              <a:t>(</a:t>
            </a:r>
            <a:r>
              <a:rPr lang="en-US" sz="1200" dirty="0" err="1"/>
              <a:t>initialState</a:t>
            </a:r>
            <a:r>
              <a:rPr lang="en-US" sz="1200" dirty="0"/>
              <a:t>, </a:t>
            </a:r>
            <a:r>
              <a:rPr lang="en-US" sz="1200" dirty="0" err="1"/>
              <a:t>popcornTrail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 err="1"/>
              <a:t>IEzModelClient</a:t>
            </a:r>
            <a:r>
              <a:rPr lang="en-US" sz="1200" dirty="0"/>
              <a:t> Executing SUT</a:t>
            </a:r>
          </a:p>
          <a:p>
            <a:r>
              <a:rPr lang="en-US" sz="1200" dirty="0" err="1"/>
              <a:t>AdapterTransition</a:t>
            </a:r>
            <a:r>
              <a:rPr lang="en-US" sz="1200" dirty="0"/>
              <a:t>(</a:t>
            </a:r>
            <a:r>
              <a:rPr lang="en-US" sz="1200" dirty="0" err="1"/>
              <a:t>startState</a:t>
            </a:r>
            <a:r>
              <a:rPr lang="en-US" sz="1200" dirty="0"/>
              <a:t>, action)</a:t>
            </a:r>
          </a:p>
          <a:p>
            <a:r>
              <a:rPr lang="en-US" sz="1200" dirty="0" err="1"/>
              <a:t>AreStatesAcceptablySimilar</a:t>
            </a:r>
            <a:r>
              <a:rPr lang="en-US" sz="1200" dirty="0"/>
              <a:t>(observed, predicted)</a:t>
            </a:r>
          </a:p>
          <a:p>
            <a:r>
              <a:rPr lang="en-US" sz="1200" dirty="0" err="1"/>
              <a:t>ReportProblem</a:t>
            </a:r>
            <a:r>
              <a:rPr lang="en-US" sz="1200" dirty="0"/>
              <a:t>(</a:t>
            </a:r>
            <a:r>
              <a:rPr lang="en-US" sz="1200" dirty="0" err="1"/>
              <a:t>initialState</a:t>
            </a:r>
            <a:r>
              <a:rPr lang="en-US" sz="1200" dirty="0"/>
              <a:t>, observed, predicted, </a:t>
            </a:r>
            <a:r>
              <a:rPr lang="en-US" sz="1200" dirty="0" err="1"/>
              <a:t>popcornTrail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SetStateOfSystemUnderTest</a:t>
            </a:r>
            <a:r>
              <a:rPr lang="en-US" sz="1200" dirty="0"/>
              <a:t>(state)</a:t>
            </a:r>
          </a:p>
          <a:p>
            <a:pPr algn="ctr"/>
            <a:r>
              <a:rPr lang="en-US" sz="1200" dirty="0"/>
              <a:t>Other Client Properties</a:t>
            </a:r>
          </a:p>
          <a:p>
            <a:r>
              <a:rPr lang="en-US" sz="1200" dirty="0"/>
              <a:t>…</a:t>
            </a:r>
          </a:p>
          <a:p>
            <a:pPr algn="ctr"/>
            <a:r>
              <a:rPr lang="en-US" sz="1200" dirty="0"/>
              <a:t>Other Client Methods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FCB9F-2C4C-EB4D-AFEF-8EFC29B3627C}"/>
              </a:ext>
            </a:extLst>
          </p:cNvPr>
          <p:cNvSpPr txBox="1"/>
          <p:nvPr/>
        </p:nvSpPr>
        <p:spPr>
          <a:xfrm>
            <a:off x="4636850" y="164467"/>
            <a:ext cx="291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C# Test Automation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5318F-0B26-694A-BB51-9796FA629D69}"/>
              </a:ext>
            </a:extLst>
          </p:cNvPr>
          <p:cNvSpPr txBox="1"/>
          <p:nvPr/>
        </p:nvSpPr>
        <p:spPr>
          <a:xfrm>
            <a:off x="5111942" y="730054"/>
            <a:ext cx="6549480" cy="295465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Program</a:t>
            </a:r>
            <a:endParaRPr lang="en-US" sz="1200" dirty="0"/>
          </a:p>
          <a:p>
            <a:r>
              <a:rPr lang="en-US" sz="1200" dirty="0"/>
              <a:t>Example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</a:t>
            </a:r>
            <a:r>
              <a:rPr lang="en-US" sz="1200" dirty="0">
                <a:solidFill>
                  <a:schemeClr val="accent6"/>
                </a:solidFill>
              </a:rPr>
              <a:t>Client client</a:t>
            </a:r>
            <a:r>
              <a:rPr lang="en-US" sz="1200" dirty="0"/>
              <a:t>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GeneratedGraph</a:t>
            </a:r>
            <a:r>
              <a:rPr lang="en-US" sz="1200" dirty="0"/>
              <a:t> graph = new </a:t>
            </a:r>
            <a:r>
              <a:rPr lang="en-US" sz="1200" dirty="0" err="1"/>
              <a:t>GeneratedGraph</a:t>
            </a:r>
            <a:r>
              <a:rPr lang="en-US" sz="1200" dirty="0"/>
              <a:t>( client, </a:t>
            </a:r>
            <a:r>
              <a:rPr lang="en-US" sz="1200" dirty="0" err="1"/>
              <a:t>maxTransitions</a:t>
            </a:r>
            <a:r>
              <a:rPr lang="en-US" sz="1200" dirty="0"/>
              <a:t>, </a:t>
            </a:r>
            <a:r>
              <a:rPr lang="en-US" sz="1200" dirty="0" err="1"/>
              <a:t>maxNodes</a:t>
            </a:r>
            <a:r>
              <a:rPr lang="en-US" sz="1200" dirty="0"/>
              <a:t>, </a:t>
            </a:r>
            <a:r>
              <a:rPr lang="en-US" sz="1200" dirty="0" err="1"/>
              <a:t>maxActions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List&lt;string&gt; </a:t>
            </a:r>
            <a:r>
              <a:rPr lang="en-US" sz="1200" dirty="0" err="1"/>
              <a:t>duplicateTransitions</a:t>
            </a:r>
            <a:r>
              <a:rPr lang="en-US" sz="1200" dirty="0"/>
              <a:t> = </a:t>
            </a:r>
            <a:r>
              <a:rPr lang="en-US" sz="1200" dirty="0" err="1"/>
              <a:t>graph.ReportDuplicateOutlinks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graph.CreateGraphVizFileAndImage</a:t>
            </a:r>
            <a:r>
              <a:rPr lang="en-US" sz="1200" dirty="0"/>
              <a:t>( </a:t>
            </a:r>
            <a:r>
              <a:rPr lang="en-US" sz="1200" dirty="0" err="1"/>
              <a:t>fname</a:t>
            </a:r>
            <a:r>
              <a:rPr lang="en-US" sz="1200" dirty="0"/>
              <a:t>, suffix, title );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client.NotifyAdapter</a:t>
            </a:r>
            <a:r>
              <a:rPr lang="en-US" sz="1200" dirty="0"/>
              <a:t>( true / false 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client.StopOnProblem</a:t>
            </a:r>
            <a:r>
              <a:rPr lang="en-US" sz="1200" dirty="0"/>
              <a:t>( true / false );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RandomDestinationCoverage</a:t>
            </a:r>
            <a:r>
              <a:rPr lang="en-US" sz="1200" dirty="0"/>
              <a:t>( </a:t>
            </a:r>
            <a:r>
              <a:rPr lang="en-US" sz="1200" dirty="0" err="1"/>
              <a:t>fname</a:t>
            </a:r>
            <a:r>
              <a:rPr lang="en-US" sz="1200" dirty="0"/>
              <a:t> );</a:t>
            </a:r>
          </a:p>
          <a:p>
            <a:r>
              <a:rPr lang="en-US" sz="1200" dirty="0"/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1B217-1AA1-104C-8DB0-2A3D9D1DA259}"/>
              </a:ext>
            </a:extLst>
          </p:cNvPr>
          <p:cNvSpPr txBox="1"/>
          <p:nvPr/>
        </p:nvSpPr>
        <p:spPr>
          <a:xfrm>
            <a:off x="5111943" y="4176888"/>
            <a:ext cx="65494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Synopsis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The client program is decoupled from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EzModel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, but it is inconvenient to write the client program in a non-.NET language.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For increased client programming convenience, further decouple </a:t>
            </a:r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EzModel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from the client with a REST interface.  Now the client can be written in the most convenient language of the tester.</a:t>
            </a:r>
          </a:p>
        </p:txBody>
      </p:sp>
    </p:spTree>
    <p:extLst>
      <p:ext uri="{BB962C8B-B14F-4D97-AF65-F5344CB8AC3E}">
        <p14:creationId xmlns:p14="http://schemas.microsoft.com/office/powerpoint/2010/main" val="349147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492</Words>
  <Application>Microsoft Macintosh PowerPoint</Application>
  <PresentationFormat>Widescreen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Szabo</dc:creator>
  <cp:lastModifiedBy>Doug Szabo</cp:lastModifiedBy>
  <cp:revision>9</cp:revision>
  <dcterms:created xsi:type="dcterms:W3CDTF">2021-04-24T15:26:16Z</dcterms:created>
  <dcterms:modified xsi:type="dcterms:W3CDTF">2021-04-25T00:14:36Z</dcterms:modified>
</cp:coreProperties>
</file>