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sldIdLst>
    <p:sldId id="274" r:id="rId2"/>
    <p:sldId id="275" r:id="rId3"/>
    <p:sldId id="2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A5AB9-4841-5F4D-89A9-15AAECC6D192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7F5C0-5863-C841-B84B-EA1122D84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0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D0DB-6974-544D-9170-7371CD2B2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A6747-7717-9440-A621-88BDCEE02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316BF-635A-1749-B49B-5C30BCAF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06BF3-C18C-774D-A5AB-49E471E4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gretchen.mullendore@und.edu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DBE15-B081-B247-835F-253EDA81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12C-BDFC-F745-89F2-29FE42C0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3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3B949-B431-D745-9471-ADD9BEE1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7C87A-DBCC-684B-9397-126F221AA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A04CF-0E50-494C-B552-35CACE55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89F9-87BC-2848-9E50-773A867E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gretchen.mullendore@und.edu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A1E1E-0AC6-3740-9339-5A4AC00F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12C-BDFC-F745-89F2-29FE42C0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2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FE5969-8F9D-964E-9C69-344283C54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9C74D-8F29-CD4B-B37C-9F49D5813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B62F1-8C86-9841-8D09-9EAACCF29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ADD2F-BE5B-4643-AB33-B5A3202C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gretchen.mullendore@und.edu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8D30D-1E5E-184B-A996-0C117D2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12C-BDFC-F745-89F2-29FE42C0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8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921D-BBDB-4D42-A47E-19E84C46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44C63-B7AC-B74D-9ECF-2E808D476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AA188-B028-6148-A449-2164C81E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A9ED5-BABE-A743-BDE9-8EBD988F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gretchen.mullendore@und.edu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107E0-6809-384E-9CA3-FAA43B32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12C-BDFC-F745-89F2-29FE42C0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8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7826-6D84-C34F-8C20-248C761B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CE31D-2F01-5747-B294-83A301740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7681E-4A1E-0347-B8ED-066E6946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44A19-BFAC-264C-8B36-A7B34F89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gretchen.mullendore@und.edu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67E8F-7B35-4A4D-BBC8-E234FF3F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12C-BDFC-F745-89F2-29FE42C0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2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8101-C2F2-7D4A-95B7-E706ED26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A271C-C9DD-FD49-91CD-A0C2CD336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C40C-515E-DA4E-B1A5-90AC3313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D2284-6A8E-8B46-840A-E51AF2E1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76553-F307-D848-B503-3002698C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gretchen.mullendore@und.edu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D3B62-3011-0A42-9358-9E851C1A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12C-BDFC-F745-89F2-29FE42C0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7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FCDC-D55F-3E4F-AEDB-4694B6AF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B7C17-1076-DD48-A04D-0CC676A61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7FE13-90E1-6D42-A554-728694B30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AC412-23A2-2340-9F28-C1C78F034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29899-FF8A-F846-B8CC-173EFCA22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4930D-C642-6140-B53E-D12DB7EA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73BD0-1DE8-DA42-BF60-7C763D84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gretchen.mullendore@und.edu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7E20C-0DC3-CD45-8F38-0B05DB6E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12C-BDFC-F745-89F2-29FE42C0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4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A092-C402-FC4F-9432-80E15746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A9F6F-24E0-E545-90A1-0CB6A5F7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C7B8E-4974-364A-B954-419D3C84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gretchen.mullendore@und.edu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29DE1-4D30-E244-BAF3-ABD921D7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12C-BDFC-F745-89F2-29FE42C0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6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DEEAEA-BCF9-1945-A35C-3DE8607D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98BDB-7683-4B42-AA26-CBFA0B01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gretchen.mullendore@und.edu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8A3D5-0677-EA44-80CC-FDED3A23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12C-BDFC-F745-89F2-29FE42C0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3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5A40-A756-3F49-96A6-8D04A353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93DCA-B990-E64B-8071-6DCFC0945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A9A8D-4E3F-9D4A-A2D7-0576D1B48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CBC6C-81D2-084F-93AE-EFCC11F1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11E85-662F-3C4E-AAE9-9E1F702C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gretchen.mullendore@und.edu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0EC89-2860-704D-AA5B-81B18EE3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12C-BDFC-F745-89F2-29FE42C0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2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A136-71B8-6944-B439-A8F3FCFE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4B6EB-51A6-D641-9DE5-4A36E5339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D96E8-D46C-5249-AF22-8E56EF842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49FDB-842F-A64B-A3BE-3211E814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1/16/20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71858-6D91-8040-9B8D-30528344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gretchen.mullendore@und.edu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8251F-83A9-5641-8C36-2F425395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12C-BDFC-F745-89F2-29FE42C0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8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C2B72-3C65-CD44-8127-BE28F283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C6449-23AF-EC44-8001-250356EFB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FB621-BD3B-4041-B73A-ECD5542EC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1/16/20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E447-E398-C94F-A4AB-969F03936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gretchen.mullendore@und.edu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3C233-1FEE-2148-8013-52F415419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E512C-BDFC-F745-89F2-29FE42C0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8C5ECE-1098-7D41-8F4B-5367E2D8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Study: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EA77F-5913-1348-AF62-E95829791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How does low-level shear impact convective mass transport?</a:t>
            </a:r>
          </a:p>
          <a:p>
            <a:r>
              <a:rPr lang="en-US" dirty="0"/>
              <a:t>Idealized model (like CM1): </a:t>
            </a:r>
          </a:p>
          <a:p>
            <a:pPr lvl="1"/>
            <a:r>
              <a:rPr lang="en-US" dirty="0"/>
              <a:t>Input: several soundings with varied wind shear; horizontally homogeneous</a:t>
            </a:r>
          </a:p>
          <a:p>
            <a:pPr lvl="1"/>
            <a:r>
              <a:rPr lang="en-US" dirty="0"/>
              <a:t>Run: </a:t>
            </a:r>
          </a:p>
          <a:p>
            <a:pPr lvl="2"/>
            <a:r>
              <a:rPr lang="en-US" dirty="0"/>
              <a:t>Model run choices in several “</a:t>
            </a:r>
            <a:r>
              <a:rPr lang="en-US" dirty="0" err="1"/>
              <a:t>namelist</a:t>
            </a:r>
            <a:r>
              <a:rPr lang="en-US" dirty="0"/>
              <a:t>” files</a:t>
            </a:r>
          </a:p>
          <a:p>
            <a:pPr lvl="2"/>
            <a:r>
              <a:rPr lang="en-US" dirty="0"/>
              <a:t>Local modifications to model: startup bubble modified, environmental sounding relaxes to lower CAPE environment</a:t>
            </a:r>
          </a:p>
          <a:p>
            <a:pPr lvl="1"/>
            <a:r>
              <a:rPr lang="en-US" dirty="0"/>
              <a:t>Output: standard atmospheric variables, </a:t>
            </a:r>
            <a:r>
              <a:rPr lang="en-US" dirty="0" err="1"/>
              <a:t>netcdf</a:t>
            </a:r>
            <a:r>
              <a:rPr lang="en-US" dirty="0"/>
              <a:t> format, &lt;100 GB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2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10A1-E4B5-C545-8815-799F4EA1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Rubric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A753D-37B2-B44A-B221-74CE53B8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gretchen.mullendore@und.edu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95F55-C1F8-F84F-9934-0CB2681E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12C-BDFC-F745-89F2-29FE42C0F795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BB42D5-ED4D-A045-AFD8-34E167DF9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42802"/>
              </p:ext>
            </p:extLst>
          </p:nvPr>
        </p:nvGraphicFramePr>
        <p:xfrm>
          <a:off x="480849" y="1460151"/>
          <a:ext cx="10777153" cy="469293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07766">
                  <a:extLst>
                    <a:ext uri="{9D8B030D-6E8A-4147-A177-3AD203B41FA5}">
                      <a16:colId xmlns:a16="http://schemas.microsoft.com/office/drawing/2014/main" val="2706199498"/>
                    </a:ext>
                  </a:extLst>
                </a:gridCol>
                <a:gridCol w="2410081">
                  <a:extLst>
                    <a:ext uri="{9D8B030D-6E8A-4147-A177-3AD203B41FA5}">
                      <a16:colId xmlns:a16="http://schemas.microsoft.com/office/drawing/2014/main" val="1350725091"/>
                    </a:ext>
                  </a:extLst>
                </a:gridCol>
                <a:gridCol w="329680">
                  <a:extLst>
                    <a:ext uri="{9D8B030D-6E8A-4147-A177-3AD203B41FA5}">
                      <a16:colId xmlns:a16="http://schemas.microsoft.com/office/drawing/2014/main" val="3534209375"/>
                    </a:ext>
                  </a:extLst>
                </a:gridCol>
                <a:gridCol w="1750719">
                  <a:extLst>
                    <a:ext uri="{9D8B030D-6E8A-4147-A177-3AD203B41FA5}">
                      <a16:colId xmlns:a16="http://schemas.microsoft.com/office/drawing/2014/main" val="2029811620"/>
                    </a:ext>
                  </a:extLst>
                </a:gridCol>
                <a:gridCol w="1750719">
                  <a:extLst>
                    <a:ext uri="{9D8B030D-6E8A-4147-A177-3AD203B41FA5}">
                      <a16:colId xmlns:a16="http://schemas.microsoft.com/office/drawing/2014/main" val="3264664975"/>
                    </a:ext>
                  </a:extLst>
                </a:gridCol>
                <a:gridCol w="2228188">
                  <a:extLst>
                    <a:ext uri="{9D8B030D-6E8A-4147-A177-3AD203B41FA5}">
                      <a16:colId xmlns:a16="http://schemas.microsoft.com/office/drawing/2014/main" val="2520387813"/>
                    </a:ext>
                  </a:extLst>
                </a:gridCol>
              </a:tblGrid>
              <a:tr h="389670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Simulation / Experiment Descriptors</a:t>
                      </a:r>
                      <a:endParaRPr lang="en-US" sz="1200" b="1" dirty="0">
                        <a:effectLst/>
                      </a:endParaRPr>
                    </a:p>
                  </a:txBody>
                  <a:tcPr marL="15365" marR="15365" marT="10243" marB="10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b="1" dirty="0">
                        <a:effectLst/>
                      </a:endParaRPr>
                    </a:p>
                  </a:txBody>
                  <a:tcPr marL="15365" marR="15365" marT="10243" marB="10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Simulation / Experiment Descriptor Classes</a:t>
                      </a:r>
                      <a:endParaRPr lang="en-US" sz="1200" b="1">
                        <a:effectLst/>
                      </a:endParaRPr>
                    </a:p>
                  </a:txBody>
                  <a:tcPr marL="15365" marR="15365" marT="10243" marB="10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382375"/>
                  </a:ext>
                </a:extLst>
              </a:tr>
              <a:tr h="315492"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5365" marR="15365" marT="10243" marB="10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5365" marR="15365" marT="10243" marB="10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5365" marR="15365" marT="10243" marB="10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SAVE MORE</a:t>
                      </a:r>
                      <a:endParaRPr lang="en-US" sz="1200" b="1" dirty="0">
                        <a:effectLst/>
                      </a:endParaRPr>
                    </a:p>
                  </a:txBody>
                  <a:tcPr marL="15365" marR="15365" marT="10243" marB="10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5365" marR="15365" marT="10243" marB="10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SAVE LESS</a:t>
                      </a:r>
                      <a:endParaRPr lang="en-US" sz="1200" b="1" dirty="0">
                        <a:effectLst/>
                      </a:endParaRPr>
                    </a:p>
                  </a:txBody>
                  <a:tcPr marL="15365" marR="15365" marT="10243" marB="10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184351"/>
                  </a:ext>
                </a:extLst>
              </a:tr>
              <a:tr h="16798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Descriptor</a:t>
                      </a:r>
                      <a:endParaRPr lang="en-US" sz="1200" b="1">
                        <a:effectLst/>
                      </a:endParaRPr>
                    </a:p>
                  </a:txBody>
                  <a:tcPr marL="15365" marR="15365" marT="10243" marB="10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Descriptor definition</a:t>
                      </a:r>
                      <a:endParaRPr lang="en-US" sz="1200" b="1">
                        <a:effectLst/>
                      </a:endParaRPr>
                    </a:p>
                  </a:txBody>
                  <a:tcPr marL="15365" marR="15365" marT="10243" marB="10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5365" marR="15365" marT="10243" marB="10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Class 1</a:t>
                      </a:r>
                      <a:endParaRPr lang="en-US" sz="1200" b="1">
                        <a:effectLst/>
                      </a:endParaRPr>
                    </a:p>
                  </a:txBody>
                  <a:tcPr marL="15365" marR="15365" marT="10243" marB="10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Class 2</a:t>
                      </a:r>
                      <a:endParaRPr lang="en-US" sz="1200" b="1">
                        <a:effectLst/>
                      </a:endParaRPr>
                    </a:p>
                  </a:txBody>
                  <a:tcPr marL="15365" marR="15365" marT="10243" marB="10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Class 3</a:t>
                      </a:r>
                      <a:endParaRPr lang="en-US" sz="1200" b="1">
                        <a:effectLst/>
                      </a:endParaRPr>
                    </a:p>
                  </a:txBody>
                  <a:tcPr marL="15365" marR="15365" marT="10243" marB="10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240660"/>
                  </a:ext>
                </a:extLst>
              </a:tr>
              <a:tr h="167989"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5365" marR="15365" marT="10243" marB="10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5365" marR="15365" marT="10243" marB="10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5365" marR="15365" marT="10243" marB="10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5365" marR="15365" marT="10243" marB="10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5365" marR="15365" marT="10243" marB="10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5365" marR="15365" marT="10243" marB="10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196661"/>
                  </a:ext>
                </a:extLst>
              </a:tr>
              <a:tr h="17905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</a:rPr>
                        <a:t>Model/Code Availability/Ease of use</a:t>
                      </a:r>
                    </a:p>
                  </a:txBody>
                  <a:tcPr marL="15365" marR="15365" marT="10243" marB="10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</a:rPr>
                        <a:t>How accessible is this particular version of the model/code? How often does the code version change? Ease of software installation, setup, etc. IP barriers, embargo periods for new model development?</a:t>
                      </a:r>
                    </a:p>
                  </a:txBody>
                  <a:tcPr marL="15365" marR="15365" marT="10243" marB="10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>
                        <a:effectLst/>
                      </a:endParaRPr>
                    </a:p>
                  </a:txBody>
                  <a:tcPr marL="15365" marR="15365" marT="10243" marB="10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</a:rPr>
                        <a:t>Difficult to acquire &amp; manage</a:t>
                      </a:r>
                    </a:p>
                  </a:txBody>
                  <a:tcPr marL="15365" marR="15365" marT="10243" marB="10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</a:rPr>
                        <a:t>Model is shareable, but specific changes were implemented that make it unique.</a:t>
                      </a:r>
                    </a:p>
                  </a:txBody>
                  <a:tcPr marL="15365" marR="15365" marT="10243" marB="10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</a:rPr>
                        <a:t>Validated version of a highly accessible model was used/. Easy to install and run on many environments</a:t>
                      </a:r>
                    </a:p>
                  </a:txBody>
                  <a:tcPr marL="15365" marR="15365" marT="10243" marB="10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426510"/>
                  </a:ext>
                </a:extLst>
              </a:tr>
              <a:tr h="17905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</a:rPr>
                        <a:t>Platform/System Availability</a:t>
                      </a:r>
                    </a:p>
                  </a:txBody>
                  <a:tcPr marL="15365" marR="15365" marT="10243" marB="10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</a:rPr>
                        <a:t>How specialized the platform needed is (particular hardware, compilers, source code needed)</a:t>
                      </a:r>
                    </a:p>
                  </a:txBody>
                  <a:tcPr marL="15365" marR="15365" marT="10243" marB="10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>
                        <a:effectLst/>
                      </a:endParaRPr>
                    </a:p>
                  </a:txBody>
                  <a:tcPr marL="15365" marR="15365" marT="10243" marB="10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</a:rPr>
                        <a:t>Requires resources that are more difficult to get access to. Could be scale of resources or type. E.g. general desktop computing vs specific HPC.</a:t>
                      </a:r>
                    </a:p>
                  </a:txBody>
                  <a:tcPr marL="15365" marR="15365" marT="10243" marB="10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200">
                        <a:effectLst/>
                      </a:endParaRPr>
                    </a:p>
                  </a:txBody>
                  <a:tcPr marL="15365" marR="15365" marT="10243" marB="10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dirty="0">
                          <a:effectLst/>
                        </a:rPr>
                        <a:t>Does not require special hardware resources to run</a:t>
                      </a:r>
                    </a:p>
                  </a:txBody>
                  <a:tcPr marL="15365" marR="15365" marT="10243" marB="10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224627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30CE328E-F999-0544-9B42-47688961B6DC}"/>
              </a:ext>
            </a:extLst>
          </p:cNvPr>
          <p:cNvSpPr/>
          <p:nvPr/>
        </p:nvSpPr>
        <p:spPr>
          <a:xfrm>
            <a:off x="7070834" y="2451537"/>
            <a:ext cx="2165131" cy="19549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5617F5-18CE-B541-B7C1-3917A3E99CF3}"/>
              </a:ext>
            </a:extLst>
          </p:cNvPr>
          <p:cNvSpPr/>
          <p:nvPr/>
        </p:nvSpPr>
        <p:spPr>
          <a:xfrm>
            <a:off x="9063364" y="4273409"/>
            <a:ext cx="2165131" cy="19549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2081E0-32E5-D84E-844E-B9EAB2433591}"/>
              </a:ext>
            </a:extLst>
          </p:cNvPr>
          <p:cNvSpPr txBox="1"/>
          <p:nvPr/>
        </p:nvSpPr>
        <p:spPr>
          <a:xfrm>
            <a:off x="5183625" y="698511"/>
            <a:ext cx="479857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OVERALL</a:t>
            </a:r>
            <a:r>
              <a:rPr lang="en-US" dirty="0"/>
              <a:t> SCORE: 45, average 2.5 = save less</a:t>
            </a:r>
          </a:p>
        </p:txBody>
      </p:sp>
    </p:spTree>
    <p:extLst>
      <p:ext uri="{BB962C8B-B14F-4D97-AF65-F5344CB8AC3E}">
        <p14:creationId xmlns:p14="http://schemas.microsoft.com/office/powerpoint/2010/main" val="99673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3ACF-0AF2-B441-A1E7-58C5B686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save in FAIR-aligned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5E95C-94A0-2844-B524-3A38925CF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soundings</a:t>
            </a:r>
          </a:p>
          <a:p>
            <a:r>
              <a:rPr lang="en-US" dirty="0"/>
              <a:t>Copy of modified model</a:t>
            </a:r>
          </a:p>
          <a:p>
            <a:r>
              <a:rPr lang="en-US" dirty="0"/>
              <a:t>”</a:t>
            </a:r>
            <a:r>
              <a:rPr lang="en-US" dirty="0" err="1"/>
              <a:t>namelist</a:t>
            </a:r>
            <a:r>
              <a:rPr lang="en-US" dirty="0"/>
              <a:t>” files (model run details)</a:t>
            </a:r>
          </a:p>
          <a:p>
            <a:r>
              <a:rPr lang="en-US" dirty="0"/>
              <a:t>No output; easy to regenerate</a:t>
            </a:r>
          </a:p>
          <a:p>
            <a:r>
              <a:rPr lang="en-US" dirty="0"/>
              <a:t>Workflow: </a:t>
            </a:r>
            <a:r>
              <a:rPr lang="en-US" u="sng" dirty="0"/>
              <a:t>containerized</a:t>
            </a:r>
            <a:r>
              <a:rPr lang="en-US" dirty="0"/>
              <a:t> input/model would be best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DE61E-127C-1745-9C2A-BEA9501C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gretchen.mullendore@und.edu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2C1C1-5C45-584C-84ED-3E4D4873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12C-BDFC-F745-89F2-29FE42C0F7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8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299</Words>
  <Application>Microsoft Macintosh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Parameter Study: Overview</vt:lpstr>
      <vt:lpstr>Model Rubric</vt:lpstr>
      <vt:lpstr>What to save in FAIR-aligned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Best Practices for Archiving and Reproducibility of Model Data </dc:title>
  <dc:creator>Mullendore, Gretchen</dc:creator>
  <cp:lastModifiedBy>Mullendore, Gretchen</cp:lastModifiedBy>
  <cp:revision>47</cp:revision>
  <dcterms:created xsi:type="dcterms:W3CDTF">2020-01-07T20:45:20Z</dcterms:created>
  <dcterms:modified xsi:type="dcterms:W3CDTF">2020-08-03T14:36:43Z</dcterms:modified>
</cp:coreProperties>
</file>