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576103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9" userDrawn="1">
          <p15:clr>
            <a:srgbClr val="A4A3A4"/>
          </p15:clr>
        </p15:guide>
        <p15:guide id="2" pos="1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870" y="624"/>
      </p:cViewPr>
      <p:guideLst>
        <p:guide orient="horz" pos="909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130" y="471289"/>
            <a:ext cx="4320779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30" y="1512522"/>
            <a:ext cx="4320779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91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61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2743" y="153319"/>
            <a:ext cx="1242224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72" y="153319"/>
            <a:ext cx="3654658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00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51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71" y="717932"/>
            <a:ext cx="4968895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71" y="1927150"/>
            <a:ext cx="4968895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78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71" y="766593"/>
            <a:ext cx="2448441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526" y="766593"/>
            <a:ext cx="2448441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22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153319"/>
            <a:ext cx="4968895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22" y="705933"/>
            <a:ext cx="2437189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22" y="1051899"/>
            <a:ext cx="2437189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6525" y="705933"/>
            <a:ext cx="2449192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6525" y="1051899"/>
            <a:ext cx="2449192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12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3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6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191982"/>
            <a:ext cx="185808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92" y="414627"/>
            <a:ext cx="2916525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863918"/>
            <a:ext cx="185808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25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191982"/>
            <a:ext cx="185808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9192" y="414627"/>
            <a:ext cx="2916525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863918"/>
            <a:ext cx="185808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42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72" y="153319"/>
            <a:ext cx="4968895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72" y="766593"/>
            <a:ext cx="4968895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71" y="2669079"/>
            <a:ext cx="129623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6E82-32D7-4349-B44F-1C129369EA48}" type="datetimeFigureOut">
              <a:rPr lang="en-CA" smtClean="0"/>
              <a:t>2021-02-12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344" y="2669079"/>
            <a:ext cx="194435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8733" y="2669079"/>
            <a:ext cx="129623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9B9D4-2463-4357-9EC6-01C568EE3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96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72C23B7-2063-477F-A048-E7F5B4CE963C}"/>
              </a:ext>
            </a:extLst>
          </p:cNvPr>
          <p:cNvSpPr txBox="1"/>
          <p:nvPr/>
        </p:nvSpPr>
        <p:spPr>
          <a:xfrm>
            <a:off x="1078310" y="148241"/>
            <a:ext cx="747674" cy="267065"/>
          </a:xfrm>
          <a:prstGeom prst="bracketPair">
            <a:avLst/>
          </a:prstGeom>
          <a:solidFill>
            <a:schemeClr val="accent4">
              <a:lumMod val="20000"/>
              <a:lumOff val="80000"/>
              <a:alpha val="9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CA" dirty="0"/>
              <a:t>Merge grammar</a:t>
            </a:r>
          </a:p>
          <a:p>
            <a:r>
              <a:rPr lang="en-CA" dirty="0"/>
              <a:t> rules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923F1E01-FE04-4FF1-B7D6-C21D901C141A}"/>
              </a:ext>
            </a:extLst>
          </p:cNvPr>
          <p:cNvSpPr/>
          <p:nvPr/>
        </p:nvSpPr>
        <p:spPr>
          <a:xfrm>
            <a:off x="2541777" y="5010"/>
            <a:ext cx="582609" cy="267669"/>
          </a:xfrm>
          <a:prstGeom prst="bracketPai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0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800" dirty="0">
                <a:solidFill>
                  <a:schemeClr val="tx1"/>
                </a:solidFill>
              </a:rPr>
              <a:t>Platform adaptation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E207FC-7DFF-487C-B482-A95B9896ABF1}"/>
              </a:ext>
            </a:extLst>
          </p:cNvPr>
          <p:cNvGrpSpPr/>
          <p:nvPr/>
        </p:nvGrpSpPr>
        <p:grpSpPr>
          <a:xfrm>
            <a:off x="2542067" y="2291505"/>
            <a:ext cx="830664" cy="543133"/>
            <a:chOff x="2215400" y="2291505"/>
            <a:chExt cx="830664" cy="543133"/>
          </a:xfrm>
        </p:grpSpPr>
        <p:sp>
          <p:nvSpPr>
            <p:cNvPr id="51" name="Double Bracket 50">
              <a:extLst>
                <a:ext uri="{FF2B5EF4-FFF2-40B4-BE49-F238E27FC236}">
                  <a16:creationId xmlns:a16="http://schemas.microsoft.com/office/drawing/2014/main" id="{8C1E96FF-2A1D-4A38-BD2E-A38CD94A0A6B}"/>
                </a:ext>
              </a:extLst>
            </p:cNvPr>
            <p:cNvSpPr/>
            <p:nvPr/>
          </p:nvSpPr>
          <p:spPr>
            <a:xfrm>
              <a:off x="2215400" y="2291505"/>
              <a:ext cx="830664" cy="543133"/>
            </a:xfrm>
            <a:prstGeom prst="bracketPai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9462" tIns="0" rIns="29462" bIns="147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800" dirty="0">
                  <a:solidFill>
                    <a:schemeClr val="tx1"/>
                  </a:solidFill>
                </a:rPr>
                <a:t>XMI generator</a:t>
              </a:r>
            </a:p>
          </p:txBody>
        </p:sp>
        <p:sp>
          <p:nvSpPr>
            <p:cNvPr id="45" name="Rectangle: Folded Corner 44">
              <a:extLst>
                <a:ext uri="{FF2B5EF4-FFF2-40B4-BE49-F238E27FC236}">
                  <a16:creationId xmlns:a16="http://schemas.microsoft.com/office/drawing/2014/main" id="{132955AE-436E-45A3-A2A6-5DC2D595BB0E}"/>
                </a:ext>
              </a:extLst>
            </p:cNvPr>
            <p:cNvSpPr/>
            <p:nvPr/>
          </p:nvSpPr>
          <p:spPr>
            <a:xfrm>
              <a:off x="2293764" y="2456105"/>
              <a:ext cx="495605" cy="15749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600" dirty="0">
                  <a:solidFill>
                    <a:schemeClr val="tx1"/>
                  </a:solidFill>
                </a:rPr>
                <a:t>Helper.java</a:t>
              </a:r>
            </a:p>
            <a:p>
              <a:endParaRPr lang="en-CA" sz="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: Folded Corner 45">
              <a:extLst>
                <a:ext uri="{FF2B5EF4-FFF2-40B4-BE49-F238E27FC236}">
                  <a16:creationId xmlns:a16="http://schemas.microsoft.com/office/drawing/2014/main" id="{B9221763-9754-41C7-8479-F50FFFB91ACF}"/>
                </a:ext>
              </a:extLst>
            </p:cNvPr>
            <p:cNvSpPr/>
            <p:nvPr/>
          </p:nvSpPr>
          <p:spPr>
            <a:xfrm>
              <a:off x="2457083" y="2562732"/>
              <a:ext cx="495605" cy="24659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600" dirty="0">
                  <a:solidFill>
                    <a:schemeClr val="tx1"/>
                  </a:solidFill>
                </a:rPr>
                <a:t>MyDslGenerator.java</a:t>
              </a:r>
            </a:p>
            <a:p>
              <a:endParaRPr lang="en-CA" sz="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2EC3FFB2-3C3C-4FF2-94C6-1DC383E6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27" y="699381"/>
            <a:ext cx="1379610" cy="1167905"/>
          </a:xfrm>
          <a:prstGeom prst="rect">
            <a:avLst/>
          </a:prstGeom>
        </p:spPr>
      </p:pic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F86AB19C-FCA1-446F-A2C5-BE683BF132D2}"/>
              </a:ext>
            </a:extLst>
          </p:cNvPr>
          <p:cNvSpPr/>
          <p:nvPr/>
        </p:nvSpPr>
        <p:spPr>
          <a:xfrm>
            <a:off x="536944" y="731930"/>
            <a:ext cx="654372" cy="64993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Metamodel</a:t>
            </a:r>
          </a:p>
          <a:p>
            <a:pPr algn="ctr"/>
            <a:r>
              <a:rPr lang="en-CA" sz="900" dirty="0" err="1">
                <a:solidFill>
                  <a:schemeClr val="tx1"/>
                </a:solidFill>
              </a:rPr>
              <a:t>Ecore</a:t>
            </a:r>
            <a:endParaRPr lang="en-CA" sz="900" dirty="0">
              <a:solidFill>
                <a:schemeClr val="tx1"/>
              </a:solidFill>
            </a:endParaRPr>
          </a:p>
          <a:p>
            <a:pPr algn="ctr"/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CDF9041-0C7D-4A79-BC5D-0ADF61B347FD}"/>
              </a:ext>
            </a:extLst>
          </p:cNvPr>
          <p:cNvSpPr/>
          <p:nvPr/>
        </p:nvSpPr>
        <p:spPr>
          <a:xfrm>
            <a:off x="1929290" y="457434"/>
            <a:ext cx="582609" cy="64993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Grammar</a:t>
            </a:r>
          </a:p>
          <a:p>
            <a:pPr algn="ctr"/>
            <a:r>
              <a:rPr lang="en-CA" sz="900" dirty="0" err="1">
                <a:solidFill>
                  <a:schemeClr val="tx1"/>
                </a:solidFill>
              </a:rPr>
              <a:t>Xtext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EAA728C5-4DE7-4A1D-BDA3-B74427B8591C}"/>
              </a:ext>
            </a:extLst>
          </p:cNvPr>
          <p:cNvSpPr/>
          <p:nvPr/>
        </p:nvSpPr>
        <p:spPr>
          <a:xfrm>
            <a:off x="1932797" y="1419938"/>
            <a:ext cx="582609" cy="64993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GenModel</a:t>
            </a:r>
            <a:endParaRPr lang="en-CA" sz="900" dirty="0">
              <a:solidFill>
                <a:schemeClr val="tx1"/>
              </a:solidFill>
            </a:endParaRPr>
          </a:p>
          <a:p>
            <a:pPr algn="ctr"/>
            <a:r>
              <a:rPr lang="en-CA" sz="900" dirty="0">
                <a:solidFill>
                  <a:schemeClr val="tx1"/>
                </a:solidFill>
              </a:rPr>
              <a:t>artefacts</a:t>
            </a: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B55FFCA7-9E53-40C4-96E9-EF498B498E12}"/>
              </a:ext>
            </a:extLst>
          </p:cNvPr>
          <p:cNvSpPr/>
          <p:nvPr/>
        </p:nvSpPr>
        <p:spPr>
          <a:xfrm>
            <a:off x="3170347" y="1287185"/>
            <a:ext cx="911227" cy="915436"/>
          </a:xfrm>
          <a:prstGeom prst="foldedCorner">
            <a:avLst>
              <a:gd name="adj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Model sources</a:t>
            </a: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EC6B8718-BA17-4AC3-BB58-021D086EBAFA}"/>
              </a:ext>
            </a:extLst>
          </p:cNvPr>
          <p:cNvSpPr/>
          <p:nvPr/>
        </p:nvSpPr>
        <p:spPr>
          <a:xfrm>
            <a:off x="3288750" y="1487576"/>
            <a:ext cx="424398" cy="53864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B3BF1B99-68DA-44F0-B135-5E0C7F973CED}"/>
              </a:ext>
            </a:extLst>
          </p:cNvPr>
          <p:cNvSpPr/>
          <p:nvPr/>
        </p:nvSpPr>
        <p:spPr>
          <a:xfrm>
            <a:off x="3384699" y="1523874"/>
            <a:ext cx="424398" cy="53864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378D223B-2005-4E6B-8C52-7E4E9E2FAFD4}"/>
              </a:ext>
            </a:extLst>
          </p:cNvPr>
          <p:cNvSpPr/>
          <p:nvPr/>
        </p:nvSpPr>
        <p:spPr>
          <a:xfrm>
            <a:off x="3480648" y="1560172"/>
            <a:ext cx="424398" cy="53864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BB3B2B5C-A258-409D-87E4-574FEAC63311}"/>
              </a:ext>
            </a:extLst>
          </p:cNvPr>
          <p:cNvSpPr/>
          <p:nvPr/>
        </p:nvSpPr>
        <p:spPr>
          <a:xfrm>
            <a:off x="3576597" y="1596468"/>
            <a:ext cx="424398" cy="53864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600" dirty="0">
                <a:solidFill>
                  <a:schemeClr val="tx1"/>
                </a:solidFill>
              </a:rPr>
              <a:t>.java</a:t>
            </a:r>
          </a:p>
          <a:p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60F2DA76-DDDE-4F30-B42A-AEA1FA7916D8}"/>
              </a:ext>
            </a:extLst>
          </p:cNvPr>
          <p:cNvSpPr/>
          <p:nvPr/>
        </p:nvSpPr>
        <p:spPr>
          <a:xfrm>
            <a:off x="3170346" y="324678"/>
            <a:ext cx="911227" cy="915436"/>
          </a:xfrm>
          <a:prstGeom prst="foldedCorner">
            <a:avLst>
              <a:gd name="adj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Plugin sources</a:t>
            </a: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CC7394B-88CB-41D9-9EF5-670B0519D31F}"/>
              </a:ext>
            </a:extLst>
          </p:cNvPr>
          <p:cNvSpPr/>
          <p:nvPr/>
        </p:nvSpPr>
        <p:spPr>
          <a:xfrm>
            <a:off x="3302823" y="519883"/>
            <a:ext cx="424398" cy="53864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E0D55B81-BFA8-428C-9332-97087919887A}"/>
              </a:ext>
            </a:extLst>
          </p:cNvPr>
          <p:cNvSpPr/>
          <p:nvPr/>
        </p:nvSpPr>
        <p:spPr>
          <a:xfrm>
            <a:off x="3389377" y="561728"/>
            <a:ext cx="424398" cy="53864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ABA89245-3BF5-44A5-92CA-8DBE37C07FEB}"/>
              </a:ext>
            </a:extLst>
          </p:cNvPr>
          <p:cNvSpPr/>
          <p:nvPr/>
        </p:nvSpPr>
        <p:spPr>
          <a:xfrm>
            <a:off x="3475931" y="607256"/>
            <a:ext cx="424398" cy="53864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97DD3021-ED70-4559-9C31-0CAD0DB24074}"/>
              </a:ext>
            </a:extLst>
          </p:cNvPr>
          <p:cNvSpPr/>
          <p:nvPr/>
        </p:nvSpPr>
        <p:spPr>
          <a:xfrm>
            <a:off x="3562486" y="638468"/>
            <a:ext cx="424398" cy="53864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600" dirty="0">
                <a:solidFill>
                  <a:schemeClr val="tx1"/>
                </a:solidFill>
              </a:rPr>
              <a:t>.java</a:t>
            </a:r>
          </a:p>
        </p:txBody>
      </p:sp>
      <p:sp>
        <p:nvSpPr>
          <p:cNvPr id="60" name="Arrow: Notched Right 59">
            <a:extLst>
              <a:ext uri="{FF2B5EF4-FFF2-40B4-BE49-F238E27FC236}">
                <a16:creationId xmlns:a16="http://schemas.microsoft.com/office/drawing/2014/main" id="{94948F35-0731-4273-99A3-E68EF988CE89}"/>
              </a:ext>
            </a:extLst>
          </p:cNvPr>
          <p:cNvSpPr/>
          <p:nvPr/>
        </p:nvSpPr>
        <p:spPr>
          <a:xfrm>
            <a:off x="2523446" y="640458"/>
            <a:ext cx="638861" cy="34103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1" name="Arrow: Notched Right 60">
            <a:extLst>
              <a:ext uri="{FF2B5EF4-FFF2-40B4-BE49-F238E27FC236}">
                <a16:creationId xmlns:a16="http://schemas.microsoft.com/office/drawing/2014/main" id="{0DC69ADA-68EB-4909-8352-44C378D6B848}"/>
              </a:ext>
            </a:extLst>
          </p:cNvPr>
          <p:cNvSpPr/>
          <p:nvPr/>
        </p:nvSpPr>
        <p:spPr>
          <a:xfrm>
            <a:off x="2523446" y="1602962"/>
            <a:ext cx="638861" cy="34103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0C0F7C6-5DC5-4E9E-9DA9-387AE0C7B0AA}"/>
              </a:ext>
            </a:extLst>
          </p:cNvPr>
          <p:cNvSpPr/>
          <p:nvPr/>
        </p:nvSpPr>
        <p:spPr>
          <a:xfrm>
            <a:off x="4162006" y="272679"/>
            <a:ext cx="59256" cy="1990558"/>
          </a:xfrm>
          <a:prstGeom prst="rightBrace">
            <a:avLst>
              <a:gd name="adj1" fmla="val 87218"/>
              <a:gd name="adj2" fmla="val 50000"/>
            </a:avLst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400"/>
          </a:p>
        </p:txBody>
      </p:sp>
      <p:sp>
        <p:nvSpPr>
          <p:cNvPr id="67" name="Arrow: Notched Right 66">
            <a:extLst>
              <a:ext uri="{FF2B5EF4-FFF2-40B4-BE49-F238E27FC236}">
                <a16:creationId xmlns:a16="http://schemas.microsoft.com/office/drawing/2014/main" id="{9830FB38-7846-4DAB-83C6-0BCB89E79E41}"/>
              </a:ext>
            </a:extLst>
          </p:cNvPr>
          <p:cNvSpPr/>
          <p:nvPr/>
        </p:nvSpPr>
        <p:spPr>
          <a:xfrm rot="2333694">
            <a:off x="1280775" y="1321326"/>
            <a:ext cx="655498" cy="309558"/>
          </a:xfrm>
          <a:prstGeom prst="notched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57795DFE-BEBC-442A-8E99-2C9CC1DED227}"/>
              </a:ext>
            </a:extLst>
          </p:cNvPr>
          <p:cNvSpPr/>
          <p:nvPr/>
        </p:nvSpPr>
        <p:spPr>
          <a:xfrm rot="20243185" flipH="1" flipV="1">
            <a:off x="1740708" y="280960"/>
            <a:ext cx="318078" cy="316365"/>
          </a:xfrm>
          <a:prstGeom prst="arc">
            <a:avLst>
              <a:gd name="adj1" fmla="val 16200000"/>
              <a:gd name="adj2" fmla="val 13149150"/>
            </a:avLst>
          </a:prstGeom>
          <a:ln w="50800" cap="rnd">
            <a:prstDash val="sysDot"/>
            <a:round/>
            <a:headEnd type="none" w="med" len="med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25FD22-CAC7-458D-88C0-FE17BEE504CA}"/>
              </a:ext>
            </a:extLst>
          </p:cNvPr>
          <p:cNvGrpSpPr/>
          <p:nvPr/>
        </p:nvGrpSpPr>
        <p:grpSpPr>
          <a:xfrm>
            <a:off x="4396500" y="720520"/>
            <a:ext cx="1350078" cy="1125629"/>
            <a:chOff x="12658743" y="2290939"/>
            <a:chExt cx="4190137" cy="349353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5B17643-F474-4227-8A68-7D259FD7D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743" y="2290939"/>
              <a:ext cx="4190137" cy="349353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BCBBE0A-D355-455A-81B8-59549174AC41}"/>
                </a:ext>
              </a:extLst>
            </p:cNvPr>
            <p:cNvSpPr txBox="1"/>
            <p:nvPr/>
          </p:nvSpPr>
          <p:spPr>
            <a:xfrm>
              <a:off x="12999226" y="3708026"/>
              <a:ext cx="3523382" cy="71641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fr-FR" sz="900" dirty="0">
                  <a:solidFill>
                    <a:schemeClr val="bg1"/>
                  </a:solidFill>
                </a:rPr>
                <a:t>Eclipse plugin editor</a:t>
              </a:r>
              <a:endParaRPr lang="en-CA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6F88D2A-BFA7-4D9E-946C-072F5FA40AB7}"/>
              </a:ext>
            </a:extLst>
          </p:cNvPr>
          <p:cNvGrpSpPr/>
          <p:nvPr/>
        </p:nvGrpSpPr>
        <p:grpSpPr>
          <a:xfrm rot="256989">
            <a:off x="1286880" y="758264"/>
            <a:ext cx="619071" cy="326023"/>
            <a:chOff x="1305339" y="680147"/>
            <a:chExt cx="619071" cy="326023"/>
          </a:xfrm>
        </p:grpSpPr>
        <p:sp>
          <p:nvSpPr>
            <p:cNvPr id="66" name="Arrow: Striped Right 65">
              <a:extLst>
                <a:ext uri="{FF2B5EF4-FFF2-40B4-BE49-F238E27FC236}">
                  <a16:creationId xmlns:a16="http://schemas.microsoft.com/office/drawing/2014/main" id="{F2D53534-CD44-476E-ACA6-3749334BB70C}"/>
                </a:ext>
              </a:extLst>
            </p:cNvPr>
            <p:cNvSpPr/>
            <p:nvPr/>
          </p:nvSpPr>
          <p:spPr>
            <a:xfrm rot="19807092">
              <a:off x="1305339" y="680147"/>
              <a:ext cx="619071" cy="309558"/>
            </a:xfrm>
            <a:prstGeom prst="stripedRightArrow">
              <a:avLst/>
            </a:prstGeom>
            <a:ln w="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31309EA-441F-4586-8E8F-F0F90F37B0E0}"/>
                </a:ext>
              </a:extLst>
            </p:cNvPr>
            <p:cNvSpPr/>
            <p:nvPr/>
          </p:nvSpPr>
          <p:spPr>
            <a:xfrm rot="3654488">
              <a:off x="1391776" y="878133"/>
              <a:ext cx="168640" cy="874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2F118DC-8079-42C4-9FE5-591EB05B1160}"/>
                </a:ext>
              </a:extLst>
            </p:cNvPr>
            <p:cNvSpPr/>
            <p:nvPr/>
          </p:nvSpPr>
          <p:spPr>
            <a:xfrm rot="3654488">
              <a:off x="1575135" y="758187"/>
              <a:ext cx="168640" cy="12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240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2AFBDA-B584-4CE7-AC4F-B0B42CAB26A6}"/>
              </a:ext>
            </a:extLst>
          </p:cNvPr>
          <p:cNvGrpSpPr/>
          <p:nvPr/>
        </p:nvGrpSpPr>
        <p:grpSpPr>
          <a:xfrm>
            <a:off x="8379" y="2275412"/>
            <a:ext cx="1552081" cy="566469"/>
            <a:chOff x="3599895" y="-255015"/>
            <a:chExt cx="1871549" cy="60872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9747CD2-BB56-435A-89E7-3F3EBDEF3B7B}"/>
                </a:ext>
              </a:extLst>
            </p:cNvPr>
            <p:cNvGrpSpPr/>
            <p:nvPr/>
          </p:nvGrpSpPr>
          <p:grpSpPr>
            <a:xfrm>
              <a:off x="3599895" y="-255015"/>
              <a:ext cx="1871549" cy="608720"/>
              <a:chOff x="5022522" y="166660"/>
              <a:chExt cx="1871549" cy="60872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7B970C8-6EE4-416F-9C3D-4C7F49CBFC8E}"/>
                  </a:ext>
                </a:extLst>
              </p:cNvPr>
              <p:cNvSpPr/>
              <p:nvPr/>
            </p:nvSpPr>
            <p:spPr>
              <a:xfrm>
                <a:off x="5022522" y="166660"/>
                <a:ext cx="1648041" cy="587425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6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700737-4835-48B3-98DE-79C24F934EAF}"/>
                  </a:ext>
                </a:extLst>
              </p:cNvPr>
              <p:cNvSpPr txBox="1"/>
              <p:nvPr/>
            </p:nvSpPr>
            <p:spPr>
              <a:xfrm>
                <a:off x="5257022" y="172999"/>
                <a:ext cx="1637049" cy="24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 err="1"/>
                  <a:t>Automated</a:t>
                </a:r>
                <a:r>
                  <a:rPr lang="fr-FR" sz="900" dirty="0"/>
                  <a:t> </a:t>
                </a:r>
                <a:r>
                  <a:rPr lang="fr-FR" sz="900" dirty="0" err="1"/>
                  <a:t>generation</a:t>
                </a:r>
                <a:endParaRPr lang="en-CA" sz="9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AAF823-1AB2-4DDF-A2C1-90F95712F1B9}"/>
                  </a:ext>
                </a:extLst>
              </p:cNvPr>
              <p:cNvSpPr txBox="1"/>
              <p:nvPr/>
            </p:nvSpPr>
            <p:spPr>
              <a:xfrm>
                <a:off x="5257024" y="527331"/>
                <a:ext cx="1528564" cy="24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/>
                  <a:t>Manual adaptation</a:t>
                </a:r>
              </a:p>
            </p:txBody>
          </p:sp>
          <p:sp>
            <p:nvSpPr>
              <p:cNvPr id="79" name="Arrow: Notched Right 78">
                <a:extLst>
                  <a:ext uri="{FF2B5EF4-FFF2-40B4-BE49-F238E27FC236}">
                    <a16:creationId xmlns:a16="http://schemas.microsoft.com/office/drawing/2014/main" id="{53735BF0-6B7D-4293-8FC2-CA1468376F95}"/>
                  </a:ext>
                </a:extLst>
              </p:cNvPr>
              <p:cNvSpPr/>
              <p:nvPr/>
            </p:nvSpPr>
            <p:spPr>
              <a:xfrm>
                <a:off x="5093302" y="223610"/>
                <a:ext cx="233775" cy="129754"/>
              </a:xfrm>
              <a:prstGeom prst="notchedRightArrow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600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C147C800-4A23-43D7-879E-FE5FDB6CDE58}"/>
                  </a:ext>
                </a:extLst>
              </p:cNvPr>
              <p:cNvSpPr/>
              <p:nvPr/>
            </p:nvSpPr>
            <p:spPr>
              <a:xfrm rot="20243185" flipH="1" flipV="1">
                <a:off x="5130875" y="545889"/>
                <a:ext cx="166817" cy="165919"/>
              </a:xfrm>
              <a:prstGeom prst="arc">
                <a:avLst>
                  <a:gd name="adj1" fmla="val 16200000"/>
                  <a:gd name="adj2" fmla="val 13149150"/>
                </a:avLst>
              </a:prstGeom>
              <a:ln w="34925" cap="rnd">
                <a:prstDash val="sysDot"/>
                <a:round/>
                <a:headEnd type="none" w="med" len="med"/>
                <a:tailEnd type="triangle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6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BE2DB22-D5C0-4A8E-9E23-873344F8F6FD}"/>
                  </a:ext>
                </a:extLst>
              </p:cNvPr>
              <p:cNvGrpSpPr/>
              <p:nvPr/>
            </p:nvGrpSpPr>
            <p:grpSpPr>
              <a:xfrm>
                <a:off x="5101743" y="382475"/>
                <a:ext cx="227311" cy="129754"/>
                <a:chOff x="5101743" y="382475"/>
                <a:chExt cx="227311" cy="129754"/>
              </a:xfrm>
            </p:grpSpPr>
            <p:sp>
              <p:nvSpPr>
                <p:cNvPr id="78" name="Arrow: Striped Right 77">
                  <a:extLst>
                    <a:ext uri="{FF2B5EF4-FFF2-40B4-BE49-F238E27FC236}">
                      <a16:creationId xmlns:a16="http://schemas.microsoft.com/office/drawing/2014/main" id="{38F48119-1CBC-45AE-B7E8-0C085E89854A}"/>
                    </a:ext>
                  </a:extLst>
                </p:cNvPr>
                <p:cNvSpPr/>
                <p:nvPr/>
              </p:nvSpPr>
              <p:spPr>
                <a:xfrm>
                  <a:off x="5101743" y="382475"/>
                  <a:ext cx="227311" cy="129754"/>
                </a:xfrm>
                <a:prstGeom prst="stripedRightArrow">
                  <a:avLst>
                    <a:gd name="adj1" fmla="val 53002"/>
                    <a:gd name="adj2" fmla="val 50000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 sz="600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821F58-46F0-403F-82B2-F289F0FFA6CB}"/>
                    </a:ext>
                  </a:extLst>
                </p:cNvPr>
                <p:cNvSpPr/>
                <p:nvPr/>
              </p:nvSpPr>
              <p:spPr>
                <a:xfrm rot="5400000">
                  <a:off x="5125083" y="425927"/>
                  <a:ext cx="96011" cy="583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 sz="2000"/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118FEDF-B346-4CB0-84E0-C5F60EFCF130}"/>
                </a:ext>
              </a:extLst>
            </p:cNvPr>
            <p:cNvSpPr txBox="1"/>
            <p:nvPr/>
          </p:nvSpPr>
          <p:spPr>
            <a:xfrm>
              <a:off x="3823402" y="-88587"/>
              <a:ext cx="1648042" cy="24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Semi-</a:t>
              </a:r>
              <a:r>
                <a:rPr lang="fr-FR" sz="900" dirty="0" err="1"/>
                <a:t>automated</a:t>
              </a:r>
              <a:r>
                <a:rPr lang="fr-FR" sz="900" dirty="0"/>
                <a:t> </a:t>
              </a:r>
              <a:r>
                <a:rPr lang="fr-FR" sz="900" dirty="0" err="1"/>
                <a:t>gen</a:t>
              </a:r>
              <a:r>
                <a:rPr lang="fr-FR" sz="900" dirty="0"/>
                <a:t>.</a:t>
              </a:r>
              <a:endParaRPr lang="en-CA" sz="900" dirty="0"/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A566100E-CD75-457D-A5D2-F7E3D20C7D94}"/>
              </a:ext>
            </a:extLst>
          </p:cNvPr>
          <p:cNvSpPr/>
          <p:nvPr/>
        </p:nvSpPr>
        <p:spPr>
          <a:xfrm rot="20243185" flipH="1" flipV="1">
            <a:off x="3069369" y="101346"/>
            <a:ext cx="318078" cy="316365"/>
          </a:xfrm>
          <a:prstGeom prst="arc">
            <a:avLst>
              <a:gd name="adj1" fmla="val 17208785"/>
              <a:gd name="adj2" fmla="val 13149150"/>
            </a:avLst>
          </a:prstGeom>
          <a:ln w="50800" cap="rnd">
            <a:prstDash val="sysDot"/>
            <a:round/>
            <a:headEnd type="none" w="med" len="med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40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59D6DC09-28ED-4A44-8E5E-C1F3D6E01790}"/>
              </a:ext>
            </a:extLst>
          </p:cNvPr>
          <p:cNvSpPr/>
          <p:nvPr/>
        </p:nvSpPr>
        <p:spPr>
          <a:xfrm rot="10800000" flipV="1">
            <a:off x="3184429" y="2068427"/>
            <a:ext cx="321160" cy="316365"/>
          </a:xfrm>
          <a:prstGeom prst="arc">
            <a:avLst>
              <a:gd name="adj1" fmla="val 17372086"/>
              <a:gd name="adj2" fmla="val 13149150"/>
            </a:avLst>
          </a:prstGeom>
          <a:ln w="50800" cap="rnd">
            <a:prstDash val="sysDot"/>
            <a:round/>
            <a:headEnd type="none" w="med" len="med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400"/>
          </a:p>
        </p:txBody>
      </p:sp>
    </p:spTree>
    <p:extLst>
      <p:ext uri="{BB962C8B-B14F-4D97-AF65-F5344CB8AC3E}">
        <p14:creationId xmlns:p14="http://schemas.microsoft.com/office/powerpoint/2010/main" val="221687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2EC3FFB2-3C3C-4FF2-94C6-1DC383E6D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27" y="699381"/>
            <a:ext cx="1379610" cy="1167905"/>
          </a:xfrm>
          <a:prstGeom prst="rect">
            <a:avLst/>
          </a:prstGeom>
        </p:spPr>
      </p:pic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F86AB19C-FCA1-446F-A2C5-BE683BF132D2}"/>
              </a:ext>
            </a:extLst>
          </p:cNvPr>
          <p:cNvSpPr/>
          <p:nvPr/>
        </p:nvSpPr>
        <p:spPr>
          <a:xfrm>
            <a:off x="536944" y="884330"/>
            <a:ext cx="654372" cy="649933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Metamodel</a:t>
            </a:r>
          </a:p>
          <a:p>
            <a:pPr algn="ctr"/>
            <a:r>
              <a:rPr lang="en-CA" sz="900" dirty="0" err="1">
                <a:solidFill>
                  <a:schemeClr val="tx1"/>
                </a:solidFill>
              </a:rPr>
              <a:t>Ecore</a:t>
            </a:r>
            <a:endParaRPr lang="en-CA" sz="900" dirty="0">
              <a:solidFill>
                <a:schemeClr val="tx1"/>
              </a:solidFill>
            </a:endParaRPr>
          </a:p>
          <a:p>
            <a:pPr algn="ctr"/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CDF9041-0C7D-4A79-BC5D-0ADF61B347FD}"/>
              </a:ext>
            </a:extLst>
          </p:cNvPr>
          <p:cNvSpPr/>
          <p:nvPr/>
        </p:nvSpPr>
        <p:spPr>
          <a:xfrm>
            <a:off x="1929290" y="457434"/>
            <a:ext cx="582609" cy="64993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Grammar</a:t>
            </a:r>
          </a:p>
          <a:p>
            <a:pPr algn="ctr"/>
            <a:r>
              <a:rPr lang="en-CA" sz="900" dirty="0" err="1">
                <a:solidFill>
                  <a:schemeClr val="tx1"/>
                </a:solidFill>
              </a:rPr>
              <a:t>Xtext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EAA728C5-4DE7-4A1D-BDA3-B74427B8591C}"/>
              </a:ext>
            </a:extLst>
          </p:cNvPr>
          <p:cNvSpPr/>
          <p:nvPr/>
        </p:nvSpPr>
        <p:spPr>
          <a:xfrm>
            <a:off x="1932797" y="1419938"/>
            <a:ext cx="582609" cy="64993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GenModel</a:t>
            </a:r>
            <a:endParaRPr lang="en-CA" sz="900" dirty="0">
              <a:solidFill>
                <a:schemeClr val="tx1"/>
              </a:solidFill>
            </a:endParaRPr>
          </a:p>
          <a:p>
            <a:pPr algn="ctr"/>
            <a:r>
              <a:rPr lang="en-CA" sz="900" dirty="0">
                <a:solidFill>
                  <a:schemeClr val="tx1"/>
                </a:solidFill>
              </a:rPr>
              <a:t>artefacts</a:t>
            </a: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B55FFCA7-9E53-40C4-96E9-EF498B498E12}"/>
              </a:ext>
            </a:extLst>
          </p:cNvPr>
          <p:cNvSpPr/>
          <p:nvPr/>
        </p:nvSpPr>
        <p:spPr>
          <a:xfrm>
            <a:off x="3170347" y="1287185"/>
            <a:ext cx="911227" cy="915436"/>
          </a:xfrm>
          <a:prstGeom prst="foldedCorner">
            <a:avLst>
              <a:gd name="adj" fmla="val 0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Model sources</a:t>
            </a: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EC6B8718-BA17-4AC3-BB58-021D086EBAFA}"/>
              </a:ext>
            </a:extLst>
          </p:cNvPr>
          <p:cNvSpPr/>
          <p:nvPr/>
        </p:nvSpPr>
        <p:spPr>
          <a:xfrm>
            <a:off x="3288750" y="1487576"/>
            <a:ext cx="424398" cy="53864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B3BF1B99-68DA-44F0-B135-5E0C7F973CED}"/>
              </a:ext>
            </a:extLst>
          </p:cNvPr>
          <p:cNvSpPr/>
          <p:nvPr/>
        </p:nvSpPr>
        <p:spPr>
          <a:xfrm>
            <a:off x="3384699" y="1523874"/>
            <a:ext cx="424398" cy="53864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378D223B-2005-4E6B-8C52-7E4E9E2FAFD4}"/>
              </a:ext>
            </a:extLst>
          </p:cNvPr>
          <p:cNvSpPr/>
          <p:nvPr/>
        </p:nvSpPr>
        <p:spPr>
          <a:xfrm>
            <a:off x="3480648" y="1560172"/>
            <a:ext cx="424398" cy="53864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BB3B2B5C-A258-409D-87E4-574FEAC63311}"/>
              </a:ext>
            </a:extLst>
          </p:cNvPr>
          <p:cNvSpPr/>
          <p:nvPr/>
        </p:nvSpPr>
        <p:spPr>
          <a:xfrm>
            <a:off x="3576597" y="1596468"/>
            <a:ext cx="424398" cy="538643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600" dirty="0">
                <a:solidFill>
                  <a:schemeClr val="tx1"/>
                </a:solidFill>
              </a:rPr>
              <a:t>.java</a:t>
            </a:r>
          </a:p>
          <a:p>
            <a:endParaRPr lang="en-CA" sz="600" dirty="0">
              <a:solidFill>
                <a:schemeClr val="tx1"/>
              </a:solidFill>
            </a:endParaRP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60F2DA76-DDDE-4F30-B42A-AEA1FA7916D8}"/>
              </a:ext>
            </a:extLst>
          </p:cNvPr>
          <p:cNvSpPr/>
          <p:nvPr/>
        </p:nvSpPr>
        <p:spPr>
          <a:xfrm>
            <a:off x="3170346" y="324678"/>
            <a:ext cx="911227" cy="915436"/>
          </a:xfrm>
          <a:prstGeom prst="foldedCorner">
            <a:avLst>
              <a:gd name="adj" fmla="val 0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Plugin sources</a:t>
            </a: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CC7394B-88CB-41D9-9EF5-670B0519D31F}"/>
              </a:ext>
            </a:extLst>
          </p:cNvPr>
          <p:cNvSpPr/>
          <p:nvPr/>
        </p:nvSpPr>
        <p:spPr>
          <a:xfrm>
            <a:off x="3302823" y="519883"/>
            <a:ext cx="424398" cy="53864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E0D55B81-BFA8-428C-9332-97087919887A}"/>
              </a:ext>
            </a:extLst>
          </p:cNvPr>
          <p:cNvSpPr/>
          <p:nvPr/>
        </p:nvSpPr>
        <p:spPr>
          <a:xfrm>
            <a:off x="3389377" y="561728"/>
            <a:ext cx="424398" cy="53864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ABA89245-3BF5-44A5-92CA-8DBE37C07FEB}"/>
              </a:ext>
            </a:extLst>
          </p:cNvPr>
          <p:cNvSpPr/>
          <p:nvPr/>
        </p:nvSpPr>
        <p:spPr>
          <a:xfrm>
            <a:off x="3475931" y="607256"/>
            <a:ext cx="424398" cy="53864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sz="900" dirty="0" err="1">
                <a:solidFill>
                  <a:schemeClr val="tx1"/>
                </a:solidFill>
              </a:rPr>
              <a:t>src</a:t>
            </a:r>
            <a:endParaRPr lang="en-CA" sz="900" dirty="0">
              <a:solidFill>
                <a:schemeClr val="tx1"/>
              </a:solidFill>
            </a:endParaRPr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97DD3021-ED70-4559-9C31-0CAD0DB24074}"/>
              </a:ext>
            </a:extLst>
          </p:cNvPr>
          <p:cNvSpPr/>
          <p:nvPr/>
        </p:nvSpPr>
        <p:spPr>
          <a:xfrm>
            <a:off x="3562486" y="638468"/>
            <a:ext cx="424398" cy="53864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600" dirty="0">
                <a:solidFill>
                  <a:schemeClr val="tx1"/>
                </a:solidFill>
              </a:rPr>
              <a:t>.java</a:t>
            </a:r>
          </a:p>
        </p:txBody>
      </p:sp>
      <p:sp>
        <p:nvSpPr>
          <p:cNvPr id="60" name="Arrow: Notched Right 59">
            <a:extLst>
              <a:ext uri="{FF2B5EF4-FFF2-40B4-BE49-F238E27FC236}">
                <a16:creationId xmlns:a16="http://schemas.microsoft.com/office/drawing/2014/main" id="{94948F35-0731-4273-99A3-E68EF988CE89}"/>
              </a:ext>
            </a:extLst>
          </p:cNvPr>
          <p:cNvSpPr/>
          <p:nvPr/>
        </p:nvSpPr>
        <p:spPr>
          <a:xfrm>
            <a:off x="2523446" y="640458"/>
            <a:ext cx="638861" cy="34103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1" name="Arrow: Notched Right 60">
            <a:extLst>
              <a:ext uri="{FF2B5EF4-FFF2-40B4-BE49-F238E27FC236}">
                <a16:creationId xmlns:a16="http://schemas.microsoft.com/office/drawing/2014/main" id="{0DC69ADA-68EB-4909-8352-44C378D6B848}"/>
              </a:ext>
            </a:extLst>
          </p:cNvPr>
          <p:cNvSpPr/>
          <p:nvPr/>
        </p:nvSpPr>
        <p:spPr>
          <a:xfrm>
            <a:off x="2523446" y="1602962"/>
            <a:ext cx="638861" cy="341030"/>
          </a:xfrm>
          <a:prstGeom prst="notch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0C0F7C6-5DC5-4E9E-9DA9-387AE0C7B0AA}"/>
              </a:ext>
            </a:extLst>
          </p:cNvPr>
          <p:cNvSpPr/>
          <p:nvPr/>
        </p:nvSpPr>
        <p:spPr>
          <a:xfrm>
            <a:off x="4162006" y="272679"/>
            <a:ext cx="59256" cy="1990558"/>
          </a:xfrm>
          <a:prstGeom prst="rightBrace">
            <a:avLst>
              <a:gd name="adj1" fmla="val 87218"/>
              <a:gd name="adj2" fmla="val 50000"/>
            </a:avLst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400"/>
          </a:p>
        </p:txBody>
      </p:sp>
      <p:sp>
        <p:nvSpPr>
          <p:cNvPr id="67" name="Arrow: Notched Right 66">
            <a:extLst>
              <a:ext uri="{FF2B5EF4-FFF2-40B4-BE49-F238E27FC236}">
                <a16:creationId xmlns:a16="http://schemas.microsoft.com/office/drawing/2014/main" id="{9830FB38-7846-4DAB-83C6-0BCB89E79E41}"/>
              </a:ext>
            </a:extLst>
          </p:cNvPr>
          <p:cNvSpPr/>
          <p:nvPr/>
        </p:nvSpPr>
        <p:spPr>
          <a:xfrm rot="2004593">
            <a:off x="1242214" y="1379240"/>
            <a:ext cx="655498" cy="309558"/>
          </a:xfrm>
          <a:prstGeom prst="notched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000" dirty="0">
              <a:solidFill>
                <a:schemeClr val="tx1"/>
              </a:solidFill>
            </a:endParaRP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57795DFE-BEBC-442A-8E99-2C9CC1DED227}"/>
              </a:ext>
            </a:extLst>
          </p:cNvPr>
          <p:cNvSpPr/>
          <p:nvPr/>
        </p:nvSpPr>
        <p:spPr>
          <a:xfrm rot="20243185" flipH="1" flipV="1">
            <a:off x="1740708" y="280960"/>
            <a:ext cx="318078" cy="316365"/>
          </a:xfrm>
          <a:prstGeom prst="arc">
            <a:avLst>
              <a:gd name="adj1" fmla="val 16200000"/>
              <a:gd name="adj2" fmla="val 13149150"/>
            </a:avLst>
          </a:prstGeom>
          <a:ln w="50800" cap="rnd">
            <a:prstDash val="sysDot"/>
            <a:round/>
            <a:headEnd type="none" w="med" len="med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4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E25FD22-CAC7-458D-88C0-FE17BEE504CA}"/>
              </a:ext>
            </a:extLst>
          </p:cNvPr>
          <p:cNvGrpSpPr/>
          <p:nvPr/>
        </p:nvGrpSpPr>
        <p:grpSpPr>
          <a:xfrm>
            <a:off x="4396500" y="720520"/>
            <a:ext cx="1350078" cy="1125629"/>
            <a:chOff x="12658743" y="2290939"/>
            <a:chExt cx="4190137" cy="349353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5B17643-F474-4227-8A68-7D259FD7D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8743" y="2290939"/>
              <a:ext cx="4190137" cy="349353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BCBBE0A-D355-455A-81B8-59549174AC41}"/>
                </a:ext>
              </a:extLst>
            </p:cNvPr>
            <p:cNvSpPr txBox="1"/>
            <p:nvPr/>
          </p:nvSpPr>
          <p:spPr>
            <a:xfrm>
              <a:off x="12999226" y="3708026"/>
              <a:ext cx="3523382" cy="71641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fr-FR" sz="900" dirty="0">
                  <a:solidFill>
                    <a:schemeClr val="bg1"/>
                  </a:solidFill>
                </a:rPr>
                <a:t>Eclipse plugin editor</a:t>
              </a:r>
              <a:endParaRPr lang="en-CA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6F88D2A-BFA7-4D9E-946C-072F5FA40AB7}"/>
              </a:ext>
            </a:extLst>
          </p:cNvPr>
          <p:cNvGrpSpPr/>
          <p:nvPr/>
        </p:nvGrpSpPr>
        <p:grpSpPr>
          <a:xfrm rot="256989">
            <a:off x="1286880" y="758264"/>
            <a:ext cx="619071" cy="326023"/>
            <a:chOff x="1305339" y="680147"/>
            <a:chExt cx="619071" cy="326023"/>
          </a:xfrm>
        </p:grpSpPr>
        <p:sp>
          <p:nvSpPr>
            <p:cNvPr id="66" name="Arrow: Striped Right 65">
              <a:extLst>
                <a:ext uri="{FF2B5EF4-FFF2-40B4-BE49-F238E27FC236}">
                  <a16:creationId xmlns:a16="http://schemas.microsoft.com/office/drawing/2014/main" id="{F2D53534-CD44-476E-ACA6-3749334BB70C}"/>
                </a:ext>
              </a:extLst>
            </p:cNvPr>
            <p:cNvSpPr/>
            <p:nvPr/>
          </p:nvSpPr>
          <p:spPr>
            <a:xfrm rot="19807092">
              <a:off x="1305339" y="680147"/>
              <a:ext cx="619071" cy="309558"/>
            </a:xfrm>
            <a:prstGeom prst="stripedRightArrow">
              <a:avLst/>
            </a:prstGeom>
            <a:ln w="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31309EA-441F-4586-8E8F-F0F90F37B0E0}"/>
                </a:ext>
              </a:extLst>
            </p:cNvPr>
            <p:cNvSpPr/>
            <p:nvPr/>
          </p:nvSpPr>
          <p:spPr>
            <a:xfrm rot="3654488">
              <a:off x="1391776" y="878133"/>
              <a:ext cx="168640" cy="874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2F118DC-8079-42C4-9FE5-591EB05B1160}"/>
                </a:ext>
              </a:extLst>
            </p:cNvPr>
            <p:cNvSpPr/>
            <p:nvPr/>
          </p:nvSpPr>
          <p:spPr>
            <a:xfrm rot="3654488">
              <a:off x="1575135" y="758187"/>
              <a:ext cx="168640" cy="1231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240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2AFBDA-B584-4CE7-AC4F-B0B42CAB26A6}"/>
              </a:ext>
            </a:extLst>
          </p:cNvPr>
          <p:cNvGrpSpPr/>
          <p:nvPr/>
        </p:nvGrpSpPr>
        <p:grpSpPr>
          <a:xfrm>
            <a:off x="8379" y="2275412"/>
            <a:ext cx="1552081" cy="566469"/>
            <a:chOff x="3599895" y="-255015"/>
            <a:chExt cx="1871549" cy="60872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9747CD2-BB56-435A-89E7-3F3EBDEF3B7B}"/>
                </a:ext>
              </a:extLst>
            </p:cNvPr>
            <p:cNvGrpSpPr/>
            <p:nvPr/>
          </p:nvGrpSpPr>
          <p:grpSpPr>
            <a:xfrm>
              <a:off x="3599895" y="-255015"/>
              <a:ext cx="1871549" cy="608720"/>
              <a:chOff x="5022522" y="166660"/>
              <a:chExt cx="1871549" cy="60872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7B970C8-6EE4-416F-9C3D-4C7F49CBFC8E}"/>
                  </a:ext>
                </a:extLst>
              </p:cNvPr>
              <p:cNvSpPr/>
              <p:nvPr/>
            </p:nvSpPr>
            <p:spPr>
              <a:xfrm>
                <a:off x="5022522" y="166660"/>
                <a:ext cx="1648041" cy="587425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60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F700737-4835-48B3-98DE-79C24F934EAF}"/>
                  </a:ext>
                </a:extLst>
              </p:cNvPr>
              <p:cNvSpPr txBox="1"/>
              <p:nvPr/>
            </p:nvSpPr>
            <p:spPr>
              <a:xfrm>
                <a:off x="5257022" y="172999"/>
                <a:ext cx="1637049" cy="24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 err="1"/>
                  <a:t>Automated</a:t>
                </a:r>
                <a:r>
                  <a:rPr lang="fr-FR" sz="900" dirty="0"/>
                  <a:t> </a:t>
                </a:r>
                <a:r>
                  <a:rPr lang="fr-FR" sz="900" dirty="0" err="1"/>
                  <a:t>generation</a:t>
                </a:r>
                <a:endParaRPr lang="en-CA" sz="9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DAAF823-1AB2-4DDF-A2C1-90F95712F1B9}"/>
                  </a:ext>
                </a:extLst>
              </p:cNvPr>
              <p:cNvSpPr txBox="1"/>
              <p:nvPr/>
            </p:nvSpPr>
            <p:spPr>
              <a:xfrm>
                <a:off x="5257024" y="527331"/>
                <a:ext cx="1528564" cy="24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900" dirty="0"/>
                  <a:t>Manual adaptation</a:t>
                </a:r>
              </a:p>
            </p:txBody>
          </p:sp>
          <p:sp>
            <p:nvSpPr>
              <p:cNvPr id="79" name="Arrow: Notched Right 78">
                <a:extLst>
                  <a:ext uri="{FF2B5EF4-FFF2-40B4-BE49-F238E27FC236}">
                    <a16:creationId xmlns:a16="http://schemas.microsoft.com/office/drawing/2014/main" id="{53735BF0-6B7D-4293-8FC2-CA1468376F95}"/>
                  </a:ext>
                </a:extLst>
              </p:cNvPr>
              <p:cNvSpPr/>
              <p:nvPr/>
            </p:nvSpPr>
            <p:spPr>
              <a:xfrm>
                <a:off x="5093302" y="223610"/>
                <a:ext cx="233775" cy="129754"/>
              </a:xfrm>
              <a:prstGeom prst="notchedRightArrow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600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C147C800-4A23-43D7-879E-FE5FDB6CDE58}"/>
                  </a:ext>
                </a:extLst>
              </p:cNvPr>
              <p:cNvSpPr/>
              <p:nvPr/>
            </p:nvSpPr>
            <p:spPr>
              <a:xfrm rot="20243185" flipH="1" flipV="1">
                <a:off x="5130875" y="545889"/>
                <a:ext cx="166817" cy="165919"/>
              </a:xfrm>
              <a:prstGeom prst="arc">
                <a:avLst>
                  <a:gd name="adj1" fmla="val 16200000"/>
                  <a:gd name="adj2" fmla="val 13149150"/>
                </a:avLst>
              </a:prstGeom>
              <a:ln w="34925" cap="rnd">
                <a:prstDash val="sysDot"/>
                <a:round/>
                <a:headEnd type="none" w="med" len="med"/>
                <a:tailEnd type="triangle" w="sm" len="sm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600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BE2DB22-D5C0-4A8E-9E23-873344F8F6FD}"/>
                  </a:ext>
                </a:extLst>
              </p:cNvPr>
              <p:cNvGrpSpPr/>
              <p:nvPr/>
            </p:nvGrpSpPr>
            <p:grpSpPr>
              <a:xfrm>
                <a:off x="5101743" y="382475"/>
                <a:ext cx="227311" cy="129754"/>
                <a:chOff x="5101743" y="382475"/>
                <a:chExt cx="227311" cy="129754"/>
              </a:xfrm>
            </p:grpSpPr>
            <p:sp>
              <p:nvSpPr>
                <p:cNvPr id="78" name="Arrow: Striped Right 77">
                  <a:extLst>
                    <a:ext uri="{FF2B5EF4-FFF2-40B4-BE49-F238E27FC236}">
                      <a16:creationId xmlns:a16="http://schemas.microsoft.com/office/drawing/2014/main" id="{38F48119-1CBC-45AE-B7E8-0C085E89854A}"/>
                    </a:ext>
                  </a:extLst>
                </p:cNvPr>
                <p:cNvSpPr/>
                <p:nvPr/>
              </p:nvSpPr>
              <p:spPr>
                <a:xfrm>
                  <a:off x="5101743" y="382475"/>
                  <a:ext cx="227311" cy="129754"/>
                </a:xfrm>
                <a:prstGeom prst="stripedRightArrow">
                  <a:avLst>
                    <a:gd name="adj1" fmla="val 53002"/>
                    <a:gd name="adj2" fmla="val 50000"/>
                  </a:avLst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29462" tIns="14731" rIns="29462" bIns="1473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 sz="600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0821F58-46F0-403F-82B2-F289F0FFA6CB}"/>
                    </a:ext>
                  </a:extLst>
                </p:cNvPr>
                <p:cNvSpPr/>
                <p:nvPr/>
              </p:nvSpPr>
              <p:spPr>
                <a:xfrm rot="5400000">
                  <a:off x="5125083" y="425927"/>
                  <a:ext cx="96011" cy="583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CA" sz="2000"/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118FEDF-B346-4CB0-84E0-C5F60EFCF130}"/>
                </a:ext>
              </a:extLst>
            </p:cNvPr>
            <p:cNvSpPr txBox="1"/>
            <p:nvPr/>
          </p:nvSpPr>
          <p:spPr>
            <a:xfrm>
              <a:off x="3823402" y="-88587"/>
              <a:ext cx="1648042" cy="24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Semi-</a:t>
              </a:r>
              <a:r>
                <a:rPr lang="fr-FR" sz="900" dirty="0" err="1"/>
                <a:t>automated</a:t>
              </a:r>
              <a:r>
                <a:rPr lang="fr-FR" sz="900" dirty="0"/>
                <a:t> </a:t>
              </a:r>
              <a:r>
                <a:rPr lang="fr-FR" sz="900" dirty="0" err="1"/>
                <a:t>gen</a:t>
              </a:r>
              <a:r>
                <a:rPr lang="fr-FR" sz="900" dirty="0"/>
                <a:t>.</a:t>
              </a:r>
              <a:endParaRPr lang="en-CA" sz="900" dirty="0"/>
            </a:p>
          </p:txBody>
        </p:sp>
      </p:grpSp>
      <p:sp>
        <p:nvSpPr>
          <p:cNvPr id="48" name="Arc 47">
            <a:extLst>
              <a:ext uri="{FF2B5EF4-FFF2-40B4-BE49-F238E27FC236}">
                <a16:creationId xmlns:a16="http://schemas.microsoft.com/office/drawing/2014/main" id="{A566100E-CD75-457D-A5D2-F7E3D20C7D94}"/>
              </a:ext>
            </a:extLst>
          </p:cNvPr>
          <p:cNvSpPr/>
          <p:nvPr/>
        </p:nvSpPr>
        <p:spPr>
          <a:xfrm rot="20243185" flipH="1" flipV="1">
            <a:off x="3069369" y="101346"/>
            <a:ext cx="318078" cy="316365"/>
          </a:xfrm>
          <a:prstGeom prst="arc">
            <a:avLst>
              <a:gd name="adj1" fmla="val 17208785"/>
              <a:gd name="adj2" fmla="val 13149150"/>
            </a:avLst>
          </a:prstGeom>
          <a:ln w="50800" cap="rnd">
            <a:prstDash val="sysDot"/>
            <a:round/>
            <a:headEnd type="none" w="med" len="med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40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59D6DC09-28ED-4A44-8E5E-C1F3D6E01790}"/>
              </a:ext>
            </a:extLst>
          </p:cNvPr>
          <p:cNvSpPr/>
          <p:nvPr/>
        </p:nvSpPr>
        <p:spPr>
          <a:xfrm rot="10800000" flipV="1">
            <a:off x="3184429" y="2068427"/>
            <a:ext cx="321160" cy="316365"/>
          </a:xfrm>
          <a:prstGeom prst="arc">
            <a:avLst>
              <a:gd name="adj1" fmla="val 17372086"/>
              <a:gd name="adj2" fmla="val 13149150"/>
            </a:avLst>
          </a:prstGeom>
          <a:ln w="50800" cap="rnd">
            <a:prstDash val="sysDot"/>
            <a:round/>
            <a:headEnd type="none" w="med" len="med"/>
            <a:tailEnd type="triangle" w="sm" len="sm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4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2C23B7-2063-477F-A048-E7F5B4CE963C}"/>
              </a:ext>
            </a:extLst>
          </p:cNvPr>
          <p:cNvSpPr txBox="1"/>
          <p:nvPr/>
        </p:nvSpPr>
        <p:spPr>
          <a:xfrm>
            <a:off x="1078310" y="148241"/>
            <a:ext cx="747674" cy="267065"/>
          </a:xfrm>
          <a:prstGeom prst="bracketPair">
            <a:avLst/>
          </a:prstGeom>
          <a:solidFill>
            <a:schemeClr val="accent4">
              <a:lumMod val="20000"/>
              <a:lumOff val="80000"/>
              <a:alpha val="98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800"/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CA" dirty="0"/>
              <a:t>Merge grammar</a:t>
            </a:r>
          </a:p>
          <a:p>
            <a:r>
              <a:rPr lang="en-CA" dirty="0"/>
              <a:t> rules</a:t>
            </a:r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923F1E01-FE04-4FF1-B7D6-C21D901C141A}"/>
              </a:ext>
            </a:extLst>
          </p:cNvPr>
          <p:cNvSpPr/>
          <p:nvPr/>
        </p:nvSpPr>
        <p:spPr>
          <a:xfrm>
            <a:off x="2541777" y="5010"/>
            <a:ext cx="582609" cy="267669"/>
          </a:xfrm>
          <a:prstGeom prst="bracketPai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9462" tIns="0" rIns="29462" bIns="1473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800" dirty="0">
                <a:solidFill>
                  <a:schemeClr val="tx1"/>
                </a:solidFill>
              </a:rPr>
              <a:t>Platform adaptation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E207FC-7DFF-487C-B482-A95B9896ABF1}"/>
              </a:ext>
            </a:extLst>
          </p:cNvPr>
          <p:cNvGrpSpPr/>
          <p:nvPr/>
        </p:nvGrpSpPr>
        <p:grpSpPr>
          <a:xfrm>
            <a:off x="2542067" y="2291505"/>
            <a:ext cx="830664" cy="543133"/>
            <a:chOff x="2215400" y="2291505"/>
            <a:chExt cx="830664" cy="543133"/>
          </a:xfrm>
        </p:grpSpPr>
        <p:sp>
          <p:nvSpPr>
            <p:cNvPr id="51" name="Double Bracket 50">
              <a:extLst>
                <a:ext uri="{FF2B5EF4-FFF2-40B4-BE49-F238E27FC236}">
                  <a16:creationId xmlns:a16="http://schemas.microsoft.com/office/drawing/2014/main" id="{8C1E96FF-2A1D-4A38-BD2E-A38CD94A0A6B}"/>
                </a:ext>
              </a:extLst>
            </p:cNvPr>
            <p:cNvSpPr/>
            <p:nvPr/>
          </p:nvSpPr>
          <p:spPr>
            <a:xfrm>
              <a:off x="2215400" y="2291505"/>
              <a:ext cx="830664" cy="543133"/>
            </a:xfrm>
            <a:prstGeom prst="bracketPair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9462" tIns="0" rIns="29462" bIns="147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800" dirty="0">
                  <a:solidFill>
                    <a:schemeClr val="tx1"/>
                  </a:solidFill>
                </a:rPr>
                <a:t>XMI generator</a:t>
              </a:r>
            </a:p>
          </p:txBody>
        </p:sp>
        <p:sp>
          <p:nvSpPr>
            <p:cNvPr id="45" name="Rectangle: Folded Corner 44">
              <a:extLst>
                <a:ext uri="{FF2B5EF4-FFF2-40B4-BE49-F238E27FC236}">
                  <a16:creationId xmlns:a16="http://schemas.microsoft.com/office/drawing/2014/main" id="{132955AE-436E-45A3-A2A6-5DC2D595BB0E}"/>
                </a:ext>
              </a:extLst>
            </p:cNvPr>
            <p:cNvSpPr/>
            <p:nvPr/>
          </p:nvSpPr>
          <p:spPr>
            <a:xfrm>
              <a:off x="2293764" y="2456105"/>
              <a:ext cx="495605" cy="15749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600" dirty="0">
                  <a:solidFill>
                    <a:schemeClr val="tx1"/>
                  </a:solidFill>
                </a:rPr>
                <a:t>Helper.java</a:t>
              </a:r>
            </a:p>
            <a:p>
              <a:endParaRPr lang="en-CA" sz="6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: Folded Corner 45">
              <a:extLst>
                <a:ext uri="{FF2B5EF4-FFF2-40B4-BE49-F238E27FC236}">
                  <a16:creationId xmlns:a16="http://schemas.microsoft.com/office/drawing/2014/main" id="{B9221763-9754-41C7-8479-F50FFFB91ACF}"/>
                </a:ext>
              </a:extLst>
            </p:cNvPr>
            <p:cNvSpPr/>
            <p:nvPr/>
          </p:nvSpPr>
          <p:spPr>
            <a:xfrm>
              <a:off x="2457083" y="2562732"/>
              <a:ext cx="495605" cy="24659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29462" tIns="14731" rIns="29462" bIns="1473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CA" sz="600" dirty="0">
                  <a:solidFill>
                    <a:schemeClr val="tx1"/>
                  </a:solidFill>
                </a:rPr>
                <a:t>MyDslGenerator.java</a:t>
              </a:r>
            </a:p>
            <a:p>
              <a:endParaRPr lang="en-CA" sz="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32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88</Words>
  <Application>Microsoft Office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Batot Édouard</dc:creator>
  <cp:lastModifiedBy>Edouard .</cp:lastModifiedBy>
  <cp:revision>14</cp:revision>
  <dcterms:created xsi:type="dcterms:W3CDTF">2020-12-10T11:06:14Z</dcterms:created>
  <dcterms:modified xsi:type="dcterms:W3CDTF">2021-02-12T20:35:24Z</dcterms:modified>
</cp:coreProperties>
</file>