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9144000" cy="7132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70" y="108"/>
      </p:cViewPr>
      <p:guideLst>
        <p:guide orient="horz" pos="22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7309"/>
            <a:ext cx="7772400" cy="248321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46287"/>
            <a:ext cx="6858000" cy="17220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786D-50FC-4A8B-A796-479A275D2EC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E0D5-1E51-44A4-BAB6-DFE21F0C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3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786D-50FC-4A8B-A796-479A275D2EC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E0D5-1E51-44A4-BAB6-DFE21F0C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79747"/>
            <a:ext cx="1971675" cy="60445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79747"/>
            <a:ext cx="5800725" cy="60445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786D-50FC-4A8B-A796-479A275D2EC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E0D5-1E51-44A4-BAB6-DFE21F0C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3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786D-50FC-4A8B-A796-479A275D2EC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E0D5-1E51-44A4-BAB6-DFE21F0C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1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78208"/>
            <a:ext cx="7886700" cy="29669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773256"/>
            <a:ext cx="7886700" cy="156026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786D-50FC-4A8B-A796-479A275D2EC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E0D5-1E51-44A4-BAB6-DFE21F0C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98735"/>
            <a:ext cx="3886200" cy="452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98735"/>
            <a:ext cx="3886200" cy="452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786D-50FC-4A8B-A796-479A275D2EC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E0D5-1E51-44A4-BAB6-DFE21F0C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2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79748"/>
            <a:ext cx="7886700" cy="13786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748487"/>
            <a:ext cx="3868340" cy="856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05394"/>
            <a:ext cx="3868340" cy="383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748487"/>
            <a:ext cx="3887391" cy="8569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605394"/>
            <a:ext cx="3887391" cy="383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786D-50FC-4A8B-A796-479A275D2EC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E0D5-1E51-44A4-BAB6-DFE21F0C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5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786D-50FC-4A8B-A796-479A275D2EC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E0D5-1E51-44A4-BAB6-DFE21F0C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1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786D-50FC-4A8B-A796-479A275D2EC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E0D5-1E51-44A4-BAB6-DFE21F0C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2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75509"/>
            <a:ext cx="2949178" cy="166428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26969"/>
            <a:ext cx="4629150" cy="50687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39792"/>
            <a:ext cx="2949178" cy="39642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786D-50FC-4A8B-A796-479A275D2EC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E0D5-1E51-44A4-BAB6-DFE21F0C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4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75509"/>
            <a:ext cx="2949178" cy="166428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026969"/>
            <a:ext cx="4629150" cy="506879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39792"/>
            <a:ext cx="2949178" cy="39642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786D-50FC-4A8B-A796-479A275D2EC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E0D5-1E51-44A4-BAB6-DFE21F0C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9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79748"/>
            <a:ext cx="7886700" cy="1378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98735"/>
            <a:ext cx="7886700" cy="452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610900"/>
            <a:ext cx="2057400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786D-50FC-4A8B-A796-479A275D2EC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10900"/>
            <a:ext cx="3086100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610900"/>
            <a:ext cx="2057400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E0D5-1E51-44A4-BAB6-DFE21F0CF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6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582588E-68AD-45E8-AFE4-FB0EC629E286}"/>
              </a:ext>
            </a:extLst>
          </p:cNvPr>
          <p:cNvGrpSpPr/>
          <p:nvPr/>
        </p:nvGrpSpPr>
        <p:grpSpPr>
          <a:xfrm>
            <a:off x="139005" y="-7272"/>
            <a:ext cx="8905875" cy="7164113"/>
            <a:chOff x="88199" y="47299"/>
            <a:chExt cx="8905875" cy="716411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98B98E5-28ED-4A3C-AD78-8F7F6531F5BB}"/>
                </a:ext>
              </a:extLst>
            </p:cNvPr>
            <p:cNvCxnSpPr/>
            <p:nvPr/>
          </p:nvCxnSpPr>
          <p:spPr>
            <a:xfrm>
              <a:off x="124394" y="52794"/>
              <a:ext cx="88696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5BAFDB-054A-4D41-8FF8-AF83F1DF1F7A}"/>
                </a:ext>
              </a:extLst>
            </p:cNvPr>
            <p:cNvCxnSpPr/>
            <p:nvPr/>
          </p:nvCxnSpPr>
          <p:spPr>
            <a:xfrm>
              <a:off x="124394" y="1546723"/>
              <a:ext cx="88696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016BE12-CA38-4EE5-929D-7644889C9D27}"/>
                </a:ext>
              </a:extLst>
            </p:cNvPr>
            <p:cNvCxnSpPr/>
            <p:nvPr/>
          </p:nvCxnSpPr>
          <p:spPr>
            <a:xfrm>
              <a:off x="124394" y="2763838"/>
              <a:ext cx="88696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0490F6B-5750-4646-B954-0330EF22C33E}"/>
                </a:ext>
              </a:extLst>
            </p:cNvPr>
            <p:cNvCxnSpPr/>
            <p:nvPr/>
          </p:nvCxnSpPr>
          <p:spPr>
            <a:xfrm>
              <a:off x="124394" y="4791357"/>
              <a:ext cx="88696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A304D6D-FCBC-4AC1-A674-AEFB0CBBA408}"/>
                </a:ext>
              </a:extLst>
            </p:cNvPr>
            <p:cNvCxnSpPr/>
            <p:nvPr/>
          </p:nvCxnSpPr>
          <p:spPr>
            <a:xfrm>
              <a:off x="124394" y="5991733"/>
              <a:ext cx="88696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B65FE4-E491-45AF-96DC-E651C5AA1B6C}"/>
                </a:ext>
              </a:extLst>
            </p:cNvPr>
            <p:cNvCxnSpPr/>
            <p:nvPr/>
          </p:nvCxnSpPr>
          <p:spPr>
            <a:xfrm>
              <a:off x="118646" y="7172659"/>
              <a:ext cx="88696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EF3EA71-FBCF-4BDB-B5CD-468E94D76D96}"/>
                </a:ext>
              </a:extLst>
            </p:cNvPr>
            <p:cNvCxnSpPr>
              <a:cxnSpLocks/>
            </p:cNvCxnSpPr>
            <p:nvPr/>
          </p:nvCxnSpPr>
          <p:spPr>
            <a:xfrm>
              <a:off x="1790633" y="47299"/>
              <a:ext cx="0" cy="7132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00E296-7E87-4E4B-9360-49AFE46C0BA9}"/>
                </a:ext>
              </a:extLst>
            </p:cNvPr>
            <p:cNvSpPr txBox="1"/>
            <p:nvPr/>
          </p:nvSpPr>
          <p:spPr>
            <a:xfrm>
              <a:off x="124393" y="88943"/>
              <a:ext cx="1603987" cy="382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Customization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E86DBD-5436-48FC-8C88-CD24D023109A}"/>
                </a:ext>
              </a:extLst>
            </p:cNvPr>
            <p:cNvSpPr txBox="1"/>
            <p:nvPr/>
          </p:nvSpPr>
          <p:spPr>
            <a:xfrm>
              <a:off x="124395" y="1568791"/>
              <a:ext cx="1570213" cy="382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Identification </a:t>
              </a:r>
              <a:endParaRPr 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71231A-C622-4996-8AA5-32338AAB0BFD}"/>
                </a:ext>
              </a:extLst>
            </p:cNvPr>
            <p:cNvSpPr txBox="1"/>
            <p:nvPr/>
          </p:nvSpPr>
          <p:spPr>
            <a:xfrm>
              <a:off x="124393" y="2787891"/>
              <a:ext cx="1730306" cy="670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Visualization</a:t>
              </a:r>
              <a:r>
                <a:rPr lang="fr-FR" b="1" dirty="0"/>
                <a:t> &amp; </a:t>
              </a:r>
            </a:p>
            <a:p>
              <a:r>
                <a:rPr lang="fr-FR" b="1" dirty="0" err="1"/>
                <a:t>Retrieval</a:t>
              </a:r>
              <a:endParaRPr lang="en-US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373817-55AD-46F8-AD30-3716B68EFF65}"/>
                </a:ext>
              </a:extLst>
            </p:cNvPr>
            <p:cNvSpPr txBox="1"/>
            <p:nvPr/>
          </p:nvSpPr>
          <p:spPr>
            <a:xfrm>
              <a:off x="124393" y="4812914"/>
              <a:ext cx="1532051" cy="670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Persistence &amp;</a:t>
              </a:r>
            </a:p>
            <a:p>
              <a:r>
                <a:rPr lang="en-US" b="1" dirty="0"/>
                <a:t>Edition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FB4E9C-6D5A-4B71-B2A7-DCF8696810F4}"/>
                </a:ext>
              </a:extLst>
            </p:cNvPr>
            <p:cNvSpPr txBox="1"/>
            <p:nvPr/>
          </p:nvSpPr>
          <p:spPr>
            <a:xfrm>
              <a:off x="124395" y="6018071"/>
              <a:ext cx="1602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Quality assessment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5657D7-292A-4853-AB60-F30DD791822E}"/>
                </a:ext>
              </a:extLst>
            </p:cNvPr>
            <p:cNvSpPr txBox="1"/>
            <p:nvPr/>
          </p:nvSpPr>
          <p:spPr>
            <a:xfrm>
              <a:off x="1952520" y="68680"/>
              <a:ext cx="699432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43" indent="-285743">
                <a:buFont typeface="Calibri" panose="020F0502020204030204" pitchFamily="34" charset="0"/>
                <a:buChar char="-"/>
              </a:pPr>
              <a:r>
                <a:rPr lang="en-US" dirty="0"/>
                <a:t>Custom artefact and link types easily defined in </a:t>
              </a:r>
              <a:r>
                <a:rPr lang="en-US" dirty="0" err="1"/>
                <a:t>XCore</a:t>
              </a:r>
              <a:r>
                <a:rPr lang="en-US" dirty="0"/>
                <a:t> language</a:t>
              </a:r>
            </a:p>
            <a:p>
              <a:pPr marL="285743" indent="-285743">
                <a:buFont typeface="Calibri" panose="020F0502020204030204" pitchFamily="34" charset="0"/>
                <a:buChar char="-"/>
              </a:pPr>
              <a:r>
                <a:rPr lang="en-US" dirty="0"/>
                <a:t>There exists artefact wrappers for more than 15 modeling languages and standards</a:t>
              </a:r>
            </a:p>
            <a:p>
              <a:pPr marL="285743" indent="-285743">
                <a:buFont typeface="Calibri" panose="020F0502020204030204" pitchFamily="34" charset="0"/>
                <a:buChar char="-"/>
              </a:pPr>
              <a:r>
                <a:rPr lang="en-US" dirty="0"/>
                <a:t>Default links are single origin multi target (1-- *) (configurable)</a:t>
              </a:r>
            </a:p>
            <a:p>
              <a:pPr marL="285743" indent="-285743">
                <a:buFont typeface="Calibri" panose="020F0502020204030204" pitchFamily="34" charset="0"/>
                <a:buChar char="-"/>
              </a:pPr>
              <a:r>
                <a:rPr lang="en-US" dirty="0"/>
                <a:t>Trace structure is derived from links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9217C0D-28E3-4654-A477-8D2CAAC0FF40}"/>
                </a:ext>
              </a:extLst>
            </p:cNvPr>
            <p:cNvSpPr txBox="1"/>
            <p:nvPr/>
          </p:nvSpPr>
          <p:spPr>
            <a:xfrm>
              <a:off x="1952522" y="1552006"/>
              <a:ext cx="7041552" cy="124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43" indent="-285743">
                <a:buFont typeface="Calibri" panose="020F0502020204030204" pitchFamily="34" charset="0"/>
                <a:buChar char="-"/>
              </a:pPr>
              <a:r>
                <a:rPr lang="en-US" dirty="0"/>
                <a:t>Manual identification anywhere in Eclipse IDE (if respective artefacts types are defined)</a:t>
              </a:r>
            </a:p>
            <a:p>
              <a:pPr marL="285743" indent="-285743">
                <a:buFont typeface="Calibri" panose="020F0502020204030204" pitchFamily="34" charset="0"/>
                <a:buChar char="-"/>
              </a:pPr>
              <a:r>
                <a:rPr lang="en-US" dirty="0"/>
                <a:t>No automated identification</a:t>
              </a:r>
            </a:p>
            <a:p>
              <a:pPr marL="285743" indent="-285743">
                <a:buFont typeface="Calibri" panose="020F0502020204030204" pitchFamily="34" charset="0"/>
                <a:buChar char="-"/>
              </a:pPr>
              <a:r>
                <a:rPr lang="en-US" dirty="0"/>
                <a:t>PlantUML </a:t>
              </a:r>
              <a:r>
                <a:rPr lang="en-US"/>
                <a:t>shows internal </a:t>
              </a:r>
              <a:r>
                <a:rPr lang="en-US" dirty="0"/>
                <a:t>structure of UML (and Java) elements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0A15B0-523C-4B37-B199-99AD43E42159}"/>
                </a:ext>
              </a:extLst>
            </p:cNvPr>
            <p:cNvSpPr txBox="1"/>
            <p:nvPr/>
          </p:nvSpPr>
          <p:spPr>
            <a:xfrm>
              <a:off x="1900758" y="2770850"/>
              <a:ext cx="6847417" cy="2106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43" indent="-285743">
                <a:buFont typeface="Calibri" panose="020F0502020204030204" pitchFamily="34" charset="0"/>
                <a:buChar char="-"/>
              </a:pPr>
              <a:r>
                <a:rPr lang="en-US" dirty="0"/>
                <a:t>Textual visualization with Eclipse XMI Reflexive Editor </a:t>
              </a:r>
            </a:p>
            <a:p>
              <a:pPr marL="285743" indent="-285743">
                <a:buFont typeface="Calibri" panose="020F0502020204030204" pitchFamily="34" charset="0"/>
                <a:buChar char="-"/>
              </a:pPr>
              <a:r>
                <a:rPr lang="en-US" dirty="0"/>
                <a:t>Graphical representation generated with GraphViz/PlantUML (no interaction)</a:t>
              </a:r>
            </a:p>
            <a:p>
              <a:pPr marL="742933" lvl="1" indent="-285743">
                <a:buFont typeface="Calibri" panose="020F0502020204030204" pitchFamily="34" charset="0"/>
                <a:buChar char="-"/>
              </a:pPr>
              <a:r>
                <a:rPr lang="en-US" dirty="0"/>
                <a:t>Rendered types and transitivity length configurable</a:t>
              </a:r>
            </a:p>
            <a:p>
              <a:pPr marL="285743" indent="-285743">
                <a:buFont typeface="Calibri" panose="020F0502020204030204" pitchFamily="34" charset="0"/>
                <a:buChar char="-"/>
              </a:pPr>
              <a:r>
                <a:rPr lang="en-US" dirty="0"/>
                <a:t>Matrix-based representation </a:t>
              </a:r>
            </a:p>
            <a:p>
              <a:pPr marL="742933" lvl="1" indent="-285743">
                <a:buFont typeface="Calibri" panose="020F0502020204030204" pitchFamily="34" charset="0"/>
                <a:buChar char="-"/>
              </a:pPr>
              <a:r>
                <a:rPr lang="en-US" dirty="0"/>
                <a:t>Rendered types configurable, no transitivity</a:t>
              </a:r>
            </a:p>
            <a:p>
              <a:pPr marL="285740" indent="-285743">
                <a:buFont typeface="Calibri" panose="020F0502020204030204" pitchFamily="34" charset="0"/>
                <a:buChar char="-"/>
              </a:pPr>
              <a:r>
                <a:rPr lang="en-US" dirty="0"/>
                <a:t>No retrieval or query of existing trace links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C815E8-21AE-4ED9-9674-804864A03EC5}"/>
                </a:ext>
              </a:extLst>
            </p:cNvPr>
            <p:cNvSpPr txBox="1"/>
            <p:nvPr/>
          </p:nvSpPr>
          <p:spPr>
            <a:xfrm>
              <a:off x="1900763" y="4810072"/>
              <a:ext cx="6687652" cy="124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43" indent="-285743">
                <a:buFont typeface="Calibri" panose="020F0502020204030204" pitchFamily="34" charset="0"/>
                <a:buChar char="-"/>
              </a:pPr>
              <a:r>
                <a:rPr lang="en-US" dirty="0"/>
                <a:t>XMI synthesis (and GraphViz for graphical representation)</a:t>
              </a:r>
            </a:p>
            <a:p>
              <a:pPr marL="285743" indent="-285743">
                <a:buFont typeface="Calibri" panose="020F0502020204030204" pitchFamily="34" charset="0"/>
                <a:buChar char="-"/>
              </a:pPr>
              <a:r>
                <a:rPr lang="en-US" dirty="0"/>
                <a:t>Singleton syndrome</a:t>
              </a:r>
            </a:p>
            <a:p>
              <a:pPr marL="285743" indent="-285743">
                <a:buFont typeface="Calibri" panose="020F0502020204030204" pitchFamily="34" charset="0"/>
                <a:buChar char="-"/>
              </a:pPr>
              <a:r>
                <a:rPr lang="en-US" dirty="0"/>
                <a:t>Edition of trace links thanks to Eclipse integration causes risk of inconsistency between the trace instance and the different views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F404051-A94D-4D4F-BC57-744EEECCC29D}"/>
                </a:ext>
              </a:extLst>
            </p:cNvPr>
            <p:cNvSpPr txBox="1"/>
            <p:nvPr/>
          </p:nvSpPr>
          <p:spPr>
            <a:xfrm>
              <a:off x="1900763" y="5966835"/>
              <a:ext cx="6916342" cy="124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43" indent="-285743">
                <a:buFont typeface="Calibri" panose="020F0502020204030204" pitchFamily="34" charset="0"/>
                <a:buChar char="-"/>
              </a:pPr>
              <a:r>
                <a:rPr lang="en-US" dirty="0"/>
                <a:t>Consistency: when an artefact is modified or deleted, </a:t>
              </a:r>
              <a:br>
                <a:rPr lang="en-US" dirty="0"/>
              </a:br>
              <a:r>
                <a:rPr lang="en-US" dirty="0"/>
                <a:t>the referring links are tagged</a:t>
              </a:r>
            </a:p>
            <a:p>
              <a:pPr marL="285743" indent="-285743">
                <a:buFont typeface="Calibri" panose="020F0502020204030204" pitchFamily="34" charset="0"/>
                <a:buChar char="-"/>
              </a:pPr>
              <a:r>
                <a:rPr lang="en-US" dirty="0"/>
                <a:t>Confidence: Ø</a:t>
              </a:r>
            </a:p>
            <a:p>
              <a:pPr marL="285743" indent="-285743">
                <a:buFont typeface="Calibri" panose="020F0502020204030204" pitchFamily="34" charset="0"/>
                <a:buChar char="-"/>
              </a:pPr>
              <a:r>
                <a:rPr lang="en-US" dirty="0"/>
                <a:t>Explainability: Ø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658672-01A7-4C29-8093-CADFFC973F8F}"/>
                </a:ext>
              </a:extLst>
            </p:cNvPr>
            <p:cNvCxnSpPr>
              <a:cxnSpLocks/>
            </p:cNvCxnSpPr>
            <p:nvPr/>
          </p:nvCxnSpPr>
          <p:spPr>
            <a:xfrm>
              <a:off x="88199" y="96692"/>
              <a:ext cx="0" cy="114546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4021232-4642-4819-9907-96A0B8B0D6EC}"/>
                </a:ext>
              </a:extLst>
            </p:cNvPr>
            <p:cNvCxnSpPr>
              <a:cxnSpLocks/>
            </p:cNvCxnSpPr>
            <p:nvPr/>
          </p:nvCxnSpPr>
          <p:spPr>
            <a:xfrm>
              <a:off x="88199" y="1588982"/>
              <a:ext cx="0" cy="77724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751715-47AC-45F3-A543-E5D3D925CC9E}"/>
                </a:ext>
              </a:extLst>
            </p:cNvPr>
            <p:cNvCxnSpPr>
              <a:cxnSpLocks/>
            </p:cNvCxnSpPr>
            <p:nvPr/>
          </p:nvCxnSpPr>
          <p:spPr>
            <a:xfrm>
              <a:off x="88199" y="2813039"/>
              <a:ext cx="0" cy="166000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21E2567-9286-4B6E-B8D3-3523FD1E7E55}"/>
                </a:ext>
              </a:extLst>
            </p:cNvPr>
            <p:cNvCxnSpPr>
              <a:cxnSpLocks/>
            </p:cNvCxnSpPr>
            <p:nvPr/>
          </p:nvCxnSpPr>
          <p:spPr>
            <a:xfrm>
              <a:off x="88199" y="4835544"/>
              <a:ext cx="0" cy="77724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785563F-030C-4E0D-9C6B-98F7F0116C6C}"/>
                </a:ext>
              </a:extLst>
            </p:cNvPr>
            <p:cNvCxnSpPr>
              <a:cxnSpLocks/>
            </p:cNvCxnSpPr>
            <p:nvPr/>
          </p:nvCxnSpPr>
          <p:spPr>
            <a:xfrm>
              <a:off x="88199" y="6045203"/>
              <a:ext cx="0" cy="77724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9A1BD63-ECED-4FAE-A429-CECF588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8988326" y="47299"/>
              <a:ext cx="3111" cy="7132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406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665</TotalTime>
  <Words>173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Batot Edouard Romari</dc:creator>
  <cp:lastModifiedBy>Batot Edouard Romari</cp:lastModifiedBy>
  <cp:revision>18</cp:revision>
  <dcterms:created xsi:type="dcterms:W3CDTF">2021-04-02T14:02:11Z</dcterms:created>
  <dcterms:modified xsi:type="dcterms:W3CDTF">2021-04-22T10:56:30Z</dcterms:modified>
</cp:coreProperties>
</file>