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6" r:id="rId4"/>
    <p:sldId id="257" r:id="rId5"/>
    <p:sldId id="258" r:id="rId6"/>
    <p:sldId id="262" r:id="rId7"/>
    <p:sldId id="259" r:id="rId8"/>
    <p:sldId id="260" r:id="rId9"/>
    <p:sldId id="261" r:id="rId10"/>
  </p:sldIdLst>
  <p:sldSz cx="12192000" cy="6858000"/>
  <p:notesSz cx="7559675" cy="1069149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13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240"/>
            <a:ext cx="1097136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16B0FAA6-F5B8-42BD-8642-72C9F97CF823}" type="datetime">
              <a:rPr lang="en-US" sz="1200" b="0" strike="noStrike" spc="-1">
                <a:solidFill>
                  <a:srgbClr val="8B8B8B"/>
                </a:solidFill>
                <a:latin typeface="游ゴシック" panose="020B0400000000000000" charset="-128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lang="en-US" sz="2400" b="0" strike="noStrike" spc="-1">
              <a:latin typeface="Times New Roman" panose="020206030504050203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824C4C1-84C9-400F-B37F-EB3D8FC3A88E}" type="slidenum">
              <a:rPr lang="en-US" sz="1200" b="0" strike="noStrike" spc="-1">
                <a:solidFill>
                  <a:srgbClr val="8B8B8B"/>
                </a:solidFill>
                <a:latin typeface="游ゴシック" panose="020B0400000000000000" charset="-128"/>
              </a:rPr>
            </a:fld>
            <a:endParaRPr lang="en-US" sz="1200" b="0" strike="noStrike" spc="-1"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ja-JP" sz="18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クリックしてタイトルテキストを編集</a:t>
            </a:r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8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クリックしてアウトラインのテキストを編集</a:t>
            </a:r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2</a:t>
            </a:r>
            <a:r>
              <a:rPr lang="ja-JP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3</a:t>
            </a:r>
            <a:r>
              <a:rPr lang="ja-JP" sz="18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レベル目のアウトライン</a:t>
            </a:r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4</a:t>
            </a:r>
            <a:r>
              <a:rPr lang="ja-JP" sz="18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レベル目のアウトライン</a:t>
            </a:r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5</a:t>
            </a:r>
            <a:r>
              <a:rPr lang="ja-JP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6</a:t>
            </a:r>
            <a:r>
              <a:rPr lang="ja-JP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7</a:t>
            </a:r>
            <a:r>
              <a:rPr lang="ja-JP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09480" y="273240"/>
            <a:ext cx="1097136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p>
            <a:r>
              <a:rPr lang="ja-JP" sz="44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クリックしてタイトルテキストを編集</a:t>
            </a:r>
            <a:endParaRPr lang="en-US" sz="44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ja-JP" sz="28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クリックしてアウトラインのテキストを編集</a:t>
            </a:r>
            <a:endParaRPr lang="en-US" sz="2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2</a:t>
            </a:r>
            <a:r>
              <a:rPr lang="ja-JP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3</a:t>
            </a:r>
            <a:r>
              <a:rPr lang="ja-JP" sz="18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レベル目のアウトライン</a:t>
            </a:r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4</a:t>
            </a:r>
            <a:r>
              <a:rPr lang="ja-JP" sz="18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レベル目のアウトライン</a:t>
            </a:r>
            <a:endParaRPr lang="en-US" sz="18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5</a:t>
            </a:r>
            <a:r>
              <a:rPr lang="ja-JP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6</a:t>
            </a:r>
            <a:r>
              <a:rPr lang="ja-JP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7</a:t>
            </a:r>
            <a:r>
              <a:rPr lang="ja-JP" sz="20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レベル目のアウトライン</a:t>
            </a:r>
            <a:endParaRPr lang="en-US" sz="2000" b="0" strike="noStrike" spc="-1">
              <a:solidFill>
                <a:srgbClr val="000000"/>
              </a:solidFill>
              <a:latin typeface="游ゴシック" panose="020B0400000000000000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図 2"/>
          <p:cNvPicPr/>
          <p:nvPr/>
        </p:nvPicPr>
        <p:blipFill>
          <a:blip r:embed="rId1"/>
          <a:stretch>
            <a:fillRect/>
          </a:stretch>
        </p:blipFill>
        <p:spPr>
          <a:xfrm>
            <a:off x="381600" y="300600"/>
            <a:ext cx="11428200" cy="6256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図 2"/>
          <p:cNvPicPr/>
          <p:nvPr/>
        </p:nvPicPr>
        <p:blipFill>
          <a:blip r:embed="rId1"/>
          <a:stretch>
            <a:fillRect/>
          </a:stretch>
        </p:blipFill>
        <p:spPr>
          <a:xfrm>
            <a:off x="381600" y="300600"/>
            <a:ext cx="11428200" cy="6256800"/>
          </a:xfrm>
          <a:prstGeom prst="rect">
            <a:avLst/>
          </a:prstGeom>
          <a:ln w="0">
            <a:noFill/>
          </a:ln>
        </p:spPr>
      </p:pic>
      <p:sp>
        <p:nvSpPr>
          <p:cNvPr id="81" name="テキスト ボックス 3"/>
          <p:cNvSpPr/>
          <p:nvPr/>
        </p:nvSpPr>
        <p:spPr>
          <a:xfrm>
            <a:off x="2394720" y="174240"/>
            <a:ext cx="2115720" cy="75744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Set inertia 1/10 of that of piston&amp;cylinder;</a:t>
            </a: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 large value to exaggarate the turb-lag intentionally.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82" name="直線コネクタ 4"/>
          <p:cNvSpPr/>
          <p:nvPr/>
        </p:nvSpPr>
        <p:spPr>
          <a:xfrm flipH="1">
            <a:off x="2525400" y="931680"/>
            <a:ext cx="927360" cy="1854720"/>
          </a:xfrm>
          <a:prstGeom prst="line">
            <a:avLst/>
          </a:prstGeom>
          <a:ln w="28575">
            <a:solidFill>
              <a:srgbClr val="00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3" name="テキスト ボックス 3_1"/>
          <p:cNvSpPr/>
          <p:nvPr/>
        </p:nvSpPr>
        <p:spPr>
          <a:xfrm>
            <a:off x="9506585" y="6489700"/>
            <a:ext cx="2566035" cy="59817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Torque load which is proportional to angular speed is applied to crankshaft.</a:t>
            </a:r>
            <a:endParaRPr lang="en-US" sz="11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→ </a:t>
            </a:r>
            <a:r>
              <a:rPr lang="en-US" sz="1100" b="1" strike="noStrike" spc="-1">
                <a:solidFill>
                  <a:srgbClr val="000000"/>
                </a:solidFill>
                <a:latin typeface="Arial" panose="020B0604020202020204"/>
              </a:rPr>
              <a:t>power output ∝ engine speed</a:t>
            </a: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.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84" name="直線コネクタ 4_0"/>
          <p:cNvSpPr/>
          <p:nvPr/>
        </p:nvSpPr>
        <p:spPr>
          <a:xfrm flipV="1">
            <a:off x="10632700" y="5950160"/>
            <a:ext cx="360000" cy="540000"/>
          </a:xfrm>
          <a:prstGeom prst="line">
            <a:avLst/>
          </a:prstGeom>
          <a:ln w="28575">
            <a:solidFill>
              <a:srgbClr val="00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" name="上矢印 1"/>
          <p:cNvSpPr/>
          <p:nvPr/>
        </p:nvSpPr>
        <p:spPr>
          <a:xfrm rot="5400000">
            <a:off x="9138920" y="4582160"/>
            <a:ext cx="349250" cy="715010"/>
          </a:xfrm>
          <a:prstGeom prst="upArrow">
            <a:avLst>
              <a:gd name="adj1" fmla="val 50000"/>
              <a:gd name="adj2" fmla="val 9511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3" name="テキストボックス 2"/>
          <p:cNvSpPr txBox="1"/>
          <p:nvPr/>
        </p:nvSpPr>
        <p:spPr>
          <a:xfrm>
            <a:off x="8618220" y="4302760"/>
            <a:ext cx="1281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 sz="1400"/>
              <a:t>engine power output</a:t>
            </a:r>
            <a:endParaRPr lang="en-US" altLang="ja-JP" sz="1400"/>
          </a:p>
        </p:txBody>
      </p:sp>
      <p:sp>
        <p:nvSpPr>
          <p:cNvPr id="4" name="テキストボックス 3"/>
          <p:cNvSpPr txBox="1"/>
          <p:nvPr/>
        </p:nvSpPr>
        <p:spPr>
          <a:xfrm>
            <a:off x="10213340" y="5876290"/>
            <a:ext cx="768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 sz="1400"/>
              <a:t>load</a:t>
            </a:r>
            <a:endParaRPr lang="en-US" altLang="ja-JP" sz="1400"/>
          </a:p>
        </p:txBody>
      </p:sp>
      <p:sp>
        <p:nvSpPr>
          <p:cNvPr id="5" name="上矢印 4"/>
          <p:cNvSpPr/>
          <p:nvPr/>
        </p:nvSpPr>
        <p:spPr>
          <a:xfrm rot="16200000">
            <a:off x="10293985" y="5229860"/>
            <a:ext cx="349250" cy="942975"/>
          </a:xfrm>
          <a:prstGeom prst="upArrow">
            <a:avLst>
              <a:gd name="adj1" fmla="val 50000"/>
              <a:gd name="adj2" fmla="val 9511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図 2"/>
          <p:cNvPicPr/>
          <p:nvPr/>
        </p:nvPicPr>
        <p:blipFill>
          <a:blip r:embed="rId1"/>
          <a:stretch>
            <a:fillRect/>
          </a:stretch>
        </p:blipFill>
        <p:spPr>
          <a:xfrm>
            <a:off x="381600" y="300600"/>
            <a:ext cx="11428200" cy="625680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図 2"/>
          <p:cNvPicPr/>
          <p:nvPr/>
        </p:nvPicPr>
        <p:blipFill>
          <a:blip r:embed="rId1"/>
          <a:stretch>
            <a:fillRect/>
          </a:stretch>
        </p:blipFill>
        <p:spPr>
          <a:xfrm>
            <a:off x="381600" y="300600"/>
            <a:ext cx="11428200" cy="6256800"/>
          </a:xfrm>
          <a:prstGeom prst="rect">
            <a:avLst/>
          </a:prstGeom>
          <a:ln w="0">
            <a:noFill/>
          </a:ln>
        </p:spPr>
      </p:pic>
      <p:sp>
        <p:nvSpPr>
          <p:cNvPr id="2" name="上矢印 1"/>
          <p:cNvSpPr/>
          <p:nvPr/>
        </p:nvSpPr>
        <p:spPr>
          <a:xfrm rot="5400000">
            <a:off x="9354185" y="4582160"/>
            <a:ext cx="349250" cy="715010"/>
          </a:xfrm>
          <a:prstGeom prst="upArrow">
            <a:avLst>
              <a:gd name="adj1" fmla="val 50000"/>
              <a:gd name="adj2" fmla="val 9511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3" name="テキストボックス 2"/>
          <p:cNvSpPr txBox="1"/>
          <p:nvPr/>
        </p:nvSpPr>
        <p:spPr>
          <a:xfrm>
            <a:off x="8833485" y="4302760"/>
            <a:ext cx="128143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 sz="1400"/>
              <a:t>engine power output</a:t>
            </a:r>
            <a:endParaRPr lang="en-US" altLang="ja-JP" sz="1400"/>
          </a:p>
        </p:txBody>
      </p:sp>
      <p:sp>
        <p:nvSpPr>
          <p:cNvPr id="4" name="テキストボックス 3"/>
          <p:cNvSpPr txBox="1"/>
          <p:nvPr/>
        </p:nvSpPr>
        <p:spPr>
          <a:xfrm>
            <a:off x="10428605" y="5876290"/>
            <a:ext cx="76835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ja-JP" sz="1400"/>
              <a:t>load</a:t>
            </a:r>
            <a:endParaRPr lang="en-US" altLang="ja-JP" sz="1400"/>
          </a:p>
        </p:txBody>
      </p:sp>
      <p:sp>
        <p:nvSpPr>
          <p:cNvPr id="5" name="上矢印 4"/>
          <p:cNvSpPr/>
          <p:nvPr/>
        </p:nvSpPr>
        <p:spPr>
          <a:xfrm rot="16200000">
            <a:off x="10509250" y="5229860"/>
            <a:ext cx="349250" cy="942975"/>
          </a:xfrm>
          <a:prstGeom prst="upArrow">
            <a:avLst>
              <a:gd name="adj1" fmla="val 50000"/>
              <a:gd name="adj2" fmla="val 9511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ja-JP" altLang="en-US"/>
          </a:p>
        </p:txBody>
      </p:sp>
      <p:sp>
        <p:nvSpPr>
          <p:cNvPr id="83" name="テキスト ボックス 3_1"/>
          <p:cNvSpPr/>
          <p:nvPr/>
        </p:nvSpPr>
        <p:spPr>
          <a:xfrm>
            <a:off x="9506585" y="6561455"/>
            <a:ext cx="2566035" cy="59817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Torque load which is proportional to angular speed is applied to crankshaft.</a:t>
            </a:r>
            <a:endParaRPr lang="en-US" sz="11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→ </a:t>
            </a:r>
            <a:r>
              <a:rPr lang="en-US" sz="1100" b="1" strike="noStrike" spc="-1">
                <a:solidFill>
                  <a:srgbClr val="000000"/>
                </a:solidFill>
                <a:latin typeface="Arial" panose="020B0604020202020204"/>
              </a:rPr>
              <a:t>power output ∝ engine speed</a:t>
            </a: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.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84" name="直線コネクタ 4_0"/>
          <p:cNvSpPr/>
          <p:nvPr/>
        </p:nvSpPr>
        <p:spPr>
          <a:xfrm flipV="1">
            <a:off x="10632700" y="6021915"/>
            <a:ext cx="360000" cy="540000"/>
          </a:xfrm>
          <a:prstGeom prst="line">
            <a:avLst/>
          </a:prstGeom>
          <a:ln w="28575">
            <a:solidFill>
              <a:srgbClr val="00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図 2"/>
          <p:cNvPicPr/>
          <p:nvPr/>
        </p:nvPicPr>
        <p:blipFill>
          <a:blip r:embed="rId1"/>
          <a:stretch>
            <a:fillRect/>
          </a:stretch>
        </p:blipFill>
        <p:spPr>
          <a:xfrm>
            <a:off x="1436400" y="826200"/>
            <a:ext cx="9318960" cy="5204880"/>
          </a:xfrm>
          <a:prstGeom prst="rect">
            <a:avLst/>
          </a:prstGeom>
          <a:ln w="0">
            <a:noFill/>
          </a:ln>
        </p:spPr>
      </p:pic>
      <p:sp>
        <p:nvSpPr>
          <p:cNvPr id="87" name="テキスト ボックス 4"/>
          <p:cNvSpPr/>
          <p:nvPr/>
        </p:nvSpPr>
        <p:spPr>
          <a:xfrm>
            <a:off x="8012160" y="5814720"/>
            <a:ext cx="1773000" cy="63216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Acceleration and toward steady state</a:t>
            </a:r>
            <a:endParaRPr lang="en-US" sz="11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50 &lt; time &lt;100 [s]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88" name="テキスト ボックス 10"/>
          <p:cNvSpPr/>
          <p:nvPr/>
        </p:nvSpPr>
        <p:spPr>
          <a:xfrm>
            <a:off x="3132000" y="5921280"/>
            <a:ext cx="1380240" cy="40788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Arial" panose="020B0604020202020204"/>
              </a:rPr>
              <a:t>Op. line at initialization and right after.</a:t>
            </a:r>
            <a:endParaRPr lang="en-US" sz="900" b="0" strike="noStrike" spc="-1">
              <a:latin typeface="Arial" panose="020B0604020202020204"/>
            </a:endParaRPr>
          </a:p>
        </p:txBody>
      </p:sp>
      <p:sp>
        <p:nvSpPr>
          <p:cNvPr id="89" name="テキスト ボックス 12"/>
          <p:cNvSpPr/>
          <p:nvPr/>
        </p:nvSpPr>
        <p:spPr>
          <a:xfrm>
            <a:off x="6213600" y="2580480"/>
            <a:ext cx="1719720" cy="61524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Response to sudden acceleration (throttle opening)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90" name="右中かっこ 11"/>
          <p:cNvSpPr/>
          <p:nvPr/>
        </p:nvSpPr>
        <p:spPr>
          <a:xfrm rot="5400000">
            <a:off x="3028320" y="4212720"/>
            <a:ext cx="722520" cy="2693880"/>
          </a:xfrm>
          <a:prstGeom prst="rightBrace">
            <a:avLst>
              <a:gd name="adj1" fmla="val 17870"/>
              <a:gd name="adj2" fmla="val 35132"/>
            </a:avLst>
          </a:prstGeom>
          <a:noFill/>
          <a:ln w="28575"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91" name="テキスト ボックス 16"/>
          <p:cNvSpPr/>
          <p:nvPr/>
        </p:nvSpPr>
        <p:spPr>
          <a:xfrm>
            <a:off x="4833000" y="3429000"/>
            <a:ext cx="1380240" cy="49500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Arial" panose="020B0604020202020204"/>
              </a:rPr>
              <a:t>Op. line toward steady state.</a:t>
            </a:r>
            <a:endParaRPr lang="en-US" sz="9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900" b="0" strike="noStrike" spc="-1">
                <a:solidFill>
                  <a:srgbClr val="000000"/>
                </a:solidFill>
                <a:latin typeface="Arial" panose="020B0604020202020204"/>
              </a:rPr>
              <a:t>Time&lt; 50 [s]</a:t>
            </a:r>
            <a:endParaRPr lang="en-US" sz="900" b="0" strike="noStrike" spc="-1">
              <a:latin typeface="Arial" panose="020B0604020202020204"/>
            </a:endParaRPr>
          </a:p>
        </p:txBody>
      </p:sp>
      <p:sp>
        <p:nvSpPr>
          <p:cNvPr id="92" name="右中かっこ 18"/>
          <p:cNvSpPr/>
          <p:nvPr/>
        </p:nvSpPr>
        <p:spPr>
          <a:xfrm rot="16200000">
            <a:off x="5397480" y="3185640"/>
            <a:ext cx="429840" cy="1906920"/>
          </a:xfrm>
          <a:prstGeom prst="rightBrace">
            <a:avLst>
              <a:gd name="adj1" fmla="val 17870"/>
              <a:gd name="adj2" fmla="val 35132"/>
            </a:avLst>
          </a:prstGeom>
          <a:noFill/>
          <a:ln w="28575"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93" name="直線コネクタ 20"/>
          <p:cNvSpPr/>
          <p:nvPr/>
        </p:nvSpPr>
        <p:spPr>
          <a:xfrm flipH="1">
            <a:off x="6852600" y="3195720"/>
            <a:ext cx="220680" cy="1509840"/>
          </a:xfrm>
          <a:prstGeom prst="line">
            <a:avLst/>
          </a:prstGeom>
          <a:ln w="28575">
            <a:solidFill>
              <a:srgbClr val="00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4" name="右中かっこ 23"/>
          <p:cNvSpPr/>
          <p:nvPr/>
        </p:nvSpPr>
        <p:spPr>
          <a:xfrm rot="5400000">
            <a:off x="8352000" y="3870000"/>
            <a:ext cx="574560" cy="3351600"/>
          </a:xfrm>
          <a:prstGeom prst="rightBrace">
            <a:avLst>
              <a:gd name="adj1" fmla="val 17870"/>
              <a:gd name="adj2" fmla="val 54135"/>
            </a:avLst>
          </a:prstGeom>
          <a:noFill/>
          <a:ln w="28575"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図 6"/>
          <p:cNvPicPr/>
          <p:nvPr/>
        </p:nvPicPr>
        <p:blipFill>
          <a:blip r:embed="rId1"/>
          <a:stretch>
            <a:fillRect/>
          </a:stretch>
        </p:blipFill>
        <p:spPr>
          <a:xfrm>
            <a:off x="400680" y="279720"/>
            <a:ext cx="11390040" cy="6298200"/>
          </a:xfrm>
          <a:prstGeom prst="rect">
            <a:avLst/>
          </a:prstGeom>
          <a:ln w="0">
            <a:noFill/>
          </a:ln>
        </p:spPr>
      </p:pic>
      <p:sp>
        <p:nvSpPr>
          <p:cNvPr id="96" name="テキスト ボックス 1"/>
          <p:cNvSpPr/>
          <p:nvPr/>
        </p:nvSpPr>
        <p:spPr>
          <a:xfrm>
            <a:off x="9893160" y="661320"/>
            <a:ext cx="1773000" cy="63216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Acceleration and toward steady state</a:t>
            </a:r>
            <a:endParaRPr lang="en-US" sz="11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50 &lt; time &lt;100 [s]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97" name="テキスト ボックス 2"/>
          <p:cNvSpPr/>
          <p:nvPr/>
        </p:nvSpPr>
        <p:spPr>
          <a:xfrm>
            <a:off x="7040880" y="2414880"/>
            <a:ext cx="1719720" cy="61524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Response to sudden acceleration (throttle opening)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98" name="直線コネクタ 3"/>
          <p:cNvSpPr/>
          <p:nvPr/>
        </p:nvSpPr>
        <p:spPr>
          <a:xfrm flipV="1">
            <a:off x="8760600" y="2272680"/>
            <a:ext cx="1193400" cy="450000"/>
          </a:xfrm>
          <a:prstGeom prst="line">
            <a:avLst/>
          </a:prstGeom>
          <a:ln w="28575">
            <a:solidFill>
              <a:srgbClr val="00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9" name="右中かっこ 4"/>
          <p:cNvSpPr/>
          <p:nvPr/>
        </p:nvSpPr>
        <p:spPr>
          <a:xfrm rot="16200000">
            <a:off x="10521000" y="798840"/>
            <a:ext cx="360720" cy="1280880"/>
          </a:xfrm>
          <a:prstGeom prst="rightBrace">
            <a:avLst>
              <a:gd name="adj1" fmla="val 17870"/>
              <a:gd name="adj2" fmla="val 54135"/>
            </a:avLst>
          </a:prstGeom>
          <a:noFill/>
          <a:ln w="28575"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00" name="テキスト ボックス 13"/>
          <p:cNvSpPr/>
          <p:nvPr/>
        </p:nvSpPr>
        <p:spPr>
          <a:xfrm>
            <a:off x="1968120" y="4370040"/>
            <a:ext cx="1719720" cy="61524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Response to sudden acceleration (throttle opening)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101" name="直線コネクタ 14"/>
          <p:cNvSpPr/>
          <p:nvPr/>
        </p:nvSpPr>
        <p:spPr>
          <a:xfrm>
            <a:off x="2827800" y="4985640"/>
            <a:ext cx="629280" cy="613800"/>
          </a:xfrm>
          <a:prstGeom prst="line">
            <a:avLst/>
          </a:prstGeom>
          <a:ln w="28575">
            <a:solidFill>
              <a:srgbClr val="000000"/>
            </a:solidFill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2" name="右中かっこ 17"/>
          <p:cNvSpPr/>
          <p:nvPr/>
        </p:nvSpPr>
        <p:spPr>
          <a:xfrm rot="5400000">
            <a:off x="3720240" y="5465160"/>
            <a:ext cx="360720" cy="628920"/>
          </a:xfrm>
          <a:prstGeom prst="rightBrace">
            <a:avLst>
              <a:gd name="adj1" fmla="val 17870"/>
              <a:gd name="adj2" fmla="val 26453"/>
            </a:avLst>
          </a:prstGeom>
          <a:noFill/>
          <a:ln w="28575">
            <a:solidFill>
              <a:srgbClr val="000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/>
        </p:style>
      </p:sp>
      <p:sp>
        <p:nvSpPr>
          <p:cNvPr id="103" name="テキスト ボックス 18"/>
          <p:cNvSpPr/>
          <p:nvPr/>
        </p:nvSpPr>
        <p:spPr>
          <a:xfrm>
            <a:off x="3866760" y="5934240"/>
            <a:ext cx="1629360" cy="63216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Acceleration and toward steady state</a:t>
            </a:r>
            <a:endParaRPr lang="en-US" sz="11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en-US" sz="1100" b="0" strike="noStrike" spc="-1">
                <a:solidFill>
                  <a:srgbClr val="000000"/>
                </a:solidFill>
                <a:latin typeface="Arial" panose="020B0604020202020204"/>
              </a:rPr>
              <a:t>50 &lt; time &lt;100 [s]</a:t>
            </a:r>
            <a:endParaRPr lang="en-US" sz="1100" b="0" strike="noStrike" spc="-1"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図 3"/>
          <p:cNvPicPr/>
          <p:nvPr/>
        </p:nvPicPr>
        <p:blipFill>
          <a:blip r:embed="rId1"/>
          <a:stretch>
            <a:fillRect/>
          </a:stretch>
        </p:blipFill>
        <p:spPr>
          <a:xfrm>
            <a:off x="1094040" y="1206360"/>
            <a:ext cx="7722000" cy="5298480"/>
          </a:xfrm>
          <a:prstGeom prst="rect">
            <a:avLst/>
          </a:prstGeom>
          <a:ln w="0">
            <a:noFill/>
          </a:ln>
        </p:spPr>
      </p:pic>
      <p:sp>
        <p:nvSpPr>
          <p:cNvPr id="105" name="テキスト ボックス 4"/>
          <p:cNvSpPr/>
          <p:nvPr/>
        </p:nvSpPr>
        <p:spPr>
          <a:xfrm>
            <a:off x="2866680" y="3976200"/>
            <a:ext cx="882360" cy="30168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ja-JP" sz="1100" b="0" strike="noStrike" spc="-1">
                <a:solidFill>
                  <a:srgbClr val="000000"/>
                </a:solidFill>
                <a:latin typeface="Arial" panose="020B0604020202020204"/>
              </a:rPr>
              <a:t>等回転線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106" name="直線コネクタ 5"/>
          <p:cNvSpPr/>
          <p:nvPr/>
        </p:nvSpPr>
        <p:spPr>
          <a:xfrm flipV="1">
            <a:off x="3749040" y="3975840"/>
            <a:ext cx="705960" cy="151200"/>
          </a:xfrm>
          <a:prstGeom prst="line">
            <a:avLst/>
          </a:prstGeom>
          <a:ln w="28575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7" name="台形 8"/>
          <p:cNvSpPr/>
          <p:nvPr/>
        </p:nvSpPr>
        <p:spPr>
          <a:xfrm rot="5400000">
            <a:off x="2714040" y="176760"/>
            <a:ext cx="1105920" cy="855360"/>
          </a:xfrm>
          <a:prstGeom prst="trapezoid">
            <a:avLst>
              <a:gd name="adj" fmla="val 30026"/>
            </a:avLst>
          </a:prstGeom>
          <a:solidFill>
            <a:srgbClr val="5B9BD5"/>
          </a:solidFill>
          <a:ln>
            <a:solidFill>
              <a:srgbClr val="43729D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</p:sp>
      <p:sp>
        <p:nvSpPr>
          <p:cNvPr id="108" name="直線コネクタ 10"/>
          <p:cNvSpPr/>
          <p:nvPr/>
        </p:nvSpPr>
        <p:spPr>
          <a:xfrm>
            <a:off x="3684600" y="381600"/>
            <a:ext cx="175068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09" name="直線コネクタ 12"/>
          <p:cNvSpPr/>
          <p:nvPr/>
        </p:nvSpPr>
        <p:spPr>
          <a:xfrm>
            <a:off x="1981800" y="204480"/>
            <a:ext cx="878040" cy="36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/>
        </p:style>
      </p:sp>
      <p:sp>
        <p:nvSpPr>
          <p:cNvPr id="110" name="正方形/長方形 16"/>
          <p:cNvSpPr/>
          <p:nvPr/>
        </p:nvSpPr>
        <p:spPr>
          <a:xfrm>
            <a:off x="3704040" y="549360"/>
            <a:ext cx="320040" cy="1076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1" name="正方形/長方形 17"/>
          <p:cNvSpPr/>
          <p:nvPr/>
        </p:nvSpPr>
        <p:spPr>
          <a:xfrm>
            <a:off x="2515320" y="553680"/>
            <a:ext cx="320040" cy="107640"/>
          </a:xfrm>
          <a:prstGeom prst="rect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2" name="二等辺三角形 19"/>
          <p:cNvSpPr/>
          <p:nvPr/>
        </p:nvSpPr>
        <p:spPr>
          <a:xfrm rot="5400000">
            <a:off x="4594680" y="234360"/>
            <a:ext cx="290880" cy="28368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13" name="二等辺三角形 20"/>
          <p:cNvSpPr/>
          <p:nvPr/>
        </p:nvSpPr>
        <p:spPr>
          <a:xfrm rot="16200000">
            <a:off x="4905720" y="240120"/>
            <a:ext cx="264600" cy="28368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</p:sp>
      <p:sp>
        <p:nvSpPr>
          <p:cNvPr id="114" name="テキスト ボックス 21"/>
          <p:cNvSpPr/>
          <p:nvPr/>
        </p:nvSpPr>
        <p:spPr>
          <a:xfrm>
            <a:off x="2930040" y="653760"/>
            <a:ext cx="882360" cy="30348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ja-JP" sz="14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圧縮機</a:t>
            </a: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115" name="テキスト ボックス 22"/>
          <p:cNvSpPr/>
          <p:nvPr/>
        </p:nvSpPr>
        <p:spPr>
          <a:xfrm>
            <a:off x="4455000" y="557280"/>
            <a:ext cx="2467800" cy="51660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spAutoFit/>
          </a:bodyPr>
          <a:p>
            <a:pPr>
              <a:lnSpc>
                <a:spcPct val="100000"/>
              </a:lnSpc>
            </a:pPr>
            <a:r>
              <a:rPr lang="ja-JP" sz="14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エンジンスロットルの開度</a:t>
            </a:r>
            <a:endParaRPr lang="en-US" sz="1400" b="0" strike="noStrike" spc="-1">
              <a:latin typeface="Arial" panose="020B0604020202020204"/>
            </a:endParaRPr>
          </a:p>
          <a:p>
            <a:pPr>
              <a:lnSpc>
                <a:spcPct val="100000"/>
              </a:lnSpc>
            </a:pPr>
            <a:r>
              <a:rPr lang="ja-JP" sz="1400" b="0" strike="noStrike" spc="-1">
                <a:solidFill>
                  <a:srgbClr val="000000"/>
                </a:solidFill>
                <a:latin typeface="游ゴシック" panose="020B0400000000000000" charset="-128"/>
              </a:rPr>
              <a:t>＝圧縮機下流の流路絞り</a:t>
            </a:r>
            <a:endParaRPr lang="en-US" sz="1400" b="0" strike="noStrike" spc="-1">
              <a:latin typeface="Arial" panose="020B0604020202020204"/>
            </a:endParaRPr>
          </a:p>
        </p:txBody>
      </p:sp>
      <p:sp>
        <p:nvSpPr>
          <p:cNvPr id="116" name="乗算記号 23"/>
          <p:cNvSpPr/>
          <p:nvPr/>
        </p:nvSpPr>
        <p:spPr>
          <a:xfrm>
            <a:off x="4675320" y="3954600"/>
            <a:ext cx="338040" cy="323280"/>
          </a:xfrm>
          <a:prstGeom prst="mathMultiply">
            <a:avLst>
              <a:gd name="adj1" fmla="val 10765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7" name="乗算記号 25"/>
          <p:cNvSpPr/>
          <p:nvPr/>
        </p:nvSpPr>
        <p:spPr>
          <a:xfrm>
            <a:off x="5007600" y="4509360"/>
            <a:ext cx="338040" cy="323280"/>
          </a:xfrm>
          <a:prstGeom prst="mathMultiply">
            <a:avLst>
              <a:gd name="adj1" fmla="val 10765"/>
            </a:avLst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/>
        </p:style>
      </p:sp>
      <p:sp>
        <p:nvSpPr>
          <p:cNvPr id="118" name="テキスト ボックス 26"/>
          <p:cNvSpPr/>
          <p:nvPr/>
        </p:nvSpPr>
        <p:spPr>
          <a:xfrm>
            <a:off x="3666240" y="3253680"/>
            <a:ext cx="1067760" cy="401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ja-JP" sz="1100" b="0" strike="noStrike" spc="-1">
                <a:solidFill>
                  <a:srgbClr val="000000"/>
                </a:solidFill>
                <a:latin typeface="Arial" panose="020B0604020202020204"/>
              </a:rPr>
              <a:t>絞りを開く前の作動点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119" name="テキスト ボックス 27"/>
          <p:cNvSpPr/>
          <p:nvPr/>
        </p:nvSpPr>
        <p:spPr>
          <a:xfrm>
            <a:off x="4473360" y="5139720"/>
            <a:ext cx="1067760" cy="40176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ja-JP" sz="1100" b="0" strike="noStrike" spc="-1">
                <a:solidFill>
                  <a:srgbClr val="000000"/>
                </a:solidFill>
                <a:latin typeface="Arial" panose="020B0604020202020204"/>
              </a:rPr>
              <a:t>絞りを開いた直後の作動点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120" name="直線コネクタ 28"/>
          <p:cNvSpPr/>
          <p:nvPr/>
        </p:nvSpPr>
        <p:spPr>
          <a:xfrm>
            <a:off x="4199760" y="3655440"/>
            <a:ext cx="556560" cy="376560"/>
          </a:xfrm>
          <a:prstGeom prst="line">
            <a:avLst/>
          </a:prstGeom>
          <a:ln w="28575">
            <a:solidFill>
              <a:srgbClr val="ED7D31">
                <a:lumMod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1" name="直線コネクタ 31"/>
          <p:cNvSpPr/>
          <p:nvPr/>
        </p:nvSpPr>
        <p:spPr>
          <a:xfrm flipH="1">
            <a:off x="5007240" y="4755240"/>
            <a:ext cx="81360" cy="384480"/>
          </a:xfrm>
          <a:prstGeom prst="line">
            <a:avLst/>
          </a:prstGeom>
          <a:ln w="28575">
            <a:solidFill>
              <a:srgbClr val="ED7D31">
                <a:lumMod val="7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2" name="フリーフォーム: 図形 35"/>
          <p:cNvSpPr/>
          <p:nvPr/>
        </p:nvSpPr>
        <p:spPr>
          <a:xfrm>
            <a:off x="5013000" y="3964320"/>
            <a:ext cx="336960" cy="613800"/>
          </a:xfrm>
          <a:custGeom>
            <a:avLst/>
            <a:gdLst/>
            <a:ahLst/>
            <a:cxnLst/>
            <a:rect l="l" t="t" r="r" b="b"/>
            <a:pathLst>
              <a:path w="278674" h="461554">
                <a:moveTo>
                  <a:pt x="0" y="0"/>
                </a:moveTo>
                <a:cubicBezTo>
                  <a:pt x="55154" y="41365"/>
                  <a:pt x="110308" y="82731"/>
                  <a:pt x="148045" y="130628"/>
                </a:cubicBezTo>
                <a:cubicBezTo>
                  <a:pt x="185782" y="178525"/>
                  <a:pt x="204652" y="232229"/>
                  <a:pt x="226423" y="287383"/>
                </a:cubicBezTo>
                <a:cubicBezTo>
                  <a:pt x="248194" y="342537"/>
                  <a:pt x="263434" y="402045"/>
                  <a:pt x="278674" y="461554"/>
                </a:cubicBezTo>
              </a:path>
            </a:pathLst>
          </a:custGeom>
          <a:noFill/>
          <a:ln w="28575">
            <a:solidFill>
              <a:srgbClr val="00B050"/>
            </a:solidFill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3" name="テキスト ボックス 36"/>
          <p:cNvSpPr/>
          <p:nvPr/>
        </p:nvSpPr>
        <p:spPr>
          <a:xfrm>
            <a:off x="5803200" y="3436200"/>
            <a:ext cx="2159280" cy="33192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ja-JP" sz="1100" b="0" strike="noStrike" spc="-1">
                <a:solidFill>
                  <a:srgbClr val="000000"/>
                </a:solidFill>
                <a:latin typeface="Arial" panose="020B0604020202020204"/>
              </a:rPr>
              <a:t>回転数はまだ上昇していない。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124" name="テキスト ボックス 40"/>
          <p:cNvSpPr/>
          <p:nvPr/>
        </p:nvSpPr>
        <p:spPr>
          <a:xfrm>
            <a:off x="5812920" y="2616840"/>
            <a:ext cx="2159280" cy="45180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ja-JP" sz="1100" b="0" strike="noStrike" spc="-1">
                <a:solidFill>
                  <a:srgbClr val="000000"/>
                </a:solidFill>
                <a:latin typeface="Arial" panose="020B0604020202020204"/>
              </a:rPr>
              <a:t>下流の絞りが減り、より多くの流量が流れるようになる。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125" name="テキスト ボックス 41"/>
          <p:cNvSpPr/>
          <p:nvPr/>
        </p:nvSpPr>
        <p:spPr>
          <a:xfrm>
            <a:off x="5803200" y="4151880"/>
            <a:ext cx="2159280" cy="46692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ja-JP" sz="1100" b="0" strike="noStrike" spc="-1">
                <a:solidFill>
                  <a:srgbClr val="000000"/>
                </a:solidFill>
                <a:latin typeface="Arial" panose="020B0604020202020204"/>
              </a:rPr>
              <a:t>等回転線上を、作動点が流量が増えるように移動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126" name="直線矢印コネクタ 43"/>
          <p:cNvSpPr/>
          <p:nvPr/>
        </p:nvSpPr>
        <p:spPr>
          <a:xfrm flipH="1">
            <a:off x="6883200" y="3069000"/>
            <a:ext cx="9360" cy="3668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7" name="直線矢印コネクタ 45"/>
          <p:cNvSpPr/>
          <p:nvPr/>
        </p:nvSpPr>
        <p:spPr>
          <a:xfrm>
            <a:off x="6883200" y="3768480"/>
            <a:ext cx="360" cy="38304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8" name="テキスト ボックス 52"/>
          <p:cNvSpPr/>
          <p:nvPr/>
        </p:nvSpPr>
        <p:spPr>
          <a:xfrm>
            <a:off x="5803200" y="1978200"/>
            <a:ext cx="2159280" cy="30852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ja-JP" sz="1100" b="0" strike="noStrike" spc="-1">
                <a:solidFill>
                  <a:srgbClr val="000000"/>
                </a:solidFill>
                <a:latin typeface="Arial" panose="020B0604020202020204"/>
              </a:rPr>
              <a:t>急加速操作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129" name="直線矢印コネクタ 53"/>
          <p:cNvSpPr/>
          <p:nvPr/>
        </p:nvSpPr>
        <p:spPr>
          <a:xfrm>
            <a:off x="6883200" y="2287080"/>
            <a:ext cx="9360" cy="3294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30" name="テキスト ボックス 58"/>
          <p:cNvSpPr/>
          <p:nvPr/>
        </p:nvSpPr>
        <p:spPr>
          <a:xfrm>
            <a:off x="5812920" y="4871520"/>
            <a:ext cx="2159280" cy="267840"/>
          </a:xfrm>
          <a:prstGeom prst="rect">
            <a:avLst/>
          </a:prstGeom>
          <a:solidFill>
            <a:srgbClr val="FFFF00"/>
          </a:solidFill>
          <a:ln w="0">
            <a:solidFill>
              <a:srgbClr val="000000"/>
            </a:soli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>
            <a:noAutofit/>
          </a:bodyPr>
          <a:p>
            <a:pPr>
              <a:lnSpc>
                <a:spcPct val="100000"/>
              </a:lnSpc>
            </a:pPr>
            <a:r>
              <a:rPr lang="ja-JP" sz="1100" b="0" strike="noStrike" spc="-1">
                <a:solidFill>
                  <a:srgbClr val="000000"/>
                </a:solidFill>
                <a:latin typeface="Arial" panose="020B0604020202020204"/>
              </a:rPr>
              <a:t>一時的に圧力比低下</a:t>
            </a:r>
            <a:endParaRPr lang="en-US" sz="1100" b="0" strike="noStrike" spc="-1">
              <a:latin typeface="Arial" panose="020B0604020202020204"/>
            </a:endParaRPr>
          </a:p>
        </p:txBody>
      </p:sp>
      <p:sp>
        <p:nvSpPr>
          <p:cNvPr id="131" name="直線矢印コネクタ 62"/>
          <p:cNvSpPr/>
          <p:nvPr/>
        </p:nvSpPr>
        <p:spPr>
          <a:xfrm>
            <a:off x="6883200" y="4619160"/>
            <a:ext cx="9360" cy="25200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57150">
            <a:solidFill>
              <a:srgbClr val="00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880</Words>
  <Application>WPS Presentation</Application>
  <PresentationFormat/>
  <Paragraphs>57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ＭＳ Ｐゴシック</vt:lpstr>
      <vt:lpstr>Wingdings</vt:lpstr>
      <vt:lpstr>游ゴシック</vt:lpstr>
      <vt:lpstr>Times New Roman</vt:lpstr>
      <vt:lpstr>Symbol</vt:lpstr>
      <vt:lpstr>Arial</vt:lpstr>
      <vt:lpstr>Microsoft YaHei</vt:lpstr>
      <vt:lpstr>ＭＳ Ｐゴシック</vt:lpstr>
      <vt:lpstr>Arial Unicode MS</vt:lpstr>
      <vt:lpstr>DejaVu Sans</vt:lpstr>
      <vt:lpstr>SimSun</vt:lpstr>
      <vt:lpstr>Calibri</vt:lpstr>
      <vt:lpstr>Office Theme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青笹 友信</dc:creator>
  <cp:lastModifiedBy>grabacr</cp:lastModifiedBy>
  <cp:revision>34</cp:revision>
  <dcterms:created xsi:type="dcterms:W3CDTF">2021-01-24T08:11:00Z</dcterms:created>
  <dcterms:modified xsi:type="dcterms:W3CDTF">2021-10-30T12:11:01Z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ワイド画面</vt:lpwstr>
  </property>
  <property fmtid="{D5CDD505-2E9C-101B-9397-08002B2CF9AE}" pid="3" name="Slides">
    <vt:i4>6</vt:i4>
  </property>
  <property fmtid="{D5CDD505-2E9C-101B-9397-08002B2CF9AE}" pid="4" name="KSOProductBuildVer">
    <vt:lpwstr>1041-11.2.0.10223</vt:lpwstr>
  </property>
</Properties>
</file>