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5" r:id="rId3"/>
    <p:sldId id="292" r:id="rId4"/>
    <p:sldId id="293" r:id="rId5"/>
    <p:sldId id="288" r:id="rId6"/>
    <p:sldId id="289" r:id="rId7"/>
    <p:sldId id="290" r:id="rId8"/>
    <p:sldId id="291" r:id="rId9"/>
    <p:sldId id="287" r:id="rId10"/>
    <p:sldId id="283" r:id="rId11"/>
    <p:sldId id="284" r:id="rId12"/>
    <p:sldId id="285" r:id="rId13"/>
    <p:sldId id="286" r:id="rId14"/>
    <p:sldId id="282" r:id="rId15"/>
    <p:sldId id="269" r:id="rId16"/>
    <p:sldId id="265" r:id="rId17"/>
    <p:sldId id="27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1_ex02" id="{644A4BC1-EE10-4FBE-ABE8-F8216D2FF0B8}">
          <p14:sldIdLst>
            <p14:sldId id="294"/>
            <p14:sldId id="295"/>
          </p14:sldIdLst>
        </p14:section>
        <p14:section name="PistonCylinderIdealOttoMV00_ex03" id="{7DAB9F9C-A6F9-43D9-9E37-995EAC421FE0}">
          <p14:sldIdLst>
            <p14:sldId id="292"/>
            <p14:sldId id="293"/>
          </p14:sldIdLst>
        </p14:section>
        <p14:section name="NzlDefAeByFlowCharFixed01_ex03" id="{AF53A3C0-EE96-4719-AD70-0AE1D566ACD8}">
          <p14:sldIdLst>
            <p14:sldId id="288"/>
            <p14:sldId id="289"/>
            <p14:sldId id="290"/>
            <p14:sldId id="291"/>
          </p14:sldIdLst>
        </p14:section>
        <p14:section name="NzlDefAeByFlowCharFixed01_ex02" id="{334E207B-84B5-4081-8D5E-FA4E99B6DD69}">
          <p14:sldIdLst>
            <p14:sldId id="287"/>
          </p14:sldIdLst>
        </p14:section>
        <p14:section name="BasicElements_NzlDefAeByFlowCharFixed01_ex01" id="{25060112-788B-4F74-9AC1-35EFBE06275A}">
          <p14:sldIdLst>
            <p14:sldId id="283"/>
            <p14:sldId id="284"/>
            <p14:sldId id="285"/>
            <p14:sldId id="286"/>
          </p14:sldIdLst>
        </p14:section>
        <p14:section name="タイトルなしのセクション" id="{6EC700BD-F6AA-4F07-860F-CE7D42171C0F}">
          <p14:sldIdLst>
            <p14:sldId id="282"/>
          </p14:sldIdLst>
        </p14:section>
        <p14:section name="タイトルなしのセクション" id="{D3D74E1F-5088-4DC0-95D6-7E1D1A249B8A}">
          <p14:sldIdLst>
            <p14:sldId id="269"/>
          </p14:sldIdLst>
        </p14:section>
        <p14:section name="タイトルなしのセクション" id="{D89866A8-2F4E-4D74-B631-23714B5C352C}">
          <p14:sldIdLst>
            <p14:sldId id="265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6EAF43-11B4-41A5-83AA-CD4F625884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30B7285F-584E-4534-86B6-769418982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A33E9C-27AB-45E3-8D3C-1850488D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DB5062-77E1-49CF-8E19-D5F0FF822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0BC9697-CFCB-45AE-A42E-4818E397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03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5FEC54-2CFC-43A8-860F-752DFF6A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DFB2A68-1CEF-4F56-91A7-04EAFD9A9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E130F5-0E67-4A60-95A6-24BCFACE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6459FE-0ECD-4F16-B94E-6E6D7390E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74274-F1CA-4107-8C2C-4EECA540C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7987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AAF3A1-8AE6-4B9C-B72A-E03494EE74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EA63F19-1095-493D-882C-41BB2ADA45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511D3-2AA1-43DB-817D-0D73B64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1C0884-6A23-4BF7-9867-F0FEC401D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184B4E5-ADB3-4F6E-9A1E-5B3F0BDE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458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2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3" b="0" strike="noStrike" spc="-1"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84281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924F15-4A41-44D3-8068-51C2CD3A3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1470D5C-E97A-4BED-B1C6-8C09CF905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47E46C9-9FBD-4657-889E-AD7A1063C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E96B-E44A-4D39-9544-A7DC2323D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4FA5B8-4844-422B-AE70-E85C86135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082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87EA0C-6F3C-4F70-B760-1528F8873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D17811-A9D5-4B44-B62D-52F2FA1FD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E308D2-1A26-40E1-8B15-BDBF5BCC2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F03AD2-618F-4E55-BD7A-BFA8A111E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CDE5FA-7FD9-4C1A-9FF8-67CA50826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78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D52728-2B65-42F5-B10F-F9F0E275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FAF17D-5870-49C4-A5EF-CD40F589D1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FF7A14-3C34-4D97-B206-19E3EE2332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A2710-AD3C-4543-8B76-C6CAF11E0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632487C-9E94-4E9D-8AD6-B896E6B4C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CF849E2-46F5-4250-B927-9AC119DB4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8041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40EDF0-F066-40BC-B5E4-44F37D78D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F784E37-1698-4AB7-AA0C-1A39561A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123661-77C2-4D62-9B01-18E9DFB07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3FDE45-78DA-4823-8C63-D29B5327A0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E70357B-8BB4-44C2-8998-C3BE2DB50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C88B733-1712-4F52-9188-469594B71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7B053-9E18-4014-8AB3-3BF16CC1B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0479AFE-295B-4531-8EF6-D9942F31B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5382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91BD91-B66E-45B9-BF11-DC201B004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08D81BB-4553-426B-93A2-4903A937A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9ADA824-EC0E-41AD-B6EC-7DE109DB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CC5DB94-2D7C-40E6-BD88-97A09D33E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37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EBBC130-C737-41C8-B7EB-BFBC97B27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DEBE165-3288-41BD-B8FD-5A9A2BE8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7694CA-38CF-4CA7-BBAA-F2ED10731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4688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CAB3EB5-494A-4AB4-AAB2-FADAAB3F1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0D87186-3B35-48EE-978E-69CCB4D3D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9EF834-1131-4940-8AAF-1B7F3FDF96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CA039F6-FE4A-45A2-9D1A-43EE4053A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7810BF-369F-472C-A8E3-987D3AAC7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1EE3F0-5A4E-46AA-B71F-E03BB1217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102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18CA63-C620-4CD7-BE66-26DD91B4D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553317E-74B5-483D-8C38-638F2E7DE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093B06-F5EF-4CBB-985A-CB778C2D8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F3443D0-1374-4501-BDA1-BD3B77330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7C7A33-90D8-46EC-9220-792691DBF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658A8F-1CAE-4D60-AE01-FBBDBCFF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5437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CC7833D-B9FD-4BFA-9D1E-A08DF952A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C7D9CE-88CC-43D8-AF4B-66DDC4417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1F6DCB-8614-41FA-B2FD-B2FA655B9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  <a:t>2021/3/4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0B24B04-9236-454D-9192-1A488EAD1E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47F8FD-C7E3-4012-926B-C72826CFE9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69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E309A87-3AF0-45DB-A840-39D1297E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82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1131" y="549291"/>
            <a:ext cx="4549439" cy="468410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3487274" y="3997205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Mass flow rate signal is constrained to the value input as signal.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Constraint is kept until the time which is defined by “environment” block.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5401747" y="4186039"/>
            <a:ext cx="607364" cy="2119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3594805" y="1535620"/>
            <a:ext cx="1914474" cy="80162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This component defines the time when mass flow rate constraint is removed and mechanical cross sectional area of nozzle throat turns from output to input.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3" name="直線矢印コネクタ 12"/>
          <p:cNvCxnSpPr>
            <a:stCxn id="12" idx="0"/>
          </p:cNvCxnSpPr>
          <p:nvPr/>
        </p:nvCxnSpPr>
        <p:spPr>
          <a:xfrm flipV="1">
            <a:off x="4552042" y="1205888"/>
            <a:ext cx="619862" cy="32973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7015298" y="3932574"/>
            <a:ext cx="2326712" cy="1129079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Mechanical cross sectional area of throat is calculated variable when mass flow rate is constrained. “des” marked discrete variable stores that value.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After Mass flow rate constraint is removed, the value of mechanical cross sectional area is input and mass flow is calculated variable.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8" name="直線矢印コネクタ 17"/>
          <p:cNvCxnSpPr>
            <a:stCxn id="17" idx="0"/>
          </p:cNvCxnSpPr>
          <p:nvPr/>
        </p:nvCxnSpPr>
        <p:spPr>
          <a:xfrm flipH="1" flipV="1">
            <a:off x="7506869" y="3539777"/>
            <a:ext cx="671784" cy="39279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/>
          <p:cNvCxnSpPr>
            <a:stCxn id="30" idx="3"/>
          </p:cNvCxnSpPr>
          <p:nvPr/>
        </p:nvCxnSpPr>
        <p:spPr>
          <a:xfrm>
            <a:off x="3718260" y="2810992"/>
            <a:ext cx="386012" cy="176842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1803786" y="2419455"/>
            <a:ext cx="1914473" cy="78307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Change upstream pressure of nozzle after remove of mass flow rate constraint in order to check constraint become invalid and area is fixed.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6049" y="741702"/>
            <a:ext cx="6531709" cy="4743336"/>
          </a:xfrm>
          <a:prstGeom prst="rect">
            <a:avLst/>
          </a:prstGeom>
        </p:spPr>
      </p:pic>
      <p:sp>
        <p:nvSpPr>
          <p:cNvPr id="5" name="テキスト ボックス 4"/>
          <p:cNvSpPr txBox="1"/>
          <p:nvPr/>
        </p:nvSpPr>
        <p:spPr>
          <a:xfrm>
            <a:off x="2293835" y="1593288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/>
          <p:cNvCxnSpPr>
            <a:stCxn id="5" idx="2"/>
          </p:cNvCxnSpPr>
          <p:nvPr/>
        </p:nvCxnSpPr>
        <p:spPr>
          <a:xfrm>
            <a:off x="3251071" y="2061817"/>
            <a:ext cx="845519" cy="76709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629" y="935031"/>
            <a:ext cx="6531709" cy="4727207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505265" y="2811175"/>
            <a:ext cx="1333373" cy="65883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through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increased as nozzle pressure ratio rises.</a:t>
            </a:r>
          </a:p>
        </p:txBody>
      </p:sp>
      <p:cxnSp>
        <p:nvCxnSpPr>
          <p:cNvPr id="5" name="直線矢印コネクタ 4"/>
          <p:cNvCxnSpPr>
            <a:stCxn id="7" idx="2"/>
          </p:cNvCxnSpPr>
          <p:nvPr/>
        </p:nvCxnSpPr>
        <p:spPr>
          <a:xfrm flipH="1">
            <a:off x="6546768" y="4708334"/>
            <a:ext cx="374062" cy="57606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881624" y="3871127"/>
            <a:ext cx="2078412" cy="83720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signal into constraint block which constrains mass flow rate.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 value is fixed to 2 throughout the simulation, but does not affect on mass flow rate after constraint period.</a:t>
            </a:r>
          </a:p>
        </p:txBody>
      </p:sp>
      <p:cxnSp>
        <p:nvCxnSpPr>
          <p:cNvPr id="10" name="直線矢印コネクタ 9"/>
          <p:cNvCxnSpPr>
            <a:stCxn id="4" idx="1"/>
          </p:cNvCxnSpPr>
          <p:nvPr/>
        </p:nvCxnSpPr>
        <p:spPr>
          <a:xfrm flipH="1">
            <a:off x="5025967" y="3140595"/>
            <a:ext cx="479297" cy="299278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2934" y="1181188"/>
            <a:ext cx="6531709" cy="4701167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2"/>
          </p:cNvCxnSpPr>
          <p:nvPr/>
        </p:nvCxnSpPr>
        <p:spPr>
          <a:xfrm flipH="1">
            <a:off x="6300982" y="2849579"/>
            <a:ext cx="374062" cy="4762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635838" y="1812671"/>
            <a:ext cx="2078412" cy="103690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mechanical cross sectional area of nozzle throat.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calculated as output in period of mass flow constraint, and referred as input after constraint period.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Therefore, the value does not change when nozzle pressure ratio is increased.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072260" cy="385279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8102" y="2799793"/>
            <a:ext cx="4818435" cy="385279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0" y="1"/>
            <a:ext cx="4147895" cy="501123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0937" y="2379051"/>
            <a:ext cx="4673686" cy="44789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1"/>
            <a:ext cx="4130783" cy="423110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300" y="3053059"/>
            <a:ext cx="4703191" cy="35937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21" y="0"/>
            <a:ext cx="4316106" cy="386255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233" y="2703610"/>
            <a:ext cx="4219186" cy="387116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83BF3C9-1C50-4192-A647-99B602F17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38" y="81381"/>
            <a:ext cx="9609524" cy="6695238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2B41461-09A8-4081-9FD3-EED984DA3F0C}"/>
              </a:ext>
            </a:extLst>
          </p:cNvPr>
          <p:cNvSpPr txBox="1"/>
          <p:nvPr/>
        </p:nvSpPr>
        <p:spPr>
          <a:xfrm>
            <a:off x="173632" y="2856851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5FD7605-A72D-4D55-87CB-6C289623B9C2}"/>
              </a:ext>
            </a:extLst>
          </p:cNvPr>
          <p:cNvSpPr txBox="1"/>
          <p:nvPr/>
        </p:nvSpPr>
        <p:spPr>
          <a:xfrm>
            <a:off x="9811791" y="4256116"/>
            <a:ext cx="1720740" cy="27413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Additional load can be applied.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F39BD65-30B4-4B34-BDB3-948ED0A5CEDB}"/>
              </a:ext>
            </a:extLst>
          </p:cNvPr>
          <p:cNvSpPr txBox="1"/>
          <p:nvPr/>
        </p:nvSpPr>
        <p:spPr>
          <a:xfrm>
            <a:off x="3081439" y="5644161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3A6576-484F-4288-BB2B-89E38D95D34C}"/>
              </a:ext>
            </a:extLst>
          </p:cNvPr>
          <p:cNvSpPr txBox="1"/>
          <p:nvPr/>
        </p:nvSpPr>
        <p:spPr>
          <a:xfrm>
            <a:off x="6356469" y="128341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CDF0ECC-B4C0-43B9-9641-53646FC2F806}"/>
              </a:ext>
            </a:extLst>
          </p:cNvPr>
          <p:cNvSpPr txBox="1"/>
          <p:nvPr/>
        </p:nvSpPr>
        <p:spPr>
          <a:xfrm>
            <a:off x="2144687" y="1285928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E21EEB1-B430-4D2F-B68E-C0FD70409BC5}"/>
              </a:ext>
            </a:extLst>
          </p:cNvPr>
          <p:cNvSpPr txBox="1"/>
          <p:nvPr/>
        </p:nvSpPr>
        <p:spPr>
          <a:xfrm>
            <a:off x="5370022" y="5727469"/>
            <a:ext cx="2662694" cy="97129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Viscos friction. The friction torque is proportional to the shaft absolute angular velocity (shaft speed relative to fixed surrounding world) of shaft speed.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Shaft rotation gets steady at the angular speed at which the engine torque output is in equilibrium with friction torque. 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BDDDA34-1E97-40CE-B2C0-4A16D94E0629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8032716" y="6010104"/>
            <a:ext cx="895153" cy="2030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1091DC9-3325-483B-BB69-3719FB542A2A}"/>
              </a:ext>
            </a:extLst>
          </p:cNvPr>
          <p:cNvSpPr txBox="1"/>
          <p:nvPr/>
        </p:nvSpPr>
        <p:spPr>
          <a:xfrm>
            <a:off x="4206666" y="1812175"/>
            <a:ext cx="2111007" cy="647094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Controllable flow restriction. </a:t>
            </a:r>
          </a:p>
          <a:p>
            <a:r>
              <a:rPr lang="ja-JP" altLang="en-US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 pressure loss coefficient can be manipulated by external real signal.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583047B-D0A1-45EF-8182-CD228FF59620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5262170" y="2459269"/>
            <a:ext cx="1852141" cy="96973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59E314C-1D7D-4BB7-B03D-20995B97F888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4336472" y="2459269"/>
            <a:ext cx="925698" cy="52199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2535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101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CC3C43D7-3591-4EC0-8495-AE178F8DE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3619" y="576619"/>
            <a:ext cx="8104762" cy="5704762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7F7D6CD-773B-4EFF-B3A9-03908D501608}"/>
              </a:ext>
            </a:extLst>
          </p:cNvPr>
          <p:cNvSpPr txBox="1"/>
          <p:nvPr/>
        </p:nvSpPr>
        <p:spPr>
          <a:xfrm>
            <a:off x="8399327" y="2439785"/>
            <a:ext cx="2326712" cy="834131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Pressure remaining at the end of exhaust pipe is free-expanded to ambient static pressure, which generates reaction force.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It is assumed that discharge coefficient is 1. Choke-Non-Choke is not considered.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A75EA855-F541-4953-94E0-F20EDFE49E69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855527" y="2856851"/>
            <a:ext cx="543800" cy="800749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5056F98-CFBA-420A-8951-E4E37A32AF8D}"/>
              </a:ext>
            </a:extLst>
          </p:cNvPr>
          <p:cNvSpPr txBox="1"/>
          <p:nvPr/>
        </p:nvSpPr>
        <p:spPr>
          <a:xfrm>
            <a:off x="173631" y="2856851"/>
            <a:ext cx="1914473" cy="2917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5DF5446-8B98-4439-978B-A97A8E5D4D27}"/>
              </a:ext>
            </a:extLst>
          </p:cNvPr>
          <p:cNvSpPr txBox="1"/>
          <p:nvPr/>
        </p:nvSpPr>
        <p:spPr>
          <a:xfrm>
            <a:off x="7101840" y="4696599"/>
            <a:ext cx="1914473" cy="440483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Constrain the shaft speed, then torque is output of </a:t>
            </a:r>
            <a:r>
              <a:rPr lang="en-US" altLang="ja-JP" sz="907" dirty="0" err="1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PistonCylinder</a:t>
            </a:r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85E905E-A7D6-4B5F-BC4C-1E04C5EFB375}"/>
              </a:ext>
            </a:extLst>
          </p:cNvPr>
          <p:cNvSpPr txBox="1"/>
          <p:nvPr/>
        </p:nvSpPr>
        <p:spPr>
          <a:xfrm>
            <a:off x="874671" y="4625057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fuel in in-taken air fuel mixture.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754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16" y="72670"/>
            <a:ext cx="4585169" cy="4177992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4035144" y="3429000"/>
            <a:ext cx="2326712" cy="821662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throat mechanical cross sectional area is “actuatable” by multiplication factor after constraint period.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The area multiplication factor is changed from 1.0 to 0.9 gradually in this example.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3"/>
          </p:cNvCxnSpPr>
          <p:nvPr/>
        </p:nvCxnSpPr>
        <p:spPr>
          <a:xfrm flipV="1">
            <a:off x="6361856" y="3264344"/>
            <a:ext cx="845461" cy="57548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3835" y="703882"/>
            <a:ext cx="6531709" cy="4814424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227903" y="1493437"/>
            <a:ext cx="1914473" cy="46852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Input: </a:t>
            </a:r>
          </a:p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nozzle pressure ratio is increased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5" name="直線矢印コネクタ 4"/>
          <p:cNvCxnSpPr>
            <a:stCxn id="4" idx="2"/>
          </p:cNvCxnSpPr>
          <p:nvPr/>
        </p:nvCxnSpPr>
        <p:spPr>
          <a:xfrm flipH="1">
            <a:off x="5963027" y="1961967"/>
            <a:ext cx="222113" cy="88761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146" y="786717"/>
            <a:ext cx="6531709" cy="4739983"/>
          </a:xfrm>
          <a:prstGeom prst="rect">
            <a:avLst/>
          </a:prstGeom>
        </p:spPr>
      </p:pic>
      <p:cxnSp>
        <p:nvCxnSpPr>
          <p:cNvPr id="4" name="直線矢印コネクタ 3"/>
          <p:cNvCxnSpPr>
            <a:stCxn id="5" idx="0"/>
          </p:cNvCxnSpPr>
          <p:nvPr/>
        </p:nvCxnSpPr>
        <p:spPr>
          <a:xfrm flipH="1" flipV="1">
            <a:off x="6500684" y="2081499"/>
            <a:ext cx="243488" cy="606783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5704965" y="2688283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mass flow rate via nozzle.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8385" y="488459"/>
            <a:ext cx="6531709" cy="4803967"/>
          </a:xfrm>
          <a:prstGeom prst="rect">
            <a:avLst/>
          </a:prstGeom>
        </p:spPr>
      </p:pic>
      <p:cxnSp>
        <p:nvCxnSpPr>
          <p:cNvPr id="6" name="直線矢印コネクタ 5"/>
          <p:cNvCxnSpPr>
            <a:stCxn id="7" idx="0"/>
          </p:cNvCxnSpPr>
          <p:nvPr/>
        </p:nvCxnSpPr>
        <p:spPr>
          <a:xfrm flipV="1">
            <a:off x="5415393" y="2327285"/>
            <a:ext cx="985440" cy="525655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4376186" y="2852940"/>
            <a:ext cx="2078412" cy="57606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decreases as throat area multiplication factor drops.</a:t>
            </a:r>
          </a:p>
        </p:txBody>
      </p:sp>
      <p:cxnSp>
        <p:nvCxnSpPr>
          <p:cNvPr id="9" name="直線矢印コネクタ 8"/>
          <p:cNvCxnSpPr>
            <a:stCxn id="10" idx="0"/>
          </p:cNvCxnSpPr>
          <p:nvPr/>
        </p:nvCxnSpPr>
        <p:spPr>
          <a:xfrm flipH="1" flipV="1">
            <a:off x="8011509" y="1129079"/>
            <a:ext cx="61443" cy="602461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972302" y="1731540"/>
            <a:ext cx="2201301" cy="66487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Output: 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“des” marked throat mechanical cross sectional area.</a:t>
            </a:r>
          </a:p>
          <a:p>
            <a:r>
              <a:rPr lang="en-US" altLang="ja-JP" sz="726" dirty="0">
                <a:latin typeface="Arial" panose="020B0604020202020204" pitchFamily="34" charset="0"/>
                <a:cs typeface="Arial" panose="020B0604020202020204" pitchFamily="34" charset="0"/>
              </a:rPr>
              <a:t> It is kept constant while throat area multiplication factor is changed.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1209" y="59299"/>
            <a:ext cx="5712282" cy="4206317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 rotWithShape="1">
          <a:blip r:embed="rId3"/>
          <a:srcRect l="40324" t="47469" r="38741"/>
          <a:stretch>
            <a:fillRect/>
          </a:stretch>
        </p:blipFill>
        <p:spPr>
          <a:xfrm>
            <a:off x="4042824" y="4093871"/>
            <a:ext cx="952420" cy="2460626"/>
          </a:xfrm>
          <a:prstGeom prst="rect">
            <a:avLst/>
          </a:prstGeom>
        </p:spPr>
      </p:pic>
      <p:sp>
        <p:nvSpPr>
          <p:cNvPr id="5" name="四角形: 角を丸くする 4"/>
          <p:cNvSpPr/>
          <p:nvPr/>
        </p:nvSpPr>
        <p:spPr>
          <a:xfrm>
            <a:off x="5525219" y="3010875"/>
            <a:ext cx="990824" cy="906335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6" name="四角形: 角を丸くする 5"/>
          <p:cNvSpPr/>
          <p:nvPr/>
        </p:nvSpPr>
        <p:spPr>
          <a:xfrm>
            <a:off x="3900383" y="4035190"/>
            <a:ext cx="1198897" cy="2519307"/>
          </a:xfrm>
          <a:prstGeom prst="roundRect">
            <a:avLst>
              <a:gd name="adj" fmla="val 29379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8" name="矢印: 右 7"/>
          <p:cNvSpPr/>
          <p:nvPr/>
        </p:nvSpPr>
        <p:spPr>
          <a:xfrm rot="19336682">
            <a:off x="5213434" y="4092798"/>
            <a:ext cx="660551" cy="34563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33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21736" y="4608431"/>
            <a:ext cx="1914474" cy="67754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7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Components for design point constraint of mass flow rate is integrated into single component for easier handling.</a:t>
            </a:r>
            <a:endParaRPr lang="ja-JP" altLang="en-US" sz="907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547</Words>
  <Application>Microsoft Office PowerPoint</Application>
  <PresentationFormat>ワイド画面</PresentationFormat>
  <Paragraphs>46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2" baseType="lpstr">
      <vt:lpstr>ＭＳ Ｐゴシック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青笹 友信</cp:lastModifiedBy>
  <cp:revision>17</cp:revision>
  <dcterms:created xsi:type="dcterms:W3CDTF">2021-01-24T08:32:19Z</dcterms:created>
  <dcterms:modified xsi:type="dcterms:W3CDTF">2021-03-04T15:14:45Z</dcterms:modified>
</cp:coreProperties>
</file>