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3" r:id="rId2"/>
    <p:sldId id="343" r:id="rId3"/>
    <p:sldId id="344" r:id="rId4"/>
    <p:sldId id="345" r:id="rId5"/>
    <p:sldId id="346" r:id="rId6"/>
    <p:sldId id="347" r:id="rId7"/>
    <p:sldId id="349" r:id="rId8"/>
    <p:sldId id="350" r:id="rId9"/>
    <p:sldId id="351" r:id="rId10"/>
    <p:sldId id="352" r:id="rId11"/>
    <p:sldId id="320" r:id="rId12"/>
    <p:sldId id="334" r:id="rId13"/>
    <p:sldId id="335" r:id="rId14"/>
    <p:sldId id="336" r:id="rId15"/>
    <p:sldId id="337" r:id="rId16"/>
    <p:sldId id="338" r:id="rId17"/>
    <p:sldId id="339" r:id="rId18"/>
    <p:sldId id="340" r:id="rId19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amjet_ex01" id="{33EDDCDE-0113-468F-BCF8-09F4276C34D0}">
          <p14:sldIdLst>
            <p14:sldId id="313"/>
            <p14:sldId id="343"/>
            <p14:sldId id="344"/>
            <p14:sldId id="345"/>
            <p14:sldId id="346"/>
            <p14:sldId id="347"/>
            <p14:sldId id="349"/>
            <p14:sldId id="350"/>
            <p14:sldId id="351"/>
            <p14:sldId id="352"/>
            <p14:sldId id="320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F0"/>
    <a:srgbClr val="B7DEE8"/>
    <a:srgbClr val="92D050"/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81" autoAdjust="0"/>
    <p:restoredTop sz="94660"/>
  </p:normalViewPr>
  <p:slideViewPr>
    <p:cSldViewPr snapToGrid="0">
      <p:cViewPr varScale="1">
        <p:scale>
          <a:sx n="60" d="100"/>
          <a:sy n="60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 panose="020B0604020202020204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アウトラインテキストの書式を編集するにはクリックします。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2レベル目のアウトライン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3レベル目のアウトライン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4レベル目のアウトライン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5レベル目のアウトライン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6レベル目のアウトライン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 panose="02020603050405020304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 panose="02020603050405020304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 panose="02020603050405020304"/>
              </a:rPr>
              <a:t>‹#›</a:t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4191"/>
            <a:ext cx="10080625" cy="4171293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550333" y="1024468"/>
            <a:ext cx="2040467" cy="66972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Ram pressurization.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Free stream velocity by flight gives compression to engine air.</a:t>
            </a: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>
            <a:off x="1570567" y="1694191"/>
            <a:ext cx="325966" cy="23190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948111" y="1024468"/>
            <a:ext cx="2040467" cy="66972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 addition.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 (enthalpy) is given to flow. Essentially same as combustion chamber of other turbo-engines.</a:t>
            </a:r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>
            <a:off x="4968345" y="1694191"/>
            <a:ext cx="653522" cy="18872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489978" y="5943601"/>
            <a:ext cx="2588155" cy="71119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Ducts.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There are only ducts before &amp; after combustion chamber. They behave as flow resistance (pressure drop component)</a:t>
            </a:r>
          </a:p>
        </p:txBody>
      </p:sp>
      <p:cxnSp>
        <p:nvCxnSpPr>
          <p:cNvPr id="19" name="直線矢印コネクタ 18"/>
          <p:cNvCxnSpPr>
            <a:stCxn id="18" idx="0"/>
          </p:cNvCxnSpPr>
          <p:nvPr/>
        </p:nvCxnSpPr>
        <p:spPr>
          <a:xfrm flipH="1" flipV="1">
            <a:off x="4572000" y="4360333"/>
            <a:ext cx="1212056" cy="15832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8" idx="0"/>
          </p:cNvCxnSpPr>
          <p:nvPr/>
        </p:nvCxnSpPr>
        <p:spPr>
          <a:xfrm flipV="1">
            <a:off x="5784056" y="4360333"/>
            <a:ext cx="1675077" cy="15832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7791977" y="1694191"/>
            <a:ext cx="2040467" cy="45720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Principle of thrust generation is exactly same as that of turbojet.</a:t>
            </a:r>
          </a:p>
        </p:txBody>
      </p:sp>
      <p:cxnSp>
        <p:nvCxnSpPr>
          <p:cNvPr id="38" name="直線矢印コネクタ 37"/>
          <p:cNvCxnSpPr>
            <a:stCxn id="37" idx="2"/>
          </p:cNvCxnSpPr>
          <p:nvPr/>
        </p:nvCxnSpPr>
        <p:spPr>
          <a:xfrm>
            <a:off x="8812211" y="2151391"/>
            <a:ext cx="111656" cy="18618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12B723A-104F-4691-80F9-891258B4E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83" y="1141951"/>
            <a:ext cx="7200000" cy="477581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6E74E5-FF7B-41AB-AE92-2AD26F488F2D}"/>
              </a:ext>
            </a:extLst>
          </p:cNvPr>
          <p:cNvSpPr txBox="1"/>
          <p:nvPr/>
        </p:nvSpPr>
        <p:spPr>
          <a:xfrm>
            <a:off x="3970359" y="3779837"/>
            <a:ext cx="2139905" cy="7315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Full-expanded exhaust gas velocity vs. nozzle pressure ratio.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There are 2 curves due to change in combustor outlet temperature in simulation.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5010389-A648-4185-821B-18A532B7562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542722" y="3091861"/>
            <a:ext cx="497590" cy="68797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641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174"/>
            <a:ext cx="10080625" cy="529332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2658533" y="4789717"/>
            <a:ext cx="2040467" cy="77288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Heat addition.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Under constant volume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Intermittent combustion is necessary.</a:t>
            </a: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4699000" y="3581401"/>
            <a:ext cx="1236133" cy="1594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3742266" y="939800"/>
            <a:ext cx="2328334" cy="93844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Single direction flow valve.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Make gas stream intermittent for intermittent.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Prevent gas from flowing backward under combustion period.</a:t>
            </a:r>
          </a:p>
        </p:txBody>
      </p:sp>
      <p:cxnSp>
        <p:nvCxnSpPr>
          <p:cNvPr id="15" name="直線矢印コネクタ 14"/>
          <p:cNvCxnSpPr>
            <a:stCxn id="14" idx="2"/>
          </p:cNvCxnSpPr>
          <p:nvPr/>
        </p:nvCxnSpPr>
        <p:spPr>
          <a:xfrm>
            <a:off x="4906433" y="1878241"/>
            <a:ext cx="469900" cy="76147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168399" y="772741"/>
            <a:ext cx="2243668" cy="77288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Flight velocity gives gas flow into engine.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This engine cannot start with zero-velocity.</a:t>
            </a:r>
          </a:p>
        </p:txBody>
      </p:sp>
      <p:cxnSp>
        <p:nvCxnSpPr>
          <p:cNvPr id="22" name="直線矢印コネクタ 21"/>
          <p:cNvCxnSpPr>
            <a:stCxn id="21" idx="2"/>
          </p:cNvCxnSpPr>
          <p:nvPr/>
        </p:nvCxnSpPr>
        <p:spPr>
          <a:xfrm flipH="1">
            <a:off x="2167467" y="1545624"/>
            <a:ext cx="122766" cy="13330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6880223" y="1041400"/>
            <a:ext cx="2243668" cy="57573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Pipe (flow resistance) with volume effect.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Delay in mass flow.</a:t>
            </a:r>
          </a:p>
        </p:txBody>
      </p:sp>
      <p:cxnSp>
        <p:nvCxnSpPr>
          <p:cNvPr id="34" name="直線矢印コネクタ 33"/>
          <p:cNvCxnSpPr>
            <a:stCxn id="33" idx="2"/>
          </p:cNvCxnSpPr>
          <p:nvPr/>
        </p:nvCxnSpPr>
        <p:spPr>
          <a:xfrm flipH="1">
            <a:off x="7234767" y="1617133"/>
            <a:ext cx="767290" cy="11478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/>
          <p:cNvSpPr txBox="1"/>
          <p:nvPr/>
        </p:nvSpPr>
        <p:spPr>
          <a:xfrm>
            <a:off x="300566" y="4078518"/>
            <a:ext cx="2243668" cy="4088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No compression process in this thermodynamic cycle.</a:t>
            </a:r>
          </a:p>
        </p:txBody>
      </p:sp>
      <p:cxnSp>
        <p:nvCxnSpPr>
          <p:cNvPr id="41" name="直線矢印コネクタ 40"/>
          <p:cNvCxnSpPr>
            <a:stCxn id="40" idx="3"/>
          </p:cNvCxnSpPr>
          <p:nvPr/>
        </p:nvCxnSpPr>
        <p:spPr>
          <a:xfrm flipV="1">
            <a:off x="2544234" y="3403604"/>
            <a:ext cx="1562099" cy="8793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220" y="541655"/>
            <a:ext cx="7200000" cy="5628358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3241675" y="1131570"/>
            <a:ext cx="3023870" cy="10013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Flight Mach number, or mach number of free-stream outside of engine.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It must be greater than zero value at the beginning. The start device provides inlet air with velocity in the real world.</a:t>
            </a:r>
          </a:p>
        </p:txBody>
      </p:sp>
      <p:cxnSp>
        <p:nvCxnSpPr>
          <p:cNvPr id="7" name="直線矢印コネクタ 6"/>
          <p:cNvCxnSpPr>
            <a:stCxn id="6" idx="1"/>
          </p:cNvCxnSpPr>
          <p:nvPr/>
        </p:nvCxnSpPr>
        <p:spPr>
          <a:xfrm flipH="1">
            <a:off x="2785110" y="1632585"/>
            <a:ext cx="456565" cy="67818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06450"/>
            <a:ext cx="7200000" cy="4848271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189730" y="2992755"/>
            <a:ext cx="3023870" cy="8572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  <a:sym typeface="+mn-ea"/>
              </a:rPr>
              <a:t>-. Temperature of combustion chamber.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  <a:sym typeface="+mn-ea"/>
              </a:rPr>
              <a:t>-. Triangle wave in time domain simulating intermittent combustion</a:t>
            </a:r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955" y="879475"/>
            <a:ext cx="7200000" cy="4848154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189730" y="2992755"/>
            <a:ext cx="2696845" cy="62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  <a:sym typeface="+mn-ea"/>
              </a:rPr>
              <a:t>-. Temperature of combustion chamber. (Enlarged fig.)</a:t>
            </a:r>
            <a:endParaRPr lang="en-US" altLang="ja-JP" sz="1000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3137975B-EB6C-4E9B-838D-377CB3375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213052"/>
            <a:ext cx="7200000" cy="5133570"/>
          </a:xfrm>
          <a:prstGeom prst="rect">
            <a:avLst/>
          </a:prstGeom>
        </p:spPr>
      </p:pic>
      <p:cxnSp>
        <p:nvCxnSpPr>
          <p:cNvPr id="4" name="直線矢印コネクタ 3"/>
          <p:cNvCxnSpPr>
            <a:cxnSpLocks/>
          </p:cNvCxnSpPr>
          <p:nvPr/>
        </p:nvCxnSpPr>
        <p:spPr>
          <a:xfrm flipV="1">
            <a:off x="6592390" y="3344091"/>
            <a:ext cx="296090" cy="1575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5802176" y="4919528"/>
            <a:ext cx="1539149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Net thrust of engine.(green)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29D6BD-1CE9-4A86-B155-8517C2CA1E2A}"/>
              </a:ext>
            </a:extLst>
          </p:cNvPr>
          <p:cNvSpPr txBox="1"/>
          <p:nvPr/>
        </p:nvSpPr>
        <p:spPr>
          <a:xfrm>
            <a:off x="1288868" y="1997801"/>
            <a:ext cx="1524001" cy="87602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Gross thrust of exhaust nozzle.(red)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Engine continues running after flight speed (inlet airspeed) gets zero.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39A0EA2-C498-49DA-924F-583B9E2EBA84}"/>
              </a:ext>
            </a:extLst>
          </p:cNvPr>
          <p:cNvSpPr txBox="1"/>
          <p:nvPr/>
        </p:nvSpPr>
        <p:spPr>
          <a:xfrm>
            <a:off x="5040312" y="1340305"/>
            <a:ext cx="1402080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Ram drag.(blue)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AE86DD7-AA4F-4C80-A994-AEEEE492AE2B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841966" y="1712415"/>
            <a:ext cx="899386" cy="2121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F9A3B46-0B9B-41BE-B36C-A72261A9F7B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812869" y="2435815"/>
            <a:ext cx="527051" cy="96923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345BEFF-3599-4740-ACDA-84FD970BA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46" y="510808"/>
            <a:ext cx="7200000" cy="5154915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157C620-2485-4227-B21A-F8AFFEF29BCC}"/>
              </a:ext>
            </a:extLst>
          </p:cNvPr>
          <p:cNvCxnSpPr>
            <a:cxnSpLocks/>
          </p:cNvCxnSpPr>
          <p:nvPr/>
        </p:nvCxnSpPr>
        <p:spPr>
          <a:xfrm flipV="1">
            <a:off x="6592390" y="3344091"/>
            <a:ext cx="296090" cy="1575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6A2515E-9619-43B9-8684-721886BEF949}"/>
              </a:ext>
            </a:extLst>
          </p:cNvPr>
          <p:cNvSpPr txBox="1"/>
          <p:nvPr/>
        </p:nvSpPr>
        <p:spPr>
          <a:xfrm>
            <a:off x="5802176" y="4919528"/>
            <a:ext cx="1539149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Net thrust of engine.(green)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BF89B91-48B8-4140-9DDA-F73DF52B1C95}"/>
              </a:ext>
            </a:extLst>
          </p:cNvPr>
          <p:cNvSpPr txBox="1"/>
          <p:nvPr/>
        </p:nvSpPr>
        <p:spPr>
          <a:xfrm>
            <a:off x="1367246" y="1423036"/>
            <a:ext cx="1454332" cy="51026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Gross thrust of exhaust nozzle.(red)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9EF349-AA09-4EBB-9EF3-31154415C4DA}"/>
              </a:ext>
            </a:extLst>
          </p:cNvPr>
          <p:cNvSpPr txBox="1"/>
          <p:nvPr/>
        </p:nvSpPr>
        <p:spPr>
          <a:xfrm>
            <a:off x="4474255" y="608785"/>
            <a:ext cx="1402080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Ram drag.(blue)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38AF031-0C50-462E-B2BB-8752196F1FC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275909" y="980895"/>
            <a:ext cx="899386" cy="21217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50E31FA-032F-457F-95CD-32E177F8631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94412" y="1933303"/>
            <a:ext cx="535577" cy="8447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D438716-903A-40C0-806C-75B84264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674" y="781444"/>
            <a:ext cx="7200000" cy="515395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0F4D8F-E5E7-493E-B2AD-0188FE25A4A7}"/>
              </a:ext>
            </a:extLst>
          </p:cNvPr>
          <p:cNvSpPr txBox="1"/>
          <p:nvPr/>
        </p:nvSpPr>
        <p:spPr>
          <a:xfrm>
            <a:off x="2255520" y="1544956"/>
            <a:ext cx="1454332" cy="7105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mass flow rate through engine.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Intermittent flow due to valve open/close.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F5C0EFA-20C9-4781-B4C0-E6165E8E0CA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982686" y="2255520"/>
            <a:ext cx="910045" cy="4615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0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0EA90BD-5595-4B0C-9247-FBD848BB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34" y="543607"/>
            <a:ext cx="7200000" cy="518270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1EAA7A-CEA1-46CE-97AE-1FE3D0CCC6E8}"/>
              </a:ext>
            </a:extLst>
          </p:cNvPr>
          <p:cNvSpPr txBox="1"/>
          <p:nvPr/>
        </p:nvSpPr>
        <p:spPr>
          <a:xfrm>
            <a:off x="1898468" y="1027610"/>
            <a:ext cx="1637212" cy="62701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Pressure of combustion chamber.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Intermittent change.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033E2AC-B9E0-4AEF-A375-EED12F54823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17074" y="1654627"/>
            <a:ext cx="775063" cy="105373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87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A930420-3865-442B-B1A4-F41BC1DF1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1189390"/>
            <a:ext cx="7200000" cy="518089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AB5C60-0F26-4E39-A084-E707CFDEEC6F}"/>
              </a:ext>
            </a:extLst>
          </p:cNvPr>
          <p:cNvSpPr txBox="1"/>
          <p:nvPr/>
        </p:nvSpPr>
        <p:spPr>
          <a:xfrm>
            <a:off x="4582795" y="2420438"/>
            <a:ext cx="2767239" cy="6362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Flight Mach number, or mach number of free-stream outside of engine.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453C11E-A451-4F87-9638-23903B72E4CD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126231" y="2738574"/>
            <a:ext cx="456564" cy="86105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10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1C1A3B5-6EBE-490C-970A-5D5E0D768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1182369"/>
            <a:ext cx="7200000" cy="519493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44FD03-2ABA-4DA9-9A83-742159F84E3E}"/>
              </a:ext>
            </a:extLst>
          </p:cNvPr>
          <p:cNvSpPr txBox="1"/>
          <p:nvPr/>
        </p:nvSpPr>
        <p:spPr>
          <a:xfrm>
            <a:off x="3084920" y="2856411"/>
            <a:ext cx="2767239" cy="5399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-. Temperature of combustion chamber outlet.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6ED025C-5096-45D4-AB2C-02793EBC9C1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852159" y="3126377"/>
            <a:ext cx="461555" cy="8098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3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EDA0D2B-88AA-42AC-BBD5-144A9B545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1205153"/>
            <a:ext cx="7200000" cy="5149367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C5BC5B9-A3D3-4B48-AD56-AC9E7EBB3A1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358288" y="4911636"/>
            <a:ext cx="781230" cy="4259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53C969-4CB8-403A-996A-DE46D811EF1A}"/>
              </a:ext>
            </a:extLst>
          </p:cNvPr>
          <p:cNvSpPr txBox="1"/>
          <p:nvPr/>
        </p:nvSpPr>
        <p:spPr>
          <a:xfrm>
            <a:off x="2588713" y="5337538"/>
            <a:ext cx="1539149" cy="5849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Net thrust of engine.(green)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It gets negative as flight velocity decreases 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8902AB-7163-48F1-B0F4-925A8EC2A0D0}"/>
              </a:ext>
            </a:extLst>
          </p:cNvPr>
          <p:cNvSpPr txBox="1"/>
          <p:nvPr/>
        </p:nvSpPr>
        <p:spPr>
          <a:xfrm>
            <a:off x="1964233" y="2372587"/>
            <a:ext cx="1771744" cy="7624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Gross thrust of exhaust nozzle.(red)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It gets smaller than ram drag as flight velocity decreases.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4583A5-31BB-4E51-839D-663AC02B37B1}"/>
              </a:ext>
            </a:extLst>
          </p:cNvPr>
          <p:cNvSpPr txBox="1"/>
          <p:nvPr/>
        </p:nvSpPr>
        <p:spPr>
          <a:xfrm>
            <a:off x="5238658" y="3593782"/>
            <a:ext cx="1402080" cy="372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Ram drag.(blue)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00D573C-00CC-405C-B6A2-12C8DDD7512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651863" y="3965892"/>
            <a:ext cx="287835" cy="53643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1BFB6ED-B994-46BF-BF2D-F87C5D3CA49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850105" y="1637211"/>
            <a:ext cx="102101" cy="73537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3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47B3A0E-26D7-4BE2-AEA6-E8750964E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100" y="1094316"/>
            <a:ext cx="4700423" cy="5371042"/>
          </a:xfrm>
          <a:prstGeom prst="rect">
            <a:avLst/>
          </a:prstGeom>
        </p:spPr>
      </p:pic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B37B0EA9-FC3B-44F2-81BF-2F830E6089C3}"/>
              </a:ext>
            </a:extLst>
          </p:cNvPr>
          <p:cNvSpPr/>
          <p:nvPr/>
        </p:nvSpPr>
        <p:spPr>
          <a:xfrm>
            <a:off x="4031855" y="5233816"/>
            <a:ext cx="86885" cy="165535"/>
          </a:xfrm>
          <a:custGeom>
            <a:avLst/>
            <a:gdLst>
              <a:gd name="connsiteX0" fmla="*/ 16095 w 33512"/>
              <a:gd name="connsiteY0" fmla="*/ 95794 h 95794"/>
              <a:gd name="connsiteX1" fmla="*/ 16095 w 33512"/>
              <a:gd name="connsiteY1" fmla="*/ 43543 h 95794"/>
              <a:gd name="connsiteX2" fmla="*/ 33512 w 33512"/>
              <a:gd name="connsiteY2" fmla="*/ 0 h 95794"/>
              <a:gd name="connsiteX0" fmla="*/ 1677 w 19094"/>
              <a:gd name="connsiteY0" fmla="*/ 95794 h 95794"/>
              <a:gd name="connsiteX1" fmla="*/ 1677 w 19094"/>
              <a:gd name="connsiteY1" fmla="*/ 43543 h 95794"/>
              <a:gd name="connsiteX2" fmla="*/ 19094 w 19094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783 w 18200"/>
              <a:gd name="connsiteY0" fmla="*/ 95794 h 95794"/>
              <a:gd name="connsiteX1" fmla="*/ 7717 w 18200"/>
              <a:gd name="connsiteY1" fmla="*/ 49178 h 95794"/>
              <a:gd name="connsiteX2" fmla="*/ 18200 w 18200"/>
              <a:gd name="connsiteY2" fmla="*/ 0 h 95794"/>
              <a:gd name="connsiteX0" fmla="*/ 570 w 17987"/>
              <a:gd name="connsiteY0" fmla="*/ 95794 h 95794"/>
              <a:gd name="connsiteX1" fmla="*/ 8660 w 17987"/>
              <a:gd name="connsiteY1" fmla="*/ 51995 h 95794"/>
              <a:gd name="connsiteX2" fmla="*/ 17987 w 17987"/>
              <a:gd name="connsiteY2" fmla="*/ 0 h 95794"/>
              <a:gd name="connsiteX0" fmla="*/ 239 w 17656"/>
              <a:gd name="connsiteY0" fmla="*/ 95794 h 95794"/>
              <a:gd name="connsiteX1" fmla="*/ 8329 w 17656"/>
              <a:gd name="connsiteY1" fmla="*/ 51995 h 95794"/>
              <a:gd name="connsiteX2" fmla="*/ 17656 w 1765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204 w 17621"/>
              <a:gd name="connsiteY0" fmla="*/ 95794 h 95794"/>
              <a:gd name="connsiteX1" fmla="*/ 9450 w 17621"/>
              <a:gd name="connsiteY1" fmla="*/ 50587 h 95794"/>
              <a:gd name="connsiteX2" fmla="*/ 17621 w 17621"/>
              <a:gd name="connsiteY2" fmla="*/ 0 h 95794"/>
              <a:gd name="connsiteX0" fmla="*/ 0 w 17417"/>
              <a:gd name="connsiteY0" fmla="*/ 95794 h 95794"/>
              <a:gd name="connsiteX1" fmla="*/ 9246 w 17417"/>
              <a:gd name="connsiteY1" fmla="*/ 50587 h 95794"/>
              <a:gd name="connsiteX2" fmla="*/ 17417 w 17417"/>
              <a:gd name="connsiteY2" fmla="*/ 0 h 9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" h="95794">
                <a:moveTo>
                  <a:pt x="0" y="95794"/>
                </a:moveTo>
                <a:cubicBezTo>
                  <a:pt x="7793" y="76242"/>
                  <a:pt x="5187" y="67962"/>
                  <a:pt x="9246" y="50587"/>
                </a:cubicBezTo>
                <a:cubicBezTo>
                  <a:pt x="13305" y="33212"/>
                  <a:pt x="13350" y="20406"/>
                  <a:pt x="17417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ED122301-BE5A-45A8-B5BD-1564B2EFC1AF}"/>
              </a:ext>
            </a:extLst>
          </p:cNvPr>
          <p:cNvSpPr/>
          <p:nvPr/>
        </p:nvSpPr>
        <p:spPr>
          <a:xfrm>
            <a:off x="4205611" y="1463038"/>
            <a:ext cx="2787372" cy="3781697"/>
          </a:xfrm>
          <a:custGeom>
            <a:avLst/>
            <a:gdLst>
              <a:gd name="connsiteX0" fmla="*/ 16095 w 33512"/>
              <a:gd name="connsiteY0" fmla="*/ 95794 h 95794"/>
              <a:gd name="connsiteX1" fmla="*/ 16095 w 33512"/>
              <a:gd name="connsiteY1" fmla="*/ 43543 h 95794"/>
              <a:gd name="connsiteX2" fmla="*/ 33512 w 33512"/>
              <a:gd name="connsiteY2" fmla="*/ 0 h 95794"/>
              <a:gd name="connsiteX0" fmla="*/ 1677 w 19094"/>
              <a:gd name="connsiteY0" fmla="*/ 95794 h 95794"/>
              <a:gd name="connsiteX1" fmla="*/ 1677 w 19094"/>
              <a:gd name="connsiteY1" fmla="*/ 43543 h 95794"/>
              <a:gd name="connsiteX2" fmla="*/ 19094 w 19094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783 w 18200"/>
              <a:gd name="connsiteY0" fmla="*/ 95794 h 95794"/>
              <a:gd name="connsiteX1" fmla="*/ 7717 w 18200"/>
              <a:gd name="connsiteY1" fmla="*/ 49178 h 95794"/>
              <a:gd name="connsiteX2" fmla="*/ 18200 w 18200"/>
              <a:gd name="connsiteY2" fmla="*/ 0 h 95794"/>
              <a:gd name="connsiteX0" fmla="*/ 570 w 17987"/>
              <a:gd name="connsiteY0" fmla="*/ 95794 h 95794"/>
              <a:gd name="connsiteX1" fmla="*/ 8660 w 17987"/>
              <a:gd name="connsiteY1" fmla="*/ 51995 h 95794"/>
              <a:gd name="connsiteX2" fmla="*/ 17987 w 17987"/>
              <a:gd name="connsiteY2" fmla="*/ 0 h 95794"/>
              <a:gd name="connsiteX0" fmla="*/ 239 w 17656"/>
              <a:gd name="connsiteY0" fmla="*/ 95794 h 95794"/>
              <a:gd name="connsiteX1" fmla="*/ 8329 w 17656"/>
              <a:gd name="connsiteY1" fmla="*/ 51995 h 95794"/>
              <a:gd name="connsiteX2" fmla="*/ 17656 w 1765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204 w 17621"/>
              <a:gd name="connsiteY0" fmla="*/ 95794 h 95794"/>
              <a:gd name="connsiteX1" fmla="*/ 9450 w 17621"/>
              <a:gd name="connsiteY1" fmla="*/ 50587 h 95794"/>
              <a:gd name="connsiteX2" fmla="*/ 17621 w 17621"/>
              <a:gd name="connsiteY2" fmla="*/ 0 h 95794"/>
              <a:gd name="connsiteX0" fmla="*/ 0 w 17417"/>
              <a:gd name="connsiteY0" fmla="*/ 95794 h 95794"/>
              <a:gd name="connsiteX1" fmla="*/ 9246 w 17417"/>
              <a:gd name="connsiteY1" fmla="*/ 50587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09 w 17417"/>
              <a:gd name="connsiteY1" fmla="*/ 51249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09 w 17417"/>
              <a:gd name="connsiteY1" fmla="*/ 51249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028 w 17417"/>
              <a:gd name="connsiteY1" fmla="*/ 53014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8702 w 17417"/>
              <a:gd name="connsiteY1" fmla="*/ 58308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8702 w 17417"/>
              <a:gd name="connsiteY1" fmla="*/ 58308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8702 w 17417"/>
              <a:gd name="connsiteY1" fmla="*/ 58308 h 95794"/>
              <a:gd name="connsiteX2" fmla="*/ 17417 w 17417"/>
              <a:gd name="connsiteY2" fmla="*/ 0 h 9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17" h="95794">
                <a:moveTo>
                  <a:pt x="0" y="95794"/>
                </a:moveTo>
                <a:cubicBezTo>
                  <a:pt x="2460" y="89037"/>
                  <a:pt x="7690" y="64212"/>
                  <a:pt x="8702" y="58308"/>
                </a:cubicBezTo>
                <a:cubicBezTo>
                  <a:pt x="9714" y="52404"/>
                  <a:pt x="16016" y="12244"/>
                  <a:pt x="17417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37B4FCB7-844A-4279-9513-3FDF7768534B}"/>
              </a:ext>
            </a:extLst>
          </p:cNvPr>
          <p:cNvSpPr/>
          <p:nvPr/>
        </p:nvSpPr>
        <p:spPr>
          <a:xfrm>
            <a:off x="7093733" y="1428855"/>
            <a:ext cx="81105" cy="464558"/>
          </a:xfrm>
          <a:custGeom>
            <a:avLst/>
            <a:gdLst>
              <a:gd name="connsiteX0" fmla="*/ 16095 w 33512"/>
              <a:gd name="connsiteY0" fmla="*/ 95794 h 95794"/>
              <a:gd name="connsiteX1" fmla="*/ 16095 w 33512"/>
              <a:gd name="connsiteY1" fmla="*/ 43543 h 95794"/>
              <a:gd name="connsiteX2" fmla="*/ 33512 w 33512"/>
              <a:gd name="connsiteY2" fmla="*/ 0 h 95794"/>
              <a:gd name="connsiteX0" fmla="*/ 1677 w 19094"/>
              <a:gd name="connsiteY0" fmla="*/ 95794 h 95794"/>
              <a:gd name="connsiteX1" fmla="*/ 1677 w 19094"/>
              <a:gd name="connsiteY1" fmla="*/ 43543 h 95794"/>
              <a:gd name="connsiteX2" fmla="*/ 19094 w 19094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783 w 18200"/>
              <a:gd name="connsiteY0" fmla="*/ 95794 h 95794"/>
              <a:gd name="connsiteX1" fmla="*/ 7717 w 18200"/>
              <a:gd name="connsiteY1" fmla="*/ 49178 h 95794"/>
              <a:gd name="connsiteX2" fmla="*/ 18200 w 18200"/>
              <a:gd name="connsiteY2" fmla="*/ 0 h 95794"/>
              <a:gd name="connsiteX0" fmla="*/ 570 w 17987"/>
              <a:gd name="connsiteY0" fmla="*/ 95794 h 95794"/>
              <a:gd name="connsiteX1" fmla="*/ 8660 w 17987"/>
              <a:gd name="connsiteY1" fmla="*/ 51995 h 95794"/>
              <a:gd name="connsiteX2" fmla="*/ 17987 w 17987"/>
              <a:gd name="connsiteY2" fmla="*/ 0 h 95794"/>
              <a:gd name="connsiteX0" fmla="*/ 239 w 17656"/>
              <a:gd name="connsiteY0" fmla="*/ 95794 h 95794"/>
              <a:gd name="connsiteX1" fmla="*/ 8329 w 17656"/>
              <a:gd name="connsiteY1" fmla="*/ 51995 h 95794"/>
              <a:gd name="connsiteX2" fmla="*/ 17656 w 1765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204 w 17621"/>
              <a:gd name="connsiteY0" fmla="*/ 95794 h 95794"/>
              <a:gd name="connsiteX1" fmla="*/ 9450 w 17621"/>
              <a:gd name="connsiteY1" fmla="*/ 50587 h 95794"/>
              <a:gd name="connsiteX2" fmla="*/ 17621 w 17621"/>
              <a:gd name="connsiteY2" fmla="*/ 0 h 95794"/>
              <a:gd name="connsiteX0" fmla="*/ 0 w 17417"/>
              <a:gd name="connsiteY0" fmla="*/ 95794 h 95794"/>
              <a:gd name="connsiteX1" fmla="*/ 9246 w 17417"/>
              <a:gd name="connsiteY1" fmla="*/ 50587 h 95794"/>
              <a:gd name="connsiteX2" fmla="*/ 17417 w 17417"/>
              <a:gd name="connsiteY2" fmla="*/ 0 h 95794"/>
              <a:gd name="connsiteX0" fmla="*/ 0 w 9258"/>
              <a:gd name="connsiteY0" fmla="*/ 94850 h 94850"/>
              <a:gd name="connsiteX1" fmla="*/ 9246 w 9258"/>
              <a:gd name="connsiteY1" fmla="*/ 49643 h 94850"/>
              <a:gd name="connsiteX2" fmla="*/ 2625 w 9258"/>
              <a:gd name="connsiteY2" fmla="*/ 0 h 94850"/>
              <a:gd name="connsiteX0" fmla="*/ 0 w 10012"/>
              <a:gd name="connsiteY0" fmla="*/ 10000 h 10000"/>
              <a:gd name="connsiteX1" fmla="*/ 9987 w 10012"/>
              <a:gd name="connsiteY1" fmla="*/ 5234 h 10000"/>
              <a:gd name="connsiteX2" fmla="*/ 2835 w 10012"/>
              <a:gd name="connsiteY2" fmla="*/ 0 h 10000"/>
              <a:gd name="connsiteX0" fmla="*/ 0 w 4899"/>
              <a:gd name="connsiteY0" fmla="*/ 10000 h 10000"/>
              <a:gd name="connsiteX1" fmla="*/ 3802 w 4899"/>
              <a:gd name="connsiteY1" fmla="*/ 4538 h 10000"/>
              <a:gd name="connsiteX2" fmla="*/ 2835 w 4899"/>
              <a:gd name="connsiteY2" fmla="*/ 0 h 10000"/>
              <a:gd name="connsiteX0" fmla="*/ 7890 w 14463"/>
              <a:gd name="connsiteY0" fmla="*/ 9403 h 9403"/>
              <a:gd name="connsiteX1" fmla="*/ 1974 w 14463"/>
              <a:gd name="connsiteY1" fmla="*/ 4538 h 9403"/>
              <a:gd name="connsiteX2" fmla="*/ 0 w 14463"/>
              <a:gd name="connsiteY2" fmla="*/ 0 h 9403"/>
              <a:gd name="connsiteX0" fmla="*/ 5455 w 5455"/>
              <a:gd name="connsiteY0" fmla="*/ 10000 h 10000"/>
              <a:gd name="connsiteX1" fmla="*/ 1365 w 5455"/>
              <a:gd name="connsiteY1" fmla="*/ 4826 h 10000"/>
              <a:gd name="connsiteX2" fmla="*/ 0 w 5455"/>
              <a:gd name="connsiteY2" fmla="*/ 0 h 10000"/>
              <a:gd name="connsiteX0" fmla="*/ 22002 w 22002"/>
              <a:gd name="connsiteY0" fmla="*/ 10000 h 10000"/>
              <a:gd name="connsiteX1" fmla="*/ 2502 w 22002"/>
              <a:gd name="connsiteY1" fmla="*/ 4826 h 10000"/>
              <a:gd name="connsiteX2" fmla="*/ 0 w 22002"/>
              <a:gd name="connsiteY2" fmla="*/ 0 h 10000"/>
              <a:gd name="connsiteX0" fmla="*/ 22002 w 22002"/>
              <a:gd name="connsiteY0" fmla="*/ 10000 h 10000"/>
              <a:gd name="connsiteX1" fmla="*/ 9170 w 22002"/>
              <a:gd name="connsiteY1" fmla="*/ 4932 h 10000"/>
              <a:gd name="connsiteX2" fmla="*/ 0 w 22002"/>
              <a:gd name="connsiteY2" fmla="*/ 0 h 10000"/>
              <a:gd name="connsiteX0" fmla="*/ 22002 w 22002"/>
              <a:gd name="connsiteY0" fmla="*/ 10000 h 10000"/>
              <a:gd name="connsiteX1" fmla="*/ 9170 w 22002"/>
              <a:gd name="connsiteY1" fmla="*/ 4932 h 10000"/>
              <a:gd name="connsiteX2" fmla="*/ 0 w 22002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02" h="10000">
                <a:moveTo>
                  <a:pt x="22002" y="10000"/>
                </a:moveTo>
                <a:cubicBezTo>
                  <a:pt x="17111" y="7808"/>
                  <a:pt x="12837" y="6599"/>
                  <a:pt x="9170" y="4932"/>
                </a:cubicBezTo>
                <a:cubicBezTo>
                  <a:pt x="5503" y="3265"/>
                  <a:pt x="1971" y="1546"/>
                  <a:pt x="0" y="0"/>
                </a:cubicBezTo>
              </a:path>
            </a:pathLst>
          </a:cu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84CEF7BB-23F6-4258-898A-30EF47D5FD4C}"/>
              </a:ext>
            </a:extLst>
          </p:cNvPr>
          <p:cNvSpPr/>
          <p:nvPr/>
        </p:nvSpPr>
        <p:spPr>
          <a:xfrm>
            <a:off x="4227356" y="1963798"/>
            <a:ext cx="2796174" cy="3435553"/>
          </a:xfrm>
          <a:custGeom>
            <a:avLst/>
            <a:gdLst>
              <a:gd name="connsiteX0" fmla="*/ 16095 w 33512"/>
              <a:gd name="connsiteY0" fmla="*/ 95794 h 95794"/>
              <a:gd name="connsiteX1" fmla="*/ 16095 w 33512"/>
              <a:gd name="connsiteY1" fmla="*/ 43543 h 95794"/>
              <a:gd name="connsiteX2" fmla="*/ 33512 w 33512"/>
              <a:gd name="connsiteY2" fmla="*/ 0 h 95794"/>
              <a:gd name="connsiteX0" fmla="*/ 1677 w 19094"/>
              <a:gd name="connsiteY0" fmla="*/ 95794 h 95794"/>
              <a:gd name="connsiteX1" fmla="*/ 1677 w 19094"/>
              <a:gd name="connsiteY1" fmla="*/ 43543 h 95794"/>
              <a:gd name="connsiteX2" fmla="*/ 19094 w 19094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241 w 17658"/>
              <a:gd name="connsiteY0" fmla="*/ 95794 h 95794"/>
              <a:gd name="connsiteX1" fmla="*/ 7175 w 17658"/>
              <a:gd name="connsiteY1" fmla="*/ 49178 h 95794"/>
              <a:gd name="connsiteX2" fmla="*/ 17658 w 17658"/>
              <a:gd name="connsiteY2" fmla="*/ 0 h 95794"/>
              <a:gd name="connsiteX0" fmla="*/ 783 w 18200"/>
              <a:gd name="connsiteY0" fmla="*/ 95794 h 95794"/>
              <a:gd name="connsiteX1" fmla="*/ 7717 w 18200"/>
              <a:gd name="connsiteY1" fmla="*/ 49178 h 95794"/>
              <a:gd name="connsiteX2" fmla="*/ 18200 w 18200"/>
              <a:gd name="connsiteY2" fmla="*/ 0 h 95794"/>
              <a:gd name="connsiteX0" fmla="*/ 570 w 17987"/>
              <a:gd name="connsiteY0" fmla="*/ 95794 h 95794"/>
              <a:gd name="connsiteX1" fmla="*/ 8660 w 17987"/>
              <a:gd name="connsiteY1" fmla="*/ 51995 h 95794"/>
              <a:gd name="connsiteX2" fmla="*/ 17987 w 17987"/>
              <a:gd name="connsiteY2" fmla="*/ 0 h 95794"/>
              <a:gd name="connsiteX0" fmla="*/ 239 w 17656"/>
              <a:gd name="connsiteY0" fmla="*/ 95794 h 95794"/>
              <a:gd name="connsiteX1" fmla="*/ 8329 w 17656"/>
              <a:gd name="connsiteY1" fmla="*/ 51995 h 95794"/>
              <a:gd name="connsiteX2" fmla="*/ 17656 w 1765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469 w 17886"/>
              <a:gd name="connsiteY0" fmla="*/ 95794 h 95794"/>
              <a:gd name="connsiteX1" fmla="*/ 5092 w 17886"/>
              <a:gd name="connsiteY1" fmla="*/ 43543 h 95794"/>
              <a:gd name="connsiteX2" fmla="*/ 17886 w 17886"/>
              <a:gd name="connsiteY2" fmla="*/ 0 h 95794"/>
              <a:gd name="connsiteX0" fmla="*/ 204 w 17621"/>
              <a:gd name="connsiteY0" fmla="*/ 95794 h 95794"/>
              <a:gd name="connsiteX1" fmla="*/ 9450 w 17621"/>
              <a:gd name="connsiteY1" fmla="*/ 50587 h 95794"/>
              <a:gd name="connsiteX2" fmla="*/ 17621 w 17621"/>
              <a:gd name="connsiteY2" fmla="*/ 0 h 95794"/>
              <a:gd name="connsiteX0" fmla="*/ 0 w 17417"/>
              <a:gd name="connsiteY0" fmla="*/ 95794 h 95794"/>
              <a:gd name="connsiteX1" fmla="*/ 9246 w 17417"/>
              <a:gd name="connsiteY1" fmla="*/ 50587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09 w 17417"/>
              <a:gd name="connsiteY1" fmla="*/ 51249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09 w 17417"/>
              <a:gd name="connsiteY1" fmla="*/ 51249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463 w 17417"/>
              <a:gd name="connsiteY1" fmla="*/ 55882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9028 w 17417"/>
              <a:gd name="connsiteY1" fmla="*/ 53014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8702 w 17417"/>
              <a:gd name="connsiteY1" fmla="*/ 58308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8702 w 17417"/>
              <a:gd name="connsiteY1" fmla="*/ 58308 h 95794"/>
              <a:gd name="connsiteX2" fmla="*/ 17417 w 17417"/>
              <a:gd name="connsiteY2" fmla="*/ 0 h 95794"/>
              <a:gd name="connsiteX0" fmla="*/ 0 w 17417"/>
              <a:gd name="connsiteY0" fmla="*/ 95794 h 95794"/>
              <a:gd name="connsiteX1" fmla="*/ 8702 w 17417"/>
              <a:gd name="connsiteY1" fmla="*/ 58308 h 95794"/>
              <a:gd name="connsiteX2" fmla="*/ 17417 w 17417"/>
              <a:gd name="connsiteY2" fmla="*/ 0 h 95794"/>
              <a:gd name="connsiteX0" fmla="*/ 0 w 17526"/>
              <a:gd name="connsiteY0" fmla="*/ 88514 h 88514"/>
              <a:gd name="connsiteX1" fmla="*/ 8811 w 17526"/>
              <a:gd name="connsiteY1" fmla="*/ 58308 h 88514"/>
              <a:gd name="connsiteX2" fmla="*/ 17526 w 17526"/>
              <a:gd name="connsiteY2" fmla="*/ 0 h 88514"/>
              <a:gd name="connsiteX0" fmla="*/ 0 w 17526"/>
              <a:gd name="connsiteY0" fmla="*/ 88514 h 88514"/>
              <a:gd name="connsiteX1" fmla="*/ 8811 w 17526"/>
              <a:gd name="connsiteY1" fmla="*/ 58308 h 88514"/>
              <a:gd name="connsiteX2" fmla="*/ 17526 w 17526"/>
              <a:gd name="connsiteY2" fmla="*/ 0 h 88514"/>
              <a:gd name="connsiteX0" fmla="*/ 0 w 17526"/>
              <a:gd name="connsiteY0" fmla="*/ 88514 h 88514"/>
              <a:gd name="connsiteX1" fmla="*/ 9083 w 17526"/>
              <a:gd name="connsiteY1" fmla="*/ 58087 h 88514"/>
              <a:gd name="connsiteX2" fmla="*/ 17526 w 17526"/>
              <a:gd name="connsiteY2" fmla="*/ 0 h 88514"/>
              <a:gd name="connsiteX0" fmla="*/ 0 w 17472"/>
              <a:gd name="connsiteY0" fmla="*/ 87190 h 87190"/>
              <a:gd name="connsiteX1" fmla="*/ 9083 w 17472"/>
              <a:gd name="connsiteY1" fmla="*/ 56763 h 87190"/>
              <a:gd name="connsiteX2" fmla="*/ 17472 w 17472"/>
              <a:gd name="connsiteY2" fmla="*/ 0 h 87190"/>
              <a:gd name="connsiteX0" fmla="*/ 0 w 17472"/>
              <a:gd name="connsiteY0" fmla="*/ 87190 h 87190"/>
              <a:gd name="connsiteX1" fmla="*/ 8757 w 17472"/>
              <a:gd name="connsiteY1" fmla="*/ 59410 h 87190"/>
              <a:gd name="connsiteX2" fmla="*/ 17472 w 17472"/>
              <a:gd name="connsiteY2" fmla="*/ 0 h 87190"/>
              <a:gd name="connsiteX0" fmla="*/ 0 w 17472"/>
              <a:gd name="connsiteY0" fmla="*/ 87190 h 87190"/>
              <a:gd name="connsiteX1" fmla="*/ 8757 w 17472"/>
              <a:gd name="connsiteY1" fmla="*/ 59410 h 87190"/>
              <a:gd name="connsiteX2" fmla="*/ 17472 w 17472"/>
              <a:gd name="connsiteY2" fmla="*/ 0 h 87190"/>
              <a:gd name="connsiteX0" fmla="*/ 0 w 17472"/>
              <a:gd name="connsiteY0" fmla="*/ 87190 h 87190"/>
              <a:gd name="connsiteX1" fmla="*/ 9954 w 17472"/>
              <a:gd name="connsiteY1" fmla="*/ 52792 h 87190"/>
              <a:gd name="connsiteX2" fmla="*/ 17472 w 17472"/>
              <a:gd name="connsiteY2" fmla="*/ 0 h 87190"/>
              <a:gd name="connsiteX0" fmla="*/ 0 w 17472"/>
              <a:gd name="connsiteY0" fmla="*/ 87190 h 87190"/>
              <a:gd name="connsiteX1" fmla="*/ 9954 w 17472"/>
              <a:gd name="connsiteY1" fmla="*/ 52792 h 87190"/>
              <a:gd name="connsiteX2" fmla="*/ 17472 w 17472"/>
              <a:gd name="connsiteY2" fmla="*/ 0 h 87190"/>
              <a:gd name="connsiteX0" fmla="*/ 0 w 17472"/>
              <a:gd name="connsiteY0" fmla="*/ 87190 h 87190"/>
              <a:gd name="connsiteX1" fmla="*/ 9519 w 17472"/>
              <a:gd name="connsiteY1" fmla="*/ 52130 h 87190"/>
              <a:gd name="connsiteX2" fmla="*/ 17472 w 17472"/>
              <a:gd name="connsiteY2" fmla="*/ 0 h 8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72" h="87190">
                <a:moveTo>
                  <a:pt x="0" y="87190"/>
                </a:moveTo>
                <a:cubicBezTo>
                  <a:pt x="2732" y="81095"/>
                  <a:pt x="6716" y="65339"/>
                  <a:pt x="9519" y="52130"/>
                </a:cubicBezTo>
                <a:cubicBezTo>
                  <a:pt x="12322" y="38921"/>
                  <a:pt x="16071" y="12244"/>
                  <a:pt x="17472" y="0"/>
                </a:cubicBezTo>
              </a:path>
            </a:pathLst>
          </a:cu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9723D5-99A5-4F24-8A77-A0CA422C430A}"/>
              </a:ext>
            </a:extLst>
          </p:cNvPr>
          <p:cNvSpPr txBox="1"/>
          <p:nvPr/>
        </p:nvSpPr>
        <p:spPr>
          <a:xfrm>
            <a:off x="3567058" y="5482385"/>
            <a:ext cx="10164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Adiabatic compression</a:t>
            </a:r>
            <a:endParaRPr kumimoji="1" lang="ja-JP" altLang="en-US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01E2015-9016-48DB-8A2A-9C5D374815F0}"/>
              </a:ext>
            </a:extLst>
          </p:cNvPr>
          <p:cNvSpPr txBox="1"/>
          <p:nvPr/>
        </p:nvSpPr>
        <p:spPr>
          <a:xfrm>
            <a:off x="6919596" y="2063095"/>
            <a:ext cx="85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Adiabatic Expansio</a:t>
            </a:r>
            <a:r>
              <a:rPr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</a:t>
            </a:r>
            <a:endParaRPr kumimoji="1" lang="ja-JP" altLang="en-US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6FDF53-5099-4220-9921-62A43F3EF86C}"/>
              </a:ext>
            </a:extLst>
          </p:cNvPr>
          <p:cNvSpPr txBox="1"/>
          <p:nvPr/>
        </p:nvSpPr>
        <p:spPr>
          <a:xfrm>
            <a:off x="4382814" y="3284705"/>
            <a:ext cx="1314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Constant pressure heat addition</a:t>
            </a:r>
            <a:endParaRPr kumimoji="1" lang="ja-JP" altLang="en-US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A827D4D-066C-456F-AEFE-3782E4B92705}"/>
              </a:ext>
            </a:extLst>
          </p:cNvPr>
          <p:cNvSpPr txBox="1"/>
          <p:nvPr/>
        </p:nvSpPr>
        <p:spPr>
          <a:xfrm>
            <a:off x="5625443" y="4202706"/>
            <a:ext cx="1314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Constant pressure heat rejection</a:t>
            </a:r>
            <a:endParaRPr kumimoji="1" lang="ja-JP" altLang="en-US" sz="1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059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87232EA-011A-40D0-B4FC-7D33F4354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77" y="1162943"/>
            <a:ext cx="7200000" cy="480803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16FF60-3953-4190-AC09-C78789093E26}"/>
              </a:ext>
            </a:extLst>
          </p:cNvPr>
          <p:cNvSpPr txBox="1"/>
          <p:nvPr/>
        </p:nvSpPr>
        <p:spPr>
          <a:xfrm>
            <a:off x="3836578" y="3048000"/>
            <a:ext cx="1402080" cy="3692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Nozzle pressure ratio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D5BE7CE-E423-4CF1-AD59-A1FED551DF14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492138" y="3417252"/>
            <a:ext cx="1045480" cy="36258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9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C08BB55-D5E3-4549-BE98-D01FA2BBB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256321"/>
            <a:ext cx="7200000" cy="479798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1EBB905-360A-44D7-9718-723061D96B23}"/>
              </a:ext>
            </a:extLst>
          </p:cNvPr>
          <p:cNvSpPr txBox="1"/>
          <p:nvPr/>
        </p:nvSpPr>
        <p:spPr>
          <a:xfrm>
            <a:off x="3819160" y="2124891"/>
            <a:ext cx="1763033" cy="5608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Nozzle gross thrust vs. combustor outlet temperature.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BFBC171-8904-4CD4-9021-7C0E17E99EE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284617" y="2685732"/>
            <a:ext cx="416060" cy="9109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780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ECA93CC-A4B8-43CB-8A7F-6D435227B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412" y="919074"/>
            <a:ext cx="7200000" cy="480807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AEC8528-A626-4277-8CEE-B5B450CB39D0}"/>
              </a:ext>
            </a:extLst>
          </p:cNvPr>
          <p:cNvSpPr txBox="1"/>
          <p:nvPr/>
        </p:nvSpPr>
        <p:spPr>
          <a:xfrm>
            <a:off x="4339271" y="3936274"/>
            <a:ext cx="2139905" cy="7315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Nozzle gross thrust vs. flight Mach number.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-. There are 2 curves due to change in combustor outlet temperature in simulation.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7221AA0-D570-4251-A450-AF41C760AE02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4911634" y="3248298"/>
            <a:ext cx="497590" cy="68797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814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6AE9C5E-BFA9-4F58-8EEE-C83680340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54" y="977180"/>
            <a:ext cx="7200000" cy="481215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A7170A-2E86-44C0-BF71-318E882D9D71}"/>
              </a:ext>
            </a:extLst>
          </p:cNvPr>
          <p:cNvSpPr txBox="1"/>
          <p:nvPr/>
        </p:nvSpPr>
        <p:spPr>
          <a:xfrm>
            <a:off x="3906247" y="2002969"/>
            <a:ext cx="2111376" cy="5608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Full-Expanded exhaust gas velocity vs. combustor outlet temperature.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252BC53-B185-4C28-A0C4-459131E8A12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371705" y="2563810"/>
            <a:ext cx="590230" cy="9109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21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ユーザー設定</PresentationFormat>
  <Paragraphs>73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ＭＳ Ｐゴシック</vt:lpstr>
      <vt:lpstr>ＭＳ ゴシック</vt:lpstr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 Aozasa</dc:creator>
  <cp:lastModifiedBy>青笹 友信</cp:lastModifiedBy>
  <cp:revision>363</cp:revision>
  <dcterms:created xsi:type="dcterms:W3CDTF">2018-07-11T21:54:00Z</dcterms:created>
  <dcterms:modified xsi:type="dcterms:W3CDTF">2021-01-24T08:23:19Z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