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クリックしてアウトラインのテキストを編集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524320" y="2880"/>
            <a:ext cx="504792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"/>
          <p:cNvGrpSpPr/>
          <p:nvPr/>
        </p:nvGrpSpPr>
        <p:grpSpPr>
          <a:xfrm>
            <a:off x="2808000" y="252000"/>
            <a:ext cx="4931280" cy="4824000"/>
            <a:chOff x="2808000" y="252000"/>
            <a:chExt cx="4931280" cy="4824000"/>
          </a:xfrm>
        </p:grpSpPr>
        <p:pic>
          <p:nvPicPr>
            <p:cNvPr id="78" name="" descr=""/>
            <p:cNvPicPr/>
            <p:nvPr/>
          </p:nvPicPr>
          <p:blipFill>
            <a:blip r:embed="rId1">
              <a:alphaModFix amt="50000"/>
            </a:blip>
            <a:stretch/>
          </p:blipFill>
          <p:spPr>
            <a:xfrm>
              <a:off x="2808000" y="627840"/>
              <a:ext cx="3960000" cy="4448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9" name=""/>
            <p:cNvSpPr/>
            <p:nvPr/>
          </p:nvSpPr>
          <p:spPr>
            <a:xfrm>
              <a:off x="3996000" y="252000"/>
              <a:ext cx="1619280" cy="57492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ＭＳ Ｐゴシック"/>
                  <a:ea typeface="DejaVu Sans"/>
                </a:rPr>
                <a:t>Output:</a:t>
              </a:r>
              <a:endParaRPr b="0" lang="en-US" sz="800" spc="-1" strike="noStrike">
                <a:latin typeface="ＭＳ Ｐゴシック"/>
              </a:endParaRPr>
            </a:p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ＭＳ Ｐゴシック"/>
                  <a:ea typeface="DejaVu Sans"/>
                </a:rPr>
                <a:t> </a:t>
              </a:r>
              <a:r>
                <a:rPr b="0" lang="en-US" sz="800" spc="-1" strike="noStrike">
                  <a:solidFill>
                    <a:srgbClr val="000000"/>
                  </a:solidFill>
                  <a:latin typeface="ＭＳ Ｐゴシック"/>
                  <a:ea typeface="DejaVu Sans"/>
                </a:rPr>
                <a:t>Pressure of fluid after compression (p2). This is to be used in fuel system modeling.</a:t>
              </a:r>
              <a:endParaRPr b="0" lang="en-US" sz="800" spc="-1" strike="noStrike">
                <a:latin typeface="ＭＳ Ｐゴシック"/>
              </a:endParaRPr>
            </a:p>
            <a:p>
              <a:pPr>
                <a:lnSpc>
                  <a:spcPct val="100000"/>
                </a:lnSpc>
              </a:pPr>
              <a:endParaRPr b="0" lang="en-US" sz="800" spc="-1" strike="noStrike">
                <a:latin typeface="ＭＳ Ｐゴシック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5940000" y="1980000"/>
              <a:ext cx="1799280" cy="574920"/>
            </a:xfrm>
            <a:prstGeom prst="rect">
              <a:avLst/>
            </a:prstGeom>
            <a:solidFill>
              <a:srgbClr val="81d41a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ＭＳ Ｐゴシック"/>
                  <a:ea typeface="DejaVu Sans"/>
                </a:rPr>
                <a:t>Everything rather than p2 output connector is same as pistonCylinder of Otto which was released earlier.</a:t>
              </a:r>
              <a:endParaRPr b="0" lang="en-U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590920" y="254160"/>
            <a:ext cx="4933440" cy="48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099880" y="2880"/>
            <a:ext cx="58968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099880" y="2880"/>
            <a:ext cx="5896800" cy="567036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5472000" y="2340000"/>
            <a:ext cx="1548000" cy="360000"/>
          </a:xfrm>
          <a:prstGeom prst="rect">
            <a:avLst/>
          </a:prstGeom>
          <a:solidFill>
            <a:srgbClr val="81d41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5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Sub-component which executes diesel cycle calculation.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3672000" y="1440000"/>
            <a:ext cx="1980000" cy="720000"/>
          </a:xfrm>
          <a:prstGeom prst="rect">
            <a:avLst/>
          </a:prstGeom>
          <a:solidFill>
            <a:srgbClr val="81d41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5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Include combustion efficiency curve model/not can be selected.</a:t>
            </a:r>
            <a:endParaRPr b="0" lang="en-US" sz="800" spc="-1" strike="noStrike">
              <a:latin typeface="Arial"/>
            </a:endParaRPr>
          </a:p>
          <a:p>
            <a:pPr>
              <a:lnSpc>
                <a:spcPts val="85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*The maximum temperature accomplished might be restricted by combustion efficiency. 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100240" y="4680"/>
            <a:ext cx="5895720" cy="566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144000" y="2520000"/>
            <a:ext cx="1619280" cy="359280"/>
          </a:xfrm>
          <a:prstGeom prst="rect">
            <a:avLst/>
          </a:prstGeom>
          <a:solidFill>
            <a:srgbClr val="729fc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Inputs: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inlet fluid states, p and T.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52720" y="3240000"/>
            <a:ext cx="2807280" cy="719280"/>
          </a:xfrm>
          <a:prstGeom prst="rect">
            <a:avLst/>
          </a:prstGeom>
          <a:solidFill>
            <a:srgbClr val="81d41a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Viscos friction. The friction torque is proportional to the shaft absolute angular velocity (shaft speed relative to fixed surrounding world) of shaft speed.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Shaft rotation gets steady at the angular speed at which the engine torque output is in equilibrium with friction torque. 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2021-12-05T16:44:55Z</dcterms:created>
  <dc:creator/>
  <dc:description/>
  <dc:language>ja-JP</dc:language>
  <cp:lastModifiedBy/>
  <dcterms:modified xsi:type="dcterms:W3CDTF">2021-12-05T22:45:25Z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