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ja-JP" sz="1800" spc="-1" strike="noStrike">
                <a:latin typeface="Arial"/>
              </a:rPr>
              <a:t>クリックしてタイトルテキストを編集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ja-JP" sz="4400" spc="-1" strike="noStrike">
                <a:latin typeface="Arial"/>
              </a:rPr>
              <a:t>クリックしてタイトルテキストを編集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pc="-1" strike="noStrike">
                <a:latin typeface="Arial"/>
              </a:rPr>
              <a:t>クリックしてアウトラインのテキストを編集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2</a:t>
            </a:r>
            <a:r>
              <a:rPr b="0" lang="ja-JP" sz="2800" spc="-1" strike="noStrike">
                <a:latin typeface="Arial"/>
              </a:rPr>
              <a:t>レベル目のアウトライン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3</a:t>
            </a:r>
            <a:r>
              <a:rPr b="0" lang="ja-JP" sz="2400" spc="-1" strike="noStrike">
                <a:latin typeface="Arial"/>
              </a:rPr>
              <a:t>レベル目のアウトライン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4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5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6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7</a:t>
            </a:r>
            <a:r>
              <a:rPr b="0" lang="ja-JP" sz="2000" spc="-1" strike="noStrike">
                <a:latin typeface="Arial"/>
              </a:rPr>
              <a:t>レベル目のアウトライン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858960" y="-4680"/>
            <a:ext cx="8349480" cy="566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>
            <a:alphaModFix amt="70000"/>
          </a:blip>
          <a:stretch/>
        </p:blipFill>
        <p:spPr>
          <a:xfrm>
            <a:off x="859320" y="-4680"/>
            <a:ext cx="8349480" cy="566784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180000" y="4320000"/>
            <a:ext cx="1619640" cy="53964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Inputs: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the fraction of air and fuel in in-taken air fuel mixture.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3600000" y="1440000"/>
            <a:ext cx="1799640" cy="575280"/>
          </a:xfrm>
          <a:prstGeom prst="rect">
            <a:avLst/>
          </a:prstGeom>
          <a:solidFill>
            <a:srgbClr val="81d41a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Controllable flow restriction. 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The pressure loss coefficient can be manipulated by external real signal.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800" spc="-1" strike="noStrike"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 flipV="1">
            <a:off x="3780000" y="1980000"/>
            <a:ext cx="720000" cy="540000"/>
          </a:xfrm>
          <a:prstGeom prst="line">
            <a:avLst/>
          </a:prstGeom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"/>
          <p:cNvSpPr/>
          <p:nvPr/>
        </p:nvSpPr>
        <p:spPr>
          <a:xfrm flipH="1" flipV="1">
            <a:off x="4500000" y="1980000"/>
            <a:ext cx="1440000" cy="720000"/>
          </a:xfrm>
          <a:prstGeom prst="line">
            <a:avLst/>
          </a:prstGeom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"/>
          <p:cNvSpPr/>
          <p:nvPr/>
        </p:nvSpPr>
        <p:spPr>
          <a:xfrm>
            <a:off x="144000" y="2520000"/>
            <a:ext cx="1619640" cy="35964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Inputs: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inlet fluid states, p and T.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680000" y="4680000"/>
            <a:ext cx="2807640" cy="719640"/>
          </a:xfrm>
          <a:prstGeom prst="rect">
            <a:avLst/>
          </a:prstGeom>
          <a:solidFill>
            <a:srgbClr val="81d41a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Viscos friction. The friction torque is proportional to the shaft absolute angular velocity (shaft speed relative to fixed surrounding world) of shaft speed.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Shaft rotation gets steady at the angular speed at which the engine torque output is in equilibrium with friction torque. 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8100000" y="3420000"/>
            <a:ext cx="1619640" cy="35964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Inputs: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Additional load can be applied.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3600000" y="360000"/>
            <a:ext cx="1439640" cy="539640"/>
          </a:xfrm>
          <a:prstGeom prst="rect">
            <a:avLst/>
          </a:prstGeom>
          <a:solidFill>
            <a:srgbClr val="729fcf">
              <a:alpha val="7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DejaVu Sans"/>
              </a:rPr>
              <a:t>Inputs:</a:t>
            </a:r>
            <a:endParaRPr b="0" lang="en-US" sz="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 </a:t>
            </a:r>
            <a:r>
              <a:rPr b="0" lang="en-US" sz="800" spc="-1" strike="noStrike">
                <a:solidFill>
                  <a:srgbClr val="000000"/>
                </a:solidFill>
                <a:latin typeface="ＭＳ Ｐゴシック"/>
                <a:ea typeface="ＭＳ Ｐゴシック"/>
              </a:rPr>
              <a:t>Pressure loss coefficient of orifice.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 flipH="1" flipV="1">
            <a:off x="4320000" y="900000"/>
            <a:ext cx="1260000" cy="720000"/>
          </a:xfrm>
          <a:prstGeom prst="line">
            <a:avLst/>
          </a:prstGeom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"/>
          <p:cNvSpPr/>
          <p:nvPr/>
        </p:nvSpPr>
        <p:spPr>
          <a:xfrm flipV="1">
            <a:off x="3060000" y="900000"/>
            <a:ext cx="1260000" cy="720000"/>
          </a:xfrm>
          <a:prstGeom prst="line">
            <a:avLst/>
          </a:prstGeom>
          <a:ln w="0">
            <a:solidFill>
              <a:srgbClr val="000000"/>
            </a:solidFill>
            <a:head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Application>LibreOffice/7.1.3.2$Windows_X86_64 LibreOffice_project/47f78053abe362b9384784d31a6e56f8511eb1c1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2021-12-05T16:44:55Z</dcterms:created>
  <dc:creator/>
  <dc:description/>
  <dc:language>ja-JP</dc:language>
  <cp:lastModifiedBy/>
  <dcterms:modified xsi:type="dcterms:W3CDTF">2021-12-05T22:00:06Z</dcterms:modified>
  <cp:revision>21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