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06160" y="-2160"/>
            <a:ext cx="906624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506160" y="-2160"/>
            <a:ext cx="9066240" cy="56700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180000" y="5040000"/>
            <a:ext cx="1620000" cy="36000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latin typeface="ＭＳ Ｐゴシック"/>
              </a:rPr>
              <a:t>Inputs:</a:t>
            </a:r>
            <a:endParaRPr b="0" lang="en-US" sz="800" spc="-1" strike="noStrike">
              <a:latin typeface="ＭＳ Ｐゴシック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Opening of fuel throttle valve.</a:t>
            </a:r>
            <a:endParaRPr b="0" lang="en-US" sz="800" spc="-1" strike="noStrike">
              <a:latin typeface="ＭＳ Ｐゴシック"/>
            </a:endParaRPr>
          </a:p>
        </p:txBody>
      </p:sp>
      <p:sp>
        <p:nvSpPr>
          <p:cNvPr id="79" name=""/>
          <p:cNvSpPr/>
          <p:nvPr/>
        </p:nvSpPr>
        <p:spPr>
          <a:xfrm>
            <a:off x="0" y="1080000"/>
            <a:ext cx="1080000" cy="54000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latin typeface="ＭＳ Ｐゴシック"/>
              </a:rPr>
              <a:t>Inputs:</a:t>
            </a:r>
            <a:endParaRPr b="0" lang="en-US" sz="800" spc="-1" strike="noStrike">
              <a:latin typeface="ＭＳ Ｐゴシック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inlet fluid states, p and T.</a:t>
            </a:r>
            <a:endParaRPr b="0" lang="en-US" sz="800" spc="-1" strike="noStrike">
              <a:latin typeface="ＭＳ Ｐゴシック"/>
            </a:endParaRPr>
          </a:p>
        </p:txBody>
      </p:sp>
      <p:sp>
        <p:nvSpPr>
          <p:cNvPr id="80" name=""/>
          <p:cNvSpPr/>
          <p:nvPr/>
        </p:nvSpPr>
        <p:spPr>
          <a:xfrm>
            <a:off x="6120000" y="4140000"/>
            <a:ext cx="2808000" cy="720000"/>
          </a:xfrm>
          <a:prstGeom prst="rect">
            <a:avLst/>
          </a:prstGeom>
          <a:solidFill>
            <a:srgbClr val="81d41a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Viscos friction. The friction torque is proportional to the shaft absolute angular velocity (shaft speed relative to fixed surrounding world) of shaft speed.</a:t>
            </a:r>
            <a:endParaRPr b="0" lang="en-US" sz="800" spc="-1" strike="noStrike">
              <a:latin typeface="ＭＳ Ｐゴシック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Shaft rotation gets steady at the angular speed at which the engine torque output is in equilibrium with friction torque. </a:t>
            </a:r>
            <a:endParaRPr b="0" lang="en-US" sz="800" spc="-1" strike="noStrike">
              <a:latin typeface="ＭＳ Ｐゴシック"/>
            </a:endParaRPr>
          </a:p>
        </p:txBody>
      </p:sp>
      <p:sp>
        <p:nvSpPr>
          <p:cNvPr id="81" name=""/>
          <p:cNvSpPr/>
          <p:nvPr/>
        </p:nvSpPr>
        <p:spPr>
          <a:xfrm>
            <a:off x="8280000" y="2340000"/>
            <a:ext cx="1620000" cy="36000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latin typeface="ＭＳ Ｐゴシック"/>
              </a:rPr>
              <a:t>Inputs:</a:t>
            </a:r>
            <a:endParaRPr b="0" lang="en-US" sz="800" spc="-1" strike="noStrike">
              <a:latin typeface="ＭＳ Ｐゴシック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Additional load can be applied.</a:t>
            </a:r>
            <a:endParaRPr b="0" lang="en-US" sz="800" spc="-1" strike="noStrike">
              <a:latin typeface="ＭＳ Ｐゴシック"/>
            </a:endParaRPr>
          </a:p>
        </p:txBody>
      </p:sp>
      <p:sp>
        <p:nvSpPr>
          <p:cNvPr id="82" name=""/>
          <p:cNvSpPr/>
          <p:nvPr/>
        </p:nvSpPr>
        <p:spPr>
          <a:xfrm>
            <a:off x="5220000" y="1080000"/>
            <a:ext cx="1620000" cy="540000"/>
          </a:xfrm>
          <a:prstGeom prst="rect">
            <a:avLst/>
          </a:prstGeom>
          <a:solidFill>
            <a:srgbClr val="81d41a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Output the pressure after compression (p of state-2) for fuel supply system modeling purpose </a:t>
            </a:r>
            <a:endParaRPr b="0" lang="en-US" sz="800" spc="-1" strike="noStrike">
              <a:latin typeface="ＭＳ Ｐゴシック"/>
            </a:endParaRPr>
          </a:p>
        </p:txBody>
      </p:sp>
      <p:sp>
        <p:nvSpPr>
          <p:cNvPr id="83" name=""/>
          <p:cNvSpPr/>
          <p:nvPr/>
        </p:nvSpPr>
        <p:spPr>
          <a:xfrm>
            <a:off x="5940000" y="1620000"/>
            <a:ext cx="180000" cy="36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1440000" y="1800000"/>
            <a:ext cx="4140000" cy="2520000"/>
          </a:xfrm>
          <a:prstGeom prst="rect">
            <a:avLst/>
          </a:prstGeom>
          <a:gradFill rotWithShape="0">
            <a:gsLst>
              <a:gs pos="75000">
                <a:srgbClr val="ffffff">
                  <a:alpha val="0"/>
                </a:srgbClr>
              </a:gs>
              <a:gs pos="100000">
                <a:srgbClr val="dddddd">
                  <a:alpha val="0"/>
                </a:srgbClr>
              </a:gs>
            </a:gsLst>
            <a:lin ang="0"/>
          </a:gradFill>
          <a:ln w="18000">
            <a:solidFill>
              <a:srgbClr val="00000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 txBox="1"/>
          <p:nvPr/>
        </p:nvSpPr>
        <p:spPr>
          <a:xfrm>
            <a:off x="3384000" y="4365360"/>
            <a:ext cx="2160000" cy="2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200" spc="-1" strike="noStrike">
                <a:latin typeface="ＭＳ Ｐゴシック"/>
              </a:rPr>
              <a:t>Simplified fuel supply system</a:t>
            </a:r>
            <a:endParaRPr b="0" lang="en-US" sz="1200" spc="-1" strike="noStrike">
              <a:latin typeface="ＭＳ Ｐゴシック"/>
            </a:endParaRPr>
          </a:p>
        </p:txBody>
      </p:sp>
      <p:sp>
        <p:nvSpPr>
          <p:cNvPr id="86" name=""/>
          <p:cNvSpPr/>
          <p:nvPr/>
        </p:nvSpPr>
        <p:spPr>
          <a:xfrm>
            <a:off x="2952000" y="1440000"/>
            <a:ext cx="1620000" cy="576000"/>
          </a:xfrm>
          <a:prstGeom prst="rect">
            <a:avLst/>
          </a:prstGeom>
          <a:solidFill>
            <a:srgbClr val="81d41a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Pressure at the exit of fuel supply line is cylinder pressure after compression in Diesel engine. </a:t>
            </a:r>
            <a:endParaRPr b="0" lang="en-US" sz="800" spc="-1" strike="noStrike">
              <a:latin typeface="ＭＳ Ｐゴシック"/>
            </a:endParaRPr>
          </a:p>
        </p:txBody>
      </p:sp>
      <p:sp>
        <p:nvSpPr>
          <p:cNvPr id="87" name=""/>
          <p:cNvSpPr/>
          <p:nvPr/>
        </p:nvSpPr>
        <p:spPr>
          <a:xfrm>
            <a:off x="3852000" y="3636000"/>
            <a:ext cx="1620000" cy="504000"/>
          </a:xfrm>
          <a:prstGeom prst="rect">
            <a:avLst/>
          </a:prstGeom>
          <a:solidFill>
            <a:srgbClr val="81d41a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Figure out fractions of fuel and air by measuring mass flows of air fuel lines. </a:t>
            </a:r>
            <a:endParaRPr b="0" lang="en-US" sz="800" spc="-1" strike="noStrike">
              <a:latin typeface="ＭＳ Ｐゴシック"/>
            </a:endParaRPr>
          </a:p>
        </p:txBody>
      </p:sp>
      <p:sp>
        <p:nvSpPr>
          <p:cNvPr id="88" name=""/>
          <p:cNvSpPr/>
          <p:nvPr/>
        </p:nvSpPr>
        <p:spPr>
          <a:xfrm>
            <a:off x="216000" y="3024000"/>
            <a:ext cx="1584000" cy="540000"/>
          </a:xfrm>
          <a:prstGeom prst="rect">
            <a:avLst/>
          </a:prstGeom>
          <a:solidFill>
            <a:srgbClr val="81d41a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Provides pressure sufficient for supply of fuel (substitute of pump).</a:t>
            </a:r>
            <a:endParaRPr b="0" lang="en-US" sz="800" spc="-1" strike="noStrike">
              <a:latin typeface="ＭＳ Ｐゴシック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2021-12-05T16:44:55Z</dcterms:created>
  <dc:creator/>
  <dc:description/>
  <dc:language>ja-JP</dc:language>
  <cp:lastModifiedBy/>
  <dcterms:modified xsi:type="dcterms:W3CDTF">2021-12-05T21:53:58Z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