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4" r:id="rId3"/>
    <p:sldId id="343" r:id="rId4"/>
    <p:sldId id="341" r:id="rId5"/>
    <p:sldId id="34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2A33DC5-447C-4342-970E-67E925F821EA}">
          <p14:sldIdLst>
            <p14:sldId id="342"/>
            <p14:sldId id="344"/>
            <p14:sldId id="343"/>
            <p14:sldId id="341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0F10-4276-461B-B41B-E326B936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F7FC7F-9984-4696-8E29-F99575BB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3EA16-9AF4-41D0-8563-A640CE0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032B3-A358-49A7-A81E-F321BEA4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97416-7D6C-4B76-94C0-5C234683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E84A8-C69E-495C-9CCC-7390A7E5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1AF6F-7C8D-4CD9-B7D5-93254AFC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1F7B8-9257-4281-B21B-9CB4733E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5D73C-6312-41E1-8A2A-3B6C901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EDAD9-90BD-4047-B983-15DD790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F7FDD1-F62B-4A64-8471-7220AFB2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F9275-5424-4E1F-B29A-CE73FF26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078C3-726C-417A-A9ED-CC0C5599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14DE9-0D1A-43DB-95C3-A53EE06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8EC76-199F-460D-9641-F9662790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4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677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D025-E95A-4A87-A0A1-6065940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BCDD6-5616-4A5A-A4AE-A3BF6A63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49778-9813-47B8-8370-FD1E0BDC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48C4-1001-4D0E-9F3C-1520B271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DEB64-0881-4707-A5F6-63CA5597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9F66D-7138-4A30-BAF3-F7BAF339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F5D23-C4D0-4C3F-80E2-F65AE8D2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23366-5D6B-46AE-9D84-925BDD36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43A1F-1C09-4A0D-B7E2-D92525A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ABAED-0F28-4950-ADE4-7ABDAA39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86A5D-B516-443B-A9C8-9B03084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877F6-602B-4278-880F-8725842A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878E6C-3799-4802-BEEA-636F0B21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1674B-1F99-432C-8F0F-41904FC4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E2ADA-5DB2-4881-9ABC-7FD0DBFE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14D901-B9E5-4460-AB01-8178FBA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3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1EC2-944D-479B-BD7E-34C6F418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92651-8F5C-4CBB-B164-D68E5908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8AF05-CB96-4D7A-95D0-6E547B16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6158C6-213E-48EB-A1E1-B9ED5BA9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CAC1CC-4669-472B-99B7-4FF8CA7E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05152-6127-4257-AABD-3D28CF6B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02E2-3638-4D35-BC9F-4E9067AA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CFC6E-CD39-4103-A6AF-9E00584C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F3BDE-81E5-4A5E-A1A1-7A3A3470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FC2AD-8189-4505-9F4A-BD038DD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6EE701-B6F8-4596-8668-866824F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D44A9-E764-4130-8F64-3743398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20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AA4A5E-9C68-450B-8133-E01FA9C1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E58C3F-FF93-4583-8EAD-D15E112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831-70F3-426D-B7C0-CC81A48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8DCBD-0121-4965-BD93-1A4422B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5E7AA-6B9C-430B-9D82-A55E1ADB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2F2471-58D2-49B5-8202-6FFB4A59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732EA-B954-4004-A1EF-DB197713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80E23-3E38-49EF-8F30-E0079E8F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43795-FB7E-44A9-9624-6F977581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5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0E80D-8E2D-4412-AC3B-E954905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DA8B3B-12F5-4D19-A8AC-90AF75F8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5226A-49D0-40D0-A8BF-E7FB0CA0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6C2A8-71E7-4770-99A5-F5A2373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C2ADD-C112-4BE2-ABA4-270DD9E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83A85-46DB-4138-88FA-A62F5BAA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E162BC-30A9-48DD-9EE1-6A757F28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B54DA-31AA-4E62-A0EA-4459D3A1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BF8C6-358E-449E-8A93-1255FC578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56E51-C87C-4279-9127-B92C4BD1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47280-421E-4B2F-9E51-612F9EA6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C186DC-2E94-4125-B3B1-585088F3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C186DC-2E94-4125-B3B1-585088F3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03B5A0-BBBB-4391-8566-CAC00B7BB02A}"/>
              </a:ext>
            </a:extLst>
          </p:cNvPr>
          <p:cNvSpPr txBox="1"/>
          <p:nvPr/>
        </p:nvSpPr>
        <p:spPr>
          <a:xfrm>
            <a:off x="2638698" y="435428"/>
            <a:ext cx="1872342" cy="6270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Set inertia 1/100 of that of </a:t>
            </a:r>
            <a:r>
              <a:rPr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piston&amp;cylinder</a:t>
            </a:r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; greatly smaller intentionally.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2ABAB98-091C-4A14-ABE5-BAF3202E0E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25487" y="1062446"/>
            <a:ext cx="1049382" cy="1724297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7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84FD56-42F9-4C5B-9686-41CC549C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8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F54487-610B-40D9-B9F8-FF0743DAE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18" y="826351"/>
            <a:ext cx="9319165" cy="52052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12123" y="5814560"/>
            <a:ext cx="1773376" cy="632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Acceleration and toward steady state</a:t>
            </a:r>
          </a:p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50 &lt; time &lt;100 [s]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3132002" y="5921200"/>
            <a:ext cx="1380491" cy="408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Op. line at initialization and right after.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6213565" y="2580392"/>
            <a:ext cx="1719943" cy="6156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Response to sudden acceleration (throttle opening)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971FA50-C2E4-4663-9CD2-41B32174246E}"/>
              </a:ext>
            </a:extLst>
          </p:cNvPr>
          <p:cNvSpPr/>
          <p:nvPr/>
        </p:nvSpPr>
        <p:spPr>
          <a:xfrm rot="5400000">
            <a:off x="3027800" y="4212651"/>
            <a:ext cx="722768" cy="2694329"/>
          </a:xfrm>
          <a:prstGeom prst="rightBrace">
            <a:avLst>
              <a:gd name="adj1" fmla="val 17870"/>
              <a:gd name="adj2" fmla="val 35132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CA4ED4-3E20-4CEE-A4A3-5D314115562A}"/>
              </a:ext>
            </a:extLst>
          </p:cNvPr>
          <p:cNvSpPr txBox="1"/>
          <p:nvPr/>
        </p:nvSpPr>
        <p:spPr>
          <a:xfrm>
            <a:off x="4833075" y="3429000"/>
            <a:ext cx="1380491" cy="49518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Op. line toward steady state.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Time&lt; 50 [s]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1D067F38-BD53-456E-9E1A-F609664A0CDC}"/>
              </a:ext>
            </a:extLst>
          </p:cNvPr>
          <p:cNvSpPr/>
          <p:nvPr/>
        </p:nvSpPr>
        <p:spPr>
          <a:xfrm rot="16200000">
            <a:off x="5397627" y="3185645"/>
            <a:ext cx="430100" cy="1907181"/>
          </a:xfrm>
          <a:prstGeom prst="rightBrace">
            <a:avLst>
              <a:gd name="adj1" fmla="val 17870"/>
              <a:gd name="adj2" fmla="val 35132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05DEDF7-FA53-477F-B8B2-52237FFF0D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852863" y="3196046"/>
            <a:ext cx="220674" cy="1509518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E6D67DDD-0385-4033-9DCB-8AB6F6BB9A91}"/>
              </a:ext>
            </a:extLst>
          </p:cNvPr>
          <p:cNvSpPr/>
          <p:nvPr/>
        </p:nvSpPr>
        <p:spPr>
          <a:xfrm rot="5400000">
            <a:off x="8351746" y="3869868"/>
            <a:ext cx="574961" cy="3352053"/>
          </a:xfrm>
          <a:prstGeom prst="rightBrace">
            <a:avLst>
              <a:gd name="adj1" fmla="val 17870"/>
              <a:gd name="adj2" fmla="val 54135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0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EC2116B-F9D1-4A52-ADFB-D37B4821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48" y="1206392"/>
            <a:ext cx="7722265" cy="52986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123377-035F-4DA3-907F-F4BC0BF48EA7}"/>
              </a:ext>
            </a:extLst>
          </p:cNvPr>
          <p:cNvSpPr txBox="1"/>
          <p:nvPr/>
        </p:nvSpPr>
        <p:spPr>
          <a:xfrm>
            <a:off x="2866603" y="3976102"/>
            <a:ext cx="882604" cy="302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等回転線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50C7610-ED91-48C3-B0D6-7C08C36120C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49207" y="3976102"/>
            <a:ext cx="705959" cy="151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台形 8">
            <a:extLst>
              <a:ext uri="{FF2B5EF4-FFF2-40B4-BE49-F238E27FC236}">
                <a16:creationId xmlns:a16="http://schemas.microsoft.com/office/drawing/2014/main" id="{F868DA68-DBA1-49E1-88A5-BBC58C34AD5D}"/>
              </a:ext>
            </a:extLst>
          </p:cNvPr>
          <p:cNvSpPr/>
          <p:nvPr/>
        </p:nvSpPr>
        <p:spPr>
          <a:xfrm rot="5400000">
            <a:off x="2713626" y="177438"/>
            <a:ext cx="1106424" cy="855540"/>
          </a:xfrm>
          <a:prstGeom prst="trapezoid">
            <a:avLst>
              <a:gd name="adj" fmla="val 3002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1EE49D0-7AE5-4FD1-BD57-2AB1552AD40D}"/>
              </a:ext>
            </a:extLst>
          </p:cNvPr>
          <p:cNvCxnSpPr>
            <a:cxnSpLocks/>
          </p:cNvCxnSpPr>
          <p:nvPr/>
        </p:nvCxnSpPr>
        <p:spPr>
          <a:xfrm>
            <a:off x="3684703" y="381957"/>
            <a:ext cx="17506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C05636-646E-4BF8-B099-83A7C644E791}"/>
              </a:ext>
            </a:extLst>
          </p:cNvPr>
          <p:cNvCxnSpPr>
            <a:cxnSpLocks/>
          </p:cNvCxnSpPr>
          <p:nvPr/>
        </p:nvCxnSpPr>
        <p:spPr>
          <a:xfrm>
            <a:off x="1981968" y="204612"/>
            <a:ext cx="87811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2EF2F8-1580-4AAE-BCBD-BD245F63B914}"/>
              </a:ext>
            </a:extLst>
          </p:cNvPr>
          <p:cNvSpPr/>
          <p:nvPr/>
        </p:nvSpPr>
        <p:spPr>
          <a:xfrm>
            <a:off x="3704171" y="549474"/>
            <a:ext cx="320492" cy="107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9B2AD8-EA2D-4726-8F3B-04A7B447B902}"/>
              </a:ext>
            </a:extLst>
          </p:cNvPr>
          <p:cNvSpPr/>
          <p:nvPr/>
        </p:nvSpPr>
        <p:spPr>
          <a:xfrm>
            <a:off x="2515454" y="553824"/>
            <a:ext cx="320492" cy="107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2CB61827-1FC4-46C6-9BEA-A7E022CF7139}"/>
              </a:ext>
            </a:extLst>
          </p:cNvPr>
          <p:cNvSpPr/>
          <p:nvPr/>
        </p:nvSpPr>
        <p:spPr>
          <a:xfrm rot="5400000">
            <a:off x="4594445" y="234978"/>
            <a:ext cx="291356" cy="283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F62E71CC-B6BD-4B17-9C47-1684E5112F39}"/>
              </a:ext>
            </a:extLst>
          </p:cNvPr>
          <p:cNvSpPr/>
          <p:nvPr/>
        </p:nvSpPr>
        <p:spPr>
          <a:xfrm rot="16200000">
            <a:off x="4906031" y="239959"/>
            <a:ext cx="264869" cy="283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F0AB95F-A6C4-45EC-831F-1E201FD36F2F}"/>
              </a:ext>
            </a:extLst>
          </p:cNvPr>
          <p:cNvSpPr txBox="1"/>
          <p:nvPr/>
        </p:nvSpPr>
        <p:spPr>
          <a:xfrm>
            <a:off x="2930068" y="653700"/>
            <a:ext cx="88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圧縮機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172ED2-EB20-4682-82B0-B48D7BB93225}"/>
              </a:ext>
            </a:extLst>
          </p:cNvPr>
          <p:cNvSpPr txBox="1"/>
          <p:nvPr/>
        </p:nvSpPr>
        <p:spPr>
          <a:xfrm>
            <a:off x="4455166" y="557276"/>
            <a:ext cx="24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エンジンスロットルの開度</a:t>
            </a:r>
            <a:endParaRPr kumimoji="1" lang="en-US" altLang="ja-JP" sz="1400" dirty="0"/>
          </a:p>
          <a:p>
            <a:r>
              <a:rPr kumimoji="1" lang="ja-JP" altLang="en-US" sz="1400" dirty="0"/>
              <a:t>＝圧縮機下流の流路絞り</a:t>
            </a:r>
          </a:p>
        </p:txBody>
      </p:sp>
      <p:sp>
        <p:nvSpPr>
          <p:cNvPr id="24" name="乗算記号 23">
            <a:extLst>
              <a:ext uri="{FF2B5EF4-FFF2-40B4-BE49-F238E27FC236}">
                <a16:creationId xmlns:a16="http://schemas.microsoft.com/office/drawing/2014/main" id="{9758324E-EE70-4B70-98F4-1049A99A02CB}"/>
              </a:ext>
            </a:extLst>
          </p:cNvPr>
          <p:cNvSpPr/>
          <p:nvPr/>
        </p:nvSpPr>
        <p:spPr>
          <a:xfrm>
            <a:off x="4675180" y="3954535"/>
            <a:ext cx="338552" cy="323712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CC994E05-19EF-41E7-8C08-D75413A294A2}"/>
              </a:ext>
            </a:extLst>
          </p:cNvPr>
          <p:cNvSpPr/>
          <p:nvPr/>
        </p:nvSpPr>
        <p:spPr>
          <a:xfrm>
            <a:off x="5007434" y="4509358"/>
            <a:ext cx="338552" cy="323712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4958308-3A37-4107-9F6C-94792DB1ACF1}"/>
              </a:ext>
            </a:extLst>
          </p:cNvPr>
          <p:cNvSpPr txBox="1"/>
          <p:nvPr/>
        </p:nvSpPr>
        <p:spPr>
          <a:xfrm>
            <a:off x="3666125" y="3253595"/>
            <a:ext cx="1067950" cy="402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絞りを開く前の作動点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1BD0CA-D796-4C8E-86D3-BB4B519D38CB}"/>
              </a:ext>
            </a:extLst>
          </p:cNvPr>
          <p:cNvSpPr txBox="1"/>
          <p:nvPr/>
        </p:nvSpPr>
        <p:spPr>
          <a:xfrm>
            <a:off x="4473459" y="5139730"/>
            <a:ext cx="1067950" cy="402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絞りを開いた直後の作動点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9E6C45-9639-4868-A8FC-41171E47FF5B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4200100" y="3655751"/>
            <a:ext cx="556392" cy="37653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B2F19B9-D7FD-41BD-8141-5538E9550C9B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5007434" y="4755322"/>
            <a:ext cx="81312" cy="3844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7D821810-FFDD-4D81-8AF4-810FFD599716}"/>
              </a:ext>
            </a:extLst>
          </p:cNvPr>
          <p:cNvSpPr/>
          <p:nvPr/>
        </p:nvSpPr>
        <p:spPr>
          <a:xfrm>
            <a:off x="5013004" y="3964389"/>
            <a:ext cx="337195" cy="614328"/>
          </a:xfrm>
          <a:custGeom>
            <a:avLst/>
            <a:gdLst>
              <a:gd name="connsiteX0" fmla="*/ 0 w 278674"/>
              <a:gd name="connsiteY0" fmla="*/ 0 h 461554"/>
              <a:gd name="connsiteX1" fmla="*/ 148045 w 278674"/>
              <a:gd name="connsiteY1" fmla="*/ 130628 h 461554"/>
              <a:gd name="connsiteX2" fmla="*/ 226423 w 278674"/>
              <a:gd name="connsiteY2" fmla="*/ 287383 h 461554"/>
              <a:gd name="connsiteX3" fmla="*/ 278674 w 278674"/>
              <a:gd name="connsiteY3" fmla="*/ 461554 h 46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74" h="461554">
                <a:moveTo>
                  <a:pt x="0" y="0"/>
                </a:moveTo>
                <a:cubicBezTo>
                  <a:pt x="55154" y="41365"/>
                  <a:pt x="110308" y="82731"/>
                  <a:pt x="148045" y="130628"/>
                </a:cubicBezTo>
                <a:cubicBezTo>
                  <a:pt x="185782" y="178525"/>
                  <a:pt x="204652" y="232229"/>
                  <a:pt x="226423" y="287383"/>
                </a:cubicBezTo>
                <a:cubicBezTo>
                  <a:pt x="248194" y="342537"/>
                  <a:pt x="263434" y="402045"/>
                  <a:pt x="278674" y="461554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773180B-3100-4372-8FFD-CD40BCC9957B}"/>
              </a:ext>
            </a:extLst>
          </p:cNvPr>
          <p:cNvSpPr txBox="1"/>
          <p:nvPr/>
        </p:nvSpPr>
        <p:spPr>
          <a:xfrm>
            <a:off x="5803356" y="3436211"/>
            <a:ext cx="2159754" cy="332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回転数はまだ上昇していない。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29ABE0-6CC1-40DD-BC0B-7CCD305C9F7E}"/>
              </a:ext>
            </a:extLst>
          </p:cNvPr>
          <p:cNvSpPr txBox="1"/>
          <p:nvPr/>
        </p:nvSpPr>
        <p:spPr>
          <a:xfrm>
            <a:off x="5812926" y="2616750"/>
            <a:ext cx="2159754" cy="4522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下流の絞りが減り、より多くの流量が流れるようになる。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00174C1-4D3A-4AB5-B623-87E8307DEED1}"/>
              </a:ext>
            </a:extLst>
          </p:cNvPr>
          <p:cNvSpPr txBox="1"/>
          <p:nvPr/>
        </p:nvSpPr>
        <p:spPr>
          <a:xfrm>
            <a:off x="5803356" y="4151967"/>
            <a:ext cx="2159754" cy="467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等回転線上を、作動点が流量が増えるように移動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4E2A0BF-1DA0-4463-96F2-DB05DDEA4DD0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6883233" y="3069039"/>
            <a:ext cx="9570" cy="367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BACB1BA-1F04-4B01-A0E1-A2A0680FFE9A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6883233" y="3768572"/>
            <a:ext cx="0" cy="383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00E0920-E05F-4007-961A-E61F37198449}"/>
              </a:ext>
            </a:extLst>
          </p:cNvPr>
          <p:cNvSpPr txBox="1"/>
          <p:nvPr/>
        </p:nvSpPr>
        <p:spPr>
          <a:xfrm>
            <a:off x="5803355" y="1978238"/>
            <a:ext cx="2159754" cy="308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急加速操作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4999565-356D-4450-BAA8-DBB665DD3E92}"/>
              </a:ext>
            </a:extLst>
          </p:cNvPr>
          <p:cNvCxnSpPr>
            <a:cxnSpLocks/>
            <a:stCxn id="53" idx="2"/>
            <a:endCxn id="41" idx="0"/>
          </p:cNvCxnSpPr>
          <p:nvPr/>
        </p:nvCxnSpPr>
        <p:spPr>
          <a:xfrm>
            <a:off x="6883232" y="2287158"/>
            <a:ext cx="9571" cy="329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4BBF5F5-BE61-4F01-A48B-07A758A33794}"/>
              </a:ext>
            </a:extLst>
          </p:cNvPr>
          <p:cNvSpPr txBox="1"/>
          <p:nvPr/>
        </p:nvSpPr>
        <p:spPr>
          <a:xfrm>
            <a:off x="5812926" y="4871607"/>
            <a:ext cx="2159754" cy="2681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一時的に圧力比低下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8B71692-8E27-41A2-9AB2-96F8A97D086C}"/>
              </a:ext>
            </a:extLst>
          </p:cNvPr>
          <p:cNvCxnSpPr>
            <a:cxnSpLocks/>
            <a:stCxn id="42" idx="2"/>
            <a:endCxn id="59" idx="0"/>
          </p:cNvCxnSpPr>
          <p:nvPr/>
        </p:nvCxnSpPr>
        <p:spPr>
          <a:xfrm>
            <a:off x="6883233" y="4619338"/>
            <a:ext cx="9570" cy="252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24</cp:revision>
  <dcterms:created xsi:type="dcterms:W3CDTF">2021-01-24T08:11:20Z</dcterms:created>
  <dcterms:modified xsi:type="dcterms:W3CDTF">2021-09-28T12:23:33Z</dcterms:modified>
</cp:coreProperties>
</file>