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343" r:id="rId3"/>
    <p:sldId id="344" r:id="rId4"/>
    <p:sldId id="345" r:id="rId5"/>
    <p:sldId id="346" r:id="rId6"/>
    <p:sldId id="341" r:id="rId7"/>
    <p:sldId id="342" r:id="rId8"/>
    <p:sldId id="320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22" r:id="rId17"/>
    <p:sldId id="314" r:id="rId18"/>
    <p:sldId id="256" r:id="rId19"/>
    <p:sldId id="257" r:id="rId20"/>
    <p:sldId id="258" r:id="rId21"/>
    <p:sldId id="260" r:id="rId22"/>
    <p:sldId id="259" r:id="rId23"/>
    <p:sldId id="277" r:id="rId24"/>
    <p:sldId id="278" r:id="rId25"/>
    <p:sldId id="276" r:id="rId26"/>
    <p:sldId id="279" r:id="rId27"/>
    <p:sldId id="280" r:id="rId28"/>
    <p:sldId id="281" r:id="rId29"/>
    <p:sldId id="261" r:id="rId30"/>
    <p:sldId id="262" r:id="rId31"/>
    <p:sldId id="263" r:id="rId32"/>
    <p:sldId id="264" r:id="rId33"/>
    <p:sldId id="265" r:id="rId34"/>
    <p:sldId id="27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4" r:id="rId55"/>
    <p:sldId id="293" r:id="rId56"/>
    <p:sldId id="295" r:id="rId57"/>
    <p:sldId id="296" r:id="rId58"/>
    <p:sldId id="297" r:id="rId59"/>
    <p:sldId id="299" r:id="rId60"/>
    <p:sldId id="302" r:id="rId61"/>
    <p:sldId id="301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2" r:id="rId71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mjet_ex01" id="{33EDDCDE-0113-468F-BCF8-09F4276C34D0}">
          <p14:sldIdLst>
            <p14:sldId id="313"/>
            <p14:sldId id="343"/>
            <p14:sldId id="344"/>
            <p14:sldId id="345"/>
            <p14:sldId id="346"/>
          </p14:sldIdLst>
        </p14:section>
        <p14:section name="PistonCylinderIdealOttoMV00" id="{B5045550-7B6B-40D0-AC73-881997388C2F}">
          <p14:sldIdLst>
            <p14:sldId id="341"/>
            <p14:sldId id="342"/>
          </p14:sldIdLst>
        </p14:section>
        <p14:section name="Untitled Section" id="{17BE3344-1D04-4C95-8730-F17E42953DE5}">
          <p14:sldIdLst>
            <p14:sldId id="320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Untitled Section" id="{D7CD22A2-7E61-4B54-8267-97C2EA5DD221}">
          <p14:sldIdLst>
            <p14:sldId id="322"/>
            <p14:sldId id="314"/>
          </p14:sldIdLst>
        </p14:section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タイトルなしのセクション" id="{1971A757-FE4E-4F47-8526-F3CBDE2A5E6F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6450"/>
            <a:ext cx="7200000" cy="48482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302387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intermittent combustion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879475"/>
            <a:ext cx="7200000" cy="48481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2696845" cy="62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137975B-EB6C-4E9B-838D-377CB33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13052"/>
            <a:ext cx="7200000" cy="513357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1288868" y="1997801"/>
            <a:ext cx="1524001" cy="876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Engine continues running after flight speed (inlet airspeed) gets zero.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5040312" y="134030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E86DD7-AA4F-4C80-A994-AEEEE492AE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841966" y="171241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A3B46-0B9B-41BE-B36C-A72261A9F7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2869" y="2435815"/>
            <a:ext cx="527051" cy="9692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45BEFF-3599-4740-ACDA-84FD970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510808"/>
            <a:ext cx="7200000" cy="515491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57C620-2485-4227-B21A-F8AFFEF29BCC}"/>
              </a:ext>
            </a:extLst>
          </p:cNvPr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2515E-9619-43B9-8684-721886BEF949}"/>
              </a:ext>
            </a:extLst>
          </p:cNvPr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F89B91-48B8-4140-9DDA-F73DF52B1C95}"/>
              </a:ext>
            </a:extLst>
          </p:cNvPr>
          <p:cNvSpPr txBox="1"/>
          <p:nvPr/>
        </p:nvSpPr>
        <p:spPr>
          <a:xfrm>
            <a:off x="1367246" y="1423036"/>
            <a:ext cx="1454332" cy="5102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exhaust nozzle.(red)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EF349-AA09-4EBB-9EF3-31154415C4DA}"/>
              </a:ext>
            </a:extLst>
          </p:cNvPr>
          <p:cNvSpPr txBox="1"/>
          <p:nvPr/>
        </p:nvSpPr>
        <p:spPr>
          <a:xfrm>
            <a:off x="4474255" y="60878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8AF031-0C50-462E-B2BB-8752196F1F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75909" y="98089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0E31FA-032F-457F-95CD-32E177F863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4412" y="1933303"/>
            <a:ext cx="535577" cy="844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438716-903A-40C0-806C-75B8426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781444"/>
            <a:ext cx="7200000" cy="51539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0F4D8F-E5E7-493E-B2AD-0188FE25A4A7}"/>
              </a:ext>
            </a:extLst>
          </p:cNvPr>
          <p:cNvSpPr txBox="1"/>
          <p:nvPr/>
        </p:nvSpPr>
        <p:spPr>
          <a:xfrm>
            <a:off x="2255520" y="1544956"/>
            <a:ext cx="1454332" cy="7105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mass flow rate through engine.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flow due to valve open/close.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5C0EFA-20C9-4781-B4C0-E6165E8E0C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82686" y="2255520"/>
            <a:ext cx="910045" cy="4615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A90BD-5595-4B0C-9247-FBD848BB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543607"/>
            <a:ext cx="7200000" cy="51827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AA7A-CEA1-46CE-97AE-1FE3D0CCC6E8}"/>
              </a:ext>
            </a:extLst>
          </p:cNvPr>
          <p:cNvSpPr txBox="1"/>
          <p:nvPr/>
        </p:nvSpPr>
        <p:spPr>
          <a:xfrm>
            <a:off x="1898468" y="1027610"/>
            <a:ext cx="1637212" cy="6270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Pressure of combustion chamber.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change.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33E2AC-B9E0-4AEF-A375-EED12F5482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17074" y="1654627"/>
            <a:ext cx="775063" cy="10537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930420-3865-442B-B1A4-F41BC1DF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9390"/>
            <a:ext cx="7200000" cy="51808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AB5C60-0F26-4E39-A084-E707CFDEEC6F}"/>
              </a:ext>
            </a:extLst>
          </p:cNvPr>
          <p:cNvSpPr txBox="1"/>
          <p:nvPr/>
        </p:nvSpPr>
        <p:spPr>
          <a:xfrm>
            <a:off x="4582795" y="2420438"/>
            <a:ext cx="2767239" cy="6362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53C11E-A451-4F87-9638-23903B72E4C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26231" y="2738574"/>
            <a:ext cx="456564" cy="86105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/>
          <p:cNvCxnSpPr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/>
          <p:cNvCxnSpPr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/>
          <p:cNvCxnSpPr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/>
          <p:cNvCxnSpPr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/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/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C1A3B5-6EBE-490C-970A-5D5E0D76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2369"/>
            <a:ext cx="7200000" cy="519493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44FD03-2ABA-4DA9-9A83-742159F84E3E}"/>
              </a:ext>
            </a:extLst>
          </p:cNvPr>
          <p:cNvSpPr txBox="1"/>
          <p:nvPr/>
        </p:nvSpPr>
        <p:spPr>
          <a:xfrm>
            <a:off x="3084920" y="2856411"/>
            <a:ext cx="2767239" cy="539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Temperature of combustion chamber outlet.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6ED025C-5096-45D4-AB2C-02793EBC9C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52159" y="3126377"/>
            <a:ext cx="461555" cy="8098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EDA0D2B-88AA-42AC-BBD5-144A9B54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205153"/>
            <a:ext cx="7200000" cy="514936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C5BC5B9-A3D3-4B48-AD56-AC9E7EBB3A1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58288" y="4911636"/>
            <a:ext cx="781230" cy="4259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53C969-4CB8-403A-996A-DE46D811EF1A}"/>
              </a:ext>
            </a:extLst>
          </p:cNvPr>
          <p:cNvSpPr txBox="1"/>
          <p:nvPr/>
        </p:nvSpPr>
        <p:spPr>
          <a:xfrm>
            <a:off x="2588713" y="5337538"/>
            <a:ext cx="1539149" cy="5849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Net thrust of engine.(green)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negative as flight velocity decreases 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8902AB-7163-48F1-B0F4-925A8EC2A0D0}"/>
              </a:ext>
            </a:extLst>
          </p:cNvPr>
          <p:cNvSpPr txBox="1"/>
          <p:nvPr/>
        </p:nvSpPr>
        <p:spPr>
          <a:xfrm>
            <a:off x="1964233" y="2372587"/>
            <a:ext cx="1771744" cy="7624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smaller than ram drag as flight velocity decreases.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4583A5-31BB-4E51-839D-663AC02B37B1}"/>
              </a:ext>
            </a:extLst>
          </p:cNvPr>
          <p:cNvSpPr txBox="1"/>
          <p:nvPr/>
        </p:nvSpPr>
        <p:spPr>
          <a:xfrm>
            <a:off x="5238658" y="3593782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00D573C-00CC-405C-B6A2-12C8DDD7512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51863" y="3965892"/>
            <a:ext cx="287835" cy="5364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BFB6ED-B994-46BF-BF2D-F87C5D3CA49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50105" y="1637211"/>
            <a:ext cx="102101" cy="7353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1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7B3A0E-26D7-4BE2-AEA6-E8750964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00" y="1094316"/>
            <a:ext cx="4700423" cy="5371042"/>
          </a:xfrm>
          <a:prstGeom prst="rect">
            <a:avLst/>
          </a:prstGeom>
        </p:spPr>
      </p:pic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37B0EA9-FC3B-44F2-81BF-2F830E6089C3}"/>
              </a:ext>
            </a:extLst>
          </p:cNvPr>
          <p:cNvSpPr/>
          <p:nvPr/>
        </p:nvSpPr>
        <p:spPr>
          <a:xfrm>
            <a:off x="4031855" y="5233816"/>
            <a:ext cx="86885" cy="165535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7793" y="76242"/>
                  <a:pt x="5187" y="67962"/>
                  <a:pt x="9246" y="50587"/>
                </a:cubicBezTo>
                <a:cubicBezTo>
                  <a:pt x="13305" y="33212"/>
                  <a:pt x="13350" y="20406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D122301-BE5A-45A8-B5BD-1564B2EFC1AF}"/>
              </a:ext>
            </a:extLst>
          </p:cNvPr>
          <p:cNvSpPr/>
          <p:nvPr/>
        </p:nvSpPr>
        <p:spPr>
          <a:xfrm>
            <a:off x="4205611" y="1463038"/>
            <a:ext cx="2787372" cy="3781697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2460" y="89037"/>
                  <a:pt x="7690" y="64212"/>
                  <a:pt x="8702" y="58308"/>
                </a:cubicBezTo>
                <a:cubicBezTo>
                  <a:pt x="9714" y="52404"/>
                  <a:pt x="16016" y="12244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7B4FCB7-844A-4279-9513-3FDF7768534B}"/>
              </a:ext>
            </a:extLst>
          </p:cNvPr>
          <p:cNvSpPr/>
          <p:nvPr/>
        </p:nvSpPr>
        <p:spPr>
          <a:xfrm>
            <a:off x="7067606" y="1437564"/>
            <a:ext cx="81105" cy="464558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9258"/>
              <a:gd name="connsiteY0" fmla="*/ 94850 h 94850"/>
              <a:gd name="connsiteX1" fmla="*/ 9246 w 9258"/>
              <a:gd name="connsiteY1" fmla="*/ 49643 h 94850"/>
              <a:gd name="connsiteX2" fmla="*/ 2625 w 9258"/>
              <a:gd name="connsiteY2" fmla="*/ 0 h 94850"/>
              <a:gd name="connsiteX0" fmla="*/ 0 w 10012"/>
              <a:gd name="connsiteY0" fmla="*/ 10000 h 10000"/>
              <a:gd name="connsiteX1" fmla="*/ 9987 w 10012"/>
              <a:gd name="connsiteY1" fmla="*/ 5234 h 10000"/>
              <a:gd name="connsiteX2" fmla="*/ 2835 w 10012"/>
              <a:gd name="connsiteY2" fmla="*/ 0 h 10000"/>
              <a:gd name="connsiteX0" fmla="*/ 0 w 4899"/>
              <a:gd name="connsiteY0" fmla="*/ 10000 h 10000"/>
              <a:gd name="connsiteX1" fmla="*/ 3802 w 4899"/>
              <a:gd name="connsiteY1" fmla="*/ 4538 h 10000"/>
              <a:gd name="connsiteX2" fmla="*/ 2835 w 4899"/>
              <a:gd name="connsiteY2" fmla="*/ 0 h 10000"/>
              <a:gd name="connsiteX0" fmla="*/ 7890 w 14463"/>
              <a:gd name="connsiteY0" fmla="*/ 9403 h 9403"/>
              <a:gd name="connsiteX1" fmla="*/ 1974 w 14463"/>
              <a:gd name="connsiteY1" fmla="*/ 4538 h 9403"/>
              <a:gd name="connsiteX2" fmla="*/ 0 w 14463"/>
              <a:gd name="connsiteY2" fmla="*/ 0 h 9403"/>
              <a:gd name="connsiteX0" fmla="*/ 5455 w 5455"/>
              <a:gd name="connsiteY0" fmla="*/ 10000 h 10000"/>
              <a:gd name="connsiteX1" fmla="*/ 1365 w 5455"/>
              <a:gd name="connsiteY1" fmla="*/ 4826 h 10000"/>
              <a:gd name="connsiteX2" fmla="*/ 0 w 5455"/>
              <a:gd name="connsiteY2" fmla="*/ 0 h 10000"/>
              <a:gd name="connsiteX0" fmla="*/ 22002 w 22002"/>
              <a:gd name="connsiteY0" fmla="*/ 10000 h 10000"/>
              <a:gd name="connsiteX1" fmla="*/ 2502 w 22002"/>
              <a:gd name="connsiteY1" fmla="*/ 4826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" h="10000">
                <a:moveTo>
                  <a:pt x="22002" y="10000"/>
                </a:moveTo>
                <a:cubicBezTo>
                  <a:pt x="17111" y="7808"/>
                  <a:pt x="12837" y="6599"/>
                  <a:pt x="9170" y="4932"/>
                </a:cubicBezTo>
                <a:cubicBezTo>
                  <a:pt x="5503" y="3265"/>
                  <a:pt x="1971" y="1546"/>
                  <a:pt x="0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4CEF7BB-23F6-4258-898A-30EF47D5FD4C}"/>
              </a:ext>
            </a:extLst>
          </p:cNvPr>
          <p:cNvSpPr/>
          <p:nvPr/>
        </p:nvSpPr>
        <p:spPr>
          <a:xfrm>
            <a:off x="4227356" y="1963798"/>
            <a:ext cx="2796174" cy="3442034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9083 w 17526"/>
              <a:gd name="connsiteY1" fmla="*/ 58087 h 88514"/>
              <a:gd name="connsiteX2" fmla="*/ 17526 w 17526"/>
              <a:gd name="connsiteY2" fmla="*/ 0 h 88514"/>
              <a:gd name="connsiteX0" fmla="*/ 0 w 17472"/>
              <a:gd name="connsiteY0" fmla="*/ 87190 h 87190"/>
              <a:gd name="connsiteX1" fmla="*/ 9083 w 17472"/>
              <a:gd name="connsiteY1" fmla="*/ 56763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519 w 17472"/>
              <a:gd name="connsiteY1" fmla="*/ 52130 h 87190"/>
              <a:gd name="connsiteX2" fmla="*/ 17472 w 17472"/>
              <a:gd name="connsiteY2" fmla="*/ 0 h 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72" h="87190">
                <a:moveTo>
                  <a:pt x="0" y="87190"/>
                </a:moveTo>
                <a:cubicBezTo>
                  <a:pt x="2732" y="81095"/>
                  <a:pt x="6716" y="65339"/>
                  <a:pt x="9519" y="52130"/>
                </a:cubicBezTo>
                <a:cubicBezTo>
                  <a:pt x="12322" y="38921"/>
                  <a:pt x="16071" y="12244"/>
                  <a:pt x="17472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98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/>
          <p:cNvCxnSpPr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5A8ACF-6F34-48A9-B48D-6CD9249E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88" y="227456"/>
            <a:ext cx="6819048" cy="7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666"/>
          <a:stretch>
            <a:fillRect/>
          </a:stretch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/>
          <p:cNvCxnSpPr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/>
          <p:cNvCxnSpPr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7666"/>
          <a:stretch>
            <a:fillRect/>
          </a:stretch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/>
          <p:cNvCxnSpPr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9162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44729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/>
          <p:cNvCxnSpPr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9435"/>
          <a:stretch>
            <a:fillRect/>
          </a:stretch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420"/>
          <a:stretch>
            <a:fillRect/>
          </a:stretch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902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541655"/>
            <a:ext cx="7200000" cy="56283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41675" y="1131570"/>
            <a:ext cx="3023870" cy="1001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785110" y="1632585"/>
            <a:ext cx="456565" cy="6781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Microsoft Office PowerPoint</Application>
  <PresentationFormat>ユーザー設定</PresentationFormat>
  <Paragraphs>244</Paragraphs>
  <Slides>70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70</vt:i4>
      </vt:variant>
    </vt:vector>
  </HeadingPairs>
  <TitlesOfParts>
    <vt:vector size="76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337</cp:revision>
  <dcterms:created xsi:type="dcterms:W3CDTF">2018-07-11T21:54:00Z</dcterms:created>
  <dcterms:modified xsi:type="dcterms:W3CDTF">2021-01-06T09:45:16Z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