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6" r:id="rId9"/>
    <p:sldId id="279" r:id="rId10"/>
    <p:sldId id="280" r:id="rId11"/>
    <p:sldId id="281" r:id="rId12"/>
    <p:sldId id="261" r:id="rId13"/>
    <p:sldId id="262" r:id="rId14"/>
    <p:sldId id="263" r:id="rId15"/>
    <p:sldId id="264" r:id="rId16"/>
    <p:sldId id="265" r:id="rId17"/>
    <p:sldId id="27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9" r:id="rId43"/>
    <p:sldId id="302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23" r:id="rId55"/>
    <p:sldId id="321" r:id="rId56"/>
    <p:sldId id="324" r:id="rId57"/>
    <p:sldId id="325" r:id="rId58"/>
    <p:sldId id="312" r:id="rId59"/>
    <p:sldId id="313" r:id="rId60"/>
    <p:sldId id="320" r:id="rId61"/>
    <p:sldId id="322" r:id="rId62"/>
    <p:sldId id="314" r:id="rId63"/>
    <p:sldId id="315" r:id="rId64"/>
    <p:sldId id="316" r:id="rId65"/>
    <p:sldId id="317" r:id="rId66"/>
    <p:sldId id="318" r:id="rId67"/>
    <p:sldId id="319" r:id="rId68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5"/>
            <p14:sldId id="286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</p14:sldIdLst>
        </p14:section>
        <p14:section name="StirlingTypeAlpha_ex01" id="{03E958A9-F25A-4C80-9476-490457E9536B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23"/>
            <p14:sldId id="321"/>
            <p14:sldId id="324"/>
            <p14:sldId id="325"/>
            <p14:sldId id="312"/>
            <p14:sldId id="313"/>
            <p14:sldId id="320"/>
            <p14:sldId id="322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B7DEE8"/>
    <a:srgbClr val="92D05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E72F8D5-F46A-4CE3-B8CA-8DD1990F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A2A4E8D-5ED2-460B-B638-DFBECC4C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C5A263-AC25-44A6-AE2C-37CC71FE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4793890-9A31-4BC7-AD2E-CB8A8248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AE04BD-D1DA-4217-9913-6F572A6B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23B56B-4A42-4F7C-846A-590255704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5D1456B-B2AD-4EE2-A0EB-A8106D93B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05A4D15-8162-4C1A-AC38-000F5D72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8B5803D-C15D-46C5-9E99-A3D67367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5E5DAAA-1703-4955-B344-794710FDF451}"/>
              </a:ext>
            </a:extLst>
          </p:cNvPr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C49696F-6212-4868-9B45-82FB2486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90EB9F1-D129-4626-99AE-8C163EBA7BF6}"/>
                </a:ext>
              </a:extLst>
            </p:cNvPr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BBEE100C-378E-4576-9D50-EC4696D1369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81DF254-66EF-479E-A496-96A5D75F3844}"/>
                </a:ext>
              </a:extLst>
            </p:cNvPr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019DA752-A8C4-4B79-8B4C-B7DFD59DBED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FBE5878-F104-417E-A667-50FC06387F97}"/>
                </a:ext>
              </a:extLst>
            </p:cNvPr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87374DC-6F4A-4AFC-8D5D-3EAB26BAC06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6637FFC-CD1B-4E30-8CB1-C72693B36E9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F4B6575-6526-4532-8028-A7C0D409CD12}"/>
                </a:ext>
              </a:extLst>
            </p:cNvPr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FF596FC-D245-4E49-BB66-EC10965A66D6}"/>
                </a:ext>
              </a:extLst>
            </p:cNvPr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5394C1E-B89E-4075-87EE-6E56BDB5CE61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0D1386-7730-4CC0-B1A2-6C0F08FDA7D2}"/>
                </a:ext>
              </a:extLst>
            </p:cNvPr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AFC081F-43E0-4E81-868B-E948EB859641}"/>
                </a:ext>
              </a:extLst>
            </p:cNvPr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A14DC4A-E21E-470E-B452-F9732D71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70E8DB-6776-4F5E-AEA8-49C262C5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2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EC1C2F-FAF5-4FF1-861E-8330BAD6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39F7A0-AFD1-4319-AB50-913045140569}"/>
              </a:ext>
            </a:extLst>
          </p:cNvPr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57A7EDA-35E1-48C9-A994-80A1CC3E666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8765EB-0C39-449D-BE58-C5348A5E2CC4}"/>
              </a:ext>
            </a:extLst>
          </p:cNvPr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1C5708-A173-43D8-81DB-A97D48728FC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8140268-80CB-4F41-A56A-C23B17DF6C2C}"/>
              </a:ext>
            </a:extLst>
          </p:cNvPr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E9B9D34-4D78-436A-A660-6C0C02B4960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995D4AA-20A3-42D9-91FB-9FCE81DB2CE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67E1EF-34E6-4EFF-A19A-A5C79310A8D2}"/>
              </a:ext>
            </a:extLst>
          </p:cNvPr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9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85F7C2-9537-4D1C-8A28-69B47BB5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74F24-1082-4000-8855-7F6061E516C2}"/>
              </a:ext>
            </a:extLst>
          </p:cNvPr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2C7C991-CCEF-4F72-9C12-949460BB7C8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5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16E874-E107-4B85-BD5B-16E2BD39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C902A0-1FA8-48F7-A266-6DFB0DACC23C}"/>
              </a:ext>
            </a:extLst>
          </p:cNvPr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08440D6-4564-48AE-81F1-388E548E870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51A879-CFC0-40DA-B620-99760F3EE1BF}"/>
              </a:ext>
            </a:extLst>
          </p:cNvPr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2A34830-CEB0-4EF2-8208-4ACCD711500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5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8BEEA0-77FA-4877-88A2-D9079432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2AF47DD-8483-457B-8EBE-B675C7C9F8B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E0474A-8249-44E2-AB58-0ED4F1F60154}"/>
              </a:ext>
            </a:extLst>
          </p:cNvPr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  <p:extLst>
      <p:ext uri="{BB962C8B-B14F-4D97-AF65-F5344CB8AC3E}">
        <p14:creationId xmlns:p14="http://schemas.microsoft.com/office/powerpoint/2010/main" val="194001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4C38B-8EB6-4665-820E-4190E092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D30D1A8-5E46-4F6B-AE5E-BCBF51B37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/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F8DA493-C041-4AC1-800E-BB0533B18835}"/>
              </a:ext>
            </a:extLst>
          </p:cNvPr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8A9495B-FFEB-465F-A5C9-339A583F2F7B}"/>
              </a:ext>
            </a:extLst>
          </p:cNvPr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047120A-7745-46F2-890D-B96E3C6A7C46}"/>
              </a:ext>
            </a:extLst>
          </p:cNvPr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9A6313-597D-4CC2-BB9A-160DB0F10F10}"/>
              </a:ext>
            </a:extLst>
          </p:cNvPr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95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A1202B-DA3F-4F56-91B5-093FD3CA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3D0AAE-A44E-4739-8FD7-A6DA637B6D87}"/>
              </a:ext>
            </a:extLst>
          </p:cNvPr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6D0099A-E12D-40BD-B7A0-3AD81248EBE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76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6BF1CD-63B8-46C8-A40B-94D608C6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7E6795-2484-4DBA-9631-DBE16D55D458}"/>
              </a:ext>
            </a:extLst>
          </p:cNvPr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B3BBDB3-3580-453D-85E4-96A20CF415F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82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E0D011-94F3-4289-99CD-15C62523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6A236EF-0A7F-4C7F-AEB1-AB478F1C647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AE84EC-059B-41D6-889A-F458C7C785BE}"/>
              </a:ext>
            </a:extLst>
          </p:cNvPr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  <p:extLst>
      <p:ext uri="{BB962C8B-B14F-4D97-AF65-F5344CB8AC3E}">
        <p14:creationId xmlns:p14="http://schemas.microsoft.com/office/powerpoint/2010/main" val="2836046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E4CB9B-6476-4AF4-9D5D-1FD39310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0E80195-75DD-4D43-A048-85BA0BC31F1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E6C810-5659-48E6-BEF3-1531818C1976}"/>
              </a:ext>
            </a:extLst>
          </p:cNvPr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D252B4-9C28-47F2-99B5-A4049258D11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980AA5-2435-4EE7-A9EC-8B65A29B9C95}"/>
              </a:ext>
            </a:extLst>
          </p:cNvPr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  <p:extLst>
      <p:ext uri="{BB962C8B-B14F-4D97-AF65-F5344CB8AC3E}">
        <p14:creationId xmlns:p14="http://schemas.microsoft.com/office/powerpoint/2010/main" val="3827290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050385-3279-4E9E-816B-735E99CC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D40476-EF93-4AEF-BA5A-48C73DAE9A9A}"/>
              </a:ext>
            </a:extLst>
          </p:cNvPr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7B47E3-89F8-44BA-ADC0-D81FD1D6FB4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CD5E46-DD0B-44B4-875E-C1E45295A7D2}"/>
              </a:ext>
            </a:extLst>
          </p:cNvPr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09D14C-2A8B-43D5-8B30-2258411F992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1A8F39-077F-446E-A77F-371177A085CB}"/>
              </a:ext>
            </a:extLst>
          </p:cNvPr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9B78B8A-D218-42E4-96E7-2A270E85EA3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6D7DFE9-137B-4E10-88AD-4BA796E476EC}"/>
              </a:ext>
            </a:extLst>
          </p:cNvPr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FD8E41-EA98-4764-ACFE-6DFD51B61EE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9AB76B-540A-487D-95EC-455BA1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6041C6-E7AC-4CD8-9C7C-E912BA650C6B}"/>
              </a:ext>
            </a:extLst>
          </p:cNvPr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2791552-47F1-4DC5-B32D-B9F79EEB953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24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B7AD17-3A39-4066-9B48-0FFB6281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A9D02C6-0BA7-46B5-BBB1-A300B65202B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BD0DAA-869C-47F8-9BF0-D33CDAA0D870}"/>
              </a:ext>
            </a:extLst>
          </p:cNvPr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669141-0BB7-4F47-9B11-7E37EED0B82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D74768-E581-46A4-B80D-AA5184EDCAA9}"/>
              </a:ext>
            </a:extLst>
          </p:cNvPr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411067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39C366-1A51-40E7-8CA4-83093EE8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A1A20C8-0BDE-41E2-B848-2998DE6156E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ED3824-D6BC-48DE-8067-CCE08B4F87AD}"/>
              </a:ext>
            </a:extLst>
          </p:cNvPr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669B227-2A4B-45E4-9BBF-3B122D20E8F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D7D73D-BDF1-4204-A3E2-D5AE787477F5}"/>
              </a:ext>
            </a:extLst>
          </p:cNvPr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12576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0ED98D-0326-4811-8EDF-861B3C5E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71C6FC-DF8D-42BC-B2CA-2A77BC97A190}"/>
              </a:ext>
            </a:extLst>
          </p:cNvPr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ECFB127-089D-4662-B0B4-5522E76F76C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73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E32D4C-15BA-4371-A35B-95209BFA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4A6370-0309-47FB-A1D3-7C03DB657E34}"/>
              </a:ext>
            </a:extLst>
          </p:cNvPr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5C4FB6-9BD0-4C0D-A5BC-77EB5C5B1D0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04869F03-2EC4-41E1-8619-74B6FB40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1EEB51-ADD2-40EE-AE93-AAE4FEC08BFE}"/>
              </a:ext>
            </a:extLst>
          </p:cNvPr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B4235DE-DAFE-4D83-9B4C-A35E897F9C3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07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550F07-E819-4563-A607-003D39D4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FA7F93-BC74-4D05-A44D-6749B7F0F5D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3CB992-3CD3-46CC-872A-C90FF11BDE25}"/>
              </a:ext>
            </a:extLst>
          </p:cNvPr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3EA4204-8E69-43D0-86A8-D236D2C8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750F3F-BDAE-4305-88A3-9BB3214928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02BFE3-EDB8-45B4-9A31-2E4E672A0999}"/>
              </a:ext>
            </a:extLst>
          </p:cNvPr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  <p:extLst>
      <p:ext uri="{BB962C8B-B14F-4D97-AF65-F5344CB8AC3E}">
        <p14:creationId xmlns:p14="http://schemas.microsoft.com/office/powerpoint/2010/main" val="2275452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C88686F-9D39-4285-AB1B-A7340FE9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695ABA4-DE15-40C0-A58D-169D402F71A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33E88C-E5B7-42C5-99A6-A37877D48032}"/>
              </a:ext>
            </a:extLst>
          </p:cNvPr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67CC4E-C5FA-4093-AC6B-A1FDCA5E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2CCF771-CCF0-42AA-B830-9F536FA0442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8CA904-25C5-4D81-A1E7-D568105FBED1}"/>
              </a:ext>
            </a:extLst>
          </p:cNvPr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  <p:extLst>
      <p:ext uri="{BB962C8B-B14F-4D97-AF65-F5344CB8AC3E}">
        <p14:creationId xmlns:p14="http://schemas.microsoft.com/office/powerpoint/2010/main" val="2666981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CBADA92-8DFF-41C2-8A9D-B8586E6A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" y="0"/>
            <a:ext cx="6940030" cy="75596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5C29BD7-44A7-4333-8299-FBF1A1C9D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6"/>
          <a:stretch/>
        </p:blipFill>
        <p:spPr>
          <a:xfrm>
            <a:off x="5606588" y="4817532"/>
            <a:ext cx="3161845" cy="256088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AD55B5-D817-405F-B2B2-4EAB5EB4A683}"/>
              </a:ext>
            </a:extLst>
          </p:cNvPr>
          <p:cNvSpPr txBox="1"/>
          <p:nvPr/>
        </p:nvSpPr>
        <p:spPr>
          <a:xfrm>
            <a:off x="992196" y="2675467"/>
            <a:ext cx="1650999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addition &amp; constant temperature expansion.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5382DF-A0EE-4C80-8AA6-699BCE00030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817696" y="1261537"/>
            <a:ext cx="1189567" cy="14139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5A497C-0E63-430C-A59A-87CEDB5E2433}"/>
              </a:ext>
            </a:extLst>
          </p:cNvPr>
          <p:cNvSpPr txBox="1"/>
          <p:nvPr/>
        </p:nvSpPr>
        <p:spPr>
          <a:xfrm>
            <a:off x="5691201" y="2421466"/>
            <a:ext cx="1792344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     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rejection &amp; constant temperature compression.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468B351-7E36-4C28-B367-34F4922EB25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504935" y="1236134"/>
            <a:ext cx="1082438" cy="11853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>
            <a:extLst>
              <a:ext uri="{FF2B5EF4-FFF2-40B4-BE49-F238E27FC236}">
                <a16:creationId xmlns:a16="http://schemas.microsoft.com/office/drawing/2014/main" id="{966EF5E2-0497-4893-9887-1E5D50FDE502}"/>
              </a:ext>
            </a:extLst>
          </p:cNvPr>
          <p:cNvSpPr/>
          <p:nvPr/>
        </p:nvSpPr>
        <p:spPr>
          <a:xfrm>
            <a:off x="3687237" y="825502"/>
            <a:ext cx="1157288" cy="211666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1EB0098-3550-429C-840F-C5B861AFDD50}"/>
              </a:ext>
            </a:extLst>
          </p:cNvPr>
          <p:cNvSpPr txBox="1"/>
          <p:nvPr/>
        </p:nvSpPr>
        <p:spPr>
          <a:xfrm>
            <a:off x="3623998" y="1107176"/>
            <a:ext cx="1283766" cy="5676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Operating fluid moves between hot and cold volume.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96C42BD-BD36-4346-916E-44FC4BB52393}"/>
              </a:ext>
            </a:extLst>
          </p:cNvPr>
          <p:cNvSpPr txBox="1"/>
          <p:nvPr/>
        </p:nvSpPr>
        <p:spPr>
          <a:xfrm>
            <a:off x="1462313" y="4631273"/>
            <a:ext cx="1515105" cy="57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7AB94AE-E7B4-4C5A-BA25-A18475F876E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1622854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BAB6270-07DC-4749-B0A6-7B99E89A730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283847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1B7EC94-DED8-4D7A-A4C1-0239FC52EDF8}"/>
              </a:ext>
            </a:extLst>
          </p:cNvPr>
          <p:cNvSpPr txBox="1"/>
          <p:nvPr/>
        </p:nvSpPr>
        <p:spPr>
          <a:xfrm>
            <a:off x="1638411" y="5715000"/>
            <a:ext cx="1191053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Mechanical loss.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58F473B-024A-496E-B9B6-8EEFEAE4FF1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233938" y="6002865"/>
            <a:ext cx="743480" cy="1109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CB2F14D-AEFA-4A41-A95E-C0702C5B9CE1}"/>
              </a:ext>
            </a:extLst>
          </p:cNvPr>
          <p:cNvSpPr txBox="1"/>
          <p:nvPr/>
        </p:nvSpPr>
        <p:spPr>
          <a:xfrm>
            <a:off x="5521866" y="4427009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1A78A8A-FBEE-456F-ABBB-DE76A2022EE6}"/>
              </a:ext>
            </a:extLst>
          </p:cNvPr>
          <p:cNvSpPr txBox="1"/>
          <p:nvPr/>
        </p:nvSpPr>
        <p:spPr>
          <a:xfrm>
            <a:off x="5547267" y="3361267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60C1870-BB96-49FD-A713-05B7187DBE9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036522" y="4267200"/>
            <a:ext cx="485344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A4F93D2-9191-4FFA-BF10-25EDB001B97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3521418" y="4267200"/>
            <a:ext cx="2000448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4EDD9FB-154C-4378-8C7F-E32BDD176FDD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036523" y="3292475"/>
            <a:ext cx="510744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536D55D-6A21-483B-B747-178096EFACA9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3699221" y="3292475"/>
            <a:ext cx="1848046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0739C69-01B3-4FE3-BDF5-0AA0E308297A}"/>
              </a:ext>
            </a:extLst>
          </p:cNvPr>
          <p:cNvSpPr txBox="1"/>
          <p:nvPr/>
        </p:nvSpPr>
        <p:spPr>
          <a:xfrm>
            <a:off x="284961" y="1674862"/>
            <a:ext cx="1243751" cy="389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Define positions of cylinders.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380EC51-F68E-448C-9CC8-2368AE40D11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426819" cy="263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F73B202-8EE2-4643-BA5B-507217CF52F5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71354" cy="2525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7C2FC04-50CA-4C80-B803-972F59EF2D30}"/>
              </a:ext>
            </a:extLst>
          </p:cNvPr>
          <p:cNvSpPr txBox="1"/>
          <p:nvPr/>
        </p:nvSpPr>
        <p:spPr>
          <a:xfrm>
            <a:off x="758882" y="7052744"/>
            <a:ext cx="743480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Fly wheel.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6991ABF-9E22-48F9-80FF-F23E1DF139B2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502362" y="7196677"/>
            <a:ext cx="842385" cy="1185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34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D556C119-E050-424E-9C28-2EF605845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6"/>
          <a:stretch/>
        </p:blipFill>
        <p:spPr>
          <a:xfrm>
            <a:off x="2760047" y="563063"/>
            <a:ext cx="5880795" cy="476304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1DC23C-7D1B-4EC1-9CFD-B425CE5BFDBB}"/>
              </a:ext>
            </a:extLst>
          </p:cNvPr>
          <p:cNvSpPr txBox="1"/>
          <p:nvPr/>
        </p:nvSpPr>
        <p:spPr>
          <a:xfrm>
            <a:off x="4001369" y="2921004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E58978-27E0-4AE3-BC2A-9DDF4AB54662}"/>
              </a:ext>
            </a:extLst>
          </p:cNvPr>
          <p:cNvSpPr txBox="1"/>
          <p:nvPr/>
        </p:nvSpPr>
        <p:spPr>
          <a:xfrm>
            <a:off x="7185231" y="1360760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31F7FC8-86A2-4FDA-9EB8-C285B656CCF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76941" y="3064937"/>
            <a:ext cx="927531" cy="3037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E6C57C0-3143-4B50-A30F-A93F051DBBC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76941" y="3064937"/>
            <a:ext cx="1850555" cy="10451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17E3E3E-DC7E-4672-A968-EF30FFF9A26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061357" y="1640160"/>
            <a:ext cx="504873" cy="1159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43EE5CF-69B1-4EEF-A56E-A4EB2588A67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553200" y="1640160"/>
            <a:ext cx="101303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3C6886-7243-4ACE-9495-F3B9D0F55F70}"/>
              </a:ext>
            </a:extLst>
          </p:cNvPr>
          <p:cNvSpPr txBox="1"/>
          <p:nvPr/>
        </p:nvSpPr>
        <p:spPr>
          <a:xfrm>
            <a:off x="5969000" y="5086978"/>
            <a:ext cx="1515105" cy="518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87693C-71F0-44FA-BA9B-49F14382135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062133" y="4126546"/>
            <a:ext cx="664420" cy="9604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0EAF10F-815C-4603-803A-C8891D036A8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726553" y="4809067"/>
            <a:ext cx="300943" cy="2779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A2A16C9-C8E2-4740-92B5-42B9EFAD8FB4}"/>
              </a:ext>
            </a:extLst>
          </p:cNvPr>
          <p:cNvSpPr txBox="1"/>
          <p:nvPr/>
        </p:nvSpPr>
        <p:spPr>
          <a:xfrm>
            <a:off x="2775733" y="566195"/>
            <a:ext cx="29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Animation 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620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CA6BA-F734-4CCD-9507-95E4DF97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9905"/>
            <a:ext cx="5874874" cy="360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3B02C3-5AF2-4586-9FAC-F91A10968537}"/>
              </a:ext>
            </a:extLst>
          </p:cNvPr>
          <p:cNvSpPr txBox="1"/>
          <p:nvPr/>
        </p:nvSpPr>
        <p:spPr>
          <a:xfrm>
            <a:off x="2982732" y="2716743"/>
            <a:ext cx="2110352" cy="432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Temperature of hot heat source.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767782C-BF0F-4DC9-92F3-372F7704E0D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438402" y="2569106"/>
            <a:ext cx="544330" cy="364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82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834DF87-1E5E-487F-8F3E-A57FEC62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6" y="322535"/>
            <a:ext cx="5894207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A5C3D9A-BE67-4C4C-B5BD-A989EDEEBF2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308016" y="1516481"/>
            <a:ext cx="917784" cy="2164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146D4-5CCD-4B19-ADB5-6B73612BC281}"/>
              </a:ext>
            </a:extLst>
          </p:cNvPr>
          <p:cNvSpPr txBox="1"/>
          <p:nvPr/>
        </p:nvSpPr>
        <p:spPr>
          <a:xfrm>
            <a:off x="3225800" y="1300057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9105DD-C7A1-4E8E-9B0F-99821183B0E3}"/>
              </a:ext>
            </a:extLst>
          </p:cNvPr>
          <p:cNvSpPr txBox="1"/>
          <p:nvPr/>
        </p:nvSpPr>
        <p:spPr>
          <a:xfrm>
            <a:off x="2501050" y="2618529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5EBBEBF-3106-4348-9A06-613C9B9DE8D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25800" y="3051376"/>
            <a:ext cx="130014" cy="216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03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E8BDC2-8441-4150-AFA8-6BAA8F60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93118"/>
            <a:ext cx="5900752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5EAB194-81C5-4BC2-AFD7-C7D7E6339FF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963333" y="2744148"/>
            <a:ext cx="367451" cy="4731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5B170F-8DDA-4FE1-A67D-D2C86CF5428E}"/>
              </a:ext>
            </a:extLst>
          </p:cNvPr>
          <p:cNvSpPr txBox="1"/>
          <p:nvPr/>
        </p:nvSpPr>
        <p:spPr>
          <a:xfrm>
            <a:off x="3330784" y="2527724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hot cylinder.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8AD2B-31E6-4C86-B62D-30EB82A89324}"/>
              </a:ext>
            </a:extLst>
          </p:cNvPr>
          <p:cNvSpPr txBox="1"/>
          <p:nvPr/>
        </p:nvSpPr>
        <p:spPr>
          <a:xfrm>
            <a:off x="3330784" y="1435515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cold cylinder.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0D05481-E132-4884-90EF-B4BCA175FB3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963333" y="1185619"/>
            <a:ext cx="367451" cy="46632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295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84EAE8-EE9F-4E34-B3E2-187E1898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523842"/>
            <a:ext cx="5297339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18FF1ED-1CDC-454D-BC1B-4230E716B09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838025" y="1862667"/>
            <a:ext cx="320042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9361FE-524A-43CE-848E-84C279E50930}"/>
              </a:ext>
            </a:extLst>
          </p:cNvPr>
          <p:cNvSpPr txBox="1"/>
          <p:nvPr/>
        </p:nvSpPr>
        <p:spPr>
          <a:xfrm>
            <a:off x="1933783" y="1139191"/>
            <a:ext cx="1808483" cy="723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rotational speed of crank-shaft.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accelerates as hot heat source temperature is increased. However, it oscillates.</a:t>
            </a:r>
          </a:p>
        </p:txBody>
      </p:sp>
    </p:spTree>
    <p:extLst>
      <p:ext uri="{BB962C8B-B14F-4D97-AF65-F5344CB8AC3E}">
        <p14:creationId xmlns:p14="http://schemas.microsoft.com/office/powerpoint/2010/main" val="391259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CC63E7-0E6A-4D06-BB37-44FF53A5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228230"/>
            <a:ext cx="5259446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B09F531-516D-4743-B6BC-6350011D5F2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1425" y="863598"/>
            <a:ext cx="480907" cy="22013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916B18-8791-4CA3-8B1E-002FA7F169A1}"/>
              </a:ext>
            </a:extLst>
          </p:cNvPr>
          <p:cNvSpPr txBox="1"/>
          <p:nvPr/>
        </p:nvSpPr>
        <p:spPr>
          <a:xfrm>
            <a:off x="1451182" y="508000"/>
            <a:ext cx="1300485" cy="355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Power via crank shaft.</a:t>
            </a:r>
          </a:p>
        </p:txBody>
      </p:sp>
    </p:spTree>
    <p:extLst>
      <p:ext uri="{BB962C8B-B14F-4D97-AF65-F5344CB8AC3E}">
        <p14:creationId xmlns:p14="http://schemas.microsoft.com/office/powerpoint/2010/main" val="4003852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3AFA2C0-7A6A-4BCE-A329-0FC9D2E1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35"/>
          <a:stretch/>
        </p:blipFill>
        <p:spPr>
          <a:xfrm>
            <a:off x="911728" y="78329"/>
            <a:ext cx="4909843" cy="370150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242ACC6-E257-47DD-9030-02C11B950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0"/>
          <a:stretch/>
        </p:blipFill>
        <p:spPr>
          <a:xfrm>
            <a:off x="680455" y="3669863"/>
            <a:ext cx="51530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38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CDDD65-2243-4825-B9CE-5248DD88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602339"/>
            <a:ext cx="525037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A4BB63BF-8F66-402B-B981-ADD7AB98117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313091" y="3945469"/>
            <a:ext cx="260776" cy="3809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BF4FE0-95A0-4AA7-9B4A-CE7B064857C3}"/>
              </a:ext>
            </a:extLst>
          </p:cNvPr>
          <p:cNvSpPr txBox="1"/>
          <p:nvPr/>
        </p:nvSpPr>
        <p:spPr>
          <a:xfrm>
            <a:off x="1612048" y="4326467"/>
            <a:ext cx="1402085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from hot heat source into hot volume.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873FC8-18A1-4F11-AE11-7C71D6EE814D}"/>
              </a:ext>
            </a:extLst>
          </p:cNvPr>
          <p:cNvSpPr txBox="1"/>
          <p:nvPr/>
        </p:nvSpPr>
        <p:spPr>
          <a:xfrm>
            <a:off x="3330782" y="1602339"/>
            <a:ext cx="1419018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out of cold volume.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1EE8550-536B-48C5-BB25-E618B0DBDC5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81025" y="2118804"/>
            <a:ext cx="59266" cy="3026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94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1621264" y="1970380"/>
            <a:ext cx="6838095" cy="286408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3310465" y="2151708"/>
            <a:ext cx="1515535" cy="62535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26000" y="2464387"/>
            <a:ext cx="744905" cy="140488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514205" y="4389486"/>
            <a:ext cx="491462" cy="48495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1527156" y="4874442"/>
            <a:ext cx="1974097" cy="89982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7622922" y="4874443"/>
            <a:ext cx="1669969" cy="611957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054559" y="4389486"/>
            <a:ext cx="403348" cy="48495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3812434" y="4873852"/>
            <a:ext cx="1367303" cy="484957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4496086" y="4156544"/>
            <a:ext cx="252014" cy="7173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5444065" y="1970380"/>
            <a:ext cx="2065867" cy="73048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5655733" y="5097629"/>
            <a:ext cx="1482679" cy="484957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6397073" y="4157134"/>
            <a:ext cx="177722" cy="9404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6476999" y="2700867"/>
            <a:ext cx="76122" cy="4111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4826001" y="2700867"/>
            <a:ext cx="1650998" cy="6350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E7ADF1-491A-4CC5-9C66-AD8AE0189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356"/>
            <a:ext cx="10080625" cy="616296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7501286-898F-4E02-9EFB-55B42AC864C6}"/>
              </a:ext>
            </a:extLst>
          </p:cNvPr>
          <p:cNvSpPr txBox="1"/>
          <p:nvPr/>
        </p:nvSpPr>
        <p:spPr>
          <a:xfrm>
            <a:off x="2982732" y="2700867"/>
            <a:ext cx="2110352" cy="4487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flowing through pipe.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498A4A1-DA3A-4C86-B56A-EDB4A5C7F2B6}"/>
              </a:ext>
            </a:extLst>
          </p:cNvPr>
          <p:cNvCxnSpPr>
            <a:cxnSpLocks/>
          </p:cNvCxnSpPr>
          <p:nvPr/>
        </p:nvCxnSpPr>
        <p:spPr>
          <a:xfrm>
            <a:off x="4064000" y="3149602"/>
            <a:ext cx="626533" cy="6302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141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75D7AA-96F3-4615-8E9B-833C76A5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62"/>
            <a:ext cx="10080625" cy="615995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272D81-0524-4955-82BA-9C1FAE82483B}"/>
              </a:ext>
            </a:extLst>
          </p:cNvPr>
          <p:cNvSpPr txBox="1"/>
          <p:nvPr/>
        </p:nvSpPr>
        <p:spPr>
          <a:xfrm>
            <a:off x="2683933" y="1608667"/>
            <a:ext cx="2159000" cy="5101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Fluid pressure of pipe inlet.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increases as mass flow rate increases.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4C10585-2781-4F39-81FA-49A33D3B45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63433" y="2118805"/>
            <a:ext cx="1567393" cy="10815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820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C7A368F-B650-4DA9-9EB9-05A31AE70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369"/>
            <a:ext cx="10080625" cy="615693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BB6D29-7C59-4C51-A456-01E4BE266708}"/>
              </a:ext>
            </a:extLst>
          </p:cNvPr>
          <p:cNvSpPr txBox="1"/>
          <p:nvPr/>
        </p:nvSpPr>
        <p:spPr>
          <a:xfrm>
            <a:off x="2683933" y="1777999"/>
            <a:ext cx="2159000" cy="3408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inlet.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41E7492-9478-45FA-BCD0-F271DFF8C39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63433" y="2118804"/>
            <a:ext cx="1567393" cy="108159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3E1648-9B04-482C-96F0-D2870F16A483}"/>
              </a:ext>
            </a:extLst>
          </p:cNvPr>
          <p:cNvSpPr txBox="1"/>
          <p:nvPr/>
        </p:nvSpPr>
        <p:spPr>
          <a:xfrm>
            <a:off x="5427133" y="3970867"/>
            <a:ext cx="2159000" cy="8720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enthalpy at outlet.</a:t>
            </a:r>
          </a:p>
          <a:p>
            <a:r>
              <a:rPr lang="en-US" altLang="ja-JP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is same value as inlet owe to enthalpy conservation.</a:t>
            </a:r>
          </a:p>
          <a:p>
            <a:r>
              <a:rPr lang="en-US" altLang="ja-JP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“delay” occurs due to volume effect (storage of mass and energy).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125ACFD-0D07-4D42-9897-0C9A81B90E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638801" y="3200401"/>
            <a:ext cx="867832" cy="7704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5326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12459B3-3250-4AC0-9A5C-E05E5F08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4024"/>
            <a:ext cx="10080625" cy="621962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7101B69-D42A-4760-A756-E8CB621B88A5}"/>
              </a:ext>
            </a:extLst>
          </p:cNvPr>
          <p:cNvSpPr txBox="1"/>
          <p:nvPr/>
        </p:nvSpPr>
        <p:spPr>
          <a:xfrm>
            <a:off x="939800" y="5490747"/>
            <a:ext cx="2159000" cy="3408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Temperature at inlet.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664FC-55CD-465F-9A25-C74A1C6BCD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019300" y="5831552"/>
            <a:ext cx="198966" cy="59464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99C6A1-6E82-40BE-815E-29574CB069EB}"/>
              </a:ext>
            </a:extLst>
          </p:cNvPr>
          <p:cNvSpPr txBox="1"/>
          <p:nvPr/>
        </p:nvSpPr>
        <p:spPr>
          <a:xfrm>
            <a:off x="5583767" y="4836603"/>
            <a:ext cx="3331633" cy="105619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Temperature at outlet.</a:t>
            </a:r>
          </a:p>
          <a:p>
            <a:r>
              <a:rPr lang="en-US" altLang="ja-JP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It is slightly greater than that of inlet. The energy lost as pressure drop is converted to temperature. Notice flow enthalpy conserves because the energy lost does not go anywhere.</a:t>
            </a:r>
          </a:p>
          <a:p>
            <a:r>
              <a:rPr lang="ja-JP" altLang="en-US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-. Temperature rise occurs only in incompressible fluid (liquid)</a:t>
            </a:r>
          </a:p>
          <a:p>
            <a:r>
              <a:rPr lang="en-US" altLang="ja-JP" sz="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-. The temperature difference increases as pressure drop increases.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F7E7DEF-1ED6-48EA-8167-8B78F58B465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038601" y="5272636"/>
            <a:ext cx="1545166" cy="92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22838DD-4D27-4627-B934-044CD945820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936069" y="4400572"/>
            <a:ext cx="647698" cy="9641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087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739B6FC-57E0-454E-8B0A-6B66F53F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896"/>
            <a:ext cx="10080625" cy="50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39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A7AA54A-85D9-4A5E-8626-058B8FE21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191"/>
            <a:ext cx="10080625" cy="417129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6CBE2-2FDA-49C4-8E14-9C2B4F3CCFCA}"/>
              </a:ext>
            </a:extLst>
          </p:cNvPr>
          <p:cNvSpPr txBox="1"/>
          <p:nvPr/>
        </p:nvSpPr>
        <p:spPr>
          <a:xfrm>
            <a:off x="550333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Ram pressurization.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Free stream velocity by flight gives compression to engine air.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6AA0AFA-3C56-4041-A717-88BFFC0D5CE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570567" y="1694191"/>
            <a:ext cx="325966" cy="23190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41F9855-76AD-4BFC-83B8-6FF71D5B15B6}"/>
              </a:ext>
            </a:extLst>
          </p:cNvPr>
          <p:cNvSpPr txBox="1"/>
          <p:nvPr/>
        </p:nvSpPr>
        <p:spPr>
          <a:xfrm>
            <a:off x="3948111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 (enthalpy) is given to flow. Essentially same as combustion chamber of other turbo-engines.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7468CF3-166D-4307-8B19-88E6A0963D0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968345" y="1694191"/>
            <a:ext cx="653522" cy="18872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8B006F-CE1D-4DB8-87FD-9A31B6324BA9}"/>
              </a:ext>
            </a:extLst>
          </p:cNvPr>
          <p:cNvSpPr txBox="1"/>
          <p:nvPr/>
        </p:nvSpPr>
        <p:spPr>
          <a:xfrm>
            <a:off x="4489978" y="5943601"/>
            <a:ext cx="2588155" cy="71119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Ducts.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There are only ducts before &amp; after combustion chamber. They behave as flow resistance (pressure drop component)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EBBDDE9-3A7B-4186-955B-611A517558FB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572000" y="4360333"/>
            <a:ext cx="1212056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566B0A3-EE1D-4C65-A17E-010B19535D7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784056" y="4360333"/>
            <a:ext cx="1675077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429E5D-5B22-438E-9344-8656A34D5799}"/>
              </a:ext>
            </a:extLst>
          </p:cNvPr>
          <p:cNvSpPr txBox="1"/>
          <p:nvPr/>
        </p:nvSpPr>
        <p:spPr>
          <a:xfrm>
            <a:off x="7791977" y="1694191"/>
            <a:ext cx="2040467" cy="45720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Principle of thrust generation is exactly same as that of turbojet.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1B14264-72BE-4870-A4F6-93C804CBE15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812211" y="2151391"/>
            <a:ext cx="111656" cy="18618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BF163B-8CE6-4073-8847-FDC4BAA3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174"/>
            <a:ext cx="10080625" cy="52933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36569D-BF6F-42B1-9112-E86EA1C7BCEE}"/>
              </a:ext>
            </a:extLst>
          </p:cNvPr>
          <p:cNvSpPr txBox="1"/>
          <p:nvPr/>
        </p:nvSpPr>
        <p:spPr>
          <a:xfrm>
            <a:off x="2658533" y="4789717"/>
            <a:ext cx="2040467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Under constant volume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Intermittent combustion is necessary.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B19032E-7E52-43A4-B2E4-291A64868E0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699000" y="3581401"/>
            <a:ext cx="1236133" cy="1594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0D9689-17C2-4F2C-B170-03FC00D59788}"/>
              </a:ext>
            </a:extLst>
          </p:cNvPr>
          <p:cNvSpPr txBox="1"/>
          <p:nvPr/>
        </p:nvSpPr>
        <p:spPr>
          <a:xfrm>
            <a:off x="3742266" y="939800"/>
            <a:ext cx="2328334" cy="93844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Single direction flow valve.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Make gas stream intermittent for intermittent.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Prevent gas from flowing backward under combustion period.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5056A4D-AA80-41B6-9D5C-80D6FDBBBE6A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906433" y="1878241"/>
            <a:ext cx="469900" cy="76147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BCAFD73-4653-4CC7-A3E7-5B2889445716}"/>
              </a:ext>
            </a:extLst>
          </p:cNvPr>
          <p:cNvSpPr txBox="1"/>
          <p:nvPr/>
        </p:nvSpPr>
        <p:spPr>
          <a:xfrm>
            <a:off x="1168399" y="772741"/>
            <a:ext cx="2243668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Flight velocity gives gas flow into engine.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This engine cannot start with zero-velocity.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04C4207-7CC9-490C-A0EB-18466204740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167467" y="1545624"/>
            <a:ext cx="122766" cy="13330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CAD34C2-A7E0-4F44-831A-133DB2E91E96}"/>
              </a:ext>
            </a:extLst>
          </p:cNvPr>
          <p:cNvSpPr txBox="1"/>
          <p:nvPr/>
        </p:nvSpPr>
        <p:spPr>
          <a:xfrm>
            <a:off x="6880223" y="1041400"/>
            <a:ext cx="2243668" cy="57573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 (flow resistance) with volume effect.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Delay in mass flow.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F807D63-AC29-42F0-AE2B-8C8054275E24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234767" y="1617133"/>
            <a:ext cx="767290" cy="11478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0A86C1C-E918-4E26-9CF9-EF7F8AADF7AC}"/>
              </a:ext>
            </a:extLst>
          </p:cNvPr>
          <p:cNvSpPr txBox="1"/>
          <p:nvPr/>
        </p:nvSpPr>
        <p:spPr>
          <a:xfrm>
            <a:off x="300566" y="4078518"/>
            <a:ext cx="2243668" cy="4088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No compression process in this thermodynamic cycle.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4D7D78E-FE1E-4277-8B6A-37B1CB1BBA86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2544234" y="3403604"/>
            <a:ext cx="1562099" cy="8793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685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1167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8877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549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4391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274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2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CDA276-B4BC-463A-A29E-D07B865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FCE8B83-2250-4EFB-B526-9E3D075B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89687F-D336-41ED-A729-FAF10A63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2DCB48-6F25-4B7F-BEA5-59E4022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CD2F4E-812C-4311-AFC6-46920150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CECA13-EADE-4FE0-BECE-C3421AAF3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1806</Words>
  <Application>Microsoft Office PowerPoint</Application>
  <PresentationFormat>ユーザー設定</PresentationFormat>
  <Paragraphs>224</Paragraphs>
  <Slides>67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67</vt:i4>
      </vt:variant>
    </vt:vector>
  </HeadingPairs>
  <TitlesOfParts>
    <vt:vector size="73" baseType="lpstr">
      <vt:lpstr>ＭＳ Ｐゴシック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277</cp:revision>
  <dcterms:created xsi:type="dcterms:W3CDTF">2018-07-11T21:54:40Z</dcterms:created>
  <dcterms:modified xsi:type="dcterms:W3CDTF">2020-09-17T14:21:32Z</dcterms:modified>
  <dc:language>ja-JP</dc:language>
</cp:coreProperties>
</file>