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43" r:id="rId3"/>
    <p:sldId id="344" r:id="rId4"/>
    <p:sldId id="345" r:id="rId5"/>
    <p:sldId id="346" r:id="rId6"/>
    <p:sldId id="347" r:id="rId7"/>
    <p:sldId id="349" r:id="rId8"/>
    <p:sldId id="350" r:id="rId9"/>
    <p:sldId id="351" r:id="rId10"/>
    <p:sldId id="352" r:id="rId11"/>
    <p:sldId id="341" r:id="rId12"/>
    <p:sldId id="342" r:id="rId13"/>
    <p:sldId id="320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22" r:id="rId22"/>
    <p:sldId id="353" r:id="rId23"/>
    <p:sldId id="314" r:id="rId24"/>
    <p:sldId id="256" r:id="rId25"/>
    <p:sldId id="257" r:id="rId26"/>
    <p:sldId id="258" r:id="rId27"/>
    <p:sldId id="260" r:id="rId28"/>
    <p:sldId id="259" r:id="rId29"/>
    <p:sldId id="277" r:id="rId30"/>
    <p:sldId id="278" r:id="rId31"/>
    <p:sldId id="276" r:id="rId32"/>
    <p:sldId id="279" r:id="rId33"/>
    <p:sldId id="280" r:id="rId34"/>
    <p:sldId id="281" r:id="rId35"/>
    <p:sldId id="261" r:id="rId36"/>
    <p:sldId id="262" r:id="rId37"/>
    <p:sldId id="263" r:id="rId38"/>
    <p:sldId id="264" r:id="rId39"/>
    <p:sldId id="265" r:id="rId40"/>
    <p:sldId id="27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4" r:id="rId61"/>
    <p:sldId id="293" r:id="rId62"/>
    <p:sldId id="295" r:id="rId63"/>
    <p:sldId id="296" r:id="rId64"/>
    <p:sldId id="297" r:id="rId65"/>
    <p:sldId id="299" r:id="rId66"/>
    <p:sldId id="302" r:id="rId67"/>
    <p:sldId id="301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2" r:id="rId77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mjet_ex01" id="{33EDDCDE-0113-468F-BCF8-09F4276C34D0}">
          <p14:sldIdLst>
            <p14:sldId id="313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</p14:sldIdLst>
        </p14:section>
        <p14:section name="PistonCylinderIdealOttoMV00" id="{B5045550-7B6B-40D0-AC73-881997388C2F}">
          <p14:sldIdLst>
            <p14:sldId id="341"/>
            <p14:sldId id="342"/>
          </p14:sldIdLst>
        </p14:section>
        <p14:section name="Untitled Section" id="{17BE3344-1D04-4C95-8730-F17E42953DE5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D7CD22A2-7E61-4B54-8267-97C2EA5DD221}">
          <p14:sldIdLst>
            <p14:sldId id="322"/>
            <p14:sldId id="353"/>
            <p14:sldId id="314"/>
          </p14:sldIdLst>
        </p14:section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タイトルなしのセクション" id="{1971A757-FE4E-4F47-8526-F3CBDE2A5E6F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2B723A-104F-4691-80F9-891258B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141951"/>
            <a:ext cx="7200000" cy="477581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6E74E5-FF7B-41AB-AE92-2AD26F488F2D}"/>
              </a:ext>
            </a:extLst>
          </p:cNvPr>
          <p:cNvSpPr txBox="1"/>
          <p:nvPr/>
        </p:nvSpPr>
        <p:spPr>
          <a:xfrm>
            <a:off x="3970359" y="3779837"/>
            <a:ext cx="2139905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Full-expanded exhaust gas velocity vs. nozzle pressure ratio.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There are 2 curves due to change in combustor outlet temperature in simulation.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10389-A648-4185-821B-18A532B7562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542722" y="3091861"/>
            <a:ext cx="497590" cy="687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4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5A8ACF-6F34-48A9-B48D-6CD9249E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88" y="227456"/>
            <a:ext cx="6819048" cy="7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0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930420-3865-442B-B1A4-F41BC1DF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9390"/>
            <a:ext cx="7200000" cy="51808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AB5C60-0F26-4E39-A084-E707CFDEEC6F}"/>
              </a:ext>
            </a:extLst>
          </p:cNvPr>
          <p:cNvSpPr txBox="1"/>
          <p:nvPr/>
        </p:nvSpPr>
        <p:spPr>
          <a:xfrm>
            <a:off x="4582795" y="2420438"/>
            <a:ext cx="2767239" cy="6362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53C11E-A451-4F87-9638-23903B72E4C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26231" y="2738574"/>
            <a:ext cx="456564" cy="86105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544707"/>
            <a:ext cx="2865122" cy="4201498"/>
            <a:chOff x="1785255" y="1829275"/>
            <a:chExt cx="2490654" cy="323040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829275"/>
              <a:ext cx="2490652" cy="2182212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cxnSpLocks/>
              <a:stCxn id="3" idx="0"/>
              <a:endCxn id="2" idx="0"/>
            </p:cNvCxnSpPr>
            <p:nvPr/>
          </p:nvCxnSpPr>
          <p:spPr>
            <a:xfrm flipV="1">
              <a:off x="1785255" y="4011486"/>
              <a:ext cx="2" cy="1048196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cxnSpLocks/>
              <a:stCxn id="3" idx="5"/>
              <a:endCxn id="2" idx="5"/>
            </p:cNvCxnSpPr>
            <p:nvPr/>
          </p:nvCxnSpPr>
          <p:spPr>
            <a:xfrm flipV="1">
              <a:off x="4249780" y="1829275"/>
              <a:ext cx="26129" cy="217667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31003" y="283278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0177" y="5628933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017085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2782314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14190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465839" y="2234786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56306" y="211905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3169393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298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C1A3B5-6EBE-490C-970A-5D5E0D76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2369"/>
            <a:ext cx="7200000" cy="51949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44FD03-2ABA-4DA9-9A83-742159F84E3E}"/>
              </a:ext>
            </a:extLst>
          </p:cNvPr>
          <p:cNvSpPr txBox="1"/>
          <p:nvPr/>
        </p:nvSpPr>
        <p:spPr>
          <a:xfrm>
            <a:off x="3084920" y="2856411"/>
            <a:ext cx="2767239" cy="539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Temperature of combustion chamber outlet.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6ED025C-5096-45D4-AB2C-02793EBC9C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52159" y="3126377"/>
            <a:ext cx="461555" cy="8098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DA0D2B-88AA-42AC-BBD5-144A9B54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205153"/>
            <a:ext cx="7200000" cy="514936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C5BC5B9-A3D3-4B48-AD56-AC9E7EBB3A1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58288" y="4911636"/>
            <a:ext cx="781230" cy="4259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53C969-4CB8-403A-996A-DE46D811EF1A}"/>
              </a:ext>
            </a:extLst>
          </p:cNvPr>
          <p:cNvSpPr txBox="1"/>
          <p:nvPr/>
        </p:nvSpPr>
        <p:spPr>
          <a:xfrm>
            <a:off x="2588713" y="5337538"/>
            <a:ext cx="1539149" cy="5849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Net thrust of engine.(green)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negative as flight velocity decreases 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8902AB-7163-48F1-B0F4-925A8EC2A0D0}"/>
              </a:ext>
            </a:extLst>
          </p:cNvPr>
          <p:cNvSpPr txBox="1"/>
          <p:nvPr/>
        </p:nvSpPr>
        <p:spPr>
          <a:xfrm>
            <a:off x="1964233" y="2372587"/>
            <a:ext cx="1771744" cy="7624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smaller than ram drag as flight velocity decreases.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4583A5-31BB-4E51-839D-663AC02B37B1}"/>
              </a:ext>
            </a:extLst>
          </p:cNvPr>
          <p:cNvSpPr txBox="1"/>
          <p:nvPr/>
        </p:nvSpPr>
        <p:spPr>
          <a:xfrm>
            <a:off x="5238658" y="3593782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00D573C-00CC-405C-B6A2-12C8DDD7512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51863" y="3965892"/>
            <a:ext cx="287835" cy="5364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BFB6ED-B994-46BF-BF2D-F87C5D3CA49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50105" y="1637211"/>
            <a:ext cx="102101" cy="7353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7B3A0E-26D7-4BE2-AEA6-E8750964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00" y="1094316"/>
            <a:ext cx="4700423" cy="5371042"/>
          </a:xfrm>
          <a:prstGeom prst="rect">
            <a:avLst/>
          </a:prstGeom>
        </p:spPr>
      </p:pic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37B0EA9-FC3B-44F2-81BF-2F830E6089C3}"/>
              </a:ext>
            </a:extLst>
          </p:cNvPr>
          <p:cNvSpPr/>
          <p:nvPr/>
        </p:nvSpPr>
        <p:spPr>
          <a:xfrm>
            <a:off x="4031855" y="5233816"/>
            <a:ext cx="86885" cy="165535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7793" y="76242"/>
                  <a:pt x="5187" y="67962"/>
                  <a:pt x="9246" y="50587"/>
                </a:cubicBezTo>
                <a:cubicBezTo>
                  <a:pt x="13305" y="33212"/>
                  <a:pt x="13350" y="20406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D122301-BE5A-45A8-B5BD-1564B2EFC1AF}"/>
              </a:ext>
            </a:extLst>
          </p:cNvPr>
          <p:cNvSpPr/>
          <p:nvPr/>
        </p:nvSpPr>
        <p:spPr>
          <a:xfrm>
            <a:off x="4205611" y="1463038"/>
            <a:ext cx="2787372" cy="3781697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2460" y="89037"/>
                  <a:pt x="7690" y="64212"/>
                  <a:pt x="8702" y="58308"/>
                </a:cubicBezTo>
                <a:cubicBezTo>
                  <a:pt x="9714" y="52404"/>
                  <a:pt x="16016" y="12244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7B4FCB7-844A-4279-9513-3FDF7768534B}"/>
              </a:ext>
            </a:extLst>
          </p:cNvPr>
          <p:cNvSpPr/>
          <p:nvPr/>
        </p:nvSpPr>
        <p:spPr>
          <a:xfrm>
            <a:off x="7093733" y="1428855"/>
            <a:ext cx="81105" cy="464558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9258"/>
              <a:gd name="connsiteY0" fmla="*/ 94850 h 94850"/>
              <a:gd name="connsiteX1" fmla="*/ 9246 w 9258"/>
              <a:gd name="connsiteY1" fmla="*/ 49643 h 94850"/>
              <a:gd name="connsiteX2" fmla="*/ 2625 w 9258"/>
              <a:gd name="connsiteY2" fmla="*/ 0 h 94850"/>
              <a:gd name="connsiteX0" fmla="*/ 0 w 10012"/>
              <a:gd name="connsiteY0" fmla="*/ 10000 h 10000"/>
              <a:gd name="connsiteX1" fmla="*/ 9987 w 10012"/>
              <a:gd name="connsiteY1" fmla="*/ 5234 h 10000"/>
              <a:gd name="connsiteX2" fmla="*/ 2835 w 10012"/>
              <a:gd name="connsiteY2" fmla="*/ 0 h 10000"/>
              <a:gd name="connsiteX0" fmla="*/ 0 w 4899"/>
              <a:gd name="connsiteY0" fmla="*/ 10000 h 10000"/>
              <a:gd name="connsiteX1" fmla="*/ 3802 w 4899"/>
              <a:gd name="connsiteY1" fmla="*/ 4538 h 10000"/>
              <a:gd name="connsiteX2" fmla="*/ 2835 w 4899"/>
              <a:gd name="connsiteY2" fmla="*/ 0 h 10000"/>
              <a:gd name="connsiteX0" fmla="*/ 7890 w 14463"/>
              <a:gd name="connsiteY0" fmla="*/ 9403 h 9403"/>
              <a:gd name="connsiteX1" fmla="*/ 1974 w 14463"/>
              <a:gd name="connsiteY1" fmla="*/ 4538 h 9403"/>
              <a:gd name="connsiteX2" fmla="*/ 0 w 14463"/>
              <a:gd name="connsiteY2" fmla="*/ 0 h 9403"/>
              <a:gd name="connsiteX0" fmla="*/ 5455 w 5455"/>
              <a:gd name="connsiteY0" fmla="*/ 10000 h 10000"/>
              <a:gd name="connsiteX1" fmla="*/ 1365 w 5455"/>
              <a:gd name="connsiteY1" fmla="*/ 4826 h 10000"/>
              <a:gd name="connsiteX2" fmla="*/ 0 w 5455"/>
              <a:gd name="connsiteY2" fmla="*/ 0 h 10000"/>
              <a:gd name="connsiteX0" fmla="*/ 22002 w 22002"/>
              <a:gd name="connsiteY0" fmla="*/ 10000 h 10000"/>
              <a:gd name="connsiteX1" fmla="*/ 2502 w 22002"/>
              <a:gd name="connsiteY1" fmla="*/ 4826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" h="10000">
                <a:moveTo>
                  <a:pt x="22002" y="10000"/>
                </a:moveTo>
                <a:cubicBezTo>
                  <a:pt x="17111" y="7808"/>
                  <a:pt x="12837" y="6599"/>
                  <a:pt x="9170" y="4932"/>
                </a:cubicBezTo>
                <a:cubicBezTo>
                  <a:pt x="5503" y="3265"/>
                  <a:pt x="1971" y="1546"/>
                  <a:pt x="0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4CEF7BB-23F6-4258-898A-30EF47D5FD4C}"/>
              </a:ext>
            </a:extLst>
          </p:cNvPr>
          <p:cNvSpPr/>
          <p:nvPr/>
        </p:nvSpPr>
        <p:spPr>
          <a:xfrm>
            <a:off x="4227356" y="1963798"/>
            <a:ext cx="2796174" cy="3435553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9083 w 17526"/>
              <a:gd name="connsiteY1" fmla="*/ 58087 h 88514"/>
              <a:gd name="connsiteX2" fmla="*/ 17526 w 17526"/>
              <a:gd name="connsiteY2" fmla="*/ 0 h 88514"/>
              <a:gd name="connsiteX0" fmla="*/ 0 w 17472"/>
              <a:gd name="connsiteY0" fmla="*/ 87190 h 87190"/>
              <a:gd name="connsiteX1" fmla="*/ 9083 w 17472"/>
              <a:gd name="connsiteY1" fmla="*/ 56763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519 w 17472"/>
              <a:gd name="connsiteY1" fmla="*/ 52130 h 87190"/>
              <a:gd name="connsiteX2" fmla="*/ 17472 w 17472"/>
              <a:gd name="connsiteY2" fmla="*/ 0 h 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2" h="87190">
                <a:moveTo>
                  <a:pt x="0" y="87190"/>
                </a:moveTo>
                <a:cubicBezTo>
                  <a:pt x="2732" y="81095"/>
                  <a:pt x="6716" y="65339"/>
                  <a:pt x="9519" y="52130"/>
                </a:cubicBezTo>
                <a:cubicBezTo>
                  <a:pt x="12322" y="38921"/>
                  <a:pt x="16071" y="12244"/>
                  <a:pt x="17472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723D5-99A5-4F24-8A77-A0CA422C430A}"/>
              </a:ext>
            </a:extLst>
          </p:cNvPr>
          <p:cNvSpPr txBox="1"/>
          <p:nvPr/>
        </p:nvSpPr>
        <p:spPr>
          <a:xfrm>
            <a:off x="3567058" y="5482385"/>
            <a:ext cx="1016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compression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1E2015-9016-48DB-8A2A-9C5D374815F0}"/>
              </a:ext>
            </a:extLst>
          </p:cNvPr>
          <p:cNvSpPr txBox="1"/>
          <p:nvPr/>
        </p:nvSpPr>
        <p:spPr>
          <a:xfrm>
            <a:off x="6919596" y="2063095"/>
            <a:ext cx="85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Expansio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6FDF53-5099-4220-9921-62A43F3EF86C}"/>
              </a:ext>
            </a:extLst>
          </p:cNvPr>
          <p:cNvSpPr txBox="1"/>
          <p:nvPr/>
        </p:nvSpPr>
        <p:spPr>
          <a:xfrm>
            <a:off x="4382814" y="3284705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addition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827D4D-066C-456F-AEFE-3782E4B92705}"/>
              </a:ext>
            </a:extLst>
          </p:cNvPr>
          <p:cNvSpPr txBox="1"/>
          <p:nvPr/>
        </p:nvSpPr>
        <p:spPr>
          <a:xfrm>
            <a:off x="5625443" y="4202706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rejection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598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7232EA-011A-40D0-B4FC-7D33F435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162943"/>
            <a:ext cx="7200000" cy="480803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16FF60-3953-4190-AC09-C78789093E26}"/>
              </a:ext>
            </a:extLst>
          </p:cNvPr>
          <p:cNvSpPr txBox="1"/>
          <p:nvPr/>
        </p:nvSpPr>
        <p:spPr>
          <a:xfrm>
            <a:off x="3836578" y="3048000"/>
            <a:ext cx="1402080" cy="3692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Nozzle pressure ratio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D5BE7CE-E423-4CF1-AD59-A1FED551DF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92138" y="3417252"/>
            <a:ext cx="1045480" cy="3625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0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08BB55-D5E3-4549-BE98-D01FA2BB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256321"/>
            <a:ext cx="7200000" cy="479798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EBB905-360A-44D7-9718-723061D96B23}"/>
              </a:ext>
            </a:extLst>
          </p:cNvPr>
          <p:cNvSpPr txBox="1"/>
          <p:nvPr/>
        </p:nvSpPr>
        <p:spPr>
          <a:xfrm>
            <a:off x="3819160" y="2124891"/>
            <a:ext cx="1763033" cy="5608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Nozzle gross thrust vs. combustor outlet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BFBC171-8904-4CD4-9021-7C0E17E99EE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84617" y="2685732"/>
            <a:ext cx="416060" cy="9109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80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CA93CC-A4B8-43CB-8A7F-6D435227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2" y="919074"/>
            <a:ext cx="7200000" cy="480807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EC8528-A626-4277-8CEE-B5B450CB39D0}"/>
              </a:ext>
            </a:extLst>
          </p:cNvPr>
          <p:cNvSpPr txBox="1"/>
          <p:nvPr/>
        </p:nvSpPr>
        <p:spPr>
          <a:xfrm>
            <a:off x="4339271" y="3936274"/>
            <a:ext cx="2139905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Nozzle gross thrust vs. flight Mach number.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There are 2 curves due to change in combustor outlet temperature in simulation.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7221AA0-D570-4251-A450-AF41C760AE0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911634" y="3248298"/>
            <a:ext cx="497590" cy="687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6AE9C5E-BFA9-4F58-8EEE-C8368034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4" y="977180"/>
            <a:ext cx="7200000" cy="48121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7170A-2E86-44C0-BF71-318E882D9D71}"/>
              </a:ext>
            </a:extLst>
          </p:cNvPr>
          <p:cNvSpPr txBox="1"/>
          <p:nvPr/>
        </p:nvSpPr>
        <p:spPr>
          <a:xfrm>
            <a:off x="3906247" y="2002969"/>
            <a:ext cx="2111376" cy="5608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Full-Expanded exhaust gas velocity vs. combustor outlet temperature.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52BC53-B185-4C28-A0C4-459131E8A1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71705" y="2563810"/>
            <a:ext cx="590230" cy="9109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1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Office PowerPoint</Application>
  <PresentationFormat>ユーザー設定</PresentationFormat>
  <Paragraphs>272</Paragraphs>
  <Slides>76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76</vt:i4>
      </vt:variant>
    </vt:vector>
  </HeadingPairs>
  <TitlesOfParts>
    <vt:vector size="83" baseType="lpstr">
      <vt:lpstr>ＭＳ Ｐゴシック</vt:lpstr>
      <vt:lpstr>ＭＳ 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356</cp:revision>
  <dcterms:created xsi:type="dcterms:W3CDTF">2018-07-11T21:54:00Z</dcterms:created>
  <dcterms:modified xsi:type="dcterms:W3CDTF">2021-01-13T08:24:02Z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