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3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3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6B0FAA6-F5B8-42BD-8642-72C9F97CF823}" type="datetime">
              <a:rPr lang="en-US" sz="1200" b="0" strike="noStrike" spc="-1">
                <a:solidFill>
                  <a:srgbClr val="8B8B8B"/>
                </a:solidFill>
                <a:latin typeface="游ゴシック" panose="020B0400000000000000" charset="-128"/>
              </a:rPr>
              <a:t>10/30/2021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824C4C1-84C9-400F-B37F-EB3D8FC3A88E}" type="slidenum">
              <a:rPr lang="en-US" sz="1200" b="0" strike="noStrike" spc="-1">
                <a:solidFill>
                  <a:srgbClr val="8B8B8B"/>
                </a:solidFill>
                <a:latin typeface="游ゴシック" panose="020B0400000000000000" charset="-128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4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  <p:sp>
        <p:nvSpPr>
          <p:cNvPr id="81" name="テキスト ボックス 3"/>
          <p:cNvSpPr/>
          <p:nvPr/>
        </p:nvSpPr>
        <p:spPr>
          <a:xfrm>
            <a:off x="2394720" y="174240"/>
            <a:ext cx="2115720" cy="7574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Set inertia 1/10 of that of piston&amp;cylinder; large value to exaggarate the turb-lag intentionally.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2" name="直線コネクタ 4"/>
          <p:cNvSpPr/>
          <p:nvPr/>
        </p:nvSpPr>
        <p:spPr>
          <a:xfrm flipH="1">
            <a:off x="2525400" y="931680"/>
            <a:ext cx="927360" cy="185472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テキスト ボックス 3_1"/>
          <p:cNvSpPr/>
          <p:nvPr/>
        </p:nvSpPr>
        <p:spPr>
          <a:xfrm>
            <a:off x="9506585" y="6489700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V="1">
            <a:off x="10632700" y="5950160"/>
            <a:ext cx="360000" cy="54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上矢印 1"/>
          <p:cNvSpPr/>
          <p:nvPr/>
        </p:nvSpPr>
        <p:spPr>
          <a:xfrm rot="5400000">
            <a:off x="9138920" y="458216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8618220" y="4302760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engine power output</a:t>
            </a:r>
          </a:p>
        </p:txBody>
      </p:sp>
      <p:sp>
        <p:nvSpPr>
          <p:cNvPr id="4" name="テキストボックス 3"/>
          <p:cNvSpPr txBox="1"/>
          <p:nvPr/>
        </p:nvSpPr>
        <p:spPr>
          <a:xfrm>
            <a:off x="10213340" y="587629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load</a:t>
            </a:r>
          </a:p>
        </p:txBody>
      </p:sp>
      <p:sp>
        <p:nvSpPr>
          <p:cNvPr id="5" name="上矢印 4"/>
          <p:cNvSpPr/>
          <p:nvPr/>
        </p:nvSpPr>
        <p:spPr>
          <a:xfrm rot="16200000">
            <a:off x="10293985" y="5229860"/>
            <a:ext cx="349250" cy="942975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  <p:sp>
        <p:nvSpPr>
          <p:cNvPr id="2" name="上矢印 1"/>
          <p:cNvSpPr/>
          <p:nvPr/>
        </p:nvSpPr>
        <p:spPr>
          <a:xfrm rot="5400000">
            <a:off x="9354185" y="458216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8833485" y="4302760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engine power output</a:t>
            </a:r>
          </a:p>
        </p:txBody>
      </p:sp>
      <p:sp>
        <p:nvSpPr>
          <p:cNvPr id="4" name="テキストボックス 3"/>
          <p:cNvSpPr txBox="1"/>
          <p:nvPr/>
        </p:nvSpPr>
        <p:spPr>
          <a:xfrm>
            <a:off x="10428605" y="587629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load</a:t>
            </a:r>
          </a:p>
        </p:txBody>
      </p:sp>
      <p:sp>
        <p:nvSpPr>
          <p:cNvPr id="5" name="上矢印 4"/>
          <p:cNvSpPr/>
          <p:nvPr/>
        </p:nvSpPr>
        <p:spPr>
          <a:xfrm rot="16200000">
            <a:off x="10509250" y="5229860"/>
            <a:ext cx="349250" cy="942975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3" name="テキスト ボックス 3_1"/>
          <p:cNvSpPr/>
          <p:nvPr/>
        </p:nvSpPr>
        <p:spPr>
          <a:xfrm>
            <a:off x="9506585" y="6561455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V="1">
            <a:off x="10632700" y="6021915"/>
            <a:ext cx="360000" cy="54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36400" y="826200"/>
            <a:ext cx="9318960" cy="5204880"/>
          </a:xfrm>
          <a:prstGeom prst="rect">
            <a:avLst/>
          </a:prstGeom>
          <a:ln w="0">
            <a:noFill/>
          </a:ln>
        </p:spPr>
      </p:pic>
      <p:sp>
        <p:nvSpPr>
          <p:cNvPr id="87" name="テキスト ボックス 4"/>
          <p:cNvSpPr/>
          <p:nvPr/>
        </p:nvSpPr>
        <p:spPr>
          <a:xfrm>
            <a:off x="8012160" y="5814720"/>
            <a:ext cx="177300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8" name="テキスト ボックス 10"/>
          <p:cNvSpPr/>
          <p:nvPr/>
        </p:nvSpPr>
        <p:spPr>
          <a:xfrm>
            <a:off x="3132000" y="5921280"/>
            <a:ext cx="1380240" cy="4078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Op. line at initialization and right after.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89" name="テキスト ボックス 12"/>
          <p:cNvSpPr/>
          <p:nvPr/>
        </p:nvSpPr>
        <p:spPr>
          <a:xfrm>
            <a:off x="6213600" y="258048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0" name="右中かっこ 11"/>
          <p:cNvSpPr/>
          <p:nvPr/>
        </p:nvSpPr>
        <p:spPr>
          <a:xfrm rot="5400000">
            <a:off x="3028320" y="4212720"/>
            <a:ext cx="722520" cy="2693880"/>
          </a:xfrm>
          <a:prstGeom prst="rightBrace">
            <a:avLst>
              <a:gd name="adj1" fmla="val 17870"/>
              <a:gd name="adj2" fmla="val 35132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1" name="テキスト ボックス 16"/>
          <p:cNvSpPr/>
          <p:nvPr/>
        </p:nvSpPr>
        <p:spPr>
          <a:xfrm>
            <a:off x="4833000" y="3429000"/>
            <a:ext cx="1380240" cy="4950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Op. line toward steady state.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Time&lt; 50 [s]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92" name="右中かっこ 18"/>
          <p:cNvSpPr/>
          <p:nvPr/>
        </p:nvSpPr>
        <p:spPr>
          <a:xfrm rot="16200000">
            <a:off x="5397480" y="3185640"/>
            <a:ext cx="429840" cy="1906920"/>
          </a:xfrm>
          <a:prstGeom prst="rightBrace">
            <a:avLst>
              <a:gd name="adj1" fmla="val 17870"/>
              <a:gd name="adj2" fmla="val 35132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3" name="直線コネクタ 20"/>
          <p:cNvSpPr/>
          <p:nvPr/>
        </p:nvSpPr>
        <p:spPr>
          <a:xfrm flipH="1">
            <a:off x="6852600" y="3195720"/>
            <a:ext cx="220680" cy="150984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右中かっこ 23"/>
          <p:cNvSpPr/>
          <p:nvPr/>
        </p:nvSpPr>
        <p:spPr>
          <a:xfrm rot="5400000">
            <a:off x="8352000" y="3870000"/>
            <a:ext cx="574560" cy="3351600"/>
          </a:xfrm>
          <a:prstGeom prst="rightBrace">
            <a:avLst>
              <a:gd name="adj1" fmla="val 17870"/>
              <a:gd name="adj2" fmla="val 54135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400680" y="279720"/>
            <a:ext cx="11390040" cy="6298200"/>
          </a:xfrm>
          <a:prstGeom prst="rect">
            <a:avLst/>
          </a:prstGeom>
          <a:ln w="0">
            <a:noFill/>
          </a:ln>
        </p:spPr>
      </p:pic>
      <p:sp>
        <p:nvSpPr>
          <p:cNvPr id="96" name="テキスト ボックス 1"/>
          <p:cNvSpPr/>
          <p:nvPr/>
        </p:nvSpPr>
        <p:spPr>
          <a:xfrm>
            <a:off x="9893160" y="661320"/>
            <a:ext cx="177300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7" name="テキスト ボックス 2"/>
          <p:cNvSpPr/>
          <p:nvPr/>
        </p:nvSpPr>
        <p:spPr>
          <a:xfrm>
            <a:off x="7040880" y="241488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8" name="直線コネクタ 3"/>
          <p:cNvSpPr/>
          <p:nvPr/>
        </p:nvSpPr>
        <p:spPr>
          <a:xfrm flipV="1">
            <a:off x="8760600" y="2272680"/>
            <a:ext cx="1193400" cy="45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右中かっこ 4"/>
          <p:cNvSpPr/>
          <p:nvPr/>
        </p:nvSpPr>
        <p:spPr>
          <a:xfrm rot="16200000">
            <a:off x="10521000" y="798840"/>
            <a:ext cx="360720" cy="1280880"/>
          </a:xfrm>
          <a:prstGeom prst="rightBrace">
            <a:avLst>
              <a:gd name="adj1" fmla="val 17870"/>
              <a:gd name="adj2" fmla="val 54135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0" name="テキスト ボックス 13"/>
          <p:cNvSpPr/>
          <p:nvPr/>
        </p:nvSpPr>
        <p:spPr>
          <a:xfrm>
            <a:off x="1968120" y="437004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01" name="直線コネクタ 14"/>
          <p:cNvSpPr/>
          <p:nvPr/>
        </p:nvSpPr>
        <p:spPr>
          <a:xfrm>
            <a:off x="2827800" y="4985640"/>
            <a:ext cx="629280" cy="6138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右中かっこ 17"/>
          <p:cNvSpPr/>
          <p:nvPr/>
        </p:nvSpPr>
        <p:spPr>
          <a:xfrm rot="5400000">
            <a:off x="3720240" y="5465160"/>
            <a:ext cx="360720" cy="628920"/>
          </a:xfrm>
          <a:prstGeom prst="rightBrace">
            <a:avLst>
              <a:gd name="adj1" fmla="val 17870"/>
              <a:gd name="adj2" fmla="val 26453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" name="テキスト ボックス 18"/>
          <p:cNvSpPr/>
          <p:nvPr/>
        </p:nvSpPr>
        <p:spPr>
          <a:xfrm>
            <a:off x="3866760" y="5934240"/>
            <a:ext cx="162936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図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040" y="1206360"/>
            <a:ext cx="7722000" cy="5298480"/>
          </a:xfrm>
          <a:prstGeom prst="rect">
            <a:avLst/>
          </a:prstGeom>
          <a:ln w="0">
            <a:noFill/>
          </a:ln>
        </p:spPr>
      </p:pic>
      <p:sp>
        <p:nvSpPr>
          <p:cNvPr id="105" name="テキスト ボックス 4"/>
          <p:cNvSpPr/>
          <p:nvPr/>
        </p:nvSpPr>
        <p:spPr>
          <a:xfrm>
            <a:off x="2866680" y="3976200"/>
            <a:ext cx="882360" cy="301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等回転線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06" name="直線コネクタ 5"/>
          <p:cNvSpPr/>
          <p:nvPr/>
        </p:nvSpPr>
        <p:spPr>
          <a:xfrm flipV="1">
            <a:off x="3749040" y="3975840"/>
            <a:ext cx="705960" cy="1512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台形 8"/>
          <p:cNvSpPr/>
          <p:nvPr/>
        </p:nvSpPr>
        <p:spPr>
          <a:xfrm rot="5400000">
            <a:off x="2714040" y="176760"/>
            <a:ext cx="1105920" cy="855360"/>
          </a:xfrm>
          <a:prstGeom prst="trapezoid">
            <a:avLst>
              <a:gd name="adj" fmla="val 3002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08" name="直線コネクタ 10"/>
          <p:cNvSpPr/>
          <p:nvPr/>
        </p:nvSpPr>
        <p:spPr>
          <a:xfrm>
            <a:off x="3684600" y="381600"/>
            <a:ext cx="175068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直線コネクタ 12"/>
          <p:cNvSpPr/>
          <p:nvPr/>
        </p:nvSpPr>
        <p:spPr>
          <a:xfrm>
            <a:off x="1981800" y="204480"/>
            <a:ext cx="87804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正方形/長方形 16"/>
          <p:cNvSpPr/>
          <p:nvPr/>
        </p:nvSpPr>
        <p:spPr>
          <a:xfrm>
            <a:off x="3704040" y="549360"/>
            <a:ext cx="320040" cy="10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正方形/長方形 17"/>
          <p:cNvSpPr/>
          <p:nvPr/>
        </p:nvSpPr>
        <p:spPr>
          <a:xfrm>
            <a:off x="2515320" y="553680"/>
            <a:ext cx="320040" cy="10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二等辺三角形 19"/>
          <p:cNvSpPr/>
          <p:nvPr/>
        </p:nvSpPr>
        <p:spPr>
          <a:xfrm rot="5400000">
            <a:off x="4594680" y="234360"/>
            <a:ext cx="290880" cy="28368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3" name="二等辺三角形 20"/>
          <p:cNvSpPr/>
          <p:nvPr/>
        </p:nvSpPr>
        <p:spPr>
          <a:xfrm rot="16200000">
            <a:off x="4905720" y="240120"/>
            <a:ext cx="264600" cy="28368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4" name="テキスト ボックス 21"/>
          <p:cNvSpPr/>
          <p:nvPr/>
        </p:nvSpPr>
        <p:spPr>
          <a:xfrm>
            <a:off x="2930040" y="653760"/>
            <a:ext cx="8823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圧縮機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5" name="テキスト ボックス 22"/>
          <p:cNvSpPr/>
          <p:nvPr/>
        </p:nvSpPr>
        <p:spPr>
          <a:xfrm>
            <a:off x="4455000" y="557280"/>
            <a:ext cx="246780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エンジンスロットルの開度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＝圧縮機下流の流路絞り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6" name="乗算記号 23"/>
          <p:cNvSpPr/>
          <p:nvPr/>
        </p:nvSpPr>
        <p:spPr>
          <a:xfrm>
            <a:off x="4675320" y="3954600"/>
            <a:ext cx="338040" cy="323280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乗算記号 25"/>
          <p:cNvSpPr/>
          <p:nvPr/>
        </p:nvSpPr>
        <p:spPr>
          <a:xfrm>
            <a:off x="5007600" y="4509360"/>
            <a:ext cx="338040" cy="323280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テキスト ボックス 26"/>
          <p:cNvSpPr/>
          <p:nvPr/>
        </p:nvSpPr>
        <p:spPr>
          <a:xfrm>
            <a:off x="3666240" y="3253680"/>
            <a:ext cx="1067760" cy="40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絞りを開く前の作動点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19" name="テキスト ボックス 27"/>
          <p:cNvSpPr/>
          <p:nvPr/>
        </p:nvSpPr>
        <p:spPr>
          <a:xfrm>
            <a:off x="4473360" y="5139720"/>
            <a:ext cx="1067760" cy="40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絞りを開いた直後の作動点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0" name="直線コネクタ 28"/>
          <p:cNvSpPr/>
          <p:nvPr/>
        </p:nvSpPr>
        <p:spPr>
          <a:xfrm>
            <a:off x="4199760" y="3655440"/>
            <a:ext cx="556560" cy="376560"/>
          </a:xfrm>
          <a:prstGeom prst="line">
            <a:avLst/>
          </a:prstGeom>
          <a:ln w="28575">
            <a:solidFill>
              <a:srgbClr val="ED7D31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直線コネクタ 31"/>
          <p:cNvSpPr/>
          <p:nvPr/>
        </p:nvSpPr>
        <p:spPr>
          <a:xfrm flipH="1">
            <a:off x="5007240" y="4755240"/>
            <a:ext cx="81360" cy="384480"/>
          </a:xfrm>
          <a:prstGeom prst="line">
            <a:avLst/>
          </a:prstGeom>
          <a:ln w="28575">
            <a:solidFill>
              <a:srgbClr val="ED7D31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フリーフォーム: 図形 35"/>
          <p:cNvSpPr/>
          <p:nvPr/>
        </p:nvSpPr>
        <p:spPr>
          <a:xfrm>
            <a:off x="5013000" y="3964320"/>
            <a:ext cx="336960" cy="613800"/>
          </a:xfrm>
          <a:custGeom>
            <a:avLst/>
            <a:gdLst/>
            <a:ahLst/>
            <a:cxnLst/>
            <a:rect l="l" t="t" r="r" b="b"/>
            <a:pathLst>
              <a:path w="278674" h="461554">
                <a:moveTo>
                  <a:pt x="0" y="0"/>
                </a:moveTo>
                <a:cubicBezTo>
                  <a:pt x="55154" y="41365"/>
                  <a:pt x="110308" y="82731"/>
                  <a:pt x="148045" y="130628"/>
                </a:cubicBezTo>
                <a:cubicBezTo>
                  <a:pt x="185782" y="178525"/>
                  <a:pt x="204652" y="232229"/>
                  <a:pt x="226423" y="287383"/>
                </a:cubicBezTo>
                <a:cubicBezTo>
                  <a:pt x="248194" y="342537"/>
                  <a:pt x="263434" y="402045"/>
                  <a:pt x="278674" y="461554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テキスト ボックス 36"/>
          <p:cNvSpPr/>
          <p:nvPr/>
        </p:nvSpPr>
        <p:spPr>
          <a:xfrm>
            <a:off x="5803200" y="3436200"/>
            <a:ext cx="2159280" cy="331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回転数はまだ上昇していない。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4" name="テキスト ボックス 40"/>
          <p:cNvSpPr/>
          <p:nvPr/>
        </p:nvSpPr>
        <p:spPr>
          <a:xfrm>
            <a:off x="5812920" y="2616840"/>
            <a:ext cx="2159280" cy="4518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下流の絞りが減り、より多くの流量が流れるようになる。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5" name="テキスト ボックス 41"/>
          <p:cNvSpPr/>
          <p:nvPr/>
        </p:nvSpPr>
        <p:spPr>
          <a:xfrm>
            <a:off x="5803200" y="4151880"/>
            <a:ext cx="2159280" cy="466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等回転線上を、作動点が流量が増えるように移動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6" name="直線矢印コネクタ 43"/>
          <p:cNvSpPr/>
          <p:nvPr/>
        </p:nvSpPr>
        <p:spPr>
          <a:xfrm flipH="1">
            <a:off x="6883200" y="3069000"/>
            <a:ext cx="9360" cy="3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直線矢印コネクタ 45"/>
          <p:cNvSpPr/>
          <p:nvPr/>
        </p:nvSpPr>
        <p:spPr>
          <a:xfrm>
            <a:off x="6883200" y="3768480"/>
            <a:ext cx="360" cy="38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テキスト ボックス 52"/>
          <p:cNvSpPr/>
          <p:nvPr/>
        </p:nvSpPr>
        <p:spPr>
          <a:xfrm>
            <a:off x="5803200" y="1978200"/>
            <a:ext cx="2159280" cy="3085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急加速操作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9" name="直線矢印コネクタ 53"/>
          <p:cNvSpPr/>
          <p:nvPr/>
        </p:nvSpPr>
        <p:spPr>
          <a:xfrm>
            <a:off x="6883200" y="2287080"/>
            <a:ext cx="9360" cy="32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テキスト ボックス 58"/>
          <p:cNvSpPr/>
          <p:nvPr/>
        </p:nvSpPr>
        <p:spPr>
          <a:xfrm>
            <a:off x="5812920" y="4871520"/>
            <a:ext cx="2159280" cy="2678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一時的に圧力比低下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31" name="直線矢印コネクタ 62"/>
          <p:cNvSpPr/>
          <p:nvPr/>
        </p:nvSpPr>
        <p:spPr>
          <a:xfrm>
            <a:off x="6883200" y="4619160"/>
            <a:ext cx="9360" cy="25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ワイド画面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Symbol</vt:lpstr>
      <vt:lpstr>Times New Roman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34</cp:revision>
  <dcterms:created xsi:type="dcterms:W3CDTF">2021-01-24T08:11:00Z</dcterms:created>
  <dcterms:modified xsi:type="dcterms:W3CDTF">2021-10-30T14:50:43Z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6</vt:i4>
  </property>
  <property fmtid="{D5CDD505-2E9C-101B-9397-08002B2CF9AE}" pid="4" name="KSOProductBuildVer">
    <vt:lpwstr>1041-11.2.0.10223</vt:lpwstr>
  </property>
</Properties>
</file>