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96" r:id="rId2"/>
    <p:sldId id="292" r:id="rId3"/>
    <p:sldId id="297" r:id="rId4"/>
    <p:sldId id="309" r:id="rId5"/>
    <p:sldId id="293" r:id="rId6"/>
    <p:sldId id="310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11" r:id="rId18"/>
    <p:sldId id="312" r:id="rId19"/>
    <p:sldId id="313" r:id="rId20"/>
    <p:sldId id="295" r:id="rId21"/>
    <p:sldId id="294" r:id="rId22"/>
    <p:sldId id="298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09B826-7068-40C0-B0D1-262FF88CB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301A8C5-7B72-4AF1-A3E2-501D8CF7A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B79E95-380F-46C4-970D-E0FBEB0C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7523A0-4129-4BA2-A29C-7864962E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61C018-C79D-4C26-BD7A-7196C9B14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7358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3EA0FF-C905-43B9-BC10-26CF3497A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4EFC3D-3845-4F7F-8813-0D2CF4E86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6CF33E-A057-480A-92E6-0C0EDBEFC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393F75-BDD5-4885-9D88-DF29E7A35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49D83B-951C-47FB-B9D8-121203B2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71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545A54D-9FFE-4902-B5A5-A885CDA2C3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474C7D9-3783-4B69-8F00-CDD7F5DCE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84FF6C-4B4F-4ACD-9BB5-49C90508D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A2D3B5-516C-47DC-982F-07DAD3A6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410B5D-BF6F-4F6B-83FC-DCB3F54A5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189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2" b="0" strike="noStrike" spc="-1"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903" b="0" strike="noStrike" spc="-1"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60560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39E23B-DE4E-459C-A8BC-89815CE61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924480-0600-4172-BA91-2CB9D4F5F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D78415-9EDF-4026-9CE5-B21BB65F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9E8D93-E8BB-4C6C-825B-9F6A7CC91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FBFFA2-91F4-44C5-A690-8B404DCFE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300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997D49-8DB2-47C8-998D-CA71BAB5E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C2BBFE-7E57-4D42-816B-15FBBEB0C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149FE4-06E4-4DD7-B158-005676036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1DF2A8-50C4-4DD8-999A-F98BD0C72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C14F09-04BA-41FF-B4E9-5E4D1E3DC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8685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7AB6CC-488F-4B6C-90D8-323121C1A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8023EF-D334-45E7-A731-DEF49D56B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B31D5EF-2BCF-4A55-9CDA-51C60979E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B97BC1-B4CF-449B-B6B1-29218EE1C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A850A9-DD34-4B81-8C47-6A5FC200F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D20A12-C2AD-4EA2-BF53-AA0EEC5C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715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E86C8F-75ED-4E2B-92A3-D74767891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18BA37-F294-4F68-A73C-6263C9407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901E215-3AA9-44A1-AC95-316203916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05224D3-2393-4C1B-BEC3-FC6878D56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E629426-29CF-4BA9-B5C1-557EDBB791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D0BE48F-6B17-4343-B2C6-84628FA39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CB723DA-B239-498A-9B03-0D5DE586F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59DAE94-699C-4A9C-B5B7-8F001655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31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926340-59DB-4D35-A3E2-2800805C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82C0054-EB4F-4189-BEE8-94D9750AD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1C4961A-29D6-436D-968E-AF9CE841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C985BA-95EA-43E7-B46B-1AD54B7A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588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822F11-3E0E-4A21-89F0-30C3F0A5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00D0925-5A66-4F83-AD4A-A0AD2FF3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6D548F-6C84-40C8-BE1E-A8785D04D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699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7D7AFD-2B60-4059-B5E1-8CAFE73D7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05C7AB-0D6A-4B0C-B436-F2140386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0E5135-5B0B-45C7-BF78-8051E68E0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6542E9-9128-4DEF-9142-75F3B7D3E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F0230C-BF57-4016-A8E9-0745F09EE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7A4186-D210-453C-A10B-20D7F8EB6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72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D11666-8CFB-48CE-A975-DB06CE967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C0EC1A0-BEA6-42C2-B58E-C427908EE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D6F123B-D1C7-457E-B837-06C863B84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3ADA40-14C9-405F-9F81-D07CAA614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5E685F-997B-475F-AD2A-CFE14809E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F512BE-76CB-4225-86C3-468E802AD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622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ECBA000-BBD4-49D5-A468-CA58678C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C7AB96-1237-4EF5-A8D6-BC0FDCD30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88DFA4-7AF4-4EFD-9A9F-9B2C0B73C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6AFC2-4774-4953-BC72-EBB95AA6B45E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D7177E-E748-404B-96EA-54A566D0FD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80B44F-0F64-4B75-B6CC-508A62EAA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740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E640817-8AD5-461C-9D63-68338F7ED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513" y="826463"/>
            <a:ext cx="9208973" cy="491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607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7A39228-2AF0-40D6-B0BC-148CB1003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960" y="0"/>
            <a:ext cx="9992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76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9E7AB87-8BE2-4E57-B933-7E1E7ECFE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753" y="0"/>
            <a:ext cx="99824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33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D1029F2-E99A-49F5-8A62-67B95A326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764" y="0"/>
            <a:ext cx="99744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11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BA38175-A61E-47A4-909C-7E4E00979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76" y="0"/>
            <a:ext cx="99608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419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584A12C-D039-4E2E-A083-8D255E8ED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53" y="0"/>
            <a:ext cx="99872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42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DFEE0E3-9A62-4CC5-A584-E85E8F527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960" y="0"/>
            <a:ext cx="9992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267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6735E2B-950D-4AC6-9164-1FF063DDC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764" y="0"/>
            <a:ext cx="99744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99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E5B66E2-35DF-4534-AF3B-AC4897D39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63" y="0"/>
            <a:ext cx="99752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809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14FA96E-FCD9-4BBB-BA92-45E361E1C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577" y="0"/>
            <a:ext cx="99688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4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632D7EC-4BDB-4545-91F6-82AE648EA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761" y="0"/>
            <a:ext cx="9970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65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1BD11D2-785C-463E-AF95-BE563CB67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938" y="16838"/>
            <a:ext cx="9208973" cy="4919323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3F71615-01AA-42C5-81C4-8F74562A03E8}"/>
              </a:ext>
            </a:extLst>
          </p:cNvPr>
          <p:cNvSpPr txBox="1"/>
          <p:nvPr/>
        </p:nvSpPr>
        <p:spPr>
          <a:xfrm>
            <a:off x="1904812" y="2061370"/>
            <a:ext cx="1914474" cy="857679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[Design point calc.]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Constrain mass flow rate of engine in design point calculation.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[Off design calc.]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Do nothing.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D2A2D14C-B9C0-458C-A9BB-9FA6EEF055AF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2862049" y="2919049"/>
            <a:ext cx="521728" cy="31177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1C3E4A5-7DD0-40A7-BF9A-923D42763DB9}"/>
              </a:ext>
            </a:extLst>
          </p:cNvPr>
          <p:cNvSpPr txBox="1"/>
          <p:nvPr/>
        </p:nvSpPr>
        <p:spPr>
          <a:xfrm>
            <a:off x="4400550" y="1217419"/>
            <a:ext cx="2066096" cy="84395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[Design point calc.]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Constrain mechanical rotational speed of engine in design point calculation.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[Off design calc.]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Do nothing.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CDC330C-0837-4D04-BA8F-B860F3A3E74D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5267326" y="2061369"/>
            <a:ext cx="166272" cy="1481931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38A0D67-2AE5-4493-8737-C0BCE91D1E04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8124825" y="2647951"/>
            <a:ext cx="1312697" cy="895349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6C2E5D0-1260-4A21-BA3F-45A0EAC30473}"/>
              </a:ext>
            </a:extLst>
          </p:cNvPr>
          <p:cNvSpPr txBox="1"/>
          <p:nvPr/>
        </p:nvSpPr>
        <p:spPr>
          <a:xfrm>
            <a:off x="1284950" y="1123951"/>
            <a:ext cx="1914474" cy="43815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This component defines the time when off-design</a:t>
            </a:r>
            <a:r>
              <a:rPr lang="ja-JP" altLang="en-US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commences.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30E51014-5F02-4962-8F89-431DA9FDA086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2242187" y="478965"/>
            <a:ext cx="619862" cy="644986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3C9C18E3-C34C-4316-8DF9-CE27080D3606}"/>
              </a:ext>
            </a:extLst>
          </p:cNvPr>
          <p:cNvGrpSpPr/>
          <p:nvPr/>
        </p:nvGrpSpPr>
        <p:grpSpPr>
          <a:xfrm>
            <a:off x="7423883" y="373259"/>
            <a:ext cx="4027277" cy="2274692"/>
            <a:chOff x="7423883" y="1232291"/>
            <a:chExt cx="4027277" cy="2274692"/>
          </a:xfrm>
        </p:grpSpPr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9338EFC7-FAF3-40BA-9BCD-5D8F92C4DE6A}"/>
                </a:ext>
              </a:extLst>
            </p:cNvPr>
            <p:cNvSpPr txBox="1"/>
            <p:nvPr/>
          </p:nvSpPr>
          <p:spPr>
            <a:xfrm>
              <a:off x="7423883" y="1232291"/>
              <a:ext cx="4027277" cy="227469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[Design point calc.]</a:t>
              </a: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[Off-design calc.]</a:t>
              </a:r>
            </a:p>
            <a:p>
              <a:endParaRPr lang="ja-JP" altLang="en-US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24D79872-78BE-48F4-AD60-8C482951F352}"/>
                </a:ext>
              </a:extLst>
            </p:cNvPr>
            <p:cNvSpPr txBox="1"/>
            <p:nvPr/>
          </p:nvSpPr>
          <p:spPr>
            <a:xfrm>
              <a:off x="7519236" y="1476959"/>
              <a:ext cx="2012140" cy="815585"/>
            </a:xfrm>
            <a:prstGeom prst="rect">
              <a:avLst/>
            </a:prstGeom>
            <a:solidFill>
              <a:srgbClr val="BDD7EE">
                <a:alpha val="8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[Cause (Input)]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mass flow rate: given from upstream of system.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inlet fluid states (p, T)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outlet pressure</a:t>
              </a: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6EF80745-B32D-49AD-ADCA-CDBEECC1B539}"/>
                </a:ext>
              </a:extLst>
            </p:cNvPr>
            <p:cNvSpPr txBox="1"/>
            <p:nvPr/>
          </p:nvSpPr>
          <p:spPr>
            <a:xfrm>
              <a:off x="9629774" y="1485900"/>
              <a:ext cx="1752601" cy="590551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900" dirty="0">
                  <a:latin typeface="ＭＳ Ｐゴシック" panose="020B0600070205080204" pitchFamily="50" charset="-128"/>
                  <a:ea typeface="ＭＳ Ｐゴシック" panose="020B0600070205080204" pitchFamily="50" charset="-128"/>
                  <a:cs typeface="Arial" panose="020B0604020202020204" pitchFamily="34" charset="0"/>
                </a:rPr>
                <a:t>[Result (Output)] </a:t>
              </a:r>
            </a:p>
            <a:p>
              <a:r>
                <a:rPr lang="en-US" altLang="ja-JP" sz="900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throat area -&gt; stored into “calculated parameter”</a:t>
              </a:r>
              <a:endParaRPr lang="en-US" altLang="ja-JP" sz="9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06CAD47A-9519-4240-B0C8-7B6A261008B1}"/>
                </a:ext>
              </a:extLst>
            </p:cNvPr>
            <p:cNvSpPr txBox="1"/>
            <p:nvPr/>
          </p:nvSpPr>
          <p:spPr>
            <a:xfrm>
              <a:off x="7518766" y="2589893"/>
              <a:ext cx="2012609" cy="815585"/>
            </a:xfrm>
            <a:prstGeom prst="rect">
              <a:avLst/>
            </a:prstGeom>
            <a:solidFill>
              <a:srgbClr val="BDD7EE">
                <a:alpha val="8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[Cause (Input)]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throat area.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inlet fluid states (p, T)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outlet pressure</a:t>
              </a: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AFC02238-ED30-4DCB-8E44-A7E184243F6A}"/>
                </a:ext>
              </a:extLst>
            </p:cNvPr>
            <p:cNvSpPr txBox="1"/>
            <p:nvPr/>
          </p:nvSpPr>
          <p:spPr>
            <a:xfrm>
              <a:off x="9626258" y="2581622"/>
              <a:ext cx="1752601" cy="590551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900" dirty="0">
                  <a:latin typeface="ＭＳ Ｐゴシック" panose="020B0600070205080204" pitchFamily="50" charset="-128"/>
                  <a:ea typeface="ＭＳ Ｐゴシック" panose="020B0600070205080204" pitchFamily="50" charset="-128"/>
                  <a:cs typeface="Arial" panose="020B0604020202020204" pitchFamily="34" charset="0"/>
                </a:rPr>
                <a:t>[Result (Output)] </a:t>
              </a:r>
            </a:p>
            <a:p>
              <a:r>
                <a:rPr lang="en-US" altLang="ja-JP" sz="900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mass flow rate</a:t>
              </a:r>
              <a:endParaRPr lang="en-US" altLang="ja-JP" sz="9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8DD59FBB-73D5-48FF-B8CD-C66351F43972}"/>
              </a:ext>
            </a:extLst>
          </p:cNvPr>
          <p:cNvGrpSpPr/>
          <p:nvPr/>
        </p:nvGrpSpPr>
        <p:grpSpPr>
          <a:xfrm>
            <a:off x="927833" y="4405700"/>
            <a:ext cx="4187092" cy="2414199"/>
            <a:chOff x="7423883" y="1232290"/>
            <a:chExt cx="4187092" cy="2414199"/>
          </a:xfrm>
        </p:grpSpPr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4D600C85-AA24-45BB-93CF-78FDD89AA02F}"/>
                </a:ext>
              </a:extLst>
            </p:cNvPr>
            <p:cNvSpPr txBox="1"/>
            <p:nvPr/>
          </p:nvSpPr>
          <p:spPr>
            <a:xfrm>
              <a:off x="7423883" y="1232290"/>
              <a:ext cx="4187092" cy="2414199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[Design point calc.]</a:t>
              </a: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[Off-design calc.]</a:t>
              </a:r>
            </a:p>
            <a:p>
              <a:endParaRPr lang="ja-JP" altLang="en-US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18442E3A-B76D-43CD-A24D-1A34371E6035}"/>
                </a:ext>
              </a:extLst>
            </p:cNvPr>
            <p:cNvSpPr txBox="1"/>
            <p:nvPr/>
          </p:nvSpPr>
          <p:spPr>
            <a:xfrm>
              <a:off x="7519236" y="1457909"/>
              <a:ext cx="2012140" cy="892678"/>
            </a:xfrm>
            <a:prstGeom prst="rect">
              <a:avLst/>
            </a:prstGeom>
            <a:solidFill>
              <a:srgbClr val="BDD7EE">
                <a:alpha val="8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[Cause (Input)]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Pressure ratio.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Adiabatic efficiency.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Mass flow rate.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Inlet fluid states (p, T)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Mechanical rotational speed.</a:t>
              </a: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2BB0A16B-87CA-4C64-BA22-8352AFDDC882}"/>
                </a:ext>
              </a:extLst>
            </p:cNvPr>
            <p:cNvSpPr txBox="1"/>
            <p:nvPr/>
          </p:nvSpPr>
          <p:spPr>
            <a:xfrm>
              <a:off x="9629774" y="1466850"/>
              <a:ext cx="1857376" cy="590551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900" dirty="0">
                  <a:latin typeface="ＭＳ Ｐゴシック" panose="020B0600070205080204" pitchFamily="50" charset="-128"/>
                  <a:ea typeface="ＭＳ Ｐゴシック" panose="020B0600070205080204" pitchFamily="50" charset="-128"/>
                  <a:cs typeface="Arial" panose="020B0604020202020204" pitchFamily="34" charset="0"/>
                </a:rPr>
                <a:t>[Result (Output)] </a:t>
              </a:r>
            </a:p>
            <a:p>
              <a:r>
                <a:rPr lang="en-US" altLang="ja-JP" sz="900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Characteristics table scalers. (= size of component)</a:t>
              </a:r>
              <a:endParaRPr lang="en-US" altLang="ja-JP" sz="9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9B5E77BF-9B7E-45C8-931C-3923A78F3431}"/>
                </a:ext>
              </a:extLst>
            </p:cNvPr>
            <p:cNvSpPr txBox="1"/>
            <p:nvPr/>
          </p:nvSpPr>
          <p:spPr>
            <a:xfrm>
              <a:off x="7518766" y="2589893"/>
              <a:ext cx="2012609" cy="815585"/>
            </a:xfrm>
            <a:prstGeom prst="rect">
              <a:avLst/>
            </a:prstGeom>
            <a:solidFill>
              <a:srgbClr val="BDD7EE">
                <a:alpha val="8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[Cause (Input)]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Inlet fluid states (p, T)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Power in via shaft.</a:t>
              </a: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6B109625-9538-48DA-AB6B-D03D50B8EF53}"/>
                </a:ext>
              </a:extLst>
            </p:cNvPr>
            <p:cNvSpPr txBox="1"/>
            <p:nvPr/>
          </p:nvSpPr>
          <p:spPr>
            <a:xfrm>
              <a:off x="9626258" y="2600672"/>
              <a:ext cx="1857376" cy="960093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900" dirty="0">
                  <a:latin typeface="ＭＳ Ｐゴシック" panose="020B0600070205080204" pitchFamily="50" charset="-128"/>
                  <a:ea typeface="ＭＳ Ｐゴシック" panose="020B0600070205080204" pitchFamily="50" charset="-128"/>
                  <a:cs typeface="Arial" panose="020B0604020202020204" pitchFamily="34" charset="0"/>
                </a:rPr>
                <a:t>[Result (Output)] </a:t>
              </a:r>
            </a:p>
            <a:p>
              <a:r>
                <a:rPr lang="en-US" altLang="ja-JP" sz="900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Pressure ratio</a:t>
              </a:r>
              <a:r>
                <a:rPr lang="en-US" altLang="ja-JP" sz="900" dirty="0">
                  <a:latin typeface="ＭＳ Ｐゴシック" panose="020B0600070205080204" pitchFamily="50" charset="-128"/>
                  <a:ea typeface="ＭＳ Ｐゴシック" panose="020B0600070205080204" pitchFamily="50" charset="-128"/>
                  <a:cs typeface="Arial" panose="020B0604020202020204" pitchFamily="34" charset="0"/>
                </a:rPr>
                <a:t>.</a:t>
              </a:r>
            </a:p>
            <a:p>
              <a:r>
                <a:rPr lang="en-US" altLang="ja-JP" sz="900" dirty="0">
                  <a:latin typeface="ＭＳ Ｐゴシック" panose="020B0600070205080204" pitchFamily="50" charset="-128"/>
                  <a:ea typeface="ＭＳ Ｐゴシック" panose="020B0600070205080204" pitchFamily="50" charset="-128"/>
                  <a:cs typeface="Arial" panose="020B0604020202020204" pitchFamily="34" charset="0"/>
                </a:rPr>
                <a:t>-. Adiabatic efficiency.</a:t>
              </a:r>
            </a:p>
            <a:p>
              <a:r>
                <a:rPr lang="en-US" altLang="ja-JP" sz="900" dirty="0">
                  <a:latin typeface="ＭＳ Ｐゴシック" panose="020B0600070205080204" pitchFamily="50" charset="-128"/>
                  <a:ea typeface="ＭＳ Ｐゴシック" panose="020B0600070205080204" pitchFamily="50" charset="-128"/>
                  <a:cs typeface="Arial" panose="020B0604020202020204" pitchFamily="34" charset="0"/>
                </a:rPr>
                <a:t>-. Mass flow rate (corrected mass flow).</a:t>
              </a:r>
            </a:p>
            <a:p>
              <a:r>
                <a:rPr lang="en-US" altLang="ja-JP" sz="900" dirty="0">
                  <a:latin typeface="ＭＳ Ｐゴシック" panose="020B0600070205080204" pitchFamily="50" charset="-128"/>
                  <a:ea typeface="ＭＳ Ｐゴシック" panose="020B0600070205080204" pitchFamily="50" charset="-128"/>
                  <a:cs typeface="Arial" panose="020B0604020202020204" pitchFamily="34" charset="0"/>
                </a:rPr>
                <a:t>-. Mechanical rotational speed</a:t>
              </a:r>
              <a:endParaRPr lang="en-US" altLang="ja-JP" sz="9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</p:txBody>
        </p:sp>
      </p:grp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786F96F9-E3C0-4002-9629-83463AE22A7A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3021379" y="3906431"/>
            <a:ext cx="1026746" cy="499269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C4F619A0-4E09-4A8B-AC28-93FA2BB74949}"/>
              </a:ext>
            </a:extLst>
          </p:cNvPr>
          <p:cNvGrpSpPr/>
          <p:nvPr/>
        </p:nvGrpSpPr>
        <p:grpSpPr>
          <a:xfrm>
            <a:off x="6050331" y="4234232"/>
            <a:ext cx="4299332" cy="2414199"/>
            <a:chOff x="7423883" y="1232290"/>
            <a:chExt cx="4299332" cy="2414199"/>
          </a:xfrm>
        </p:grpSpPr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88317666-E004-4A5D-A9AA-E70A091068FB}"/>
                </a:ext>
              </a:extLst>
            </p:cNvPr>
            <p:cNvSpPr txBox="1"/>
            <p:nvPr/>
          </p:nvSpPr>
          <p:spPr>
            <a:xfrm>
              <a:off x="7423883" y="1232290"/>
              <a:ext cx="4299332" cy="2414199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[Design point calc.]</a:t>
              </a: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[Off-design calc.]</a:t>
              </a:r>
            </a:p>
            <a:p>
              <a:endParaRPr lang="ja-JP" altLang="en-US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0AB62AB2-4CB4-4900-BEBE-A36C4A3414C1}"/>
                </a:ext>
              </a:extLst>
            </p:cNvPr>
            <p:cNvSpPr txBox="1"/>
            <p:nvPr/>
          </p:nvSpPr>
          <p:spPr>
            <a:xfrm>
              <a:off x="7519236" y="1457909"/>
              <a:ext cx="1856907" cy="892678"/>
            </a:xfrm>
            <a:prstGeom prst="rect">
              <a:avLst/>
            </a:prstGeom>
            <a:solidFill>
              <a:srgbClr val="BDD7EE">
                <a:alpha val="8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[Cause (Input)]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Power out via shaft.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Adiabatic efficiency.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Mass flow rate.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Inlet fluid states (p, T)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Outlet pressure.</a:t>
              </a:r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92AA8E4F-DCE5-4C81-95E0-5E5B7348B5AB}"/>
                </a:ext>
              </a:extLst>
            </p:cNvPr>
            <p:cNvSpPr txBox="1"/>
            <p:nvPr/>
          </p:nvSpPr>
          <p:spPr>
            <a:xfrm>
              <a:off x="9471027" y="1466850"/>
              <a:ext cx="2139948" cy="590551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900" dirty="0">
                  <a:latin typeface="ＭＳ Ｐゴシック" panose="020B0600070205080204" pitchFamily="50" charset="-128"/>
                  <a:ea typeface="ＭＳ Ｐゴシック" panose="020B0600070205080204" pitchFamily="50" charset="-128"/>
                  <a:cs typeface="Arial" panose="020B0604020202020204" pitchFamily="34" charset="0"/>
                </a:rPr>
                <a:t>[Result (Output)] </a:t>
              </a:r>
            </a:p>
            <a:p>
              <a:r>
                <a:rPr lang="en-US" altLang="ja-JP" sz="900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Characteristics table scalers. (= size of component)</a:t>
              </a:r>
              <a:endParaRPr lang="en-US" altLang="ja-JP" sz="9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F74DE839-7446-4324-9062-0ADB5FB5C30F}"/>
                </a:ext>
              </a:extLst>
            </p:cNvPr>
            <p:cNvSpPr txBox="1"/>
            <p:nvPr/>
          </p:nvSpPr>
          <p:spPr>
            <a:xfrm>
              <a:off x="7518767" y="2589893"/>
              <a:ext cx="1857376" cy="479625"/>
            </a:xfrm>
            <a:prstGeom prst="rect">
              <a:avLst/>
            </a:prstGeom>
            <a:solidFill>
              <a:srgbClr val="BDD7EE">
                <a:alpha val="8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[Cause (Input)]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Inlet fluid states (p, T)</a:t>
              </a:r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80A1B0F7-E0B4-47C2-9B89-D139A94DD7DF}"/>
                </a:ext>
              </a:extLst>
            </p:cNvPr>
            <p:cNvSpPr txBox="1"/>
            <p:nvPr/>
          </p:nvSpPr>
          <p:spPr>
            <a:xfrm>
              <a:off x="9471027" y="2600672"/>
              <a:ext cx="2139948" cy="960093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900" dirty="0">
                  <a:latin typeface="ＭＳ Ｐゴシック" panose="020B0600070205080204" pitchFamily="50" charset="-128"/>
                  <a:ea typeface="ＭＳ Ｐゴシック" panose="020B0600070205080204" pitchFamily="50" charset="-128"/>
                  <a:cs typeface="Arial" panose="020B0604020202020204" pitchFamily="34" charset="0"/>
                </a:rPr>
                <a:t>[Result (Output)] </a:t>
              </a:r>
            </a:p>
            <a:p>
              <a:r>
                <a:rPr lang="en-US" altLang="ja-JP" sz="900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Pressure ratio</a:t>
              </a:r>
              <a:r>
                <a:rPr lang="en-US" altLang="ja-JP" sz="900" dirty="0">
                  <a:latin typeface="ＭＳ Ｐゴシック" panose="020B0600070205080204" pitchFamily="50" charset="-128"/>
                  <a:ea typeface="ＭＳ Ｐゴシック" panose="020B0600070205080204" pitchFamily="50" charset="-128"/>
                  <a:cs typeface="Arial" panose="020B0604020202020204" pitchFamily="34" charset="0"/>
                </a:rPr>
                <a:t>.</a:t>
              </a:r>
            </a:p>
            <a:p>
              <a:r>
                <a:rPr lang="en-US" altLang="ja-JP" sz="900" dirty="0">
                  <a:latin typeface="ＭＳ Ｐゴシック" panose="020B0600070205080204" pitchFamily="50" charset="-128"/>
                  <a:ea typeface="ＭＳ Ｐゴシック" panose="020B0600070205080204" pitchFamily="50" charset="-128"/>
                  <a:cs typeface="Arial" panose="020B0604020202020204" pitchFamily="34" charset="0"/>
                </a:rPr>
                <a:t>-. Adiabatic efficiency.</a:t>
              </a:r>
            </a:p>
            <a:p>
              <a:r>
                <a:rPr lang="en-US" altLang="ja-JP" sz="900" dirty="0">
                  <a:latin typeface="ＭＳ Ｐゴシック" panose="020B0600070205080204" pitchFamily="50" charset="-128"/>
                  <a:ea typeface="ＭＳ Ｐゴシック" panose="020B0600070205080204" pitchFamily="50" charset="-128"/>
                  <a:cs typeface="Arial" panose="020B0604020202020204" pitchFamily="34" charset="0"/>
                </a:rPr>
                <a:t>-. Mass flow rate (corrected mass flow).</a:t>
              </a:r>
            </a:p>
            <a:p>
              <a:r>
                <a:rPr lang="en-US" altLang="ja-JP" sz="900" dirty="0">
                  <a:latin typeface="ＭＳ Ｐゴシック" panose="020B0600070205080204" pitchFamily="50" charset="-128"/>
                  <a:ea typeface="ＭＳ Ｐゴシック" panose="020B0600070205080204" pitchFamily="50" charset="-128"/>
                  <a:cs typeface="Arial" panose="020B0604020202020204" pitchFamily="34" charset="0"/>
                </a:rPr>
                <a:t>-. Mechanical rotational speed</a:t>
              </a:r>
            </a:p>
            <a:p>
              <a:r>
                <a:rPr lang="en-US" altLang="ja-JP" sz="900" dirty="0">
                  <a:latin typeface="ＭＳ Ｐゴシック" panose="020B0600070205080204" pitchFamily="50" charset="-128"/>
                  <a:ea typeface="ＭＳ Ｐゴシック" panose="020B0600070205080204" pitchFamily="50" charset="-128"/>
                  <a:cs typeface="Arial" panose="020B0604020202020204" pitchFamily="34" charset="0"/>
                </a:rPr>
                <a:t>-. Power out via shaft</a:t>
              </a:r>
              <a:endParaRPr lang="en-US" altLang="ja-JP" sz="9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</p:txBody>
        </p:sp>
      </p:grp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1106D7E4-F63C-4689-80E7-B385463DD454}"/>
              </a:ext>
            </a:extLst>
          </p:cNvPr>
          <p:cNvCxnSpPr>
            <a:cxnSpLocks/>
            <a:stCxn id="61" idx="0"/>
          </p:cNvCxnSpPr>
          <p:nvPr/>
        </p:nvCxnSpPr>
        <p:spPr>
          <a:xfrm flipH="1" flipV="1">
            <a:off x="6981825" y="3916580"/>
            <a:ext cx="1218172" cy="317652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72210" y="3836225"/>
            <a:ext cx="1914474" cy="9699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0"/>
          </p:cNvCxnSpPr>
          <p:nvPr/>
        </p:nvCxnSpPr>
        <p:spPr>
          <a:xfrm flipV="1">
            <a:off x="4229448" y="3172173"/>
            <a:ext cx="151333" cy="66405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299947" y="3901851"/>
            <a:ext cx="1914474" cy="904339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0" name="直線矢印コネクタ 9"/>
          <p:cNvCxnSpPr>
            <a:stCxn id="9" idx="0"/>
          </p:cNvCxnSpPr>
          <p:nvPr/>
        </p:nvCxnSpPr>
        <p:spPr>
          <a:xfrm flipH="1" flipV="1">
            <a:off x="5840134" y="3429001"/>
            <a:ext cx="417050" cy="47285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7214421" y="1198200"/>
            <a:ext cx="2358585" cy="1129079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4" name="直線矢印コネクタ 13"/>
          <p:cNvCxnSpPr>
            <a:stCxn id="13" idx="2"/>
          </p:cNvCxnSpPr>
          <p:nvPr/>
        </p:nvCxnSpPr>
        <p:spPr>
          <a:xfrm flipH="1">
            <a:off x="8090612" y="2327278"/>
            <a:ext cx="303102" cy="84489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2266025" y="913471"/>
            <a:ext cx="1914474" cy="53052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20" name="直線矢印コネクタ 19"/>
          <p:cNvCxnSpPr>
            <a:stCxn id="19" idx="0"/>
          </p:cNvCxnSpPr>
          <p:nvPr/>
        </p:nvCxnSpPr>
        <p:spPr>
          <a:xfrm flipV="1">
            <a:off x="3223262" y="583739"/>
            <a:ext cx="619862" cy="32973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112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29249" y="1232291"/>
            <a:ext cx="1914473" cy="9644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</p:txBody>
      </p:sp>
      <p:cxnSp>
        <p:nvCxnSpPr>
          <p:cNvPr id="5" name="直線矢印コネクタ 4"/>
          <p:cNvCxnSpPr>
            <a:stCxn id="4" idx="2"/>
          </p:cNvCxnSpPr>
          <p:nvPr/>
        </p:nvCxnSpPr>
        <p:spPr>
          <a:xfrm flipH="1">
            <a:off x="5064373" y="2196711"/>
            <a:ext cx="222113" cy="39172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矢印コネクタ 5"/>
          <p:cNvCxnSpPr>
            <a:stCxn id="7" idx="0"/>
          </p:cNvCxnSpPr>
          <p:nvPr/>
        </p:nvCxnSpPr>
        <p:spPr>
          <a:xfrm flipH="1" flipV="1">
            <a:off x="4649609" y="2020052"/>
            <a:ext cx="673614" cy="70999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4284017" y="2730047"/>
            <a:ext cx="2078412" cy="69895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Output: </a:t>
            </a:r>
          </a:p>
        </p:txBody>
      </p:sp>
      <p:cxnSp>
        <p:nvCxnSpPr>
          <p:cNvPr id="11" name="直線矢印コネクタ 10"/>
          <p:cNvCxnSpPr>
            <a:stCxn id="12" idx="2"/>
          </p:cNvCxnSpPr>
          <p:nvPr/>
        </p:nvCxnSpPr>
        <p:spPr>
          <a:xfrm flipH="1">
            <a:off x="6999936" y="4707375"/>
            <a:ext cx="312617" cy="52997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6211902" y="4138995"/>
            <a:ext cx="2201301" cy="56838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9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5933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C34415C-DA02-4698-A1B7-8F1DE7C25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83" y="0"/>
            <a:ext cx="109056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90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D3950A1-A93B-4A8B-954C-F2DFAC381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598" y="0"/>
            <a:ext cx="100348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702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CA2B019-0CCD-4A1D-94FA-86BD8DFFE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447" y="0"/>
            <a:ext cx="1001710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BA13164-3EB0-418C-892E-D84090DCA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896" y="0"/>
            <a:ext cx="99362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24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DCF962F-564F-4B5E-823E-28F622C83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103" y="0"/>
            <a:ext cx="99497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10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534767B-0799-4FF7-97E9-6C5D06E98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946" y="0"/>
            <a:ext cx="99961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5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9D0F19E8-8ADD-4164-9830-A3E88FB8B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53" y="0"/>
            <a:ext cx="99872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04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</Words>
  <Application>Microsoft Office PowerPoint</Application>
  <PresentationFormat>ワイド画面</PresentationFormat>
  <Paragraphs>84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7" baseType="lpstr">
      <vt:lpstr>ＭＳ Ｐゴシック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2021-09-30T11:44:26Z</dcterms:created>
  <dcterms:modified xsi:type="dcterms:W3CDTF">2021-09-30T13:41:24Z</dcterms:modified>
</cp:coreProperties>
</file>