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388" r:id="rId2"/>
    <p:sldId id="386" r:id="rId3"/>
    <p:sldId id="387" r:id="rId4"/>
  </p:sldIdLst>
  <p:sldSz cx="12192000" cy="6858000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5E676E"/>
    <a:srgbClr val="C91330"/>
    <a:srgbClr val="ED6A50"/>
    <a:srgbClr val="91100E"/>
    <a:srgbClr val="FFE79D"/>
    <a:srgbClr val="00376F"/>
    <a:srgbClr val="F9E300"/>
    <a:srgbClr val="E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30" autoAdjust="0"/>
    <p:restoredTop sz="93987" autoAdjust="0"/>
  </p:normalViewPr>
  <p:slideViewPr>
    <p:cSldViewPr snapToGrid="0">
      <p:cViewPr varScale="1">
        <p:scale>
          <a:sx n="67" d="100"/>
          <a:sy n="67" d="100"/>
        </p:scale>
        <p:origin x="56" y="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94DDB95-9110-49C7-9D00-DE752580CD7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E93738F-46BC-4330-B613-4C94BEDEF2A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F796A944-C12F-4BF4-A69A-0C008A8C285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5CCFA6AD-3184-4D20-ADD5-106C66D5944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01DF58F-2A57-452A-958D-23C67E78F907}" type="slidenum">
              <a:rPr lang="de-DE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942721-1DB2-41DB-991E-7916585D3F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ACCA4EB-2A83-4DF3-B096-4CBAF8F3FE99}" type="datetimeFigureOut">
              <a:rPr lang="en-US" smtClean="0"/>
              <a:pPr/>
              <a:t>11/20/2023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4F8991D-8E07-4CE6-801D-D42CAD1C25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385715"/>
            <a:ext cx="12192000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36000" bIns="46800">
            <a:spAutoFit/>
          </a:bodyPr>
          <a:lstStyle>
            <a:lvl1pPr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dirty="0" smtClean="0">
                <a:solidFill>
                  <a:srgbClr val="5E676E"/>
                </a:solidFill>
              </a:rPr>
              <a:t>© 2023 Modelica Association (www.modelica.org) | CC BY-SA 4.0</a:t>
            </a:r>
          </a:p>
        </p:txBody>
      </p:sp>
      <p:pic>
        <p:nvPicPr>
          <p:cNvPr id="6" name="Grafik 2">
            <a:extLst>
              <a:ext uri="{FF2B5EF4-FFF2-40B4-BE49-F238E27FC236}">
                <a16:creationId xmlns:a16="http://schemas.microsoft.com/office/drawing/2014/main" id="{166BC798-C5C5-4FA8-AA0C-C536DDA74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982" y="490565"/>
            <a:ext cx="5195569" cy="2471710"/>
          </a:xfrm>
          <a:prstGeom prst="rect">
            <a:avLst/>
          </a:prstGeom>
        </p:spPr>
      </p:pic>
      <p:pic>
        <p:nvPicPr>
          <p:cNvPr id="7" name="Grafik 59">
            <a:extLst>
              <a:ext uri="{FF2B5EF4-FFF2-40B4-BE49-F238E27FC236}">
                <a16:creationId xmlns:a16="http://schemas.microsoft.com/office/drawing/2014/main" id="{BE1919B7-4C69-449A-92C1-3F2FADAA34F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93580" y="3299818"/>
            <a:ext cx="2306339" cy="581779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0DB3F18D-4C30-4ACB-B112-0DA65BFB962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3905250"/>
            <a:ext cx="12192000" cy="891142"/>
          </a:xfrm>
        </p:spPr>
        <p:txBody>
          <a:bodyPr>
            <a:noAutofit/>
          </a:bodyPr>
          <a:lstStyle>
            <a:lvl1pPr algn="ctr">
              <a:defRPr>
                <a:solidFill>
                  <a:srgbClr val="C00000"/>
                </a:solidFill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Title</a:t>
            </a:r>
            <a:endParaRPr lang="en-US" altLang="en-US" sz="1800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95838"/>
            <a:ext cx="12192000" cy="290512"/>
          </a:xfrm>
        </p:spPr>
        <p:txBody>
          <a:bodyPr/>
          <a:lstStyle>
            <a:lvl1pPr algn="ctr">
              <a:defRPr b="1">
                <a:solidFill>
                  <a:srgbClr val="C00000"/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en-US" dirty="0" smtClean="0"/>
              <a:t>Location – date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419" y="3299818"/>
            <a:ext cx="1503680" cy="5330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49" y="3290293"/>
            <a:ext cx="1163557" cy="5817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399" y="3411458"/>
            <a:ext cx="2315676" cy="4324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555" y="3334994"/>
            <a:ext cx="1811629" cy="50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3244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495426"/>
            <a:ext cx="11039214" cy="47259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>
              <a:buClr>
                <a:srgbClr val="5E676E"/>
              </a:buClr>
              <a:defRPr/>
            </a:lvl2pPr>
            <a:lvl3pPr>
              <a:buClr>
                <a:srgbClr val="5E676E"/>
              </a:buClr>
              <a:defRPr/>
            </a:lvl3pPr>
            <a:lvl4pPr>
              <a:buClr>
                <a:srgbClr val="5E676E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28651" y="703263"/>
            <a:ext cx="11039213" cy="64611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6132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97013"/>
            <a:ext cx="5365749" cy="4513262"/>
          </a:xfrm>
        </p:spPr>
        <p:txBody>
          <a:bodyPr/>
          <a:lstStyle>
            <a:lvl1pPr>
              <a:defRPr sz="2000"/>
            </a:lvl1pPr>
            <a:lvl2pPr>
              <a:buClr>
                <a:srgbClr val="5E676E"/>
              </a:buClr>
              <a:defRPr sz="1800"/>
            </a:lvl2pPr>
            <a:lvl3pPr>
              <a:buClr>
                <a:srgbClr val="5E676E"/>
              </a:buClr>
              <a:defRPr sz="1600"/>
            </a:lvl3pPr>
            <a:lvl4pPr>
              <a:buClr>
                <a:srgbClr val="5E676E"/>
              </a:buCl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497013"/>
            <a:ext cx="5470263" cy="4513262"/>
          </a:xfrm>
        </p:spPr>
        <p:txBody>
          <a:bodyPr/>
          <a:lstStyle>
            <a:lvl1pPr>
              <a:defRPr sz="2000"/>
            </a:lvl1pPr>
            <a:lvl2pPr>
              <a:buClr>
                <a:srgbClr val="5E676E"/>
              </a:buClr>
              <a:defRPr sz="1800"/>
            </a:lvl2pPr>
            <a:lvl3pPr>
              <a:buClr>
                <a:srgbClr val="5E676E"/>
              </a:buClr>
              <a:defRPr sz="1600"/>
            </a:lvl3pPr>
            <a:lvl4pPr>
              <a:buClr>
                <a:srgbClr val="5E676E"/>
              </a:buClr>
              <a:defRPr sz="1400"/>
            </a:lvl4pPr>
            <a:lvl5pPr>
              <a:buClr>
                <a:srgbClr val="5E676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6" name="Titel 3"/>
          <p:cNvSpPr>
            <a:spLocks noGrp="1"/>
          </p:cNvSpPr>
          <p:nvPr>
            <p:ph type="title"/>
          </p:nvPr>
        </p:nvSpPr>
        <p:spPr>
          <a:xfrm>
            <a:off x="628651" y="703263"/>
            <a:ext cx="11039213" cy="64611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140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28651" y="703263"/>
            <a:ext cx="11039213" cy="64611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99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465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6132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>
            <a:extLst>
              <a:ext uri="{FF2B5EF4-FFF2-40B4-BE49-F238E27FC236}">
                <a16:creationId xmlns:a16="http://schemas.microsoft.com/office/drawing/2014/main" id="{4A481C86-0EB0-4659-8599-FB1BED336C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0184" y="703263"/>
            <a:ext cx="1104053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Page master title</a:t>
            </a:r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3F7AA6AE-173C-471C-B562-46C348AAD6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0184" y="1470819"/>
            <a:ext cx="11040533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803EADC3-11C7-4216-8817-8EA214D7F0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0184" y="6391275"/>
            <a:ext cx="3860625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36000" bIns="46800">
            <a:spAutoFit/>
          </a:bodyPr>
          <a:lstStyle>
            <a:lvl1pPr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dirty="0">
                <a:solidFill>
                  <a:srgbClr val="C00000"/>
                </a:solidFill>
              </a:rPr>
              <a:t>© 2023 Modelica Association </a:t>
            </a:r>
            <a:r>
              <a:rPr lang="en-US" altLang="en-US" sz="1000" dirty="0" smtClean="0">
                <a:solidFill>
                  <a:srgbClr val="C00000"/>
                </a:solidFill>
              </a:rPr>
              <a:t>(www.modelica.org) </a:t>
            </a:r>
            <a:r>
              <a:rPr lang="en-US" altLang="en-US" sz="1000" dirty="0">
                <a:solidFill>
                  <a:srgbClr val="C00000"/>
                </a:solidFill>
              </a:rPr>
              <a:t>| </a:t>
            </a:r>
            <a:r>
              <a:rPr lang="en-US" altLang="en-US" sz="1000" dirty="0" smtClean="0">
                <a:solidFill>
                  <a:srgbClr val="C00000"/>
                </a:solidFill>
              </a:rPr>
              <a:t>CC </a:t>
            </a:r>
            <a:r>
              <a:rPr lang="en-US" altLang="en-US" sz="1000" dirty="0">
                <a:solidFill>
                  <a:srgbClr val="C00000"/>
                </a:solidFill>
              </a:rPr>
              <a:t>BY-SA 4.0</a:t>
            </a:r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2C3C27CE-FEF9-4C65-AC15-1FD889E5B59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288105" y="6391275"/>
            <a:ext cx="385313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36000" bIns="46800">
            <a:spAutoFit/>
          </a:bodyPr>
          <a:lstStyle>
            <a:lvl1pPr eaLnBrk="0" hangingPunct="0"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60E12587-5785-4F82-9271-E67CE8CC889B}" type="slidenum">
              <a:rPr lang="de-DE" altLang="en-US" sz="1000" smtClean="0">
                <a:solidFill>
                  <a:srgbClr val="C00000"/>
                </a:solidFill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de-DE" altLang="en-US" sz="1000" dirty="0">
              <a:solidFill>
                <a:srgbClr val="C00000"/>
              </a:solidFill>
            </a:endParaRPr>
          </a:p>
        </p:txBody>
      </p:sp>
      <p:cxnSp>
        <p:nvCxnSpPr>
          <p:cNvPr id="2" name="Gerade Verbindung 17">
            <a:extLst>
              <a:ext uri="{FF2B5EF4-FFF2-40B4-BE49-F238E27FC236}">
                <a16:creationId xmlns:a16="http://schemas.microsoft.com/office/drawing/2014/main" id="{A54CB9AE-F6C2-4360-A3A1-E1284117E8C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24418" y="6342063"/>
            <a:ext cx="11025716" cy="0"/>
          </a:xfrm>
          <a:prstGeom prst="line">
            <a:avLst/>
          </a:prstGeom>
          <a:noFill/>
          <a:ln w="25400" algn="ctr">
            <a:solidFill>
              <a:srgbClr val="C913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2" name="Gerade Verbindung 25">
            <a:extLst>
              <a:ext uri="{FF2B5EF4-FFF2-40B4-BE49-F238E27FC236}">
                <a16:creationId xmlns:a16="http://schemas.microsoft.com/office/drawing/2014/main" id="{03FE9DB0-6C5D-4F81-8FD9-76F0388817E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24417" y="595313"/>
            <a:ext cx="9514416" cy="0"/>
          </a:xfrm>
          <a:prstGeom prst="line">
            <a:avLst/>
          </a:prstGeom>
          <a:noFill/>
          <a:ln w="25400" algn="ctr">
            <a:solidFill>
              <a:srgbClr val="C913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6791679E-0829-41EF-8E10-9F455B579B8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0542755" y="168844"/>
            <a:ext cx="937983" cy="44948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954F368-1AEB-43EB-AD0B-DE2E89440A7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420" y="2641420"/>
            <a:ext cx="1575159" cy="157515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73" r:id="rId1"/>
    <p:sldLayoutId id="2147485368" r:id="rId2"/>
    <p:sldLayoutId id="2147485369" r:id="rId3"/>
    <p:sldLayoutId id="2147485370" r:id="rId4"/>
    <p:sldLayoutId id="2147485371" r:id="rId5"/>
    <p:sldLayoutId id="2147485402" r:id="rId6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5E676E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30000"/>
        </a:spcAft>
        <a:buSzPct val="75000"/>
        <a:defRPr sz="2000">
          <a:solidFill>
            <a:srgbClr val="5E676E"/>
          </a:solidFill>
          <a:latin typeface="+mn-lt"/>
          <a:ea typeface="+mn-ea"/>
          <a:cs typeface="+mn-cs"/>
        </a:defRPr>
      </a:lvl1pPr>
      <a:lvl2pPr marL="265113" indent="-263525" algn="l" rtl="0" eaLnBrk="0" fontAlgn="base" hangingPunct="0">
        <a:spcBef>
          <a:spcPct val="0"/>
        </a:spcBef>
        <a:spcAft>
          <a:spcPct val="30000"/>
        </a:spcAft>
        <a:buClr>
          <a:srgbClr val="5E676E"/>
        </a:buClr>
        <a:buSzPct val="100000"/>
        <a:buFont typeface="Arial" panose="020B0604020202020204" pitchFamily="34" charset="0"/>
        <a:buChar char="•"/>
        <a:defRPr>
          <a:solidFill>
            <a:srgbClr val="5E676E"/>
          </a:solidFill>
          <a:latin typeface="+mn-lt"/>
        </a:defRPr>
      </a:lvl2pPr>
      <a:lvl3pPr marL="536575" indent="-265113" algn="l" rtl="0" eaLnBrk="0" fontAlgn="base" hangingPunct="0">
        <a:spcBef>
          <a:spcPct val="0"/>
        </a:spcBef>
        <a:spcAft>
          <a:spcPct val="30000"/>
        </a:spcAft>
        <a:buClr>
          <a:srgbClr val="5E676E"/>
        </a:buClr>
        <a:buSzPct val="90000"/>
        <a:buFont typeface="Arial" panose="020B0604020202020204" pitchFamily="34" charset="0"/>
        <a:buChar char="•"/>
        <a:defRPr sz="1600">
          <a:solidFill>
            <a:srgbClr val="5E676E"/>
          </a:solidFill>
          <a:latin typeface="+mn-lt"/>
        </a:defRPr>
      </a:lvl3pPr>
      <a:lvl4pPr marL="803275" indent="-265113" algn="l" defTabSz="896938" rtl="0" eaLnBrk="0" fontAlgn="base" hangingPunct="0">
        <a:spcBef>
          <a:spcPct val="0"/>
        </a:spcBef>
        <a:spcAft>
          <a:spcPct val="30000"/>
        </a:spcAft>
        <a:buClr>
          <a:srgbClr val="5E676E"/>
        </a:buClr>
        <a:buSzPct val="85000"/>
        <a:buFont typeface="Arial" panose="020B0604020202020204" pitchFamily="34" charset="0"/>
        <a:buChar char="•"/>
        <a:defRPr sz="1400">
          <a:solidFill>
            <a:srgbClr val="5E676E"/>
          </a:solidFill>
          <a:latin typeface="+mn-lt"/>
        </a:defRPr>
      </a:lvl4pPr>
      <a:lvl5pPr marL="982663" indent="-177800" algn="l" rtl="0" eaLnBrk="0" fontAlgn="base" hangingPunct="0">
        <a:spcBef>
          <a:spcPct val="0"/>
        </a:spcBef>
        <a:spcAft>
          <a:spcPct val="30000"/>
        </a:spcAft>
        <a:buClr>
          <a:srgbClr val="5E676E"/>
        </a:buClr>
        <a:buSzPct val="75000"/>
        <a:buFont typeface="Arial" panose="020B0604020202020204" pitchFamily="34" charset="0"/>
        <a:buChar char="•"/>
        <a:defRPr sz="1400">
          <a:solidFill>
            <a:srgbClr val="5E676E"/>
          </a:solidFill>
          <a:latin typeface="+mn-lt"/>
        </a:defRPr>
      </a:lvl5pPr>
      <a:lvl6pPr marL="1533525" indent="-177800" algn="l" rtl="0" eaLnBrk="1" fontAlgn="base" hangingPunct="1">
        <a:spcBef>
          <a:spcPct val="0"/>
        </a:spcBef>
        <a:spcAft>
          <a:spcPct val="30000"/>
        </a:spcAft>
        <a:buClr>
          <a:schemeClr val="bg2"/>
        </a:buClr>
        <a:buSzPct val="75000"/>
        <a:buChar char="-"/>
        <a:defRPr sz="1400">
          <a:solidFill>
            <a:schemeClr val="tx1"/>
          </a:solidFill>
          <a:latin typeface="+mn-lt"/>
        </a:defRPr>
      </a:lvl6pPr>
      <a:lvl7pPr marL="1990725" indent="-177800" algn="l" rtl="0" eaLnBrk="1" fontAlgn="base" hangingPunct="1">
        <a:spcBef>
          <a:spcPct val="0"/>
        </a:spcBef>
        <a:spcAft>
          <a:spcPct val="30000"/>
        </a:spcAft>
        <a:buClr>
          <a:schemeClr val="bg2"/>
        </a:buClr>
        <a:buSzPct val="75000"/>
        <a:buChar char="-"/>
        <a:defRPr sz="1400">
          <a:solidFill>
            <a:schemeClr val="tx1"/>
          </a:solidFill>
          <a:latin typeface="+mn-lt"/>
        </a:defRPr>
      </a:lvl7pPr>
      <a:lvl8pPr marL="2447925" indent="-177800" algn="l" rtl="0" eaLnBrk="1" fontAlgn="base" hangingPunct="1">
        <a:spcBef>
          <a:spcPct val="0"/>
        </a:spcBef>
        <a:spcAft>
          <a:spcPct val="30000"/>
        </a:spcAft>
        <a:buClr>
          <a:schemeClr val="bg2"/>
        </a:buClr>
        <a:buSzPct val="75000"/>
        <a:buChar char="-"/>
        <a:defRPr sz="1400">
          <a:solidFill>
            <a:schemeClr val="tx1"/>
          </a:solidFill>
          <a:latin typeface="+mn-lt"/>
        </a:defRPr>
      </a:lvl8pPr>
      <a:lvl9pPr marL="2905125" indent="-177800" algn="l" rtl="0" eaLnBrk="1" fontAlgn="base" hangingPunct="1">
        <a:spcBef>
          <a:spcPct val="0"/>
        </a:spcBef>
        <a:spcAft>
          <a:spcPct val="30000"/>
        </a:spcAft>
        <a:buClr>
          <a:schemeClr val="bg2"/>
        </a:buClr>
        <a:buSzPct val="75000"/>
        <a:buChar char="-"/>
        <a:defRPr sz="14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modelica.org/" TargetMode="Externa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184799"/>
            <a:ext cx="121919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work is licensed under a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CC BY-SA 4.0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 license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526" y="183180"/>
            <a:ext cx="4144562" cy="19743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526" y="2665442"/>
            <a:ext cx="4144562" cy="14500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2226810"/>
            <a:ext cx="12192000" cy="2482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Modelica Association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contributors.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743450"/>
            <a:ext cx="12191999" cy="17286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Modelica® is a registered trademark of the Modelica Association.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eFMI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® is a registered trademark of the Modelica Association.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FMI® is a registered trademark of the Modelica Association.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SSP® is a registered trademark of the Modelica Association.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DCP® is a registered trademark of the Modelica Association.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</a:t>
            </a:r>
            <a:r>
              <a:rPr kumimoji="0" lang="sv-SE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party marks and brands </a:t>
            </a:r>
            <a:r>
              <a:rPr kumimoji="0" lang="sv-SE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</a:t>
            </a:r>
            <a:r>
              <a:rPr kumimoji="0" lang="sv-SE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</a:t>
            </a:r>
            <a:r>
              <a:rPr kumimoji="0" lang="sv-SE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property</a:t>
            </a:r>
            <a:r>
              <a:rPr kumimoji="0" lang="sv-SE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v-SE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sv-SE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v-SE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their</a:t>
            </a:r>
            <a:r>
              <a:rPr kumimoji="0" lang="sv-SE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v-SE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respective</a:t>
            </a:r>
            <a:r>
              <a:rPr kumimoji="0" lang="sv-SE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v-SE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holders</a:t>
            </a:r>
            <a:r>
              <a:rPr kumimoji="0" lang="sv-SE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4757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71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61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FMI®">
  <a:themeElements>
    <a:clrScheme name="Modelica Association">
      <a:dk1>
        <a:srgbClr val="5E676E"/>
      </a:dk1>
      <a:lt1>
        <a:srgbClr val="FFFFFF"/>
      </a:lt1>
      <a:dk2>
        <a:srgbClr val="5E676E"/>
      </a:dk2>
      <a:lt2>
        <a:srgbClr val="FFFFFF"/>
      </a:lt2>
      <a:accent1>
        <a:srgbClr val="C00000"/>
      </a:accent1>
      <a:accent2>
        <a:srgbClr val="F24D13"/>
      </a:accent2>
      <a:accent3>
        <a:srgbClr val="F9A081"/>
      </a:accent3>
      <a:accent4>
        <a:srgbClr val="C00000"/>
      </a:accent4>
      <a:accent5>
        <a:srgbClr val="F24D13"/>
      </a:accent5>
      <a:accent6>
        <a:srgbClr val="F9A081"/>
      </a:accent6>
      <a:hlink>
        <a:srgbClr val="0070C0"/>
      </a:hlink>
      <a:folHlink>
        <a:srgbClr val="0070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square" lIns="90000" tIns="46800" rIns="36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rgbClr val="120C8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square" lIns="90000" tIns="46800" rIns="36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rgbClr val="120C80"/>
            </a:solidFill>
            <a:effectLst/>
            <a:latin typeface="Arial" charset="0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1800" smtClean="0">
            <a:solidFill>
              <a:srgbClr val="5E676E"/>
            </a:solidFill>
          </a:defRPr>
        </a:defPPr>
      </a:lstStyle>
    </a:txDef>
  </a:objectDefaults>
  <a:extraClrSchemeLst>
    <a:extraClrScheme>
      <a:clrScheme name="Modelisar Template - Variant3 1">
        <a:dk1>
          <a:srgbClr val="000000"/>
        </a:dk1>
        <a:lt1>
          <a:srgbClr val="FFFFFF"/>
        </a:lt1>
        <a:dk2>
          <a:srgbClr val="263F6A"/>
        </a:dk2>
        <a:lt2>
          <a:srgbClr val="3F9AC9"/>
        </a:lt2>
        <a:accent1>
          <a:srgbClr val="D2D4D6"/>
        </a:accent1>
        <a:accent2>
          <a:srgbClr val="76787A"/>
        </a:accent2>
        <a:accent3>
          <a:srgbClr val="FFFFFF"/>
        </a:accent3>
        <a:accent4>
          <a:srgbClr val="000000"/>
        </a:accent4>
        <a:accent5>
          <a:srgbClr val="E5E6E8"/>
        </a:accent5>
        <a:accent6>
          <a:srgbClr val="6A6C6E"/>
        </a:accent6>
        <a:hlink>
          <a:srgbClr val="AFB2B4"/>
        </a:hlink>
        <a:folHlink>
          <a:srgbClr val="DFE0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MI_Slides_Template.potx" id="{10F047D9-55E7-43FE-83BF-58446F4513A4}" vid="{A4E48E97-253A-4AA3-999E-8086CE400314}"/>
    </a:ext>
  </a:extLst>
</a:theme>
</file>

<file path=ppt/theme/theme2.xml><?xml version="1.0" encoding="utf-8"?>
<a:theme xmlns:a="http://schemas.openxmlformats.org/drawingml/2006/main" name="Larissa">
  <a:themeElements>
    <a:clrScheme name="eFMI®">
      <a:dk1>
        <a:srgbClr val="5E676E"/>
      </a:dk1>
      <a:lt1>
        <a:srgbClr val="FFFFFF"/>
      </a:lt1>
      <a:dk2>
        <a:srgbClr val="5E676E"/>
      </a:dk2>
      <a:lt2>
        <a:srgbClr val="FFFFFF"/>
      </a:lt2>
      <a:accent1>
        <a:srgbClr val="C00000"/>
      </a:accent1>
      <a:accent2>
        <a:srgbClr val="F24D13"/>
      </a:accent2>
      <a:accent3>
        <a:srgbClr val="F9A081"/>
      </a:accent3>
      <a:accent4>
        <a:srgbClr val="C00000"/>
      </a:accent4>
      <a:accent5>
        <a:srgbClr val="F24D13"/>
      </a:accent5>
      <a:accent6>
        <a:srgbClr val="F9A081"/>
      </a:accent6>
      <a:hlink>
        <a:srgbClr val="0070C0"/>
      </a:hlink>
      <a:folHlink>
        <a:srgbClr val="0070C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FMI®">
      <a:dk1>
        <a:srgbClr val="5E676E"/>
      </a:dk1>
      <a:lt1>
        <a:srgbClr val="FFFFFF"/>
      </a:lt1>
      <a:dk2>
        <a:srgbClr val="5E676E"/>
      </a:dk2>
      <a:lt2>
        <a:srgbClr val="FFFFFF"/>
      </a:lt2>
      <a:accent1>
        <a:srgbClr val="C00000"/>
      </a:accent1>
      <a:accent2>
        <a:srgbClr val="F24D13"/>
      </a:accent2>
      <a:accent3>
        <a:srgbClr val="F9A081"/>
      </a:accent3>
      <a:accent4>
        <a:srgbClr val="C00000"/>
      </a:accent4>
      <a:accent5>
        <a:srgbClr val="F24D13"/>
      </a:accent5>
      <a:accent6>
        <a:srgbClr val="F9A081"/>
      </a:accent6>
      <a:hlink>
        <a:srgbClr val="0070C0"/>
      </a:hlink>
      <a:folHlink>
        <a:srgbClr val="0070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87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eFMI®</vt:lpstr>
      <vt:lpstr>PowerPoint Presentation</vt:lpstr>
      <vt:lpstr>PowerPoint Presentation</vt:lpstr>
      <vt:lpstr>PowerPoint Presentation</vt:lpstr>
    </vt:vector>
  </TitlesOfParts>
  <Company>Modelica Association</Company>
  <LinksUpToDate>false</LinksUpToDate>
  <SharedDoc>false</SharedDoc>
  <HyperlinkBase>www.modelica.org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Modelica Association PowerPoint template</dc:title>
  <dc:subject>Modelica Association; Modelica; eFMI; FMI; SSP; DCP</dc:subject>
  <dc:creator>Christoff.BUeRGER@3ds.com</dc:creator>
  <cp:keywords>Modelica Association; Modelica; eFMI; FMI; SSP; DCP</cp:keywords>
  <cp:lastModifiedBy>BÜRGER Christoff</cp:lastModifiedBy>
  <cp:revision>1204</cp:revision>
  <dcterms:created xsi:type="dcterms:W3CDTF">2010-12-02T13:14:33Z</dcterms:created>
  <dcterms:modified xsi:type="dcterms:W3CDTF">2023-11-20T09:23:42Z</dcterms:modified>
  <cp:category>Modelica Association; Modelica; eFMI; FMI; SSP; DCP</cp:category>
  <cp:contentStatus>final</cp:contentStatus>
</cp:coreProperties>
</file>