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3"/>
  </p:sldMasterIdLst>
  <p:notesMasterIdLst>
    <p:notesMasterId r:id="rId7"/>
  </p:notesMasterIdLst>
  <p:handoutMasterIdLst>
    <p:handoutMasterId r:id="rId8"/>
  </p:handoutMasterIdLst>
  <p:sldIdLst>
    <p:sldId id="388" r:id="rId4"/>
    <p:sldId id="386" r:id="rId5"/>
    <p:sldId id="387" r:id="rId6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E676E"/>
    <a:srgbClr val="C91330"/>
    <a:srgbClr val="ED6A50"/>
    <a:srgbClr val="91100E"/>
    <a:srgbClr val="FFE79D"/>
    <a:srgbClr val="00376F"/>
    <a:srgbClr val="F9E300"/>
    <a:srgbClr val="E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30" autoAdjust="0"/>
    <p:restoredTop sz="93987" autoAdjust="0"/>
  </p:normalViewPr>
  <p:slideViewPr>
    <p:cSldViewPr snapToGrid="0">
      <p:cViewPr varScale="1">
        <p:scale>
          <a:sx n="115" d="100"/>
          <a:sy n="115" d="100"/>
        </p:scale>
        <p:origin x="77" y="5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942721-1DB2-41DB-991E-7916585D3F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CCA4EB-2A83-4DF3-B096-4CBAF8F3FE99}" type="datetimeFigureOut">
              <a:rPr lang="en-US" smtClean="0"/>
              <a:pPr/>
              <a:t>11/23/2023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85715"/>
            <a:ext cx="12192000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 smtClean="0">
                <a:solidFill>
                  <a:srgbClr val="5E676E"/>
                </a:solidFill>
              </a:rPr>
              <a:t>© 2023 Modelica Association (www.modelica.org) | CC BY-SA 4.0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166BC798-C5C5-4FA8-AA0C-C536DDA74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82" y="490565"/>
            <a:ext cx="5195569" cy="2471710"/>
          </a:xfrm>
          <a:prstGeom prst="rect">
            <a:avLst/>
          </a:prstGeom>
        </p:spPr>
      </p:pic>
      <p:pic>
        <p:nvPicPr>
          <p:cNvPr id="7" name="Grafik 59">
            <a:extLst>
              <a:ext uri="{FF2B5EF4-FFF2-40B4-BE49-F238E27FC236}">
                <a16:creationId xmlns:a16="http://schemas.microsoft.com/office/drawing/2014/main" id="{BE1919B7-4C69-449A-92C1-3F2FADAA34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3580" y="3299818"/>
            <a:ext cx="2306339" cy="58177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3905250"/>
            <a:ext cx="12192000" cy="891142"/>
          </a:xfrm>
        </p:spPr>
        <p:txBody>
          <a:bodyPr>
            <a:noAutofit/>
          </a:bodyPr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Title</a:t>
            </a:r>
            <a:endParaRPr lang="en-US" altLang="en-US" sz="1800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5838"/>
            <a:ext cx="12192000" cy="290512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 smtClean="0"/>
              <a:t>Location –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19" y="3299818"/>
            <a:ext cx="1503680" cy="533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3290293"/>
            <a:ext cx="1163557" cy="581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99" y="3411458"/>
            <a:ext cx="2315676" cy="432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55" y="3334994"/>
            <a:ext cx="1811629" cy="5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95426"/>
            <a:ext cx="11039214" cy="47259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buClr>
                <a:srgbClr val="5E676E"/>
              </a:buClr>
              <a:defRPr/>
            </a:lvl2pPr>
            <a:lvl3pPr>
              <a:buClr>
                <a:srgbClr val="5E676E"/>
              </a:buClr>
              <a:defRPr/>
            </a:lvl3pPr>
            <a:lvl4pPr>
              <a:buClr>
                <a:srgbClr val="5E676E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703263"/>
            <a:ext cx="11039213" cy="64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7013"/>
            <a:ext cx="5365749" cy="4513262"/>
          </a:xfrm>
        </p:spPr>
        <p:txBody>
          <a:bodyPr/>
          <a:lstStyle>
            <a:lvl1pPr>
              <a:defRPr sz="2000"/>
            </a:lvl1pPr>
            <a:lvl2pPr>
              <a:buClr>
                <a:srgbClr val="5E676E"/>
              </a:buClr>
              <a:defRPr sz="1800"/>
            </a:lvl2pPr>
            <a:lvl3pPr>
              <a:buClr>
                <a:srgbClr val="5E676E"/>
              </a:buClr>
              <a:defRPr sz="1600"/>
            </a:lvl3pPr>
            <a:lvl4pPr>
              <a:buClr>
                <a:srgbClr val="5E676E"/>
              </a:buCl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70263" cy="4513262"/>
          </a:xfrm>
        </p:spPr>
        <p:txBody>
          <a:bodyPr/>
          <a:lstStyle>
            <a:lvl1pPr>
              <a:defRPr sz="2000"/>
            </a:lvl1pPr>
            <a:lvl2pPr>
              <a:buClr>
                <a:srgbClr val="5E676E"/>
              </a:buClr>
              <a:defRPr sz="1800"/>
            </a:lvl2pPr>
            <a:lvl3pPr>
              <a:buClr>
                <a:srgbClr val="5E676E"/>
              </a:buClr>
              <a:defRPr sz="1600"/>
            </a:lvl3pPr>
            <a:lvl4pPr>
              <a:buClr>
                <a:srgbClr val="5E676E"/>
              </a:buClr>
              <a:defRPr sz="1400"/>
            </a:lvl4pPr>
            <a:lvl5pPr>
              <a:buClr>
                <a:srgbClr val="5E676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628651" y="703263"/>
            <a:ext cx="11039213" cy="64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703263"/>
            <a:ext cx="11039213" cy="64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13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03263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184" y="6391275"/>
            <a:ext cx="386062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2023 Modelica Association </a:t>
            </a:r>
            <a:r>
              <a:rPr lang="en-US" altLang="en-US" sz="1000" dirty="0" smtClean="0">
                <a:solidFill>
                  <a:srgbClr val="C00000"/>
                </a:solidFill>
              </a:rPr>
              <a:t>(www.modelica.org) </a:t>
            </a:r>
            <a:r>
              <a:rPr lang="en-US" altLang="en-US" sz="1000" dirty="0">
                <a:solidFill>
                  <a:srgbClr val="C00000"/>
                </a:solidFill>
              </a:rPr>
              <a:t>| </a:t>
            </a:r>
            <a:r>
              <a:rPr lang="en-US" altLang="en-US" sz="1000" dirty="0" smtClean="0">
                <a:solidFill>
                  <a:srgbClr val="C00000"/>
                </a:solidFill>
              </a:rPr>
              <a:t>CC </a:t>
            </a:r>
            <a:r>
              <a:rPr lang="en-US" altLang="en-US" sz="1000" dirty="0">
                <a:solidFill>
                  <a:srgbClr val="C00000"/>
                </a:solidFill>
              </a:rPr>
              <a:t>BY-SA 4.0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791679E-0829-41EF-8E10-9F455B579B8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10542755" y="168844"/>
            <a:ext cx="937983" cy="4494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54F368-1AEB-43EB-AD0B-DE2E89440A7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0" y="2641420"/>
            <a:ext cx="1575159" cy="15751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402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100000"/>
        <a:buFont typeface="Arial" panose="020B0604020202020204" pitchFamily="34" charset="0"/>
        <a:buChar char="•"/>
        <a:defRPr>
          <a:solidFill>
            <a:srgbClr val="5E676E"/>
          </a:solidFill>
          <a:latin typeface="+mn-lt"/>
        </a:defRPr>
      </a:lvl2pPr>
      <a:lvl3pPr marL="536575" indent="-265113" algn="l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90000"/>
        <a:buFont typeface="Arial" panose="020B0604020202020204" pitchFamily="34" charset="0"/>
        <a:buChar char="•"/>
        <a:defRPr sz="1600">
          <a:solidFill>
            <a:srgbClr val="5E676E"/>
          </a:solidFill>
          <a:latin typeface="+mn-lt"/>
        </a:defRPr>
      </a:lvl3pPr>
      <a:lvl4pPr marL="803275" indent="-265113" algn="l" defTabSz="896938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85000"/>
        <a:buFont typeface="Arial" panose="020B0604020202020204" pitchFamily="34" charset="0"/>
        <a:buChar char="•"/>
        <a:defRPr sz="1400">
          <a:solidFill>
            <a:srgbClr val="5E676E"/>
          </a:solidFill>
          <a:latin typeface="+mn-lt"/>
        </a:defRPr>
      </a:lvl4pPr>
      <a:lvl5pPr marL="982663" indent="-177800" algn="l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75000"/>
        <a:buFont typeface="Arial" panose="020B0604020202020204" pitchFamily="34" charset="0"/>
        <a:buChar char="•"/>
        <a:defRPr sz="14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odelica.org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84799"/>
            <a:ext cx="12191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work is licensed under a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CC BY-SA 4.0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license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183180"/>
            <a:ext cx="4144562" cy="197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2665442"/>
            <a:ext cx="4144562" cy="14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226810"/>
            <a:ext cx="12192000" cy="248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Modelica Association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contributors.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43450"/>
            <a:ext cx="12191999" cy="1728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Modelica®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eFMI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FMI®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party marks and brands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their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respective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holders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75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7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1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MI®">
  <a:themeElements>
    <a:clrScheme name="eFMI®">
      <a:dk1>
        <a:srgbClr val="5E676E"/>
      </a:dk1>
      <a:lt1>
        <a:srgbClr val="FFFFFF"/>
      </a:lt1>
      <a:dk2>
        <a:srgbClr val="5E676E"/>
      </a:dk2>
      <a:lt2>
        <a:srgbClr val="FFFFFF"/>
      </a:lt2>
      <a:accent1>
        <a:srgbClr val="C00000"/>
      </a:accent1>
      <a:accent2>
        <a:srgbClr val="F24D13"/>
      </a:accent2>
      <a:accent3>
        <a:srgbClr val="F9A081"/>
      </a:accent3>
      <a:accent4>
        <a:srgbClr val="C00000"/>
      </a:accent4>
      <a:accent5>
        <a:srgbClr val="F24D13"/>
      </a:accent5>
      <a:accent6>
        <a:srgbClr val="F9A081"/>
      </a:accent6>
      <a:hlink>
        <a:srgbClr val="0070C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smtClean="0">
            <a:solidFill>
              <a:srgbClr val="5E676E"/>
            </a:solidFill>
          </a:defRPr>
        </a:defPPr>
      </a:lstStyle>
    </a:tx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10F047D9-55E7-43FE-83BF-58446F4513A4}" vid="{A4E48E97-253A-4AA3-999E-8086CE400314}"/>
    </a:ext>
  </a:extLst>
</a:theme>
</file>

<file path=ppt/theme/theme2.xml><?xml version="1.0" encoding="utf-8"?>
<a:theme xmlns:a="http://schemas.openxmlformats.org/drawingml/2006/main" name="Larissa">
  <a:themeElements>
    <a:clrScheme name="eFMI®">
      <a:dk1>
        <a:srgbClr val="5E676E"/>
      </a:dk1>
      <a:lt1>
        <a:srgbClr val="FFFFFF"/>
      </a:lt1>
      <a:dk2>
        <a:srgbClr val="5E676E"/>
      </a:dk2>
      <a:lt2>
        <a:srgbClr val="FFFFFF"/>
      </a:lt2>
      <a:accent1>
        <a:srgbClr val="C00000"/>
      </a:accent1>
      <a:accent2>
        <a:srgbClr val="F24D13"/>
      </a:accent2>
      <a:accent3>
        <a:srgbClr val="F9A081"/>
      </a:accent3>
      <a:accent4>
        <a:srgbClr val="C00000"/>
      </a:accent4>
      <a:accent5>
        <a:srgbClr val="F24D13"/>
      </a:accent5>
      <a:accent6>
        <a:srgbClr val="F9A081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FMI®">
      <a:dk1>
        <a:srgbClr val="5E676E"/>
      </a:dk1>
      <a:lt1>
        <a:srgbClr val="FFFFFF"/>
      </a:lt1>
      <a:dk2>
        <a:srgbClr val="5E676E"/>
      </a:dk2>
      <a:lt2>
        <a:srgbClr val="FFFFFF"/>
      </a:lt2>
      <a:accent1>
        <a:srgbClr val="C00000"/>
      </a:accent1>
      <a:accent2>
        <a:srgbClr val="F24D13"/>
      </a:accent2>
      <a:accent3>
        <a:srgbClr val="F9A081"/>
      </a:accent3>
      <a:accent4>
        <a:srgbClr val="C00000"/>
      </a:accent4>
      <a:accent5>
        <a:srgbClr val="F24D13"/>
      </a:accent5>
      <a:accent6>
        <a:srgbClr val="F9A081"/>
      </a:accent6>
      <a:hlink>
        <a:srgbClr val="0070C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FCAD8E6222F478CF98AE6458717E4" ma:contentTypeVersion="0" ma:contentTypeDescription="Create a new document." ma:contentTypeScope="" ma:versionID="ae4c969974cdc097ec4092e4953e579e">
  <xsd:schema xmlns:xsd="http://www.w3.org/2001/XMLSchema" xmlns:p="http://schemas.microsoft.com/office/2006/metadata/properties" targetNamespace="http://schemas.microsoft.com/office/2006/metadata/properties" ma:root="true" ma:fieldsID="9684e7e44b4b32ae9d4fdaa413507a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DF4F8-48B7-40A7-A044-30F13F7F8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5D1E8-C791-4C95-A083-CBF3AF871BEC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eFMI®</vt:lpstr>
      <vt:lpstr>PowerPoint-Präsentation</vt:lpstr>
      <vt:lpstr>PowerPoint-Präsentation</vt:lpstr>
      <vt:lpstr>PowerPoint-Präsentation</vt:lpstr>
    </vt:vector>
  </TitlesOfParts>
  <Company>Modelica Association</Company>
  <LinksUpToDate>false</LinksUpToDate>
  <SharedDoc>false</SharedDoc>
  <HyperlinkBase>www.modelica.org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Modelica Association PowerPoint template</dc:title>
  <dc:subject>Modelica Association; Modelica; eFMI; FMI; SSP; DCP</dc:subject>
  <dc:creator>Christoff.BUeRGER@3ds.com</dc:creator>
  <cp:keywords>Modelica Association; Modelica; eFMI; FMI; SSP; DCP</cp:keywords>
  <cp:lastModifiedBy>SonjaGall</cp:lastModifiedBy>
  <cp:revision>1203</cp:revision>
  <dcterms:created xsi:type="dcterms:W3CDTF">2010-12-02T13:14:33Z</dcterms:created>
  <dcterms:modified xsi:type="dcterms:W3CDTF">2023-11-23T11:02:49Z</dcterms:modified>
  <cp:category>Modelica Association;Modelica;eFMI;FMI;SSP;DCP</cp:category>
  <cp:contentStatus>final</cp:contentStatus>
</cp:coreProperties>
</file>