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2" r:id="rId2"/>
    <p:sldId id="345" r:id="rId3"/>
    <p:sldId id="346" r:id="rId4"/>
    <p:sldId id="348" r:id="rId5"/>
    <p:sldId id="349" r:id="rId6"/>
    <p:sldId id="350" r:id="rId7"/>
    <p:sldId id="351" r:id="rId8"/>
    <p:sldId id="353" r:id="rId9"/>
    <p:sldId id="355" r:id="rId10"/>
    <p:sldId id="356" r:id="rId11"/>
    <p:sldId id="357" r:id="rId12"/>
    <p:sldId id="360" r:id="rId13"/>
    <p:sldId id="358" r:id="rId14"/>
    <p:sldId id="347" r:id="rId15"/>
    <p:sldId id="361" r:id="rId1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008000"/>
    <a:srgbClr val="000000"/>
    <a:srgbClr val="FFFF99"/>
    <a:srgbClr val="FAFAFA"/>
    <a:srgbClr val="EBF7FF"/>
    <a:srgbClr val="F7FCFF"/>
    <a:srgbClr val="E1F4FF"/>
    <a:srgbClr val="EFF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7" autoAdjust="0"/>
    <p:restoredTop sz="92784" autoAdjust="0"/>
  </p:normalViewPr>
  <p:slideViewPr>
    <p:cSldViewPr>
      <p:cViewPr>
        <p:scale>
          <a:sx n="70" d="100"/>
          <a:sy n="70" d="100"/>
        </p:scale>
        <p:origin x="-68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A7364925-11A3-4CB7-A1F0-54C9968CD5E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99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7363" y="684213"/>
            <a:ext cx="6126162" cy="4594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5521325"/>
            <a:ext cx="5680075" cy="394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E87F76F4-7DEC-4334-BCE1-3F9613F688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252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8825" y="692150"/>
            <a:ext cx="7772400" cy="442913"/>
          </a:xfrm>
        </p:spPr>
        <p:txBody>
          <a:bodyPr/>
          <a:lstStyle>
            <a:lvl1pPr>
              <a:tabLst>
                <a:tab pos="2038350" algn="l"/>
              </a:tabLst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85081" name="Rectangle 89"/>
          <p:cNvSpPr>
            <a:spLocks noGrp="1" noChangeArrowheads="1"/>
          </p:cNvSpPr>
          <p:nvPr>
            <p:ph type="subTitle" idx="1"/>
          </p:nvPr>
        </p:nvSpPr>
        <p:spPr>
          <a:xfrm>
            <a:off x="758825" y="1268413"/>
            <a:ext cx="7773988" cy="8001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434343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200400" y="6477000"/>
            <a:ext cx="5562600" cy="1539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72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454545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D9786FEC-0533-4916-B41D-64800F345D6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5" name="Picture 25" descr="modelica_5"/>
          <p:cNvPicPr>
            <a:picLocks noChangeAspect="1" noChangeArrowheads="1"/>
          </p:cNvPicPr>
          <p:nvPr userDrawn="1"/>
        </p:nvPicPr>
        <p:blipFill>
          <a:blip r:embed="rId2" cstate="print"/>
          <a:srcRect l="9343" t="5556" r="4559" b="53510"/>
          <a:stretch>
            <a:fillRect/>
          </a:stretch>
        </p:blipFill>
        <p:spPr bwMode="auto">
          <a:xfrm>
            <a:off x="34925" y="6406728"/>
            <a:ext cx="8604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7" descr="BD21318_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69050"/>
            <a:ext cx="9177338" cy="3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055812" cy="57150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539750" y="381000"/>
            <a:ext cx="6015038" cy="5715000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11188" y="1447800"/>
            <a:ext cx="399891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0005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81000"/>
            <a:ext cx="8223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47800"/>
            <a:ext cx="815181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684213" y="6453188"/>
            <a:ext cx="8081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7200" rIns="0" bIns="0"/>
          <a:lstStyle/>
          <a:p>
            <a:pPr algn="r">
              <a:defRPr/>
            </a:pPr>
            <a:r>
              <a:rPr lang="en-US" sz="1200" dirty="0" smtClean="0"/>
              <a:t>    </a:t>
            </a:r>
            <a:r>
              <a:rPr lang="en-US" sz="1200" dirty="0"/>
              <a:t>Slide </a:t>
            </a:r>
            <a:fld id="{5E8A8121-916D-45F5-B2B9-9773CF23BCE2}" type="slidenum">
              <a:rPr lang="en-US" sz="1200"/>
              <a:pPr algn="r">
                <a:defRPr/>
              </a:pPr>
              <a:t>‹Nr.›</a:t>
            </a:fld>
            <a:endParaRPr lang="en-US" sz="1200" dirty="0"/>
          </a:p>
        </p:txBody>
      </p:sp>
      <p:pic>
        <p:nvPicPr>
          <p:cNvPr id="3077" name="Picture 25" descr="modelica_5"/>
          <p:cNvPicPr>
            <a:picLocks noChangeAspect="1" noChangeArrowheads="1"/>
          </p:cNvPicPr>
          <p:nvPr userDrawn="1"/>
        </p:nvPicPr>
        <p:blipFill>
          <a:blip r:embed="rId13" cstate="print"/>
          <a:srcRect l="9343" t="5556" r="4559" b="53510"/>
          <a:stretch>
            <a:fillRect/>
          </a:stretch>
        </p:blipFill>
        <p:spPr bwMode="auto">
          <a:xfrm>
            <a:off x="34925" y="6406728"/>
            <a:ext cx="8604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7" descr="BD21318_"/>
          <p:cNvPicPr>
            <a:picLocks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69050"/>
            <a:ext cx="9177338" cy="3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2pPr>
      <a:lvl3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3pPr>
      <a:lvl4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4pPr>
      <a:lvl5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5pPr>
      <a:lvl6pPr marL="4572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6pPr>
      <a:lvl7pPr marL="9144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7pPr>
      <a:lvl8pPr marL="13716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8pPr>
      <a:lvl9pPr marL="18288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9pPr>
    </p:titleStyle>
    <p:bodyStyle>
      <a:lvl1pPr marL="381000" indent="-3810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950913" indent="-3794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</a:defRPr>
      </a:lvl2pPr>
      <a:lvl3pPr marL="1520825" indent="-3794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</a:defRPr>
      </a:lvl3pPr>
      <a:lvl4pPr marL="2092325" indent="-3810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</a:defRPr>
      </a:lvl4pPr>
      <a:lvl5pPr marL="2663825" indent="-3810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</a:defRPr>
      </a:lvl5pPr>
      <a:lvl6pPr marL="3121025" indent="-381000" algn="l" rtl="0" fontAlgn="base"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</a:defRPr>
      </a:lvl6pPr>
      <a:lvl7pPr marL="3578225" indent="-381000" algn="l" rtl="0" fontAlgn="base"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</a:defRPr>
      </a:lvl7pPr>
      <a:lvl8pPr marL="4035425" indent="-381000" algn="l" rtl="0" fontAlgn="base"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</a:defRPr>
      </a:lvl8pPr>
      <a:lvl9pPr marL="4492625" indent="-381000" algn="l" rtl="0" fontAlgn="base"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772400" cy="743793"/>
          </a:xfrm>
        </p:spPr>
        <p:txBody>
          <a:bodyPr>
            <a:spAutoFit/>
          </a:bodyPr>
          <a:lstStyle/>
          <a:p>
            <a:pPr algn="ctr"/>
            <a:r>
              <a:rPr lang="en-US" dirty="0"/>
              <a:t>A Library for Synchronous Control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/>
              <a:t>Modelica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780928"/>
            <a:ext cx="7773988" cy="1368152"/>
          </a:xfrm>
        </p:spPr>
        <p:txBody>
          <a:bodyPr/>
          <a:lstStyle/>
          <a:p>
            <a:pPr algn="ctr"/>
            <a:r>
              <a:rPr lang="en-US" dirty="0" smtClean="0"/>
              <a:t>Martin Otter        Bernhard Thiele           </a:t>
            </a:r>
            <a:r>
              <a:rPr lang="en-US" dirty="0" err="1" smtClean="0"/>
              <a:t>Hilding</a:t>
            </a:r>
            <a:r>
              <a:rPr lang="en-US" dirty="0" smtClean="0"/>
              <a:t> </a:t>
            </a:r>
            <a:r>
              <a:rPr lang="en-US" dirty="0" err="1" smtClean="0"/>
              <a:t>Elmqvist</a:t>
            </a:r>
            <a:endParaRPr lang="en-US" dirty="0" smtClean="0"/>
          </a:p>
          <a:p>
            <a:pPr algn="ctr"/>
            <a:endParaRPr lang="sv-SE" sz="1600" dirty="0" smtClean="0"/>
          </a:p>
          <a:p>
            <a:r>
              <a:rPr lang="sv-SE" sz="1600" dirty="0" smtClean="0"/>
              <a:t>                                         DLR                                        Dassault Systèmes</a:t>
            </a:r>
            <a:endParaRPr lang="en-US" sz="1600" dirty="0"/>
          </a:p>
        </p:txBody>
      </p:sp>
      <p:sp>
        <p:nvSpPr>
          <p:cNvPr id="4" name="Textfeld 3"/>
          <p:cNvSpPr txBox="1"/>
          <p:nvPr/>
        </p:nvSpPr>
        <p:spPr>
          <a:xfrm>
            <a:off x="1149145" y="3645024"/>
            <a:ext cx="44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Institute of System Dynamics and Control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07704" y="4631199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at the Modelica’2012 Conference</a:t>
            </a:r>
            <a:br>
              <a:rPr lang="en-US" dirty="0" smtClean="0"/>
            </a:br>
            <a:r>
              <a:rPr lang="en-US" dirty="0" smtClean="0"/>
              <a:t>Munich, Sept. 3-5, 2012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slide set has be updated to the changes of the library performed after the conference.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552" y="40466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other blocks to change the clock of a signal, such as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08720"/>
            <a:ext cx="47720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47720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18192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24" y="4221088"/>
            <a:ext cx="11144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4473116"/>
            <a:ext cx="3379694" cy="160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25" y="1989187"/>
            <a:ext cx="53149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Discretizing Continuous Blocks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539552" y="993502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clocked partition can consists of differential equations,</a:t>
            </a:r>
            <a:br>
              <a:rPr lang="en-US" dirty="0" smtClean="0"/>
            </a:br>
            <a:r>
              <a:rPr lang="en-US" dirty="0" smtClean="0"/>
              <a:t>provided an integrator is associated to the corresponding clock</a:t>
            </a:r>
            <a:br>
              <a:rPr lang="en-US" dirty="0" smtClean="0"/>
            </a:br>
            <a:r>
              <a:rPr lang="en-US" dirty="0" smtClean="0"/>
              <a:t>(the differential equations are solved at one clock tick with this integrator).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691680" y="4077072"/>
            <a:ext cx="1044116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491880" y="4450760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>
            <a:endCxn id="10" idx="1"/>
          </p:cNvCxnSpPr>
          <p:nvPr/>
        </p:nvCxnSpPr>
        <p:spPr>
          <a:xfrm flipV="1">
            <a:off x="3563888" y="2312353"/>
            <a:ext cx="3672408" cy="44522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236296" y="198918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Continuous-time</a:t>
            </a:r>
            <a:br>
              <a:rPr lang="en-US" dirty="0" smtClean="0"/>
            </a:br>
            <a:r>
              <a:rPr lang="en-US" dirty="0" smtClean="0"/>
              <a:t>PI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30476"/>
            <a:ext cx="55626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67544" y="548680"/>
            <a:ext cx="6656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Especially, inverse, continuous-time models can be discretized</a:t>
            </a:r>
            <a:br>
              <a:rPr lang="en-US" dirty="0" smtClean="0"/>
            </a:br>
            <a:r>
              <a:rPr lang="en-US" dirty="0" smtClean="0"/>
              <a:t>(this is not possible with </a:t>
            </a:r>
            <a:r>
              <a:rPr lang="en-US" dirty="0" err="1" smtClean="0"/>
              <a:t>Modelica</a:t>
            </a:r>
            <a:r>
              <a:rPr lang="en-US" dirty="0" smtClean="0"/>
              <a:t> 3.2):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716016" y="156645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clocked 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57570" y="5155530"/>
            <a:ext cx="2912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nverse plant model</a:t>
            </a:r>
            <a:br>
              <a:rPr lang="en-US" dirty="0" smtClean="0"/>
            </a:br>
            <a:r>
              <a:rPr lang="en-US" dirty="0" smtClean="0"/>
              <a:t>(input </a:t>
            </a:r>
            <a:r>
              <a:rPr lang="en-US" dirty="0" err="1" smtClean="0"/>
              <a:t>T_c</a:t>
            </a:r>
            <a:r>
              <a:rPr lang="en-US" dirty="0" smtClean="0"/>
              <a:t> becomes output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output</a:t>
            </a:r>
            <a:r>
              <a:rPr lang="en-US" dirty="0" smtClean="0"/>
              <a:t> c becomes input)</a:t>
            </a:r>
            <a:endParaRPr lang="en-US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4211960" y="2852937"/>
            <a:ext cx="44957" cy="230259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12300"/>
            <a:ext cx="4309201" cy="364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Modelica_DeviceDrivers</a:t>
            </a:r>
            <a:r>
              <a:rPr lang="en-US" dirty="0"/>
              <a:t> library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79512" y="1256575"/>
            <a:ext cx="4680520" cy="1695325"/>
          </a:xfrm>
          <a:prstGeom prst="rect">
            <a:avLst/>
          </a:prstGeom>
        </p:spPr>
        <p:txBody>
          <a:bodyPr/>
          <a:lstStyle>
            <a:lvl1pPr marL="381000" indent="-3810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0913" indent="-3794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1520825" indent="-3794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20923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6638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31210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35782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40354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44926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New, free library by DLR that interfaces hardware drivers.</a:t>
            </a:r>
          </a:p>
          <a:p>
            <a:r>
              <a:rPr lang="en-US" dirty="0" smtClean="0"/>
              <a:t>Cross platform (Windows and Linux)</a:t>
            </a:r>
          </a:p>
          <a:p>
            <a:r>
              <a:rPr lang="en-US" dirty="0" err="1" smtClean="0"/>
              <a:t>Realtime</a:t>
            </a:r>
            <a:r>
              <a:rPr lang="en-US" dirty="0" smtClean="0"/>
              <a:t> synchronization, </a:t>
            </a:r>
            <a:br>
              <a:rPr lang="en-US" dirty="0" smtClean="0"/>
            </a:br>
            <a:r>
              <a:rPr lang="en-US" dirty="0" smtClean="0"/>
              <a:t>UDP, joystick, keyboard, etc.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2" y="2951900"/>
            <a:ext cx="3736519" cy="151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97840" y="4480525"/>
            <a:ext cx="4374160" cy="1468756"/>
          </a:xfrm>
          <a:prstGeom prst="rect">
            <a:avLst/>
          </a:prstGeom>
        </p:spPr>
        <p:txBody>
          <a:bodyPr/>
          <a:lstStyle>
            <a:lvl1pPr marL="381000" indent="-3810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0913" indent="-3794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1520825" indent="-3794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20923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6638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31210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35782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40354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44926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Basic functionality provided with</a:t>
            </a:r>
            <a:br>
              <a:rPr lang="en-US" dirty="0" smtClean="0"/>
            </a:br>
            <a:r>
              <a:rPr lang="en-US" dirty="0" err="1" smtClean="0"/>
              <a:t>Modelica</a:t>
            </a:r>
            <a:r>
              <a:rPr lang="en-US" dirty="0" smtClean="0"/>
              <a:t> functions.</a:t>
            </a:r>
          </a:p>
          <a:p>
            <a:r>
              <a:rPr lang="en-US" dirty="0" smtClean="0"/>
              <a:t>Convenience blocks based either on</a:t>
            </a:r>
            <a:br>
              <a:rPr lang="en-US" dirty="0" smtClean="0"/>
            </a:br>
            <a:r>
              <a:rPr lang="en-US" dirty="0" err="1" smtClean="0"/>
              <a:t>Modelica_Synchronous</a:t>
            </a:r>
            <a:r>
              <a:rPr lang="en-US" dirty="0" smtClean="0"/>
              <a:t> library or on</a:t>
            </a:r>
            <a:br>
              <a:rPr lang="en-US" dirty="0" smtClean="0"/>
            </a:br>
            <a:r>
              <a:rPr lang="en-US" dirty="0" err="1" smtClean="0"/>
              <a:t>Modelica</a:t>
            </a:r>
            <a:r>
              <a:rPr lang="en-US" dirty="0" smtClean="0"/>
              <a:t> 3.1 when-clauses.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878360" y="4797152"/>
            <a:ext cx="4374160" cy="1468756"/>
          </a:xfrm>
          <a:prstGeom prst="rect">
            <a:avLst/>
          </a:prstGeom>
        </p:spPr>
        <p:txBody>
          <a:bodyPr/>
          <a:lstStyle>
            <a:lvl1pPr marL="381000" indent="-3810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0913" indent="-3794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1520825" indent="-3794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20923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6638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31210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35782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40354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4492625" indent="-381000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 e.g. </a:t>
            </a:r>
            <a:r>
              <a:rPr lang="de-DE" dirty="0" err="1"/>
              <a:t>to</a:t>
            </a:r>
            <a:r>
              <a:rPr lang="de-DE" dirty="0"/>
              <a:t> pack 8 </a:t>
            </a:r>
            <a:r>
              <a:rPr lang="de-DE" dirty="0" err="1"/>
              <a:t>Booleans</a:t>
            </a:r>
            <a:r>
              <a:rPr lang="de-DE" dirty="0"/>
              <a:t> on 1 Integer.</a:t>
            </a:r>
          </a:p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/>
              <a:t>UDP,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(</a:t>
            </a:r>
            <a:r>
              <a:rPr lang="de-DE" dirty="0" err="1" smtClean="0"/>
              <a:t>prototypical</a:t>
            </a:r>
            <a:r>
              <a:rPr lang="de-DE" dirty="0" smtClean="0"/>
              <a:t>) CAN </a:t>
            </a:r>
            <a:r>
              <a:rPr lang="de-DE" dirty="0" err="1"/>
              <a:t>bus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3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8" y="1556792"/>
            <a:ext cx="8281292" cy="2808312"/>
          </a:xfrm>
        </p:spPr>
        <p:txBody>
          <a:bodyPr/>
          <a:lstStyle/>
          <a:p>
            <a:r>
              <a:rPr lang="en-US" dirty="0" smtClean="0"/>
              <a:t>Main purpose:</a:t>
            </a:r>
            <a:br>
              <a:rPr lang="en-US" dirty="0" smtClean="0"/>
            </a:br>
            <a:r>
              <a:rPr lang="en-US" dirty="0" smtClean="0"/>
              <a:t>Encapsulating the </a:t>
            </a:r>
            <a:r>
              <a:rPr lang="en-US" dirty="0" err="1" smtClean="0"/>
              <a:t>Modelica</a:t>
            </a:r>
            <a:r>
              <a:rPr lang="en-US" dirty="0" smtClean="0"/>
              <a:t> 3.3 synchronous language elements with an easy to use graphical user interface (the code of most blocks is very simple!!)</a:t>
            </a:r>
            <a:br>
              <a:rPr lang="en-US" dirty="0" smtClean="0"/>
            </a:br>
            <a:r>
              <a:rPr lang="en-US" dirty="0" smtClean="0"/>
              <a:t>Makes definition of sampled-data systems much simpler and safer.</a:t>
            </a:r>
          </a:p>
          <a:p>
            <a:r>
              <a:rPr lang="en-US" dirty="0"/>
              <a:t>Should work with every </a:t>
            </a:r>
            <a:r>
              <a:rPr lang="en-US" dirty="0" err="1"/>
              <a:t>Modelica</a:t>
            </a:r>
            <a:r>
              <a:rPr lang="en-US" dirty="0"/>
              <a:t> tool that supports </a:t>
            </a:r>
            <a:r>
              <a:rPr lang="en-US" dirty="0" err="1"/>
              <a:t>Modelica</a:t>
            </a:r>
            <a:r>
              <a:rPr lang="en-US" dirty="0"/>
              <a:t> 3.3.</a:t>
            </a:r>
          </a:p>
          <a:p>
            <a:r>
              <a:rPr lang="en-US" dirty="0"/>
              <a:t>Shall be included in the </a:t>
            </a:r>
            <a:r>
              <a:rPr lang="en-US" dirty="0" err="1"/>
              <a:t>Modelica</a:t>
            </a:r>
            <a:r>
              <a:rPr lang="en-US" dirty="0"/>
              <a:t> Standard Library after an evaluation period.</a:t>
            </a:r>
          </a:p>
          <a:p>
            <a:r>
              <a:rPr lang="en-US" dirty="0" smtClean="0"/>
              <a:t>Available for MA members on internal </a:t>
            </a:r>
            <a:r>
              <a:rPr lang="en-US" dirty="0" err="1" smtClean="0"/>
              <a:t>svn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dirty="0" smtClean="0"/>
              <a:t>Released version is stored publicly on MA web.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04656" y="112474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Modelica_Synchronous</a:t>
            </a:r>
            <a:r>
              <a:rPr lang="en-US" b="1" dirty="0" smtClean="0"/>
              <a:t> library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22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8" y="1556792"/>
            <a:ext cx="8532812" cy="2808312"/>
          </a:xfrm>
        </p:spPr>
        <p:txBody>
          <a:bodyPr/>
          <a:lstStyle/>
          <a:p>
            <a:r>
              <a:rPr lang="en-US" dirty="0" smtClean="0"/>
              <a:t>Main purpose:</a:t>
            </a:r>
            <a:br>
              <a:rPr lang="en-US" dirty="0" smtClean="0"/>
            </a:br>
            <a:r>
              <a:rPr lang="en-US" dirty="0" smtClean="0"/>
              <a:t>Access device drivers on Windows and Linux PCs from a </a:t>
            </a:r>
            <a:r>
              <a:rPr lang="en-US" dirty="0" err="1" smtClean="0"/>
              <a:t>Modelica</a:t>
            </a:r>
            <a:r>
              <a:rPr lang="en-US" dirty="0" smtClean="0"/>
              <a:t> block.</a:t>
            </a:r>
          </a:p>
          <a:p>
            <a:r>
              <a:rPr lang="en-US" dirty="0"/>
              <a:t>Should work with every </a:t>
            </a:r>
            <a:r>
              <a:rPr lang="en-US" dirty="0" err="1"/>
              <a:t>Modelica</a:t>
            </a:r>
            <a:r>
              <a:rPr lang="en-US" dirty="0"/>
              <a:t> tool that </a:t>
            </a:r>
            <a:r>
              <a:rPr lang="en-US" dirty="0" smtClean="0"/>
              <a:t>supports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external </a:t>
            </a:r>
            <a:r>
              <a:rPr lang="en-US" dirty="0" err="1" smtClean="0"/>
              <a:t>Modelica</a:t>
            </a:r>
            <a:r>
              <a:rPr lang="en-US" dirty="0" smtClean="0"/>
              <a:t> functions (with C-code included in include annotation)</a:t>
            </a:r>
            <a:br>
              <a:rPr lang="en-US" dirty="0" smtClean="0"/>
            </a:br>
            <a:r>
              <a:rPr lang="en-US" dirty="0" smtClean="0"/>
              <a:t>   synchronous elements of </a:t>
            </a:r>
            <a:r>
              <a:rPr lang="en-US" dirty="0" err="1" smtClean="0"/>
              <a:t>Modelica</a:t>
            </a:r>
            <a:r>
              <a:rPr lang="en-US" dirty="0" smtClean="0"/>
              <a:t> 3.3 (for </a:t>
            </a:r>
            <a:r>
              <a:rPr lang="en-US" dirty="0" err="1" smtClean="0"/>
              <a:t>Modelica</a:t>
            </a:r>
            <a:r>
              <a:rPr lang="en-US" dirty="0" smtClean="0"/>
              <a:t> 3.3 </a:t>
            </a:r>
            <a:r>
              <a:rPr lang="en-US" dirty="0" err="1" smtClean="0"/>
              <a:t>conveníence</a:t>
            </a:r>
            <a:r>
              <a:rPr lang="en-US" dirty="0" smtClean="0"/>
              <a:t> blocks).</a:t>
            </a:r>
            <a:endParaRPr lang="en-US" dirty="0"/>
          </a:p>
          <a:p>
            <a:r>
              <a:rPr lang="en-US" dirty="0"/>
              <a:t>Shall be included in the </a:t>
            </a:r>
            <a:r>
              <a:rPr lang="en-US" dirty="0" err="1"/>
              <a:t>Modelica</a:t>
            </a:r>
            <a:r>
              <a:rPr lang="en-US" dirty="0"/>
              <a:t> Standard Library after an evaluation period.</a:t>
            </a:r>
          </a:p>
          <a:p>
            <a:r>
              <a:rPr lang="en-US" dirty="0" smtClean="0"/>
              <a:t>Available for MA members on internal </a:t>
            </a:r>
            <a:r>
              <a:rPr lang="en-US" dirty="0" err="1" smtClean="0"/>
              <a:t>svn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dirty="0" smtClean="0"/>
              <a:t>Released version is stored publicly on MA web.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04656" y="11247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Modelica_DeviceDrivers</a:t>
            </a:r>
            <a:r>
              <a:rPr lang="en-US" b="1" dirty="0"/>
              <a:t> </a:t>
            </a:r>
            <a:r>
              <a:rPr lang="en-US" b="1" dirty="0" smtClean="0"/>
              <a:t>library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47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Clocks</a:t>
            </a:r>
          </a:p>
          <a:p>
            <a:r>
              <a:rPr lang="en-US" dirty="0" smtClean="0"/>
              <a:t>Sample and Hold</a:t>
            </a:r>
          </a:p>
          <a:p>
            <a:r>
              <a:rPr lang="en-US" dirty="0" smtClean="0"/>
              <a:t>Sub- and Super-sampling</a:t>
            </a:r>
          </a:p>
          <a:p>
            <a:r>
              <a:rPr lang="en-US" dirty="0" smtClean="0"/>
              <a:t>Discretizing </a:t>
            </a:r>
            <a:r>
              <a:rPr lang="en-US" dirty="0"/>
              <a:t>C</a:t>
            </a:r>
            <a:r>
              <a:rPr lang="en-US" dirty="0" smtClean="0"/>
              <a:t>ontinuous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r>
              <a:rPr lang="en-US" dirty="0" err="1" smtClean="0"/>
              <a:t>Modelica_DeviceDrivers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language elements of </a:t>
            </a:r>
            <a:r>
              <a:rPr lang="en-US" dirty="0" err="1" smtClean="0"/>
              <a:t>Modelica</a:t>
            </a:r>
            <a:r>
              <a:rPr lang="en-US" dirty="0" smtClean="0"/>
              <a:t> 3.3</a:t>
            </a:r>
            <a:br>
              <a:rPr lang="en-US" dirty="0" smtClean="0"/>
            </a:br>
            <a:r>
              <a:rPr lang="en-US" dirty="0" smtClean="0"/>
              <a:t>are “low level”: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Modelica_Synchronous</a:t>
            </a:r>
            <a:r>
              <a:rPr lang="en-US" dirty="0" smtClean="0"/>
              <a:t> library developed to access language elements in a convenient way graphically: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99792" y="1772816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,courier"/>
              </a:rPr>
              <a:t>  </a:t>
            </a:r>
            <a:r>
              <a:rPr lang="en-US" sz="1400" dirty="0">
                <a:solidFill>
                  <a:srgbClr val="006400"/>
                </a:solidFill>
                <a:latin typeface="Courier New,courier"/>
              </a:rPr>
              <a:t>// speed sensor</a:t>
            </a:r>
            <a:endParaRPr lang="en-US" sz="1400" dirty="0">
              <a:solidFill>
                <a:srgbClr val="006400"/>
              </a:solidFill>
              <a:latin typeface="MS Shell Dlg 2"/>
            </a:endParaRPr>
          </a:p>
          <a:p>
            <a:r>
              <a:rPr lang="en-US" sz="1400" dirty="0">
                <a:latin typeface="Courier New,courier"/>
              </a:rPr>
              <a:t>  </a:t>
            </a:r>
            <a:r>
              <a:rPr lang="en-US" sz="1400" dirty="0" err="1">
                <a:latin typeface="Courier New,courier"/>
              </a:rPr>
              <a:t>vd</a:t>
            </a:r>
            <a:r>
              <a:rPr lang="en-US" sz="1400" dirty="0">
                <a:latin typeface="Courier New,courier"/>
              </a:rPr>
              <a:t> =</a:t>
            </a:r>
            <a:r>
              <a:rPr lang="en-US" sz="1400" dirty="0">
                <a:solidFill>
                  <a:srgbClr val="FF0000"/>
                </a:solidFill>
                <a:latin typeface="Courier New,courier"/>
              </a:rPr>
              <a:t> sample(v, Clock(0.01));</a:t>
            </a:r>
            <a:endParaRPr lang="en-US" sz="1400" dirty="0">
              <a:solidFill>
                <a:srgbClr val="FF0000"/>
              </a:solidFill>
              <a:latin typeface="MS Shell Dlg 2"/>
            </a:endParaRPr>
          </a:p>
          <a:p>
            <a:endParaRPr lang="en-US" sz="1400" dirty="0">
              <a:latin typeface="Courier New,courier"/>
            </a:endParaRPr>
          </a:p>
          <a:p>
            <a:r>
              <a:rPr lang="en-US" sz="1400" dirty="0">
                <a:latin typeface="Courier New,courier"/>
              </a:rPr>
              <a:t>  </a:t>
            </a:r>
            <a:r>
              <a:rPr lang="en-US" sz="1400" dirty="0">
                <a:solidFill>
                  <a:srgbClr val="006400"/>
                </a:solidFill>
                <a:latin typeface="Courier New,courier"/>
              </a:rPr>
              <a:t>// P controller for speed</a:t>
            </a:r>
            <a:endParaRPr lang="en-US" sz="1400" dirty="0">
              <a:solidFill>
                <a:srgbClr val="006400"/>
              </a:solidFill>
              <a:latin typeface="MS Shell Dlg 2"/>
            </a:endParaRPr>
          </a:p>
          <a:p>
            <a:r>
              <a:rPr lang="en-US" sz="1400" dirty="0">
                <a:latin typeface="Courier New,courier"/>
              </a:rPr>
              <a:t>  u = K*(</a:t>
            </a:r>
            <a:r>
              <a:rPr lang="en-US" sz="1400" dirty="0" err="1">
                <a:latin typeface="Courier New,courier"/>
              </a:rPr>
              <a:t>vref-vd</a:t>
            </a:r>
            <a:r>
              <a:rPr lang="en-US" sz="1400" dirty="0">
                <a:latin typeface="Courier New,courier"/>
              </a:rPr>
              <a:t>);</a:t>
            </a:r>
            <a:endParaRPr lang="en-US" sz="1400" dirty="0">
              <a:latin typeface="MS Shell Dlg 2"/>
            </a:endParaRPr>
          </a:p>
          <a:p>
            <a:endParaRPr lang="en-US" sz="1400" dirty="0">
              <a:latin typeface="Courier New,courier"/>
            </a:endParaRPr>
          </a:p>
          <a:p>
            <a:r>
              <a:rPr lang="en-US" sz="1400" dirty="0">
                <a:latin typeface="Courier New,courier"/>
              </a:rPr>
              <a:t>  </a:t>
            </a:r>
            <a:r>
              <a:rPr lang="en-US" sz="1400" dirty="0">
                <a:solidFill>
                  <a:srgbClr val="006400"/>
                </a:solidFill>
                <a:latin typeface="Courier New,courier"/>
              </a:rPr>
              <a:t>// force actuator</a:t>
            </a:r>
            <a:endParaRPr lang="en-US" sz="1400" dirty="0">
              <a:solidFill>
                <a:srgbClr val="006400"/>
              </a:solidFill>
              <a:latin typeface="MS Shell Dlg 2"/>
            </a:endParaRPr>
          </a:p>
          <a:p>
            <a:r>
              <a:rPr lang="en-US" sz="1400" dirty="0">
                <a:latin typeface="Courier New,courier"/>
              </a:rPr>
              <a:t>  f =</a:t>
            </a:r>
            <a:r>
              <a:rPr lang="en-US" sz="1400" dirty="0">
                <a:solidFill>
                  <a:srgbClr val="FF0000"/>
                </a:solidFill>
                <a:latin typeface="Courier New,courier"/>
              </a:rPr>
              <a:t> hold(u</a:t>
            </a:r>
            <a:r>
              <a:rPr lang="en-US" sz="1400" dirty="0" smtClean="0">
                <a:solidFill>
                  <a:srgbClr val="FF0000"/>
                </a:solidFill>
                <a:latin typeface="Courier New,courier"/>
              </a:rPr>
              <a:t>);</a:t>
            </a:r>
            <a:endParaRPr lang="en-US" sz="1400" dirty="0">
              <a:solidFill>
                <a:srgbClr val="FF0000"/>
              </a:solidFill>
              <a:latin typeface="MS Shell Dlg 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37112"/>
            <a:ext cx="5172075" cy="143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3" y="213693"/>
            <a:ext cx="1728192" cy="603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539552" y="1187460"/>
            <a:ext cx="7200800" cy="369332"/>
            <a:chOff x="539552" y="1187460"/>
            <a:chExt cx="7200800" cy="369332"/>
          </a:xfrm>
        </p:grpSpPr>
        <p:sp>
          <p:nvSpPr>
            <p:cNvPr id="5" name="Rechteck 4"/>
            <p:cNvSpPr/>
            <p:nvPr/>
          </p:nvSpPr>
          <p:spPr>
            <a:xfrm>
              <a:off x="539552" y="1247776"/>
              <a:ext cx="1457325" cy="2271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2771800" y="1187460"/>
              <a:ext cx="49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Blocks to generate clock signals</a:t>
              </a:r>
              <a:endParaRPr lang="en-US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539552" y="2029784"/>
            <a:ext cx="7200800" cy="646331"/>
            <a:chOff x="539552" y="2029784"/>
            <a:chExt cx="7200800" cy="646331"/>
          </a:xfrm>
        </p:grpSpPr>
        <p:sp>
          <p:nvSpPr>
            <p:cNvPr id="6" name="Rechteck 5"/>
            <p:cNvSpPr/>
            <p:nvPr/>
          </p:nvSpPr>
          <p:spPr>
            <a:xfrm>
              <a:off x="539552" y="2238488"/>
              <a:ext cx="1457325" cy="2271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771800" y="2029784"/>
              <a:ext cx="4968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Blocks operating on clock signals</a:t>
              </a:r>
              <a:br>
                <a:rPr lang="en-US" dirty="0" smtClean="0"/>
              </a:br>
              <a:r>
                <a:rPr lang="en-US" dirty="0" smtClean="0"/>
                <a:t>(e.g. sub-sampling a clock signal)</a:t>
              </a:r>
              <a:endParaRPr lang="en-US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539552" y="2724309"/>
            <a:ext cx="7776864" cy="646331"/>
            <a:chOff x="539552" y="2724309"/>
            <a:chExt cx="7776864" cy="646331"/>
          </a:xfrm>
        </p:grpSpPr>
        <p:sp>
          <p:nvSpPr>
            <p:cNvPr id="7" name="Rechteck 6"/>
            <p:cNvSpPr/>
            <p:nvPr/>
          </p:nvSpPr>
          <p:spPr>
            <a:xfrm>
              <a:off x="539552" y="2742136"/>
              <a:ext cx="1457325" cy="2271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771800" y="2724309"/>
              <a:ext cx="5544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Blocks operating on clocked signals of type </a:t>
              </a:r>
              <a:r>
                <a:rPr lang="en-US" b="1" dirty="0" smtClean="0"/>
                <a:t>Real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(e.g. sub-sampling a Real signal, PI block, FIR filter)</a:t>
              </a:r>
              <a:endParaRPr lang="en-US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39552" y="3983345"/>
            <a:ext cx="7848872" cy="1299543"/>
            <a:chOff x="539552" y="3983345"/>
            <a:chExt cx="7848872" cy="1299543"/>
          </a:xfrm>
        </p:grpSpPr>
        <p:sp>
          <p:nvSpPr>
            <p:cNvPr id="8" name="Rechteck 7"/>
            <p:cNvSpPr/>
            <p:nvPr/>
          </p:nvSpPr>
          <p:spPr>
            <a:xfrm>
              <a:off x="539552" y="3983345"/>
              <a:ext cx="1457325" cy="2271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843808" y="4913556"/>
              <a:ext cx="5544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Blocks operating on clocked signals of type </a:t>
              </a:r>
              <a:r>
                <a:rPr lang="en-US" b="1" dirty="0" smtClean="0"/>
                <a:t>Boolean</a:t>
              </a:r>
              <a:endParaRPr lang="en-US" b="1" dirty="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539552" y="3923764"/>
            <a:ext cx="7776864" cy="1288014"/>
            <a:chOff x="539552" y="3923764"/>
            <a:chExt cx="7776864" cy="1288014"/>
          </a:xfrm>
        </p:grpSpPr>
        <p:sp>
          <p:nvSpPr>
            <p:cNvPr id="9" name="Rechteck 8"/>
            <p:cNvSpPr/>
            <p:nvPr/>
          </p:nvSpPr>
          <p:spPr>
            <a:xfrm>
              <a:off x="539552" y="4984666"/>
              <a:ext cx="1457325" cy="2271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771800" y="3923764"/>
              <a:ext cx="5544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Blocks operating on clocked signals of type </a:t>
              </a:r>
              <a:r>
                <a:rPr lang="en-US" b="1" dirty="0" smtClean="0"/>
                <a:t>Integer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525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8" name="Zeichenbereich 24"/>
          <p:cNvGrpSpPr>
            <a:grpSpLocks/>
          </p:cNvGrpSpPr>
          <p:nvPr/>
        </p:nvGrpSpPr>
        <p:grpSpPr bwMode="auto">
          <a:xfrm>
            <a:off x="1443236" y="1844824"/>
            <a:ext cx="2552700" cy="1665288"/>
            <a:chOff x="0" y="0"/>
            <a:chExt cx="25533" cy="16643"/>
          </a:xfrm>
        </p:grpSpPr>
        <p:sp>
          <p:nvSpPr>
            <p:cNvPr id="29" name="AutoShape 56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5533" cy="1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 flipV="1">
              <a:off x="381" y="12344"/>
              <a:ext cx="22815" cy="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 flipV="1">
              <a:off x="1663" y="1143"/>
              <a:ext cx="57" cy="119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20427" y="12820"/>
              <a:ext cx="3988" cy="2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time 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3168" y="1054"/>
              <a:ext cx="140" cy="12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8255" y="1143"/>
              <a:ext cx="6" cy="12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19431" y="1143"/>
              <a:ext cx="6" cy="125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920" y="13711"/>
              <a:ext cx="1093" cy="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7620" y="13716"/>
              <a:ext cx="1390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18834" y="13582"/>
              <a:ext cx="1092" cy="1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4635" y="4953"/>
              <a:ext cx="2508" cy="1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12700" rIns="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r(t</a:t>
              </a:r>
              <a:r>
                <a:rPr kumimoji="0" lang="en-US" sz="1100" b="1" i="0" u="none" strike="noStrike" cap="none" normalizeH="0" baseline="-3000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13335" y="1143"/>
              <a:ext cx="6" cy="12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2700" y="13716"/>
              <a:ext cx="1390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auto">
            <a:xfrm flipV="1">
              <a:off x="7620" y="6889"/>
              <a:ext cx="1206" cy="12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17"/>
            <p:cNvSpPr>
              <a:spLocks noChangeArrowheads="1"/>
            </p:cNvSpPr>
            <p:nvPr/>
          </p:nvSpPr>
          <p:spPr bwMode="auto">
            <a:xfrm flipV="1">
              <a:off x="12700" y="2286"/>
              <a:ext cx="1206" cy="120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 flipV="1">
              <a:off x="18859" y="5238"/>
              <a:ext cx="1207" cy="12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4667" y="9429"/>
              <a:ext cx="2508" cy="1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12700" rIns="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c(t</a:t>
              </a:r>
              <a:r>
                <a:rPr kumimoji="0" lang="en-US" sz="1100" b="1" i="0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 flipV="1">
              <a:off x="8197" y="7435"/>
              <a:ext cx="5023" cy="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 flipV="1">
              <a:off x="13868" y="2895"/>
              <a:ext cx="5543" cy="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19431" y="5867"/>
              <a:ext cx="4419" cy="1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 flipV="1">
              <a:off x="7715" y="9937"/>
              <a:ext cx="1206" cy="120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24"/>
            <p:cNvSpPr>
              <a:spLocks noChangeArrowheads="1"/>
            </p:cNvSpPr>
            <p:nvPr/>
          </p:nvSpPr>
          <p:spPr bwMode="auto">
            <a:xfrm flipV="1">
              <a:off x="12668" y="9937"/>
              <a:ext cx="1206" cy="120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25"/>
            <p:cNvSpPr>
              <a:spLocks noChangeArrowheads="1"/>
            </p:cNvSpPr>
            <p:nvPr/>
          </p:nvSpPr>
          <p:spPr bwMode="auto">
            <a:xfrm flipV="1">
              <a:off x="18764" y="9937"/>
              <a:ext cx="1206" cy="120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Titel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Clocks</a:t>
            </a:r>
            <a:endParaRPr lang="en-US" dirty="0"/>
          </a:p>
        </p:txBody>
      </p:sp>
      <p:sp>
        <p:nvSpPr>
          <p:cNvPr id="53" name="Textfeld 52"/>
          <p:cNvSpPr txBox="1"/>
          <p:nvPr/>
        </p:nvSpPr>
        <p:spPr>
          <a:xfrm>
            <a:off x="539552" y="98072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base data type: </a:t>
            </a:r>
            <a:r>
              <a:rPr lang="en-US" b="1" dirty="0" smtClean="0">
                <a:solidFill>
                  <a:srgbClr val="008000"/>
                </a:solidFill>
              </a:rPr>
              <a:t>Clock</a:t>
            </a:r>
          </a:p>
          <a:p>
            <a:r>
              <a:rPr lang="en-US" dirty="0" smtClean="0"/>
              <a:t>Variables associated to a clock have only a value at the clock tick.</a:t>
            </a:r>
            <a:endParaRPr lang="en-US" dirty="0"/>
          </a:p>
        </p:txBody>
      </p:sp>
      <p:sp>
        <p:nvSpPr>
          <p:cNvPr id="54" name="Textfeld 53"/>
          <p:cNvSpPr txBox="1"/>
          <p:nvPr/>
        </p:nvSpPr>
        <p:spPr>
          <a:xfrm>
            <a:off x="4499992" y="2206605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): Clock</a:t>
            </a:r>
          </a:p>
          <a:p>
            <a:r>
              <a:rPr lang="en-US" dirty="0" smtClean="0"/>
              <a:t>r(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): Variable associated to c 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717415" y="3923764"/>
            <a:ext cx="8041347" cy="1910844"/>
            <a:chOff x="717415" y="3923764"/>
            <a:chExt cx="8041347" cy="1910844"/>
          </a:xfrm>
        </p:grpSpPr>
        <p:sp>
          <p:nvSpPr>
            <p:cNvPr id="55" name="Textfeld 54"/>
            <p:cNvSpPr txBox="1"/>
            <p:nvPr/>
          </p:nvSpPr>
          <p:spPr>
            <a:xfrm>
              <a:off x="717415" y="3923764"/>
              <a:ext cx="8033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Similar </a:t>
              </a:r>
              <a:r>
                <a:rPr lang="en-US" dirty="0"/>
                <a:t>t</a:t>
              </a:r>
              <a:r>
                <a:rPr lang="en-US" dirty="0" smtClean="0"/>
                <a:t>o Real, Integer, Boolean, introduced input/output </a:t>
              </a:r>
              <a:r>
                <a:rPr lang="en-US" b="1" dirty="0" smtClean="0">
                  <a:solidFill>
                    <a:srgbClr val="008000"/>
                  </a:solidFill>
                </a:rPr>
                <a:t>Clock connectors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pic>
          <p:nvPicPr>
            <p:cNvPr id="2113" name="Picture 6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219" y="4581128"/>
              <a:ext cx="5810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4" name="Picture 6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435" y="5301208"/>
              <a:ext cx="5715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2761502" y="4643844"/>
              <a:ext cx="5986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connector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ClockInput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Clock;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2771800" y="5383242"/>
              <a:ext cx="5986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connector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ClockOutput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output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Clock;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0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5536" y="32336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 that generate clock signals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13620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339752" y="9087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a periodic clock with a Real period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699792" y="1268760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parameter 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Modelica.SIunits.Time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period;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ClockOutput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y;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equation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  y =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Clock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(period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67544" y="2564904"/>
            <a:ext cx="8429960" cy="1539359"/>
            <a:chOff x="467544" y="2564904"/>
            <a:chExt cx="8429960" cy="153935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852936"/>
              <a:ext cx="1314450" cy="111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2339752" y="2564904"/>
              <a:ext cx="5976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Generates a periodic clock </a:t>
              </a:r>
              <a:r>
                <a:rPr lang="en-US" dirty="0"/>
                <a:t>as an integer </a:t>
              </a:r>
              <a:r>
                <a:rPr lang="en-US" dirty="0" smtClean="0"/>
                <a:t>multiple</a:t>
              </a:r>
              <a:br>
                <a:rPr lang="en-US" dirty="0" smtClean="0"/>
              </a:br>
              <a:r>
                <a:rPr lang="en-US" dirty="0" smtClean="0"/>
                <a:t>of </a:t>
              </a:r>
              <a:r>
                <a:rPr lang="en-US" dirty="0"/>
                <a:t>a </a:t>
              </a:r>
              <a:r>
                <a:rPr lang="en-US" dirty="0" smtClean="0"/>
                <a:t>resolution (defined by an enumeration).</a:t>
              </a:r>
              <a:endParaRPr lang="en-US" dirty="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312" y="2664103"/>
              <a:ext cx="1306192" cy="1440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" name="Gerade Verbindung 13"/>
          <p:cNvCxnSpPr/>
          <p:nvPr/>
        </p:nvCxnSpPr>
        <p:spPr>
          <a:xfrm>
            <a:off x="251520" y="2457271"/>
            <a:ext cx="857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2339752" y="3356992"/>
            <a:ext cx="4608512" cy="648072"/>
            <a:chOff x="2339752" y="3356992"/>
            <a:chExt cx="4608512" cy="648072"/>
          </a:xfrm>
        </p:grpSpPr>
        <p:sp>
          <p:nvSpPr>
            <p:cNvPr id="15" name="Textfeld 14"/>
            <p:cNvSpPr txBox="1"/>
            <p:nvPr/>
          </p:nvSpPr>
          <p:spPr>
            <a:xfrm>
              <a:off x="2339752" y="3356992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for 20 </a:t>
              </a:r>
              <a:r>
                <a:rPr lang="en-US" dirty="0" err="1" smtClean="0"/>
                <a:t>ms</a:t>
              </a:r>
              <a:r>
                <a:rPr lang="en-US" dirty="0" smtClean="0"/>
                <a:t> period:</a:t>
              </a:r>
              <a:endParaRPr lang="en-US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690367" y="3666510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 =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superSample</a:t>
              </a:r>
              <a:r>
                <a:rPr lang="en-US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Clock</a:t>
              </a:r>
              <a:r>
                <a:rPr lang="en-US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(20), 1000);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207402" y="4005064"/>
            <a:ext cx="1936749" cy="617127"/>
            <a:chOff x="3207402" y="4005064"/>
            <a:chExt cx="1936749" cy="617127"/>
          </a:xfrm>
        </p:grpSpPr>
        <p:cxnSp>
          <p:nvCxnSpPr>
            <p:cNvPr id="20" name="Gerade Verbindung mit Pfeil 19"/>
            <p:cNvCxnSpPr/>
            <p:nvPr/>
          </p:nvCxnSpPr>
          <p:spPr>
            <a:xfrm flipV="1">
              <a:off x="4541020" y="4005064"/>
              <a:ext cx="463028" cy="30935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3207402" y="4314414"/>
              <a:ext cx="1936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Clock with period 20 s</a:t>
              </a:r>
              <a:endParaRPr lang="en-US" sz="14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364088" y="3967362"/>
            <a:ext cx="2582758" cy="633511"/>
            <a:chOff x="5364088" y="3967362"/>
            <a:chExt cx="2582758" cy="633511"/>
          </a:xfrm>
        </p:grpSpPr>
        <p:cxnSp>
          <p:nvCxnSpPr>
            <p:cNvPr id="25" name="Gerade Verbindung mit Pfeil 24"/>
            <p:cNvCxnSpPr/>
            <p:nvPr/>
          </p:nvCxnSpPr>
          <p:spPr>
            <a:xfrm flipH="1" flipV="1">
              <a:off x="6300192" y="3967362"/>
              <a:ext cx="360040" cy="34705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5364088" y="4293096"/>
              <a:ext cx="2582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super-sample clock with 1000</a:t>
              </a:r>
              <a:endParaRPr lang="en-US" sz="1400" dirty="0"/>
            </a:p>
          </p:txBody>
        </p:sp>
      </p:grpSp>
      <p:cxnSp>
        <p:nvCxnSpPr>
          <p:cNvPr id="29" name="Gerade Verbindung 28"/>
          <p:cNvCxnSpPr/>
          <p:nvPr/>
        </p:nvCxnSpPr>
        <p:spPr>
          <a:xfrm>
            <a:off x="318504" y="4869160"/>
            <a:ext cx="857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62806" y="4972397"/>
            <a:ext cx="8234698" cy="1027405"/>
            <a:chOff x="662806" y="4972397"/>
            <a:chExt cx="8234698" cy="102740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06" y="4972397"/>
              <a:ext cx="923925" cy="90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feld 29"/>
            <p:cNvSpPr txBox="1"/>
            <p:nvPr/>
          </p:nvSpPr>
          <p:spPr>
            <a:xfrm>
              <a:off x="2367726" y="5014917"/>
              <a:ext cx="6529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Generates an event clock: The clock ticks whenever the continuous-time Boolean input changes from false to true.</a:t>
              </a:r>
              <a:endParaRPr lang="en-US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3815916" y="5661248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 =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  <a:r>
                <a: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Clock</a:t>
              </a:r>
              <a:r>
                <a:rPr lang="en-US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(u);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4361078" y="4561383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period = 20 / 1000 = 20 </a:t>
            </a:r>
            <a:r>
              <a:rPr lang="en-US" sz="1400" dirty="0" err="1" smtClean="0"/>
              <a:t>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26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and Hold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9" y="1916832"/>
            <a:ext cx="851376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1058664" y="1286763"/>
            <a:ext cx="2937272" cy="1430541"/>
            <a:chOff x="1058664" y="1286763"/>
            <a:chExt cx="2937272" cy="1430541"/>
          </a:xfrm>
        </p:grpSpPr>
        <p:sp>
          <p:nvSpPr>
            <p:cNvPr id="10" name="Rechteck 9"/>
            <p:cNvSpPr/>
            <p:nvPr/>
          </p:nvSpPr>
          <p:spPr>
            <a:xfrm>
              <a:off x="1058664" y="1286763"/>
              <a:ext cx="25052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Discrete-time PI controller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2555776" y="1594540"/>
              <a:ext cx="1440160" cy="11227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3563888" y="3356992"/>
            <a:ext cx="5184576" cy="2395428"/>
            <a:chOff x="3563888" y="3356992"/>
            <a:chExt cx="5184576" cy="2395428"/>
          </a:xfrm>
        </p:grpSpPr>
        <p:sp>
          <p:nvSpPr>
            <p:cNvPr id="14" name="Rechteck 13"/>
            <p:cNvSpPr/>
            <p:nvPr/>
          </p:nvSpPr>
          <p:spPr>
            <a:xfrm>
              <a:off x="6156176" y="5229200"/>
              <a:ext cx="2592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Purely algebraic block from</a:t>
              </a:r>
              <a:br>
                <a:rPr lang="en-US" sz="1400" dirty="0" smtClean="0"/>
              </a:br>
              <a:r>
                <a:rPr lang="en-US" sz="1400" dirty="0" err="1" smtClean="0"/>
                <a:t>Modelica.Blocks.Math</a:t>
              </a:r>
              <a:endParaRPr lang="en-US" sz="1400" dirty="0" smtClean="0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flipH="1" flipV="1">
              <a:off x="3563888" y="3356992"/>
              <a:ext cx="2520280" cy="20162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/>
          <p:cNvGrpSpPr/>
          <p:nvPr/>
        </p:nvGrpSpPr>
        <p:grpSpPr>
          <a:xfrm>
            <a:off x="1058664" y="3068960"/>
            <a:ext cx="2505224" cy="3211095"/>
            <a:chOff x="1058664" y="3068960"/>
            <a:chExt cx="2505224" cy="3211095"/>
          </a:xfrm>
        </p:grpSpPr>
        <p:cxnSp>
          <p:nvCxnSpPr>
            <p:cNvPr id="19" name="Gerade Verbindung mit Pfeil 18"/>
            <p:cNvCxnSpPr/>
            <p:nvPr/>
          </p:nvCxnSpPr>
          <p:spPr>
            <a:xfrm flipH="1" flipV="1">
              <a:off x="2555776" y="3068960"/>
              <a:ext cx="216024" cy="281521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1058664" y="5972278"/>
              <a:ext cx="2505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 =</a:t>
              </a:r>
              <a:r>
                <a:rPr lang="en-US" sz="1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  <a:r>
                <a:rPr lang="en-US" sz="1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sample</a:t>
              </a:r>
              <a:r>
                <a:rPr lang="en-US" sz="14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(u, clock);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771800" y="4509120"/>
            <a:ext cx="3960440" cy="1747937"/>
            <a:chOff x="2771800" y="4509120"/>
            <a:chExt cx="3960440" cy="1747937"/>
          </a:xfrm>
        </p:grpSpPr>
        <p:sp>
          <p:nvSpPr>
            <p:cNvPr id="16" name="Rechteck 15"/>
            <p:cNvSpPr/>
            <p:nvPr/>
          </p:nvSpPr>
          <p:spPr>
            <a:xfrm>
              <a:off x="2771800" y="5360956"/>
              <a:ext cx="30541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Samples a continuous-time </a:t>
              </a:r>
              <a:r>
                <a:rPr lang="en-US" sz="1400" dirty="0" smtClean="0"/>
                <a:t>signal</a:t>
              </a:r>
              <a:br>
                <a:rPr lang="en-US" sz="1400" dirty="0" smtClean="0"/>
              </a:br>
              <a:r>
                <a:rPr lang="en-US" sz="1400" dirty="0" smtClean="0"/>
                <a:t>and </a:t>
              </a:r>
              <a:r>
                <a:rPr lang="en-US" sz="1400" dirty="0"/>
                <a:t>generates a clocked signal</a:t>
              </a:r>
              <a:r>
                <a:rPr lang="en-US" sz="1400" dirty="0" smtClean="0"/>
                <a:t>.</a:t>
              </a:r>
              <a:endParaRPr lang="en-US" sz="1400" dirty="0"/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 flipV="1">
              <a:off x="5544108" y="4509120"/>
              <a:ext cx="18002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4355976" y="5949280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 =</a:t>
              </a:r>
              <a:r>
                <a:rPr lang="en-US" sz="1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  <a:r>
                <a:rPr lang="en-US" sz="1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sample</a:t>
              </a:r>
              <a:r>
                <a:rPr lang="en-US" sz="14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(u);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084762" y="51408"/>
            <a:ext cx="4896544" cy="2513496"/>
            <a:chOff x="4084762" y="51408"/>
            <a:chExt cx="4896544" cy="2513496"/>
          </a:xfrm>
        </p:grpSpPr>
        <p:sp>
          <p:nvSpPr>
            <p:cNvPr id="3" name="Rechteck 2"/>
            <p:cNvSpPr/>
            <p:nvPr/>
          </p:nvSpPr>
          <p:spPr>
            <a:xfrm>
              <a:off x="4084762" y="1124744"/>
              <a:ext cx="48965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dirty="0"/>
                <a:t>Holds a </a:t>
              </a:r>
              <a:r>
                <a:rPr lang="en-US" sz="1400" dirty="0" smtClean="0"/>
                <a:t>clocked </a:t>
              </a:r>
              <a:r>
                <a:rPr lang="en-US" sz="1400" dirty="0"/>
                <a:t>signal and generates a continuous-time signal</a:t>
              </a:r>
              <a:r>
                <a:rPr lang="en-US" sz="1400" dirty="0" smtClean="0"/>
                <a:t>. Before </a:t>
              </a:r>
              <a:r>
                <a:rPr lang="en-US" sz="1400" dirty="0"/>
                <a:t>the first clock tick, the continuous-time output y is set </a:t>
              </a:r>
              <a:r>
                <a:rPr lang="en-US" sz="1400" dirty="0" smtClean="0"/>
                <a:t>to </a:t>
              </a:r>
              <a:r>
                <a:rPr lang="en-US" sz="1400" dirty="0"/>
                <a:t>parameter </a:t>
              </a:r>
              <a:r>
                <a:rPr lang="en-US" sz="1400" dirty="0" err="1" smtClean="0"/>
                <a:t>y_start</a:t>
              </a:r>
              <a:r>
                <a:rPr lang="en-US" sz="1400" dirty="0" smtClean="0"/>
                <a:t>;   </a:t>
              </a:r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 =</a:t>
              </a:r>
              <a:r>
                <a:rPr lang="en-US" sz="1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 hold</a:t>
              </a:r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(u);</a:t>
              </a:r>
            </a:p>
            <a:p>
              <a:endParaRPr lang="en-US" sz="1400" dirty="0"/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>
              <a:off x="5652120" y="1888976"/>
              <a:ext cx="144016" cy="6759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35" y="51408"/>
              <a:ext cx="2069736" cy="1043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4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 and Super-Sampling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7" y="2547938"/>
            <a:ext cx="793273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624587" y="785813"/>
            <a:ext cx="3352800" cy="2139131"/>
            <a:chOff x="624587" y="785813"/>
            <a:chExt cx="3352800" cy="213913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87" y="785813"/>
              <a:ext cx="3352800" cy="176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Gerade Verbindung mit Pfeil 14"/>
            <p:cNvCxnSpPr/>
            <p:nvPr/>
          </p:nvCxnSpPr>
          <p:spPr>
            <a:xfrm>
              <a:off x="3779912" y="2060848"/>
              <a:ext cx="197475" cy="8640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4059161" y="980728"/>
            <a:ext cx="4783863" cy="1944216"/>
            <a:chOff x="4059161" y="980728"/>
            <a:chExt cx="4783863" cy="1944216"/>
          </a:xfrm>
        </p:grpSpPr>
        <p:cxnSp>
          <p:nvCxnSpPr>
            <p:cNvPr id="5" name="Gerade Verbindung mit Pfeil 4"/>
            <p:cNvCxnSpPr/>
            <p:nvPr/>
          </p:nvCxnSpPr>
          <p:spPr>
            <a:xfrm flipH="1">
              <a:off x="4059161" y="2060848"/>
              <a:ext cx="531794" cy="8640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 5"/>
            <p:cNvSpPr/>
            <p:nvPr/>
          </p:nvSpPr>
          <p:spPr>
            <a:xfrm>
              <a:off x="4355976" y="980728"/>
              <a:ext cx="448704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Defines that the output signal is an integer factor faster as the input signal, using a “hold” semantics for the signal. By default, this factor is </a:t>
              </a:r>
              <a:r>
                <a:rPr lang="en-US" sz="1600" dirty="0" smtClean="0"/>
                <a:t>inferred. It can also be defined explicitly.</a:t>
              </a:r>
              <a:endParaRPr lang="en-US" sz="16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411368" y="1988840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 =</a:t>
              </a:r>
              <a:r>
                <a:rPr lang="en-US" sz="1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  <a:r>
                <a:rPr lang="en-US" sz="1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superSample</a:t>
              </a:r>
              <a:r>
                <a:rPr lang="en-US" sz="14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(u);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793273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4996396" y="4077072"/>
            <a:ext cx="3886200" cy="2002532"/>
            <a:chOff x="4996396" y="4077072"/>
            <a:chExt cx="3886200" cy="20025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396" y="4365104"/>
              <a:ext cx="3886200" cy="171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Gerade Verbindung mit Pfeil 5"/>
            <p:cNvCxnSpPr/>
            <p:nvPr/>
          </p:nvCxnSpPr>
          <p:spPr>
            <a:xfrm flipH="1" flipV="1">
              <a:off x="4996396" y="4077072"/>
              <a:ext cx="1087773" cy="4818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/>
          <p:cNvGrpSpPr/>
          <p:nvPr/>
        </p:nvGrpSpPr>
        <p:grpSpPr>
          <a:xfrm>
            <a:off x="395536" y="4077072"/>
            <a:ext cx="4320480" cy="1620627"/>
            <a:chOff x="395536" y="4077072"/>
            <a:chExt cx="4320480" cy="1620627"/>
          </a:xfrm>
        </p:grpSpPr>
        <p:sp>
          <p:nvSpPr>
            <p:cNvPr id="4" name="Rechteck 3"/>
            <p:cNvSpPr/>
            <p:nvPr/>
          </p:nvSpPr>
          <p:spPr>
            <a:xfrm>
              <a:off x="395536" y="4558925"/>
              <a:ext cx="4320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Defines that the output signal is an integer factor </a:t>
              </a:r>
              <a:r>
                <a:rPr lang="en-US" sz="1600" dirty="0" smtClean="0"/>
                <a:t>slower </a:t>
              </a:r>
              <a:r>
                <a:rPr lang="en-US" sz="1600" dirty="0"/>
                <a:t>as the input signal, </a:t>
              </a:r>
              <a:r>
                <a:rPr lang="en-US" sz="1600" dirty="0" smtClean="0"/>
                <a:t>picking every n-</a:t>
              </a:r>
              <a:r>
                <a:rPr lang="en-US" sz="1600" dirty="0" err="1" smtClean="0"/>
                <a:t>th</a:t>
              </a:r>
              <a:r>
                <a:rPr lang="en-US" sz="1600" dirty="0" smtClean="0"/>
                <a:t> value of the input.</a:t>
              </a:r>
              <a:endParaRPr lang="en-US" sz="1600" dirty="0"/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 flipV="1">
              <a:off x="3347864" y="4077072"/>
              <a:ext cx="864096" cy="4818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755576" y="5389922"/>
              <a:ext cx="28159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 =</a:t>
              </a:r>
              <a:r>
                <a:rPr lang="en-US" sz="1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  <a:r>
                <a:rPr lang="en-US" sz="1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subSample</a:t>
              </a:r>
              <a:r>
                <a:rPr lang="en-US" sz="14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u,factor</a:t>
              </a:r>
              <a:r>
                <a:rPr lang="en-US" sz="14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Bildschirmpräsentation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Standarddesign</vt:lpstr>
      <vt:lpstr>A Library for Synchronous Control Systems in Modelica</vt:lpstr>
      <vt:lpstr>Content</vt:lpstr>
      <vt:lpstr>Introduction</vt:lpstr>
      <vt:lpstr>PowerPoint-Präsentation</vt:lpstr>
      <vt:lpstr>Clocks</vt:lpstr>
      <vt:lpstr>PowerPoint-Präsentation</vt:lpstr>
      <vt:lpstr>Sample and Hold</vt:lpstr>
      <vt:lpstr>Sub- and Super-Sampling</vt:lpstr>
      <vt:lpstr>PowerPoint-Präsentation</vt:lpstr>
      <vt:lpstr>PowerPoint-Präsentation</vt:lpstr>
      <vt:lpstr>Discretizing Continuous Blocks </vt:lpstr>
      <vt:lpstr>PowerPoint-Präsentation</vt:lpstr>
      <vt:lpstr>Modelica_DeviceDrivers library</vt:lpstr>
      <vt:lpstr>Conclusions (1)</vt:lpstr>
      <vt:lpstr>Conclusions (2)</vt:lpstr>
    </vt:vector>
  </TitlesOfParts>
  <Company>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DLR-Präsentation Allgemein ohne Kopf</dc:title>
  <dc:subject>DLR CD-Vorlagen</dc:subject>
  <dc:creator>DD</dc:creator>
  <dc:description>Variante mit Untertitel auf Titelfolienmaster</dc:description>
  <cp:lastModifiedBy>Otter, Martin</cp:lastModifiedBy>
  <cp:revision>423</cp:revision>
  <cp:lastPrinted>2012-10-10T21:03:41Z</cp:lastPrinted>
  <dcterms:created xsi:type="dcterms:W3CDTF">2003-10-01T09:44:24Z</dcterms:created>
  <dcterms:modified xsi:type="dcterms:W3CDTF">2012-10-10T21:10:49Z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kt">
    <vt:lpwstr>DLR allgemein</vt:lpwstr>
  </property>
</Properties>
</file>