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2" r:id="rId3"/>
    <p:sldId id="271" r:id="rId4"/>
    <p:sldId id="268" r:id="rId5"/>
    <p:sldId id="265" r:id="rId6"/>
    <p:sldId id="263" r:id="rId7"/>
    <p:sldId id="261" r:id="rId8"/>
    <p:sldId id="262" r:id="rId9"/>
    <p:sldId id="26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rs-NB11" initials="K" lastIdx="1" clrIdx="0">
    <p:extLst>
      <p:ext uri="{19B8F6BF-5375-455C-9EA6-DF929625EA0E}">
        <p15:presenceInfo xmlns:p15="http://schemas.microsoft.com/office/powerpoint/2012/main" userId="Kurs-NB1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6D4A87-7841-4FFF-960F-59B49CCBC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FEBF67-A26E-4BC7-997B-30975843F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438148-1EC1-46CA-AD0F-73604310A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4E64D8-72DA-412E-903D-864D7397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0CAB62-D4A6-432F-B666-193BB981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60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F4ABF-A8E8-4A68-9615-B95350F0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8FED08-EBD2-41A4-B8D1-DDB7FD0B1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08CBA1-AC20-4B41-A3F8-04CB7085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C14A83-5816-41B4-8C81-5556A194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ED8AB9-EE31-4FBE-A7DA-94DEFDAD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82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13276E3-C032-4894-8A9F-EBD86B05D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02A0B8-782B-4CEC-AD2A-48BE4F4FD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4B9944-E66B-4057-800A-9A941C0F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1C1699-76C8-499F-9B96-09A2650D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4D6664-3DD8-4D21-8530-64D4718E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26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FCB49-2AA4-49E8-92F5-799D42EE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D7C6CF-919B-4F07-A91A-64E43993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EA7E19-891B-45D0-8083-D68EE642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267609-D215-4511-AFF2-C58AE8D6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C994BE-38B0-49C2-8FB2-AF76DEDF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87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4AB2E-2969-452C-A05C-D48B5B6A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D94B83-113F-4F97-85A8-FA440C2C1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96645F-106F-4F7D-9838-42DBE7E2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2C6705-30EB-4E0D-8F1E-473653BC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466FE7-A85E-4E30-BFD7-FB8DE78B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04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29390-1549-4C49-84F6-D7A8C2A4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9B566C-4BF5-45BE-936B-BC791ADB6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DA5640-EE92-4254-8349-62F53CC4F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9E79F9-6769-4C47-80C0-F0AEB041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673790-8249-490D-8B65-A6273DB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91D021-9D66-4C26-B16A-BAB734E3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78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09EFBF-AFDA-4771-98E4-B802968E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7C7970-0ADE-4922-BF3D-3F9D77148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2FA2AF-FB48-40C9-B720-A1B890FD7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6E90A17-7552-4352-B44A-5EC09C8C2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5E8DCC4-C986-48CB-BD08-8E765C8E2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4513529-F329-48A6-9B51-5424FBCC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7EE6FE-B936-4916-ABC5-CD294D79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DF8234-3365-4148-A566-25A601FF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9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481CCB-4612-4AFD-8DA7-69A329FA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C9DE99-49F3-4C2B-8BE3-318C940E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97186E-1A95-4CF5-95DE-02E4344A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E8D530-24DD-47D1-A451-AE4889F3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16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BD44E8-F397-49D6-BC97-266D38C4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B3D05D0-3EB0-4E61-99BF-765ECF83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71097F-1493-43F2-93B2-323737B4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734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24155-6B23-4A03-A220-45CAF98BE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BAD21B-F4B9-4974-B634-2C3877902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6DA6CA-A995-4F7B-8910-897929660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4C002D-44C4-480F-B531-C3D410555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1941AC-00E6-4460-B27B-3266556D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7FB00B-8040-46CB-95E1-81A049F5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65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13D6F-51D4-4891-B6FD-637B0D23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882BE03-0282-4D23-A798-36EAA1881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E4E3F7-E2A6-454A-9F3C-3E657B6A1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901878-A648-4205-B3D7-E3AE174E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F3C845-9374-4456-A815-C7F2CF729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BDD2A9-5C24-4537-9A33-1C24B81A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62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8E7C9A-F254-48CC-8070-144A5901F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649C4F-ACD4-43F3-BFB4-B1A4813B7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2ACA6D-AD9F-4582-AC61-92DEB273A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3D5BE-FB1C-4CCB-95C2-71F9060ACFEB}" type="datetimeFigureOut">
              <a:rPr lang="de-DE" smtClean="0"/>
              <a:t>16.05.2022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2B1A9E-1D3D-4DF7-B8D2-572873823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665DDB-69BD-401F-AFCF-2E68A3F00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00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94B8817-AD14-4CDD-A0D6-1117BB752499}"/>
              </a:ext>
            </a:extLst>
          </p:cNvPr>
          <p:cNvSpPr txBox="1"/>
          <p:nvPr/>
        </p:nvSpPr>
        <p:spPr>
          <a:xfrm>
            <a:off x="3529012" y="5623798"/>
            <a:ext cx="5133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2022-05-16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Leo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Gall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Ester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Porcellato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Backoffice</a:t>
            </a:r>
            <a:endParaRPr lang="de-D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Christoff Bürger (Dassault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Systèmes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997C357-B0C5-4609-820A-6C33E7A8084F}"/>
              </a:ext>
            </a:extLst>
          </p:cNvPr>
          <p:cNvSpPr txBox="1"/>
          <p:nvPr/>
        </p:nvSpPr>
        <p:spPr>
          <a:xfrm>
            <a:off x="1072662" y="961292"/>
            <a:ext cx="101932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err="1"/>
              <a:t>Structure</a:t>
            </a:r>
            <a:r>
              <a:rPr lang="de-DE" sz="6600" dirty="0"/>
              <a:t> </a:t>
            </a:r>
            <a:r>
              <a:rPr lang="de-DE" sz="6600" dirty="0" err="1"/>
              <a:t>proposal</a:t>
            </a:r>
            <a:r>
              <a:rPr lang="de-DE" sz="6600" dirty="0"/>
              <a:t> </a:t>
            </a:r>
            <a:r>
              <a:rPr lang="de-DE" sz="6600" dirty="0" err="1"/>
              <a:t>for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>
                <a:solidFill>
                  <a:srgbClr val="C00000"/>
                </a:solidFill>
              </a:rPr>
              <a:t>eFMI</a:t>
            </a:r>
            <a:r>
              <a:rPr lang="de-DE" sz="6600" dirty="0"/>
              <a:t> </a:t>
            </a:r>
            <a:r>
              <a:rPr lang="de-DE" sz="6600" dirty="0" err="1"/>
              <a:t>webpage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50915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0195732E-D772-4F81-A9E3-B9A6EB9EA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04" y="1856820"/>
            <a:ext cx="8823310" cy="36407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3D4985D2-5FEC-46A0-BB8A-D69492C1F545}"/>
              </a:ext>
            </a:extLst>
          </p:cNvPr>
          <p:cNvSpPr txBox="1"/>
          <p:nvPr/>
        </p:nvSpPr>
        <p:spPr>
          <a:xfrm>
            <a:off x="5520779" y="833939"/>
            <a:ext cx="2057523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Documentation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cases and industrial </a:t>
            </a:r>
            <a:r>
              <a:rPr lang="en-US" dirty="0" smtClean="0"/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</a:t>
            </a:r>
            <a:r>
              <a:rPr lang="en-US" dirty="0" err="1"/>
              <a:t>eFMI</a:t>
            </a:r>
            <a:r>
              <a:rPr lang="en-US" dirty="0"/>
              <a:t> published </a:t>
            </a:r>
            <a:r>
              <a:rPr lang="en-US" dirty="0" smtClean="0"/>
              <a:t>tooling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</a:t>
            </a:r>
            <a:r>
              <a:rPr lang="en-US" dirty="0" err="1" smtClean="0"/>
              <a:t>eFMUs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</a:t>
            </a:r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2C4F818-EDEB-43A2-918D-B21CA6A60BF8}"/>
              </a:ext>
            </a:extLst>
          </p:cNvPr>
          <p:cNvSpPr txBox="1"/>
          <p:nvPr/>
        </p:nvSpPr>
        <p:spPr>
          <a:xfrm>
            <a:off x="9335141" y="850203"/>
            <a:ext cx="17049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History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Legal </a:t>
            </a:r>
            <a:r>
              <a:rPr lang="de-DE" dirty="0" err="1" smtClean="0"/>
              <a:t>information</a:t>
            </a:r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D7BA7FB-5C06-4EC5-B2C8-F371A73A4FFF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34995" y="966535"/>
            <a:ext cx="3663064" cy="890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3B50AE8F-499C-44CF-81CF-F9DE7B420DC5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85119939-EDFA-430E-A79E-A6CCB91C08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4D80DAF8-92BA-411D-9D65-1F6582CD2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4DA6220C-59D5-4E26-8C64-F378580DA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3E6BF4A1-3C38-40CE-A54C-31D5D8436193}"/>
                </a:ext>
              </a:extLst>
            </p:cNvPr>
            <p:cNvSpPr txBox="1"/>
            <p:nvPr/>
          </p:nvSpPr>
          <p:spPr>
            <a:xfrm>
              <a:off x="4888724" y="480871"/>
              <a:ext cx="9464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BB2DEA15-2AF5-469E-8F2C-6FB00411C759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0E998D3D-A71D-4906-98AD-92BBF1B45CD5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A8D7E10C-FD2B-4F9F-8CD0-C39294F7C55F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F6E91EC2-75A4-436A-9CED-E60FCEFFF8CB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i="1" dirty="0" err="1"/>
                <a:t>eFMI</a:t>
              </a:r>
              <a:r>
                <a:rPr lang="de-DE" i="1" dirty="0"/>
                <a:t> </a:t>
              </a:r>
              <a:r>
                <a:rPr lang="de-DE" i="1" dirty="0" smtClean="0"/>
                <a:t>Standard</a:t>
              </a:r>
              <a:endParaRPr lang="de-DE" i="1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10BD50A2-AE96-4DE9-890D-4D1D8C439686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6BC16EBF-775D-41A0-9296-504CE005D37C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47506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5AFD996-4760-4F29-9D59-97EF56FA9FE1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B4EAC821-6535-4D70-8238-431BCEC671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D05FB210-3BBA-4D7D-925F-B75B4FC7B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2338D7BC-3758-49E0-97AD-6771C20D9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C936DAFF-7283-464A-83F2-A5CCA5E53F30}"/>
                </a:ext>
              </a:extLst>
            </p:cNvPr>
            <p:cNvSpPr txBox="1"/>
            <p:nvPr/>
          </p:nvSpPr>
          <p:spPr>
            <a:xfrm>
              <a:off x="4888724" y="480871"/>
              <a:ext cx="9464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0402798-1ACC-4E02-9A83-C7E7FCEE95B7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E634217E-B6A3-42CF-9B1E-1BA92B22871A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0622FAFF-AAD7-494E-9DCC-5C6D39AD3FA6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A12626B1-CD46-43D8-AA75-D360B3EBD175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i="1" dirty="0" err="1"/>
                <a:t>eFMI</a:t>
              </a:r>
              <a:r>
                <a:rPr lang="de-DE" i="1" dirty="0"/>
                <a:t> </a:t>
              </a:r>
              <a:r>
                <a:rPr lang="de-DE" i="1" dirty="0" smtClean="0"/>
                <a:t>Standard</a:t>
              </a:r>
              <a:endParaRPr lang="de-DE" i="1" dirty="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4241066-02FD-436C-BD1C-AE6A5224D0E5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DB8A3482-4052-4E09-8A69-BD410BFC8793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  <p:grpSp>
        <p:nvGrpSpPr>
          <p:cNvPr id="16" name="Gruppieren 7">
            <a:extLst>
              <a:ext uri="{FF2B5EF4-FFF2-40B4-BE49-F238E27FC236}">
                <a16:creationId xmlns:a16="http://schemas.microsoft.com/office/drawing/2014/main" id="{A49D6D6D-D5C6-4554-861C-717288779528}"/>
              </a:ext>
            </a:extLst>
          </p:cNvPr>
          <p:cNvGrpSpPr/>
          <p:nvPr/>
        </p:nvGrpSpPr>
        <p:grpSpPr>
          <a:xfrm>
            <a:off x="393130" y="1933575"/>
            <a:ext cx="11411861" cy="1981200"/>
            <a:chOff x="392227" y="2438400"/>
            <a:chExt cx="11411861" cy="1981200"/>
          </a:xfrm>
        </p:grpSpPr>
        <p:sp>
          <p:nvSpPr>
            <p:cNvPr id="29" name="Rechteck 1">
              <a:extLst>
                <a:ext uri="{FF2B5EF4-FFF2-40B4-BE49-F238E27FC236}">
                  <a16:creationId xmlns:a16="http://schemas.microsoft.com/office/drawing/2014/main" id="{C74F339A-E417-4A59-ACFE-B1560FFA775B}"/>
                </a:ext>
              </a:extLst>
            </p:cNvPr>
            <p:cNvSpPr/>
            <p:nvPr/>
          </p:nvSpPr>
          <p:spPr>
            <a:xfrm>
              <a:off x="392227" y="2438400"/>
              <a:ext cx="3552825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Rechteck 20">
              <a:extLst>
                <a:ext uri="{FF2B5EF4-FFF2-40B4-BE49-F238E27FC236}">
                  <a16:creationId xmlns:a16="http://schemas.microsoft.com/office/drawing/2014/main" id="{1C125254-E1BA-4BDA-BF9C-E7110471B9D7}"/>
                </a:ext>
              </a:extLst>
            </p:cNvPr>
            <p:cNvSpPr/>
            <p:nvPr/>
          </p:nvSpPr>
          <p:spPr>
            <a:xfrm>
              <a:off x="4321745" y="2438400"/>
              <a:ext cx="3552825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21">
              <a:extLst>
                <a:ext uri="{FF2B5EF4-FFF2-40B4-BE49-F238E27FC236}">
                  <a16:creationId xmlns:a16="http://schemas.microsoft.com/office/drawing/2014/main" id="{C63A4EDE-2826-4D19-98F8-CC737ACA97FF}"/>
                </a:ext>
              </a:extLst>
            </p:cNvPr>
            <p:cNvSpPr/>
            <p:nvPr/>
          </p:nvSpPr>
          <p:spPr>
            <a:xfrm>
              <a:off x="8251263" y="2438400"/>
              <a:ext cx="3552825" cy="198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Textfeld 3">
              <a:extLst>
                <a:ext uri="{FF2B5EF4-FFF2-40B4-BE49-F238E27FC236}">
                  <a16:creationId xmlns:a16="http://schemas.microsoft.com/office/drawing/2014/main" id="{7099889C-6035-41BB-B23C-9EDAE7B10D5F}"/>
                </a:ext>
              </a:extLst>
            </p:cNvPr>
            <p:cNvSpPr txBox="1"/>
            <p:nvPr/>
          </p:nvSpPr>
          <p:spPr>
            <a:xfrm>
              <a:off x="505513" y="2667000"/>
              <a:ext cx="27936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34" name="Textfeld 27">
              <a:extLst>
                <a:ext uri="{FF2B5EF4-FFF2-40B4-BE49-F238E27FC236}">
                  <a16:creationId xmlns:a16="http://schemas.microsoft.com/office/drawing/2014/main" id="{FC0B8926-18F3-4F20-A56A-21171D88F254}"/>
                </a:ext>
              </a:extLst>
            </p:cNvPr>
            <p:cNvSpPr txBox="1"/>
            <p:nvPr/>
          </p:nvSpPr>
          <p:spPr>
            <a:xfrm>
              <a:off x="8281186" y="2454573"/>
              <a:ext cx="34296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C00000"/>
                  </a:solidFill>
                </a:rPr>
                <a:t>Project </a:t>
              </a:r>
              <a:r>
                <a:rPr lang="sv-SE" sz="2800" dirty="0" err="1" smtClean="0">
                  <a:solidFill>
                    <a:srgbClr val="C00000"/>
                  </a:solidFill>
                </a:rPr>
                <a:t>organization</a:t>
              </a:r>
              <a:r>
                <a:rPr lang="sv-SE" sz="2800" dirty="0" smtClean="0">
                  <a:solidFill>
                    <a:srgbClr val="C00000"/>
                  </a:solidFill>
                </a:rPr>
                <a:t> &amp;</a:t>
              </a:r>
            </a:p>
            <a:p>
              <a:r>
                <a:rPr lang="sv-SE" sz="2800" dirty="0" err="1">
                  <a:solidFill>
                    <a:srgbClr val="C00000"/>
                  </a:solidFill>
                </a:rPr>
                <a:t>c</a:t>
              </a:r>
              <a:r>
                <a:rPr lang="sv-SE" sz="2800" dirty="0" err="1" smtClean="0">
                  <a:solidFill>
                    <a:srgbClr val="C00000"/>
                  </a:solidFill>
                </a:rPr>
                <a:t>ommunity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0" name="Textfeld 27">
            <a:extLst>
              <a:ext uri="{FF2B5EF4-FFF2-40B4-BE49-F238E27FC236}">
                <a16:creationId xmlns:a16="http://schemas.microsoft.com/office/drawing/2014/main" id="{FC0B8926-18F3-4F20-A56A-21171D88F254}"/>
              </a:ext>
            </a:extLst>
          </p:cNvPr>
          <p:cNvSpPr txBox="1"/>
          <p:nvPr/>
        </p:nvSpPr>
        <p:spPr>
          <a:xfrm>
            <a:off x="506416" y="2007973"/>
            <a:ext cx="296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About </a:t>
            </a:r>
            <a:r>
              <a:rPr lang="en-US" sz="2800" dirty="0" err="1" smtClean="0">
                <a:solidFill>
                  <a:srgbClr val="C00000"/>
                </a:solidFill>
              </a:rPr>
              <a:t>eFMI</a:t>
            </a:r>
            <a:endParaRPr lang="de-DE" sz="2800" dirty="0">
              <a:solidFill>
                <a:srgbClr val="C00000"/>
              </a:solidFill>
            </a:endParaRPr>
          </a:p>
        </p:txBody>
      </p:sp>
      <p:sp>
        <p:nvSpPr>
          <p:cNvPr id="41" name="Textfeld 2">
            <a:extLst>
              <a:ext uri="{FF2B5EF4-FFF2-40B4-BE49-F238E27FC236}">
                <a16:creationId xmlns:a16="http://schemas.microsoft.com/office/drawing/2014/main" id="{BC94B7E2-ABFB-452A-BBA0-CEA1559E82BE}"/>
              </a:ext>
            </a:extLst>
          </p:cNvPr>
          <p:cNvSpPr txBox="1"/>
          <p:nvPr/>
        </p:nvSpPr>
        <p:spPr>
          <a:xfrm>
            <a:off x="4318591" y="1949834"/>
            <a:ext cx="303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 err="1" smtClean="0">
                <a:solidFill>
                  <a:srgbClr val="C00000"/>
                </a:solidFill>
              </a:rPr>
              <a:t>Highlights</a:t>
            </a:r>
            <a:endParaRPr lang="de-DE" sz="2800" dirty="0">
              <a:solidFill>
                <a:srgbClr val="C00000"/>
              </a:solidFill>
            </a:endParaRPr>
          </a:p>
        </p:txBody>
      </p:sp>
      <p:sp>
        <p:nvSpPr>
          <p:cNvPr id="42" name="Textfeld 26">
            <a:extLst>
              <a:ext uri="{FF2B5EF4-FFF2-40B4-BE49-F238E27FC236}">
                <a16:creationId xmlns:a16="http://schemas.microsoft.com/office/drawing/2014/main" id="{2B6EFB4F-52E0-4965-BE1B-63A4F4D3F14D}"/>
              </a:ext>
            </a:extLst>
          </p:cNvPr>
          <p:cNvSpPr txBox="1"/>
          <p:nvPr/>
        </p:nvSpPr>
        <p:spPr>
          <a:xfrm>
            <a:off x="4360993" y="2873078"/>
            <a:ext cx="2948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highlight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i="1" dirty="0" err="1" smtClean="0"/>
              <a:t>eFMI</a:t>
            </a:r>
            <a:r>
              <a:rPr lang="de-DE" i="1" dirty="0" smtClean="0"/>
              <a:t> Standard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3" name="Textfeld 26">
            <a:extLst>
              <a:ext uri="{FF2B5EF4-FFF2-40B4-BE49-F238E27FC236}">
                <a16:creationId xmlns:a16="http://schemas.microsoft.com/office/drawing/2014/main" id="{2B6EFB4F-52E0-4965-BE1B-63A4F4D3F14D}"/>
              </a:ext>
            </a:extLst>
          </p:cNvPr>
          <p:cNvSpPr txBox="1"/>
          <p:nvPr/>
        </p:nvSpPr>
        <p:spPr>
          <a:xfrm>
            <a:off x="429008" y="2874789"/>
            <a:ext cx="2948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eFMI</a:t>
            </a:r>
            <a:r>
              <a:rPr lang="de-DE" dirty="0" smtClean="0"/>
              <a:t> </a:t>
            </a:r>
            <a:r>
              <a:rPr lang="de-DE" dirty="0" err="1" smtClean="0"/>
              <a:t>technology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objectives</a:t>
            </a:r>
            <a:r>
              <a:rPr lang="de-DE" dirty="0" smtClean="0"/>
              <a:t> </a:t>
            </a:r>
            <a:r>
              <a:rPr lang="de-DE" dirty="0" err="1"/>
              <a:t>o</a:t>
            </a:r>
            <a:r>
              <a:rPr lang="de-DE" dirty="0" err="1" smtClean="0"/>
              <a:t>f</a:t>
            </a:r>
            <a:r>
              <a:rPr lang="de-DE" dirty="0" smtClean="0"/>
              <a:t> MAP </a:t>
            </a:r>
            <a:r>
              <a:rPr lang="de-DE" dirty="0" err="1" smtClean="0"/>
              <a:t>eFMI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4" name="Textfeld 26">
            <a:extLst>
              <a:ext uri="{FF2B5EF4-FFF2-40B4-BE49-F238E27FC236}">
                <a16:creationId xmlns:a16="http://schemas.microsoft.com/office/drawing/2014/main" id="{2B6EFB4F-52E0-4965-BE1B-63A4F4D3F14D}"/>
              </a:ext>
            </a:extLst>
          </p:cNvPr>
          <p:cNvSpPr txBox="1"/>
          <p:nvPr/>
        </p:nvSpPr>
        <p:spPr>
          <a:xfrm>
            <a:off x="8324813" y="2904203"/>
            <a:ext cx="2948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(</a:t>
            </a:r>
            <a:r>
              <a:rPr lang="de-DE" dirty="0" err="1" smtClean="0"/>
              <a:t>bylaws</a:t>
            </a:r>
            <a:r>
              <a:rPr lang="de-DE" dirty="0" smtClean="0"/>
              <a:t>,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members</a:t>
            </a:r>
            <a:r>
              <a:rPr lang="de-DE" dirty="0"/>
              <a:t>)</a:t>
            </a:r>
            <a:r>
              <a:rPr lang="de-DE" dirty="0" smtClean="0"/>
              <a:t>,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in </a:t>
            </a:r>
            <a:r>
              <a:rPr lang="de-DE" dirty="0" err="1" smtClean="0"/>
              <a:t>touch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contribute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199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AFB3734-87FC-4D67-BE0A-B2364179B0BD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971C55E3-C3BC-486F-937A-99CE2D611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9340CE5E-9219-4906-A6E1-0920F0F39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2E4A886F-C0B5-4F39-B395-5EFBDB883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D4B15484-D442-4794-8CAF-20F7FA199E8A}"/>
                </a:ext>
              </a:extLst>
            </p:cNvPr>
            <p:cNvSpPr txBox="1"/>
            <p:nvPr/>
          </p:nvSpPr>
          <p:spPr>
            <a:xfrm>
              <a:off x="4888724" y="480871"/>
              <a:ext cx="9464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BFCAF835-3C0F-4EE8-A5B8-58C230B0E615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C8EA2BBE-7880-4DB3-8746-7B0237D4C861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47F6846D-7B6F-4046-A079-CD7953FD8667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C1CBF2EB-1246-4E01-890A-071E3BCAE8F3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i="1" dirty="0" err="1" smtClean="0"/>
                <a:t>eFMI</a:t>
              </a:r>
              <a:r>
                <a:rPr lang="de-DE" i="1" dirty="0" smtClean="0"/>
                <a:t> Standard</a:t>
              </a:r>
              <a:endParaRPr lang="de-DE" i="1" dirty="0"/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8482F79B-C456-46B4-BEF6-F25BA14F880B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E4EFCF5-EE54-4B0C-8F85-5B8FB7D1634A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  <p:grpSp>
        <p:nvGrpSpPr>
          <p:cNvPr id="24" name="Gruppieren 7">
            <a:extLst>
              <a:ext uri="{FF2B5EF4-FFF2-40B4-BE49-F238E27FC236}">
                <a16:creationId xmlns:a16="http://schemas.microsoft.com/office/drawing/2014/main" id="{A49D6D6D-D5C6-4554-861C-717288779528}"/>
              </a:ext>
            </a:extLst>
          </p:cNvPr>
          <p:cNvGrpSpPr/>
          <p:nvPr/>
        </p:nvGrpSpPr>
        <p:grpSpPr>
          <a:xfrm>
            <a:off x="393129" y="1933575"/>
            <a:ext cx="11411862" cy="4051177"/>
            <a:chOff x="392226" y="2438400"/>
            <a:chExt cx="11411862" cy="4051177"/>
          </a:xfrm>
        </p:grpSpPr>
        <p:sp>
          <p:nvSpPr>
            <p:cNvPr id="28" name="Rechteck 1">
              <a:extLst>
                <a:ext uri="{FF2B5EF4-FFF2-40B4-BE49-F238E27FC236}">
                  <a16:creationId xmlns:a16="http://schemas.microsoft.com/office/drawing/2014/main" id="{C74F339A-E417-4A59-ACFE-B1560FFA775B}"/>
                </a:ext>
              </a:extLst>
            </p:cNvPr>
            <p:cNvSpPr/>
            <p:nvPr/>
          </p:nvSpPr>
          <p:spPr>
            <a:xfrm>
              <a:off x="392227" y="2438400"/>
              <a:ext cx="3552825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Rechteck 20">
              <a:extLst>
                <a:ext uri="{FF2B5EF4-FFF2-40B4-BE49-F238E27FC236}">
                  <a16:creationId xmlns:a16="http://schemas.microsoft.com/office/drawing/2014/main" id="{1C125254-E1BA-4BDA-BF9C-E7110471B9D7}"/>
                </a:ext>
              </a:extLst>
            </p:cNvPr>
            <p:cNvSpPr/>
            <p:nvPr/>
          </p:nvSpPr>
          <p:spPr>
            <a:xfrm>
              <a:off x="4321745" y="2438400"/>
              <a:ext cx="3552825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1">
              <a:extLst>
                <a:ext uri="{FF2B5EF4-FFF2-40B4-BE49-F238E27FC236}">
                  <a16:creationId xmlns:a16="http://schemas.microsoft.com/office/drawing/2014/main" id="{C63A4EDE-2826-4D19-98F8-CC737ACA97FF}"/>
                </a:ext>
              </a:extLst>
            </p:cNvPr>
            <p:cNvSpPr/>
            <p:nvPr/>
          </p:nvSpPr>
          <p:spPr>
            <a:xfrm>
              <a:off x="8251263" y="2438400"/>
              <a:ext cx="3552825" cy="198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Textfeld 3">
              <a:extLst>
                <a:ext uri="{FF2B5EF4-FFF2-40B4-BE49-F238E27FC236}">
                  <a16:creationId xmlns:a16="http://schemas.microsoft.com/office/drawing/2014/main" id="{7099889C-6035-41BB-B23C-9EDAE7B10D5F}"/>
                </a:ext>
              </a:extLst>
            </p:cNvPr>
            <p:cNvSpPr txBox="1"/>
            <p:nvPr/>
          </p:nvSpPr>
          <p:spPr>
            <a:xfrm>
              <a:off x="505513" y="2667000"/>
              <a:ext cx="27936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44" name="Rechteck 25">
              <a:extLst>
                <a:ext uri="{FF2B5EF4-FFF2-40B4-BE49-F238E27FC236}">
                  <a16:creationId xmlns:a16="http://schemas.microsoft.com/office/drawing/2014/main" id="{92487B9E-8AE7-4B76-832C-FB506193E274}"/>
                </a:ext>
              </a:extLst>
            </p:cNvPr>
            <p:cNvSpPr/>
            <p:nvPr/>
          </p:nvSpPr>
          <p:spPr>
            <a:xfrm>
              <a:off x="392226" y="4508377"/>
              <a:ext cx="3552825" cy="198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feld 27">
              <a:extLst>
                <a:ext uri="{FF2B5EF4-FFF2-40B4-BE49-F238E27FC236}">
                  <a16:creationId xmlns:a16="http://schemas.microsoft.com/office/drawing/2014/main" id="{FC0B8926-18F3-4F20-A56A-21171D88F254}"/>
                </a:ext>
              </a:extLst>
            </p:cNvPr>
            <p:cNvSpPr txBox="1"/>
            <p:nvPr/>
          </p:nvSpPr>
          <p:spPr>
            <a:xfrm>
              <a:off x="8281187" y="2454573"/>
              <a:ext cx="296124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Reporting specification issues and new feature proposals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47" name="Rechteck 28">
              <a:extLst>
                <a:ext uri="{FF2B5EF4-FFF2-40B4-BE49-F238E27FC236}">
                  <a16:creationId xmlns:a16="http://schemas.microsoft.com/office/drawing/2014/main" id="{6439E24F-5637-4B90-B588-5801B4C0B58C}"/>
                </a:ext>
              </a:extLst>
            </p:cNvPr>
            <p:cNvSpPr/>
            <p:nvPr/>
          </p:nvSpPr>
          <p:spPr>
            <a:xfrm>
              <a:off x="4317688" y="4508377"/>
              <a:ext cx="3552825" cy="198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Textfeld 2">
              <a:extLst>
                <a:ext uri="{FF2B5EF4-FFF2-40B4-BE49-F238E27FC236}">
                  <a16:creationId xmlns:a16="http://schemas.microsoft.com/office/drawing/2014/main" id="{BC94B7E2-ABFB-452A-BBA0-CEA1559E82BE}"/>
                </a:ext>
              </a:extLst>
            </p:cNvPr>
            <p:cNvSpPr txBox="1"/>
            <p:nvPr/>
          </p:nvSpPr>
          <p:spPr>
            <a:xfrm>
              <a:off x="4371001" y="4462047"/>
              <a:ext cx="30383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err="1" smtClean="0">
                  <a:solidFill>
                    <a:srgbClr val="C00000"/>
                  </a:solidFill>
                </a:rPr>
                <a:t>Candidate</a:t>
              </a:r>
              <a:r>
                <a:rPr lang="de-DE" sz="2800" dirty="0" err="1">
                  <a:solidFill>
                    <a:srgbClr val="C00000"/>
                  </a:solidFill>
                </a:rPr>
                <a:t>-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drafts</a:t>
              </a:r>
              <a:r>
                <a:rPr lang="de-DE" sz="2800" dirty="0" smtClean="0">
                  <a:solidFill>
                    <a:srgbClr val="C00000"/>
                  </a:solidFill>
                </a:rPr>
                <a:t> 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of</a:t>
              </a:r>
              <a:r>
                <a:rPr lang="de-DE" sz="2800" dirty="0" smtClean="0">
                  <a:solidFill>
                    <a:srgbClr val="C00000"/>
                  </a:solidFill>
                </a:rPr>
                <a:t> 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next</a:t>
              </a:r>
              <a:r>
                <a:rPr lang="de-DE" sz="2800" dirty="0" smtClean="0">
                  <a:solidFill>
                    <a:srgbClr val="C00000"/>
                  </a:solidFill>
                </a:rPr>
                <a:t> 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release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49" name="Rechteck 29">
              <a:extLst>
                <a:ext uri="{FF2B5EF4-FFF2-40B4-BE49-F238E27FC236}">
                  <a16:creationId xmlns:a16="http://schemas.microsoft.com/office/drawing/2014/main" id="{2BEE4F48-795E-4CAB-8AB4-2E5C9AA4B472}"/>
                </a:ext>
              </a:extLst>
            </p:cNvPr>
            <p:cNvSpPr/>
            <p:nvPr/>
          </p:nvSpPr>
          <p:spPr>
            <a:xfrm>
              <a:off x="8242641" y="4501904"/>
              <a:ext cx="3552825" cy="198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51" name="Textfeld 27">
            <a:extLst>
              <a:ext uri="{FF2B5EF4-FFF2-40B4-BE49-F238E27FC236}">
                <a16:creationId xmlns:a16="http://schemas.microsoft.com/office/drawing/2014/main" id="{FC0B8926-18F3-4F20-A56A-21171D88F254}"/>
              </a:ext>
            </a:extLst>
          </p:cNvPr>
          <p:cNvSpPr txBox="1"/>
          <p:nvPr/>
        </p:nvSpPr>
        <p:spPr>
          <a:xfrm>
            <a:off x="397724" y="3957222"/>
            <a:ext cx="2961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Current stable releases</a:t>
            </a:r>
            <a:endParaRPr lang="de-DE" sz="2800" dirty="0">
              <a:solidFill>
                <a:srgbClr val="C00000"/>
              </a:solidFill>
            </a:endParaRPr>
          </a:p>
        </p:txBody>
      </p:sp>
      <p:sp>
        <p:nvSpPr>
          <p:cNvPr id="52" name="Textfeld 2">
            <a:extLst>
              <a:ext uri="{FF2B5EF4-FFF2-40B4-BE49-F238E27FC236}">
                <a16:creationId xmlns:a16="http://schemas.microsoft.com/office/drawing/2014/main" id="{BC94B7E2-ABFB-452A-BBA0-CEA1559E82BE}"/>
              </a:ext>
            </a:extLst>
          </p:cNvPr>
          <p:cNvSpPr txBox="1"/>
          <p:nvPr/>
        </p:nvSpPr>
        <p:spPr>
          <a:xfrm>
            <a:off x="8243543" y="3997079"/>
            <a:ext cx="303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C00000"/>
                </a:solidFill>
              </a:rPr>
              <a:t>Old </a:t>
            </a:r>
            <a:r>
              <a:rPr lang="de-DE" sz="2800" dirty="0" err="1" smtClean="0">
                <a:solidFill>
                  <a:srgbClr val="C00000"/>
                </a:solidFill>
              </a:rPr>
              <a:t>stable</a:t>
            </a:r>
            <a:r>
              <a:rPr lang="de-DE" sz="2800" dirty="0" smtClean="0">
                <a:solidFill>
                  <a:srgbClr val="C00000"/>
                </a:solidFill>
              </a:rPr>
              <a:t> </a:t>
            </a:r>
            <a:r>
              <a:rPr lang="de-DE" sz="2800" dirty="0" err="1" smtClean="0">
                <a:solidFill>
                  <a:srgbClr val="C00000"/>
                </a:solidFill>
              </a:rPr>
              <a:t>releases</a:t>
            </a:r>
            <a:endParaRPr lang="de-DE" sz="2800" dirty="0">
              <a:solidFill>
                <a:srgbClr val="C00000"/>
              </a:solidFill>
            </a:endParaRPr>
          </a:p>
        </p:txBody>
      </p:sp>
      <p:sp>
        <p:nvSpPr>
          <p:cNvPr id="53" name="Textfeld 27">
            <a:extLst>
              <a:ext uri="{FF2B5EF4-FFF2-40B4-BE49-F238E27FC236}">
                <a16:creationId xmlns:a16="http://schemas.microsoft.com/office/drawing/2014/main" id="{FC0B8926-18F3-4F20-A56A-21171D88F254}"/>
              </a:ext>
            </a:extLst>
          </p:cNvPr>
          <p:cNvSpPr txBox="1"/>
          <p:nvPr/>
        </p:nvSpPr>
        <p:spPr>
          <a:xfrm>
            <a:off x="506416" y="2007973"/>
            <a:ext cx="29612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About the </a:t>
            </a:r>
            <a:r>
              <a:rPr lang="en-US" sz="2800" i="1" dirty="0" err="1" smtClean="0">
                <a:solidFill>
                  <a:srgbClr val="C00000"/>
                </a:solidFill>
              </a:rPr>
              <a:t>eFMI</a:t>
            </a:r>
            <a:r>
              <a:rPr lang="en-US" sz="2800" i="1" dirty="0" smtClean="0">
                <a:solidFill>
                  <a:srgbClr val="C00000"/>
                </a:solidFill>
              </a:rPr>
              <a:t> Standard</a:t>
            </a:r>
            <a:r>
              <a:rPr lang="en-US" sz="2800" dirty="0" smtClean="0">
                <a:solidFill>
                  <a:srgbClr val="C00000"/>
                </a:solidFill>
              </a:rPr>
              <a:t> and its licensing</a:t>
            </a:r>
            <a:endParaRPr lang="de-DE" sz="2800" dirty="0">
              <a:solidFill>
                <a:srgbClr val="C00000"/>
              </a:solidFill>
            </a:endParaRPr>
          </a:p>
        </p:txBody>
      </p:sp>
      <p:sp>
        <p:nvSpPr>
          <p:cNvPr id="54" name="Textfeld 2">
            <a:extLst>
              <a:ext uri="{FF2B5EF4-FFF2-40B4-BE49-F238E27FC236}">
                <a16:creationId xmlns:a16="http://schemas.microsoft.com/office/drawing/2014/main" id="{BC94B7E2-ABFB-452A-BBA0-CEA1559E82BE}"/>
              </a:ext>
            </a:extLst>
          </p:cNvPr>
          <p:cNvSpPr txBox="1"/>
          <p:nvPr/>
        </p:nvSpPr>
        <p:spPr>
          <a:xfrm>
            <a:off x="4318591" y="1949834"/>
            <a:ext cx="30383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Release </a:t>
            </a:r>
            <a:r>
              <a:rPr lang="en-US" sz="2800" dirty="0">
                <a:solidFill>
                  <a:srgbClr val="C00000"/>
                </a:solidFill>
              </a:rPr>
              <a:t>cycle, </a:t>
            </a:r>
            <a:r>
              <a:rPr lang="en-US" sz="2800" dirty="0" err="1">
                <a:solidFill>
                  <a:srgbClr val="C00000"/>
                </a:solidFill>
              </a:rPr>
              <a:t>eFMI</a:t>
            </a:r>
            <a:r>
              <a:rPr lang="en-US" sz="2800" dirty="0">
                <a:solidFill>
                  <a:srgbClr val="C00000"/>
                </a:solidFill>
              </a:rPr>
              <a:t> versioning and backwards </a:t>
            </a:r>
            <a:r>
              <a:rPr lang="en-US" sz="2800" dirty="0" smtClean="0">
                <a:solidFill>
                  <a:srgbClr val="C00000"/>
                </a:solidFill>
              </a:rPr>
              <a:t>compatibility</a:t>
            </a:r>
            <a:endParaRPr lang="de-DE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4990D03-34C8-4D2E-8467-D0F1D5FC3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65" y="1803935"/>
            <a:ext cx="10722269" cy="419898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C7B9234-4635-4E67-941F-A6F0295E9EA9}"/>
              </a:ext>
            </a:extLst>
          </p:cNvPr>
          <p:cNvSpPr txBox="1"/>
          <p:nvPr/>
        </p:nvSpPr>
        <p:spPr>
          <a:xfrm>
            <a:off x="944415" y="1399788"/>
            <a:ext cx="6751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</a:rPr>
              <a:t>List </a:t>
            </a:r>
            <a:r>
              <a:rPr lang="de-DE" sz="2800" dirty="0" err="1">
                <a:solidFill>
                  <a:srgbClr val="C00000"/>
                </a:solidFill>
              </a:rPr>
              <a:t>of</a:t>
            </a:r>
            <a:r>
              <a:rPr lang="de-DE" sz="2800" dirty="0">
                <a:solidFill>
                  <a:srgbClr val="C00000"/>
                </a:solidFill>
              </a:rPr>
              <a:t> Tools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92F83D6-2F99-433D-B62D-D47F82AF153D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388B79DF-AADC-4491-9A77-B6FA38398F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9D401735-0018-4599-B157-8F58EEACF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C571BCDA-0D10-456F-ABA0-8F46C9BAD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DAA1E5E-1006-4213-93ED-5C8BCD1D80A5}"/>
                </a:ext>
              </a:extLst>
            </p:cNvPr>
            <p:cNvSpPr txBox="1"/>
            <p:nvPr/>
          </p:nvSpPr>
          <p:spPr>
            <a:xfrm>
              <a:off x="4888724" y="480871"/>
              <a:ext cx="670905" cy="36933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0BAA8543-C163-4F14-92B7-841D7C982AA9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4E983939-1EDD-4272-852D-63DFC6C9919E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268DFC55-872A-4B23-82F2-7ED27BBDE970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E51D30AE-67F5-4747-AFB1-112D092A887B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i="1" dirty="0" err="1"/>
                <a:t>eFMI</a:t>
              </a:r>
              <a:r>
                <a:rPr lang="de-DE" i="1" dirty="0"/>
                <a:t> </a:t>
              </a:r>
              <a:r>
                <a:rPr lang="de-DE" i="1" dirty="0" smtClean="0"/>
                <a:t>Standard</a:t>
              </a:r>
              <a:endParaRPr lang="de-DE" i="1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C94AAB9D-AC08-4053-BF9A-CC0DE7354784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3F6448E-CA9F-45D9-A1D0-EB6F4D9C1D4B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03594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49D6D6D-D5C6-4554-861C-717288779528}"/>
              </a:ext>
            </a:extLst>
          </p:cNvPr>
          <p:cNvGrpSpPr/>
          <p:nvPr/>
        </p:nvGrpSpPr>
        <p:grpSpPr>
          <a:xfrm>
            <a:off x="393130" y="1933575"/>
            <a:ext cx="11411861" cy="1981200"/>
            <a:chOff x="392227" y="2438400"/>
            <a:chExt cx="11411861" cy="198120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C74F339A-E417-4A59-ACFE-B1560FFA775B}"/>
                </a:ext>
              </a:extLst>
            </p:cNvPr>
            <p:cNvSpPr/>
            <p:nvPr/>
          </p:nvSpPr>
          <p:spPr>
            <a:xfrm>
              <a:off x="392227" y="2438400"/>
              <a:ext cx="3552825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1C125254-E1BA-4BDA-BF9C-E7110471B9D7}"/>
                </a:ext>
              </a:extLst>
            </p:cNvPr>
            <p:cNvSpPr/>
            <p:nvPr/>
          </p:nvSpPr>
          <p:spPr>
            <a:xfrm>
              <a:off x="4321745" y="2438400"/>
              <a:ext cx="3552825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63A4EDE-2826-4D19-98F8-CC737ACA97FF}"/>
                </a:ext>
              </a:extLst>
            </p:cNvPr>
            <p:cNvSpPr/>
            <p:nvPr/>
          </p:nvSpPr>
          <p:spPr>
            <a:xfrm>
              <a:off x="8251263" y="2438400"/>
              <a:ext cx="3552825" cy="198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7099889C-6035-41BB-B23C-9EDAE7B10D5F}"/>
                </a:ext>
              </a:extLst>
            </p:cNvPr>
            <p:cNvSpPr txBox="1"/>
            <p:nvPr/>
          </p:nvSpPr>
          <p:spPr>
            <a:xfrm>
              <a:off x="505513" y="2667000"/>
              <a:ext cx="27936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err="1">
                  <a:solidFill>
                    <a:srgbClr val="C00000"/>
                  </a:solidFill>
                </a:rPr>
                <a:t>Documentation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9C702006-C961-4C7A-9493-62BB11B3CA61}"/>
                </a:ext>
              </a:extLst>
            </p:cNvPr>
            <p:cNvSpPr txBox="1"/>
            <p:nvPr/>
          </p:nvSpPr>
          <p:spPr>
            <a:xfrm>
              <a:off x="454069" y="3190220"/>
              <a:ext cx="33273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Text and </a:t>
              </a:r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Link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list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publications</a:t>
              </a:r>
              <a:r>
                <a:rPr lang="de-DE" dirty="0"/>
                <a:t> (</a:t>
              </a:r>
              <a:r>
                <a:rPr lang="de-DE" dirty="0" err="1"/>
                <a:t>conference</a:t>
              </a:r>
              <a:r>
                <a:rPr lang="de-DE" dirty="0"/>
                <a:t> </a:t>
              </a:r>
              <a:r>
                <a:rPr lang="de-DE" dirty="0" err="1"/>
                <a:t>paper</a:t>
              </a:r>
              <a:r>
                <a:rPr lang="de-DE" dirty="0"/>
                <a:t>, </a:t>
              </a:r>
              <a:r>
                <a:rPr lang="de-DE" dirty="0" err="1"/>
                <a:t>journal</a:t>
              </a:r>
              <a:r>
                <a:rPr lang="de-DE" dirty="0"/>
                <a:t> </a:t>
              </a:r>
              <a:r>
                <a:rPr lang="de-DE" dirty="0" err="1"/>
                <a:t>papers</a:t>
              </a:r>
              <a:r>
                <a:rPr lang="de-DE" dirty="0"/>
                <a:t>, </a:t>
              </a:r>
              <a:r>
                <a:rPr lang="de-DE" dirty="0" err="1"/>
                <a:t>books</a:t>
              </a:r>
              <a:r>
                <a:rPr lang="de-DE" dirty="0" smtClean="0"/>
                <a:t>).</a:t>
              </a:r>
              <a:endParaRPr lang="de-DE" dirty="0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FC0B8926-18F3-4F20-A56A-21171D88F254}"/>
                </a:ext>
              </a:extLst>
            </p:cNvPr>
            <p:cNvSpPr txBox="1"/>
            <p:nvPr/>
          </p:nvSpPr>
          <p:spPr>
            <a:xfrm>
              <a:off x="8341302" y="2666999"/>
              <a:ext cx="29612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rgbClr val="C00000"/>
                  </a:solidFill>
                </a:rPr>
                <a:t>MAP 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eFMI</a:t>
              </a:r>
              <a:r>
                <a:rPr lang="de-DE" sz="2800" dirty="0" smtClean="0">
                  <a:solidFill>
                    <a:srgbClr val="C00000"/>
                  </a:solidFill>
                </a:rPr>
                <a:t> 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published</a:t>
              </a:r>
              <a:r>
                <a:rPr lang="de-DE" sz="2800" dirty="0" smtClean="0">
                  <a:solidFill>
                    <a:srgbClr val="C00000"/>
                  </a:solidFill>
                </a:rPr>
                <a:t> 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tooling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BC94B7E2-ABFB-452A-BBA0-CEA1559E82BE}"/>
                </a:ext>
              </a:extLst>
            </p:cNvPr>
            <p:cNvSpPr txBox="1"/>
            <p:nvPr/>
          </p:nvSpPr>
          <p:spPr>
            <a:xfrm>
              <a:off x="4436350" y="2667000"/>
              <a:ext cx="303833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rgbClr val="C00000"/>
                  </a:solidFill>
                </a:rPr>
                <a:t>Use </a:t>
              </a:r>
              <a:r>
                <a:rPr lang="de-DE" sz="2800" dirty="0" err="1">
                  <a:solidFill>
                    <a:srgbClr val="C00000"/>
                  </a:solidFill>
                </a:rPr>
                <a:t>cases</a:t>
              </a:r>
              <a:r>
                <a:rPr lang="de-DE" sz="2800" dirty="0">
                  <a:solidFill>
                    <a:srgbClr val="C00000"/>
                  </a:solidFill>
                </a:rPr>
                <a:t> and </a:t>
              </a:r>
              <a:r>
                <a:rPr lang="de-DE" sz="2800" dirty="0" err="1">
                  <a:solidFill>
                    <a:srgbClr val="C00000"/>
                  </a:solidFill>
                </a:rPr>
                <a:t>industrial</a:t>
              </a:r>
              <a:r>
                <a:rPr lang="de-DE" sz="2800" dirty="0">
                  <a:solidFill>
                    <a:srgbClr val="C00000"/>
                  </a:solidFill>
                </a:rPr>
                <a:t> </a:t>
              </a:r>
              <a:r>
                <a:rPr lang="de-DE" sz="2800" dirty="0" err="1">
                  <a:solidFill>
                    <a:srgbClr val="C00000"/>
                  </a:solidFill>
                </a:rPr>
                <a:t>references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CE369414-18C6-413E-AF50-3C78E08C7F96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16CC09B8-E915-4CE1-AD2D-46E4C53764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93B6E996-6BD4-4A3F-B02F-DC83098D3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93D5DC75-0A70-4432-A350-3A93891EE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8C99C648-F939-4D85-AD0B-2A7AC9DC4CE3}"/>
                </a:ext>
              </a:extLst>
            </p:cNvPr>
            <p:cNvSpPr txBox="1"/>
            <p:nvPr/>
          </p:nvSpPr>
          <p:spPr>
            <a:xfrm>
              <a:off x="4888724" y="480871"/>
              <a:ext cx="9464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7CC96E03-EFC4-4003-A783-FB8FE93E4994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F4E4F2DF-3956-4429-904D-AC404EB1ED1D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79300032-C37B-431B-B1D9-E4096E594A76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D1EC7735-08A2-4208-B354-C16638112D5A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i="1" dirty="0" err="1"/>
                <a:t>eFMI</a:t>
              </a:r>
              <a:r>
                <a:rPr lang="de-DE" i="1" dirty="0"/>
                <a:t> </a:t>
              </a:r>
              <a:r>
                <a:rPr lang="de-DE" i="1" dirty="0" smtClean="0"/>
                <a:t>Standard</a:t>
              </a:r>
              <a:endParaRPr lang="de-DE" i="1" dirty="0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9C2FB1F4-D3E5-41CE-8331-DDF81A5DF24E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F01D737F-BCDE-4F0B-861C-004605503288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  <p:sp>
        <p:nvSpPr>
          <p:cNvPr id="38" name="Rechteck 21">
            <a:extLst>
              <a:ext uri="{FF2B5EF4-FFF2-40B4-BE49-F238E27FC236}">
                <a16:creationId xmlns:a16="http://schemas.microsoft.com/office/drawing/2014/main" id="{C63A4EDE-2826-4D19-98F8-CC737ACA97FF}"/>
              </a:ext>
            </a:extLst>
          </p:cNvPr>
          <p:cNvSpPr/>
          <p:nvPr/>
        </p:nvSpPr>
        <p:spPr>
          <a:xfrm>
            <a:off x="387379" y="4164154"/>
            <a:ext cx="3552825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27">
            <a:extLst>
              <a:ext uri="{FF2B5EF4-FFF2-40B4-BE49-F238E27FC236}">
                <a16:creationId xmlns:a16="http://schemas.microsoft.com/office/drawing/2014/main" id="{FC0B8926-18F3-4F20-A56A-21171D88F254}"/>
              </a:ext>
            </a:extLst>
          </p:cNvPr>
          <p:cNvSpPr txBox="1"/>
          <p:nvPr/>
        </p:nvSpPr>
        <p:spPr>
          <a:xfrm>
            <a:off x="477418" y="4392753"/>
            <a:ext cx="296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>
                <a:solidFill>
                  <a:srgbClr val="C00000"/>
                </a:solidFill>
              </a:rPr>
              <a:t>Example</a:t>
            </a:r>
            <a:r>
              <a:rPr lang="de-DE" sz="2800" dirty="0" smtClean="0">
                <a:solidFill>
                  <a:srgbClr val="C00000"/>
                </a:solidFill>
              </a:rPr>
              <a:t> </a:t>
            </a:r>
            <a:r>
              <a:rPr lang="de-DE" sz="2800" dirty="0" err="1" smtClean="0">
                <a:solidFill>
                  <a:srgbClr val="C00000"/>
                </a:solidFill>
              </a:rPr>
              <a:t>eFMUs</a:t>
            </a:r>
            <a:endParaRPr lang="de-DE" sz="2800" dirty="0">
              <a:solidFill>
                <a:srgbClr val="C00000"/>
              </a:solidFill>
            </a:endParaRPr>
          </a:p>
        </p:txBody>
      </p:sp>
      <p:sp>
        <p:nvSpPr>
          <p:cNvPr id="40" name="Rechteck 21">
            <a:extLst>
              <a:ext uri="{FF2B5EF4-FFF2-40B4-BE49-F238E27FC236}">
                <a16:creationId xmlns:a16="http://schemas.microsoft.com/office/drawing/2014/main" id="{C63A4EDE-2826-4D19-98F8-CC737ACA97FF}"/>
              </a:ext>
            </a:extLst>
          </p:cNvPr>
          <p:cNvSpPr/>
          <p:nvPr/>
        </p:nvSpPr>
        <p:spPr>
          <a:xfrm>
            <a:off x="4326694" y="4168770"/>
            <a:ext cx="3552825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27">
            <a:extLst>
              <a:ext uri="{FF2B5EF4-FFF2-40B4-BE49-F238E27FC236}">
                <a16:creationId xmlns:a16="http://schemas.microsoft.com/office/drawing/2014/main" id="{FC0B8926-18F3-4F20-A56A-21171D88F254}"/>
              </a:ext>
            </a:extLst>
          </p:cNvPr>
          <p:cNvSpPr txBox="1"/>
          <p:nvPr/>
        </p:nvSpPr>
        <p:spPr>
          <a:xfrm>
            <a:off x="4416733" y="4397369"/>
            <a:ext cx="2961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C00000"/>
                </a:solidFill>
              </a:rPr>
              <a:t>Project </a:t>
            </a:r>
            <a:r>
              <a:rPr lang="de-DE" sz="2800" dirty="0" err="1" smtClean="0">
                <a:solidFill>
                  <a:srgbClr val="C00000"/>
                </a:solidFill>
              </a:rPr>
              <a:t>organization</a:t>
            </a:r>
            <a:endParaRPr lang="de-DE" sz="2800" dirty="0">
              <a:solidFill>
                <a:srgbClr val="C00000"/>
              </a:solidFill>
            </a:endParaRPr>
          </a:p>
        </p:txBody>
      </p:sp>
      <p:sp>
        <p:nvSpPr>
          <p:cNvPr id="42" name="Textfeld 4">
            <a:extLst>
              <a:ext uri="{FF2B5EF4-FFF2-40B4-BE49-F238E27FC236}">
                <a16:creationId xmlns:a16="http://schemas.microsoft.com/office/drawing/2014/main" id="{9C702006-C961-4C7A-9493-62BB11B3CA61}"/>
              </a:ext>
            </a:extLst>
          </p:cNvPr>
          <p:cNvSpPr txBox="1"/>
          <p:nvPr/>
        </p:nvSpPr>
        <p:spPr>
          <a:xfrm>
            <a:off x="4435382" y="5295280"/>
            <a:ext cx="332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Logo, </a:t>
            </a:r>
            <a:r>
              <a:rPr lang="de-DE" dirty="0" err="1" smtClean="0"/>
              <a:t>bylaws</a:t>
            </a:r>
            <a:r>
              <a:rPr lang="de-DE" dirty="0" smtClean="0"/>
              <a:t>, </a:t>
            </a:r>
            <a:r>
              <a:rPr lang="de-DE" dirty="0" err="1" smtClean="0"/>
              <a:t>membership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guidelines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892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B74A9BD0-78B7-4B6D-9EFC-AACDC2C2BC87}"/>
              </a:ext>
            </a:extLst>
          </p:cNvPr>
          <p:cNvSpPr txBox="1"/>
          <p:nvPr/>
        </p:nvSpPr>
        <p:spPr>
          <a:xfrm>
            <a:off x="667062" y="1962425"/>
            <a:ext cx="976773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</a:rPr>
              <a:t>2021-12-04 </a:t>
            </a:r>
            <a:r>
              <a:rPr lang="de-DE" sz="2800" dirty="0" err="1">
                <a:solidFill>
                  <a:srgbClr val="C00000"/>
                </a:solidFill>
              </a:rPr>
              <a:t>Example</a:t>
            </a:r>
            <a:r>
              <a:rPr lang="de-DE" sz="2800" dirty="0">
                <a:solidFill>
                  <a:srgbClr val="C00000"/>
                </a:solidFill>
              </a:rPr>
              <a:t> Event c</a:t>
            </a:r>
          </a:p>
          <a:p>
            <a:r>
              <a:rPr lang="de-DE" sz="2000" dirty="0"/>
              <a:t>Text and </a:t>
            </a: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Link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More Information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3982965-9266-4AA8-B7C7-B41A1A010A3E}"/>
              </a:ext>
            </a:extLst>
          </p:cNvPr>
          <p:cNvSpPr txBox="1"/>
          <p:nvPr/>
        </p:nvSpPr>
        <p:spPr>
          <a:xfrm>
            <a:off x="667062" y="3134000"/>
            <a:ext cx="976773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</a:rPr>
              <a:t>2021-11-20 </a:t>
            </a:r>
            <a:r>
              <a:rPr lang="de-DE" sz="2800" dirty="0" err="1">
                <a:solidFill>
                  <a:srgbClr val="C00000"/>
                </a:solidFill>
              </a:rPr>
              <a:t>Example</a:t>
            </a:r>
            <a:r>
              <a:rPr lang="de-DE" sz="2800" dirty="0">
                <a:solidFill>
                  <a:srgbClr val="C00000"/>
                </a:solidFill>
              </a:rPr>
              <a:t> Conference</a:t>
            </a:r>
          </a:p>
          <a:p>
            <a:r>
              <a:rPr lang="de-DE" sz="2000" dirty="0"/>
              <a:t>Text and </a:t>
            </a: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Link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More Information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C340B0-232C-45C2-B292-70BFC910039C}"/>
              </a:ext>
            </a:extLst>
          </p:cNvPr>
          <p:cNvSpPr txBox="1"/>
          <p:nvPr/>
        </p:nvSpPr>
        <p:spPr>
          <a:xfrm>
            <a:off x="667062" y="4305575"/>
            <a:ext cx="976773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</a:rPr>
              <a:t>2021-11-05 </a:t>
            </a:r>
            <a:r>
              <a:rPr lang="de-DE" sz="2800" dirty="0" err="1">
                <a:solidFill>
                  <a:srgbClr val="C00000"/>
                </a:solidFill>
              </a:rPr>
              <a:t>Example</a:t>
            </a:r>
            <a:r>
              <a:rPr lang="de-DE" sz="2800" dirty="0">
                <a:solidFill>
                  <a:srgbClr val="C00000"/>
                </a:solidFill>
              </a:rPr>
              <a:t> Event b</a:t>
            </a:r>
          </a:p>
          <a:p>
            <a:r>
              <a:rPr lang="de-DE" sz="2000" dirty="0"/>
              <a:t>Text and </a:t>
            </a: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Link </a:t>
            </a:r>
            <a:r>
              <a:rPr lang="de-DE" sz="2000" dirty="0" err="1"/>
              <a:t>for</a:t>
            </a:r>
            <a:r>
              <a:rPr lang="de-DE" sz="2000" dirty="0"/>
              <a:t> More Information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D26C018-B4F7-429A-9291-9AF86CE836DE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4B2E88CB-E218-486F-B8EC-8EE8342F8A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F5417BE0-0978-48C9-B3F1-4BED9CFD5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FF963202-375D-4B4F-AC90-23CC676B7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A6721D61-5C23-4CFB-89B7-E2CFDA5E0BA1}"/>
                </a:ext>
              </a:extLst>
            </p:cNvPr>
            <p:cNvSpPr txBox="1"/>
            <p:nvPr/>
          </p:nvSpPr>
          <p:spPr>
            <a:xfrm>
              <a:off x="4888724" y="480871"/>
              <a:ext cx="9464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976239E5-1AAA-4BC5-BC0A-0EDC881BB429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A01F5AEA-A7CD-4F61-9454-48B4356AE4AA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81A2B48E-5292-4829-849A-A0D086765668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CDEDC71B-E51C-42A5-B565-CFEC59821BF3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i="1" dirty="0" err="1"/>
                <a:t>eFMI</a:t>
              </a:r>
              <a:r>
                <a:rPr lang="de-DE" i="1" dirty="0"/>
                <a:t> </a:t>
              </a:r>
              <a:r>
                <a:rPr lang="de-DE" i="1" dirty="0" smtClean="0"/>
                <a:t>Standard</a:t>
              </a:r>
              <a:endParaRPr lang="de-DE" i="1" dirty="0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7BEFE340-D9B9-4CAC-B3D2-897E35225C56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9AAAEF63-3D44-475F-B7D1-4B791D1603AA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301571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B74A9BD0-78B7-4B6D-9EFC-AACDC2C2BC87}"/>
              </a:ext>
            </a:extLst>
          </p:cNvPr>
          <p:cNvSpPr txBox="1"/>
          <p:nvPr/>
        </p:nvSpPr>
        <p:spPr>
          <a:xfrm>
            <a:off x="667062" y="4017987"/>
            <a:ext cx="976773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rgbClr val="C00000"/>
                </a:solidFill>
              </a:rPr>
              <a:t>Question</a:t>
            </a:r>
            <a:r>
              <a:rPr lang="de-DE" sz="2800" dirty="0">
                <a:solidFill>
                  <a:srgbClr val="C00000"/>
                </a:solidFill>
              </a:rPr>
              <a:t> </a:t>
            </a:r>
            <a:r>
              <a:rPr lang="de-DE" sz="2800" dirty="0" smtClean="0">
                <a:solidFill>
                  <a:srgbClr val="C00000"/>
                </a:solidFill>
              </a:rPr>
              <a:t>1 </a:t>
            </a:r>
            <a:r>
              <a:rPr lang="de-DE" sz="2800" dirty="0" err="1" smtClean="0">
                <a:solidFill>
                  <a:srgbClr val="C00000"/>
                </a:solidFill>
              </a:rPr>
              <a:t>of</a:t>
            </a:r>
            <a:r>
              <a:rPr lang="de-DE" sz="2800" dirty="0" smtClean="0">
                <a:solidFill>
                  <a:srgbClr val="C00000"/>
                </a:solidFill>
              </a:rPr>
              <a:t> </a:t>
            </a:r>
            <a:r>
              <a:rPr lang="de-DE" sz="2800" dirty="0" err="1" smtClean="0">
                <a:solidFill>
                  <a:srgbClr val="C00000"/>
                </a:solidFill>
              </a:rPr>
              <a:t>category</a:t>
            </a:r>
            <a:r>
              <a:rPr lang="de-DE" sz="2800" dirty="0" smtClean="0">
                <a:solidFill>
                  <a:srgbClr val="C00000"/>
                </a:solidFill>
              </a:rPr>
              <a:t> X</a:t>
            </a:r>
            <a:endParaRPr lang="de-DE" sz="2800" dirty="0">
              <a:solidFill>
                <a:srgbClr val="C00000"/>
              </a:solidFill>
            </a:endParaRPr>
          </a:p>
          <a:p>
            <a:r>
              <a:rPr lang="de-DE" sz="2000" dirty="0"/>
              <a:t>I </a:t>
            </a:r>
            <a:r>
              <a:rPr lang="de-DE" sz="2000" dirty="0" err="1"/>
              <a:t>found</a:t>
            </a:r>
            <a:r>
              <a:rPr lang="de-DE" sz="2000" dirty="0"/>
              <a:t> a </a:t>
            </a:r>
            <a:r>
              <a:rPr lang="de-DE" sz="2000" dirty="0" err="1"/>
              <a:t>bug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specifications</a:t>
            </a:r>
            <a:r>
              <a:rPr lang="de-DE" sz="2000" dirty="0"/>
              <a:t>. </a:t>
            </a:r>
            <a:r>
              <a:rPr lang="de-DE" sz="2000" dirty="0" err="1"/>
              <a:t>How</a:t>
            </a:r>
            <a:r>
              <a:rPr lang="de-DE" sz="2000" dirty="0"/>
              <a:t> do I </a:t>
            </a:r>
            <a:r>
              <a:rPr lang="de-DE" sz="2000" dirty="0" err="1"/>
              <a:t>report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issue</a:t>
            </a:r>
            <a:r>
              <a:rPr lang="de-DE" sz="2000" dirty="0"/>
              <a:t>?</a:t>
            </a:r>
          </a:p>
          <a:p>
            <a:r>
              <a:rPr lang="de-DE" sz="2000" dirty="0" err="1">
                <a:solidFill>
                  <a:srgbClr val="C00000"/>
                </a:solidFill>
              </a:rPr>
              <a:t>Answere</a:t>
            </a:r>
            <a:r>
              <a:rPr lang="de-DE" sz="2000" dirty="0">
                <a:solidFill>
                  <a:srgbClr val="C00000"/>
                </a:solidFill>
              </a:rPr>
              <a:t> 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3982965-9266-4AA8-B7C7-B41A1A010A3E}"/>
              </a:ext>
            </a:extLst>
          </p:cNvPr>
          <p:cNvSpPr txBox="1"/>
          <p:nvPr/>
        </p:nvSpPr>
        <p:spPr>
          <a:xfrm>
            <a:off x="667062" y="5156760"/>
            <a:ext cx="976773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rgbClr val="C00000"/>
                </a:solidFill>
              </a:rPr>
              <a:t>Question</a:t>
            </a:r>
            <a:r>
              <a:rPr lang="de-DE" sz="2800" dirty="0">
                <a:solidFill>
                  <a:srgbClr val="C00000"/>
                </a:solidFill>
              </a:rPr>
              <a:t> 2 </a:t>
            </a:r>
            <a:r>
              <a:rPr lang="de-DE" sz="2800" dirty="0" err="1">
                <a:solidFill>
                  <a:srgbClr val="C00000"/>
                </a:solidFill>
              </a:rPr>
              <a:t>of</a:t>
            </a:r>
            <a:r>
              <a:rPr lang="de-DE" sz="2800" dirty="0">
                <a:solidFill>
                  <a:srgbClr val="C00000"/>
                </a:solidFill>
              </a:rPr>
              <a:t> </a:t>
            </a:r>
            <a:r>
              <a:rPr lang="de-DE" sz="2800" dirty="0" err="1">
                <a:solidFill>
                  <a:srgbClr val="C00000"/>
                </a:solidFill>
              </a:rPr>
              <a:t>category</a:t>
            </a:r>
            <a:r>
              <a:rPr lang="de-DE" sz="2800" dirty="0">
                <a:solidFill>
                  <a:srgbClr val="C00000"/>
                </a:solidFill>
              </a:rPr>
              <a:t> </a:t>
            </a:r>
            <a:r>
              <a:rPr lang="de-DE" sz="2800" dirty="0" smtClean="0">
                <a:solidFill>
                  <a:srgbClr val="C00000"/>
                </a:solidFill>
              </a:rPr>
              <a:t>X</a:t>
            </a:r>
            <a:endParaRPr lang="de-DE" sz="2800" dirty="0">
              <a:solidFill>
                <a:srgbClr val="C00000"/>
              </a:solidFill>
            </a:endParaRPr>
          </a:p>
          <a:p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I </a:t>
            </a:r>
            <a:r>
              <a:rPr lang="de-DE" sz="2000" dirty="0" err="1"/>
              <a:t>join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Projects </a:t>
            </a:r>
            <a:r>
              <a:rPr lang="de-DE" sz="2000" dirty="0" err="1"/>
              <a:t>mailing</a:t>
            </a:r>
            <a:r>
              <a:rPr lang="de-DE" sz="2000" dirty="0"/>
              <a:t> </a:t>
            </a:r>
            <a:r>
              <a:rPr lang="de-DE" sz="2000" dirty="0" err="1"/>
              <a:t>list</a:t>
            </a:r>
            <a:r>
              <a:rPr lang="de-DE" sz="2000" dirty="0"/>
              <a:t>?</a:t>
            </a:r>
          </a:p>
          <a:p>
            <a:r>
              <a:rPr lang="de-DE" sz="2000" dirty="0" err="1">
                <a:solidFill>
                  <a:srgbClr val="C00000"/>
                </a:solidFill>
              </a:rPr>
              <a:t>Answere</a:t>
            </a:r>
            <a:r>
              <a:rPr lang="de-DE" sz="2000" dirty="0">
                <a:solidFill>
                  <a:srgbClr val="C00000"/>
                </a:solidFill>
              </a:rPr>
              <a:t> 2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5C9B466E-0F4A-4E59-8BA8-8E2E7C9518C4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E0BB4420-45E2-4C49-86C2-DA3E0DD04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AE1ADE3A-87AB-4EBC-86CC-2C195892D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79EF2B26-9913-4966-AC93-8DE3CFF58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FAC53C3E-2B18-46FF-B499-0849FA84D2BD}"/>
                </a:ext>
              </a:extLst>
            </p:cNvPr>
            <p:cNvSpPr txBox="1"/>
            <p:nvPr/>
          </p:nvSpPr>
          <p:spPr>
            <a:xfrm>
              <a:off x="4888724" y="480871"/>
              <a:ext cx="9464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3492BBD5-9DAD-43D3-A335-0125DAA2CD3A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C818DAF-825A-42DE-B0CC-D5CE11277B2E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5C1A440E-7646-434E-B1FC-3EE776D22810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3377EED7-18E6-4451-B05D-BAA67DAA97B2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i="1" dirty="0" err="1"/>
                <a:t>eFMI</a:t>
              </a:r>
              <a:r>
                <a:rPr lang="de-DE" i="1" dirty="0"/>
                <a:t> </a:t>
              </a:r>
              <a:r>
                <a:rPr lang="de-DE" i="1" dirty="0" smtClean="0"/>
                <a:t>Standard</a:t>
              </a:r>
              <a:endParaRPr lang="de-DE" i="1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1011C020-2440-4A53-A0CB-A0EEF1DC2E5F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1C194276-32C7-4CBE-AEDE-A5E882574F3A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  <p:grpSp>
        <p:nvGrpSpPr>
          <p:cNvPr id="17" name="Gruppieren 7">
            <a:extLst>
              <a:ext uri="{FF2B5EF4-FFF2-40B4-BE49-F238E27FC236}">
                <a16:creationId xmlns:a16="http://schemas.microsoft.com/office/drawing/2014/main" id="{A49D6D6D-D5C6-4554-861C-717288779528}"/>
              </a:ext>
            </a:extLst>
          </p:cNvPr>
          <p:cNvGrpSpPr/>
          <p:nvPr/>
        </p:nvGrpSpPr>
        <p:grpSpPr>
          <a:xfrm>
            <a:off x="393130" y="1933575"/>
            <a:ext cx="11411861" cy="1981200"/>
            <a:chOff x="392227" y="2438400"/>
            <a:chExt cx="11411861" cy="1981200"/>
          </a:xfrm>
        </p:grpSpPr>
        <p:sp>
          <p:nvSpPr>
            <p:cNvPr id="19" name="Rechteck 1">
              <a:extLst>
                <a:ext uri="{FF2B5EF4-FFF2-40B4-BE49-F238E27FC236}">
                  <a16:creationId xmlns:a16="http://schemas.microsoft.com/office/drawing/2014/main" id="{C74F339A-E417-4A59-ACFE-B1560FFA775B}"/>
                </a:ext>
              </a:extLst>
            </p:cNvPr>
            <p:cNvSpPr/>
            <p:nvPr/>
          </p:nvSpPr>
          <p:spPr>
            <a:xfrm>
              <a:off x="392227" y="2438400"/>
              <a:ext cx="3552825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1C125254-E1BA-4BDA-BF9C-E7110471B9D7}"/>
                </a:ext>
              </a:extLst>
            </p:cNvPr>
            <p:cNvSpPr/>
            <p:nvPr/>
          </p:nvSpPr>
          <p:spPr>
            <a:xfrm>
              <a:off x="4321745" y="2438400"/>
              <a:ext cx="3552825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63A4EDE-2826-4D19-98F8-CC737ACA97FF}"/>
                </a:ext>
              </a:extLst>
            </p:cNvPr>
            <p:cNvSpPr/>
            <p:nvPr/>
          </p:nvSpPr>
          <p:spPr>
            <a:xfrm>
              <a:off x="8251263" y="2438400"/>
              <a:ext cx="3552825" cy="198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3">
              <a:extLst>
                <a:ext uri="{FF2B5EF4-FFF2-40B4-BE49-F238E27FC236}">
                  <a16:creationId xmlns:a16="http://schemas.microsoft.com/office/drawing/2014/main" id="{7099889C-6035-41BB-B23C-9EDAE7B10D5F}"/>
                </a:ext>
              </a:extLst>
            </p:cNvPr>
            <p:cNvSpPr txBox="1"/>
            <p:nvPr/>
          </p:nvSpPr>
          <p:spPr>
            <a:xfrm>
              <a:off x="4541804" y="2717032"/>
              <a:ext cx="279362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rgbClr val="C00000"/>
                  </a:solidFill>
                </a:rPr>
                <a:t>Project </a:t>
              </a:r>
              <a:r>
                <a:rPr lang="de-DE" sz="2800" dirty="0" err="1">
                  <a:solidFill>
                    <a:srgbClr val="C00000"/>
                  </a:solidFill>
                </a:rPr>
                <a:t>organization</a:t>
              </a:r>
              <a:r>
                <a:rPr lang="de-DE" sz="2800" dirty="0">
                  <a:solidFill>
                    <a:srgbClr val="C00000"/>
                  </a:solidFill>
                </a:rPr>
                <a:t> </a:t>
              </a:r>
              <a:r>
                <a:rPr lang="de-DE" sz="2800" dirty="0" smtClean="0">
                  <a:solidFill>
                    <a:srgbClr val="C00000"/>
                  </a:solidFill>
                </a:rPr>
                <a:t>FAQs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feld 27">
              <a:extLst>
                <a:ext uri="{FF2B5EF4-FFF2-40B4-BE49-F238E27FC236}">
                  <a16:creationId xmlns:a16="http://schemas.microsoft.com/office/drawing/2014/main" id="{FC0B8926-18F3-4F20-A56A-21171D88F254}"/>
                </a:ext>
              </a:extLst>
            </p:cNvPr>
            <p:cNvSpPr txBox="1"/>
            <p:nvPr/>
          </p:nvSpPr>
          <p:spPr>
            <a:xfrm>
              <a:off x="8341302" y="2666999"/>
              <a:ext cx="296124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rgbClr val="C00000"/>
                  </a:solidFill>
                </a:rPr>
                <a:t>MAP 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eFMI</a:t>
              </a:r>
              <a:r>
                <a:rPr lang="de-DE" sz="2800" dirty="0" smtClean="0">
                  <a:solidFill>
                    <a:srgbClr val="C00000"/>
                  </a:solidFill>
                </a:rPr>
                <a:t> 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published</a:t>
              </a:r>
              <a:r>
                <a:rPr lang="de-DE" sz="2800" dirty="0" smtClean="0">
                  <a:solidFill>
                    <a:srgbClr val="C00000"/>
                  </a:solidFill>
                </a:rPr>
                <a:t> 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tooling</a:t>
              </a:r>
              <a:r>
                <a:rPr lang="de-DE" sz="2800" dirty="0" smtClean="0">
                  <a:solidFill>
                    <a:srgbClr val="C00000"/>
                  </a:solidFill>
                </a:rPr>
                <a:t> FAQs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27" name="Textfeld 2">
              <a:extLst>
                <a:ext uri="{FF2B5EF4-FFF2-40B4-BE49-F238E27FC236}">
                  <a16:creationId xmlns:a16="http://schemas.microsoft.com/office/drawing/2014/main" id="{BC94B7E2-ABFB-452A-BBA0-CEA1559E82BE}"/>
                </a:ext>
              </a:extLst>
            </p:cNvPr>
            <p:cNvSpPr txBox="1"/>
            <p:nvPr/>
          </p:nvSpPr>
          <p:spPr>
            <a:xfrm>
              <a:off x="649470" y="2717032"/>
              <a:ext cx="30383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i="1" dirty="0" err="1">
                  <a:solidFill>
                    <a:srgbClr val="C00000"/>
                  </a:solidFill>
                </a:rPr>
                <a:t>eFMI</a:t>
              </a:r>
              <a:r>
                <a:rPr lang="de-DE" sz="2800" i="1" dirty="0">
                  <a:solidFill>
                    <a:srgbClr val="C00000"/>
                  </a:solidFill>
                </a:rPr>
                <a:t> Standard </a:t>
              </a:r>
              <a:r>
                <a:rPr lang="de-DE" sz="2800" dirty="0">
                  <a:solidFill>
                    <a:srgbClr val="C00000"/>
                  </a:solidFill>
                </a:rPr>
                <a:t>FAQs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289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85BC196-93D1-4465-A46D-5AE1021CFD25}"/>
              </a:ext>
            </a:extLst>
          </p:cNvPr>
          <p:cNvGrpSpPr/>
          <p:nvPr/>
        </p:nvGrpSpPr>
        <p:grpSpPr>
          <a:xfrm>
            <a:off x="4429953" y="1842388"/>
            <a:ext cx="3689134" cy="2290440"/>
            <a:chOff x="2374952" y="4313694"/>
            <a:chExt cx="3689134" cy="2290440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E036003-4B0E-4581-9567-9490823E6AD1}"/>
                </a:ext>
              </a:extLst>
            </p:cNvPr>
            <p:cNvSpPr/>
            <p:nvPr/>
          </p:nvSpPr>
          <p:spPr>
            <a:xfrm>
              <a:off x="2374952" y="4313694"/>
              <a:ext cx="3689134" cy="2290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4F185F06-41C8-48C2-BB67-89B5FE6597CC}"/>
                </a:ext>
              </a:extLst>
            </p:cNvPr>
            <p:cNvSpPr txBox="1"/>
            <p:nvPr/>
          </p:nvSpPr>
          <p:spPr>
            <a:xfrm>
              <a:off x="2586316" y="4400592"/>
              <a:ext cx="32491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rgbClr val="C00000"/>
                  </a:solidFill>
                </a:rPr>
                <a:t>Legal </a:t>
              </a:r>
              <a:r>
                <a:rPr lang="de-DE" sz="2800" dirty="0" err="1">
                  <a:solidFill>
                    <a:srgbClr val="C00000"/>
                  </a:solidFill>
                </a:rPr>
                <a:t>information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00093210-32CF-4F6D-87CF-17482ADF4451}"/>
                </a:ext>
              </a:extLst>
            </p:cNvPr>
            <p:cNvSpPr txBox="1"/>
            <p:nvPr/>
          </p:nvSpPr>
          <p:spPr>
            <a:xfrm>
              <a:off x="2614441" y="4959072"/>
              <a:ext cx="294844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Contact</a:t>
              </a:r>
              <a:endParaRPr lang="de-DE" dirty="0" smtClean="0"/>
            </a:p>
            <a:p>
              <a:r>
                <a:rPr lang="de-DE" dirty="0" smtClean="0"/>
                <a:t>Trademark</a:t>
              </a:r>
              <a:endParaRPr lang="de-DE" dirty="0"/>
            </a:p>
            <a:p>
              <a:r>
                <a:rPr lang="de-DE" dirty="0"/>
                <a:t>Logo </a:t>
              </a:r>
              <a:r>
                <a:rPr lang="de-DE" dirty="0" err="1"/>
                <a:t>usage</a:t>
              </a:r>
              <a:endParaRPr lang="de-DE" dirty="0"/>
            </a:p>
            <a:p>
              <a:r>
                <a:rPr lang="de-DE" dirty="0"/>
                <a:t>CLA</a:t>
              </a:r>
            </a:p>
            <a:p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Links </a:t>
              </a:r>
              <a:r>
                <a:rPr lang="de-DE" dirty="0" err="1"/>
                <a:t>to</a:t>
              </a:r>
              <a:r>
                <a:rPr lang="de-DE" dirty="0"/>
                <a:t> modelica.org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7734EE8B-929B-48EB-BB2C-2E709F051F0D}"/>
              </a:ext>
            </a:extLst>
          </p:cNvPr>
          <p:cNvGrpSpPr/>
          <p:nvPr/>
        </p:nvGrpSpPr>
        <p:grpSpPr>
          <a:xfrm>
            <a:off x="529455" y="1842388"/>
            <a:ext cx="3689134" cy="2290440"/>
            <a:chOff x="670032" y="4285046"/>
            <a:chExt cx="3689134" cy="2290440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79110A2A-CDA6-483F-B9AF-93B3FD7FDC51}"/>
                </a:ext>
              </a:extLst>
            </p:cNvPr>
            <p:cNvSpPr/>
            <p:nvPr/>
          </p:nvSpPr>
          <p:spPr>
            <a:xfrm>
              <a:off x="670032" y="4285046"/>
              <a:ext cx="3689134" cy="2290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1C1C15A0-F52C-43CA-8CBE-F3C079109F78}"/>
                </a:ext>
              </a:extLst>
            </p:cNvPr>
            <p:cNvSpPr txBox="1"/>
            <p:nvPr/>
          </p:nvSpPr>
          <p:spPr>
            <a:xfrm>
              <a:off x="881396" y="4487622"/>
              <a:ext cx="29432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err="1">
                  <a:solidFill>
                    <a:srgbClr val="C00000"/>
                  </a:solidFill>
                </a:rPr>
                <a:t>History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FBF3BA17-06CB-460F-9FBF-590A81489D04}"/>
                </a:ext>
              </a:extLst>
            </p:cNvPr>
            <p:cNvSpPr txBox="1"/>
            <p:nvPr/>
          </p:nvSpPr>
          <p:spPr>
            <a:xfrm>
              <a:off x="819106" y="5064011"/>
              <a:ext cx="30875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The </a:t>
              </a:r>
              <a:r>
                <a:rPr lang="de-DE" dirty="0" err="1"/>
                <a:t>projects</a:t>
              </a:r>
              <a:r>
                <a:rPr lang="de-DE" dirty="0"/>
                <a:t> </a:t>
              </a:r>
              <a:r>
                <a:rPr lang="de-DE" dirty="0" err="1"/>
                <a:t>background</a:t>
              </a:r>
              <a:r>
                <a:rPr lang="de-DE" dirty="0"/>
                <a:t>. </a:t>
              </a:r>
              <a:r>
                <a:rPr lang="de-DE" dirty="0" err="1"/>
                <a:t>How</a:t>
              </a:r>
              <a:r>
                <a:rPr lang="de-DE" dirty="0"/>
                <a:t> </a:t>
              </a:r>
              <a:r>
                <a:rPr lang="de-DE" dirty="0" err="1"/>
                <a:t>did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project</a:t>
              </a:r>
              <a:r>
                <a:rPr lang="de-DE" dirty="0"/>
                <a:t> </a:t>
              </a:r>
              <a:r>
                <a:rPr lang="de-DE" dirty="0" err="1"/>
                <a:t>come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life</a:t>
              </a:r>
              <a:r>
                <a:rPr lang="de-DE" dirty="0"/>
                <a:t> </a:t>
              </a:r>
              <a:r>
                <a:rPr lang="de-DE" dirty="0" err="1"/>
                <a:t>before</a:t>
              </a:r>
              <a:r>
                <a:rPr lang="de-DE" dirty="0"/>
                <a:t> </a:t>
              </a:r>
              <a:r>
                <a:rPr lang="de-DE" dirty="0" err="1"/>
                <a:t>it</a:t>
              </a:r>
              <a:r>
                <a:rPr lang="de-DE" dirty="0"/>
                <a:t> </a:t>
              </a:r>
              <a:r>
                <a:rPr lang="de-DE" dirty="0" err="1"/>
                <a:t>came</a:t>
              </a:r>
              <a:r>
                <a:rPr lang="de-DE" dirty="0"/>
                <a:t> </a:t>
              </a:r>
              <a:r>
                <a:rPr lang="de-DE" dirty="0" err="1"/>
                <a:t>under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MA </a:t>
              </a:r>
              <a:r>
                <a:rPr lang="de-DE" dirty="0" err="1" smtClean="0"/>
                <a:t>umbrella</a:t>
              </a:r>
              <a:r>
                <a:rPr lang="de-DE" dirty="0" smtClean="0"/>
                <a:t>.</a:t>
              </a:r>
              <a:endParaRPr lang="de-DE" dirty="0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F83CD533-9F64-499F-B42F-2B378C68E501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D977F5F0-5827-4121-A6E5-3D7B0DB537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C5D905F5-9F8D-4C7E-AE94-21C5D8FE2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73D8597B-2B82-4055-9829-A51A8A36E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64E6FD62-6DB6-40FF-BD30-DF178CEE54C9}"/>
                </a:ext>
              </a:extLst>
            </p:cNvPr>
            <p:cNvSpPr txBox="1"/>
            <p:nvPr/>
          </p:nvSpPr>
          <p:spPr>
            <a:xfrm>
              <a:off x="4888724" y="480871"/>
              <a:ext cx="9464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4E20F126-92B6-4FB5-87C4-5F3F35E94792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29A4773F-78D1-4F7F-AF25-D27EFD46E106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0AD67B2C-8674-429D-AFE9-9589853BA619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03C9ED1A-7253-46BE-8968-E70F87C55F49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i="1" dirty="0" err="1"/>
                <a:t>eFMI</a:t>
              </a:r>
              <a:r>
                <a:rPr lang="de-DE" i="1" dirty="0"/>
                <a:t> </a:t>
              </a:r>
              <a:r>
                <a:rPr lang="de-DE" i="1" dirty="0" smtClean="0"/>
                <a:t>Standard</a:t>
              </a:r>
              <a:endParaRPr lang="de-DE" i="1" dirty="0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11963735-D29C-45F6-8528-DA2C3303CD91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0DD3ECC1-63AC-488E-9527-43F2A74CFEE0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790037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342</Words>
  <Application>Microsoft Office PowerPoint</Application>
  <PresentationFormat>Widescreen</PresentationFormat>
  <Paragraphs>111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Kurs-NB11</dc:creator>
  <cp:lastModifiedBy>BÜRGER Christoff</cp:lastModifiedBy>
  <cp:revision>76</cp:revision>
  <dcterms:created xsi:type="dcterms:W3CDTF">2021-11-29T12:45:11Z</dcterms:created>
  <dcterms:modified xsi:type="dcterms:W3CDTF">2022-05-16T14:13:49Z</dcterms:modified>
</cp:coreProperties>
</file>