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9" r:id="rId2"/>
    <p:sldId id="258" r:id="rId3"/>
    <p:sldId id="257" r:id="rId4"/>
  </p:sldIdLst>
  <p:sldSz cx="12192000" cy="6858000"/>
  <p:notesSz cx="6858000" cy="9144000"/>
  <p:embeddedFontLst>
    <p:embeddedFont>
      <p:font typeface="Calibri Light" panose="020F0302020204030204" pitchFamily="34" charset="0"/>
      <p:regular r:id="rId5"/>
      <p:italic r:id="rId6"/>
    </p:embeddedFont>
    <p:embeddedFont>
      <p:font typeface="Calibri" panose="020F0502020204030204" pitchFamily="34" charset="0"/>
      <p:regular r:id="rId7"/>
      <p:bold r:id="rId8"/>
      <p:italic r:id="rId9"/>
      <p:bold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font" Target="fonts/font5.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34063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74745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969839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6171DA-D5DD-486B-A5F5-158E752AA60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60087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76171DA-D5DD-486B-A5F5-158E752AA603}"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654619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6171DA-D5DD-486B-A5F5-158E752AA603}"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197739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6171DA-D5DD-486B-A5F5-158E752AA603}" type="datetimeFigureOut">
              <a:rPr lang="en-US" smtClean="0"/>
              <a:t>9/14/2023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287762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6171DA-D5DD-486B-A5F5-158E752AA603}" type="datetimeFigureOut">
              <a:rPr lang="en-US" smtClean="0"/>
              <a:t>9/14/2023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690560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6171DA-D5DD-486B-A5F5-158E752AA603}" type="datetimeFigureOut">
              <a:rPr lang="en-US" smtClean="0"/>
              <a:t>9/14/2023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234104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171DA-D5DD-486B-A5F5-158E752AA603}"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494035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76171DA-D5DD-486B-A5F5-158E752AA603}" type="datetimeFigureOut">
              <a:rPr lang="en-US" smtClean="0"/>
              <a:t>9/14/2023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2CC574-3386-4223-BB63-BDC897623E40}" type="slidenum">
              <a:rPr lang="en-US" smtClean="0"/>
              <a:t>‹#›</a:t>
            </a:fld>
            <a:endParaRPr lang="en-US"/>
          </a:p>
        </p:txBody>
      </p:sp>
    </p:spTree>
    <p:extLst>
      <p:ext uri="{BB962C8B-B14F-4D97-AF65-F5344CB8AC3E}">
        <p14:creationId xmlns:p14="http://schemas.microsoft.com/office/powerpoint/2010/main" val="3074863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171DA-D5DD-486B-A5F5-158E752AA603}" type="datetimeFigureOut">
              <a:rPr lang="en-US" smtClean="0"/>
              <a:t>9/14/2023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CC574-3386-4223-BB63-BDC897623E40}" type="slidenum">
              <a:rPr lang="en-US" smtClean="0"/>
              <a:t>‹#›</a:t>
            </a:fld>
            <a:endParaRPr lang="en-US"/>
          </a:p>
        </p:txBody>
      </p:sp>
    </p:spTree>
    <p:extLst>
      <p:ext uri="{BB962C8B-B14F-4D97-AF65-F5344CB8AC3E}">
        <p14:creationId xmlns:p14="http://schemas.microsoft.com/office/powerpoint/2010/main" val="3831282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reativecommons.org/licenses/by-sa/4.0/" TargetMode="External"/><Relationship Id="rId1" Type="http://schemas.openxmlformats.org/officeDocument/2006/relationships/slideLayout" Target="../slideLayouts/slideLayout1.xml"/><Relationship Id="rId5" Type="http://schemas.openxmlformats.org/officeDocument/2006/relationships/hyperlink" Target="https://modelica.or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service/terms/" TargetMode="External"/><Relationship Id="rId2" Type="http://schemas.openxmlformats.org/officeDocument/2006/relationships/hyperlink" Target="https://pixabay.com/illustrations/education-online-school-elearning-5307517/"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605249" y="4184799"/>
            <a:ext cx="467711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This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work is licensed under a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hlinkClick r:id="rId2"/>
              </a:rPr>
              <a:t>CC BY-SA 4.0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2"/>
              </a:rPr>
              <a:t> license</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1526" y="183180"/>
            <a:ext cx="4144562" cy="1974357"/>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71526" y="2665442"/>
            <a:ext cx="4144562" cy="1450084"/>
          </a:xfrm>
          <a:prstGeom prst="rect">
            <a:avLst/>
          </a:prstGeom>
        </p:spPr>
      </p:pic>
      <p:sp>
        <p:nvSpPr>
          <p:cNvPr id="7" name="TextBox 6"/>
          <p:cNvSpPr txBox="1"/>
          <p:nvPr/>
        </p:nvSpPr>
        <p:spPr>
          <a:xfrm>
            <a:off x="3432638" y="2254518"/>
            <a:ext cx="5022337"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2021-2023,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Modelica Association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and contributors</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
        <p:nvSpPr>
          <p:cNvPr id="8" name="TextBox 7"/>
          <p:cNvSpPr txBox="1"/>
          <p:nvPr/>
        </p:nvSpPr>
        <p:spPr>
          <a:xfrm>
            <a:off x="2483084" y="4748557"/>
            <a:ext cx="6921446" cy="1938992"/>
          </a:xfrm>
          <a:prstGeom prst="rect">
            <a:avLst/>
          </a:prstGeom>
          <a:noFill/>
        </p:spPr>
        <p:txBody>
          <a:bodyPr wrap="non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Modelica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eFMI</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FMI®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SSP® is a registered trademark of the Modelica Association.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DCP® is a registered trademark of the Modelica Association</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Third</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party marks and brands </a:t>
            </a: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are</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the </a:t>
            </a: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property</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of</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their</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respective</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sv-SE" sz="1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holders</a:t>
            </a:r>
            <a:r>
              <a:rPr kumimoji="0" lang="sv-SE"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34333230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License</a:t>
            </a:r>
            <a:r>
              <a:rPr lang="sv-SE" dirty="0" smtClean="0"/>
              <a:t> for</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b="1" dirty="0">
                <a:hlinkClick r:id="rId2"/>
              </a:rPr>
              <a:t>https://pixabay.com/illustrations/education-online-school-elearning-5307517</a:t>
            </a:r>
            <a:r>
              <a:rPr lang="en-US" b="1" dirty="0" smtClean="0">
                <a:hlinkClick r:id="rId2"/>
              </a:rPr>
              <a:t>/</a:t>
            </a:r>
            <a:endParaRPr lang="en-US" b="1" dirty="0" smtClean="0"/>
          </a:p>
          <a:p>
            <a:pPr marL="0" indent="0">
              <a:buNone/>
            </a:pPr>
            <a:r>
              <a:rPr lang="en-US" dirty="0" smtClean="0"/>
              <a:t>©</a:t>
            </a:r>
            <a:r>
              <a:rPr lang="sv-SE" b="1" dirty="0"/>
              <a:t> June 17, </a:t>
            </a:r>
            <a:r>
              <a:rPr lang="sv-SE" b="1" dirty="0" smtClean="0"/>
              <a:t>2020 by </a:t>
            </a:r>
            <a:r>
              <a:rPr lang="en-US" b="1" dirty="0" err="1" smtClean="0"/>
              <a:t>ArtsyBee</a:t>
            </a:r>
            <a:endParaRPr lang="en-US" b="1" dirty="0" smtClean="0"/>
          </a:p>
          <a:p>
            <a:pPr marL="0" indent="0">
              <a:buNone/>
            </a:pPr>
            <a:r>
              <a:rPr lang="en-US" dirty="0"/>
              <a:t>I create these images with love and like to share them with you. My passion is to provide vintage designs to honor those artists that created something great and timeless. You are most welcome to use it for commercial projects, no need to ask for permission. I only ask that you not resell my images AS IS or claim them as your own creation. As always, a BIG thank you for the coffee donations I received, every dollar is a blessing for my family.</a:t>
            </a:r>
            <a:endParaRPr lang="en-US" b="1" dirty="0" smtClean="0"/>
          </a:p>
          <a:p>
            <a:pPr marL="0" indent="0">
              <a:buNone/>
            </a:pPr>
            <a:r>
              <a:rPr lang="en-US" b="1" dirty="0" smtClean="0"/>
              <a:t>Education </a:t>
            </a:r>
            <a:r>
              <a:rPr lang="en-US" b="1" dirty="0"/>
              <a:t>Online School royalty-free stock illustration. Free for use &amp; download</a:t>
            </a:r>
            <a:r>
              <a:rPr lang="en-US" b="1" dirty="0" smtClean="0"/>
              <a:t>.</a:t>
            </a:r>
          </a:p>
          <a:p>
            <a:pPr marL="0" indent="0">
              <a:buNone/>
            </a:pPr>
            <a:r>
              <a:rPr lang="en-US" b="1" dirty="0" smtClean="0"/>
              <a:t>Content </a:t>
            </a:r>
            <a:r>
              <a:rPr lang="en-US" b="1" dirty="0"/>
              <a:t>License </a:t>
            </a:r>
            <a:r>
              <a:rPr lang="en-US" b="1" dirty="0" smtClean="0"/>
              <a:t>Summary</a:t>
            </a:r>
          </a:p>
          <a:p>
            <a:pPr marL="0" indent="0">
              <a:buNone/>
            </a:pPr>
            <a:r>
              <a:rPr lang="en-US" dirty="0"/>
              <a:t>Welcome to </a:t>
            </a:r>
            <a:r>
              <a:rPr lang="en-US" dirty="0" err="1"/>
              <a:t>Pixabay</a:t>
            </a:r>
            <a:r>
              <a:rPr lang="en-US" dirty="0"/>
              <a:t>! </a:t>
            </a:r>
            <a:r>
              <a:rPr lang="en-US" dirty="0" err="1"/>
              <a:t>Pixabay</a:t>
            </a:r>
            <a:r>
              <a:rPr lang="en-US" dirty="0"/>
              <a:t> is a vibrant community of authors, artists and creators sharing royalty-free images, video, audio and other media. We refer to this collectively as “</a:t>
            </a:r>
            <a:r>
              <a:rPr lang="en-US" b="1" dirty="0"/>
              <a:t>Content</a:t>
            </a:r>
            <a:r>
              <a:rPr lang="en-US" dirty="0"/>
              <a:t>”. By accessing and using Content, or by contributing Content, you agree to comply with our Content License. </a:t>
            </a:r>
            <a:br>
              <a:rPr lang="en-US" dirty="0"/>
            </a:br>
            <a:r>
              <a:rPr lang="en-US" dirty="0"/>
              <a:t/>
            </a:r>
            <a:br>
              <a:rPr lang="en-US" dirty="0"/>
            </a:br>
            <a:r>
              <a:rPr lang="en-US" dirty="0"/>
              <a:t>At </a:t>
            </a:r>
            <a:r>
              <a:rPr lang="en-US" dirty="0" err="1"/>
              <a:t>Pixabay</a:t>
            </a:r>
            <a:r>
              <a:rPr lang="en-US" dirty="0"/>
              <a:t>, we like to keep things as simple as possible. For this reason, we have created this short summary of our Content License which is available in full </a:t>
            </a:r>
            <a:r>
              <a:rPr lang="en-US" dirty="0">
                <a:hlinkClick r:id="rId3"/>
              </a:rPr>
              <a:t>here</a:t>
            </a:r>
            <a:r>
              <a:rPr lang="en-US" dirty="0"/>
              <a:t>. Please keep in mind that only the full Content License is legally binding</a:t>
            </a:r>
            <a:r>
              <a:rPr lang="en-US" dirty="0" smtClean="0"/>
              <a:t>.</a:t>
            </a:r>
          </a:p>
          <a:p>
            <a:pPr marL="0" indent="0">
              <a:buNone/>
            </a:pPr>
            <a:r>
              <a:rPr lang="en-US" b="1" dirty="0"/>
              <a:t>What are you allowed to do with Content?</a:t>
            </a:r>
          </a:p>
          <a:p>
            <a:r>
              <a:rPr lang="en-US" dirty="0"/>
              <a:t>Subject to the Prohibited Uses (see below), the Content License allows users to:</a:t>
            </a:r>
          </a:p>
          <a:p>
            <a:r>
              <a:rPr lang="en-US" dirty="0"/>
              <a:t>Use Content for free</a:t>
            </a:r>
          </a:p>
          <a:p>
            <a:r>
              <a:rPr lang="en-US" dirty="0"/>
              <a:t>Use Content without having to attribute the author (although giving credit is always appreciated by our community!)</a:t>
            </a:r>
          </a:p>
          <a:p>
            <a:r>
              <a:rPr lang="en-US" dirty="0"/>
              <a:t>Modify or adapt Content into new works</a:t>
            </a:r>
          </a:p>
          <a:p>
            <a:pPr marL="0" indent="0">
              <a:buNone/>
            </a:pPr>
            <a:r>
              <a:rPr lang="en-US" b="1" dirty="0"/>
              <a:t>What are you not allowed to do with Content?</a:t>
            </a:r>
          </a:p>
          <a:p>
            <a:pPr marL="0" indent="0">
              <a:buNone/>
            </a:pPr>
            <a:r>
              <a:rPr lang="en-US" dirty="0"/>
              <a:t>We refer to these as Prohibited Uses which include:</a:t>
            </a:r>
          </a:p>
          <a:p>
            <a:r>
              <a:rPr lang="en-US" dirty="0"/>
              <a:t>You cannot sell or distribute Content (either in digital or physical form) on a Standalone basis. Standalone means where no creative effort has been applied to the Content and it remains in substantially the same form as it exists on our website.</a:t>
            </a:r>
          </a:p>
          <a:p>
            <a:r>
              <a:rPr lang="en-US" dirty="0"/>
              <a:t>If Content contains any </a:t>
            </a:r>
            <a:r>
              <a:rPr lang="en-US" dirty="0" err="1"/>
              <a:t>recognisable</a:t>
            </a:r>
            <a:r>
              <a:rPr lang="en-US" dirty="0"/>
              <a:t> trademarks, logos or brands, you cannot use that Content for commercial purposes in relation to goods and services. In particular, you cannot print that Content on merchandise or other physical products for sale.</a:t>
            </a:r>
          </a:p>
          <a:p>
            <a:r>
              <a:rPr lang="en-US" dirty="0"/>
              <a:t>You cannot use Content in any immoral or illegal way, especially Content which features </a:t>
            </a:r>
            <a:r>
              <a:rPr lang="en-US" dirty="0" err="1"/>
              <a:t>recognisable</a:t>
            </a:r>
            <a:r>
              <a:rPr lang="en-US" dirty="0"/>
              <a:t> people.</a:t>
            </a:r>
          </a:p>
          <a:p>
            <a:r>
              <a:rPr lang="en-US" dirty="0"/>
              <a:t>You cannot use Content in a misleading or deceptive way.</a:t>
            </a:r>
          </a:p>
          <a:p>
            <a:r>
              <a:rPr lang="en-US" dirty="0"/>
              <a:t>Please be aware that certain Content may be subject to additional intellectual property rights (such as copyrights, trademarks, design rights), moral rights, proprietary rights, property rights, privacy rights or similar. It is your responsibility to check whether you require the consent of a third party or a license to use Content.</a:t>
            </a:r>
          </a:p>
          <a:p>
            <a:pPr marL="0" indent="0">
              <a:buNone/>
            </a:pPr>
            <a:endParaRPr lang="en-US" dirty="0"/>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38513" y="423662"/>
            <a:ext cx="1578433" cy="1208488"/>
          </a:xfrm>
          <a:prstGeom prst="rect">
            <a:avLst/>
          </a:prstGeom>
        </p:spPr>
      </p:pic>
    </p:spTree>
    <p:extLst>
      <p:ext uri="{BB962C8B-B14F-4D97-AF65-F5344CB8AC3E}">
        <p14:creationId xmlns:p14="http://schemas.microsoft.com/office/powerpoint/2010/main" val="1820999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349" y="2181031"/>
            <a:ext cx="3382936" cy="2590060"/>
          </a:xfrm>
          <a:prstGeom prst="rect">
            <a:avLst/>
          </a:prstGeom>
        </p:spPr>
      </p:pic>
      <p:cxnSp>
        <p:nvCxnSpPr>
          <p:cNvPr id="39" name="Gewinkelte Verbindung 26"/>
          <p:cNvCxnSpPr>
            <a:stCxn id="32" idx="3"/>
            <a:endCxn id="56" idx="2"/>
          </p:cNvCxnSpPr>
          <p:nvPr/>
        </p:nvCxnSpPr>
        <p:spPr>
          <a:xfrm flipV="1">
            <a:off x="3025485" y="3341893"/>
            <a:ext cx="555557" cy="920660"/>
          </a:xfrm>
          <a:prstGeom prst="bentConnector3">
            <a:avLst>
              <a:gd name="adj1" fmla="val 50000"/>
            </a:avLst>
          </a:prstGeom>
          <a:noFill/>
          <a:ln w="25400" cap="flat" cmpd="sng" algn="ctr">
            <a:solidFill>
              <a:srgbClr val="0070C0"/>
            </a:solidFill>
            <a:prstDash val="solid"/>
            <a:tailEnd type="arrow"/>
          </a:ln>
          <a:effectLst/>
        </p:spPr>
      </p:cxn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045" y="2339230"/>
            <a:ext cx="988547" cy="97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355847" y="1900144"/>
            <a:ext cx="750168" cy="409911"/>
          </a:xfrm>
          <a:prstGeom prst="rect">
            <a:avLst/>
          </a:prstGeom>
          <a:noFill/>
        </p:spPr>
        <p:txBody>
          <a:bodyPr wrap="none" rtlCol="0">
            <a:spAutoFit/>
          </a:bodyPr>
          <a:lstStyle/>
          <a:p>
            <a:pPr algn="ctr" eaLnBrk="0" fontAlgn="base" hangingPunct="0">
              <a:spcBef>
                <a:spcPct val="0"/>
              </a:spcBef>
              <a:spcAft>
                <a:spcPct val="0"/>
              </a:spcAft>
            </a:pPr>
            <a:r>
              <a:rPr lang="en-US" sz="1300" b="1" dirty="0" smtClean="0">
                <a:solidFill>
                  <a:srgbClr val="5E676E"/>
                </a:solidFill>
                <a:latin typeface="Arial" panose="020B0604020202020204" pitchFamily="34" charset="0"/>
                <a:cs typeface="Arial" panose="020B0604020202020204" pitchFamily="34" charset="0"/>
              </a:rPr>
              <a:t>Modelica</a:t>
            </a:r>
          </a:p>
          <a:p>
            <a:pPr algn="ctr" eaLnBrk="0" fontAlgn="base" hangingPunct="0">
              <a:spcBef>
                <a:spcPct val="0"/>
              </a:spcBef>
              <a:spcAft>
                <a:spcPct val="0"/>
              </a:spcAft>
            </a:pPr>
            <a:r>
              <a:rPr lang="en-US" sz="1300" b="1" dirty="0" smtClean="0">
                <a:solidFill>
                  <a:srgbClr val="5E676E"/>
                </a:solidFill>
                <a:latin typeface="Arial" panose="020B0604020202020204" pitchFamily="34" charset="0"/>
                <a:cs typeface="Arial" panose="020B0604020202020204" pitchFamily="34" charset="0"/>
              </a:rPr>
              <a:t>model</a:t>
            </a:r>
            <a:endParaRPr lang="en-US" sz="1300" b="1" dirty="0">
              <a:solidFill>
                <a:srgbClr val="5E676E"/>
              </a:solidFill>
              <a:latin typeface="Arial" panose="020B0604020202020204" pitchFamily="34" charset="0"/>
              <a:cs typeface="Arial" panose="020B0604020202020204" pitchFamily="34" charset="0"/>
            </a:endParaRPr>
          </a:p>
        </p:txBody>
      </p:sp>
      <p:cxnSp>
        <p:nvCxnSpPr>
          <p:cNvPr id="11" name="Gewinkelte Verbindung 26"/>
          <p:cNvCxnSpPr>
            <a:stCxn id="76" idx="3"/>
            <a:endCxn id="54" idx="4"/>
          </p:cNvCxnSpPr>
          <p:nvPr/>
        </p:nvCxnSpPr>
        <p:spPr>
          <a:xfrm flipH="1">
            <a:off x="4987186" y="2720721"/>
            <a:ext cx="1122432" cy="1269228"/>
          </a:xfrm>
          <a:prstGeom prst="bentConnector3">
            <a:avLst>
              <a:gd name="adj1" fmla="val -39292"/>
            </a:avLst>
          </a:prstGeom>
          <a:noFill/>
          <a:ln w="25400" cap="flat" cmpd="sng" algn="ctr">
            <a:solidFill>
              <a:srgbClr val="0070C0"/>
            </a:solidFill>
            <a:prstDash val="solid"/>
            <a:tailEnd type="arrow"/>
          </a:ln>
          <a:effectLst/>
        </p:spPr>
      </p:cxnSp>
      <p:cxnSp>
        <p:nvCxnSpPr>
          <p:cNvPr id="21" name="Gewinkelte Verbindung 26"/>
          <p:cNvCxnSpPr>
            <a:stCxn id="9" idx="2"/>
            <a:endCxn id="32" idx="0"/>
          </p:cNvCxnSpPr>
          <p:nvPr/>
        </p:nvCxnSpPr>
        <p:spPr>
          <a:xfrm rot="5400000">
            <a:off x="2338716" y="3686567"/>
            <a:ext cx="738491" cy="2716"/>
          </a:xfrm>
          <a:prstGeom prst="bentConnector3">
            <a:avLst>
              <a:gd name="adj1" fmla="val 50000"/>
            </a:avLst>
          </a:prstGeom>
          <a:noFill/>
          <a:ln w="25400" cap="flat" cmpd="sng" algn="ctr">
            <a:solidFill>
              <a:srgbClr val="0070C0"/>
            </a:solidFill>
            <a:prstDash val="solid"/>
            <a:tailEnd type="arrow"/>
          </a:ln>
          <a:effectLst/>
        </p:spPr>
      </p:cxnSp>
      <p:cxnSp>
        <p:nvCxnSpPr>
          <p:cNvPr id="27" name="Gewinkelte Verbindung 26"/>
          <p:cNvCxnSpPr>
            <a:stCxn id="56" idx="4"/>
            <a:endCxn id="2" idx="1"/>
          </p:cNvCxnSpPr>
          <p:nvPr/>
        </p:nvCxnSpPr>
        <p:spPr>
          <a:xfrm>
            <a:off x="4989468" y="3341893"/>
            <a:ext cx="269465" cy="206456"/>
          </a:xfrm>
          <a:prstGeom prst="bentConnector3">
            <a:avLst>
              <a:gd name="adj1" fmla="val 39717"/>
            </a:avLst>
          </a:prstGeom>
          <a:noFill/>
          <a:ln w="25400" cap="flat" cmpd="sng" algn="ctr">
            <a:solidFill>
              <a:srgbClr val="0070C0"/>
            </a:solidFill>
            <a:prstDash val="solid"/>
            <a:tailEnd type="arrow"/>
          </a:ln>
          <a:effectLst/>
        </p:spPr>
      </p:cxnSp>
      <p:cxnSp>
        <p:nvCxnSpPr>
          <p:cNvPr id="40" name="Gewinkelte Verbindung 26"/>
          <p:cNvCxnSpPr>
            <a:stCxn id="56" idx="4"/>
            <a:endCxn id="76" idx="1"/>
          </p:cNvCxnSpPr>
          <p:nvPr/>
        </p:nvCxnSpPr>
        <p:spPr>
          <a:xfrm flipV="1">
            <a:off x="4989468" y="2720721"/>
            <a:ext cx="602888" cy="621172"/>
          </a:xfrm>
          <a:prstGeom prst="bentConnector3">
            <a:avLst>
              <a:gd name="adj1" fmla="val 17828"/>
            </a:avLst>
          </a:prstGeom>
          <a:noFill/>
          <a:ln w="25400" cap="flat" cmpd="sng" algn="ctr">
            <a:solidFill>
              <a:srgbClr val="0070C0"/>
            </a:solidFill>
            <a:prstDash val="solid"/>
            <a:tailEnd type="arrow"/>
          </a:ln>
          <a:effectLst/>
        </p:spPr>
      </p:cxnSp>
      <p:cxnSp>
        <p:nvCxnSpPr>
          <p:cNvPr id="41" name="Gewinkelte Verbindung 26"/>
          <p:cNvCxnSpPr>
            <a:stCxn id="2" idx="3"/>
            <a:endCxn id="54" idx="4"/>
          </p:cNvCxnSpPr>
          <p:nvPr/>
        </p:nvCxnSpPr>
        <p:spPr>
          <a:xfrm flipH="1">
            <a:off x="4987186" y="3548349"/>
            <a:ext cx="1458070" cy="441600"/>
          </a:xfrm>
          <a:prstGeom prst="bentConnector3">
            <a:avLst>
              <a:gd name="adj1" fmla="val -7443"/>
            </a:avLst>
          </a:prstGeom>
          <a:noFill/>
          <a:ln w="25400" cap="flat" cmpd="sng" algn="ctr">
            <a:solidFill>
              <a:srgbClr val="0070C0"/>
            </a:solidFill>
            <a:prstDash val="solid"/>
            <a:tailEnd type="arrow"/>
          </a:ln>
          <a:effectLst/>
        </p:spPr>
      </p:cxnSp>
      <p:cxnSp>
        <p:nvCxnSpPr>
          <p:cNvPr id="48" name="Gewinkelte Verbindung 26"/>
          <p:cNvCxnSpPr>
            <a:stCxn id="32" idx="3"/>
            <a:endCxn id="57" idx="2"/>
          </p:cNvCxnSpPr>
          <p:nvPr/>
        </p:nvCxnSpPr>
        <p:spPr>
          <a:xfrm flipV="1">
            <a:off x="3025485" y="2674117"/>
            <a:ext cx="555557" cy="1588436"/>
          </a:xfrm>
          <a:prstGeom prst="bentConnector3">
            <a:avLst>
              <a:gd name="adj1" fmla="val 50000"/>
            </a:avLst>
          </a:prstGeom>
          <a:noFill/>
          <a:ln w="25400" cap="flat" cmpd="sng" algn="ctr">
            <a:solidFill>
              <a:srgbClr val="0070C0"/>
            </a:solidFill>
            <a:prstDash val="solid"/>
            <a:tailEnd type="arrow"/>
          </a:ln>
          <a:effectLst/>
        </p:spPr>
      </p:cxnSp>
      <p:sp>
        <p:nvSpPr>
          <p:cNvPr id="53" name="Flowchart: Magnetic Disk 52"/>
          <p:cNvSpPr/>
          <p:nvPr/>
        </p:nvSpPr>
        <p:spPr>
          <a:xfrm>
            <a:off x="3579380" y="4198323"/>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Binary </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Code*</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4" name="Flowchart: Magnetic Disk 53"/>
          <p:cNvSpPr/>
          <p:nvPr/>
        </p:nvSpPr>
        <p:spPr>
          <a:xfrm>
            <a:off x="3578760" y="3555414"/>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Production </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Code*</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6" name="Flowchart: Magnetic Disk 55"/>
          <p:cNvSpPr/>
          <p:nvPr/>
        </p:nvSpPr>
        <p:spPr>
          <a:xfrm>
            <a:off x="3581042" y="2907358"/>
            <a:ext cx="1408426" cy="869069"/>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Algorithm</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Code</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7" name="Flowchart: Magnetic Disk 56"/>
          <p:cNvSpPr/>
          <p:nvPr/>
        </p:nvSpPr>
        <p:spPr>
          <a:xfrm>
            <a:off x="3581042" y="2214919"/>
            <a:ext cx="1408426" cy="918396"/>
          </a:xfrm>
          <a:prstGeom prst="flowChartMagneticDisk">
            <a:avLst/>
          </a:prstGeom>
          <a:solidFill>
            <a:srgbClr val="0070C0"/>
          </a:solidFill>
          <a:ln w="19050" cap="flat" cmpd="sng" algn="ctr">
            <a:solidFill>
              <a:srgbClr val="000000"/>
            </a:solidFill>
            <a:prstDash val="solid"/>
          </a:ln>
          <a:effectLst/>
        </p:spPr>
        <p:txBody>
          <a:bodyPr wrap="none" lIns="36000" rIns="36000" bIns="0" rtlCol="0" anchor="b" anchorCtr="1"/>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smtClean="0">
                <a:ln>
                  <a:noFill/>
                </a:ln>
                <a:solidFill>
                  <a:srgbClr val="FFFFFF"/>
                </a:solidFill>
                <a:effectLst/>
                <a:uLnTx/>
                <a:uFillTx/>
                <a:latin typeface="Arial"/>
                <a:ea typeface="+mn-ea"/>
                <a:cs typeface="+mn-cs"/>
              </a:rPr>
              <a:t>Behavioral </a:t>
            </a:r>
            <a:br>
              <a:rPr kumimoji="0" lang="en-US" sz="1300" b="1" i="0" u="none" strike="noStrike" kern="0" cap="none" spc="0" normalizeH="0" baseline="0" noProof="0" dirty="0" smtClean="0">
                <a:ln>
                  <a:noFill/>
                </a:ln>
                <a:solidFill>
                  <a:srgbClr val="FFFFFF"/>
                </a:solidFill>
                <a:effectLst/>
                <a:uLnTx/>
                <a:uFillTx/>
                <a:latin typeface="Arial"/>
                <a:ea typeface="+mn-ea"/>
                <a:cs typeface="+mn-cs"/>
              </a:rPr>
            </a:br>
            <a:r>
              <a:rPr kumimoji="0" lang="en-US" sz="1300" b="1" i="0" u="none" strike="noStrike" kern="0" cap="none" spc="0" normalizeH="0" baseline="0" noProof="0" dirty="0" smtClean="0">
                <a:ln>
                  <a:noFill/>
                </a:ln>
                <a:solidFill>
                  <a:srgbClr val="FFFFFF"/>
                </a:solidFill>
                <a:effectLst/>
                <a:uLnTx/>
                <a:uFillTx/>
                <a:latin typeface="Arial"/>
                <a:ea typeface="+mn-ea"/>
                <a:cs typeface="+mn-cs"/>
              </a:rPr>
              <a:t>Model*</a:t>
            </a:r>
            <a:endParaRPr kumimoji="0" lang="en-US" sz="1300" b="1" i="0" u="none" strike="noStrike" kern="0" cap="none" spc="0" normalizeH="0" baseline="0" noProof="0" dirty="0">
              <a:ln>
                <a:noFill/>
              </a:ln>
              <a:solidFill>
                <a:srgbClr val="FFFFFF"/>
              </a:solidFill>
              <a:effectLst/>
              <a:uLnTx/>
              <a:uFillTx/>
              <a:latin typeface="Arial"/>
              <a:ea typeface="+mn-ea"/>
              <a:cs typeface="+mn-cs"/>
            </a:endParaRPr>
          </a:p>
        </p:txBody>
      </p:sp>
      <p:sp>
        <p:nvSpPr>
          <p:cNvPr id="58" name="Flowchart: Magnetic Disk 57"/>
          <p:cNvSpPr/>
          <p:nvPr/>
        </p:nvSpPr>
        <p:spPr>
          <a:xfrm>
            <a:off x="3581042" y="1949836"/>
            <a:ext cx="1408426" cy="509431"/>
          </a:xfrm>
          <a:prstGeom prst="flowChartMagneticDisk">
            <a:avLst/>
          </a:prstGeom>
          <a:solidFill>
            <a:srgbClr val="0070C0"/>
          </a:solidFill>
          <a:ln w="19050" cap="flat" cmpd="sng" algn="ctr">
            <a:solidFill>
              <a:srgbClr val="000000"/>
            </a:solidFill>
            <a:prstDash val="solid"/>
          </a:ln>
          <a:effectLst/>
        </p:spPr>
        <p:txBody>
          <a:bodyPr wrap="none"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Arial"/>
                <a:ea typeface="+mn-ea"/>
                <a:cs typeface="+mn-cs"/>
              </a:rPr>
              <a:t>eFMU Manifest</a:t>
            </a:r>
          </a:p>
        </p:txBody>
      </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8933" y="3334451"/>
            <a:ext cx="1186323" cy="427795"/>
          </a:xfrm>
          <a:prstGeom prst="rect">
            <a:avLst/>
          </a:prstGeom>
        </p:spPr>
      </p:pic>
      <p:pic>
        <p:nvPicPr>
          <p:cNvPr id="76" name="Picture 7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2356" y="2462090"/>
            <a:ext cx="517262" cy="517262"/>
          </a:xfrm>
          <a:prstGeom prst="rect">
            <a:avLst/>
          </a:prstGeom>
        </p:spPr>
      </p:pic>
      <p:sp>
        <p:nvSpPr>
          <p:cNvPr id="77" name="TextBox 76"/>
          <p:cNvSpPr txBox="1"/>
          <p:nvPr>
            <p:custDataLst>
              <p:tags r:id="rId1"/>
            </p:custDataLst>
          </p:nvPr>
        </p:nvSpPr>
        <p:spPr>
          <a:xfrm>
            <a:off x="5483262" y="2974363"/>
            <a:ext cx="723801" cy="166526"/>
          </a:xfrm>
          <a:prstGeom prst="rect">
            <a:avLst/>
          </a:prstGeom>
          <a:solidFill>
            <a:scrgbClr r="0" g="0" b="0">
              <a:alpha val="0"/>
            </a:scrgbClr>
          </a:solidFill>
          <a:ln>
            <a:noFill/>
          </a:ln>
        </p:spPr>
        <p:txBody>
          <a:bodyPr wrap="none" lIns="0" tIns="0" rIns="0" bIns="0" rtlCol="0">
            <a:spAutoFit/>
          </a:bodyPr>
          <a:lstStyle/>
          <a:p>
            <a:pPr algn="ctr" eaLnBrk="0" fontAlgn="base" hangingPunct="0">
              <a:spcBef>
                <a:spcPts val="500"/>
              </a:spcBef>
              <a:spcAft>
                <a:spcPct val="0"/>
              </a:spcAft>
            </a:pPr>
            <a:r>
              <a:rPr lang="sv-SE" sz="1300" b="1" dirty="0" smtClean="0">
                <a:solidFill>
                  <a:srgbClr val="5E676E"/>
                </a:solidFill>
                <a:latin typeface="Arial" panose="020B0604020202020204" pitchFamily="34" charset="0"/>
                <a:cs typeface="Arial" panose="020B0604020202020204" pitchFamily="34" charset="0"/>
              </a:rPr>
              <a:t>CATIA ESP</a:t>
            </a:r>
            <a:endParaRPr sz="1300" b="1" dirty="0">
              <a:solidFill>
                <a:srgbClr val="5E676E"/>
              </a:solidFill>
              <a:latin typeface="Arial" panose="020B0604020202020204" pitchFamily="34" charset="0"/>
              <a:cs typeface="Arial" panose="020B0604020202020204" pitchFamily="34" charset="0"/>
            </a:endParaRPr>
          </a:p>
        </p:txBody>
      </p:sp>
      <p:pic>
        <p:nvPicPr>
          <p:cNvPr id="32" name="Picture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7721" y="4057171"/>
            <a:ext cx="637764" cy="410763"/>
          </a:xfrm>
          <a:prstGeom prst="rect">
            <a:avLst/>
          </a:prstGeom>
        </p:spPr>
      </p:pic>
      <p:sp>
        <p:nvSpPr>
          <p:cNvPr id="78" name="TextBox 77"/>
          <p:cNvSpPr txBox="1"/>
          <p:nvPr/>
        </p:nvSpPr>
        <p:spPr>
          <a:xfrm>
            <a:off x="2307191" y="4575107"/>
            <a:ext cx="798824" cy="243385"/>
          </a:xfrm>
          <a:prstGeom prst="rect">
            <a:avLst/>
          </a:prstGeom>
          <a:noFill/>
        </p:spPr>
        <p:txBody>
          <a:bodyPr wrap="square" rtlCol="0">
            <a:spAutoFit/>
          </a:bodyPr>
          <a:lstStyle/>
          <a:p>
            <a:pPr algn="ctr" eaLnBrk="0" fontAlgn="base" hangingPunct="0">
              <a:spcBef>
                <a:spcPct val="0"/>
              </a:spcBef>
              <a:spcAft>
                <a:spcPct val="0"/>
              </a:spcAft>
            </a:pPr>
            <a:r>
              <a:rPr lang="en-US" sz="1300" b="1" dirty="0" err="1" smtClean="0">
                <a:solidFill>
                  <a:srgbClr val="5E676E"/>
                </a:solidFill>
                <a:latin typeface="Arial" panose="020B0604020202020204" pitchFamily="34" charset="0"/>
                <a:cs typeface="Arial" panose="020B0604020202020204" pitchFamily="34" charset="0"/>
              </a:rPr>
              <a:t>Dymola</a:t>
            </a:r>
            <a:endParaRPr lang="en-US" sz="1300" b="1" dirty="0">
              <a:solidFill>
                <a:srgbClr val="5E676E"/>
              </a:solidFill>
              <a:latin typeface="Arial" panose="020B0604020202020204" pitchFamily="34" charset="0"/>
              <a:cs typeface="Arial" panose="020B0604020202020204" pitchFamily="34" charset="0"/>
            </a:endParaRPr>
          </a:p>
        </p:txBody>
      </p:sp>
      <p:cxnSp>
        <p:nvCxnSpPr>
          <p:cNvPr id="43" name="Gewinkelte Verbindung 26"/>
          <p:cNvCxnSpPr>
            <a:stCxn id="2" idx="3"/>
            <a:endCxn id="53" idx="4"/>
          </p:cNvCxnSpPr>
          <p:nvPr/>
        </p:nvCxnSpPr>
        <p:spPr>
          <a:xfrm flipH="1">
            <a:off x="4987806" y="3548349"/>
            <a:ext cx="1457450" cy="1084509"/>
          </a:xfrm>
          <a:prstGeom prst="bentConnector3">
            <a:avLst>
              <a:gd name="adj1" fmla="val -7446"/>
            </a:avLst>
          </a:prstGeom>
          <a:noFill/>
          <a:ln w="25400" cap="flat" cmpd="sng" algn="ctr">
            <a:solidFill>
              <a:srgbClr val="0070C0"/>
            </a:solidFill>
            <a:prstDash val="solid"/>
            <a:tailEnd type="arrow"/>
          </a:ln>
          <a:effectLst/>
        </p:spPr>
      </p:cxnSp>
      <p:sp>
        <p:nvSpPr>
          <p:cNvPr id="25" name="Rectangle 24"/>
          <p:cNvSpPr/>
          <p:nvPr/>
        </p:nvSpPr>
        <p:spPr>
          <a:xfrm>
            <a:off x="7950553" y="2855248"/>
            <a:ext cx="1128800" cy="1199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1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362822" y="3592785"/>
            <a:ext cx="1658352" cy="397163"/>
          </a:xfrm>
          <a:prstGeom prst="rect">
            <a:avLst/>
          </a:prstGeom>
        </p:spPr>
      </p:pic>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992305" y="2846013"/>
            <a:ext cx="1058717" cy="741014"/>
          </a:xfrm>
          <a:prstGeom prst="rect">
            <a:avLst/>
          </a:prstGeom>
        </p:spPr>
      </p:pic>
      <p:cxnSp>
        <p:nvCxnSpPr>
          <p:cNvPr id="28" name="Gewinkelte Verbindung 26"/>
          <p:cNvCxnSpPr>
            <a:stCxn id="53" idx="2"/>
            <a:endCxn id="32" idx="2"/>
          </p:cNvCxnSpPr>
          <p:nvPr/>
        </p:nvCxnSpPr>
        <p:spPr>
          <a:xfrm rot="10800000">
            <a:off x="2706604" y="4467934"/>
            <a:ext cx="872777" cy="164924"/>
          </a:xfrm>
          <a:prstGeom prst="bentConnector2">
            <a:avLst/>
          </a:prstGeom>
          <a:noFill/>
          <a:ln w="25400" cap="flat" cmpd="sng" algn="ctr">
            <a:solidFill>
              <a:srgbClr val="0070C0"/>
            </a:solidFill>
            <a:prstDash val="solid"/>
            <a:tailEnd type="arrow"/>
          </a:ln>
          <a:effectLst/>
        </p:spPr>
      </p:cxnSp>
      <p:sp>
        <p:nvSpPr>
          <p:cNvPr id="7" name="TextBox 6"/>
          <p:cNvSpPr txBox="1"/>
          <p:nvPr/>
        </p:nvSpPr>
        <p:spPr>
          <a:xfrm>
            <a:off x="3303263" y="4285766"/>
            <a:ext cx="313889" cy="738664"/>
          </a:xfrm>
          <a:prstGeom prst="rect">
            <a:avLst/>
          </a:prstGeom>
          <a:noFill/>
        </p:spPr>
        <p:txBody>
          <a:bodyPr wrap="square" lIns="0" tIns="0" rIns="0" bIns="0" rtlCol="0">
            <a:spAutoFit/>
          </a:bodyPr>
          <a:lstStyle/>
          <a:p>
            <a:r>
              <a:rPr lang="en-US" sz="2400" b="1" dirty="0" smtClean="0">
                <a:solidFill>
                  <a:srgbClr val="00B050"/>
                </a:solidFill>
              </a:rPr>
              <a:t>✔</a:t>
            </a:r>
            <a:r>
              <a:rPr lang="en-US" sz="2400" b="1" dirty="0" smtClean="0"/>
              <a:t/>
            </a:r>
            <a:br>
              <a:rPr lang="en-US" sz="2400" b="1" dirty="0" smtClean="0"/>
            </a:br>
            <a:r>
              <a:rPr lang="en-US" sz="2400" b="1" dirty="0" smtClean="0">
                <a:solidFill>
                  <a:srgbClr val="FF0000"/>
                </a:solidFill>
              </a:rPr>
              <a:t>✖</a:t>
            </a:r>
            <a:endParaRPr lang="en-US" sz="2400" b="1" dirty="0">
              <a:solidFill>
                <a:srgbClr val="FF0000"/>
              </a:solidFill>
            </a:endParaRPr>
          </a:p>
        </p:txBody>
      </p:sp>
      <p:pic>
        <p:nvPicPr>
          <p:cNvPr id="13" name="Picture 1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112642" y="4037282"/>
            <a:ext cx="430040" cy="389951"/>
          </a:xfrm>
          <a:prstGeom prst="rect">
            <a:avLst/>
          </a:prstGeom>
        </p:spPr>
      </p:pic>
      <p:sp>
        <p:nvSpPr>
          <p:cNvPr id="33" name="TextBox 32"/>
          <p:cNvSpPr txBox="1"/>
          <p:nvPr/>
        </p:nvSpPr>
        <p:spPr>
          <a:xfrm>
            <a:off x="5477179" y="4011739"/>
            <a:ext cx="313889" cy="369332"/>
          </a:xfrm>
          <a:prstGeom prst="rect">
            <a:avLst/>
          </a:prstGeom>
          <a:noFill/>
        </p:spPr>
        <p:txBody>
          <a:bodyPr wrap="square" lIns="0" tIns="0" rIns="0" bIns="0" rtlCol="0">
            <a:spAutoFit/>
          </a:bodyPr>
          <a:lstStyle/>
          <a:p>
            <a:r>
              <a:rPr lang="en-US" sz="2400" b="1" dirty="0" smtClean="0">
                <a:solidFill>
                  <a:srgbClr val="00B050"/>
                </a:solidFill>
              </a:rPr>
              <a:t>✔</a:t>
            </a:r>
            <a:endParaRPr lang="en-US" sz="2400" b="1" dirty="0">
              <a:solidFill>
                <a:srgbClr val="FF0000"/>
              </a:solidFill>
            </a:endParaRPr>
          </a:p>
        </p:txBody>
      </p:sp>
    </p:spTree>
    <p:extLst>
      <p:ext uri="{BB962C8B-B14F-4D97-AF65-F5344CB8AC3E}">
        <p14:creationId xmlns:p14="http://schemas.microsoft.com/office/powerpoint/2010/main" val="2761049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592</Words>
  <Application>Microsoft Office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 Light</vt:lpstr>
      <vt:lpstr>Arial</vt:lpstr>
      <vt:lpstr>Calibri</vt:lpstr>
      <vt:lpstr>Office Theme</vt:lpstr>
      <vt:lpstr>PowerPoint Presentation</vt:lpstr>
      <vt:lpstr>License for</vt:lpstr>
      <vt:lpstr>PowerPoint Presentation</vt:lpstr>
    </vt:vector>
  </TitlesOfParts>
  <Company>DASSAULT SYSTEMES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BÜRGER Christoff</dc:creator>
  <cp:lastModifiedBy>BÜRGER Christoff</cp:lastModifiedBy>
  <cp:revision>26</cp:revision>
  <dcterms:created xsi:type="dcterms:W3CDTF">2023-04-17T15:02:25Z</dcterms:created>
  <dcterms:modified xsi:type="dcterms:W3CDTF">2023-09-14T08:14:07Z</dcterms:modified>
</cp:coreProperties>
</file>