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5390" r:id="rId3"/>
  </p:sldMasterIdLst>
  <p:notesMasterIdLst>
    <p:notesMasterId r:id="rId7"/>
  </p:notesMasterIdLst>
  <p:handoutMasterIdLst>
    <p:handoutMasterId r:id="rId8"/>
  </p:handoutMasterIdLst>
  <p:sldIdLst>
    <p:sldId id="385" r:id="rId4"/>
    <p:sldId id="429" r:id="rId5"/>
    <p:sldId id="431" r:id="rId6"/>
  </p:sldIdLst>
  <p:sldSz cx="12192000" cy="6858000"/>
  <p:notesSz cx="6858000" cy="9144000"/>
  <p:embeddedFontLst>
    <p:embeddedFont>
      <p:font typeface="Calibri" panose="020F0502020204030204" pitchFamily="34" charset="0"/>
      <p:regular r:id="rId9"/>
      <p:bold r:id="rId10"/>
      <p:italic r:id="rId11"/>
      <p:boldItalic r:id="rId12"/>
    </p:embeddedFont>
  </p:embeddedFontLst>
  <p:defaultTextStyle>
    <a:defPPr>
      <a:defRPr lang="de-DE"/>
    </a:defPPr>
    <a:lvl1pPr algn="l" rtl="0" eaLnBrk="0" fontAlgn="base" hangingPunct="0">
      <a:spcBef>
        <a:spcPct val="0"/>
      </a:spcBef>
      <a:spcAft>
        <a:spcPct val="0"/>
      </a:spcAft>
      <a:defRPr sz="1600" kern="1200">
        <a:solidFill>
          <a:srgbClr val="120C80"/>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600" kern="1200">
        <a:solidFill>
          <a:srgbClr val="120C80"/>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600" kern="1200">
        <a:solidFill>
          <a:srgbClr val="120C80"/>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600" kern="1200">
        <a:solidFill>
          <a:srgbClr val="120C80"/>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600" kern="1200">
        <a:solidFill>
          <a:srgbClr val="120C80"/>
        </a:solidFill>
        <a:latin typeface="Arial" panose="020B0604020202020204" pitchFamily="34" charset="0"/>
        <a:ea typeface="+mn-ea"/>
        <a:cs typeface="Arial" panose="020B0604020202020204" pitchFamily="34" charset="0"/>
      </a:defRPr>
    </a:lvl5pPr>
    <a:lvl6pPr marL="2286000" algn="l" defTabSz="914400" rtl="0" eaLnBrk="1" latinLnBrk="0" hangingPunct="1">
      <a:defRPr sz="1600" kern="1200">
        <a:solidFill>
          <a:srgbClr val="120C80"/>
        </a:solidFill>
        <a:latin typeface="Arial" panose="020B0604020202020204" pitchFamily="34" charset="0"/>
        <a:ea typeface="+mn-ea"/>
        <a:cs typeface="Arial" panose="020B0604020202020204" pitchFamily="34" charset="0"/>
      </a:defRPr>
    </a:lvl6pPr>
    <a:lvl7pPr marL="2743200" algn="l" defTabSz="914400" rtl="0" eaLnBrk="1" latinLnBrk="0" hangingPunct="1">
      <a:defRPr sz="1600" kern="1200">
        <a:solidFill>
          <a:srgbClr val="120C80"/>
        </a:solidFill>
        <a:latin typeface="Arial" panose="020B0604020202020204" pitchFamily="34" charset="0"/>
        <a:ea typeface="+mn-ea"/>
        <a:cs typeface="Arial" panose="020B0604020202020204" pitchFamily="34" charset="0"/>
      </a:defRPr>
    </a:lvl7pPr>
    <a:lvl8pPr marL="3200400" algn="l" defTabSz="914400" rtl="0" eaLnBrk="1" latinLnBrk="0" hangingPunct="1">
      <a:defRPr sz="1600" kern="1200">
        <a:solidFill>
          <a:srgbClr val="120C80"/>
        </a:solidFill>
        <a:latin typeface="Arial" panose="020B0604020202020204" pitchFamily="34" charset="0"/>
        <a:ea typeface="+mn-ea"/>
        <a:cs typeface="Arial" panose="020B0604020202020204" pitchFamily="34" charset="0"/>
      </a:defRPr>
    </a:lvl8pPr>
    <a:lvl9pPr marL="3657600" algn="l" defTabSz="914400" rtl="0" eaLnBrk="1" latinLnBrk="0" hangingPunct="1">
      <a:defRPr sz="1600" kern="1200">
        <a:solidFill>
          <a:srgbClr val="120C80"/>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676E"/>
    <a:srgbClr val="C91330"/>
    <a:srgbClr val="ED6A50"/>
    <a:srgbClr val="91100E"/>
    <a:srgbClr val="000000"/>
    <a:srgbClr val="FFE79D"/>
    <a:srgbClr val="00376F"/>
    <a:srgbClr val="F9E300"/>
    <a:srgbClr val="E3FF00"/>
    <a:srgbClr val="4F6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330" autoAdjust="0"/>
    <p:restoredTop sz="93987" autoAdjust="0"/>
  </p:normalViewPr>
  <p:slideViewPr>
    <p:cSldViewPr snapToGrid="0">
      <p:cViewPr varScale="1">
        <p:scale>
          <a:sx n="66" d="100"/>
          <a:sy n="66" d="100"/>
        </p:scale>
        <p:origin x="80" y="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notesMaster" Target="notesMasters/notesMaster1.xml"/><Relationship Id="rId12"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font" Target="fonts/font3.fntdata"/><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1.xml"/><Relationship Id="rId9" Type="http://schemas.openxmlformats.org/officeDocument/2006/relationships/font" Target="fonts/font1.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4DDB95-9110-49C7-9D00-DE752580CD7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charset="0"/>
                <a:cs typeface="Arial" charset="0"/>
              </a:defRPr>
            </a:lvl1pPr>
          </a:lstStyle>
          <a:p>
            <a:pPr>
              <a:defRPr/>
            </a:pPr>
            <a:endParaRPr lang="en-US" dirty="0"/>
          </a:p>
        </p:txBody>
      </p:sp>
      <p:sp>
        <p:nvSpPr>
          <p:cNvPr id="11267" name="Rectangle 3">
            <a:extLst>
              <a:ext uri="{FF2B5EF4-FFF2-40B4-BE49-F238E27FC236}">
                <a16:creationId xmlns:a16="http://schemas.microsoft.com/office/drawing/2014/main" id="{0E93738F-46BC-4330-B613-4C94BEDEF2AA}"/>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cs typeface="Arial" charset="0"/>
              </a:defRPr>
            </a:lvl1pPr>
          </a:lstStyle>
          <a:p>
            <a:pPr>
              <a:defRPr/>
            </a:pPr>
            <a:endParaRPr lang="en-US" dirty="0"/>
          </a:p>
        </p:txBody>
      </p:sp>
      <p:sp>
        <p:nvSpPr>
          <p:cNvPr id="11268" name="Rectangle 4">
            <a:extLst>
              <a:ext uri="{FF2B5EF4-FFF2-40B4-BE49-F238E27FC236}">
                <a16:creationId xmlns:a16="http://schemas.microsoft.com/office/drawing/2014/main" id="{F796A944-C12F-4BF4-A69A-0C008A8C2858}"/>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charset="0"/>
                <a:cs typeface="Arial" charset="0"/>
              </a:defRPr>
            </a:lvl1pPr>
          </a:lstStyle>
          <a:p>
            <a:pPr>
              <a:defRPr/>
            </a:pPr>
            <a:endParaRPr lang="en-US" dirty="0"/>
          </a:p>
        </p:txBody>
      </p:sp>
      <p:sp>
        <p:nvSpPr>
          <p:cNvPr id="11269" name="Rectangle 5">
            <a:extLst>
              <a:ext uri="{FF2B5EF4-FFF2-40B4-BE49-F238E27FC236}">
                <a16:creationId xmlns:a16="http://schemas.microsoft.com/office/drawing/2014/main" id="{5CCFA6AD-3184-4D20-ADD5-106C66D5944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defRPr>
            </a:lvl1pPr>
          </a:lstStyle>
          <a:p>
            <a:pPr>
              <a:defRPr/>
            </a:pPr>
            <a:fld id="{F01DF58F-2A57-452A-958D-23C67E78F907}" type="slidenum">
              <a:rPr lang="de-DE" altLang="en-US"/>
              <a:pPr>
                <a:defRPr/>
              </a:pPr>
              <a:t>‹#›</a:t>
            </a:fld>
            <a:endParaRPr lang="de-DE"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97DDC6B2-BAE9-4F15-BA17-0988F2AC4C6B}"/>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dirty="0"/>
          </a:p>
        </p:txBody>
      </p:sp>
      <p:sp>
        <p:nvSpPr>
          <p:cNvPr id="3" name="Datumsplatzhalter 2">
            <a:extLst>
              <a:ext uri="{FF2B5EF4-FFF2-40B4-BE49-F238E27FC236}">
                <a16:creationId xmlns:a16="http://schemas.microsoft.com/office/drawing/2014/main" id="{E72D93E0-79D8-4A1A-94C8-E2FAFFFE15E7}"/>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fld id="{C4BA1F97-1BE7-4EFA-9D91-E765E6F6BC0D}" type="datetimeFigureOut">
              <a:rPr lang="en-US"/>
              <a:pPr>
                <a:defRPr/>
              </a:pPr>
              <a:t>7/4/2025</a:t>
            </a:fld>
            <a:endParaRPr lang="en-US" dirty="0"/>
          </a:p>
        </p:txBody>
      </p:sp>
      <p:sp>
        <p:nvSpPr>
          <p:cNvPr id="4" name="Folienbildplatzhalter 3">
            <a:extLst>
              <a:ext uri="{FF2B5EF4-FFF2-40B4-BE49-F238E27FC236}">
                <a16:creationId xmlns:a16="http://schemas.microsoft.com/office/drawing/2014/main" id="{C0472C7B-0169-4D84-989F-CCC06BAE6D00}"/>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izenplatzhalter 4">
            <a:extLst>
              <a:ext uri="{FF2B5EF4-FFF2-40B4-BE49-F238E27FC236}">
                <a16:creationId xmlns:a16="http://schemas.microsoft.com/office/drawing/2014/main" id="{B7BFA9F0-B57E-48A0-8F1A-E7AD8BE8E975}"/>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6" name="Fußzeilenplatzhalter 5">
            <a:extLst>
              <a:ext uri="{FF2B5EF4-FFF2-40B4-BE49-F238E27FC236}">
                <a16:creationId xmlns:a16="http://schemas.microsoft.com/office/drawing/2014/main" id="{06AC7A05-627B-407F-AB8B-2DEA46ACF379}"/>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dirty="0"/>
          </a:p>
        </p:txBody>
      </p:sp>
      <p:sp>
        <p:nvSpPr>
          <p:cNvPr id="7" name="Foliennummernplatzhalter 6">
            <a:extLst>
              <a:ext uri="{FF2B5EF4-FFF2-40B4-BE49-F238E27FC236}">
                <a16:creationId xmlns:a16="http://schemas.microsoft.com/office/drawing/2014/main" id="{F4335BE4-0B65-4095-A55D-040C4721ECB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AB06A50-7B57-4553-B2BC-E857236DEF8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128638-F2BD-4121-953E-15D8A5B6140C}"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C603F-F04B-4A2F-B179-45C5DAEE1322}" type="slidenum">
              <a:rPr lang="en-US" smtClean="0"/>
              <a:t>‹#›</a:t>
            </a:fld>
            <a:endParaRPr lang="en-US"/>
          </a:p>
        </p:txBody>
      </p:sp>
    </p:spTree>
    <p:extLst>
      <p:ext uri="{BB962C8B-B14F-4D97-AF65-F5344CB8AC3E}">
        <p14:creationId xmlns:p14="http://schemas.microsoft.com/office/powerpoint/2010/main" val="123188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128638-F2BD-4121-953E-15D8A5B6140C}"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C603F-F04B-4A2F-B179-45C5DAEE1322}" type="slidenum">
              <a:rPr lang="en-US" smtClean="0"/>
              <a:t>‹#›</a:t>
            </a:fld>
            <a:endParaRPr lang="en-US"/>
          </a:p>
        </p:txBody>
      </p:sp>
    </p:spTree>
    <p:extLst>
      <p:ext uri="{BB962C8B-B14F-4D97-AF65-F5344CB8AC3E}">
        <p14:creationId xmlns:p14="http://schemas.microsoft.com/office/powerpoint/2010/main" val="39866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128638-F2BD-4121-953E-15D8A5B6140C}"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C603F-F04B-4A2F-B179-45C5DAEE1322}" type="slidenum">
              <a:rPr lang="en-US" smtClean="0"/>
              <a:t>‹#›</a:t>
            </a:fld>
            <a:endParaRPr lang="en-US"/>
          </a:p>
        </p:txBody>
      </p:sp>
    </p:spTree>
    <p:extLst>
      <p:ext uri="{BB962C8B-B14F-4D97-AF65-F5344CB8AC3E}">
        <p14:creationId xmlns:p14="http://schemas.microsoft.com/office/powerpoint/2010/main" val="259516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128638-F2BD-4121-953E-15D8A5B6140C}"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C603F-F04B-4A2F-B179-45C5DAEE1322}" type="slidenum">
              <a:rPr lang="en-US" smtClean="0"/>
              <a:t>‹#›</a:t>
            </a:fld>
            <a:endParaRPr lang="en-US"/>
          </a:p>
        </p:txBody>
      </p:sp>
    </p:spTree>
    <p:extLst>
      <p:ext uri="{BB962C8B-B14F-4D97-AF65-F5344CB8AC3E}">
        <p14:creationId xmlns:p14="http://schemas.microsoft.com/office/powerpoint/2010/main" val="198319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128638-F2BD-4121-953E-15D8A5B6140C}"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C603F-F04B-4A2F-B179-45C5DAEE1322}" type="slidenum">
              <a:rPr lang="en-US" smtClean="0"/>
              <a:t>‹#›</a:t>
            </a:fld>
            <a:endParaRPr lang="en-US"/>
          </a:p>
        </p:txBody>
      </p:sp>
    </p:spTree>
    <p:extLst>
      <p:ext uri="{BB962C8B-B14F-4D97-AF65-F5344CB8AC3E}">
        <p14:creationId xmlns:p14="http://schemas.microsoft.com/office/powerpoint/2010/main" val="284979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128638-F2BD-4121-953E-15D8A5B6140C}"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C603F-F04B-4A2F-B179-45C5DAEE1322}" type="slidenum">
              <a:rPr lang="en-US" smtClean="0"/>
              <a:t>‹#›</a:t>
            </a:fld>
            <a:endParaRPr lang="en-US"/>
          </a:p>
        </p:txBody>
      </p:sp>
    </p:spTree>
    <p:extLst>
      <p:ext uri="{BB962C8B-B14F-4D97-AF65-F5344CB8AC3E}">
        <p14:creationId xmlns:p14="http://schemas.microsoft.com/office/powerpoint/2010/main" val="194471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128638-F2BD-4121-953E-15D8A5B6140C}" type="datetimeFigureOut">
              <a:rPr lang="en-US" smtClean="0"/>
              <a:t>7/4/2025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DC603F-F04B-4A2F-B179-45C5DAEE1322}" type="slidenum">
              <a:rPr lang="en-US" smtClean="0"/>
              <a:t>‹#›</a:t>
            </a:fld>
            <a:endParaRPr lang="en-US"/>
          </a:p>
        </p:txBody>
      </p:sp>
    </p:spTree>
    <p:extLst>
      <p:ext uri="{BB962C8B-B14F-4D97-AF65-F5344CB8AC3E}">
        <p14:creationId xmlns:p14="http://schemas.microsoft.com/office/powerpoint/2010/main" val="309530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128638-F2BD-4121-953E-15D8A5B6140C}"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DC603F-F04B-4A2F-B179-45C5DAEE1322}" type="slidenum">
              <a:rPr lang="en-US" smtClean="0"/>
              <a:t>‹#›</a:t>
            </a:fld>
            <a:endParaRPr lang="en-US"/>
          </a:p>
        </p:txBody>
      </p:sp>
    </p:spTree>
    <p:extLst>
      <p:ext uri="{BB962C8B-B14F-4D97-AF65-F5344CB8AC3E}">
        <p14:creationId xmlns:p14="http://schemas.microsoft.com/office/powerpoint/2010/main" val="253528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28638-F2BD-4121-953E-15D8A5B6140C}" type="datetimeFigureOut">
              <a:rPr lang="en-US" smtClean="0"/>
              <a:t>7/4/2025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DC603F-F04B-4A2F-B179-45C5DAEE1322}" type="slidenum">
              <a:rPr lang="en-US" smtClean="0"/>
              <a:t>‹#›</a:t>
            </a:fld>
            <a:endParaRPr lang="en-US"/>
          </a:p>
        </p:txBody>
      </p:sp>
    </p:spTree>
    <p:extLst>
      <p:ext uri="{BB962C8B-B14F-4D97-AF65-F5344CB8AC3E}">
        <p14:creationId xmlns:p14="http://schemas.microsoft.com/office/powerpoint/2010/main" val="3477863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128638-F2BD-4121-953E-15D8A5B6140C}"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C603F-F04B-4A2F-B179-45C5DAEE1322}" type="slidenum">
              <a:rPr lang="en-US" smtClean="0"/>
              <a:t>‹#›</a:t>
            </a:fld>
            <a:endParaRPr lang="en-US"/>
          </a:p>
        </p:txBody>
      </p:sp>
    </p:spTree>
    <p:extLst>
      <p:ext uri="{BB962C8B-B14F-4D97-AF65-F5344CB8AC3E}">
        <p14:creationId xmlns:p14="http://schemas.microsoft.com/office/powerpoint/2010/main" val="410677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128638-F2BD-4121-953E-15D8A5B6140C}"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C603F-F04B-4A2F-B179-45C5DAEE1322}" type="slidenum">
              <a:rPr lang="en-US" smtClean="0"/>
              <a:t>‹#›</a:t>
            </a:fld>
            <a:endParaRPr lang="en-US"/>
          </a:p>
        </p:txBody>
      </p:sp>
    </p:spTree>
    <p:extLst>
      <p:ext uri="{BB962C8B-B14F-4D97-AF65-F5344CB8AC3E}">
        <p14:creationId xmlns:p14="http://schemas.microsoft.com/office/powerpoint/2010/main" val="118862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02128638-F2BD-4121-953E-15D8A5B6140C}" type="datetimeFigureOut">
              <a:rPr lang="en-US" smtClean="0"/>
              <a:pPr/>
              <a:t>7/4/2025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03DC603F-F04B-4A2F-B179-45C5DAEE1322}" type="slidenum">
              <a:rPr lang="en-US" smtClean="0"/>
              <a:pPr/>
              <a:t>‹#›</a:t>
            </a:fld>
            <a:endParaRPr lang="en-US"/>
          </a:p>
        </p:txBody>
      </p:sp>
    </p:spTree>
    <p:extLst>
      <p:ext uri="{BB962C8B-B14F-4D97-AF65-F5344CB8AC3E}">
        <p14:creationId xmlns:p14="http://schemas.microsoft.com/office/powerpoint/2010/main" val="3701220011"/>
      </p:ext>
    </p:extLst>
  </p:cSld>
  <p:clrMap bg1="lt1" tx1="dk1" bg2="lt2" tx2="dk2" accent1="accent1" accent2="accent2" accent3="accent3" accent4="accent4" accent5="accent5" accent6="accent6" hlink="hlink" folHlink="folHlink"/>
  <p:sldLayoutIdLst>
    <p:sldLayoutId id="2147485391" r:id="rId1"/>
    <p:sldLayoutId id="2147485392" r:id="rId2"/>
    <p:sldLayoutId id="2147485393" r:id="rId3"/>
    <p:sldLayoutId id="2147485394" r:id="rId4"/>
    <p:sldLayoutId id="2147485395" r:id="rId5"/>
    <p:sldLayoutId id="2147485396" r:id="rId6"/>
    <p:sldLayoutId id="2147485397" r:id="rId7"/>
    <p:sldLayoutId id="2147485398" r:id="rId8"/>
    <p:sldLayoutId id="2147485399" r:id="rId9"/>
    <p:sldLayoutId id="2147485400" r:id="rId10"/>
    <p:sldLayoutId id="2147485401"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 Id="rId5" Type="http://schemas.openxmlformats.org/officeDocument/2006/relationships/hyperlink" Target="https://modelica.org/"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service/terms/" TargetMode="External"/><Relationship Id="rId2" Type="http://schemas.openxmlformats.org/officeDocument/2006/relationships/hyperlink" Target="https://pixabay.com/illustrations/education-online-school-elearning-5307517/"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05249" y="4184799"/>
            <a:ext cx="467711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a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hlinkClick r:id="rId2"/>
              </a:rPr>
              <a:t>CC BY-SA 4.0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 license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1526" y="183180"/>
            <a:ext cx="4144562" cy="197435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1526" y="2665442"/>
            <a:ext cx="4144562" cy="1450084"/>
          </a:xfrm>
          <a:prstGeom prst="rect">
            <a:avLst/>
          </a:prstGeom>
        </p:spPr>
      </p:pic>
      <p:sp>
        <p:nvSpPr>
          <p:cNvPr id="7" name="TextBox 6"/>
          <p:cNvSpPr txBox="1"/>
          <p:nvPr/>
        </p:nvSpPr>
        <p:spPr>
          <a:xfrm>
            <a:off x="3432638" y="2254518"/>
            <a:ext cx="5022337"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2021-2025,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Modelica Association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contributors.</a:t>
            </a:r>
          </a:p>
        </p:txBody>
      </p:sp>
      <p:sp>
        <p:nvSpPr>
          <p:cNvPr id="8" name="TextBox 7"/>
          <p:cNvSpPr txBox="1"/>
          <p:nvPr/>
        </p:nvSpPr>
        <p:spPr>
          <a:xfrm>
            <a:off x="2483084" y="4748557"/>
            <a:ext cx="6921446" cy="193899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Modelica®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eFMI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FMI®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SSP®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DCP®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Third</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 party marks and brands </a:t>
            </a: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are</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 the </a:t>
            </a: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property</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of</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their</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respective</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holders</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14835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License</a:t>
            </a:r>
            <a:r>
              <a:rPr lang="sv-SE" dirty="0"/>
              <a:t> for</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b="1" dirty="0">
                <a:hlinkClick r:id="rId2"/>
              </a:rPr>
              <a:t>https://pixabay.com/illustrations/education-online-school-elearning-5307517/</a:t>
            </a:r>
            <a:endParaRPr lang="en-US" b="1" dirty="0"/>
          </a:p>
          <a:p>
            <a:pPr marL="0" indent="0">
              <a:buNone/>
            </a:pPr>
            <a:r>
              <a:rPr lang="en-US" dirty="0"/>
              <a:t>©</a:t>
            </a:r>
            <a:r>
              <a:rPr lang="sv-SE" b="1" dirty="0"/>
              <a:t> June 17, 2020 by </a:t>
            </a:r>
            <a:r>
              <a:rPr lang="en-US" b="1" dirty="0" err="1"/>
              <a:t>ArtsyBee</a:t>
            </a:r>
            <a:endParaRPr lang="en-US" b="1" dirty="0"/>
          </a:p>
          <a:p>
            <a:pPr marL="0" indent="0">
              <a:buNone/>
            </a:pPr>
            <a:r>
              <a:rPr lang="en-US" dirty="0"/>
              <a:t>I create these images with love and like to share them with you. My passion is to provide vintage designs to honor those artists that created something great and timeless. You are most welcome to use it for commercial projects, no need to ask for permission. I only ask that you not resell my images AS IS or claim them as your own creation. As always, a BIG thank you for the coffee donations I received, every dollar is a blessing for my family.</a:t>
            </a:r>
            <a:endParaRPr lang="en-US" b="1" dirty="0"/>
          </a:p>
          <a:p>
            <a:pPr marL="0" indent="0">
              <a:buNone/>
            </a:pPr>
            <a:r>
              <a:rPr lang="en-US" b="1" dirty="0"/>
              <a:t>Education Online School royalty-free stock illustration. Free for use &amp; download.</a:t>
            </a:r>
          </a:p>
          <a:p>
            <a:pPr marL="0" indent="0">
              <a:buNone/>
            </a:pPr>
            <a:r>
              <a:rPr lang="en-US" b="1" dirty="0"/>
              <a:t>Content License Summary</a:t>
            </a:r>
          </a:p>
          <a:p>
            <a:pPr marL="0" indent="0">
              <a:buNone/>
            </a:pPr>
            <a:r>
              <a:rPr lang="en-US" dirty="0"/>
              <a:t>Welcome to </a:t>
            </a:r>
            <a:r>
              <a:rPr lang="en-US" dirty="0" err="1"/>
              <a:t>Pixabay</a:t>
            </a:r>
            <a:r>
              <a:rPr lang="en-US" dirty="0"/>
              <a:t>! </a:t>
            </a:r>
            <a:r>
              <a:rPr lang="en-US" dirty="0" err="1"/>
              <a:t>Pixabay</a:t>
            </a:r>
            <a:r>
              <a:rPr lang="en-US" dirty="0"/>
              <a:t> is a vibrant community of authors, artists and creators sharing royalty-free images, video, audio and other media. We refer to this collectively as “</a:t>
            </a:r>
            <a:r>
              <a:rPr lang="en-US" b="1" dirty="0"/>
              <a:t>Content</a:t>
            </a:r>
            <a:r>
              <a:rPr lang="en-US" dirty="0"/>
              <a:t>”. By accessing and using Content, or by contributing Content, you agree to comply with our Content License. </a:t>
            </a:r>
            <a:br>
              <a:rPr lang="en-US" dirty="0"/>
            </a:br>
            <a:br>
              <a:rPr lang="en-US" dirty="0"/>
            </a:br>
            <a:r>
              <a:rPr lang="en-US" dirty="0"/>
              <a:t>At </a:t>
            </a:r>
            <a:r>
              <a:rPr lang="en-US" dirty="0" err="1"/>
              <a:t>Pixabay</a:t>
            </a:r>
            <a:r>
              <a:rPr lang="en-US" dirty="0"/>
              <a:t>, we like to keep things as simple as possible. For this reason, we have created this short summary of our Content License which is available in full </a:t>
            </a:r>
            <a:r>
              <a:rPr lang="en-US" dirty="0">
                <a:hlinkClick r:id="rId3"/>
              </a:rPr>
              <a:t>here</a:t>
            </a:r>
            <a:r>
              <a:rPr lang="en-US" dirty="0"/>
              <a:t>. Please keep in mind that only the full Content License is legally binding.</a:t>
            </a:r>
          </a:p>
          <a:p>
            <a:pPr marL="0" indent="0">
              <a:buNone/>
            </a:pPr>
            <a:r>
              <a:rPr lang="en-US" b="1" dirty="0"/>
              <a:t>What are you allowed to do with Content?</a:t>
            </a:r>
          </a:p>
          <a:p>
            <a:r>
              <a:rPr lang="en-US" dirty="0"/>
              <a:t>Subject to the Prohibited Uses (see below), the Content License allows users to:</a:t>
            </a:r>
          </a:p>
          <a:p>
            <a:r>
              <a:rPr lang="en-US" dirty="0"/>
              <a:t>Use Content for free</a:t>
            </a:r>
          </a:p>
          <a:p>
            <a:r>
              <a:rPr lang="en-US" dirty="0"/>
              <a:t>Use Content without having to attribute the author (although giving credit is always appreciated by our community!)</a:t>
            </a:r>
          </a:p>
          <a:p>
            <a:r>
              <a:rPr lang="en-US" dirty="0"/>
              <a:t>Modify or adapt Content into new works</a:t>
            </a:r>
          </a:p>
          <a:p>
            <a:pPr marL="0" indent="0">
              <a:buNone/>
            </a:pPr>
            <a:r>
              <a:rPr lang="en-US" b="1" dirty="0"/>
              <a:t>What are you not allowed to do with Content?</a:t>
            </a:r>
          </a:p>
          <a:p>
            <a:pPr marL="0" indent="0">
              <a:buNone/>
            </a:pPr>
            <a:r>
              <a:rPr lang="en-US" dirty="0"/>
              <a:t>We refer to these as Prohibited Uses which include:</a:t>
            </a:r>
          </a:p>
          <a:p>
            <a:r>
              <a:rPr lang="en-US" dirty="0"/>
              <a:t>You cannot sell or distribute Content (either in digital or physical form) on a Standalone basis. Standalone means where no creative effort has been applied to the Content and it remains in substantially the same form as it exists on our website.</a:t>
            </a:r>
          </a:p>
          <a:p>
            <a:r>
              <a:rPr lang="en-US" dirty="0"/>
              <a:t>If Content contains any </a:t>
            </a:r>
            <a:r>
              <a:rPr lang="en-US" dirty="0" err="1"/>
              <a:t>recognisable</a:t>
            </a:r>
            <a:r>
              <a:rPr lang="en-US" dirty="0"/>
              <a:t> trademarks, logos or brands, you cannot use that Content for commercial purposes in relation to goods and services. In particular, you cannot print that Content on merchandise or other physical products for sale.</a:t>
            </a:r>
          </a:p>
          <a:p>
            <a:r>
              <a:rPr lang="en-US" dirty="0"/>
              <a:t>You cannot use Content in any immoral or illegal way, especially Content which features </a:t>
            </a:r>
            <a:r>
              <a:rPr lang="en-US" dirty="0" err="1"/>
              <a:t>recognisable</a:t>
            </a:r>
            <a:r>
              <a:rPr lang="en-US" dirty="0"/>
              <a:t> people.</a:t>
            </a:r>
          </a:p>
          <a:p>
            <a:r>
              <a:rPr lang="en-US" dirty="0"/>
              <a:t>You cannot use Content in a misleading or deceptive way.</a:t>
            </a:r>
          </a:p>
          <a:p>
            <a:r>
              <a:rPr lang="en-US" dirty="0"/>
              <a:t>Please be aware that certain Content may be subject to additional intellectual property rights (such as copyrights, trademarks, design rights), moral rights, proprietary rights, property rights, privacy rights or similar. It is your responsibility to check whether you require the consent of a third party or a license to use Content.</a:t>
            </a:r>
          </a:p>
          <a:p>
            <a:pPr marL="0" indent="0">
              <a:buNone/>
            </a:pP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3788" y="423662"/>
            <a:ext cx="1578433" cy="1208488"/>
          </a:xfrm>
          <a:prstGeom prst="rect">
            <a:avLst/>
          </a:prstGeom>
        </p:spPr>
      </p:pic>
    </p:spTree>
    <p:extLst>
      <p:ext uri="{BB962C8B-B14F-4D97-AF65-F5344CB8AC3E}">
        <p14:creationId xmlns:p14="http://schemas.microsoft.com/office/powerpoint/2010/main" val="150773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BB56D43-40D5-45B3-9B4B-63D2DA083558}"/>
              </a:ext>
            </a:extLst>
          </p:cNvPr>
          <p:cNvGrpSpPr/>
          <p:nvPr/>
        </p:nvGrpSpPr>
        <p:grpSpPr>
          <a:xfrm>
            <a:off x="1960802" y="1806612"/>
            <a:ext cx="8270395" cy="3244776"/>
            <a:chOff x="1758225" y="642578"/>
            <a:chExt cx="8270395" cy="3244776"/>
          </a:xfrm>
        </p:grpSpPr>
        <p:sp>
          <p:nvSpPr>
            <p:cNvPr id="5" name="Isosceles Triangle 4">
              <a:extLst>
                <a:ext uri="{FF2B5EF4-FFF2-40B4-BE49-F238E27FC236}">
                  <a16:creationId xmlns:a16="http://schemas.microsoft.com/office/drawing/2014/main" id="{35DFAE88-D09A-48FF-8E36-15673F572C40}"/>
                </a:ext>
              </a:extLst>
            </p:cNvPr>
            <p:cNvSpPr/>
            <p:nvPr/>
          </p:nvSpPr>
          <p:spPr bwMode="auto">
            <a:xfrm rot="18591364">
              <a:off x="1786557" y="2531163"/>
              <a:ext cx="310894" cy="156653"/>
            </a:xfrm>
            <a:prstGeom prst="triangle">
              <a:avLst>
                <a:gd name="adj" fmla="val 51093"/>
              </a:avLst>
            </a:prstGeom>
            <a:solidFill>
              <a:srgbClr val="E5E6E8"/>
            </a:solidFill>
            <a:ln w="9525" cap="flat" cmpd="sng" algn="ctr">
              <a:noFill/>
              <a:prstDash val="solid"/>
              <a:round/>
              <a:headEnd type="none" w="med" len="med"/>
              <a:tailEnd type="arrow" w="med" len="med"/>
            </a:ln>
            <a:effectLst/>
          </p:spPr>
          <p:txBody>
            <a:bodyPr vert="horz" wrap="square" lIns="90000" tIns="46800" rIns="36000" bIns="46800" numCol="1" rtlCol="0" anchor="t" anchorCtr="0" compatLnSpc="1">
              <a:prstTxWarp prst="textNoShape">
                <a:avLst/>
              </a:prstTxWarp>
              <a:spAutoFit/>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0" i="0" u="none" strike="noStrike" kern="0" cap="none" spc="0" normalizeH="0" baseline="0" noProof="0">
                <a:ln>
                  <a:noFill/>
                </a:ln>
                <a:solidFill>
                  <a:srgbClr val="120C80"/>
                </a:solidFill>
                <a:effectLst/>
                <a:uLnTx/>
                <a:uFillTx/>
                <a:latin typeface="Arial" charset="0"/>
                <a:cs typeface="Arial" charset="0"/>
              </a:endParaRPr>
            </a:p>
          </p:txBody>
        </p:sp>
        <p:sp>
          <p:nvSpPr>
            <p:cNvPr id="6" name="Block Arc 5">
              <a:extLst>
                <a:ext uri="{FF2B5EF4-FFF2-40B4-BE49-F238E27FC236}">
                  <a16:creationId xmlns:a16="http://schemas.microsoft.com/office/drawing/2014/main" id="{4919ED2D-8AD2-418F-8D1C-2770A10FE919}"/>
                </a:ext>
              </a:extLst>
            </p:cNvPr>
            <p:cNvSpPr/>
            <p:nvPr/>
          </p:nvSpPr>
          <p:spPr bwMode="auto">
            <a:xfrm rot="10800000">
              <a:off x="1758225" y="1656640"/>
              <a:ext cx="1142268" cy="1209159"/>
            </a:xfrm>
            <a:prstGeom prst="blockArc">
              <a:avLst>
                <a:gd name="adj1" fmla="val 20700548"/>
                <a:gd name="adj2" fmla="val 18571853"/>
                <a:gd name="adj3" fmla="val 13492"/>
              </a:avLst>
            </a:prstGeom>
            <a:solidFill>
              <a:srgbClr val="E5E6E8"/>
            </a:solidFill>
            <a:ln w="9525" cap="flat" cmpd="sng" algn="ctr">
              <a:noFill/>
              <a:prstDash val="solid"/>
              <a:round/>
              <a:headEnd type="none" w="med" len="med"/>
              <a:tailEnd type="arrow" w="med" len="med"/>
            </a:ln>
            <a:effectLst/>
          </p:spPr>
          <p:txBody>
            <a:bodyPr vert="horz" wrap="square" lIns="90000" tIns="46800" rIns="36000" bIns="46800" numCol="1" rtlCol="0" anchor="t" anchorCtr="0" compatLnSpc="1">
              <a:prstTxWarp prst="textNoShape">
                <a:avLst/>
              </a:prstTxWarp>
              <a:spAutoFit/>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0" i="0" u="none" strike="noStrike" kern="0" cap="none" spc="0" normalizeH="0" baseline="0" noProof="0">
                <a:ln>
                  <a:noFill/>
                </a:ln>
                <a:solidFill>
                  <a:srgbClr val="120C80"/>
                </a:solidFill>
                <a:effectLst/>
                <a:uLnTx/>
                <a:uFillTx/>
                <a:latin typeface="Arial" charset="0"/>
                <a:cs typeface="Arial" charset="0"/>
              </a:endParaRPr>
            </a:p>
          </p:txBody>
        </p:sp>
        <p:grpSp>
          <p:nvGrpSpPr>
            <p:cNvPr id="7" name="Group 6">
              <a:extLst>
                <a:ext uri="{FF2B5EF4-FFF2-40B4-BE49-F238E27FC236}">
                  <a16:creationId xmlns:a16="http://schemas.microsoft.com/office/drawing/2014/main" id="{1DB797DE-B584-4022-84CB-5BA8F1A97297}"/>
                </a:ext>
              </a:extLst>
            </p:cNvPr>
            <p:cNvGrpSpPr/>
            <p:nvPr/>
          </p:nvGrpSpPr>
          <p:grpSpPr>
            <a:xfrm>
              <a:off x="2920700" y="708274"/>
              <a:ext cx="3776457" cy="3179080"/>
              <a:chOff x="3381775" y="1896464"/>
              <a:chExt cx="5615678" cy="3272528"/>
            </a:xfrm>
          </p:grpSpPr>
          <p:sp>
            <p:nvSpPr>
              <p:cNvPr id="40" name="Block Arc 39">
                <a:extLst>
                  <a:ext uri="{FF2B5EF4-FFF2-40B4-BE49-F238E27FC236}">
                    <a16:creationId xmlns:a16="http://schemas.microsoft.com/office/drawing/2014/main" id="{856A220E-FF51-4DCA-B38E-3B47A162C116}"/>
                  </a:ext>
                </a:extLst>
              </p:cNvPr>
              <p:cNvSpPr/>
              <p:nvPr/>
            </p:nvSpPr>
            <p:spPr bwMode="auto">
              <a:xfrm rot="10800000">
                <a:off x="3555384" y="1896464"/>
                <a:ext cx="5442069" cy="3272528"/>
              </a:xfrm>
              <a:prstGeom prst="blockArc">
                <a:avLst>
                  <a:gd name="adj1" fmla="val 376453"/>
                  <a:gd name="adj2" fmla="val 21277054"/>
                  <a:gd name="adj3" fmla="val 9611"/>
                </a:avLst>
              </a:prstGeom>
              <a:solidFill>
                <a:srgbClr val="E5E6E8"/>
              </a:solidFill>
              <a:ln w="9525" cap="flat" cmpd="sng" algn="ctr">
                <a:noFill/>
                <a:prstDash val="solid"/>
                <a:round/>
                <a:headEnd type="none" w="med" len="med"/>
                <a:tailEnd type="arrow" w="med" len="med"/>
              </a:ln>
              <a:effectLst/>
            </p:spPr>
            <p:txBody>
              <a:bodyPr vert="horz" wrap="square" lIns="90000" tIns="46800" rIns="36000" bIns="46800" numCol="1" rtlCol="0" anchor="t" anchorCtr="0" compatLnSpc="1">
                <a:prstTxWarp prst="textNoShape">
                  <a:avLst/>
                </a:prstTxWarp>
                <a:spAutoFit/>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0" i="0" u="none" strike="noStrike" kern="0" cap="none" spc="0" normalizeH="0" baseline="0" noProof="0">
                  <a:ln>
                    <a:noFill/>
                  </a:ln>
                  <a:solidFill>
                    <a:srgbClr val="120C80"/>
                  </a:solidFill>
                  <a:effectLst/>
                  <a:uLnTx/>
                  <a:uFillTx/>
                  <a:latin typeface="Arial" charset="0"/>
                  <a:cs typeface="Arial" charset="0"/>
                </a:endParaRPr>
              </a:p>
            </p:txBody>
          </p:sp>
          <p:sp>
            <p:nvSpPr>
              <p:cNvPr id="41" name="Isosceles Triangle 40">
                <a:extLst>
                  <a:ext uri="{FF2B5EF4-FFF2-40B4-BE49-F238E27FC236}">
                    <a16:creationId xmlns:a16="http://schemas.microsoft.com/office/drawing/2014/main" id="{CF7C3757-F55E-4CC6-A70E-9792EB779799}"/>
                  </a:ext>
                </a:extLst>
              </p:cNvPr>
              <p:cNvSpPr/>
              <p:nvPr/>
            </p:nvSpPr>
            <p:spPr bwMode="auto">
              <a:xfrm rot="21273394">
                <a:off x="3381775" y="3422349"/>
                <a:ext cx="795499" cy="349505"/>
              </a:xfrm>
              <a:prstGeom prst="triangle">
                <a:avLst>
                  <a:gd name="adj" fmla="val 51093"/>
                </a:avLst>
              </a:prstGeom>
              <a:solidFill>
                <a:srgbClr val="E5E6E8"/>
              </a:solidFill>
              <a:ln w="9525" cap="flat" cmpd="sng" algn="ctr">
                <a:noFill/>
                <a:prstDash val="solid"/>
                <a:round/>
                <a:headEnd type="none" w="med" len="med"/>
                <a:tailEnd type="arrow" w="med" len="med"/>
              </a:ln>
              <a:effectLst/>
            </p:spPr>
            <p:txBody>
              <a:bodyPr vert="horz" wrap="square" lIns="90000" tIns="46800" rIns="36000" bIns="46800" numCol="1" rtlCol="0" anchor="t" anchorCtr="0" compatLnSpc="1">
                <a:prstTxWarp prst="textNoShape">
                  <a:avLst/>
                </a:prstTxWarp>
                <a:spAutoFit/>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600" b="0" i="0" u="none" strike="noStrike" kern="0" cap="none" spc="0" normalizeH="0" baseline="0" noProof="0">
                  <a:ln>
                    <a:noFill/>
                  </a:ln>
                  <a:solidFill>
                    <a:srgbClr val="120C80"/>
                  </a:solidFill>
                  <a:effectLst/>
                  <a:uLnTx/>
                  <a:uFillTx/>
                  <a:latin typeface="Arial" charset="0"/>
                  <a:cs typeface="Arial" charset="0"/>
                </a:endParaRPr>
              </a:p>
            </p:txBody>
          </p:sp>
        </p:grpSp>
        <p:pic>
          <p:nvPicPr>
            <p:cNvPr id="8" name="Picture 7">
              <a:extLst>
                <a:ext uri="{FF2B5EF4-FFF2-40B4-BE49-F238E27FC236}">
                  <a16:creationId xmlns:a16="http://schemas.microsoft.com/office/drawing/2014/main" id="{3D6B1212-1691-4238-B5E7-8EC082AB3E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684" y="923465"/>
              <a:ext cx="3382936" cy="2590060"/>
            </a:xfrm>
            <a:prstGeom prst="rect">
              <a:avLst/>
            </a:prstGeom>
          </p:spPr>
        </p:pic>
        <p:cxnSp>
          <p:nvCxnSpPr>
            <p:cNvPr id="9" name="Gewinkelte Verbindung 26">
              <a:extLst>
                <a:ext uri="{FF2B5EF4-FFF2-40B4-BE49-F238E27FC236}">
                  <a16:creationId xmlns:a16="http://schemas.microsoft.com/office/drawing/2014/main" id="{C872E64D-DDB4-4A1B-B75F-96DF996CE033}"/>
                </a:ext>
              </a:extLst>
            </p:cNvPr>
            <p:cNvCxnSpPr>
              <a:stCxn id="25" idx="3"/>
              <a:endCxn id="19" idx="2"/>
            </p:cNvCxnSpPr>
            <p:nvPr/>
          </p:nvCxnSpPr>
          <p:spPr>
            <a:xfrm flipV="1">
              <a:off x="2973820" y="2084327"/>
              <a:ext cx="555557" cy="920660"/>
            </a:xfrm>
            <a:prstGeom prst="bentConnector3">
              <a:avLst>
                <a:gd name="adj1" fmla="val 50000"/>
              </a:avLst>
            </a:prstGeom>
            <a:noFill/>
            <a:ln w="25400" cap="flat" cmpd="sng" algn="ctr">
              <a:solidFill>
                <a:srgbClr val="0070C0"/>
              </a:solidFill>
              <a:prstDash val="solid"/>
              <a:tailEnd type="arrow"/>
            </a:ln>
            <a:effectLst/>
          </p:spPr>
        </p:cxnSp>
        <p:sp>
          <p:nvSpPr>
            <p:cNvPr id="10" name="TextBox 9">
              <a:extLst>
                <a:ext uri="{FF2B5EF4-FFF2-40B4-BE49-F238E27FC236}">
                  <a16:creationId xmlns:a16="http://schemas.microsoft.com/office/drawing/2014/main" id="{527E834B-E090-4124-9226-BD65947FAC17}"/>
                </a:ext>
              </a:extLst>
            </p:cNvPr>
            <p:cNvSpPr txBox="1"/>
            <p:nvPr/>
          </p:nvSpPr>
          <p:spPr>
            <a:xfrm>
              <a:off x="2304182" y="642578"/>
              <a:ext cx="750168" cy="40991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5E676E"/>
                  </a:solidFill>
                  <a:effectLst/>
                  <a:uLnTx/>
                  <a:uFillTx/>
                </a:rPr>
                <a:t>Modelica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5E676E"/>
                  </a:solidFill>
                  <a:effectLst/>
                  <a:uLnTx/>
                  <a:uFillTx/>
                </a:rPr>
                <a:t>model</a:t>
              </a:r>
            </a:p>
          </p:txBody>
        </p:sp>
        <p:cxnSp>
          <p:nvCxnSpPr>
            <p:cNvPr id="11" name="Gewinkelte Verbindung 26">
              <a:extLst>
                <a:ext uri="{FF2B5EF4-FFF2-40B4-BE49-F238E27FC236}">
                  <a16:creationId xmlns:a16="http://schemas.microsoft.com/office/drawing/2014/main" id="{A7F53C59-CB9A-4967-843F-56C86322D0EE}"/>
                </a:ext>
              </a:extLst>
            </p:cNvPr>
            <p:cNvCxnSpPr>
              <a:stCxn id="23" idx="3"/>
              <a:endCxn id="18" idx="4"/>
            </p:cNvCxnSpPr>
            <p:nvPr/>
          </p:nvCxnSpPr>
          <p:spPr>
            <a:xfrm flipH="1">
              <a:off x="4935521" y="1463155"/>
              <a:ext cx="1122432" cy="1269228"/>
            </a:xfrm>
            <a:prstGeom prst="bentConnector3">
              <a:avLst>
                <a:gd name="adj1" fmla="val -39575"/>
              </a:avLst>
            </a:prstGeom>
            <a:noFill/>
            <a:ln w="25400" cap="flat" cmpd="sng" algn="ctr">
              <a:solidFill>
                <a:srgbClr val="0070C0"/>
              </a:solidFill>
              <a:prstDash val="solid"/>
              <a:tailEnd type="arrow"/>
            </a:ln>
            <a:effectLst/>
          </p:spPr>
        </p:cxnSp>
        <p:cxnSp>
          <p:nvCxnSpPr>
            <p:cNvPr id="12" name="Gewinkelte Verbindung 26">
              <a:extLst>
                <a:ext uri="{FF2B5EF4-FFF2-40B4-BE49-F238E27FC236}">
                  <a16:creationId xmlns:a16="http://schemas.microsoft.com/office/drawing/2014/main" id="{D555C7EA-6D64-4B81-AB44-8588E7B3F751}"/>
                </a:ext>
              </a:extLst>
            </p:cNvPr>
            <p:cNvCxnSpPr>
              <a:cxnSpLocks/>
              <a:endCxn id="25" idx="0"/>
            </p:cNvCxnSpPr>
            <p:nvPr/>
          </p:nvCxnSpPr>
          <p:spPr>
            <a:xfrm rot="5400000">
              <a:off x="2248312" y="2392978"/>
              <a:ext cx="813254" cy="1"/>
            </a:xfrm>
            <a:prstGeom prst="bentConnector3">
              <a:avLst>
                <a:gd name="adj1" fmla="val 50000"/>
              </a:avLst>
            </a:prstGeom>
            <a:noFill/>
            <a:ln w="25400" cap="flat" cmpd="sng" algn="ctr">
              <a:solidFill>
                <a:srgbClr val="0070C0"/>
              </a:solidFill>
              <a:prstDash val="solid"/>
              <a:tailEnd type="arrow"/>
            </a:ln>
            <a:effectLst/>
          </p:spPr>
        </p:cxnSp>
        <p:cxnSp>
          <p:nvCxnSpPr>
            <p:cNvPr id="13" name="Gewinkelte Verbindung 26">
              <a:extLst>
                <a:ext uri="{FF2B5EF4-FFF2-40B4-BE49-F238E27FC236}">
                  <a16:creationId xmlns:a16="http://schemas.microsoft.com/office/drawing/2014/main" id="{26FB5D9F-ABDD-482E-9754-72F61BA9307B}"/>
                </a:ext>
              </a:extLst>
            </p:cNvPr>
            <p:cNvCxnSpPr>
              <a:stCxn id="19" idx="4"/>
              <a:endCxn id="22" idx="1"/>
            </p:cNvCxnSpPr>
            <p:nvPr/>
          </p:nvCxnSpPr>
          <p:spPr>
            <a:xfrm>
              <a:off x="4937803" y="2084327"/>
              <a:ext cx="269465" cy="206456"/>
            </a:xfrm>
            <a:prstGeom prst="bentConnector3">
              <a:avLst>
                <a:gd name="adj1" fmla="val 39717"/>
              </a:avLst>
            </a:prstGeom>
            <a:noFill/>
            <a:ln w="25400" cap="flat" cmpd="sng" algn="ctr">
              <a:solidFill>
                <a:srgbClr val="0070C0"/>
              </a:solidFill>
              <a:prstDash val="solid"/>
              <a:tailEnd type="arrow"/>
            </a:ln>
            <a:effectLst/>
          </p:spPr>
        </p:cxnSp>
        <p:cxnSp>
          <p:nvCxnSpPr>
            <p:cNvPr id="14" name="Gewinkelte Verbindung 26">
              <a:extLst>
                <a:ext uri="{FF2B5EF4-FFF2-40B4-BE49-F238E27FC236}">
                  <a16:creationId xmlns:a16="http://schemas.microsoft.com/office/drawing/2014/main" id="{E15A7B39-F34A-4135-95B6-0E4EE30BF337}"/>
                </a:ext>
              </a:extLst>
            </p:cNvPr>
            <p:cNvCxnSpPr>
              <a:stCxn id="19" idx="4"/>
              <a:endCxn id="23" idx="1"/>
            </p:cNvCxnSpPr>
            <p:nvPr/>
          </p:nvCxnSpPr>
          <p:spPr>
            <a:xfrm flipV="1">
              <a:off x="4937803" y="1463155"/>
              <a:ext cx="602888" cy="621172"/>
            </a:xfrm>
            <a:prstGeom prst="bentConnector3">
              <a:avLst>
                <a:gd name="adj1" fmla="val 17828"/>
              </a:avLst>
            </a:prstGeom>
            <a:noFill/>
            <a:ln w="25400" cap="flat" cmpd="sng" algn="ctr">
              <a:solidFill>
                <a:srgbClr val="0070C0"/>
              </a:solidFill>
              <a:prstDash val="solid"/>
              <a:tailEnd type="arrow"/>
            </a:ln>
            <a:effectLst/>
          </p:spPr>
        </p:cxnSp>
        <p:cxnSp>
          <p:nvCxnSpPr>
            <p:cNvPr id="15" name="Gewinkelte Verbindung 26">
              <a:extLst>
                <a:ext uri="{FF2B5EF4-FFF2-40B4-BE49-F238E27FC236}">
                  <a16:creationId xmlns:a16="http://schemas.microsoft.com/office/drawing/2014/main" id="{6A037B9F-0D8C-4307-A1C4-2DE8278D641B}"/>
                </a:ext>
              </a:extLst>
            </p:cNvPr>
            <p:cNvCxnSpPr>
              <a:stCxn id="22" idx="3"/>
              <a:endCxn id="18" idx="4"/>
            </p:cNvCxnSpPr>
            <p:nvPr/>
          </p:nvCxnSpPr>
          <p:spPr>
            <a:xfrm flipH="1">
              <a:off x="4935521" y="2290783"/>
              <a:ext cx="1458070" cy="441600"/>
            </a:xfrm>
            <a:prstGeom prst="bentConnector3">
              <a:avLst>
                <a:gd name="adj1" fmla="val -7443"/>
              </a:avLst>
            </a:prstGeom>
            <a:noFill/>
            <a:ln w="25400" cap="flat" cmpd="sng" algn="ctr">
              <a:solidFill>
                <a:srgbClr val="0070C0"/>
              </a:solidFill>
              <a:prstDash val="solid"/>
              <a:tailEnd type="arrow"/>
            </a:ln>
            <a:effectLst/>
          </p:spPr>
        </p:cxnSp>
        <p:cxnSp>
          <p:nvCxnSpPr>
            <p:cNvPr id="16" name="Gewinkelte Verbindung 26">
              <a:extLst>
                <a:ext uri="{FF2B5EF4-FFF2-40B4-BE49-F238E27FC236}">
                  <a16:creationId xmlns:a16="http://schemas.microsoft.com/office/drawing/2014/main" id="{5E920378-B802-4222-AD40-D805D160411F}"/>
                </a:ext>
              </a:extLst>
            </p:cNvPr>
            <p:cNvCxnSpPr>
              <a:stCxn id="25" idx="3"/>
              <a:endCxn id="20" idx="2"/>
            </p:cNvCxnSpPr>
            <p:nvPr/>
          </p:nvCxnSpPr>
          <p:spPr>
            <a:xfrm flipV="1">
              <a:off x="2973820" y="1416551"/>
              <a:ext cx="555557" cy="1588436"/>
            </a:xfrm>
            <a:prstGeom prst="bentConnector3">
              <a:avLst>
                <a:gd name="adj1" fmla="val 50000"/>
              </a:avLst>
            </a:prstGeom>
            <a:noFill/>
            <a:ln w="25400" cap="flat" cmpd="sng" algn="ctr">
              <a:solidFill>
                <a:srgbClr val="0070C0"/>
              </a:solidFill>
              <a:prstDash val="solid"/>
              <a:tailEnd type="arrow"/>
            </a:ln>
            <a:effectLst/>
          </p:spPr>
        </p:cxnSp>
        <p:sp>
          <p:nvSpPr>
            <p:cNvPr id="17" name="Flowchart: Magnetic Disk 16">
              <a:extLst>
                <a:ext uri="{FF2B5EF4-FFF2-40B4-BE49-F238E27FC236}">
                  <a16:creationId xmlns:a16="http://schemas.microsoft.com/office/drawing/2014/main" id="{41D8DF9C-AA24-4F90-BC2D-56FFA6CF53D8}"/>
                </a:ext>
              </a:extLst>
            </p:cNvPr>
            <p:cNvSpPr/>
            <p:nvPr/>
          </p:nvSpPr>
          <p:spPr>
            <a:xfrm>
              <a:off x="3527715" y="2940757"/>
              <a:ext cx="1408426" cy="869069"/>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algn="ctr">
                <a:defRPr/>
              </a:pPr>
              <a:r>
                <a:rPr lang="en-US" sz="1300" b="1" kern="0" dirty="0">
                  <a:solidFill>
                    <a:srgbClr val="FFFFFF"/>
                  </a:solidFill>
                  <a:latin typeface="Arial"/>
                  <a:cs typeface="+mn-cs"/>
                </a:rPr>
                <a:t>Binary </a:t>
              </a:r>
              <a:br>
                <a:rPr lang="en-US" sz="1300" b="1" kern="0" dirty="0">
                  <a:solidFill>
                    <a:srgbClr val="FFFFFF"/>
                  </a:solidFill>
                  <a:latin typeface="Arial"/>
                  <a:cs typeface="+mn-cs"/>
                </a:rPr>
              </a:br>
              <a:r>
                <a:rPr lang="en-US" sz="1300" b="1" kern="0" dirty="0">
                  <a:solidFill>
                    <a:srgbClr val="FFFFFF"/>
                  </a:solidFill>
                  <a:latin typeface="Arial"/>
                  <a:cs typeface="+mn-cs"/>
                </a:rPr>
                <a:t>Code*</a:t>
              </a:r>
            </a:p>
          </p:txBody>
        </p:sp>
        <p:sp>
          <p:nvSpPr>
            <p:cNvPr id="18" name="Flowchart: Magnetic Disk 17">
              <a:extLst>
                <a:ext uri="{FF2B5EF4-FFF2-40B4-BE49-F238E27FC236}">
                  <a16:creationId xmlns:a16="http://schemas.microsoft.com/office/drawing/2014/main" id="{F6166046-60DB-45AE-996E-2AC2F1BE063F}"/>
                </a:ext>
              </a:extLst>
            </p:cNvPr>
            <p:cNvSpPr/>
            <p:nvPr/>
          </p:nvSpPr>
          <p:spPr>
            <a:xfrm>
              <a:off x="3527095" y="2297848"/>
              <a:ext cx="1408426" cy="869069"/>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algn="ctr">
                <a:defRPr/>
              </a:pPr>
              <a:r>
                <a:rPr lang="en-US" sz="1300" b="1" kern="0" dirty="0">
                  <a:solidFill>
                    <a:srgbClr val="FFFFFF"/>
                  </a:solidFill>
                  <a:latin typeface="Arial"/>
                  <a:cs typeface="+mn-cs"/>
                </a:rPr>
                <a:t>Production </a:t>
              </a:r>
              <a:br>
                <a:rPr lang="en-US" sz="1300" b="1" kern="0" dirty="0">
                  <a:solidFill>
                    <a:srgbClr val="FFFFFF"/>
                  </a:solidFill>
                  <a:latin typeface="Arial"/>
                  <a:cs typeface="+mn-cs"/>
                </a:rPr>
              </a:br>
              <a:r>
                <a:rPr lang="en-US" sz="1300" b="1" kern="0" dirty="0">
                  <a:solidFill>
                    <a:srgbClr val="FFFFFF"/>
                  </a:solidFill>
                  <a:latin typeface="Arial"/>
                  <a:cs typeface="+mn-cs"/>
                </a:rPr>
                <a:t>Code*</a:t>
              </a:r>
            </a:p>
          </p:txBody>
        </p:sp>
        <p:sp>
          <p:nvSpPr>
            <p:cNvPr id="19" name="Flowchart: Magnetic Disk 18">
              <a:extLst>
                <a:ext uri="{FF2B5EF4-FFF2-40B4-BE49-F238E27FC236}">
                  <a16:creationId xmlns:a16="http://schemas.microsoft.com/office/drawing/2014/main" id="{DA1848EB-35E6-4C0C-A951-C73E133D0B30}"/>
                </a:ext>
              </a:extLst>
            </p:cNvPr>
            <p:cNvSpPr/>
            <p:nvPr/>
          </p:nvSpPr>
          <p:spPr>
            <a:xfrm>
              <a:off x="3529377" y="1649792"/>
              <a:ext cx="1408426" cy="869069"/>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algn="ctr">
                <a:defRPr/>
              </a:pPr>
              <a:r>
                <a:rPr lang="en-US" sz="1300" b="1" kern="0" dirty="0">
                  <a:solidFill>
                    <a:srgbClr val="FFFFFF"/>
                  </a:solidFill>
                  <a:latin typeface="Arial"/>
                  <a:cs typeface="+mn-cs"/>
                </a:rPr>
                <a:t>Algorithm</a:t>
              </a:r>
              <a:br>
                <a:rPr lang="en-US" sz="1300" b="1" kern="0" dirty="0">
                  <a:solidFill>
                    <a:srgbClr val="FFFFFF"/>
                  </a:solidFill>
                  <a:latin typeface="Arial"/>
                  <a:cs typeface="+mn-cs"/>
                </a:rPr>
              </a:br>
              <a:r>
                <a:rPr lang="en-US" sz="1300" b="1" kern="0" dirty="0">
                  <a:solidFill>
                    <a:srgbClr val="FFFFFF"/>
                  </a:solidFill>
                  <a:latin typeface="Arial"/>
                  <a:cs typeface="+mn-cs"/>
                </a:rPr>
                <a:t>Code</a:t>
              </a:r>
            </a:p>
          </p:txBody>
        </p:sp>
        <p:sp>
          <p:nvSpPr>
            <p:cNvPr id="20" name="Flowchart: Magnetic Disk 19">
              <a:extLst>
                <a:ext uri="{FF2B5EF4-FFF2-40B4-BE49-F238E27FC236}">
                  <a16:creationId xmlns:a16="http://schemas.microsoft.com/office/drawing/2014/main" id="{0BB18586-E9FC-40EA-9EC7-3134C13E15DC}"/>
                </a:ext>
              </a:extLst>
            </p:cNvPr>
            <p:cNvSpPr/>
            <p:nvPr/>
          </p:nvSpPr>
          <p:spPr>
            <a:xfrm>
              <a:off x="3529377" y="957353"/>
              <a:ext cx="1408426" cy="918396"/>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algn="ctr">
                <a:defRPr/>
              </a:pPr>
              <a:r>
                <a:rPr lang="en-US" sz="1300" b="1" kern="0" dirty="0">
                  <a:solidFill>
                    <a:srgbClr val="FFFFFF"/>
                  </a:solidFill>
                  <a:latin typeface="Arial"/>
                  <a:cs typeface="+mn-cs"/>
                </a:rPr>
                <a:t>Behavioral </a:t>
              </a:r>
              <a:br>
                <a:rPr lang="en-US" sz="1300" b="1" kern="0" dirty="0">
                  <a:solidFill>
                    <a:srgbClr val="FFFFFF"/>
                  </a:solidFill>
                  <a:latin typeface="Arial"/>
                  <a:cs typeface="+mn-cs"/>
                </a:rPr>
              </a:br>
              <a:r>
                <a:rPr lang="en-US" sz="1300" b="1" kern="0" dirty="0">
                  <a:solidFill>
                    <a:srgbClr val="FFFFFF"/>
                  </a:solidFill>
                  <a:latin typeface="Arial"/>
                  <a:cs typeface="+mn-cs"/>
                </a:rPr>
                <a:t>Model*</a:t>
              </a:r>
            </a:p>
          </p:txBody>
        </p:sp>
        <p:sp>
          <p:nvSpPr>
            <p:cNvPr id="21" name="Flowchart: Magnetic Disk 20">
              <a:extLst>
                <a:ext uri="{FF2B5EF4-FFF2-40B4-BE49-F238E27FC236}">
                  <a16:creationId xmlns:a16="http://schemas.microsoft.com/office/drawing/2014/main" id="{C7DCBA5F-95C9-4C1B-A793-E4C478A13806}"/>
                </a:ext>
              </a:extLst>
            </p:cNvPr>
            <p:cNvSpPr/>
            <p:nvPr/>
          </p:nvSpPr>
          <p:spPr>
            <a:xfrm>
              <a:off x="3529377" y="692270"/>
              <a:ext cx="1408426" cy="509431"/>
            </a:xfrm>
            <a:prstGeom prst="flowChartMagneticDisk">
              <a:avLst/>
            </a:prstGeom>
            <a:solidFill>
              <a:srgbClr val="0070C0"/>
            </a:solidFill>
            <a:ln w="19050" cap="flat" cmpd="sng" algn="ctr">
              <a:solidFill>
                <a:srgbClr val="000000"/>
              </a:solidFill>
              <a:prstDash val="solid"/>
            </a:ln>
            <a:effectLst/>
          </p:spPr>
          <p:txBody>
            <a:bodyPr wrap="none" rtlCol="0" anchor="ctr"/>
            <a:lstStyle/>
            <a:p>
              <a:pPr algn="ctr">
                <a:defRPr/>
              </a:pPr>
              <a:r>
                <a:rPr lang="en-US" sz="1300" b="1" kern="0" dirty="0">
                  <a:solidFill>
                    <a:srgbClr val="FFFFFF"/>
                  </a:solidFill>
                  <a:latin typeface="Arial"/>
                  <a:cs typeface="+mn-cs"/>
                </a:rPr>
                <a:t>eFMU Manifest</a:t>
              </a:r>
            </a:p>
          </p:txBody>
        </p:sp>
        <p:pic>
          <p:nvPicPr>
            <p:cNvPr id="22" name="Picture 21">
              <a:extLst>
                <a:ext uri="{FF2B5EF4-FFF2-40B4-BE49-F238E27FC236}">
                  <a16:creationId xmlns:a16="http://schemas.microsoft.com/office/drawing/2014/main" id="{57C329D9-4BB8-4723-8D82-F9B3019C29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7268" y="2076885"/>
              <a:ext cx="1186323" cy="427795"/>
            </a:xfrm>
            <a:prstGeom prst="rect">
              <a:avLst/>
            </a:prstGeom>
          </p:spPr>
        </p:pic>
        <p:pic>
          <p:nvPicPr>
            <p:cNvPr id="23" name="Picture 22">
              <a:extLst>
                <a:ext uri="{FF2B5EF4-FFF2-40B4-BE49-F238E27FC236}">
                  <a16:creationId xmlns:a16="http://schemas.microsoft.com/office/drawing/2014/main" id="{FB1259E9-2E1C-4CB2-BC78-5B5510FCA8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40691" y="1204524"/>
              <a:ext cx="517262" cy="517262"/>
            </a:xfrm>
            <a:prstGeom prst="rect">
              <a:avLst/>
            </a:prstGeom>
          </p:spPr>
        </p:pic>
        <p:sp>
          <p:nvSpPr>
            <p:cNvPr id="24" name="TextBox 23">
              <a:extLst>
                <a:ext uri="{FF2B5EF4-FFF2-40B4-BE49-F238E27FC236}">
                  <a16:creationId xmlns:a16="http://schemas.microsoft.com/office/drawing/2014/main" id="{94D56013-6A0B-40AE-B660-5C348A1976D4}"/>
                </a:ext>
              </a:extLst>
            </p:cNvPr>
            <p:cNvSpPr txBox="1"/>
            <p:nvPr>
              <p:custDataLst>
                <p:tags r:id="rId1"/>
              </p:custDataLst>
            </p:nvPr>
          </p:nvSpPr>
          <p:spPr>
            <a:xfrm>
              <a:off x="5104210" y="1716797"/>
              <a:ext cx="1378583" cy="338554"/>
            </a:xfrm>
            <a:prstGeom prst="rect">
              <a:avLst/>
            </a:prstGeom>
            <a:solidFill>
              <a:scrgbClr r="0" g="0" b="0">
                <a:alpha val="0"/>
              </a:scrgbClr>
            </a:solidFill>
            <a:ln>
              <a:noFill/>
            </a:ln>
          </p:spPr>
          <p:txBody>
            <a:bodyPr wrap="none" lIns="0" tIns="0" rIns="0" bIns="0" rtlCol="0">
              <a:spAutoFit/>
            </a:bodyPr>
            <a:lstStyle/>
            <a:p>
              <a:pPr marL="0" marR="0" lvl="0" indent="0" algn="ctr" defTabSz="914400" eaLnBrk="1" fontAlgn="auto" latinLnBrk="0" hangingPunct="1">
                <a:lnSpc>
                  <a:spcPct val="100000"/>
                </a:lnSpc>
                <a:spcBef>
                  <a:spcPts val="500"/>
                </a:spcBef>
                <a:spcAft>
                  <a:spcPts val="0"/>
                </a:spcAft>
                <a:buClrTx/>
                <a:buSzTx/>
                <a:buFontTx/>
                <a:buNone/>
                <a:tabLst/>
                <a:defRPr/>
              </a:pPr>
              <a:r>
                <a:rPr kumimoji="0" lang="sv-SE" sz="1100" b="1" i="0" u="none" strike="noStrike" kern="0" cap="none" spc="0" normalizeH="0" baseline="0" noProof="0" dirty="0">
                  <a:ln>
                    <a:noFill/>
                  </a:ln>
                  <a:solidFill>
                    <a:srgbClr val="5E676E"/>
                  </a:solidFill>
                  <a:effectLst/>
                  <a:uLnTx/>
                  <a:uFillTx/>
                </a:rPr>
                <a:t>Software </a:t>
              </a:r>
              <a:r>
                <a:rPr kumimoji="0" lang="sv-SE" sz="1100" b="1" i="0" u="none" strike="noStrike" kern="0" cap="none" spc="0" normalizeH="0" baseline="0" noProof="0" dirty="0" err="1">
                  <a:ln>
                    <a:noFill/>
                  </a:ln>
                  <a:solidFill>
                    <a:srgbClr val="5E676E"/>
                  </a:solidFill>
                  <a:effectLst/>
                  <a:uLnTx/>
                  <a:uFillTx/>
                </a:rPr>
                <a:t>Production</a:t>
              </a:r>
              <a:br>
                <a:rPr kumimoji="0" lang="sv-SE" sz="1100" b="1" i="0" u="none" strike="noStrike" kern="0" cap="none" spc="0" normalizeH="0" baseline="0" noProof="0" dirty="0">
                  <a:ln>
                    <a:noFill/>
                  </a:ln>
                  <a:solidFill>
                    <a:srgbClr val="5E676E"/>
                  </a:solidFill>
                  <a:effectLst/>
                  <a:uLnTx/>
                  <a:uFillTx/>
                </a:rPr>
              </a:br>
              <a:r>
                <a:rPr kumimoji="0" lang="sv-SE" sz="1100" b="1" i="0" u="none" strike="noStrike" kern="0" cap="none" spc="0" normalizeH="0" baseline="0" noProof="0" dirty="0" err="1">
                  <a:ln>
                    <a:noFill/>
                  </a:ln>
                  <a:solidFill>
                    <a:srgbClr val="5E676E"/>
                  </a:solidFill>
                  <a:effectLst/>
                  <a:uLnTx/>
                  <a:uFillTx/>
                </a:rPr>
                <a:t>Engineering</a:t>
              </a:r>
              <a:endParaRPr kumimoji="0" sz="1100" b="1" i="0" u="none" strike="noStrike" kern="0" cap="none" spc="0" normalizeH="0" baseline="0" noProof="0" dirty="0">
                <a:ln>
                  <a:noFill/>
                </a:ln>
                <a:solidFill>
                  <a:srgbClr val="5E676E"/>
                </a:solidFill>
                <a:effectLst/>
                <a:uLnTx/>
                <a:uFillTx/>
              </a:endParaRPr>
            </a:p>
          </p:txBody>
        </p:sp>
        <p:pic>
          <p:nvPicPr>
            <p:cNvPr id="25" name="Picture 24">
              <a:extLst>
                <a:ext uri="{FF2B5EF4-FFF2-40B4-BE49-F238E27FC236}">
                  <a16:creationId xmlns:a16="http://schemas.microsoft.com/office/drawing/2014/main" id="{5419E13B-AED0-4FA5-A976-BAAEDB1E3E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6056" y="2799605"/>
              <a:ext cx="637764" cy="410763"/>
            </a:xfrm>
            <a:prstGeom prst="rect">
              <a:avLst/>
            </a:prstGeom>
          </p:spPr>
        </p:pic>
        <p:sp>
          <p:nvSpPr>
            <p:cNvPr id="26" name="TextBox 25">
              <a:extLst>
                <a:ext uri="{FF2B5EF4-FFF2-40B4-BE49-F238E27FC236}">
                  <a16:creationId xmlns:a16="http://schemas.microsoft.com/office/drawing/2014/main" id="{EB4EB19F-302A-4246-95B1-203D1CDCFB13}"/>
                </a:ext>
              </a:extLst>
            </p:cNvPr>
            <p:cNvSpPr txBox="1"/>
            <p:nvPr/>
          </p:nvSpPr>
          <p:spPr>
            <a:xfrm>
              <a:off x="1864495" y="3211934"/>
              <a:ext cx="798824" cy="2923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err="1">
                  <a:ln>
                    <a:noFill/>
                  </a:ln>
                  <a:solidFill>
                    <a:srgbClr val="5E676E"/>
                  </a:solidFill>
                  <a:effectLst/>
                  <a:uLnTx/>
                  <a:uFillTx/>
                </a:rPr>
                <a:t>Dymola</a:t>
              </a:r>
              <a:endParaRPr kumimoji="0" lang="en-US" sz="1300" b="1" i="0" u="none" strike="noStrike" kern="0" cap="none" spc="0" normalizeH="0" baseline="0" noProof="0" dirty="0">
                <a:ln>
                  <a:noFill/>
                </a:ln>
                <a:solidFill>
                  <a:srgbClr val="5E676E"/>
                </a:solidFill>
                <a:effectLst/>
                <a:uLnTx/>
                <a:uFillTx/>
              </a:endParaRPr>
            </a:p>
          </p:txBody>
        </p:sp>
        <p:cxnSp>
          <p:nvCxnSpPr>
            <p:cNvPr id="27" name="Gewinkelte Verbindung 26">
              <a:extLst>
                <a:ext uri="{FF2B5EF4-FFF2-40B4-BE49-F238E27FC236}">
                  <a16:creationId xmlns:a16="http://schemas.microsoft.com/office/drawing/2014/main" id="{A0F04FA1-545D-441A-AC37-74A051A19F1A}"/>
                </a:ext>
              </a:extLst>
            </p:cNvPr>
            <p:cNvCxnSpPr>
              <a:stCxn id="22" idx="3"/>
              <a:endCxn id="17" idx="4"/>
            </p:cNvCxnSpPr>
            <p:nvPr/>
          </p:nvCxnSpPr>
          <p:spPr>
            <a:xfrm flipH="1">
              <a:off x="4936141" y="2290783"/>
              <a:ext cx="1457450" cy="1084509"/>
            </a:xfrm>
            <a:prstGeom prst="bentConnector3">
              <a:avLst>
                <a:gd name="adj1" fmla="val -7446"/>
              </a:avLst>
            </a:prstGeom>
            <a:noFill/>
            <a:ln w="25400" cap="flat" cmpd="sng" algn="ctr">
              <a:solidFill>
                <a:srgbClr val="0070C0"/>
              </a:solidFill>
              <a:prstDash val="solid"/>
              <a:tailEnd type="arrow"/>
            </a:ln>
            <a:effectLst/>
          </p:spPr>
        </p:cxnSp>
        <p:sp>
          <p:nvSpPr>
            <p:cNvPr id="28" name="Rectangle 27">
              <a:extLst>
                <a:ext uri="{FF2B5EF4-FFF2-40B4-BE49-F238E27FC236}">
                  <a16:creationId xmlns:a16="http://schemas.microsoft.com/office/drawing/2014/main" id="{7D121D7A-7398-4699-93E5-363BE494AD7E}"/>
                </a:ext>
              </a:extLst>
            </p:cNvPr>
            <p:cNvSpPr/>
            <p:nvPr/>
          </p:nvSpPr>
          <p:spPr>
            <a:xfrm>
              <a:off x="7898888" y="1597682"/>
              <a:ext cx="1128800" cy="1199516"/>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9" name="Picture 28">
              <a:extLst>
                <a:ext uri="{FF2B5EF4-FFF2-40B4-BE49-F238E27FC236}">
                  <a16:creationId xmlns:a16="http://schemas.microsoft.com/office/drawing/2014/main" id="{38EE5F3C-4BBF-4B38-85BA-C1F16483C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11157" y="2335219"/>
              <a:ext cx="1658352" cy="397163"/>
            </a:xfrm>
            <a:prstGeom prst="rect">
              <a:avLst/>
            </a:prstGeom>
          </p:spPr>
        </p:pic>
        <p:pic>
          <p:nvPicPr>
            <p:cNvPr id="30" name="Picture 29">
              <a:extLst>
                <a:ext uri="{FF2B5EF4-FFF2-40B4-BE49-F238E27FC236}">
                  <a16:creationId xmlns:a16="http://schemas.microsoft.com/office/drawing/2014/main" id="{3EB8AEB7-E40F-4222-8F04-6F60E87FE6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40640" y="1588447"/>
              <a:ext cx="1058717" cy="741014"/>
            </a:xfrm>
            <a:prstGeom prst="rect">
              <a:avLst/>
            </a:prstGeom>
          </p:spPr>
        </p:pic>
        <p:cxnSp>
          <p:nvCxnSpPr>
            <p:cNvPr id="31" name="Gewinkelte Verbindung 26">
              <a:extLst>
                <a:ext uri="{FF2B5EF4-FFF2-40B4-BE49-F238E27FC236}">
                  <a16:creationId xmlns:a16="http://schemas.microsoft.com/office/drawing/2014/main" id="{D7D3991A-DCDB-4DC9-87AA-2DBFF80FEA03}"/>
                </a:ext>
              </a:extLst>
            </p:cNvPr>
            <p:cNvCxnSpPr>
              <a:cxnSpLocks/>
              <a:stCxn id="17" idx="2"/>
              <a:endCxn id="25" idx="2"/>
            </p:cNvCxnSpPr>
            <p:nvPr/>
          </p:nvCxnSpPr>
          <p:spPr>
            <a:xfrm rot="10800000">
              <a:off x="2654939" y="3210368"/>
              <a:ext cx="872777" cy="164924"/>
            </a:xfrm>
            <a:prstGeom prst="bentConnector2">
              <a:avLst/>
            </a:prstGeom>
            <a:noFill/>
            <a:ln w="25400" cap="flat" cmpd="sng" algn="ctr">
              <a:solidFill>
                <a:srgbClr val="00B050"/>
              </a:solidFill>
              <a:prstDash val="solid"/>
              <a:tailEnd type="arrow"/>
            </a:ln>
            <a:effectLst/>
          </p:spPr>
        </p:cxnSp>
        <p:sp>
          <p:nvSpPr>
            <p:cNvPr id="32" name="TextBox 31">
              <a:extLst>
                <a:ext uri="{FF2B5EF4-FFF2-40B4-BE49-F238E27FC236}">
                  <a16:creationId xmlns:a16="http://schemas.microsoft.com/office/drawing/2014/main" id="{EA18B036-76BE-46DC-92A5-C8F90A45E962}"/>
                </a:ext>
              </a:extLst>
            </p:cNvPr>
            <p:cNvSpPr txBox="1"/>
            <p:nvPr/>
          </p:nvSpPr>
          <p:spPr>
            <a:xfrm>
              <a:off x="3251598" y="3028200"/>
              <a:ext cx="313889" cy="738664"/>
            </a:xfrm>
            <a:prstGeom prst="rect">
              <a:avLst/>
            </a:prstGeom>
            <a:noFill/>
          </p:spPr>
          <p:txBody>
            <a:bodyPr wrap="square" lIns="0" tIns="0" rIns="0" bIns="0" rtlCol="0">
              <a:spAutoFit/>
            </a:bodyPr>
            <a:lstStyle/>
            <a:p>
              <a:pPr eaLnBrk="1" fontAlgn="auto" hangingPunct="1">
                <a:spcBef>
                  <a:spcPts val="0"/>
                </a:spcBef>
                <a:spcAft>
                  <a:spcPts val="0"/>
                </a:spcAft>
              </a:pPr>
              <a:r>
                <a:rPr lang="en-US" sz="2400" b="1" dirty="0">
                  <a:solidFill>
                    <a:srgbClr val="00B050"/>
                  </a:solidFill>
                  <a:latin typeface="Calibri" panose="020F0502020204030204"/>
                  <a:cs typeface="+mn-cs"/>
                </a:rPr>
                <a:t>✓</a:t>
              </a:r>
              <a:br>
                <a:rPr lang="en-US" sz="2400" b="1" dirty="0">
                  <a:solidFill>
                    <a:prstClr val="black"/>
                  </a:solidFill>
                  <a:latin typeface="Calibri" panose="020F0502020204030204"/>
                  <a:cs typeface="+mn-cs"/>
                </a:rPr>
              </a:br>
              <a:r>
                <a:rPr lang="en-US" sz="2400" b="1" dirty="0">
                  <a:solidFill>
                    <a:srgbClr val="FF0000"/>
                  </a:solidFill>
                  <a:latin typeface="Calibri" panose="020F0502020204030204"/>
                  <a:cs typeface="+mn-cs"/>
                </a:rPr>
                <a:t>✗</a:t>
              </a:r>
            </a:p>
          </p:txBody>
        </p:sp>
        <p:pic>
          <p:nvPicPr>
            <p:cNvPr id="33" name="Picture 32">
              <a:extLst>
                <a:ext uri="{FF2B5EF4-FFF2-40B4-BE49-F238E27FC236}">
                  <a16:creationId xmlns:a16="http://schemas.microsoft.com/office/drawing/2014/main" id="{2287EB11-D8F0-447A-9447-87D2F4D4D43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60977" y="2779716"/>
              <a:ext cx="430040" cy="389951"/>
            </a:xfrm>
            <a:prstGeom prst="rect">
              <a:avLst/>
            </a:prstGeom>
          </p:spPr>
        </p:pic>
        <p:sp>
          <p:nvSpPr>
            <p:cNvPr id="34" name="TextBox 33">
              <a:extLst>
                <a:ext uri="{FF2B5EF4-FFF2-40B4-BE49-F238E27FC236}">
                  <a16:creationId xmlns:a16="http://schemas.microsoft.com/office/drawing/2014/main" id="{2D788955-B271-4CC7-BBFB-E05D25E59784}"/>
                </a:ext>
              </a:extLst>
            </p:cNvPr>
            <p:cNvSpPr txBox="1"/>
            <p:nvPr/>
          </p:nvSpPr>
          <p:spPr>
            <a:xfrm>
              <a:off x="5425514" y="2754173"/>
              <a:ext cx="313889" cy="369332"/>
            </a:xfrm>
            <a:prstGeom prst="rect">
              <a:avLst/>
            </a:prstGeom>
            <a:noFill/>
          </p:spPr>
          <p:txBody>
            <a:bodyPr wrap="square" lIns="0" tIns="0" rIns="0" bIns="0" rtlCol="0">
              <a:spAutoFit/>
            </a:bodyPr>
            <a:lstStyle/>
            <a:p>
              <a:pPr eaLnBrk="1" fontAlgn="auto" hangingPunct="1">
                <a:spcBef>
                  <a:spcPts val="0"/>
                </a:spcBef>
                <a:spcAft>
                  <a:spcPts val="0"/>
                </a:spcAft>
              </a:pPr>
              <a:r>
                <a:rPr lang="en-US" sz="2400" b="1" dirty="0">
                  <a:solidFill>
                    <a:srgbClr val="00B050"/>
                  </a:solidFill>
                  <a:latin typeface="Calibri" panose="020F0502020204030204"/>
                  <a:cs typeface="+mn-cs"/>
                </a:rPr>
                <a:t>✓</a:t>
              </a:r>
            </a:p>
          </p:txBody>
        </p:sp>
        <p:pic>
          <p:nvPicPr>
            <p:cNvPr id="35" name="Picture 34">
              <a:extLst>
                <a:ext uri="{FF2B5EF4-FFF2-40B4-BE49-F238E27FC236}">
                  <a16:creationId xmlns:a16="http://schemas.microsoft.com/office/drawing/2014/main" id="{01A1A83A-75DA-447B-8233-BEC2E7DC81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63380" y="963259"/>
              <a:ext cx="980952" cy="980952"/>
            </a:xfrm>
            <a:prstGeom prst="rect">
              <a:avLst/>
            </a:prstGeom>
          </p:spPr>
        </p:pic>
        <p:cxnSp>
          <p:nvCxnSpPr>
            <p:cNvPr id="36" name="Connector: Elbow 35">
              <a:extLst>
                <a:ext uri="{FF2B5EF4-FFF2-40B4-BE49-F238E27FC236}">
                  <a16:creationId xmlns:a16="http://schemas.microsoft.com/office/drawing/2014/main" id="{6038AAF6-7AB5-47DD-A787-B0DF29FCD172}"/>
                </a:ext>
              </a:extLst>
            </p:cNvPr>
            <p:cNvCxnSpPr>
              <a:cxnSpLocks/>
              <a:stCxn id="25" idx="1"/>
              <a:endCxn id="35" idx="1"/>
            </p:cNvCxnSpPr>
            <p:nvPr/>
          </p:nvCxnSpPr>
          <p:spPr>
            <a:xfrm rot="10800000">
              <a:off x="2163380" y="1453735"/>
              <a:ext cx="172676" cy="1551252"/>
            </a:xfrm>
            <a:prstGeom prst="bentConnector3">
              <a:avLst>
                <a:gd name="adj1" fmla="val 182220"/>
              </a:avLst>
            </a:prstGeom>
            <a:ln w="25400">
              <a:solidFill>
                <a:srgbClr val="00B05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19B50EC-9EE4-4CA7-851D-A85931704734}"/>
                </a:ext>
              </a:extLst>
            </p:cNvPr>
            <p:cNvSpPr txBox="1"/>
            <p:nvPr/>
          </p:nvSpPr>
          <p:spPr>
            <a:xfrm>
              <a:off x="2052050" y="1883146"/>
              <a:ext cx="471512" cy="307777"/>
            </a:xfrm>
            <a:prstGeom prst="rect">
              <a:avLst/>
            </a:prstGeom>
            <a:noFill/>
          </p:spPr>
          <p:txBody>
            <a:bodyPr wrap="square" lIns="0" tIns="0" rIns="0" bIns="0" rtlCol="0">
              <a:spAutoFit/>
            </a:bodyPr>
            <a:lstStyle/>
            <a:p>
              <a:pPr algn="ctr" eaLnBrk="0" fontAlgn="base" hangingPunct="0">
                <a:spcBef>
                  <a:spcPct val="0"/>
                </a:spcBef>
                <a:spcAft>
                  <a:spcPct val="0"/>
                </a:spcAft>
              </a:pPr>
              <a:r>
                <a:rPr lang="sv-SE" sz="1000" b="1" dirty="0" err="1">
                  <a:solidFill>
                    <a:srgbClr val="00B050"/>
                  </a:solidFill>
                  <a:latin typeface="Arial" charset="0"/>
                  <a:cs typeface="Arial" charset="0"/>
                </a:rPr>
                <a:t>testing</a:t>
              </a:r>
              <a:endParaRPr lang="sv-SE" sz="1000" b="1" dirty="0">
                <a:solidFill>
                  <a:srgbClr val="00B050"/>
                </a:solidFill>
                <a:latin typeface="Arial" charset="0"/>
                <a:cs typeface="Arial" charset="0"/>
              </a:endParaRPr>
            </a:p>
            <a:p>
              <a:pPr algn="ctr" eaLnBrk="0" fontAlgn="base" hangingPunct="0">
                <a:spcBef>
                  <a:spcPct val="0"/>
                </a:spcBef>
                <a:spcAft>
                  <a:spcPct val="0"/>
                </a:spcAft>
              </a:pPr>
              <a:r>
                <a:rPr lang="en-US" sz="1000" b="1" dirty="0" err="1">
                  <a:solidFill>
                    <a:srgbClr val="00B050"/>
                  </a:solidFill>
                  <a:latin typeface="Arial" charset="0"/>
                  <a:cs typeface="Arial" charset="0"/>
                </a:rPr>
                <a:t>MiL</a:t>
              </a:r>
              <a:endParaRPr lang="en-US" sz="1000" b="1" dirty="0">
                <a:solidFill>
                  <a:srgbClr val="00B050"/>
                </a:solidFill>
                <a:latin typeface="Arial" charset="0"/>
                <a:cs typeface="Arial" charset="0"/>
              </a:endParaRPr>
            </a:p>
          </p:txBody>
        </p:sp>
        <p:sp>
          <p:nvSpPr>
            <p:cNvPr id="38" name="TextBox 37">
              <a:extLst>
                <a:ext uri="{FF2B5EF4-FFF2-40B4-BE49-F238E27FC236}">
                  <a16:creationId xmlns:a16="http://schemas.microsoft.com/office/drawing/2014/main" id="{2130CF6A-E2E8-4CE4-973C-00E03A8D70FD}"/>
                </a:ext>
              </a:extLst>
            </p:cNvPr>
            <p:cNvSpPr txBox="1"/>
            <p:nvPr/>
          </p:nvSpPr>
          <p:spPr>
            <a:xfrm>
              <a:off x="2792760" y="3426785"/>
              <a:ext cx="504404" cy="307777"/>
            </a:xfrm>
            <a:prstGeom prst="rect">
              <a:avLst/>
            </a:prstGeom>
            <a:noFill/>
          </p:spPr>
          <p:txBody>
            <a:bodyPr wrap="square" lIns="0" tIns="0" rIns="0" bIns="0" rtlCol="0">
              <a:spAutoFit/>
            </a:bodyPr>
            <a:lstStyle/>
            <a:p>
              <a:pPr algn="ctr" eaLnBrk="0" fontAlgn="base" hangingPunct="0">
                <a:spcBef>
                  <a:spcPct val="0"/>
                </a:spcBef>
                <a:spcAft>
                  <a:spcPct val="0"/>
                </a:spcAft>
              </a:pPr>
              <a:r>
                <a:rPr lang="sv-SE" sz="1000" b="1" dirty="0" err="1">
                  <a:solidFill>
                    <a:srgbClr val="00B050"/>
                  </a:solidFill>
                  <a:latin typeface="Arial" charset="0"/>
                  <a:cs typeface="Arial" charset="0"/>
                </a:rPr>
                <a:t>testing</a:t>
              </a:r>
              <a:endParaRPr lang="sv-SE" sz="1000" b="1" dirty="0">
                <a:solidFill>
                  <a:srgbClr val="00B050"/>
                </a:solidFill>
                <a:latin typeface="Arial" charset="0"/>
                <a:cs typeface="Arial" charset="0"/>
              </a:endParaRPr>
            </a:p>
            <a:p>
              <a:pPr algn="ctr" eaLnBrk="0" fontAlgn="base" hangingPunct="0">
                <a:spcBef>
                  <a:spcPct val="0"/>
                </a:spcBef>
                <a:spcAft>
                  <a:spcPct val="0"/>
                </a:spcAft>
              </a:pPr>
              <a:r>
                <a:rPr lang="en-US" sz="1000" b="1" dirty="0" err="1">
                  <a:solidFill>
                    <a:srgbClr val="00B050"/>
                  </a:solidFill>
                  <a:latin typeface="Arial" charset="0"/>
                  <a:cs typeface="Arial" charset="0"/>
                </a:rPr>
                <a:t>SiL</a:t>
              </a:r>
              <a:endParaRPr lang="en-US" sz="1000" b="1" dirty="0">
                <a:solidFill>
                  <a:srgbClr val="00B050"/>
                </a:solidFill>
                <a:latin typeface="Arial" charset="0"/>
                <a:cs typeface="Arial" charset="0"/>
              </a:endParaRPr>
            </a:p>
          </p:txBody>
        </p:sp>
        <p:sp>
          <p:nvSpPr>
            <p:cNvPr id="39" name="TextBox 38">
              <a:extLst>
                <a:ext uri="{FF2B5EF4-FFF2-40B4-BE49-F238E27FC236}">
                  <a16:creationId xmlns:a16="http://schemas.microsoft.com/office/drawing/2014/main" id="{04EEF3B1-78EA-4827-8ACC-FC551321149C}"/>
                </a:ext>
              </a:extLst>
            </p:cNvPr>
            <p:cNvSpPr txBox="1"/>
            <p:nvPr/>
          </p:nvSpPr>
          <p:spPr>
            <a:xfrm>
              <a:off x="1759084" y="1519274"/>
              <a:ext cx="592598" cy="369332"/>
            </a:xfrm>
            <a:prstGeom prst="rect">
              <a:avLst/>
            </a:prstGeom>
            <a:noFill/>
          </p:spPr>
          <p:txBody>
            <a:bodyPr wrap="square" lIns="0" tIns="0" rIns="0" bIns="0" rtlCol="0">
              <a:spAutoFit/>
            </a:bodyPr>
            <a:lstStyle/>
            <a:p>
              <a:pPr eaLnBrk="1" fontAlgn="auto" hangingPunct="1">
                <a:spcBef>
                  <a:spcPts val="0"/>
                </a:spcBef>
                <a:spcAft>
                  <a:spcPts val="0"/>
                </a:spcAft>
              </a:pPr>
              <a:r>
                <a:rPr lang="en-US" sz="2400" b="1" dirty="0">
                  <a:solidFill>
                    <a:srgbClr val="00B050"/>
                  </a:solidFill>
                  <a:latin typeface="Calibri" panose="020F0502020204030204"/>
                  <a:cs typeface="+mn-cs"/>
                </a:rPr>
                <a:t>✓ </a:t>
              </a:r>
              <a:r>
                <a:rPr lang="en-US" sz="2400" b="1" dirty="0">
                  <a:solidFill>
                    <a:srgbClr val="FF0000"/>
                  </a:solidFill>
                  <a:latin typeface="Calibri" panose="020F0502020204030204"/>
                  <a:cs typeface="+mn-cs"/>
                </a:rPr>
                <a:t>✗</a:t>
              </a:r>
            </a:p>
          </p:txBody>
        </p:sp>
      </p:grpSp>
    </p:spTree>
    <p:extLst>
      <p:ext uri="{BB962C8B-B14F-4D97-AF65-F5344CB8AC3E}">
        <p14:creationId xmlns:p14="http://schemas.microsoft.com/office/powerpoint/2010/main" val="31206147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5FCAD8E6222F478CF98AE6458717E4" ma:contentTypeVersion="0" ma:contentTypeDescription="Create a new document." ma:contentTypeScope="" ma:versionID="ae4c969974cdc097ec4092e4953e579e">
  <xsd:schema xmlns:xsd="http://www.w3.org/2001/XMLSchema" xmlns:p="http://schemas.microsoft.com/office/2006/metadata/properties" targetNamespace="http://schemas.microsoft.com/office/2006/metadata/properties" ma:root="true" ma:fieldsID="9684e7e44b4b32ae9d4fdaa413507a5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605D1E8-C791-4C95-A083-CBF3AF871BE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D6DDF4F8-48B7-40A7-A044-30F13F7F87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2761</TotalTime>
  <Words>606</Words>
  <Application>Microsoft Office PowerPoint</Application>
  <PresentationFormat>Widescreen</PresentationFormat>
  <Paragraphs>44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Arial</vt:lpstr>
      <vt:lpstr>Office Theme</vt:lpstr>
      <vt:lpstr>PowerPoint Presentation</vt:lpstr>
      <vt:lpstr>License for</vt:lpstr>
      <vt:lpstr>PowerPoint Presentation</vt:lpstr>
    </vt:vector>
  </TitlesOfParts>
  <Company>MAP eFMI</Company>
  <LinksUpToDate>false</LinksUpToDate>
  <SharedDoc>false</SharedDoc>
  <HyperlinkBase>https://efmi-standard.org</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15th International Modelica Conference - eFMI® Tutorial - Agenda</dc:title>
  <dc:subject>15th International Modelica Conference - eFMI® Tutorial - Agenda</dc:subject>
  <dc:creator>Christoff.BUeRGER@3ds.com</dc:creator>
  <cp:keywords>eFMI; tutorial</cp:keywords>
  <cp:lastModifiedBy>BÜRGER Christoff</cp:lastModifiedBy>
  <cp:revision>1102</cp:revision>
  <dcterms:created xsi:type="dcterms:W3CDTF">2010-12-02T13:14:33Z</dcterms:created>
  <dcterms:modified xsi:type="dcterms:W3CDTF">2025-07-04T20:50:27Z</dcterms:modified>
  <cp:category>eFMI; tutorial</cp:category>
  <cp:contentStatus>final</cp:contentStatus>
</cp:coreProperties>
</file>