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3"/>
  </p:sldMasterIdLst>
  <p:notesMasterIdLst>
    <p:notesMasterId r:id="rId34"/>
  </p:notesMasterIdLst>
  <p:handoutMasterIdLst>
    <p:handoutMasterId r:id="rId35"/>
  </p:handoutMasterIdLst>
  <p:sldIdLst>
    <p:sldId id="314" r:id="rId4"/>
    <p:sldId id="436" r:id="rId5"/>
    <p:sldId id="427" r:id="rId6"/>
    <p:sldId id="447" r:id="rId7"/>
    <p:sldId id="435" r:id="rId8"/>
    <p:sldId id="437" r:id="rId9"/>
    <p:sldId id="448" r:id="rId10"/>
    <p:sldId id="440" r:id="rId11"/>
    <p:sldId id="425" r:id="rId12"/>
    <p:sldId id="450" r:id="rId13"/>
    <p:sldId id="438" r:id="rId14"/>
    <p:sldId id="441" r:id="rId15"/>
    <p:sldId id="446" r:id="rId16"/>
    <p:sldId id="451" r:id="rId17"/>
    <p:sldId id="452" r:id="rId18"/>
    <p:sldId id="468" r:id="rId19"/>
    <p:sldId id="475" r:id="rId20"/>
    <p:sldId id="473" r:id="rId21"/>
    <p:sldId id="445" r:id="rId22"/>
    <p:sldId id="457" r:id="rId23"/>
    <p:sldId id="455" r:id="rId24"/>
    <p:sldId id="456" r:id="rId25"/>
    <p:sldId id="464" r:id="rId26"/>
    <p:sldId id="461" r:id="rId27"/>
    <p:sldId id="463" r:id="rId28"/>
    <p:sldId id="462" r:id="rId29"/>
    <p:sldId id="458" r:id="rId30"/>
    <p:sldId id="466" r:id="rId31"/>
    <p:sldId id="474" r:id="rId32"/>
    <p:sldId id="471" r:id="rId33"/>
  </p:sldIdLst>
  <p:sldSz cx="12192000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600" kern="1200">
        <a:solidFill>
          <a:srgbClr val="120C80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300"/>
    <a:srgbClr val="120C80"/>
    <a:srgbClr val="00376F"/>
    <a:srgbClr val="91100E"/>
    <a:srgbClr val="5E676E"/>
    <a:srgbClr val="C91330"/>
    <a:srgbClr val="FFE79D"/>
    <a:srgbClr val="ED6A50"/>
    <a:srgbClr val="E3FF00"/>
    <a:srgbClr val="4F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5320" autoAdjust="0"/>
  </p:normalViewPr>
  <p:slideViewPr>
    <p:cSldViewPr snapToGrid="0">
      <p:cViewPr varScale="1">
        <p:scale>
          <a:sx n="70" d="100"/>
          <a:sy n="70" d="100"/>
        </p:scale>
        <p:origin x="1051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94DDB95-9110-49C7-9D00-DE752580CD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E93738F-46BC-4330-B613-4C94BEDEF2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F796A944-C12F-4BF4-A69A-0C008A8C285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5CCFA6AD-3184-4D20-ADD5-106C66D5944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01DF58F-2A57-452A-958D-23C67E78F907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7DDC6B2-BAE9-4F15-BA17-0988F2AC4C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2D93E0-79D8-4A1A-94C8-E2FAFFFE15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4BA1F97-1BE7-4EFA-9D91-E765E6F6BC0D}" type="datetimeFigureOut">
              <a:rPr lang="en-US"/>
              <a:pPr>
                <a:defRPr/>
              </a:pPr>
              <a:t>10/25/2023</a:t>
            </a:fld>
            <a:endParaRPr lang="en-US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C0472C7B-0169-4D84-989F-CCC06BAE6D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B7BFA9F0-B57E-48A0-8F1A-E7AD8BE8E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AC7A05-627B-407F-AB8B-2DEA46ACF3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335BE4-0B65-4095-A55D-040C4721E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AB06A50-7B57-4553-B2BC-E857236DEF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necessary for collaborative development of complex system controllers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B06A50-7B57-4553-B2BC-E857236DEF86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282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co-sim and intermediate output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B06A50-7B57-4553-B2BC-E857236DEF86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2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4F8991D-8E07-4CE6-801D-D42CAD1C25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90534" y="6365875"/>
            <a:ext cx="3810931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36000" bIns="46800">
            <a:spAutoFit/>
          </a:bodyPr>
          <a:lstStyle>
            <a:lvl1pPr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dirty="0">
                <a:solidFill>
                  <a:srgbClr val="5E676E"/>
                </a:solidFill>
              </a:rPr>
              <a:t>© 2023 FMI Modelica Association Project | www.fmi-standard.org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01539" y="3448808"/>
            <a:ext cx="9755716" cy="511442"/>
          </a:xfrm>
        </p:spPr>
        <p:txBody>
          <a:bodyPr bIns="43200">
            <a:spAutoFit/>
          </a:bodyPr>
          <a:lstStyle>
            <a:lvl1pPr algn="ctr">
              <a:defRPr lang="de-DE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01539" y="4760007"/>
            <a:ext cx="9755716" cy="1256510"/>
          </a:xfrm>
        </p:spPr>
        <p:txBody>
          <a:bodyPr/>
          <a:lstStyle>
            <a:lvl1pPr>
              <a:lnSpc>
                <a:spcPct val="95000"/>
              </a:lnSpc>
              <a:spcAft>
                <a:spcPct val="0"/>
              </a:spcAft>
              <a:defRPr lang="de-DE" sz="1800" kern="1200" baseline="0" dirty="0">
                <a:solidFill>
                  <a:srgbClr val="5E676E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863244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119" y="1461331"/>
            <a:ext cx="11003744" cy="4760007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fr-FR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132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3392" y="1497013"/>
            <a:ext cx="5371008" cy="4513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497013"/>
            <a:ext cx="5467351" cy="4513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0140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Inhaltsplatzhalter 4">
            <a:extLst>
              <a:ext uri="{FF2B5EF4-FFF2-40B4-BE49-F238E27FC236}">
                <a16:creationId xmlns:a16="http://schemas.microsoft.com/office/drawing/2014/main" id="{2BC5D906-5BA5-E421-156F-3C82D8A2879E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620184" y="1440370"/>
            <a:ext cx="11040533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556991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4656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6692971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28066" y="1440370"/>
            <a:ext cx="11735396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148752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4A481C86-0EB0-4659-8599-FB1BED336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0184" y="765969"/>
            <a:ext cx="1104053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Page master title</a:t>
            </a:r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3F7AA6AE-173C-471C-B562-46C348AAD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0184" y="1470819"/>
            <a:ext cx="11040533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Mastertextformat bearbeiten</a:t>
            </a:r>
          </a:p>
          <a:p>
            <a:pPr lvl="1"/>
            <a:r>
              <a:rPr lang="de-DE" altLang="en-US" dirty="0"/>
              <a:t>Zweite Ebene</a:t>
            </a:r>
          </a:p>
          <a:p>
            <a:pPr lvl="2"/>
            <a:r>
              <a:rPr lang="de-DE" altLang="en-US" dirty="0"/>
              <a:t>Dritte Ebene</a:t>
            </a:r>
          </a:p>
          <a:p>
            <a:pPr lvl="3"/>
            <a:r>
              <a:rPr lang="de-DE" altLang="en-US" dirty="0"/>
              <a:t>Vierte Ebene</a:t>
            </a:r>
          </a:p>
          <a:p>
            <a:pPr lvl="4"/>
            <a:r>
              <a:rPr lang="de-DE" altLang="en-US" dirty="0"/>
              <a:t>Fünfte Ebene</a:t>
            </a:r>
            <a:endParaRPr lang="en-US" altLang="en-US" dirty="0"/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803EADC3-11C7-4216-8817-8EA214D7F0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2234" y="6391275"/>
            <a:ext cx="3775665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36000" bIns="46800">
            <a:spAutoFit/>
          </a:bodyPr>
          <a:lstStyle>
            <a:lvl1pPr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solidFill>
                  <a:srgbClr val="C00000"/>
                </a:solidFill>
              </a:rPr>
              <a:t>© 2023 Modelica Association Project FMI | www.fmi-standard.org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2C3C27CE-FEF9-4C65-AC15-1FD889E5B59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288105" y="6391275"/>
            <a:ext cx="385313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36000" bIns="46800">
            <a:spAutoFit/>
          </a:bodyPr>
          <a:lstStyle>
            <a:lvl1pPr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120C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60E12587-5785-4F82-9271-E67CE8CC889B}" type="slidenum">
              <a:rPr lang="de-DE" altLang="en-US" sz="1000" smtClean="0">
                <a:solidFill>
                  <a:srgbClr val="C00000"/>
                </a:solidFill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de-DE" altLang="en-US" sz="1000" dirty="0">
              <a:solidFill>
                <a:srgbClr val="C00000"/>
              </a:solidFill>
            </a:endParaRPr>
          </a:p>
        </p:txBody>
      </p:sp>
      <p:cxnSp>
        <p:nvCxnSpPr>
          <p:cNvPr id="2" name="Gerade Verbindung 17">
            <a:extLst>
              <a:ext uri="{FF2B5EF4-FFF2-40B4-BE49-F238E27FC236}">
                <a16:creationId xmlns:a16="http://schemas.microsoft.com/office/drawing/2014/main" id="{A54CB9AE-F6C2-4360-A3A1-E1284117E8C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24418" y="6342063"/>
            <a:ext cx="11025716" cy="0"/>
          </a:xfrm>
          <a:prstGeom prst="line">
            <a:avLst/>
          </a:prstGeom>
          <a:noFill/>
          <a:ln w="25400" algn="ctr">
            <a:solidFill>
              <a:srgbClr val="C913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2" name="Gerade Verbindung 25">
            <a:extLst>
              <a:ext uri="{FF2B5EF4-FFF2-40B4-BE49-F238E27FC236}">
                <a16:creationId xmlns:a16="http://schemas.microsoft.com/office/drawing/2014/main" id="{03FE9DB0-6C5D-4F81-8FD9-76F0388817E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24417" y="595313"/>
            <a:ext cx="9514416" cy="0"/>
          </a:xfrm>
          <a:prstGeom prst="line">
            <a:avLst/>
          </a:prstGeom>
          <a:noFill/>
          <a:ln w="25400" algn="ctr">
            <a:solidFill>
              <a:srgbClr val="C9133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D0A00B5-B7AC-4FC5-4A6E-E7EC27D60B1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995" y="208010"/>
            <a:ext cx="1139484" cy="4038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73" r:id="rId1"/>
    <p:sldLayoutId id="2147485368" r:id="rId2"/>
    <p:sldLayoutId id="2147485369" r:id="rId3"/>
    <p:sldLayoutId id="2147485370" r:id="rId4"/>
    <p:sldLayoutId id="2147485371" r:id="rId5"/>
    <p:sldLayoutId id="2147485372" r:id="rId6"/>
    <p:sldLayoutId id="2147485374" r:id="rId7"/>
  </p:sldLayoutIdLst>
  <p:transition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5E676E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30000"/>
        </a:spcAft>
        <a:buSzPct val="75000"/>
        <a:defRPr sz="2000">
          <a:solidFill>
            <a:srgbClr val="5E676E"/>
          </a:solidFill>
          <a:latin typeface="+mn-lt"/>
          <a:ea typeface="+mn-ea"/>
          <a:cs typeface="+mn-cs"/>
        </a:defRPr>
      </a:lvl1pPr>
      <a:lvl2pPr marL="265113" indent="-263525" algn="l" rtl="0" eaLnBrk="1" fontAlgn="base" hangingPunct="1">
        <a:spcBef>
          <a:spcPct val="0"/>
        </a:spcBef>
        <a:spcAft>
          <a:spcPct val="30000"/>
        </a:spcAft>
        <a:buClr>
          <a:srgbClr val="120C80"/>
        </a:buClr>
        <a:buSzPct val="100000"/>
        <a:buFont typeface="Wingdings" panose="05000000000000000000" pitchFamily="2" charset="2"/>
        <a:buChar char="§"/>
        <a:defRPr>
          <a:solidFill>
            <a:srgbClr val="5E676E"/>
          </a:solidFill>
          <a:latin typeface="+mn-lt"/>
        </a:defRPr>
      </a:lvl2pPr>
      <a:lvl3pPr marL="536575" indent="-265113" algn="l" rtl="0" eaLnBrk="1" fontAlgn="base" hangingPunct="1">
        <a:spcBef>
          <a:spcPct val="0"/>
        </a:spcBef>
        <a:spcAft>
          <a:spcPct val="30000"/>
        </a:spcAft>
        <a:buClr>
          <a:srgbClr val="120C80"/>
        </a:buClr>
        <a:buSzPct val="90000"/>
        <a:buFont typeface="Wingdings" panose="05000000000000000000" pitchFamily="2" charset="2"/>
        <a:buChar char="§"/>
        <a:defRPr sz="1800">
          <a:solidFill>
            <a:srgbClr val="5E676E"/>
          </a:solidFill>
          <a:latin typeface="+mn-lt"/>
        </a:defRPr>
      </a:lvl3pPr>
      <a:lvl4pPr marL="803275" indent="-265113" algn="l" defTabSz="896938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85000"/>
        <a:buFont typeface="Wingdings" panose="05000000000000000000" pitchFamily="2" charset="2"/>
        <a:buChar char="§"/>
        <a:defRPr sz="1600">
          <a:solidFill>
            <a:srgbClr val="5E676E"/>
          </a:solidFill>
          <a:latin typeface="+mn-lt"/>
        </a:defRPr>
      </a:lvl4pPr>
      <a:lvl5pPr marL="982663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600">
          <a:solidFill>
            <a:srgbClr val="5E676E"/>
          </a:solidFill>
          <a:latin typeface="+mn-lt"/>
        </a:defRPr>
      </a:lvl5pPr>
      <a:lvl6pPr marL="1533525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400">
          <a:solidFill>
            <a:schemeClr val="tx1"/>
          </a:solidFill>
          <a:latin typeface="+mn-lt"/>
        </a:defRPr>
      </a:lvl6pPr>
      <a:lvl7pPr marL="1990725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400">
          <a:solidFill>
            <a:schemeClr val="tx1"/>
          </a:solidFill>
          <a:latin typeface="+mn-lt"/>
        </a:defRPr>
      </a:lvl7pPr>
      <a:lvl8pPr marL="2447925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400">
          <a:solidFill>
            <a:schemeClr val="tx1"/>
          </a:solidFill>
          <a:latin typeface="+mn-lt"/>
        </a:defRPr>
      </a:lvl8pPr>
      <a:lvl9pPr marL="2905125" indent="-177800" algn="l" rtl="0" eaLnBrk="1" fontAlgn="base" hangingPunct="1">
        <a:spcBef>
          <a:spcPct val="0"/>
        </a:spcBef>
        <a:spcAft>
          <a:spcPct val="30000"/>
        </a:spcAft>
        <a:buClr>
          <a:schemeClr val="bg2"/>
        </a:buClr>
        <a:buSzPct val="75000"/>
        <a:buChar char="-"/>
        <a:defRPr sz="1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ithub.com/modelica/fmi-beginners-tutorial-2023/tree/main" TargetMode="Externa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mi-standard.org/download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delica/Reference-FMUs/blob/main/fmusim/fmusim_fmi2_cs.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modelica/Reference-FMUs/blob/main/BouncingBall/FMI2.xml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fmi-standard.org/tool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mi-standard.org/tools/" TargetMode="External"/><Relationship Id="rId2" Type="http://schemas.openxmlformats.org/officeDocument/2006/relationships/hyperlink" Target="https://fmi-standard.org/tools/: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fmi-standard.org/validation/" TargetMode="External"/><Relationship Id="rId7" Type="http://schemas.openxmlformats.org/officeDocument/2006/relationships/hyperlink" Target="https://www.linkedin.com/groups/7477473/" TargetMode="External"/><Relationship Id="rId2" Type="http://schemas.openxmlformats.org/officeDocument/2006/relationships/hyperlink" Target="https://fmi-standard.org/tools/: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tagged/fmi" TargetMode="External"/><Relationship Id="rId5" Type="http://schemas.openxmlformats.org/officeDocument/2006/relationships/hyperlink" Target="https://github.com/modelica/Reference-FMUs/tree/main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s://fmi-standard.org/literature/" TargetMode="External"/><Relationship Id="rId9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odelica/fmi-beginners-tutorial-2023/tree/main" TargetMode="Externa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8.emf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mi-standard.org/abou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0DB3F18D-4C30-4ACB-B112-0DA65BFB96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21971" y="2198424"/>
            <a:ext cx="9241972" cy="1622516"/>
          </a:xfrm>
        </p:spPr>
        <p:txBody>
          <a:bodyPr/>
          <a:lstStyle/>
          <a:p>
            <a:br>
              <a:rPr lang="en-US" altLang="en-US" sz="3600" dirty="0"/>
            </a:br>
            <a:r>
              <a:rPr lang="en-US" altLang="en-US" sz="3600" dirty="0"/>
              <a:t>The Functional Mock-up Interface</a:t>
            </a:r>
            <a:br>
              <a:rPr lang="en-US" altLang="en-US" sz="3600" dirty="0"/>
            </a:br>
            <a:r>
              <a:rPr lang="en-US" altLang="en-US" sz="3600" dirty="0"/>
              <a:t>Beginners’ Tutorial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81365-8BC5-0ED2-B57B-4A2854E67B43}"/>
              </a:ext>
            </a:extLst>
          </p:cNvPr>
          <p:cNvSpPr txBox="1"/>
          <p:nvPr/>
        </p:nvSpPr>
        <p:spPr>
          <a:xfrm>
            <a:off x="3118757" y="599203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Released under </a:t>
            </a:r>
            <a:r>
              <a:rPr lang="en-US" dirty="0">
                <a:hlinkClick r:id="rId2"/>
              </a:rPr>
              <a:t>Attribution-</a:t>
            </a:r>
            <a:r>
              <a:rPr lang="en-US" dirty="0" err="1">
                <a:hlinkClick r:id="rId2"/>
              </a:rPr>
              <a:t>ShareAlike</a:t>
            </a:r>
            <a:r>
              <a:rPr lang="en-US" dirty="0">
                <a:hlinkClick r:id="rId2"/>
              </a:rPr>
              <a:t> 4.0 International</a:t>
            </a:r>
            <a:r>
              <a:rPr lang="en-US" dirty="0"/>
              <a:t> License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722595-DD16-3C89-57F0-2D88EEA7533C}"/>
              </a:ext>
            </a:extLst>
          </p:cNvPr>
          <p:cNvSpPr txBox="1"/>
          <p:nvPr/>
        </p:nvSpPr>
        <p:spPr>
          <a:xfrm>
            <a:off x="4365171" y="3956033"/>
            <a:ext cx="39515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5E676E"/>
                </a:solidFill>
                <a:latin typeface="+mn-lt"/>
                <a:cs typeface="+mn-cs"/>
              </a:rPr>
              <a:t>Presenters:</a:t>
            </a:r>
          </a:p>
          <a:p>
            <a:pPr algn="ctr"/>
            <a:r>
              <a:rPr lang="en-US" sz="1600" dirty="0">
                <a:solidFill>
                  <a:srgbClr val="5E676E"/>
                </a:solidFill>
                <a:latin typeface="+mn-lt"/>
                <a:cs typeface="+mn-cs"/>
              </a:rPr>
              <a:t>Cinzia Bernardeschi, University of Pisa</a:t>
            </a:r>
          </a:p>
          <a:p>
            <a:pPr algn="ctr"/>
            <a:r>
              <a:rPr lang="en-US" dirty="0">
                <a:solidFill>
                  <a:srgbClr val="5E676E"/>
                </a:solidFill>
                <a:latin typeface="+mn-lt"/>
                <a:cs typeface="+mn-cs"/>
              </a:rPr>
              <a:t>Christian Bertsch, Bosch Research</a:t>
            </a:r>
          </a:p>
          <a:p>
            <a:pPr algn="ctr"/>
            <a:r>
              <a:rPr lang="en-US" sz="1600" dirty="0">
                <a:solidFill>
                  <a:srgbClr val="5E676E"/>
                </a:solidFill>
                <a:latin typeface="+mn-lt"/>
                <a:cs typeface="+mn-cs"/>
              </a:rPr>
              <a:t>Claudio Gomes, Aarhus University</a:t>
            </a:r>
          </a:p>
          <a:p>
            <a:pPr algn="ctr"/>
            <a:r>
              <a:rPr lang="en-US" sz="1600" dirty="0">
                <a:solidFill>
                  <a:srgbClr val="5E676E"/>
                </a:solidFill>
                <a:latin typeface="+mn-lt"/>
                <a:cs typeface="+mn-cs"/>
              </a:rPr>
              <a:t>Maurizio Palmieri, University of Pisa</a:t>
            </a:r>
          </a:p>
          <a:p>
            <a:pPr algn="ctr"/>
            <a:r>
              <a:rPr lang="en-US" dirty="0">
                <a:solidFill>
                  <a:srgbClr val="5E676E"/>
                </a:solidFill>
                <a:latin typeface="+mn-lt"/>
                <a:cs typeface="+mn-cs"/>
              </a:rPr>
              <a:t>Torsten Sommer, Dassault </a:t>
            </a:r>
            <a:r>
              <a:rPr lang="en-US" dirty="0" err="1">
                <a:solidFill>
                  <a:srgbClr val="5E676E"/>
                </a:solidFill>
                <a:latin typeface="+mn-lt"/>
                <a:cs typeface="+mn-cs"/>
              </a:rPr>
              <a:t>Systèmes</a:t>
            </a:r>
            <a:endParaRPr lang="en-US" sz="1600" dirty="0">
              <a:solidFill>
                <a:srgbClr val="5E676E"/>
              </a:solidFill>
              <a:latin typeface="+mn-lt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D96AC6-CF00-3FD5-F8CA-C71EE1916A46}"/>
              </a:ext>
            </a:extLst>
          </p:cNvPr>
          <p:cNvSpPr txBox="1"/>
          <p:nvPr/>
        </p:nvSpPr>
        <p:spPr>
          <a:xfrm>
            <a:off x="9619757" y="3586701"/>
            <a:ext cx="214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5E676E"/>
                </a:solidFill>
                <a:latin typeface="+mn-lt"/>
                <a:cs typeface="+mn-cs"/>
              </a:rPr>
              <a:t>Online Materials: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C1ACF3-7CA8-7BC6-2817-34B53BAFC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63623" y="3662304"/>
            <a:ext cx="2488371" cy="2488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6F751A-6DA8-5D6B-6AA8-9CFB62027B2C}"/>
              </a:ext>
            </a:extLst>
          </p:cNvPr>
          <p:cNvSpPr txBox="1"/>
          <p:nvPr/>
        </p:nvSpPr>
        <p:spPr>
          <a:xfrm>
            <a:off x="9619757" y="5961260"/>
            <a:ext cx="48234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E676E"/>
                </a:solidFill>
                <a:latin typeface="+mn-lt"/>
                <a:cs typeface="+mn-cs"/>
                <a:hlinkClick r:id="rId5"/>
              </a:rPr>
              <a:t>https://github.com/modelica/</a:t>
            </a:r>
            <a:br>
              <a:rPr lang="en-US" sz="1200" dirty="0">
                <a:solidFill>
                  <a:srgbClr val="5E676E"/>
                </a:solidFill>
                <a:latin typeface="+mn-lt"/>
                <a:cs typeface="+mn-cs"/>
                <a:hlinkClick r:id="rId5"/>
              </a:rPr>
            </a:br>
            <a:r>
              <a:rPr lang="en-US" sz="1200" dirty="0">
                <a:solidFill>
                  <a:srgbClr val="5E676E"/>
                </a:solidFill>
                <a:latin typeface="+mn-lt"/>
                <a:cs typeface="+mn-cs"/>
                <a:hlinkClick r:id="rId5"/>
              </a:rPr>
              <a:t>fmi-beginners-tutorial-2023/tree/main</a:t>
            </a:r>
            <a:endParaRPr lang="en-US" sz="1200" dirty="0">
              <a:solidFill>
                <a:srgbClr val="5E676E"/>
              </a:solidFill>
              <a:latin typeface="+mn-lt"/>
              <a:cs typeface="+mn-cs"/>
            </a:endParaRPr>
          </a:p>
          <a:p>
            <a:endParaRPr lang="en-US" sz="1800" dirty="0">
              <a:solidFill>
                <a:srgbClr val="5E676E"/>
              </a:solidFill>
              <a:latin typeface="+mn-lt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0227A9-AC1B-B66E-20E0-8E525BD98E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354" y="910094"/>
            <a:ext cx="4071291" cy="14429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475B14-C6EF-CDDD-9D34-4DB70822D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Original Scope of FMI: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Ordinary differential equations (</a:t>
            </a:r>
            <a:r>
              <a:rPr lang="en-US" b="1" dirty="0"/>
              <a:t>ODEs</a:t>
            </a:r>
            <a:r>
              <a:rPr lang="en-US" dirty="0"/>
              <a:t>) with </a:t>
            </a:r>
            <a:r>
              <a:rPr lang="en-US" b="1" dirty="0"/>
              <a:t>events</a:t>
            </a:r>
          </a:p>
          <a:p>
            <a:pPr marL="608013" lvl="1" indent="-342900"/>
            <a:r>
              <a:rPr lang="en-US" dirty="0"/>
              <a:t>You need  a </a:t>
            </a:r>
            <a:r>
              <a:rPr lang="en-US" b="1" dirty="0"/>
              <a:t>numerical solver </a:t>
            </a:r>
            <a:r>
              <a:rPr lang="en-US" dirty="0"/>
              <a:t>for their solution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Distinction between continuous and discrete variables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There is a notion of </a:t>
            </a:r>
            <a:r>
              <a:rPr lang="en-US" b="1" dirty="0"/>
              <a:t>time</a:t>
            </a:r>
            <a:r>
              <a:rPr lang="en-US" dirty="0"/>
              <a:t> (or more general „independent variabl2)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b="1" dirty="0"/>
              <a:t>Extended scope: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Purely algebraic equations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Complex discrete behavior with clocks and model partitions (FMI 3.0)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A very broad scope of use cases such as </a:t>
            </a:r>
          </a:p>
          <a:p>
            <a:pPr marL="608013" lvl="1" indent="-342900"/>
            <a:r>
              <a:rPr lang="en-US" dirty="0"/>
              <a:t>virtual electronic control units (ECUs),</a:t>
            </a:r>
          </a:p>
          <a:p>
            <a:pPr marL="608013" lvl="1" indent="-342900"/>
            <a:r>
              <a:rPr lang="en-US" dirty="0"/>
              <a:t> AI models</a:t>
            </a:r>
          </a:p>
          <a:p>
            <a:pPr marL="608013" lvl="1" indent="-342900"/>
            <a:r>
              <a:rPr lang="en-US" dirty="0"/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F73A9-EB79-D6F0-4ED1-81542A45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in Scope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F3740D0-96E4-719F-9F1A-EBC714BB0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9983" y="1687286"/>
            <a:ext cx="3872017" cy="17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614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1B4F68-320D-5727-F2CF-51EE300CE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Co-Simulation:  </a:t>
            </a:r>
            <a:r>
              <a:rPr lang="en-US" dirty="0"/>
              <a:t>(from the FMI 3.0.1 glossary)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Coupling of several </a:t>
            </a:r>
            <a:r>
              <a:rPr lang="en-US" sz="2000" b="1" i="1" dirty="0"/>
              <a:t>simulation programs</a:t>
            </a:r>
            <a:r>
              <a:rPr lang="en-US" sz="2000" b="1" dirty="0"/>
              <a:t> </a:t>
            </a:r>
            <a:r>
              <a:rPr lang="en-US" sz="2000" dirty="0"/>
              <a:t>in order to compute the global behavior of a system that consists of several subsystems.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S</a:t>
            </a:r>
            <a:r>
              <a:rPr lang="en-US" sz="2000" dirty="0"/>
              <a:t>ubsystems are coupled in the sense that the </a:t>
            </a:r>
            <a:r>
              <a:rPr lang="en-US" sz="2000" b="1" dirty="0"/>
              <a:t>behavior of each subsystem depends on the behavior of the remaining subsystems</a:t>
            </a:r>
            <a:r>
              <a:rPr lang="en-US" sz="2000" dirty="0"/>
              <a:t>, so that the co-simulation must be </a:t>
            </a:r>
            <a:r>
              <a:rPr lang="en-US" sz="2000" b="1" dirty="0"/>
              <a:t>computed in a step-by-step fashion</a:t>
            </a:r>
            <a:r>
              <a:rPr lang="en-US" sz="20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Each simulation program is responsible for computing the behavior of a subsystem, using the outputs produced by the other simulation programs.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There can </a:t>
            </a:r>
            <a:r>
              <a:rPr lang="en-US" dirty="0"/>
              <a:t>be an </a:t>
            </a:r>
            <a:r>
              <a:rPr lang="en-US" b="1" dirty="0"/>
              <a:t>additional error</a:t>
            </a:r>
            <a:r>
              <a:rPr lang="en-US" dirty="0"/>
              <a:t> introduced by the co-simulation, that has to be limited to an acceptable size by using a </a:t>
            </a:r>
            <a:r>
              <a:rPr lang="en-US" b="1" dirty="0"/>
              <a:t>suitable co-simulation algorithms and communication pattern </a:t>
            </a:r>
            <a:r>
              <a:rPr lang="en-US" dirty="0"/>
              <a:t>(e.g. step size) </a:t>
            </a: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A4F274-E230-7BC5-3B64-05FD392C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Co-Simulation (CS)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2717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A138756-7481-DC2D-2EB9-F177E294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hlinkClick r:id="rId2"/>
              </a:rPr>
              <a:t>FMI Standard </a:t>
            </a:r>
            <a:r>
              <a:rPr lang="en-GB" dirty="0"/>
              <a:t>defines the “Functional Mock-up Interface” FMI, an interface between a model and a simulation environment. </a:t>
            </a:r>
          </a:p>
          <a:p>
            <a:endParaRPr lang="en-GB" dirty="0"/>
          </a:p>
          <a:p>
            <a:r>
              <a:rPr lang="en-GB" dirty="0"/>
              <a:t>It consists of the definition of</a:t>
            </a:r>
          </a:p>
          <a:p>
            <a:endParaRPr lang="en-GB" dirty="0"/>
          </a:p>
          <a:p>
            <a:pPr lvl="2"/>
            <a:r>
              <a:rPr lang="en-GB" dirty="0"/>
              <a:t>a </a:t>
            </a:r>
            <a:r>
              <a:rPr lang="en-GB" b="1" dirty="0"/>
              <a:t>C-API </a:t>
            </a:r>
            <a:r>
              <a:rPr lang="en-GB" dirty="0"/>
              <a:t>(application programming interface)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an </a:t>
            </a:r>
            <a:r>
              <a:rPr lang="en-GB" b="1" dirty="0"/>
              <a:t>interface description </a:t>
            </a:r>
            <a:r>
              <a:rPr lang="en-GB" dirty="0"/>
              <a:t>(modelDescription.xml) according to a defined schema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the </a:t>
            </a:r>
            <a:r>
              <a:rPr lang="en-GB" b="1" dirty="0"/>
              <a:t>definition of an exchangeable unit</a:t>
            </a:r>
            <a:r>
              <a:rPr lang="en-GB" dirty="0"/>
              <a:t>, an </a:t>
            </a:r>
            <a:r>
              <a:rPr lang="en-GB" b="1" dirty="0"/>
              <a:t>“FMU” </a:t>
            </a:r>
            <a:r>
              <a:rPr lang="en-GB" dirty="0"/>
              <a:t>(Functional Mock-up Unit), technically a zip file</a:t>
            </a:r>
          </a:p>
          <a:p>
            <a:pPr lvl="2"/>
            <a:endParaRPr lang="en-GB" dirty="0"/>
          </a:p>
          <a:p>
            <a:r>
              <a:rPr lang="en-US" i="1" dirty="0">
                <a:latin typeface="Arial" charset="0"/>
                <a:cs typeface="Arial" charset="0"/>
              </a:rPr>
              <a:t>The FMI Standard only defines the interface of a single FMU, </a:t>
            </a:r>
            <a:br>
              <a:rPr lang="en-US" i="1" dirty="0">
                <a:latin typeface="Arial" charset="0"/>
                <a:cs typeface="Arial" charset="0"/>
              </a:rPr>
            </a:br>
            <a:r>
              <a:rPr lang="en-US" i="1" dirty="0">
                <a:latin typeface="Arial" charset="0"/>
                <a:cs typeface="Arial" charset="0"/>
              </a:rPr>
              <a:t>not the co-simulation algorithm or solver for multiple FMUs!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7EDDF73-9F22-F9A7-DB11-849DB2DE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FMI Standard</a:t>
            </a:r>
          </a:p>
        </p:txBody>
      </p:sp>
    </p:spTree>
    <p:extLst>
      <p:ext uri="{BB962C8B-B14F-4D97-AF65-F5344CB8AC3E}">
        <p14:creationId xmlns:p14="http://schemas.microsoft.com/office/powerpoint/2010/main" val="411295938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CBFA25-22C3-957B-B5E4-5EA944033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A model container, that can be distributed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Technically it is realized a zip File, with ending „.</a:t>
            </a:r>
            <a:r>
              <a:rPr lang="en-US" dirty="0" err="1"/>
              <a:t>fmu</a:t>
            </a:r>
            <a:r>
              <a:rPr lang="en-US" dirty="0"/>
              <a:t>“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Content: </a:t>
            </a:r>
          </a:p>
          <a:p>
            <a:pPr marL="608013" lvl="1" indent="-342900"/>
            <a:r>
              <a:rPr lang="en-US" b="1" dirty="0"/>
              <a:t>modelDescripotion.xml: </a:t>
            </a:r>
            <a:br>
              <a:rPr lang="en-US" b="1" dirty="0"/>
            </a:br>
            <a:r>
              <a:rPr lang="en-US" i="1" dirty="0"/>
              <a:t>meta-data with information on the model variables,</a:t>
            </a:r>
            <a:br>
              <a:rPr lang="en-US" i="1" dirty="0"/>
            </a:br>
            <a:r>
              <a:rPr lang="en-US" i="1" dirty="0"/>
              <a:t>interface, capabilities and to a limited extent  model structure</a:t>
            </a:r>
          </a:p>
          <a:p>
            <a:pPr marL="608013" lvl="1" indent="-342900"/>
            <a:r>
              <a:rPr lang="en-US" b="1" dirty="0"/>
              <a:t>Model representation </a:t>
            </a:r>
          </a:p>
          <a:p>
            <a:pPr marL="879475" lvl="2" indent="-342900"/>
            <a:r>
              <a:rPr lang="en-US" b="1" dirty="0"/>
              <a:t>Binaries f</a:t>
            </a:r>
            <a:r>
              <a:rPr lang="en-US" dirty="0"/>
              <a:t>or one or multiple platforms and/or (“black box”), and/or</a:t>
            </a:r>
          </a:p>
          <a:p>
            <a:pPr marL="879475" lvl="2" indent="-342900"/>
            <a:r>
              <a:rPr lang="en-US" b="1" dirty="0"/>
              <a:t>Source code </a:t>
            </a:r>
            <a:r>
              <a:rPr lang="en-US" dirty="0"/>
              <a:t>(</a:t>
            </a:r>
            <a:r>
              <a:rPr lang="en-US" dirty="0" err="1"/>
              <a:t>e.g</a:t>
            </a:r>
            <a:r>
              <a:rPr lang="en-US" dirty="0"/>
              <a:t> C-Code)</a:t>
            </a:r>
          </a:p>
          <a:p>
            <a:pPr marL="608013" lvl="1" indent="-342900"/>
            <a:r>
              <a:rPr lang="en-US" dirty="0"/>
              <a:t>Optionally: Resources, documentation, Icons, port definitions</a:t>
            </a:r>
          </a:p>
          <a:p>
            <a:pPr marL="608013" lvl="1" indent="-342900"/>
            <a:r>
              <a:rPr lang="en-US" dirty="0"/>
              <a:t>/extra information (defined in layered standards)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6C79B7-7D35-6D23-DC35-97526F3A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FMU – „Functional Mock-up Unit“</a:t>
            </a:r>
          </a:p>
        </p:txBody>
      </p:sp>
      <p:sp>
        <p:nvSpPr>
          <p:cNvPr id="6" name="Flowchart: Process 4453">
            <a:extLst>
              <a:ext uri="{FF2B5EF4-FFF2-40B4-BE49-F238E27FC236}">
                <a16:creationId xmlns:a16="http://schemas.microsoft.com/office/drawing/2014/main" id="{2085A5CF-5584-22C6-4592-22141C033198}"/>
              </a:ext>
            </a:extLst>
          </p:cNvPr>
          <p:cNvSpPr/>
          <p:nvPr/>
        </p:nvSpPr>
        <p:spPr>
          <a:xfrm>
            <a:off x="7705999" y="1347407"/>
            <a:ext cx="3636915" cy="2999014"/>
          </a:xfrm>
          <a:prstGeom prst="flowChartProcess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myModel.fmu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6600" b="1" kern="0" dirty="0">
              <a:solidFill>
                <a:schemeClr val="bg1"/>
              </a:solidFill>
              <a:latin typeface="Bosch Office Sans"/>
            </a:endParaRPr>
          </a:p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5" name="Rectangle 4451">
            <a:extLst>
              <a:ext uri="{FF2B5EF4-FFF2-40B4-BE49-F238E27FC236}">
                <a16:creationId xmlns:a16="http://schemas.microsoft.com/office/drawing/2014/main" id="{3E957E88-65B0-4B79-3DCD-F20E2B798292}"/>
              </a:ext>
            </a:extLst>
          </p:cNvPr>
          <p:cNvSpPr/>
          <p:nvPr/>
        </p:nvSpPr>
        <p:spPr>
          <a:xfrm>
            <a:off x="7860330" y="3590959"/>
            <a:ext cx="1110954" cy="6751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model.dll</a:t>
            </a:r>
          </a:p>
        </p:txBody>
      </p:sp>
      <p:sp>
        <p:nvSpPr>
          <p:cNvPr id="26" name="Flowchart: Document 4452">
            <a:extLst>
              <a:ext uri="{FF2B5EF4-FFF2-40B4-BE49-F238E27FC236}">
                <a16:creationId xmlns:a16="http://schemas.microsoft.com/office/drawing/2014/main" id="{0F2B48E7-ED72-823A-9081-9AF0EDB48C04}"/>
              </a:ext>
            </a:extLst>
          </p:cNvPr>
          <p:cNvSpPr/>
          <p:nvPr/>
        </p:nvSpPr>
        <p:spPr>
          <a:xfrm>
            <a:off x="7834693" y="2652164"/>
            <a:ext cx="2273182" cy="876339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modelDescription.xml</a:t>
            </a:r>
          </a:p>
        </p:txBody>
      </p:sp>
      <p:grpSp>
        <p:nvGrpSpPr>
          <p:cNvPr id="27" name="Group 9">
            <a:extLst>
              <a:ext uri="{FF2B5EF4-FFF2-40B4-BE49-F238E27FC236}">
                <a16:creationId xmlns:a16="http://schemas.microsoft.com/office/drawing/2014/main" id="{521B31E2-C7D4-1A15-9E2D-A2CCAEB6D928}"/>
              </a:ext>
            </a:extLst>
          </p:cNvPr>
          <p:cNvGrpSpPr/>
          <p:nvPr/>
        </p:nvGrpSpPr>
        <p:grpSpPr>
          <a:xfrm>
            <a:off x="7566017" y="4533636"/>
            <a:ext cx="3961864" cy="1687702"/>
            <a:chOff x="427990" y="2276290"/>
            <a:chExt cx="5447073" cy="1985629"/>
          </a:xfrm>
        </p:grpSpPr>
        <p:grpSp>
          <p:nvGrpSpPr>
            <p:cNvPr id="28" name="Group 10">
              <a:extLst>
                <a:ext uri="{FF2B5EF4-FFF2-40B4-BE49-F238E27FC236}">
                  <a16:creationId xmlns:a16="http://schemas.microsoft.com/office/drawing/2014/main" id="{546D9AFA-59BD-1D71-FF63-2E92A28E60D5}"/>
                </a:ext>
              </a:extLst>
            </p:cNvPr>
            <p:cNvGrpSpPr/>
            <p:nvPr/>
          </p:nvGrpSpPr>
          <p:grpSpPr>
            <a:xfrm>
              <a:off x="427990" y="2998269"/>
              <a:ext cx="2613228" cy="1263650"/>
              <a:chOff x="554990" y="2605006"/>
              <a:chExt cx="2613228" cy="1263650"/>
            </a:xfrm>
          </p:grpSpPr>
          <p:grpSp>
            <p:nvGrpSpPr>
              <p:cNvPr id="41" name="Group 23">
                <a:extLst>
                  <a:ext uri="{FF2B5EF4-FFF2-40B4-BE49-F238E27FC236}">
                    <a16:creationId xmlns:a16="http://schemas.microsoft.com/office/drawing/2014/main" id="{BCFAB851-2A04-BD1B-03DE-70C11392D87E}"/>
                  </a:ext>
                </a:extLst>
              </p:cNvPr>
              <p:cNvGrpSpPr/>
              <p:nvPr/>
            </p:nvGrpSpPr>
            <p:grpSpPr>
              <a:xfrm>
                <a:off x="1501235" y="2605006"/>
                <a:ext cx="1666983" cy="1263650"/>
                <a:chOff x="563538" y="1072470"/>
                <a:chExt cx="1666983" cy="1263650"/>
              </a:xfrm>
            </p:grpSpPr>
            <p:sp>
              <p:nvSpPr>
                <p:cNvPr id="43" name="Left Brace 25">
                  <a:extLst>
                    <a:ext uri="{FF2B5EF4-FFF2-40B4-BE49-F238E27FC236}">
                      <a16:creationId xmlns:a16="http://schemas.microsoft.com/office/drawing/2014/main" id="{ABA6A66A-51F1-C6DC-B29F-34E903F0DD1A}"/>
                    </a:ext>
                  </a:extLst>
                </p:cNvPr>
                <p:cNvSpPr/>
                <p:nvPr/>
              </p:nvSpPr>
              <p:spPr>
                <a:xfrm>
                  <a:off x="563538" y="1075592"/>
                  <a:ext cx="257283" cy="1260528"/>
                </a:xfrm>
                <a:prstGeom prst="leftBrace">
                  <a:avLst/>
                </a:prstGeom>
                <a:solidFill>
                  <a:scrgbClr r="0" g="0" b="0">
                    <a:alpha val="0"/>
                  </a:scrgbClr>
                </a:solidFill>
                <a:ln>
                  <a:solidFill>
                    <a:srgbClr val="A80163"/>
                  </a:solidFill>
                </a:ln>
              </p:spPr>
              <p:style>
                <a:lnRef idx="1">
                  <a:srgbClr val="A80163"/>
                </a:lnRef>
                <a:fillRef idx="0">
                  <a:srgbClr val="A80163"/>
                </a:fillRef>
                <a:effectRef idx="0">
                  <a:srgbClr val="A8016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4" name="Picture 26">
                  <a:extLst>
                    <a:ext uri="{FF2B5EF4-FFF2-40B4-BE49-F238E27FC236}">
                      <a16:creationId xmlns:a16="http://schemas.microsoft.com/office/drawing/2014/main" id="{C2899AD0-B53E-A5E5-8443-33A8DB51B2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20821" y="1072470"/>
                  <a:ext cx="1409700" cy="1257300"/>
                </a:xfrm>
                <a:prstGeom prst="rect">
                  <a:avLst/>
                </a:prstGeom>
              </p:spPr>
            </p:pic>
          </p:grpSp>
          <p:pic>
            <p:nvPicPr>
              <p:cNvPr id="42" name="Picture 24">
                <a:extLst>
                  <a:ext uri="{FF2B5EF4-FFF2-40B4-BE49-F238E27FC236}">
                    <a16:creationId xmlns:a16="http://schemas.microsoft.com/office/drawing/2014/main" id="{31924EA8-F752-DB8D-C9E3-D6C198BE71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990" y="3113006"/>
                <a:ext cx="1000125" cy="247650"/>
              </a:xfrm>
              <a:prstGeom prst="rect">
                <a:avLst/>
              </a:prstGeom>
            </p:spPr>
          </p:pic>
        </p:grpSp>
        <p:grpSp>
          <p:nvGrpSpPr>
            <p:cNvPr id="29" name="Group 11">
              <a:extLst>
                <a:ext uri="{FF2B5EF4-FFF2-40B4-BE49-F238E27FC236}">
                  <a16:creationId xmlns:a16="http://schemas.microsoft.com/office/drawing/2014/main" id="{2B90E5EA-8005-7F38-4C6A-B4DAADE1006E}"/>
                </a:ext>
              </a:extLst>
            </p:cNvPr>
            <p:cNvGrpSpPr/>
            <p:nvPr/>
          </p:nvGrpSpPr>
          <p:grpSpPr>
            <a:xfrm>
              <a:off x="3298501" y="2276290"/>
              <a:ext cx="2576562" cy="866775"/>
              <a:chOff x="3121392" y="1753534"/>
              <a:chExt cx="2576562" cy="866775"/>
            </a:xfrm>
          </p:grpSpPr>
          <p:pic>
            <p:nvPicPr>
              <p:cNvPr id="31" name="Picture 13">
                <a:extLst>
                  <a:ext uri="{FF2B5EF4-FFF2-40B4-BE49-F238E27FC236}">
                    <a16:creationId xmlns:a16="http://schemas.microsoft.com/office/drawing/2014/main" id="{FA2F28A3-3904-6DE1-A183-E4D638A6D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5815" y="1753534"/>
                <a:ext cx="847725" cy="866775"/>
              </a:xfrm>
              <a:prstGeom prst="rect">
                <a:avLst/>
              </a:prstGeom>
            </p:spPr>
          </p:pic>
          <p:sp>
            <p:nvSpPr>
              <p:cNvPr id="32" name="Left Brace 14">
                <a:extLst>
                  <a:ext uri="{FF2B5EF4-FFF2-40B4-BE49-F238E27FC236}">
                    <a16:creationId xmlns:a16="http://schemas.microsoft.com/office/drawing/2014/main" id="{03DF9603-E5F8-ACD7-162C-C66A3D84C7F4}"/>
                  </a:ext>
                </a:extLst>
              </p:cNvPr>
              <p:cNvSpPr/>
              <p:nvPr/>
            </p:nvSpPr>
            <p:spPr>
              <a:xfrm>
                <a:off x="3121392" y="1760551"/>
                <a:ext cx="211585" cy="852739"/>
              </a:xfrm>
              <a:prstGeom prst="leftBrace">
                <a:avLst/>
              </a:prstGeom>
              <a:solidFill>
                <a:scrgbClr r="0" g="0" b="0">
                  <a:alpha val="0"/>
                </a:scrgbClr>
              </a:solidFill>
              <a:ln>
                <a:solidFill>
                  <a:srgbClr val="A80163"/>
                </a:solidFill>
              </a:ln>
            </p:spPr>
            <p:style>
              <a:lnRef idx="1">
                <a:srgbClr val="A80163"/>
              </a:lnRef>
              <a:fillRef idx="0">
                <a:srgbClr val="A80163"/>
              </a:fillRef>
              <a:effectRef idx="0">
                <a:srgbClr val="A8016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15">
                <a:extLst>
                  <a:ext uri="{FF2B5EF4-FFF2-40B4-BE49-F238E27FC236}">
                    <a16:creationId xmlns:a16="http://schemas.microsoft.com/office/drawing/2014/main" id="{5D71F54E-941A-9174-CF3C-42D76ADC2C8C}"/>
                  </a:ext>
                </a:extLst>
              </p:cNvPr>
              <p:cNvCxnSpPr/>
              <p:nvPr/>
            </p:nvCxnSpPr>
            <p:spPr>
              <a:xfrm>
                <a:off x="4086754" y="1883708"/>
                <a:ext cx="582399" cy="1"/>
              </a:xfrm>
              <a:prstGeom prst="line">
                <a:avLst/>
              </a:prstGeom>
              <a:ln>
                <a:solidFill>
                  <a:srgbClr val="3D106C"/>
                </a:solidFill>
              </a:ln>
            </p:spPr>
            <p:style>
              <a:lnRef idx="1">
                <a:srgbClr val="A80163"/>
              </a:lnRef>
              <a:fillRef idx="0">
                <a:srgbClr val="A80163"/>
              </a:fillRef>
              <a:effectRef idx="0">
                <a:srgbClr val="A80163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16">
                <a:extLst>
                  <a:ext uri="{FF2B5EF4-FFF2-40B4-BE49-F238E27FC236}">
                    <a16:creationId xmlns:a16="http://schemas.microsoft.com/office/drawing/2014/main" id="{344215DE-D082-2426-BE17-3ADB7EC8622C}"/>
                  </a:ext>
                </a:extLst>
              </p:cNvPr>
              <p:cNvCxnSpPr/>
              <p:nvPr/>
            </p:nvCxnSpPr>
            <p:spPr>
              <a:xfrm>
                <a:off x="4086754" y="2286544"/>
                <a:ext cx="582399" cy="1"/>
              </a:xfrm>
              <a:prstGeom prst="line">
                <a:avLst/>
              </a:prstGeom>
              <a:ln>
                <a:solidFill>
                  <a:srgbClr val="3D106C"/>
                </a:solidFill>
              </a:ln>
            </p:spPr>
            <p:style>
              <a:lnRef idx="1">
                <a:srgbClr val="A80163"/>
              </a:lnRef>
              <a:fillRef idx="0">
                <a:srgbClr val="A80163"/>
              </a:fillRef>
              <a:effectRef idx="0">
                <a:srgbClr val="A80163"/>
              </a:effectRef>
              <a:fontRef idx="minor">
                <a:schemeClr val="tx1"/>
              </a:fontRef>
            </p:style>
          </p:cxnSp>
          <p:pic>
            <p:nvPicPr>
              <p:cNvPr id="35" name="Picture 17">
                <a:extLst>
                  <a:ext uri="{FF2B5EF4-FFF2-40B4-BE49-F238E27FC236}">
                    <a16:creationId xmlns:a16="http://schemas.microsoft.com/office/drawing/2014/main" id="{972CF140-5A27-BFAB-EDFB-301FE16EB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5929" y="2208949"/>
                <a:ext cx="962025" cy="190500"/>
              </a:xfrm>
              <a:prstGeom prst="rect">
                <a:avLst/>
              </a:prstGeom>
            </p:spPr>
          </p:pic>
          <p:pic>
            <p:nvPicPr>
              <p:cNvPr id="36" name="Picture 18">
                <a:extLst>
                  <a:ext uri="{FF2B5EF4-FFF2-40B4-BE49-F238E27FC236}">
                    <a16:creationId xmlns:a16="http://schemas.microsoft.com/office/drawing/2014/main" id="{315CD6CE-2CA9-4652-E1AC-140BF89132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5929" y="1994043"/>
                <a:ext cx="876300" cy="209550"/>
              </a:xfrm>
              <a:prstGeom prst="rect">
                <a:avLst/>
              </a:prstGeom>
            </p:spPr>
          </p:pic>
          <p:cxnSp>
            <p:nvCxnSpPr>
              <p:cNvPr id="37" name="Straight Connector 19">
                <a:extLst>
                  <a:ext uri="{FF2B5EF4-FFF2-40B4-BE49-F238E27FC236}">
                    <a16:creationId xmlns:a16="http://schemas.microsoft.com/office/drawing/2014/main" id="{285F4B50-4272-A841-3030-81D29B0B4ECE}"/>
                  </a:ext>
                </a:extLst>
              </p:cNvPr>
              <p:cNvCxnSpPr/>
              <p:nvPr/>
            </p:nvCxnSpPr>
            <p:spPr>
              <a:xfrm>
                <a:off x="4086754" y="2085126"/>
                <a:ext cx="582399" cy="1"/>
              </a:xfrm>
              <a:prstGeom prst="line">
                <a:avLst/>
              </a:prstGeom>
              <a:ln>
                <a:solidFill>
                  <a:srgbClr val="3D106C"/>
                </a:solidFill>
              </a:ln>
            </p:spPr>
            <p:style>
              <a:lnRef idx="1">
                <a:srgbClr val="A80163"/>
              </a:lnRef>
              <a:fillRef idx="0">
                <a:srgbClr val="A80163"/>
              </a:fillRef>
              <a:effectRef idx="0">
                <a:srgbClr val="A80163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20">
                <a:extLst>
                  <a:ext uri="{FF2B5EF4-FFF2-40B4-BE49-F238E27FC236}">
                    <a16:creationId xmlns:a16="http://schemas.microsoft.com/office/drawing/2014/main" id="{D73F9E78-6073-1802-2C1E-0EA5533EA0B0}"/>
                  </a:ext>
                </a:extLst>
              </p:cNvPr>
              <p:cNvCxnSpPr/>
              <p:nvPr/>
            </p:nvCxnSpPr>
            <p:spPr>
              <a:xfrm>
                <a:off x="4086754" y="2487963"/>
                <a:ext cx="582399" cy="1"/>
              </a:xfrm>
              <a:prstGeom prst="line">
                <a:avLst/>
              </a:prstGeom>
              <a:ln>
                <a:solidFill>
                  <a:srgbClr val="3D106C"/>
                </a:solidFill>
              </a:ln>
            </p:spPr>
            <p:style>
              <a:lnRef idx="1">
                <a:srgbClr val="A80163"/>
              </a:lnRef>
              <a:fillRef idx="0">
                <a:srgbClr val="A80163"/>
              </a:fillRef>
              <a:effectRef idx="0">
                <a:srgbClr val="A80163"/>
              </a:effectRef>
              <a:fontRef idx="minor">
                <a:schemeClr val="tx1"/>
              </a:fontRef>
            </p:style>
          </p:cxnSp>
          <p:pic>
            <p:nvPicPr>
              <p:cNvPr id="39" name="Picture 21">
                <a:extLst>
                  <a:ext uri="{FF2B5EF4-FFF2-40B4-BE49-F238E27FC236}">
                    <a16:creationId xmlns:a16="http://schemas.microsoft.com/office/drawing/2014/main" id="{203EFC44-DA66-9FBC-9F68-7A41F5CE4F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5929" y="2405010"/>
                <a:ext cx="962025" cy="190500"/>
              </a:xfrm>
              <a:prstGeom prst="rect">
                <a:avLst/>
              </a:prstGeom>
            </p:spPr>
          </p:pic>
          <p:pic>
            <p:nvPicPr>
              <p:cNvPr id="40" name="Picture 22">
                <a:extLst>
                  <a:ext uri="{FF2B5EF4-FFF2-40B4-BE49-F238E27FC236}">
                    <a16:creationId xmlns:a16="http://schemas.microsoft.com/office/drawing/2014/main" id="{F51194E4-CB72-9D34-4A80-E0F82C65CD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5929" y="1778933"/>
                <a:ext cx="876300" cy="209550"/>
              </a:xfrm>
              <a:prstGeom prst="rect">
                <a:avLst/>
              </a:prstGeom>
            </p:spPr>
          </p:pic>
        </p:grpSp>
        <p:cxnSp>
          <p:nvCxnSpPr>
            <p:cNvPr id="30" name="Straight Connector 12">
              <a:extLst>
                <a:ext uri="{FF2B5EF4-FFF2-40B4-BE49-F238E27FC236}">
                  <a16:creationId xmlns:a16="http://schemas.microsoft.com/office/drawing/2014/main" id="{88F5C6DC-8F5A-9D52-04C7-D644DFB1E78F}"/>
                </a:ext>
              </a:extLst>
            </p:cNvPr>
            <p:cNvCxnSpPr>
              <a:endCxn id="32" idx="1"/>
            </p:cNvCxnSpPr>
            <p:nvPr/>
          </p:nvCxnSpPr>
          <p:spPr>
            <a:xfrm flipV="1">
              <a:off x="2336368" y="2709677"/>
              <a:ext cx="962133" cy="408589"/>
            </a:xfrm>
            <a:prstGeom prst="line">
              <a:avLst/>
            </a:prstGeom>
            <a:ln>
              <a:solidFill>
                <a:srgbClr val="A80163"/>
              </a:solidFill>
            </a:ln>
          </p:spPr>
          <p:style>
            <a:lnRef idx="1">
              <a:srgbClr val="A80163"/>
            </a:lnRef>
            <a:fillRef idx="0">
              <a:srgbClr val="A80163"/>
            </a:fillRef>
            <a:effectRef idx="0">
              <a:srgbClr val="A8016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188623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0640466-FD7D-F25F-4A23-FBC2796D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FMU for Model Exchange vs. Co-Simulation (FMI 2.0)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5D7BE8-069F-8595-16D9-3515A36232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Model Exchange (ME)</a:t>
            </a:r>
          </a:p>
          <a:p>
            <a:pPr lvl="1"/>
            <a:r>
              <a:rPr lang="en-US" sz="1600" u="sng" dirty="0"/>
              <a:t>Importing</a:t>
            </a:r>
            <a:r>
              <a:rPr lang="en-US" sz="1600" dirty="0"/>
              <a:t> tool provides the solver.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1588" lvl="1" indent="0">
              <a:buNone/>
            </a:pPr>
            <a:endParaRPr lang="en-US" sz="1600" dirty="0"/>
          </a:p>
          <a:p>
            <a:pPr marL="1588" lvl="1" indent="0">
              <a:buNone/>
            </a:pPr>
            <a:r>
              <a:rPr lang="en-US" sz="1600" dirty="0"/>
              <a:t>Properties:</a:t>
            </a:r>
          </a:p>
          <a:p>
            <a:pPr lvl="1"/>
            <a:r>
              <a:rPr lang="en-US" sz="1600" dirty="0"/>
              <a:t>Very tight integration of model in simulation tool</a:t>
            </a:r>
          </a:p>
          <a:p>
            <a:pPr lvl="1"/>
            <a:r>
              <a:rPr lang="en-US" sz="1600" dirty="0"/>
              <a:t>Complex interface between importing tool and model</a:t>
            </a:r>
          </a:p>
          <a:p>
            <a:pPr lvl="1"/>
            <a:r>
              <a:rPr lang="en-US" sz="1600" dirty="0"/>
              <a:t>Importing tool must provide a suitable solver for the model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Used e.g. for inclusion of Modelica support in non-Modelica tools (using the solver of the importing tool)</a:t>
            </a:r>
          </a:p>
          <a:p>
            <a:pPr marL="1588" lvl="1" indent="0"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10E92F1-37BE-ED3B-DD8B-53273929A7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Co-Simulation (CS)</a:t>
            </a:r>
          </a:p>
          <a:p>
            <a:pPr lvl="1"/>
            <a:r>
              <a:rPr lang="en-US" sz="1600" u="sng" dirty="0"/>
              <a:t>Exporting</a:t>
            </a:r>
            <a:r>
              <a:rPr lang="en-US" sz="1600" dirty="0"/>
              <a:t> tool provides the solver.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1588" lvl="1" indent="0">
              <a:buNone/>
            </a:pPr>
            <a:endParaRPr lang="en-US" sz="1600" dirty="0"/>
          </a:p>
          <a:p>
            <a:pPr marL="1588" lvl="1" indent="0">
              <a:buNone/>
            </a:pPr>
            <a:r>
              <a:rPr lang="en-US" sz="1600" dirty="0"/>
              <a:t>Properties:</a:t>
            </a:r>
          </a:p>
          <a:p>
            <a:pPr lvl="1"/>
            <a:r>
              <a:rPr lang="en-US" sz="1600" dirty="0"/>
              <a:t>Tight coupling of model and a suitable solver</a:t>
            </a:r>
          </a:p>
          <a:p>
            <a:pPr lvl="1"/>
            <a:r>
              <a:rPr lang="en-US" sz="1600" dirty="0"/>
              <a:t>Simpler interface between importing tool and model</a:t>
            </a:r>
          </a:p>
          <a:p>
            <a:pPr lvl="1"/>
            <a:r>
              <a:rPr lang="en-US" sz="1600" dirty="0"/>
              <a:t>Freedom in the selection of a co-simulation algorithm and communication timestep  to reach a stable and accurate solution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Used in most industrial applications</a:t>
            </a:r>
          </a:p>
          <a:p>
            <a:endParaRPr 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4C1394F6-97E4-0EFF-BBDB-EFEC468D28F4}"/>
              </a:ext>
            </a:extLst>
          </p:cNvPr>
          <p:cNvGrpSpPr>
            <a:grpSpLocks/>
          </p:cNvGrpSpPr>
          <p:nvPr/>
        </p:nvGrpSpPr>
        <p:grpSpPr bwMode="auto">
          <a:xfrm>
            <a:off x="871439" y="2385233"/>
            <a:ext cx="4080925" cy="776311"/>
            <a:chOff x="3289" y="1842"/>
            <a:chExt cx="2313" cy="440"/>
          </a:xfrm>
        </p:grpSpPr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91F0AE69-14AE-B207-9CC9-AD7ADB5B6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9" y="1842"/>
              <a:ext cx="1460" cy="440"/>
              <a:chOff x="497" y="1549"/>
              <a:chExt cx="1460" cy="440"/>
            </a:xfrm>
          </p:grpSpPr>
          <p:grpSp>
            <p:nvGrpSpPr>
              <p:cNvPr id="17" name="Group 6">
                <a:extLst>
                  <a:ext uri="{FF2B5EF4-FFF2-40B4-BE49-F238E27FC236}">
                    <a16:creationId xmlns:a16="http://schemas.microsoft.com/office/drawing/2014/main" id="{B1E1A489-914B-98A5-4945-38033B1BC7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7" y="1549"/>
                <a:ext cx="1179" cy="440"/>
                <a:chOff x="2267" y="1201"/>
                <a:chExt cx="1179" cy="440"/>
              </a:xfrm>
            </p:grpSpPr>
            <p:sp>
              <p:nvSpPr>
                <p:cNvPr id="22" name="Text Box 7">
                  <a:extLst>
                    <a:ext uri="{FF2B5EF4-FFF2-40B4-BE49-F238E27FC236}">
                      <a16:creationId xmlns:a16="http://schemas.microsoft.com/office/drawing/2014/main" id="{C42EFEF0-FE0E-648E-B470-F7C0C4166C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67" y="1201"/>
                  <a:ext cx="1179" cy="440"/>
                </a:xfrm>
                <a:prstGeom prst="rect">
                  <a:avLst/>
                </a:prstGeom>
                <a:solidFill>
                  <a:srgbClr val="BDCCD5"/>
                </a:solidFill>
                <a:ln w="9525">
                  <a:solidFill>
                    <a:srgbClr val="5C7F9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sz="1778" kern="0" dirty="0">
                      <a:solidFill>
                        <a:srgbClr val="5C7F92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rPr>
                    <a:t>Tool</a:t>
                  </a:r>
                </a:p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rgbClr val="F9E300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23" name="Text Box 8">
                  <a:extLst>
                    <a:ext uri="{FF2B5EF4-FFF2-40B4-BE49-F238E27FC236}">
                      <a16:creationId xmlns:a16="http://schemas.microsoft.com/office/drawing/2014/main" id="{3E059BEF-D435-1B90-B4EB-44C9635501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56" y="1427"/>
                  <a:ext cx="544" cy="169"/>
                </a:xfrm>
                <a:prstGeom prst="rect">
                  <a:avLst/>
                </a:prstGeom>
                <a:solidFill>
                  <a:srgbClr val="5C7F92"/>
                </a:solidFill>
                <a:ln w="9525">
                  <a:solidFill>
                    <a:srgbClr val="5C7F9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sz="1334" kern="0" dirty="0">
                      <a:solidFill>
                        <a:srgbClr val="FFFFFF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rPr>
                    <a:t>Solver</a:t>
                  </a:r>
                </a:p>
              </p:txBody>
            </p:sp>
            <p:pic>
              <p:nvPicPr>
                <p:cNvPr id="24" name="Picture 19" descr="dialogs">
                  <a:extLst>
                    <a:ext uri="{FF2B5EF4-FFF2-40B4-BE49-F238E27FC236}">
                      <a16:creationId xmlns:a16="http://schemas.microsoft.com/office/drawing/2014/main" id="{EB85F49D-85E1-8C32-7DD6-B2F0EB6DBE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41" y="1214"/>
                  <a:ext cx="201" cy="2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8" name="Group 10">
                <a:extLst>
                  <a:ext uri="{FF2B5EF4-FFF2-40B4-BE49-F238E27FC236}">
                    <a16:creationId xmlns:a16="http://schemas.microsoft.com/office/drawing/2014/main" id="{B0AF4E7F-ECEF-1278-6DA0-8BC2458844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2" y="1685"/>
                <a:ext cx="275" cy="181"/>
                <a:chOff x="3110" y="3461"/>
                <a:chExt cx="275" cy="181"/>
              </a:xfrm>
            </p:grpSpPr>
            <p:cxnSp>
              <p:nvCxnSpPr>
                <p:cNvPr id="19" name="AutoShape 11">
                  <a:extLst>
                    <a:ext uri="{FF2B5EF4-FFF2-40B4-BE49-F238E27FC236}">
                      <a16:creationId xmlns:a16="http://schemas.microsoft.com/office/drawing/2014/main" id="{A19EE450-4346-D78E-E098-8215CBF1A8AC}"/>
                    </a:ext>
                  </a:extLst>
                </p:cNvPr>
                <p:cNvCxnSpPr>
                  <a:cxnSpLocks noChangeShapeType="1"/>
                  <a:endCxn id="20" idx="2"/>
                </p:cNvCxnSpPr>
                <p:nvPr/>
              </p:nvCxnSpPr>
              <p:spPr bwMode="auto">
                <a:xfrm>
                  <a:off x="3110" y="3551"/>
                  <a:ext cx="116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" name="Oval 12">
                  <a:extLst>
                    <a:ext uri="{FF2B5EF4-FFF2-40B4-BE49-F238E27FC236}">
                      <a16:creationId xmlns:a16="http://schemas.microsoft.com/office/drawing/2014/main" id="{EBEB3BB5-0ED3-68BF-2A3A-7CB41567CE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5" y="3483"/>
                  <a:ext cx="136" cy="136"/>
                </a:xfrm>
                <a:prstGeom prst="ellips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21" name="Rectangle 13">
                  <a:extLst>
                    <a:ext uri="{FF2B5EF4-FFF2-40B4-BE49-F238E27FC236}">
                      <a16:creationId xmlns:a16="http://schemas.microsoft.com/office/drawing/2014/main" id="{88624483-04D6-B42E-3AB2-E790D69B99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1" y="3461"/>
                  <a:ext cx="74" cy="18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</p:grpSp>
        </p:grpSp>
        <p:grpSp>
          <p:nvGrpSpPr>
            <p:cNvPr id="8" name="Group 14">
              <a:extLst>
                <a:ext uri="{FF2B5EF4-FFF2-40B4-BE49-F238E27FC236}">
                  <a16:creationId xmlns:a16="http://schemas.microsoft.com/office/drawing/2014/main" id="{02D23E3F-56BC-E656-ADB1-C6F945C558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7" y="1842"/>
              <a:ext cx="915" cy="440"/>
              <a:chOff x="3539" y="2316"/>
              <a:chExt cx="915" cy="440"/>
            </a:xfrm>
          </p:grpSpPr>
          <p:grpSp>
            <p:nvGrpSpPr>
              <p:cNvPr id="9" name="Group 15">
                <a:extLst>
                  <a:ext uri="{FF2B5EF4-FFF2-40B4-BE49-F238E27FC236}">
                    <a16:creationId xmlns:a16="http://schemas.microsoft.com/office/drawing/2014/main" id="{FD253E28-DF57-C67B-AB18-35715871B1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5" y="2316"/>
                <a:ext cx="639" cy="440"/>
                <a:chOff x="1973" y="3223"/>
                <a:chExt cx="639" cy="440"/>
              </a:xfrm>
            </p:grpSpPr>
            <p:grpSp>
              <p:nvGrpSpPr>
                <p:cNvPr id="13" name="Group 16">
                  <a:extLst>
                    <a:ext uri="{FF2B5EF4-FFF2-40B4-BE49-F238E27FC236}">
                      <a16:creationId xmlns:a16="http://schemas.microsoft.com/office/drawing/2014/main" id="{B2A0F366-4A12-6885-0E65-9D472B6BB5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73" y="3223"/>
                  <a:ext cx="639" cy="440"/>
                  <a:chOff x="3299" y="3361"/>
                  <a:chExt cx="639" cy="440"/>
                </a:xfrm>
              </p:grpSpPr>
              <p:sp>
                <p:nvSpPr>
                  <p:cNvPr id="15" name="Text Box 17">
                    <a:extLst>
                      <a:ext uri="{FF2B5EF4-FFF2-40B4-BE49-F238E27FC236}">
                        <a16:creationId xmlns:a16="http://schemas.microsoft.com/office/drawing/2014/main" id="{BFCFCC8A-2C5F-F66D-B1B1-4AA1A5E3249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99" y="3361"/>
                    <a:ext cx="639" cy="440"/>
                  </a:xfrm>
                  <a:prstGeom prst="rect">
                    <a:avLst/>
                  </a:prstGeom>
                  <a:solidFill>
                    <a:srgbClr val="BDCCD5"/>
                  </a:solidFill>
                  <a:ln w="9525">
                    <a:solidFill>
                      <a:srgbClr val="5C7F9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 fontAlgn="auto">
                      <a:spcBef>
                        <a:spcPct val="5000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778" kern="0" dirty="0">
                        <a:solidFill>
                          <a:srgbClr val="5C7F92"/>
                        </a:solidFill>
                        <a:latin typeface="Arial" charset="0"/>
                        <a:ea typeface="Arial Unicode MS" pitchFamily="34" charset="-128"/>
                        <a:cs typeface="Arial Unicode MS" pitchFamily="34" charset="-128"/>
                      </a:rPr>
                      <a:t>FMU</a:t>
                    </a:r>
                  </a:p>
                  <a:p>
                    <a:pPr algn="ctr" fontAlgn="auto">
                      <a:spcBef>
                        <a:spcPct val="50000"/>
                      </a:spcBef>
                      <a:spcAft>
                        <a:spcPts val="0"/>
                      </a:spcAft>
                      <a:defRPr/>
                    </a:pPr>
                    <a:endParaRPr lang="en-US" sz="1778" kern="0" dirty="0">
                      <a:solidFill>
                        <a:srgbClr val="F9E300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endParaRPr>
                  </a:p>
                </p:txBody>
              </p:sp>
              <p:sp>
                <p:nvSpPr>
                  <p:cNvPr id="16" name="Text Box 18">
                    <a:extLst>
                      <a:ext uri="{FF2B5EF4-FFF2-40B4-BE49-F238E27FC236}">
                        <a16:creationId xmlns:a16="http://schemas.microsoft.com/office/drawing/2014/main" id="{B87A3A01-46B7-33AA-326B-7C29745A37A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43" y="3587"/>
                    <a:ext cx="544" cy="169"/>
                  </a:xfrm>
                  <a:prstGeom prst="rect">
                    <a:avLst/>
                  </a:prstGeom>
                  <a:solidFill>
                    <a:srgbClr val="E30916"/>
                  </a:solidFill>
                  <a:ln w="9525">
                    <a:solidFill>
                      <a:srgbClr val="5C7F92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 fontAlgn="auto">
                      <a:spcBef>
                        <a:spcPct val="5000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334" kern="0" dirty="0">
                        <a:solidFill>
                          <a:srgbClr val="FFFFFF"/>
                        </a:solidFill>
                        <a:latin typeface="Arial" charset="0"/>
                        <a:ea typeface="Arial Unicode MS" pitchFamily="34" charset="-128"/>
                        <a:cs typeface="Arial Unicode MS" pitchFamily="34" charset="-128"/>
                      </a:rPr>
                      <a:t>Model</a:t>
                    </a:r>
                  </a:p>
                </p:txBody>
              </p:sp>
            </p:grpSp>
            <p:pic>
              <p:nvPicPr>
                <p:cNvPr id="14" name="Picture 25" descr="exec">
                  <a:extLst>
                    <a:ext uri="{FF2B5EF4-FFF2-40B4-BE49-F238E27FC236}">
                      <a16:creationId xmlns:a16="http://schemas.microsoft.com/office/drawing/2014/main" id="{1D2BCCB5-89D1-7DC1-983F-CAAEF6B4F7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1984" y="3246"/>
                  <a:ext cx="169" cy="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0" name="Group 20">
                <a:extLst>
                  <a:ext uri="{FF2B5EF4-FFF2-40B4-BE49-F238E27FC236}">
                    <a16:creationId xmlns:a16="http://schemas.microsoft.com/office/drawing/2014/main" id="{5AF6A380-3B06-2376-95F5-1EF8A677D2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9" y="2470"/>
                <a:ext cx="268" cy="136"/>
                <a:chOff x="1524" y="3173"/>
                <a:chExt cx="268" cy="136"/>
              </a:xfrm>
            </p:grpSpPr>
            <p:cxnSp>
              <p:nvCxnSpPr>
                <p:cNvPr id="11" name="AutoShape 21">
                  <a:extLst>
                    <a:ext uri="{FF2B5EF4-FFF2-40B4-BE49-F238E27FC236}">
                      <a16:creationId xmlns:a16="http://schemas.microsoft.com/office/drawing/2014/main" id="{D1A4E0D0-D615-2487-68E6-E55374DA1C91}"/>
                    </a:ext>
                  </a:extLst>
                </p:cNvPr>
                <p:cNvCxnSpPr>
                  <a:cxnSpLocks noChangeShapeType="1"/>
                  <a:stCxn id="12" idx="6"/>
                </p:cNvCxnSpPr>
                <p:nvPr/>
              </p:nvCxnSpPr>
              <p:spPr bwMode="auto">
                <a:xfrm>
                  <a:off x="1669" y="3241"/>
                  <a:ext cx="123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2" name="Oval 22">
                  <a:extLst>
                    <a:ext uri="{FF2B5EF4-FFF2-40B4-BE49-F238E27FC236}">
                      <a16:creationId xmlns:a16="http://schemas.microsoft.com/office/drawing/2014/main" id="{75F1E963-D134-77F0-6FEB-7119C362F6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4" y="3173"/>
                  <a:ext cx="136" cy="136"/>
                </a:xfrm>
                <a:prstGeom prst="ellips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</p:grpSp>
        </p:grpSp>
      </p:grpSp>
      <p:grpSp>
        <p:nvGrpSpPr>
          <p:cNvPr id="25" name="Group 23">
            <a:extLst>
              <a:ext uri="{FF2B5EF4-FFF2-40B4-BE49-F238E27FC236}">
                <a16:creationId xmlns:a16="http://schemas.microsoft.com/office/drawing/2014/main" id="{46C3DBDB-FDC6-2766-A525-A458D08CA5C7}"/>
              </a:ext>
            </a:extLst>
          </p:cNvPr>
          <p:cNvGrpSpPr>
            <a:grpSpLocks/>
          </p:cNvGrpSpPr>
          <p:nvPr/>
        </p:nvGrpSpPr>
        <p:grpSpPr bwMode="auto">
          <a:xfrm>
            <a:off x="6431646" y="2385233"/>
            <a:ext cx="4080925" cy="1187402"/>
            <a:chOff x="3289" y="3385"/>
            <a:chExt cx="2313" cy="673"/>
          </a:xfrm>
        </p:grpSpPr>
        <p:grpSp>
          <p:nvGrpSpPr>
            <p:cNvPr id="26" name="Group 24">
              <a:extLst>
                <a:ext uri="{FF2B5EF4-FFF2-40B4-BE49-F238E27FC236}">
                  <a16:creationId xmlns:a16="http://schemas.microsoft.com/office/drawing/2014/main" id="{A96BC7F3-2A07-A198-D5D8-908E997B5A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9" y="3501"/>
              <a:ext cx="1460" cy="440"/>
              <a:chOff x="497" y="2066"/>
              <a:chExt cx="1460" cy="440"/>
            </a:xfrm>
          </p:grpSpPr>
          <p:grpSp>
            <p:nvGrpSpPr>
              <p:cNvPr id="36" name="Group 25">
                <a:extLst>
                  <a:ext uri="{FF2B5EF4-FFF2-40B4-BE49-F238E27FC236}">
                    <a16:creationId xmlns:a16="http://schemas.microsoft.com/office/drawing/2014/main" id="{3364999D-56B5-34C2-BDAA-511AA897A5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7" y="2066"/>
                <a:ext cx="1179" cy="440"/>
                <a:chOff x="3389" y="1669"/>
                <a:chExt cx="1179" cy="440"/>
              </a:xfrm>
            </p:grpSpPr>
            <p:sp>
              <p:nvSpPr>
                <p:cNvPr id="42" name="Text Box 26">
                  <a:extLst>
                    <a:ext uri="{FF2B5EF4-FFF2-40B4-BE49-F238E27FC236}">
                      <a16:creationId xmlns:a16="http://schemas.microsoft.com/office/drawing/2014/main" id="{29812332-699D-5E1A-B0F4-7AC0B33904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89" y="1669"/>
                  <a:ext cx="1179" cy="440"/>
                </a:xfrm>
                <a:prstGeom prst="rect">
                  <a:avLst/>
                </a:prstGeom>
                <a:solidFill>
                  <a:srgbClr val="BDCCD5"/>
                </a:solidFill>
                <a:ln w="9525">
                  <a:solidFill>
                    <a:srgbClr val="5C7F9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sz="1778" kern="0" dirty="0">
                      <a:solidFill>
                        <a:srgbClr val="5C7F92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rPr>
                    <a:t>Tool</a:t>
                  </a:r>
                </a:p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rgbClr val="F9E300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pic>
              <p:nvPicPr>
                <p:cNvPr id="43" name="Picture 19" descr="dialogs">
                  <a:extLst>
                    <a:ext uri="{FF2B5EF4-FFF2-40B4-BE49-F238E27FC236}">
                      <a16:creationId xmlns:a16="http://schemas.microsoft.com/office/drawing/2014/main" id="{35378EFD-CE41-4983-2CDF-09D6114DD5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63" y="1682"/>
                  <a:ext cx="201" cy="2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7" name="Group 28">
                <a:extLst>
                  <a:ext uri="{FF2B5EF4-FFF2-40B4-BE49-F238E27FC236}">
                    <a16:creationId xmlns:a16="http://schemas.microsoft.com/office/drawing/2014/main" id="{1EC654A4-0EE8-DBCA-38B3-DB8C567FA4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2" y="2195"/>
                <a:ext cx="275" cy="181"/>
                <a:chOff x="1310" y="3150"/>
                <a:chExt cx="275" cy="181"/>
              </a:xfrm>
            </p:grpSpPr>
            <p:cxnSp>
              <p:nvCxnSpPr>
                <p:cNvPr id="38" name="AutoShape 29">
                  <a:extLst>
                    <a:ext uri="{FF2B5EF4-FFF2-40B4-BE49-F238E27FC236}">
                      <a16:creationId xmlns:a16="http://schemas.microsoft.com/office/drawing/2014/main" id="{7D7E3454-1B28-A88E-82C2-8114D90C20AD}"/>
                    </a:ext>
                  </a:extLst>
                </p:cNvPr>
                <p:cNvCxnSpPr>
                  <a:cxnSpLocks noChangeShapeType="1"/>
                  <a:endCxn id="40" idx="2"/>
                </p:cNvCxnSpPr>
                <p:nvPr/>
              </p:nvCxnSpPr>
              <p:spPr bwMode="auto">
                <a:xfrm>
                  <a:off x="1310" y="3240"/>
                  <a:ext cx="116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F84E5A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39" name="Group 30">
                  <a:extLst>
                    <a:ext uri="{FF2B5EF4-FFF2-40B4-BE49-F238E27FC236}">
                      <a16:creationId xmlns:a16="http://schemas.microsoft.com/office/drawing/2014/main" id="{6A1F22FD-266B-3615-9E56-2F7821B4B5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35" y="3150"/>
                  <a:ext cx="150" cy="181"/>
                  <a:chOff x="3407" y="2944"/>
                  <a:chExt cx="150" cy="181"/>
                </a:xfrm>
              </p:grpSpPr>
              <p:sp>
                <p:nvSpPr>
                  <p:cNvPr id="40" name="Oval 31">
                    <a:extLst>
                      <a:ext uri="{FF2B5EF4-FFF2-40B4-BE49-F238E27FC236}">
                        <a16:creationId xmlns:a16="http://schemas.microsoft.com/office/drawing/2014/main" id="{64DD9B46-1EB3-726D-91B7-6658C49B46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7" y="2966"/>
                    <a:ext cx="136" cy="136"/>
                  </a:xfrm>
                  <a:prstGeom prst="ellipse">
                    <a:avLst/>
                  </a:prstGeom>
                  <a:noFill/>
                  <a:ln w="28575">
                    <a:solidFill>
                      <a:srgbClr val="F84E5A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778" kern="0" dirty="0">
                      <a:solidFill>
                        <a:sysClr val="windowText" lastClr="0000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1" name="Rectangle 32">
                    <a:extLst>
                      <a:ext uri="{FF2B5EF4-FFF2-40B4-BE49-F238E27FC236}">
                        <a16:creationId xmlns:a16="http://schemas.microsoft.com/office/drawing/2014/main" id="{587EA4EC-535F-48F5-CC2F-0F25E01FC8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83" y="2944"/>
                    <a:ext cx="74" cy="18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778" kern="0" dirty="0">
                      <a:solidFill>
                        <a:sysClr val="windowText" lastClr="000000"/>
                      </a:solidFill>
                      <a:latin typeface="Arial" charset="0"/>
                    </a:endParaRPr>
                  </a:p>
                </p:txBody>
              </p:sp>
            </p:grpSp>
          </p:grpSp>
        </p:grpSp>
        <p:grpSp>
          <p:nvGrpSpPr>
            <p:cNvPr id="27" name="Group 33">
              <a:extLst>
                <a:ext uri="{FF2B5EF4-FFF2-40B4-BE49-F238E27FC236}">
                  <a16:creationId xmlns:a16="http://schemas.microsoft.com/office/drawing/2014/main" id="{4361C4EA-1BAF-3651-BAC8-6CA5969DC9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7" y="3385"/>
              <a:ext cx="915" cy="673"/>
              <a:chOff x="3539" y="1559"/>
              <a:chExt cx="915" cy="673"/>
            </a:xfrm>
          </p:grpSpPr>
          <p:grpSp>
            <p:nvGrpSpPr>
              <p:cNvPr id="28" name="Group 34">
                <a:extLst>
                  <a:ext uri="{FF2B5EF4-FFF2-40B4-BE49-F238E27FC236}">
                    <a16:creationId xmlns:a16="http://schemas.microsoft.com/office/drawing/2014/main" id="{AF7B1A22-4EDF-9C5B-26C9-CA515D1755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5" y="1559"/>
                <a:ext cx="639" cy="673"/>
                <a:chOff x="3557" y="2755"/>
                <a:chExt cx="639" cy="673"/>
              </a:xfrm>
            </p:grpSpPr>
            <p:sp>
              <p:nvSpPr>
                <p:cNvPr id="32" name="Text Box 35">
                  <a:extLst>
                    <a:ext uri="{FF2B5EF4-FFF2-40B4-BE49-F238E27FC236}">
                      <a16:creationId xmlns:a16="http://schemas.microsoft.com/office/drawing/2014/main" id="{2BF7AE1C-F635-46B6-6368-E412CA8ED7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7" y="2755"/>
                  <a:ext cx="639" cy="673"/>
                </a:xfrm>
                <a:prstGeom prst="rect">
                  <a:avLst/>
                </a:prstGeom>
                <a:solidFill>
                  <a:srgbClr val="BDCCD5"/>
                </a:solidFill>
                <a:ln w="9525">
                  <a:solidFill>
                    <a:srgbClr val="5C7F9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sz="1778" kern="0" dirty="0">
                      <a:solidFill>
                        <a:srgbClr val="5C7F92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rPr>
                    <a:t>FMU</a:t>
                  </a:r>
                </a:p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rgbClr val="5C7F92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rgbClr val="F9E300"/>
                    </a:solidFill>
                    <a:latin typeface="Arial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  <p:sp>
              <p:nvSpPr>
                <p:cNvPr id="33" name="Text Box 36">
                  <a:extLst>
                    <a:ext uri="{FF2B5EF4-FFF2-40B4-BE49-F238E27FC236}">
                      <a16:creationId xmlns:a16="http://schemas.microsoft.com/office/drawing/2014/main" id="{1787A318-17A2-4D5F-B0D0-698965F52B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01" y="2981"/>
                  <a:ext cx="544" cy="169"/>
                </a:xfrm>
                <a:prstGeom prst="rect">
                  <a:avLst/>
                </a:prstGeom>
                <a:solidFill>
                  <a:srgbClr val="E30916"/>
                </a:solidFill>
                <a:ln w="9525">
                  <a:solidFill>
                    <a:srgbClr val="5C7F9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sz="1334" kern="0" dirty="0">
                      <a:solidFill>
                        <a:srgbClr val="FFFFFF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rPr>
                    <a:t>Model</a:t>
                  </a:r>
                </a:p>
              </p:txBody>
            </p:sp>
            <p:sp>
              <p:nvSpPr>
                <p:cNvPr id="34" name="Text Box 37">
                  <a:extLst>
                    <a:ext uri="{FF2B5EF4-FFF2-40B4-BE49-F238E27FC236}">
                      <a16:creationId xmlns:a16="http://schemas.microsoft.com/office/drawing/2014/main" id="{BF12690D-CDB1-A25C-08FF-94056F365A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01" y="3173"/>
                  <a:ext cx="544" cy="169"/>
                </a:xfrm>
                <a:prstGeom prst="rect">
                  <a:avLst/>
                </a:prstGeom>
                <a:solidFill>
                  <a:srgbClr val="5C7F92"/>
                </a:solidFill>
                <a:ln w="9525">
                  <a:solidFill>
                    <a:srgbClr val="5C7F9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sz="1334" kern="0" dirty="0">
                      <a:solidFill>
                        <a:srgbClr val="FFFFFF"/>
                      </a:solidFill>
                      <a:latin typeface="Arial" charset="0"/>
                      <a:ea typeface="Arial Unicode MS" pitchFamily="34" charset="-128"/>
                      <a:cs typeface="Arial Unicode MS" pitchFamily="34" charset="-128"/>
                    </a:rPr>
                    <a:t>Solver</a:t>
                  </a:r>
                </a:p>
              </p:txBody>
            </p:sp>
            <p:pic>
              <p:nvPicPr>
                <p:cNvPr id="35" name="Picture 25" descr="exec">
                  <a:extLst>
                    <a:ext uri="{FF2B5EF4-FFF2-40B4-BE49-F238E27FC236}">
                      <a16:creationId xmlns:a16="http://schemas.microsoft.com/office/drawing/2014/main" id="{3C8F32FD-2CEB-6BBC-9E72-22F1106764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 flipV="1">
                  <a:off x="3562" y="2778"/>
                  <a:ext cx="169" cy="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9" name="Group 39">
                <a:extLst>
                  <a:ext uri="{FF2B5EF4-FFF2-40B4-BE49-F238E27FC236}">
                    <a16:creationId xmlns:a16="http://schemas.microsoft.com/office/drawing/2014/main" id="{356C6916-8795-F5DC-E0B0-12725FC166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9" y="1826"/>
                <a:ext cx="268" cy="136"/>
                <a:chOff x="1524" y="3173"/>
                <a:chExt cx="268" cy="136"/>
              </a:xfrm>
            </p:grpSpPr>
            <p:cxnSp>
              <p:nvCxnSpPr>
                <p:cNvPr id="30" name="AutoShape 40">
                  <a:extLst>
                    <a:ext uri="{FF2B5EF4-FFF2-40B4-BE49-F238E27FC236}">
                      <a16:creationId xmlns:a16="http://schemas.microsoft.com/office/drawing/2014/main" id="{33F2AF19-2CCA-1071-04FD-0D84F63CB579}"/>
                    </a:ext>
                  </a:extLst>
                </p:cNvPr>
                <p:cNvCxnSpPr>
                  <a:cxnSpLocks noChangeShapeType="1"/>
                  <a:stCxn id="31" idx="6"/>
                </p:cNvCxnSpPr>
                <p:nvPr/>
              </p:nvCxnSpPr>
              <p:spPr bwMode="auto">
                <a:xfrm>
                  <a:off x="1669" y="3241"/>
                  <a:ext cx="123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F84E5A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1" name="Oval 41">
                  <a:extLst>
                    <a:ext uri="{FF2B5EF4-FFF2-40B4-BE49-F238E27FC236}">
                      <a16:creationId xmlns:a16="http://schemas.microsoft.com/office/drawing/2014/main" id="{6E9F1B78-D0AB-4530-2D1E-F6B850BA9C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4" y="3173"/>
                  <a:ext cx="136" cy="136"/>
                </a:xfrm>
                <a:prstGeom prst="ellipse">
                  <a:avLst/>
                </a:prstGeom>
                <a:noFill/>
                <a:ln w="28575">
                  <a:solidFill>
                    <a:srgbClr val="F84E5A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778" kern="0" dirty="0">
                    <a:solidFill>
                      <a:sysClr val="windowText" lastClr="000000"/>
                    </a:solidFill>
                    <a:latin typeface="Arial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9133292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F004D8-2401-E88E-195A-EC867E07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Communication timestep can be different from internal steps (e.g. Variable step solver)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Calling sequence CS</a:t>
            </a:r>
          </a:p>
          <a:p>
            <a:pPr marL="608013" lvl="1" indent="-342900"/>
            <a:r>
              <a:rPr lang="en-US" dirty="0"/>
              <a:t>Set inputs: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fmi2SetXXX(...)</a:t>
            </a:r>
          </a:p>
          <a:p>
            <a:pPr lvl="2"/>
            <a:r>
              <a:rPr lang="en-US" dirty="0"/>
              <a:t>Trigger calculation until next communication point: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fmi2doStep(...)</a:t>
            </a:r>
          </a:p>
          <a:p>
            <a:pPr lvl="2"/>
            <a:r>
              <a:rPr lang="en-US" dirty="0"/>
              <a:t>Get outputs: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fmi2GetXXX(...)</a:t>
            </a:r>
            <a:endParaRPr lang="en-US" dirty="0"/>
          </a:p>
          <a:p>
            <a:r>
              <a:rPr lang="en-US" dirty="0"/>
              <a:t>For an implementation in C, see e.g. </a:t>
            </a:r>
            <a:r>
              <a:rPr lang="en-US" dirty="0" err="1"/>
              <a:t>fmusim</a:t>
            </a:r>
            <a:r>
              <a:rPr lang="en-US" dirty="0"/>
              <a:t> in the Reference FMUs: </a:t>
            </a:r>
            <a:br>
              <a:rPr lang="en-US" dirty="0"/>
            </a:br>
            <a:r>
              <a:rPr lang="en-US" dirty="0">
                <a:hlinkClick r:id="rId2"/>
              </a:rPr>
              <a:t>https://github.com/modelica/Reference-FMUs/blob/main/fmusim/fmusim_fmi2_cs.c</a:t>
            </a:r>
            <a:r>
              <a:rPr lang="en-US" dirty="0"/>
              <a:t> </a:t>
            </a:r>
          </a:p>
          <a:p>
            <a:r>
              <a:rPr lang="en-US" dirty="0"/>
              <a:t>You can view the calling sequence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fmusim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--log-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-calls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 co-simulation algorithm is not part of the FMI standard. It is responsible for:</a:t>
            </a:r>
          </a:p>
          <a:p>
            <a:pPr marL="608013" lvl="1" indent="-342900"/>
            <a:r>
              <a:rPr lang="en-US" dirty="0"/>
              <a:t>advancing the overall simulation time,</a:t>
            </a:r>
          </a:p>
          <a:p>
            <a:pPr marL="608013" lvl="1" indent="-342900"/>
            <a:r>
              <a:rPr lang="en-US" dirty="0"/>
              <a:t>exchange input and output data,</a:t>
            </a:r>
          </a:p>
          <a:p>
            <a:pPr marL="608013" lvl="1" indent="-342900"/>
            <a:r>
              <a:rPr lang="en-US" dirty="0"/>
              <a:t>triggering of input clocks, and handling events.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Internally the FMU can have different timesteps (e.g. a variable step solver)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8FCB2D-4A9F-CD1F-BD02-E4D20FB3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Co-Simulation (CS) Interface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2206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F004D8-2401-E88E-195A-EC867E07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idea: the ME interface exposes the </a:t>
            </a:r>
            <a:r>
              <a:rPr lang="en-US" b="1" dirty="0"/>
              <a:t>right hand side </a:t>
            </a:r>
            <a:r>
              <a:rPr lang="en-US" dirty="0"/>
              <a:t>(RHS)</a:t>
            </a:r>
            <a:br>
              <a:rPr lang="en-US" dirty="0"/>
            </a:br>
            <a:r>
              <a:rPr lang="en-US" dirty="0"/>
              <a:t>of a </a:t>
            </a:r>
            <a:r>
              <a:rPr lang="en-US" b="1" dirty="0"/>
              <a:t>hybrid ODE </a:t>
            </a:r>
            <a:r>
              <a:rPr lang="en-US" dirty="0"/>
              <a:t> to the external solver.</a:t>
            </a:r>
          </a:p>
          <a:p>
            <a:pPr marL="608013" lvl="1" indent="-342900"/>
            <a:endParaRPr lang="de-DE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/>
              <a:t>importer controls the data exchange </a:t>
            </a:r>
            <a:r>
              <a:rPr lang="en-US" dirty="0"/>
              <a:t>and the synchronization between FMUs.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The solver algorithm itself is not part of the FMI standard</a:t>
            </a:r>
            <a:r>
              <a:rPr lang="en-US" dirty="0"/>
              <a:t>. It is responsible for:</a:t>
            </a:r>
          </a:p>
          <a:p>
            <a:pPr marL="608013" lvl="1" indent="-342900"/>
            <a:r>
              <a:rPr lang="en-US" dirty="0"/>
              <a:t>advancing the overall simulation time,</a:t>
            </a:r>
          </a:p>
          <a:p>
            <a:pPr marL="608013" lvl="1" indent="-342900"/>
            <a:r>
              <a:rPr lang="en-US" dirty="0"/>
              <a:t>exchange input and output data,</a:t>
            </a:r>
          </a:p>
          <a:p>
            <a:pPr marL="608013" lvl="1" indent="-342900"/>
            <a:r>
              <a:rPr lang="en-US" dirty="0"/>
              <a:t>computation of continuous state variables by time integration,</a:t>
            </a:r>
          </a:p>
          <a:p>
            <a:pPr marL="608013" lvl="1" indent="-342900"/>
            <a:r>
              <a:rPr lang="en-US" dirty="0"/>
              <a:t>triggering of input clocks, and</a:t>
            </a:r>
          </a:p>
          <a:p>
            <a:pPr marL="608013" lvl="1" indent="-342900"/>
            <a:r>
              <a:rPr lang="en-US" dirty="0"/>
              <a:t>handling events.</a:t>
            </a:r>
          </a:p>
          <a:p>
            <a:pPr marL="608013" lvl="1" indent="-342900"/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8FCB2D-4A9F-CD1F-BD02-E4D20FB3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Exchange (ME) Interface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5367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AE4C2F8-21FF-F325-51D3-3D0FCC3EA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E8EC630-EDB2-2DE1-C042-E26D7B4D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multiple FMUs</a:t>
            </a:r>
          </a:p>
        </p:txBody>
      </p:sp>
      <p:sp>
        <p:nvSpPr>
          <p:cNvPr id="4" name="Rechteck 44">
            <a:extLst>
              <a:ext uri="{FF2B5EF4-FFF2-40B4-BE49-F238E27FC236}">
                <a16:creationId xmlns:a16="http://schemas.microsoft.com/office/drawing/2014/main" id="{2E3B454A-D4A3-5E4E-24B2-E2D48FCB71D0}"/>
              </a:ext>
            </a:extLst>
          </p:cNvPr>
          <p:cNvSpPr>
            <a:spLocks/>
          </p:cNvSpPr>
          <p:nvPr/>
        </p:nvSpPr>
        <p:spPr>
          <a:xfrm>
            <a:off x="4634042" y="4582784"/>
            <a:ext cx="3129437" cy="113398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Bosch Office Sans" pitchFamily="2" charset="0"/>
              </a:rPr>
              <a:t>Numerical Solver (ME)</a:t>
            </a:r>
            <a:br>
              <a:rPr lang="en-US" b="1" dirty="0">
                <a:solidFill>
                  <a:schemeClr val="accent4"/>
                </a:solidFill>
                <a:latin typeface="Bosch Office Sans" pitchFamily="2" charset="0"/>
              </a:rPr>
            </a:br>
            <a:r>
              <a:rPr lang="en-US" dirty="0">
                <a:solidFill>
                  <a:schemeClr val="accent4"/>
                </a:solidFill>
                <a:latin typeface="Bosch Office Sans" pitchFamily="2" charset="0"/>
              </a:rPr>
              <a:t>or</a:t>
            </a:r>
            <a:br>
              <a:rPr lang="en-US" b="1" dirty="0">
                <a:solidFill>
                  <a:schemeClr val="accent4"/>
                </a:solidFill>
                <a:latin typeface="Bosch Office Sans" pitchFamily="2" charset="0"/>
              </a:rPr>
            </a:br>
            <a:r>
              <a:rPr lang="en-US" b="1" dirty="0">
                <a:solidFill>
                  <a:schemeClr val="accent4"/>
                </a:solidFill>
                <a:latin typeface="Bosch Office Sans" pitchFamily="2" charset="0"/>
              </a:rPr>
              <a:t>Co-Simulation Algorithm (CS) </a:t>
            </a:r>
          </a:p>
          <a:p>
            <a:pPr algn="ctr"/>
            <a:r>
              <a:rPr lang="en-US" dirty="0">
                <a:solidFill>
                  <a:schemeClr val="accent4"/>
                </a:solidFill>
                <a:latin typeface="Bosch Office Sans" pitchFamily="2" charset="0"/>
              </a:rPr>
              <a:t>or </a:t>
            </a:r>
          </a:p>
          <a:p>
            <a:pPr algn="ctr"/>
            <a:r>
              <a:rPr lang="en-US" b="1" dirty="0">
                <a:solidFill>
                  <a:schemeClr val="accent4"/>
                </a:solidFill>
                <a:latin typeface="Bosch Office Sans" pitchFamily="2" charset="0"/>
              </a:rPr>
              <a:t>Scheduler (SE, FMI 3.0)</a:t>
            </a:r>
          </a:p>
        </p:txBody>
      </p:sp>
      <p:sp>
        <p:nvSpPr>
          <p:cNvPr id="5" name="Textfeld 46">
            <a:extLst>
              <a:ext uri="{FF2B5EF4-FFF2-40B4-BE49-F238E27FC236}">
                <a16:creationId xmlns:a16="http://schemas.microsoft.com/office/drawing/2014/main" id="{17404DA9-F35D-41E7-9050-952B2ED42A1D}"/>
              </a:ext>
            </a:extLst>
          </p:cNvPr>
          <p:cNvSpPr txBox="1">
            <a:spLocks/>
          </p:cNvSpPr>
          <p:nvPr/>
        </p:nvSpPr>
        <p:spPr>
          <a:xfrm>
            <a:off x="2388681" y="5819940"/>
            <a:ext cx="7414638" cy="370544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2000" b="1" i="1" dirty="0">
                <a:solidFill>
                  <a:srgbClr val="0070C0"/>
                </a:solidFill>
              </a:rPr>
              <a:t>Not defined by FMI Standard, but by the importing tool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D7A0B4-DF7C-8137-6B1F-E4A85FD00FB3}"/>
              </a:ext>
            </a:extLst>
          </p:cNvPr>
          <p:cNvSpPr/>
          <p:nvPr/>
        </p:nvSpPr>
        <p:spPr>
          <a:xfrm>
            <a:off x="2719133" y="3452320"/>
            <a:ext cx="6674266" cy="273465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Functional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Mock-</a:t>
            </a: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up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Interface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" name="Up-Down Arrow 7">
            <a:extLst>
              <a:ext uri="{FF2B5EF4-FFF2-40B4-BE49-F238E27FC236}">
                <a16:creationId xmlns:a16="http://schemas.microsoft.com/office/drawing/2014/main" id="{CF86E632-E605-EF59-2CF6-7AA710F4746D}"/>
              </a:ext>
            </a:extLst>
          </p:cNvPr>
          <p:cNvSpPr/>
          <p:nvPr/>
        </p:nvSpPr>
        <p:spPr>
          <a:xfrm>
            <a:off x="3231417" y="2803314"/>
            <a:ext cx="338914" cy="580992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" name="Up-Down Arrow 54">
            <a:extLst>
              <a:ext uri="{FF2B5EF4-FFF2-40B4-BE49-F238E27FC236}">
                <a16:creationId xmlns:a16="http://schemas.microsoft.com/office/drawing/2014/main" id="{5A0E749B-C805-69D1-8B1A-E7A9AA6DA3E4}"/>
              </a:ext>
            </a:extLst>
          </p:cNvPr>
          <p:cNvSpPr/>
          <p:nvPr/>
        </p:nvSpPr>
        <p:spPr>
          <a:xfrm>
            <a:off x="4816520" y="2803314"/>
            <a:ext cx="338914" cy="580992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" name="Up-Down Arrow 55">
            <a:extLst>
              <a:ext uri="{FF2B5EF4-FFF2-40B4-BE49-F238E27FC236}">
                <a16:creationId xmlns:a16="http://schemas.microsoft.com/office/drawing/2014/main" id="{116833E2-7DC4-4CD4-8DC8-41D71068FD66}"/>
              </a:ext>
            </a:extLst>
          </p:cNvPr>
          <p:cNvSpPr/>
          <p:nvPr/>
        </p:nvSpPr>
        <p:spPr>
          <a:xfrm>
            <a:off x="6401623" y="2803314"/>
            <a:ext cx="338914" cy="580992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0" name="Up-Down Arrow 56">
            <a:extLst>
              <a:ext uri="{FF2B5EF4-FFF2-40B4-BE49-F238E27FC236}">
                <a16:creationId xmlns:a16="http://schemas.microsoft.com/office/drawing/2014/main" id="{F6D20D6F-F165-AF7A-C398-7B91173AEE76}"/>
              </a:ext>
            </a:extLst>
          </p:cNvPr>
          <p:cNvSpPr/>
          <p:nvPr/>
        </p:nvSpPr>
        <p:spPr>
          <a:xfrm>
            <a:off x="5667718" y="3819747"/>
            <a:ext cx="444868" cy="687903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" name="Up-Down Arrow 58">
            <a:extLst>
              <a:ext uri="{FF2B5EF4-FFF2-40B4-BE49-F238E27FC236}">
                <a16:creationId xmlns:a16="http://schemas.microsoft.com/office/drawing/2014/main" id="{5C6E94C4-6E56-4CB3-337B-6931D1ADF58C}"/>
              </a:ext>
            </a:extLst>
          </p:cNvPr>
          <p:cNvSpPr/>
          <p:nvPr/>
        </p:nvSpPr>
        <p:spPr>
          <a:xfrm>
            <a:off x="8610570" y="2803314"/>
            <a:ext cx="338914" cy="580992"/>
          </a:xfrm>
          <a:prstGeom prst="up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D1ADD074-27DA-D5A4-0A04-322DF6CA4161}"/>
              </a:ext>
            </a:extLst>
          </p:cNvPr>
          <p:cNvSpPr txBox="1"/>
          <p:nvPr/>
        </p:nvSpPr>
        <p:spPr>
          <a:xfrm>
            <a:off x="1556619" y="1771525"/>
            <a:ext cx="2204130" cy="267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Exported</a:t>
            </a:r>
            <a:r>
              <a:rPr kumimoji="0" lang="de-DE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de-DE" sz="16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by</a:t>
            </a:r>
            <a:r>
              <a:rPr kumimoji="0" lang="de-DE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    Tool 1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TextBox 59">
            <a:extLst>
              <a:ext uri="{FF2B5EF4-FFF2-40B4-BE49-F238E27FC236}">
                <a16:creationId xmlns:a16="http://schemas.microsoft.com/office/drawing/2014/main" id="{8A640C71-B11C-56F8-B2C4-D989D2C2DB47}"/>
              </a:ext>
            </a:extLst>
          </p:cNvPr>
          <p:cNvSpPr txBox="1"/>
          <p:nvPr/>
        </p:nvSpPr>
        <p:spPr>
          <a:xfrm>
            <a:off x="4683810" y="1772948"/>
            <a:ext cx="604333" cy="267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Tool 2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TextBox 60">
            <a:extLst>
              <a:ext uri="{FF2B5EF4-FFF2-40B4-BE49-F238E27FC236}">
                <a16:creationId xmlns:a16="http://schemas.microsoft.com/office/drawing/2014/main" id="{DD5DA7CB-4868-1ED3-BF88-C5F2575915C9}"/>
              </a:ext>
            </a:extLst>
          </p:cNvPr>
          <p:cNvSpPr txBox="1"/>
          <p:nvPr/>
        </p:nvSpPr>
        <p:spPr>
          <a:xfrm>
            <a:off x="6268913" y="1772948"/>
            <a:ext cx="604333" cy="267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Tool 3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TextBox 61">
            <a:extLst>
              <a:ext uri="{FF2B5EF4-FFF2-40B4-BE49-F238E27FC236}">
                <a16:creationId xmlns:a16="http://schemas.microsoft.com/office/drawing/2014/main" id="{7A8E99F4-C888-28B8-549B-84E8F9A78E96}"/>
              </a:ext>
            </a:extLst>
          </p:cNvPr>
          <p:cNvSpPr txBox="1"/>
          <p:nvPr/>
        </p:nvSpPr>
        <p:spPr>
          <a:xfrm>
            <a:off x="8477861" y="1772948"/>
            <a:ext cx="615553" cy="267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Tool n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291111-B1B4-F8C4-C7EA-925AAD971256}"/>
              </a:ext>
            </a:extLst>
          </p:cNvPr>
          <p:cNvSpPr txBox="1"/>
          <p:nvPr/>
        </p:nvSpPr>
        <p:spPr>
          <a:xfrm>
            <a:off x="7587626" y="2524639"/>
            <a:ext cx="175854" cy="2949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67EB551-DA56-0DC3-1967-B02DCA9127DF}"/>
              </a:ext>
            </a:extLst>
          </p:cNvPr>
          <p:cNvSpPr/>
          <p:nvPr/>
        </p:nvSpPr>
        <p:spPr>
          <a:xfrm>
            <a:off x="2881148" y="2055233"/>
            <a:ext cx="1047750" cy="6469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FMU</a:t>
            </a: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882C4292-D4C0-4499-700F-4FA79BF45384}"/>
              </a:ext>
            </a:extLst>
          </p:cNvPr>
          <p:cNvSpPr/>
          <p:nvPr/>
        </p:nvSpPr>
        <p:spPr>
          <a:xfrm>
            <a:off x="4473322" y="2053885"/>
            <a:ext cx="1047750" cy="6469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FMU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8DF5F86B-C19F-4F14-06B3-3458DFA4EFD4}"/>
              </a:ext>
            </a:extLst>
          </p:cNvPr>
          <p:cNvSpPr/>
          <p:nvPr/>
        </p:nvSpPr>
        <p:spPr>
          <a:xfrm>
            <a:off x="6047205" y="2062644"/>
            <a:ext cx="1047750" cy="6469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FMU</a:t>
            </a:r>
          </a:p>
        </p:txBody>
      </p:sp>
      <p:sp>
        <p:nvSpPr>
          <p:cNvPr id="20" name="Rectangle 26">
            <a:extLst>
              <a:ext uri="{FF2B5EF4-FFF2-40B4-BE49-F238E27FC236}">
                <a16:creationId xmlns:a16="http://schemas.microsoft.com/office/drawing/2014/main" id="{35296F09-7937-7F5C-9F9F-F991786E70DC}"/>
              </a:ext>
            </a:extLst>
          </p:cNvPr>
          <p:cNvSpPr/>
          <p:nvPr/>
        </p:nvSpPr>
        <p:spPr>
          <a:xfrm>
            <a:off x="8209104" y="2076130"/>
            <a:ext cx="1047750" cy="6469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FMU</a:t>
            </a:r>
          </a:p>
        </p:txBody>
      </p:sp>
    </p:spTree>
    <p:extLst>
      <p:ext uri="{BB962C8B-B14F-4D97-AF65-F5344CB8AC3E}">
        <p14:creationId xmlns:p14="http://schemas.microsoft.com/office/powerpoint/2010/main" val="285952232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5E9C-57B4-4214-A3DA-AB97CA75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modelDescription.xml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7A3BA-1C31-C1F3-6726-64589EFB4E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contains all static information about the FMU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Definition of </a:t>
            </a:r>
            <a:r>
              <a:rPr lang="en-US" b="1" dirty="0"/>
              <a:t>supported interface kinds </a:t>
            </a:r>
            <a:r>
              <a:rPr lang="en-US" dirty="0"/>
              <a:t>(ME, CS, SE)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Model variables</a:t>
            </a:r>
          </a:p>
          <a:p>
            <a:pPr lvl="2"/>
            <a:r>
              <a:rPr lang="en-US" dirty="0"/>
              <a:t>Inputs, outputs, parameters</a:t>
            </a:r>
          </a:p>
          <a:p>
            <a:pPr lvl="1"/>
            <a:r>
              <a:rPr lang="en-US" dirty="0"/>
              <a:t>Certain information on the </a:t>
            </a:r>
            <a:r>
              <a:rPr lang="en-US" b="1" dirty="0"/>
              <a:t>model structure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 </a:t>
            </a:r>
            <a:r>
              <a:rPr lang="en-US" dirty="0">
                <a:hlinkClick r:id="rId2"/>
              </a:rPr>
              <a:t>https://github.com/modelica/Reference-FMUs/blob/main/BouncingBall/FMI2.xml</a:t>
            </a:r>
            <a:r>
              <a:rPr lang="en-US" dirty="0"/>
              <a:t>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Attributes and capability flags, such as 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needsExecutionTool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…</a:t>
            </a:r>
          </a:p>
          <a:p>
            <a:pPr marL="1588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18E85-1420-F298-B61A-C2F2E4AD86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495"/>
          <a:stretch/>
        </p:blipFill>
        <p:spPr>
          <a:xfrm>
            <a:off x="8316686" y="871310"/>
            <a:ext cx="3548743" cy="297635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5C62466-74C4-9EF5-19BA-18AFE851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012890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FBD6E-D1A8-9305-7CBB-892BB52D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FMI for Co-simulation Tool Wrapper Variant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BE3D47-9EF2-DC0D-06B5-EA79BF0D7B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kern="0" dirty="0"/>
              <a:t>Co-simulation stand-alone FMU</a:t>
            </a:r>
          </a:p>
          <a:p>
            <a:pPr lvl="1"/>
            <a:r>
              <a:rPr lang="en-US" kern="0" dirty="0"/>
              <a:t>self-contained FMU</a:t>
            </a:r>
          </a:p>
          <a:p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742CCD1-98B7-A702-292D-4DD2B1748E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kern="0" dirty="0"/>
              <a:t>Co-simulation FMI Tool Wrapper</a:t>
            </a:r>
          </a:p>
          <a:p>
            <a:pPr lvl="1"/>
            <a:r>
              <a:rPr lang="en-US" kern="0" dirty="0"/>
              <a:t>FMU dependent on an existing tool installation</a:t>
            </a:r>
          </a:p>
          <a:p>
            <a:endParaRPr lang="en-US" dirty="0"/>
          </a:p>
        </p:txBody>
      </p:sp>
      <p:pic>
        <p:nvPicPr>
          <p:cNvPr id="130" name="Grafik 129">
            <a:extLst>
              <a:ext uri="{FF2B5EF4-FFF2-40B4-BE49-F238E27FC236}">
                <a16:creationId xmlns:a16="http://schemas.microsoft.com/office/drawing/2014/main" id="{2F4C335D-BA2E-151E-B9B6-42243BFB4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357" y="3218517"/>
            <a:ext cx="5861867" cy="1805428"/>
          </a:xfrm>
          <a:prstGeom prst="rect">
            <a:avLst/>
          </a:prstGeom>
        </p:spPr>
      </p:pic>
      <p:pic>
        <p:nvPicPr>
          <p:cNvPr id="154" name="Grafik 153">
            <a:extLst>
              <a:ext uri="{FF2B5EF4-FFF2-40B4-BE49-F238E27FC236}">
                <a16:creationId xmlns:a16="http://schemas.microsoft.com/office/drawing/2014/main" id="{3214E768-5EC4-74E2-DE99-B97E8C63E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55" y="3219555"/>
            <a:ext cx="4142179" cy="1699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592906-24A6-596B-08F3-BE8B09913774}"/>
              </a:ext>
            </a:extLst>
          </p:cNvPr>
          <p:cNvSpPr txBox="1"/>
          <p:nvPr/>
        </p:nvSpPr>
        <p:spPr>
          <a:xfrm>
            <a:off x="7609114" y="536393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Attribute: 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needsExecutionTool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6370727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34C688-16B3-B453-B079-67DC29D4D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Part 1: Introduction to FMI (40Min)</a:t>
            </a:r>
          </a:p>
          <a:p>
            <a:pPr lvl="1"/>
            <a:r>
              <a:rPr lang="en-US" dirty="0"/>
              <a:t>Motivation / History</a:t>
            </a:r>
          </a:p>
          <a:p>
            <a:pPr lvl="1"/>
            <a:r>
              <a:rPr lang="en-US" dirty="0"/>
              <a:t>How does FMI work?</a:t>
            </a:r>
          </a:p>
          <a:p>
            <a:pPr lvl="1"/>
            <a:r>
              <a:rPr lang="en-US" dirty="0"/>
              <a:t>Tool support</a:t>
            </a:r>
          </a:p>
          <a:p>
            <a:pPr lvl="1"/>
            <a:r>
              <a:rPr lang="en-US" dirty="0"/>
              <a:t>New features in FMI 3.0</a:t>
            </a:r>
          </a:p>
          <a:p>
            <a:pPr lvl="1"/>
            <a:endParaRPr lang="en-US" dirty="0"/>
          </a:p>
          <a:p>
            <a:r>
              <a:rPr lang="en-US" b="1" dirty="0"/>
              <a:t>Part 2: Working with (single) FMUs (45 min)</a:t>
            </a:r>
          </a:p>
          <a:p>
            <a:endParaRPr lang="en-US" b="1" dirty="0"/>
          </a:p>
          <a:p>
            <a:r>
              <a:rPr lang="en-US" b="1" dirty="0"/>
              <a:t>Part 3: Interacting with multiple FMUs (45 min)</a:t>
            </a:r>
          </a:p>
          <a:p>
            <a:endParaRPr lang="en-US" b="1" dirty="0"/>
          </a:p>
          <a:p>
            <a:r>
              <a:rPr lang="en-US" b="1" dirty="0"/>
              <a:t>Part 4: Closing Session (10 min)</a:t>
            </a:r>
          </a:p>
          <a:p>
            <a:endParaRPr lang="en-US" b="1" dirty="0"/>
          </a:p>
          <a:p>
            <a:r>
              <a:rPr lang="en-US" b="1" dirty="0"/>
              <a:t>Q&amp;A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1588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7EA68-8D1C-689A-76B2-62492C23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936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F004D8-2401-E88E-195A-EC867E07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https://fmi-standard.org/tools/</a:t>
            </a:r>
            <a:r>
              <a:rPr lang="en-US" dirty="0"/>
              <a:t>: FMI supported by &gt;= 180 Tools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Exporting tools</a:t>
            </a:r>
          </a:p>
          <a:p>
            <a:pPr marL="608013" lvl="1" indent="-342900"/>
            <a:r>
              <a:rPr lang="en-US" dirty="0"/>
              <a:t>Modeling  and simulation tools</a:t>
            </a:r>
          </a:p>
          <a:p>
            <a:pPr marL="608013" lvl="1" indent="-342900"/>
            <a:r>
              <a:rPr lang="en-US" dirty="0"/>
              <a:t>Model-based software creation</a:t>
            </a:r>
          </a:p>
          <a:p>
            <a:pPr marL="608013" lvl="1" indent="-342900"/>
            <a:r>
              <a:rPr lang="en-US" dirty="0"/>
              <a:t>Wrapping of algorithms, virtual ECUs</a:t>
            </a:r>
          </a:p>
          <a:p>
            <a:pPr marL="608013" lvl="1" indent="-342900"/>
            <a:r>
              <a:rPr lang="en-US" dirty="0"/>
              <a:t>…</a:t>
            </a:r>
          </a:p>
          <a:p>
            <a:pPr marL="608013" lvl="1" indent="-342900"/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Importing tools</a:t>
            </a:r>
          </a:p>
          <a:p>
            <a:pPr marL="608013" lvl="1" indent="-342900"/>
            <a:r>
              <a:rPr lang="en-US" dirty="0"/>
              <a:t>Modeling and simulation tools</a:t>
            </a:r>
          </a:p>
          <a:p>
            <a:pPr marL="608013" lvl="1" indent="-342900"/>
            <a:r>
              <a:rPr lang="en-US" dirty="0"/>
              <a:t>Co-simulation tools and integration platforms</a:t>
            </a:r>
          </a:p>
          <a:p>
            <a:pPr marL="608013" lvl="1" indent="-342900"/>
            <a:r>
              <a:rPr lang="en-US" dirty="0"/>
              <a:t>Implementations for programming and scripting languages</a:t>
            </a:r>
          </a:p>
          <a:p>
            <a:pPr marL="608013" lvl="1" indent="-342900"/>
            <a:r>
              <a:rPr lang="en-US" dirty="0"/>
              <a:t>….</a:t>
            </a:r>
          </a:p>
          <a:p>
            <a:pPr marL="342900" indent="-342900"/>
            <a:r>
              <a:rPr lang="en-US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8FCB2D-4A9F-CD1F-BD02-E4D20FB3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FMI Tool Support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4212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EF82087-59ED-D5A5-3319-F99284C83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Replaces the cross-check that helped to improve </a:t>
            </a:r>
            <a:br>
              <a:rPr lang="en-US" dirty="0"/>
            </a:br>
            <a:r>
              <a:rPr lang="en-US" dirty="0"/>
              <a:t>he maturity of FMI 1.0 and 2.0 supporting tools.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Information on </a:t>
            </a:r>
            <a:r>
              <a:rPr lang="en-US" dirty="0" err="1"/>
              <a:t>on</a:t>
            </a:r>
            <a:r>
              <a:rPr lang="en-US" dirty="0"/>
              <a:t> how FMI export and import have been tested</a:t>
            </a:r>
            <a:br>
              <a:rPr lang="en-US" dirty="0"/>
            </a:br>
            <a:r>
              <a:rPr lang="en-US" dirty="0"/>
              <a:t>provided by the tool vendors and linked in the </a:t>
            </a:r>
            <a:r>
              <a:rPr lang="en-US" dirty="0">
                <a:hlinkClick r:id="rId2"/>
              </a:rPr>
              <a:t>tools list 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Tools providing compatibility information are marked with </a:t>
            </a:r>
            <a:br>
              <a:rPr lang="en-US" dirty="0"/>
            </a:br>
            <a:r>
              <a:rPr lang="en-US" dirty="0"/>
              <a:t>a golden star and listed on top of the tools list </a:t>
            </a:r>
            <a:br>
              <a:rPr lang="en-US" dirty="0"/>
            </a:br>
            <a:r>
              <a:rPr lang="en-US" dirty="0">
                <a:hlinkClick r:id="rId3"/>
              </a:rPr>
              <a:t>https://fmi-standard.org/tools/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0E8ECB6-0EC5-34DA-113C-EF22EEC1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Compatibility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F599D6-0F53-C25C-8400-5D5C171B9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338" y="2560788"/>
            <a:ext cx="3957662" cy="173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2572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15620EB-A1D6-5870-C831-2B2008B38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/>
              <a:t>FMI standard deals with the technical part </a:t>
            </a:r>
            <a:r>
              <a:rPr lang="en-US" dirty="0"/>
              <a:t>of model-exchange and co-simulation only.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There might be other  </a:t>
            </a:r>
            <a:r>
              <a:rPr lang="en-US" b="1" dirty="0"/>
              <a:t>legal or technical restrictions</a:t>
            </a:r>
          </a:p>
          <a:p>
            <a:pPr marL="608013" lvl="1" indent="-342900"/>
            <a:r>
              <a:rPr lang="en-US" dirty="0"/>
              <a:t>Exporting tools might use a </a:t>
            </a:r>
            <a:r>
              <a:rPr lang="en-US" b="1" dirty="0"/>
              <a:t>licensing mechanism </a:t>
            </a:r>
            <a:r>
              <a:rPr lang="en-US" dirty="0"/>
              <a:t>such as </a:t>
            </a:r>
            <a:r>
              <a:rPr lang="en-US" dirty="0" err="1"/>
              <a:t>FlexNet</a:t>
            </a:r>
            <a:endParaRPr lang="en-US" dirty="0"/>
          </a:p>
          <a:p>
            <a:pPr marL="608013" lvl="1" indent="-342900"/>
            <a:r>
              <a:rPr lang="en-US" b="1" dirty="0"/>
              <a:t>Other legal obligations</a:t>
            </a:r>
            <a:r>
              <a:rPr lang="en-US" dirty="0"/>
              <a:t>, e.g., w.r.t. to the distribution of FMUs might be imposed by the exporting tools.</a:t>
            </a:r>
          </a:p>
          <a:p>
            <a:pPr marL="608013" lvl="1" indent="-342900"/>
            <a:endParaRPr lang="en-US" dirty="0"/>
          </a:p>
          <a:p>
            <a:pPr marL="608013" lvl="1" indent="-342900"/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License information </a:t>
            </a:r>
            <a:r>
              <a:rPr lang="en-US" dirty="0"/>
              <a:t>can be stored in the documentation folder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D9FB30B-0874-4DDD-B45C-44FFF82F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Licenses and licensing mechanism</a:t>
            </a:r>
          </a:p>
        </p:txBody>
      </p:sp>
    </p:spTree>
    <p:extLst>
      <p:ext uri="{BB962C8B-B14F-4D97-AF65-F5344CB8AC3E}">
        <p14:creationId xmlns:p14="http://schemas.microsoft.com/office/powerpoint/2010/main" val="323675810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42DFE2-B8E9-A1D6-3FAF-EB02B96D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New features in FMI 3.0</a:t>
            </a:r>
            <a:endParaRPr lang="en-US" sz="4000" b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0451EF-4275-B5F4-7844-13C179D5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077121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0890FF-8B5E-4D4F-8495-9FB7BD0E5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19" y="1374241"/>
            <a:ext cx="11003744" cy="4760007"/>
          </a:xfrm>
        </p:spPr>
        <p:txBody>
          <a:bodyPr/>
          <a:lstStyle/>
          <a:p>
            <a:pPr marL="1588" lvl="1" indent="0">
              <a:buNone/>
            </a:pPr>
            <a:r>
              <a:rPr lang="en-US" sz="2400" dirty="0"/>
              <a:t>180+ tools support FMI now: many users now, many new use-case requests:</a:t>
            </a:r>
          </a:p>
          <a:p>
            <a:pPr lvl="1"/>
            <a:r>
              <a:rPr lang="en-US" sz="2200" dirty="0"/>
              <a:t>Virtual Electronic Control Units (vECUs):</a:t>
            </a:r>
          </a:p>
          <a:p>
            <a:pPr lvl="2"/>
            <a:r>
              <a:rPr lang="en-US" sz="2200" dirty="0"/>
              <a:t>FMI 2.0 works well for physics simulations: better support for vECUs is needed</a:t>
            </a:r>
          </a:p>
          <a:p>
            <a:pPr lvl="1"/>
            <a:r>
              <a:rPr lang="en-US" sz="2200" dirty="0"/>
              <a:t>Advanced Co-Simulation</a:t>
            </a:r>
          </a:p>
          <a:p>
            <a:pPr lvl="2"/>
            <a:r>
              <a:rPr lang="en-US" sz="2200" dirty="0"/>
              <a:t>Co-Simulation is the more popular interface type: improved co-simulation methods are needed to improve performance and accuracy</a:t>
            </a:r>
          </a:p>
          <a:p>
            <a:pPr lvl="1"/>
            <a:r>
              <a:rPr lang="en-US" sz="2200" dirty="0"/>
              <a:t>Multi-FMU simulations are getting more common</a:t>
            </a:r>
          </a:p>
          <a:p>
            <a:pPr lvl="2"/>
            <a:r>
              <a:rPr lang="en-US" sz="2200" dirty="0"/>
              <a:t>Events are necessary in complex control systems</a:t>
            </a:r>
          </a:p>
          <a:p>
            <a:pPr lvl="2"/>
            <a:r>
              <a:rPr lang="en-US" sz="2200" dirty="0"/>
              <a:t>Events must be synchronized across FMUs</a:t>
            </a:r>
          </a:p>
          <a:p>
            <a:pPr lvl="1"/>
            <a:r>
              <a:rPr lang="en-US" sz="2200" dirty="0"/>
              <a:t>New ML and AI applications</a:t>
            </a:r>
          </a:p>
          <a:p>
            <a:pPr lvl="2"/>
            <a:r>
              <a:rPr lang="en-US" sz="2200" dirty="0"/>
              <a:t>More derivatives computations is required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9A3205-976C-4CAA-AE99-76594CE7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FMI 3.0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FA06997-57CE-4D10-AF38-09FEFA93D461}"/>
              </a:ext>
            </a:extLst>
          </p:cNvPr>
          <p:cNvSpPr/>
          <p:nvPr/>
        </p:nvSpPr>
        <p:spPr bwMode="auto">
          <a:xfrm rot="20870601">
            <a:off x="7557385" y="1841044"/>
            <a:ext cx="1245053" cy="37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err="1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vECU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40065DE-B8C6-4CD4-9CF2-8FC30B058968}"/>
              </a:ext>
            </a:extLst>
          </p:cNvPr>
          <p:cNvSpPr/>
          <p:nvPr/>
        </p:nvSpPr>
        <p:spPr bwMode="auto">
          <a:xfrm rot="20870601">
            <a:off x="7557385" y="2764968"/>
            <a:ext cx="1245053" cy="37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Co-Sim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AF4BD1F-B47A-4978-AD60-CD0F3779004B}"/>
              </a:ext>
            </a:extLst>
          </p:cNvPr>
          <p:cNvSpPr/>
          <p:nvPr/>
        </p:nvSpPr>
        <p:spPr bwMode="auto">
          <a:xfrm rot="20870601">
            <a:off x="7557385" y="4052210"/>
            <a:ext cx="1245053" cy="37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Events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9AE17AE-8E55-43BC-B67C-FF731C9B564A}"/>
              </a:ext>
            </a:extLst>
          </p:cNvPr>
          <p:cNvSpPr/>
          <p:nvPr/>
        </p:nvSpPr>
        <p:spPr bwMode="auto">
          <a:xfrm rot="20870601">
            <a:off x="7557385" y="5011747"/>
            <a:ext cx="1245053" cy="37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88A9E-3FC0-3351-C300-53083FEAD69A}"/>
              </a:ext>
            </a:extLst>
          </p:cNvPr>
          <p:cNvSpPr txBox="1"/>
          <p:nvPr/>
        </p:nvSpPr>
        <p:spPr>
          <a:xfrm rot="20755149">
            <a:off x="9169300" y="5128159"/>
            <a:ext cx="2617781" cy="36933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API Efficiencies</a:t>
            </a:r>
          </a:p>
        </p:txBody>
      </p:sp>
    </p:spTree>
    <p:extLst>
      <p:ext uri="{BB962C8B-B14F-4D97-AF65-F5344CB8AC3E}">
        <p14:creationId xmlns:p14="http://schemas.microsoft.com/office/powerpoint/2010/main" val="36383598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5B3EDAC-1012-4B57-8C04-C06A8FC6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FMI 3.0: New Interface Type – Scheduled Execution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28BC9A2-94E5-4E8D-8CFA-CAC0819A6744}"/>
              </a:ext>
            </a:extLst>
          </p:cNvPr>
          <p:cNvGrpSpPr/>
          <p:nvPr/>
        </p:nvGrpSpPr>
        <p:grpSpPr>
          <a:xfrm>
            <a:off x="620184" y="1532498"/>
            <a:ext cx="7722148" cy="1032619"/>
            <a:chOff x="620184" y="1810789"/>
            <a:chExt cx="7722148" cy="1032619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41A3829-D692-469B-A525-7439875B509A}"/>
                </a:ext>
              </a:extLst>
            </p:cNvPr>
            <p:cNvSpPr txBox="1"/>
            <p:nvPr/>
          </p:nvSpPr>
          <p:spPr>
            <a:xfrm>
              <a:off x="620184" y="1810789"/>
              <a:ext cx="7722148" cy="1032619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r>
                <a:rPr lang="en-US" sz="2400" dirty="0"/>
                <a:t>FMI 2.0</a:t>
              </a: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A6FE62CB-EC12-4811-8734-B4D62A846B9E}"/>
                </a:ext>
              </a:extLst>
            </p:cNvPr>
            <p:cNvSpPr txBox="1"/>
            <p:nvPr/>
          </p:nvSpPr>
          <p:spPr>
            <a:xfrm>
              <a:off x="1864097" y="2006406"/>
              <a:ext cx="3146312" cy="628389"/>
            </a:xfrm>
            <a:prstGeom prst="rect">
              <a:avLst/>
            </a:prstGeom>
            <a:ln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/>
                <a:t>Model Exchange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3D0C1C75-64B7-4CA9-B049-AF1ACAAA392D}"/>
                </a:ext>
              </a:extLst>
            </p:cNvPr>
            <p:cNvSpPr txBox="1"/>
            <p:nvPr/>
          </p:nvSpPr>
          <p:spPr>
            <a:xfrm>
              <a:off x="5120863" y="2010219"/>
              <a:ext cx="3146312" cy="628389"/>
            </a:xfrm>
            <a:prstGeom prst="rect">
              <a:avLst/>
            </a:prstGeom>
            <a:ln cap="rnd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/>
                <a:t>Co-Simulation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3F6CD4B-3C2C-48C2-9AA7-67A83CFC260A}"/>
              </a:ext>
            </a:extLst>
          </p:cNvPr>
          <p:cNvGrpSpPr/>
          <p:nvPr/>
        </p:nvGrpSpPr>
        <p:grpSpPr>
          <a:xfrm>
            <a:off x="620184" y="2787718"/>
            <a:ext cx="11040532" cy="1028701"/>
            <a:chOff x="620184" y="3066009"/>
            <a:chExt cx="11040532" cy="1028701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B861BC4-B83E-401C-A1C5-B210D00570B8}"/>
                </a:ext>
              </a:extLst>
            </p:cNvPr>
            <p:cNvSpPr txBox="1"/>
            <p:nvPr/>
          </p:nvSpPr>
          <p:spPr>
            <a:xfrm>
              <a:off x="620184" y="3066009"/>
              <a:ext cx="11040532" cy="102870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r>
                <a:rPr lang="en-US" sz="2400" dirty="0"/>
                <a:t>FMI 3.0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A43387E-1D7C-4493-9BD1-6B2A37EEFC56}"/>
                </a:ext>
              </a:extLst>
            </p:cNvPr>
            <p:cNvSpPr txBox="1"/>
            <p:nvPr/>
          </p:nvSpPr>
          <p:spPr>
            <a:xfrm>
              <a:off x="1864097" y="3304823"/>
              <a:ext cx="3146312" cy="607219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/>
                <a:t>Model Exchange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4A9AA5B-1BEC-4628-B8EB-FBDDC9BC8E8E}"/>
                </a:ext>
              </a:extLst>
            </p:cNvPr>
            <p:cNvSpPr txBox="1"/>
            <p:nvPr/>
          </p:nvSpPr>
          <p:spPr>
            <a:xfrm>
              <a:off x="5120863" y="3304822"/>
              <a:ext cx="3146312" cy="60722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/>
                <a:t>Co-Simulation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3113857E-F037-419B-BBA9-EEDB4E1AF11C}"/>
                </a:ext>
              </a:extLst>
            </p:cNvPr>
            <p:cNvSpPr txBox="1"/>
            <p:nvPr/>
          </p:nvSpPr>
          <p:spPr>
            <a:xfrm>
              <a:off x="8342332" y="3304822"/>
              <a:ext cx="3229484" cy="60722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/>
                <a:t>Scheduled Execution</a:t>
              </a:r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159C0D77-1BBA-435D-BD95-E19CEBAC6424}"/>
              </a:ext>
            </a:extLst>
          </p:cNvPr>
          <p:cNvSpPr txBox="1"/>
          <p:nvPr/>
        </p:nvSpPr>
        <p:spPr>
          <a:xfrm>
            <a:off x="620183" y="4118776"/>
            <a:ext cx="108933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Scheduled Execution allows coupling several FMUs with one, external scheduler (OS)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72057314-3A88-4F24-BAEA-A51BB112B5E0}"/>
              </a:ext>
            </a:extLst>
          </p:cNvPr>
          <p:cNvSpPr/>
          <p:nvPr/>
        </p:nvSpPr>
        <p:spPr bwMode="auto">
          <a:xfrm rot="20870601">
            <a:off x="9474654" y="996702"/>
            <a:ext cx="1245053" cy="37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 err="1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vECU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E13FF44-85D3-4AFA-8D5D-381F04FEAB82}"/>
              </a:ext>
            </a:extLst>
          </p:cNvPr>
          <p:cNvSpPr/>
          <p:nvPr/>
        </p:nvSpPr>
        <p:spPr bwMode="auto">
          <a:xfrm rot="20870601">
            <a:off x="10580553" y="996701"/>
            <a:ext cx="1245053" cy="3769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79236697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56C31-B9BE-4BDF-A6C5-E49F182FC002}"/>
              </a:ext>
            </a:extLst>
          </p:cNvPr>
          <p:cNvSpPr/>
          <p:nvPr/>
        </p:nvSpPr>
        <p:spPr bwMode="auto">
          <a:xfrm>
            <a:off x="710609" y="2586083"/>
            <a:ext cx="8283309" cy="3297505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vert270" wrap="square" lIns="90000" tIns="46800" rIns="36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New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30631-12C3-4188-91E3-8755CCF14C33}"/>
              </a:ext>
            </a:extLst>
          </p:cNvPr>
          <p:cNvSpPr/>
          <p:nvPr/>
        </p:nvSpPr>
        <p:spPr bwMode="auto">
          <a:xfrm>
            <a:off x="501516" y="1447675"/>
            <a:ext cx="8283309" cy="2688861"/>
          </a:xfrm>
          <a:prstGeom prst="rect">
            <a:avLst/>
          </a:prstGeom>
          <a:solidFill>
            <a:schemeClr val="accent2">
              <a:lumMod val="20000"/>
              <a:lumOff val="80000"/>
              <a:alpha val="3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vert270" wrap="square" lIns="90000" tIns="46800" rIns="36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120C80"/>
                </a:solidFill>
                <a:effectLst/>
                <a:latin typeface="Arial" charset="0"/>
                <a:cs typeface="Arial" charset="0"/>
              </a:rPr>
              <a:t>Performance</a:t>
            </a: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Arial" charset="0"/>
                <a:cs typeface="Arial" charset="0"/>
              </a:rPr>
              <a:t>Accuracy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489FC11-1B87-4A94-BC4C-5839C304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19" y="1461331"/>
            <a:ext cx="6798120" cy="4760007"/>
          </a:xfrm>
        </p:spPr>
        <p:txBody>
          <a:bodyPr/>
          <a:lstStyle/>
          <a:p>
            <a:pPr lvl="2"/>
            <a:r>
              <a:rPr lang="en-US" sz="2800" dirty="0"/>
              <a:t>Event mode for Co-Simulation</a:t>
            </a:r>
          </a:p>
          <a:p>
            <a:pPr lvl="2"/>
            <a:r>
              <a:rPr lang="en-US" sz="2800" dirty="0"/>
              <a:t>Intermediate variable update</a:t>
            </a:r>
          </a:p>
          <a:p>
            <a:pPr lvl="2"/>
            <a:r>
              <a:rPr lang="en-US" sz="2800" dirty="0"/>
              <a:t>Clocks</a:t>
            </a:r>
          </a:p>
          <a:p>
            <a:pPr lvl="2"/>
            <a:r>
              <a:rPr lang="en-US" sz="2800" dirty="0"/>
              <a:t>New variable types</a:t>
            </a:r>
          </a:p>
          <a:p>
            <a:pPr lvl="2"/>
            <a:r>
              <a:rPr lang="en-US" sz="2800" dirty="0"/>
              <a:t>Array variables</a:t>
            </a:r>
          </a:p>
          <a:p>
            <a:pPr lvl="2"/>
            <a:r>
              <a:rPr lang="en-US" sz="2800" dirty="0"/>
              <a:t>Terminals and icon</a:t>
            </a:r>
          </a:p>
          <a:p>
            <a:pPr lvl="2"/>
            <a:r>
              <a:rPr lang="en-US" sz="2800" dirty="0"/>
              <a:t>FMI for Scheduled Execution (SE)</a:t>
            </a:r>
          </a:p>
          <a:p>
            <a:pPr lvl="2"/>
            <a:r>
              <a:rPr lang="en-US" sz="2800" dirty="0"/>
              <a:t>Preparation for layered Standards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E97258B-A793-49DF-8C34-83A62B08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FMI 3.0: Main Improvements</a:t>
            </a:r>
          </a:p>
        </p:txBody>
      </p:sp>
    </p:spTree>
    <p:extLst>
      <p:ext uri="{BB962C8B-B14F-4D97-AF65-F5344CB8AC3E}">
        <p14:creationId xmlns:p14="http://schemas.microsoft.com/office/powerpoint/2010/main" val="281568716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EB1448-A606-356D-21CD-EB85865D2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73" y="1609754"/>
            <a:ext cx="11003744" cy="476000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FMI Webpage</a:t>
            </a:r>
            <a:endParaRPr lang="en-US" dirty="0"/>
          </a:p>
          <a:p>
            <a:pPr marL="608013" lvl="1" indent="-342900"/>
            <a:r>
              <a:rPr lang="en-US" dirty="0">
                <a:hlinkClick r:id="rId2"/>
              </a:rPr>
              <a:t>FMI tools list</a:t>
            </a:r>
            <a:endParaRPr lang="en-US" dirty="0"/>
          </a:p>
          <a:p>
            <a:pPr marL="608013" lvl="1" indent="-342900"/>
            <a:r>
              <a:rPr lang="en-US" dirty="0">
                <a:hlinkClick r:id="rId3"/>
              </a:rPr>
              <a:t>FMU validation</a:t>
            </a:r>
            <a:endParaRPr lang="en-US" dirty="0"/>
          </a:p>
          <a:p>
            <a:pPr marL="608013" lvl="1" indent="-342900"/>
            <a:r>
              <a:rPr lang="en-US" dirty="0">
                <a:hlinkClick r:id="rId4"/>
              </a:rPr>
              <a:t>Publications</a:t>
            </a:r>
            <a:endParaRPr lang="en-US" dirty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hlinkClick r:id="rId5"/>
              </a:rPr>
              <a:t>Reference FMUs</a:t>
            </a:r>
            <a:endParaRPr lang="en-US" dirty="0"/>
          </a:p>
          <a:p>
            <a:pPr marL="608013" lvl="1" indent="-342900"/>
            <a:r>
              <a:rPr lang="en-US" dirty="0"/>
              <a:t>A set of hand-coded FMUs for development, testing and debugging of FMI.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In case of questions we recommend to use </a:t>
            </a:r>
            <a:r>
              <a:rPr lang="en-US" dirty="0" err="1">
                <a:hlinkClick r:id="rId6"/>
              </a:rPr>
              <a:t>StackOverflow</a:t>
            </a:r>
            <a:r>
              <a:rPr lang="en-US" dirty="0">
                <a:hlinkClick r:id="rId6"/>
              </a:rPr>
              <a:t> with tag „</a:t>
            </a:r>
            <a:r>
              <a:rPr lang="en-US" dirty="0" err="1">
                <a:hlinkClick r:id="rId6"/>
              </a:rPr>
              <a:t>fmi</a:t>
            </a:r>
            <a:r>
              <a:rPr lang="en-US" dirty="0">
                <a:hlinkClick r:id="rId6"/>
              </a:rPr>
              <a:t>“ 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You are welcome to join the (unofficial) </a:t>
            </a:r>
            <a:r>
              <a:rPr lang="en-US" dirty="0">
                <a:hlinkClick r:id="rId7"/>
              </a:rPr>
              <a:t>FMI LinkedIn Group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2E9CC4-362C-29FA-8245-5663A7F1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2D0D8-DF6F-72F9-C17C-ECFEB08365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1530" y="1412081"/>
            <a:ext cx="3350698" cy="14561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E3B75B-E2CB-6176-0877-2D1D3F8958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879" y="4472298"/>
            <a:ext cx="1981364" cy="3861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3D4B93-BCA7-B3CA-C487-6DB71A87A0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879" y="5056103"/>
            <a:ext cx="501890" cy="5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9859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42DFE2-B8E9-A1D6-3FAF-EB02B96D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b="1" dirty="0"/>
              <a:t>Example model for hands-on part </a:t>
            </a:r>
            <a:endParaRPr lang="en-US" sz="4000" b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0451EF-4275-B5F4-7844-13C179D5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552625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28254" y="720186"/>
            <a:ext cx="11735018" cy="432111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Example model: Controlled Motor Drive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28291" y="1439704"/>
            <a:ext cx="11616432" cy="4632458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Motor Drive with PI control modelled in Modelica</a:t>
            </a:r>
          </a:p>
        </p:txBody>
      </p:sp>
      <p:sp>
        <p:nvSpPr>
          <p:cNvPr id="14" name="Textfeld 8"/>
          <p:cNvSpPr txBox="1"/>
          <p:nvPr/>
        </p:nvSpPr>
        <p:spPr>
          <a:xfrm>
            <a:off x="7742561" y="4744671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/>
            <a:r>
              <a:rPr lang="en-US" sz="1556" i="1" dirty="0">
                <a:solidFill>
                  <a:srgbClr val="000000"/>
                </a:solidFill>
              </a:rPr>
              <a:t>Load Step</a:t>
            </a:r>
          </a:p>
          <a:p>
            <a:pPr marL="280073" indent="-280073"/>
            <a:r>
              <a:rPr lang="en-US" sz="1556" dirty="0">
                <a:solidFill>
                  <a:srgbClr val="000000"/>
                </a:solidFill>
              </a:rPr>
              <a:t>at </a:t>
            </a:r>
            <a:r>
              <a:rPr lang="en-US" sz="1556" i="1" dirty="0">
                <a:solidFill>
                  <a:srgbClr val="000000"/>
                </a:solidFill>
              </a:rPr>
              <a:t>time</a:t>
            </a:r>
            <a:r>
              <a:rPr lang="en-US" sz="1556" dirty="0">
                <a:solidFill>
                  <a:srgbClr val="000000"/>
                </a:solidFill>
              </a:rPr>
              <a:t> 0,5s</a:t>
            </a:r>
          </a:p>
        </p:txBody>
      </p:sp>
      <p:sp>
        <p:nvSpPr>
          <p:cNvPr id="15" name="Textfeld 9"/>
          <p:cNvSpPr txBox="1"/>
          <p:nvPr/>
        </p:nvSpPr>
        <p:spPr>
          <a:xfrm>
            <a:off x="1938363" y="4159464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/>
            <a:r>
              <a:rPr lang="en-US" sz="1556" i="1" dirty="0">
                <a:solidFill>
                  <a:srgbClr val="000000"/>
                </a:solidFill>
              </a:rPr>
              <a:t>Desired torque</a:t>
            </a:r>
          </a:p>
          <a:p>
            <a:pPr marL="280073" indent="-280073"/>
            <a:r>
              <a:rPr lang="en-US" sz="1556" i="1" dirty="0">
                <a:solidFill>
                  <a:srgbClr val="000000"/>
                </a:solidFill>
              </a:rPr>
              <a:t>Step </a:t>
            </a:r>
            <a:r>
              <a:rPr lang="en-US" sz="1556" dirty="0">
                <a:solidFill>
                  <a:srgbClr val="000000"/>
                </a:solidFill>
              </a:rPr>
              <a:t>at time 0,1s</a:t>
            </a:r>
          </a:p>
        </p:txBody>
      </p:sp>
      <p:pic>
        <p:nvPicPr>
          <p:cNvPr id="19" name="Grafik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5266" y="2373086"/>
            <a:ext cx="3146025" cy="2266905"/>
          </a:xfrm>
          <a:prstGeom prst="rect">
            <a:avLst/>
          </a:prstGeom>
        </p:spPr>
      </p:pic>
      <p:sp>
        <p:nvSpPr>
          <p:cNvPr id="20" name="Textfeld 22"/>
          <p:cNvSpPr txBox="1"/>
          <p:nvPr/>
        </p:nvSpPr>
        <p:spPr>
          <a:xfrm>
            <a:off x="9681467" y="4705957"/>
            <a:ext cx="2179123" cy="41522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/>
            <a:r>
              <a:rPr lang="en-US" sz="1778" i="1" dirty="0">
                <a:solidFill>
                  <a:srgbClr val="000000"/>
                </a:solidFill>
              </a:rPr>
              <a:t>Reference solution</a:t>
            </a:r>
          </a:p>
          <a:p>
            <a:pPr marL="280073" indent="-280073"/>
            <a:r>
              <a:rPr lang="en-US" sz="1778" i="1" dirty="0">
                <a:solidFill>
                  <a:srgbClr val="000000"/>
                </a:solidFill>
              </a:rPr>
              <a:t>Angular speed</a:t>
            </a:r>
          </a:p>
        </p:txBody>
      </p:sp>
      <p:pic>
        <p:nvPicPr>
          <p:cNvPr id="21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8327" y="2516277"/>
            <a:ext cx="5609104" cy="300751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546682" y="2176125"/>
            <a:ext cx="7356849" cy="3369758"/>
          </a:xfrm>
          <a:prstGeom prst="rect">
            <a:avLst/>
          </a:prstGeom>
          <a:noFill/>
          <a:ln w="9525" cap="flat" cmpd="sng" algn="ctr">
            <a:solidFill>
              <a:srgbClr val="9E2896"/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2001" kern="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6D85B7-EA90-4061-8745-CD190472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1"/>
              <a:t> </a:t>
            </a:r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254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7430165-842A-5F14-A591-01F55A11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/>
              <a:t>Introduction to FMI</a:t>
            </a:r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1C8FE56-2E01-097C-45C4-D3BC2A5A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C6F665E4-16E4-89B7-F29E-C5589A9A5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84" y="3130345"/>
            <a:ext cx="5818812" cy="23783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B8BF98-CDEA-294F-5A40-BA21B6EEF1E0}"/>
              </a:ext>
            </a:extLst>
          </p:cNvPr>
          <p:cNvSpPr txBox="1"/>
          <p:nvPr/>
        </p:nvSpPr>
        <p:spPr>
          <a:xfrm>
            <a:off x="664119" y="2022364"/>
            <a:ext cx="482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5E676E"/>
                </a:solidFill>
                <a:latin typeface="+mn-lt"/>
                <a:cs typeface="+mn-cs"/>
              </a:rPr>
              <a:t>Presenter:</a:t>
            </a:r>
            <a:br>
              <a:rPr lang="en-US" sz="1800" dirty="0">
                <a:solidFill>
                  <a:srgbClr val="5E676E"/>
                </a:solidFill>
                <a:latin typeface="+mn-lt"/>
                <a:cs typeface="+mn-cs"/>
              </a:rPr>
            </a:br>
            <a:r>
              <a:rPr lang="en-US" sz="1800" dirty="0">
                <a:solidFill>
                  <a:srgbClr val="5E676E"/>
                </a:solidFill>
                <a:latin typeface="+mn-lt"/>
                <a:cs typeface="+mn-cs"/>
              </a:rPr>
              <a:t>Christian Bertsch, Bosch Research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91A8C-B997-C22E-3072-39C605B73BD1}"/>
              </a:ext>
            </a:extLst>
          </p:cNvPr>
          <p:cNvSpPr txBox="1"/>
          <p:nvPr/>
        </p:nvSpPr>
        <p:spPr>
          <a:xfrm>
            <a:off x="7388793" y="4510734"/>
            <a:ext cx="482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5E676E"/>
                </a:solidFill>
                <a:latin typeface="+mn-lt"/>
                <a:cs typeface="+mn-cs"/>
              </a:rPr>
              <a:t>Online Materials: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6468FD-CC0D-E690-2B25-B9AD70686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9492" y="2553145"/>
            <a:ext cx="2488371" cy="24883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374ED7-37BC-CF14-19AD-109D8F85F307}"/>
              </a:ext>
            </a:extLst>
          </p:cNvPr>
          <p:cNvSpPr txBox="1"/>
          <p:nvPr/>
        </p:nvSpPr>
        <p:spPr>
          <a:xfrm>
            <a:off x="7388793" y="4880066"/>
            <a:ext cx="4823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5E676E"/>
                </a:solidFill>
                <a:latin typeface="+mn-lt"/>
                <a:cs typeface="+mn-cs"/>
                <a:hlinkClick r:id="rId5"/>
              </a:rPr>
              <a:t>https://github.com/modelica/fmi-beginners-tutorial-2023/tree/main</a:t>
            </a:r>
            <a:endParaRPr lang="en-US" sz="1800" dirty="0">
              <a:solidFill>
                <a:srgbClr val="5E676E"/>
              </a:solidFill>
              <a:latin typeface="+mn-lt"/>
              <a:cs typeface="+mn-cs"/>
            </a:endParaRPr>
          </a:p>
          <a:p>
            <a:endParaRPr lang="en-US" sz="1800" dirty="0">
              <a:solidFill>
                <a:srgbClr val="5E676E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26352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28254" y="720186"/>
            <a:ext cx="11735018" cy="432111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Example model: Controlled Motor Drive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228291" y="1439704"/>
            <a:ext cx="11616432" cy="4632458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rgbClr val="000000"/>
                </a:solidFill>
              </a:rPr>
              <a:t>M</a:t>
            </a:r>
            <a:r>
              <a:rPr lang="en-US" dirty="0" err="1">
                <a:solidFill>
                  <a:srgbClr val="000000"/>
                </a:solidFill>
              </a:rPr>
              <a:t>odel</a:t>
            </a:r>
            <a:r>
              <a:rPr lang="en-US" dirty="0">
                <a:solidFill>
                  <a:srgbClr val="000000"/>
                </a:solidFill>
              </a:rPr>
              <a:t> exported as one overall FMU or split as three FMUs.</a:t>
            </a:r>
          </a:p>
        </p:txBody>
      </p:sp>
      <p:sp>
        <p:nvSpPr>
          <p:cNvPr id="10" name="Freihandform 20"/>
          <p:cNvSpPr/>
          <p:nvPr/>
        </p:nvSpPr>
        <p:spPr>
          <a:xfrm>
            <a:off x="7686779" y="3706532"/>
            <a:ext cx="1088852" cy="1466320"/>
          </a:xfrm>
          <a:custGeom>
            <a:avLst/>
            <a:gdLst>
              <a:gd name="connsiteX0" fmla="*/ 0 w 979715"/>
              <a:gd name="connsiteY0" fmla="*/ 0 h 1319349"/>
              <a:gd name="connsiteX1" fmla="*/ 13063 w 979715"/>
              <a:gd name="connsiteY1" fmla="*/ 1319349 h 1319349"/>
              <a:gd name="connsiteX2" fmla="*/ 966652 w 979715"/>
              <a:gd name="connsiteY2" fmla="*/ 1319349 h 1319349"/>
              <a:gd name="connsiteX3" fmla="*/ 979715 w 979715"/>
              <a:gd name="connsiteY3" fmla="*/ 0 h 1319349"/>
              <a:gd name="connsiteX4" fmla="*/ 0 w 979715"/>
              <a:gd name="connsiteY4" fmla="*/ 0 h 131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715" h="1319349">
                <a:moveTo>
                  <a:pt x="0" y="0"/>
                </a:moveTo>
                <a:lnTo>
                  <a:pt x="13063" y="1319349"/>
                </a:lnTo>
                <a:lnTo>
                  <a:pt x="966652" y="1319349"/>
                </a:lnTo>
                <a:lnTo>
                  <a:pt x="9797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 w="9525">
            <a:solidFill>
              <a:srgbClr val="FFFFFF"/>
            </a:solidFill>
          </a:ln>
        </p:spPr>
        <p:style>
          <a:lnRef idx="2">
            <a:srgbClr val="9E2896">
              <a:shade val="50000"/>
            </a:srgbClr>
          </a:lnRef>
          <a:fillRef idx="1">
            <a:srgbClr val="9E2896"/>
          </a:fillRef>
          <a:effectRef idx="0">
            <a:srgbClr val="9E289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1" name="Freihandform 19"/>
          <p:cNvSpPr/>
          <p:nvPr/>
        </p:nvSpPr>
        <p:spPr>
          <a:xfrm>
            <a:off x="1829960" y="3095420"/>
            <a:ext cx="1678042" cy="1607267"/>
          </a:xfrm>
          <a:custGeom>
            <a:avLst/>
            <a:gdLst>
              <a:gd name="connsiteX0" fmla="*/ 0 w 979715"/>
              <a:gd name="connsiteY0" fmla="*/ 0 h 1319349"/>
              <a:gd name="connsiteX1" fmla="*/ 13063 w 979715"/>
              <a:gd name="connsiteY1" fmla="*/ 1319349 h 1319349"/>
              <a:gd name="connsiteX2" fmla="*/ 966652 w 979715"/>
              <a:gd name="connsiteY2" fmla="*/ 1319349 h 1319349"/>
              <a:gd name="connsiteX3" fmla="*/ 979715 w 979715"/>
              <a:gd name="connsiteY3" fmla="*/ 0 h 1319349"/>
              <a:gd name="connsiteX4" fmla="*/ 0 w 979715"/>
              <a:gd name="connsiteY4" fmla="*/ 0 h 131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715" h="1319349">
                <a:moveTo>
                  <a:pt x="0" y="0"/>
                </a:moveTo>
                <a:lnTo>
                  <a:pt x="13063" y="1319349"/>
                </a:lnTo>
                <a:lnTo>
                  <a:pt x="966652" y="1319349"/>
                </a:lnTo>
                <a:lnTo>
                  <a:pt x="9797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 w="9525">
            <a:solidFill>
              <a:srgbClr val="FFFFFF"/>
            </a:solidFill>
          </a:ln>
        </p:spPr>
        <p:style>
          <a:lnRef idx="2">
            <a:srgbClr val="9E2896">
              <a:shade val="50000"/>
            </a:srgbClr>
          </a:lnRef>
          <a:fillRef idx="1">
            <a:srgbClr val="9E2896"/>
          </a:fillRef>
          <a:effectRef idx="0">
            <a:srgbClr val="9E289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2" name="Freihandform 13"/>
          <p:cNvSpPr/>
          <p:nvPr/>
        </p:nvSpPr>
        <p:spPr>
          <a:xfrm>
            <a:off x="3921330" y="2336147"/>
            <a:ext cx="3734122" cy="3398472"/>
          </a:xfrm>
          <a:custGeom>
            <a:avLst/>
            <a:gdLst>
              <a:gd name="connsiteX0" fmla="*/ 13062 w 4820194"/>
              <a:gd name="connsiteY0" fmla="*/ 927463 h 3174275"/>
              <a:gd name="connsiteX1" fmla="*/ 849085 w 4820194"/>
              <a:gd name="connsiteY1" fmla="*/ 979715 h 3174275"/>
              <a:gd name="connsiteX2" fmla="*/ 783771 w 4820194"/>
              <a:gd name="connsiteY2" fmla="*/ 2377440 h 3174275"/>
              <a:gd name="connsiteX3" fmla="*/ 809897 w 4820194"/>
              <a:gd name="connsiteY3" fmla="*/ 3161212 h 3174275"/>
              <a:gd name="connsiteX4" fmla="*/ 4754880 w 4820194"/>
              <a:gd name="connsiteY4" fmla="*/ 3174275 h 3174275"/>
              <a:gd name="connsiteX5" fmla="*/ 4820194 w 4820194"/>
              <a:gd name="connsiteY5" fmla="*/ 39189 h 3174275"/>
              <a:gd name="connsiteX6" fmla="*/ 0 w 4820194"/>
              <a:gd name="connsiteY6" fmla="*/ 0 h 3174275"/>
              <a:gd name="connsiteX7" fmla="*/ 13062 w 4820194"/>
              <a:gd name="connsiteY7" fmla="*/ 927463 h 3174275"/>
              <a:gd name="connsiteX0" fmla="*/ 13062 w 4820194"/>
              <a:gd name="connsiteY0" fmla="*/ 888274 h 3135086"/>
              <a:gd name="connsiteX1" fmla="*/ 849085 w 4820194"/>
              <a:gd name="connsiteY1" fmla="*/ 940526 h 3135086"/>
              <a:gd name="connsiteX2" fmla="*/ 783771 w 4820194"/>
              <a:gd name="connsiteY2" fmla="*/ 2338251 h 3135086"/>
              <a:gd name="connsiteX3" fmla="*/ 809897 w 4820194"/>
              <a:gd name="connsiteY3" fmla="*/ 3122023 h 3135086"/>
              <a:gd name="connsiteX4" fmla="*/ 4754880 w 4820194"/>
              <a:gd name="connsiteY4" fmla="*/ 3135086 h 3135086"/>
              <a:gd name="connsiteX5" fmla="*/ 4820194 w 4820194"/>
              <a:gd name="connsiteY5" fmla="*/ 0 h 3135086"/>
              <a:gd name="connsiteX6" fmla="*/ 0 w 4820194"/>
              <a:gd name="connsiteY6" fmla="*/ 1162 h 3135086"/>
              <a:gd name="connsiteX7" fmla="*/ 13062 w 4820194"/>
              <a:gd name="connsiteY7" fmla="*/ 888274 h 3135086"/>
              <a:gd name="connsiteX0" fmla="*/ 13062 w 4820194"/>
              <a:gd name="connsiteY0" fmla="*/ 888274 h 3135086"/>
              <a:gd name="connsiteX1" fmla="*/ 961661 w 4820194"/>
              <a:gd name="connsiteY1" fmla="*/ 886725 h 3135086"/>
              <a:gd name="connsiteX2" fmla="*/ 783771 w 4820194"/>
              <a:gd name="connsiteY2" fmla="*/ 2338251 h 3135086"/>
              <a:gd name="connsiteX3" fmla="*/ 809897 w 4820194"/>
              <a:gd name="connsiteY3" fmla="*/ 3122023 h 3135086"/>
              <a:gd name="connsiteX4" fmla="*/ 4754880 w 4820194"/>
              <a:gd name="connsiteY4" fmla="*/ 3135086 h 3135086"/>
              <a:gd name="connsiteX5" fmla="*/ 4820194 w 4820194"/>
              <a:gd name="connsiteY5" fmla="*/ 0 h 3135086"/>
              <a:gd name="connsiteX6" fmla="*/ 0 w 4820194"/>
              <a:gd name="connsiteY6" fmla="*/ 1162 h 3135086"/>
              <a:gd name="connsiteX7" fmla="*/ 13062 w 4820194"/>
              <a:gd name="connsiteY7" fmla="*/ 888274 h 3135086"/>
              <a:gd name="connsiteX0" fmla="*/ 13062 w 4820194"/>
              <a:gd name="connsiteY0" fmla="*/ 888274 h 3135086"/>
              <a:gd name="connsiteX1" fmla="*/ 961661 w 4820194"/>
              <a:gd name="connsiteY1" fmla="*/ 886725 h 3135086"/>
              <a:gd name="connsiteX2" fmla="*/ 809897 w 4820194"/>
              <a:gd name="connsiteY2" fmla="*/ 3122023 h 3135086"/>
              <a:gd name="connsiteX3" fmla="*/ 4754880 w 4820194"/>
              <a:gd name="connsiteY3" fmla="*/ 3135086 h 3135086"/>
              <a:gd name="connsiteX4" fmla="*/ 4820194 w 4820194"/>
              <a:gd name="connsiteY4" fmla="*/ 0 h 3135086"/>
              <a:gd name="connsiteX5" fmla="*/ 0 w 4820194"/>
              <a:gd name="connsiteY5" fmla="*/ 1162 h 3135086"/>
              <a:gd name="connsiteX6" fmla="*/ 13062 w 4820194"/>
              <a:gd name="connsiteY6" fmla="*/ 888274 h 3135086"/>
              <a:gd name="connsiteX0" fmla="*/ 13062 w 4820194"/>
              <a:gd name="connsiteY0" fmla="*/ 888274 h 3135086"/>
              <a:gd name="connsiteX1" fmla="*/ 849085 w 4820194"/>
              <a:gd name="connsiteY1" fmla="*/ 873275 h 3135086"/>
              <a:gd name="connsiteX2" fmla="*/ 809897 w 4820194"/>
              <a:gd name="connsiteY2" fmla="*/ 3122023 h 3135086"/>
              <a:gd name="connsiteX3" fmla="*/ 4754880 w 4820194"/>
              <a:gd name="connsiteY3" fmla="*/ 3135086 h 3135086"/>
              <a:gd name="connsiteX4" fmla="*/ 4820194 w 4820194"/>
              <a:gd name="connsiteY4" fmla="*/ 0 h 3135086"/>
              <a:gd name="connsiteX5" fmla="*/ 0 w 4820194"/>
              <a:gd name="connsiteY5" fmla="*/ 1162 h 3135086"/>
              <a:gd name="connsiteX6" fmla="*/ 13062 w 4820194"/>
              <a:gd name="connsiteY6" fmla="*/ 888274 h 3135086"/>
              <a:gd name="connsiteX0" fmla="*/ 0 w 4825895"/>
              <a:gd name="connsiteY0" fmla="*/ 915175 h 3135086"/>
              <a:gd name="connsiteX1" fmla="*/ 854786 w 4825895"/>
              <a:gd name="connsiteY1" fmla="*/ 873275 h 3135086"/>
              <a:gd name="connsiteX2" fmla="*/ 815598 w 4825895"/>
              <a:gd name="connsiteY2" fmla="*/ 3122023 h 3135086"/>
              <a:gd name="connsiteX3" fmla="*/ 4760581 w 4825895"/>
              <a:gd name="connsiteY3" fmla="*/ 3135086 h 3135086"/>
              <a:gd name="connsiteX4" fmla="*/ 4825895 w 4825895"/>
              <a:gd name="connsiteY4" fmla="*/ 0 h 3135086"/>
              <a:gd name="connsiteX5" fmla="*/ 5701 w 4825895"/>
              <a:gd name="connsiteY5" fmla="*/ 1162 h 3135086"/>
              <a:gd name="connsiteX6" fmla="*/ 0 w 4825895"/>
              <a:gd name="connsiteY6" fmla="*/ 915175 h 3135086"/>
              <a:gd name="connsiteX0" fmla="*/ 0 w 4825895"/>
              <a:gd name="connsiteY0" fmla="*/ 915175 h 3135086"/>
              <a:gd name="connsiteX1" fmla="*/ 854786 w 4825895"/>
              <a:gd name="connsiteY1" fmla="*/ 873275 h 3135086"/>
              <a:gd name="connsiteX2" fmla="*/ 815598 w 4825895"/>
              <a:gd name="connsiteY2" fmla="*/ 3122023 h 3135086"/>
              <a:gd name="connsiteX3" fmla="*/ 3401762 w 4825895"/>
              <a:gd name="connsiteY3" fmla="*/ 3121636 h 3135086"/>
              <a:gd name="connsiteX4" fmla="*/ 4760581 w 4825895"/>
              <a:gd name="connsiteY4" fmla="*/ 3135086 h 3135086"/>
              <a:gd name="connsiteX5" fmla="*/ 4825895 w 4825895"/>
              <a:gd name="connsiteY5" fmla="*/ 0 h 3135086"/>
              <a:gd name="connsiteX6" fmla="*/ 5701 w 4825895"/>
              <a:gd name="connsiteY6" fmla="*/ 1162 h 3135086"/>
              <a:gd name="connsiteX7" fmla="*/ 0 w 4825895"/>
              <a:gd name="connsiteY7" fmla="*/ 915175 h 3135086"/>
              <a:gd name="connsiteX0" fmla="*/ 0 w 4825895"/>
              <a:gd name="connsiteY0" fmla="*/ 915175 h 3122023"/>
              <a:gd name="connsiteX1" fmla="*/ 854786 w 4825895"/>
              <a:gd name="connsiteY1" fmla="*/ 873275 h 3122023"/>
              <a:gd name="connsiteX2" fmla="*/ 815598 w 4825895"/>
              <a:gd name="connsiteY2" fmla="*/ 3122023 h 3122023"/>
              <a:gd name="connsiteX3" fmla="*/ 3401762 w 4825895"/>
              <a:gd name="connsiteY3" fmla="*/ 3121636 h 3122023"/>
              <a:gd name="connsiteX4" fmla="*/ 3428427 w 4825895"/>
              <a:gd name="connsiteY4" fmla="*/ 2489471 h 3122023"/>
              <a:gd name="connsiteX5" fmla="*/ 4825895 w 4825895"/>
              <a:gd name="connsiteY5" fmla="*/ 0 h 3122023"/>
              <a:gd name="connsiteX6" fmla="*/ 5701 w 4825895"/>
              <a:gd name="connsiteY6" fmla="*/ 1162 h 3122023"/>
              <a:gd name="connsiteX7" fmla="*/ 0 w 4825895"/>
              <a:gd name="connsiteY7" fmla="*/ 915175 h 3122023"/>
              <a:gd name="connsiteX0" fmla="*/ 0 w 4825895"/>
              <a:gd name="connsiteY0" fmla="*/ 915175 h 3122023"/>
              <a:gd name="connsiteX1" fmla="*/ 854786 w 4825895"/>
              <a:gd name="connsiteY1" fmla="*/ 873275 h 3122023"/>
              <a:gd name="connsiteX2" fmla="*/ 815598 w 4825895"/>
              <a:gd name="connsiteY2" fmla="*/ 3122023 h 3122023"/>
              <a:gd name="connsiteX3" fmla="*/ 3401762 w 4825895"/>
              <a:gd name="connsiteY3" fmla="*/ 3121636 h 3122023"/>
              <a:gd name="connsiteX4" fmla="*/ 3428427 w 4825895"/>
              <a:gd name="connsiteY4" fmla="*/ 2489471 h 3122023"/>
              <a:gd name="connsiteX5" fmla="*/ 4790208 w 4825895"/>
              <a:gd name="connsiteY5" fmla="*/ 2435669 h 3122023"/>
              <a:gd name="connsiteX6" fmla="*/ 4825895 w 4825895"/>
              <a:gd name="connsiteY6" fmla="*/ 0 h 3122023"/>
              <a:gd name="connsiteX7" fmla="*/ 5701 w 4825895"/>
              <a:gd name="connsiteY7" fmla="*/ 1162 h 3122023"/>
              <a:gd name="connsiteX8" fmla="*/ 0 w 4825895"/>
              <a:gd name="connsiteY8" fmla="*/ 915175 h 3122023"/>
              <a:gd name="connsiteX0" fmla="*/ 0 w 4825895"/>
              <a:gd name="connsiteY0" fmla="*/ 915175 h 3122023"/>
              <a:gd name="connsiteX1" fmla="*/ 854786 w 4825895"/>
              <a:gd name="connsiteY1" fmla="*/ 873275 h 3122023"/>
              <a:gd name="connsiteX2" fmla="*/ 815598 w 4825895"/>
              <a:gd name="connsiteY2" fmla="*/ 3122023 h 3122023"/>
              <a:gd name="connsiteX3" fmla="*/ 3401762 w 4825895"/>
              <a:gd name="connsiteY3" fmla="*/ 3121636 h 3122023"/>
              <a:gd name="connsiteX4" fmla="*/ 3428427 w 4825895"/>
              <a:gd name="connsiteY4" fmla="*/ 2489471 h 3122023"/>
              <a:gd name="connsiteX5" fmla="*/ 4790208 w 4825895"/>
              <a:gd name="connsiteY5" fmla="*/ 2435669 h 3122023"/>
              <a:gd name="connsiteX6" fmla="*/ 4825895 w 4825895"/>
              <a:gd name="connsiteY6" fmla="*/ 0 h 3122023"/>
              <a:gd name="connsiteX7" fmla="*/ 5701 w 4825895"/>
              <a:gd name="connsiteY7" fmla="*/ 1162 h 3122023"/>
              <a:gd name="connsiteX8" fmla="*/ 0 w 4825895"/>
              <a:gd name="connsiteY8" fmla="*/ 915175 h 3122023"/>
              <a:gd name="connsiteX0" fmla="*/ 0 w 4825895"/>
              <a:gd name="connsiteY0" fmla="*/ 915175 h 3122023"/>
              <a:gd name="connsiteX1" fmla="*/ 854786 w 4825895"/>
              <a:gd name="connsiteY1" fmla="*/ 873275 h 3122023"/>
              <a:gd name="connsiteX2" fmla="*/ 815598 w 4825895"/>
              <a:gd name="connsiteY2" fmla="*/ 3122023 h 3122023"/>
              <a:gd name="connsiteX3" fmla="*/ 3401762 w 4825895"/>
              <a:gd name="connsiteY3" fmla="*/ 3121636 h 3122023"/>
              <a:gd name="connsiteX4" fmla="*/ 2790493 w 4825895"/>
              <a:gd name="connsiteY4" fmla="*/ 2529823 h 3122023"/>
              <a:gd name="connsiteX5" fmla="*/ 4790208 w 4825895"/>
              <a:gd name="connsiteY5" fmla="*/ 2435669 h 3122023"/>
              <a:gd name="connsiteX6" fmla="*/ 4825895 w 4825895"/>
              <a:gd name="connsiteY6" fmla="*/ 0 h 3122023"/>
              <a:gd name="connsiteX7" fmla="*/ 5701 w 4825895"/>
              <a:gd name="connsiteY7" fmla="*/ 1162 h 3122023"/>
              <a:gd name="connsiteX8" fmla="*/ 0 w 4825895"/>
              <a:gd name="connsiteY8" fmla="*/ 915175 h 3122023"/>
              <a:gd name="connsiteX0" fmla="*/ 0 w 4825895"/>
              <a:gd name="connsiteY0" fmla="*/ 915175 h 3148537"/>
              <a:gd name="connsiteX1" fmla="*/ 854786 w 4825895"/>
              <a:gd name="connsiteY1" fmla="*/ 873275 h 3148537"/>
              <a:gd name="connsiteX2" fmla="*/ 815598 w 4825895"/>
              <a:gd name="connsiteY2" fmla="*/ 3122023 h 3148537"/>
              <a:gd name="connsiteX3" fmla="*/ 2857642 w 4825895"/>
              <a:gd name="connsiteY3" fmla="*/ 3148537 h 3148537"/>
              <a:gd name="connsiteX4" fmla="*/ 2790493 w 4825895"/>
              <a:gd name="connsiteY4" fmla="*/ 2529823 h 3148537"/>
              <a:gd name="connsiteX5" fmla="*/ 4790208 w 4825895"/>
              <a:gd name="connsiteY5" fmla="*/ 2435669 h 3148537"/>
              <a:gd name="connsiteX6" fmla="*/ 4825895 w 4825895"/>
              <a:gd name="connsiteY6" fmla="*/ 0 h 3148537"/>
              <a:gd name="connsiteX7" fmla="*/ 5701 w 4825895"/>
              <a:gd name="connsiteY7" fmla="*/ 1162 h 3148537"/>
              <a:gd name="connsiteX8" fmla="*/ 0 w 4825895"/>
              <a:gd name="connsiteY8" fmla="*/ 915175 h 3148537"/>
              <a:gd name="connsiteX0" fmla="*/ 0 w 4825895"/>
              <a:gd name="connsiteY0" fmla="*/ 915175 h 3148537"/>
              <a:gd name="connsiteX1" fmla="*/ 854786 w 4825895"/>
              <a:gd name="connsiteY1" fmla="*/ 873275 h 3148537"/>
              <a:gd name="connsiteX2" fmla="*/ 815598 w 4825895"/>
              <a:gd name="connsiteY2" fmla="*/ 3122023 h 3148537"/>
              <a:gd name="connsiteX3" fmla="*/ 2857642 w 4825895"/>
              <a:gd name="connsiteY3" fmla="*/ 3148537 h 3148537"/>
              <a:gd name="connsiteX4" fmla="*/ 2865543 w 4825895"/>
              <a:gd name="connsiteY4" fmla="*/ 2476022 h 3148537"/>
              <a:gd name="connsiteX5" fmla="*/ 4790208 w 4825895"/>
              <a:gd name="connsiteY5" fmla="*/ 2435669 h 3148537"/>
              <a:gd name="connsiteX6" fmla="*/ 4825895 w 4825895"/>
              <a:gd name="connsiteY6" fmla="*/ 0 h 3148537"/>
              <a:gd name="connsiteX7" fmla="*/ 5701 w 4825895"/>
              <a:gd name="connsiteY7" fmla="*/ 1162 h 3148537"/>
              <a:gd name="connsiteX8" fmla="*/ 0 w 4825895"/>
              <a:gd name="connsiteY8" fmla="*/ 915175 h 314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25895" h="3148537">
                <a:moveTo>
                  <a:pt x="0" y="915175"/>
                </a:moveTo>
                <a:lnTo>
                  <a:pt x="854786" y="873275"/>
                </a:lnTo>
                <a:lnTo>
                  <a:pt x="815598" y="3122023"/>
                </a:lnTo>
                <a:lnTo>
                  <a:pt x="2857642" y="3148537"/>
                </a:lnTo>
                <a:cubicBezTo>
                  <a:pt x="2860276" y="2924365"/>
                  <a:pt x="2862909" y="2700194"/>
                  <a:pt x="2865543" y="2476022"/>
                </a:cubicBezTo>
                <a:cubicBezTo>
                  <a:pt x="2925452" y="2390837"/>
                  <a:pt x="4730299" y="2520854"/>
                  <a:pt x="4790208" y="2435669"/>
                </a:cubicBezTo>
                <a:lnTo>
                  <a:pt x="4825895" y="0"/>
                </a:lnTo>
                <a:lnTo>
                  <a:pt x="5701" y="1162"/>
                </a:lnTo>
                <a:cubicBezTo>
                  <a:pt x="3801" y="305833"/>
                  <a:pt x="1900" y="610504"/>
                  <a:pt x="0" y="915175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FFFFFF"/>
            </a:solidFill>
          </a:ln>
        </p:spPr>
        <p:style>
          <a:lnRef idx="2">
            <a:srgbClr val="9E2896">
              <a:shade val="50000"/>
            </a:srgbClr>
          </a:lnRef>
          <a:fillRef idx="1">
            <a:srgbClr val="9E2896"/>
          </a:fillRef>
          <a:effectRef idx="0">
            <a:srgbClr val="9E289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3" name="Freihandform 11"/>
          <p:cNvSpPr/>
          <p:nvPr/>
        </p:nvSpPr>
        <p:spPr>
          <a:xfrm>
            <a:off x="3432685" y="3368181"/>
            <a:ext cx="1102814" cy="1376490"/>
          </a:xfrm>
          <a:custGeom>
            <a:avLst/>
            <a:gdLst>
              <a:gd name="connsiteX0" fmla="*/ 0 w 1214845"/>
              <a:gd name="connsiteY0" fmla="*/ 0 h 1528355"/>
              <a:gd name="connsiteX1" fmla="*/ 13063 w 1214845"/>
              <a:gd name="connsiteY1" fmla="*/ 52252 h 1528355"/>
              <a:gd name="connsiteX2" fmla="*/ 13063 w 1214845"/>
              <a:gd name="connsiteY2" fmla="*/ 1528355 h 1528355"/>
              <a:gd name="connsiteX3" fmla="*/ 940525 w 1214845"/>
              <a:gd name="connsiteY3" fmla="*/ 1528355 h 1528355"/>
              <a:gd name="connsiteX4" fmla="*/ 1214845 w 1214845"/>
              <a:gd name="connsiteY4" fmla="*/ 888275 h 1528355"/>
              <a:gd name="connsiteX5" fmla="*/ 1201783 w 1214845"/>
              <a:gd name="connsiteY5" fmla="*/ 561703 h 1528355"/>
              <a:gd name="connsiteX6" fmla="*/ 0 w 1214845"/>
              <a:gd name="connsiteY6" fmla="*/ 561703 h 1528355"/>
              <a:gd name="connsiteX7" fmla="*/ 0 w 1214845"/>
              <a:gd name="connsiteY7" fmla="*/ 561703 h 1528355"/>
              <a:gd name="connsiteX0" fmla="*/ 0 w 1214845"/>
              <a:gd name="connsiteY0" fmla="*/ 0 h 1528355"/>
              <a:gd name="connsiteX1" fmla="*/ 1 w 1214845"/>
              <a:gd name="connsiteY1" fmla="*/ 587829 h 1528355"/>
              <a:gd name="connsiteX2" fmla="*/ 13063 w 1214845"/>
              <a:gd name="connsiteY2" fmla="*/ 1528355 h 1528355"/>
              <a:gd name="connsiteX3" fmla="*/ 940525 w 1214845"/>
              <a:gd name="connsiteY3" fmla="*/ 1528355 h 1528355"/>
              <a:gd name="connsiteX4" fmla="*/ 1214845 w 1214845"/>
              <a:gd name="connsiteY4" fmla="*/ 888275 h 1528355"/>
              <a:gd name="connsiteX5" fmla="*/ 1201783 w 1214845"/>
              <a:gd name="connsiteY5" fmla="*/ 561703 h 1528355"/>
              <a:gd name="connsiteX6" fmla="*/ 0 w 1214845"/>
              <a:gd name="connsiteY6" fmla="*/ 561703 h 1528355"/>
              <a:gd name="connsiteX7" fmla="*/ 0 w 1214845"/>
              <a:gd name="connsiteY7" fmla="*/ 561703 h 1528355"/>
              <a:gd name="connsiteX0" fmla="*/ 0 w 1214845"/>
              <a:gd name="connsiteY0" fmla="*/ 0 h 1528355"/>
              <a:gd name="connsiteX1" fmla="*/ 1 w 1214845"/>
              <a:gd name="connsiteY1" fmla="*/ 587829 h 1528355"/>
              <a:gd name="connsiteX2" fmla="*/ 13063 w 1214845"/>
              <a:gd name="connsiteY2" fmla="*/ 1528355 h 1528355"/>
              <a:gd name="connsiteX3" fmla="*/ 940525 w 1214845"/>
              <a:gd name="connsiteY3" fmla="*/ 1528355 h 1528355"/>
              <a:gd name="connsiteX4" fmla="*/ 1214845 w 1214845"/>
              <a:gd name="connsiteY4" fmla="*/ 888275 h 1528355"/>
              <a:gd name="connsiteX5" fmla="*/ 1201783 w 1214845"/>
              <a:gd name="connsiteY5" fmla="*/ 561703 h 1528355"/>
              <a:gd name="connsiteX6" fmla="*/ 0 w 1214845"/>
              <a:gd name="connsiteY6" fmla="*/ 561703 h 1528355"/>
              <a:gd name="connsiteX7" fmla="*/ 0 w 1214845"/>
              <a:gd name="connsiteY7" fmla="*/ 561703 h 1528355"/>
              <a:gd name="connsiteX0" fmla="*/ 1 w 1214845"/>
              <a:gd name="connsiteY0" fmla="*/ 26126 h 966652"/>
              <a:gd name="connsiteX1" fmla="*/ 13063 w 1214845"/>
              <a:gd name="connsiteY1" fmla="*/ 966652 h 966652"/>
              <a:gd name="connsiteX2" fmla="*/ 940525 w 1214845"/>
              <a:gd name="connsiteY2" fmla="*/ 966652 h 966652"/>
              <a:gd name="connsiteX3" fmla="*/ 1214845 w 1214845"/>
              <a:gd name="connsiteY3" fmla="*/ 326572 h 966652"/>
              <a:gd name="connsiteX4" fmla="*/ 1201783 w 1214845"/>
              <a:gd name="connsiteY4" fmla="*/ 0 h 966652"/>
              <a:gd name="connsiteX5" fmla="*/ 0 w 1214845"/>
              <a:gd name="connsiteY5" fmla="*/ 0 h 966652"/>
              <a:gd name="connsiteX6" fmla="*/ 0 w 1214845"/>
              <a:gd name="connsiteY6" fmla="*/ 0 h 966652"/>
              <a:gd name="connsiteX0" fmla="*/ 1 w 1214845"/>
              <a:gd name="connsiteY0" fmla="*/ 26126 h 966652"/>
              <a:gd name="connsiteX1" fmla="*/ 13063 w 1214845"/>
              <a:gd name="connsiteY1" fmla="*/ 966652 h 966652"/>
              <a:gd name="connsiteX2" fmla="*/ 940525 w 1214845"/>
              <a:gd name="connsiteY2" fmla="*/ 966652 h 966652"/>
              <a:gd name="connsiteX3" fmla="*/ 1214845 w 1214845"/>
              <a:gd name="connsiteY3" fmla="*/ 326572 h 966652"/>
              <a:gd name="connsiteX4" fmla="*/ 1201783 w 1214845"/>
              <a:gd name="connsiteY4" fmla="*/ 0 h 966652"/>
              <a:gd name="connsiteX5" fmla="*/ 0 w 1214845"/>
              <a:gd name="connsiteY5" fmla="*/ 0 h 966652"/>
              <a:gd name="connsiteX6" fmla="*/ 0 w 1214845"/>
              <a:gd name="connsiteY6" fmla="*/ 0 h 966652"/>
              <a:gd name="connsiteX7" fmla="*/ 1 w 1214845"/>
              <a:gd name="connsiteY7" fmla="*/ 26126 h 966652"/>
              <a:gd name="connsiteX0" fmla="*/ 1 w 1214845"/>
              <a:gd name="connsiteY0" fmla="*/ 0 h 1018903"/>
              <a:gd name="connsiteX1" fmla="*/ 13063 w 1214845"/>
              <a:gd name="connsiteY1" fmla="*/ 1018903 h 1018903"/>
              <a:gd name="connsiteX2" fmla="*/ 940525 w 1214845"/>
              <a:gd name="connsiteY2" fmla="*/ 1018903 h 1018903"/>
              <a:gd name="connsiteX3" fmla="*/ 1214845 w 1214845"/>
              <a:gd name="connsiteY3" fmla="*/ 378823 h 1018903"/>
              <a:gd name="connsiteX4" fmla="*/ 1201783 w 1214845"/>
              <a:gd name="connsiteY4" fmla="*/ 52251 h 1018903"/>
              <a:gd name="connsiteX5" fmla="*/ 0 w 1214845"/>
              <a:gd name="connsiteY5" fmla="*/ 52251 h 1018903"/>
              <a:gd name="connsiteX6" fmla="*/ 0 w 1214845"/>
              <a:gd name="connsiteY6" fmla="*/ 52251 h 1018903"/>
              <a:gd name="connsiteX7" fmla="*/ 1 w 1214845"/>
              <a:gd name="connsiteY7" fmla="*/ 0 h 1018903"/>
              <a:gd name="connsiteX0" fmla="*/ 1 w 1214845"/>
              <a:gd name="connsiteY0" fmla="*/ 16943 h 970532"/>
              <a:gd name="connsiteX1" fmla="*/ 13063 w 1214845"/>
              <a:gd name="connsiteY1" fmla="*/ 970532 h 970532"/>
              <a:gd name="connsiteX2" fmla="*/ 940525 w 1214845"/>
              <a:gd name="connsiteY2" fmla="*/ 970532 h 970532"/>
              <a:gd name="connsiteX3" fmla="*/ 1214845 w 1214845"/>
              <a:gd name="connsiteY3" fmla="*/ 330452 h 970532"/>
              <a:gd name="connsiteX4" fmla="*/ 1201783 w 1214845"/>
              <a:gd name="connsiteY4" fmla="*/ 3880 h 970532"/>
              <a:gd name="connsiteX5" fmla="*/ 0 w 1214845"/>
              <a:gd name="connsiteY5" fmla="*/ 3880 h 970532"/>
              <a:gd name="connsiteX6" fmla="*/ 0 w 1214845"/>
              <a:gd name="connsiteY6" fmla="*/ 3880 h 970532"/>
              <a:gd name="connsiteX7" fmla="*/ 1 w 1214845"/>
              <a:gd name="connsiteY7" fmla="*/ 16943 h 97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4845" h="970532">
                <a:moveTo>
                  <a:pt x="1" y="16943"/>
                </a:moveTo>
                <a:lnTo>
                  <a:pt x="13063" y="970532"/>
                </a:lnTo>
                <a:lnTo>
                  <a:pt x="940525" y="970532"/>
                </a:lnTo>
                <a:lnTo>
                  <a:pt x="1214845" y="330452"/>
                </a:lnTo>
                <a:lnTo>
                  <a:pt x="1201783" y="3880"/>
                </a:lnTo>
                <a:lnTo>
                  <a:pt x="0" y="3880"/>
                </a:lnTo>
                <a:lnTo>
                  <a:pt x="0" y="3880"/>
                </a:lnTo>
                <a:cubicBezTo>
                  <a:pt x="0" y="-13537"/>
                  <a:pt x="1" y="34360"/>
                  <a:pt x="1" y="16943"/>
                </a:cubicBezTo>
                <a:close/>
              </a:path>
            </a:pathLst>
          </a:custGeom>
          <a:solidFill>
            <a:srgbClr val="00B050"/>
          </a:solidFill>
          <a:ln w="9525">
            <a:solidFill>
              <a:srgbClr val="FFFFFF"/>
            </a:solidFill>
          </a:ln>
        </p:spPr>
        <p:style>
          <a:lnRef idx="2">
            <a:srgbClr val="9E2896">
              <a:shade val="50000"/>
            </a:srgbClr>
          </a:lnRef>
          <a:fillRef idx="1">
            <a:srgbClr val="9E2896"/>
          </a:fillRef>
          <a:effectRef idx="0">
            <a:srgbClr val="9E289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4" name="Textfeld 8"/>
          <p:cNvSpPr txBox="1"/>
          <p:nvPr/>
        </p:nvSpPr>
        <p:spPr>
          <a:xfrm>
            <a:off x="7742561" y="4744671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/>
            <a:r>
              <a:rPr lang="en-US" sz="1556" i="1" dirty="0">
                <a:solidFill>
                  <a:srgbClr val="000000"/>
                </a:solidFill>
              </a:rPr>
              <a:t>Load Step</a:t>
            </a:r>
          </a:p>
          <a:p>
            <a:pPr marL="280073" indent="-280073"/>
            <a:r>
              <a:rPr lang="en-US" sz="1556" dirty="0">
                <a:solidFill>
                  <a:srgbClr val="000000"/>
                </a:solidFill>
              </a:rPr>
              <a:t>at </a:t>
            </a:r>
            <a:r>
              <a:rPr lang="en-US" sz="1556" i="1" dirty="0">
                <a:solidFill>
                  <a:srgbClr val="000000"/>
                </a:solidFill>
              </a:rPr>
              <a:t>time</a:t>
            </a:r>
            <a:r>
              <a:rPr lang="en-US" sz="1556" dirty="0">
                <a:solidFill>
                  <a:srgbClr val="000000"/>
                </a:solidFill>
              </a:rPr>
              <a:t> 0,5s</a:t>
            </a:r>
          </a:p>
        </p:txBody>
      </p:sp>
      <p:sp>
        <p:nvSpPr>
          <p:cNvPr id="15" name="Textfeld 9"/>
          <p:cNvSpPr txBox="1"/>
          <p:nvPr/>
        </p:nvSpPr>
        <p:spPr>
          <a:xfrm>
            <a:off x="1938363" y="4159464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/>
            <a:r>
              <a:rPr lang="en-US" sz="1556" i="1" dirty="0">
                <a:solidFill>
                  <a:srgbClr val="000000"/>
                </a:solidFill>
              </a:rPr>
              <a:t>Desired torque</a:t>
            </a:r>
          </a:p>
          <a:p>
            <a:pPr marL="280073" indent="-280073"/>
            <a:r>
              <a:rPr lang="en-US" sz="1556" i="1" dirty="0">
                <a:solidFill>
                  <a:srgbClr val="000000"/>
                </a:solidFill>
              </a:rPr>
              <a:t>Step </a:t>
            </a:r>
            <a:r>
              <a:rPr lang="en-US" sz="1556" dirty="0">
                <a:solidFill>
                  <a:srgbClr val="000000"/>
                </a:solidFill>
              </a:rPr>
              <a:t>at time 0,1s</a:t>
            </a:r>
          </a:p>
        </p:txBody>
      </p:sp>
      <p:sp>
        <p:nvSpPr>
          <p:cNvPr id="16" name="Textfeld 14"/>
          <p:cNvSpPr txBox="1"/>
          <p:nvPr/>
        </p:nvSpPr>
        <p:spPr>
          <a:xfrm>
            <a:off x="5970363" y="2792860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>
              <a:lnSpc>
                <a:spcPts val="2556"/>
              </a:lnSpc>
              <a:spcBef>
                <a:spcPts val="556"/>
              </a:spcBef>
            </a:pPr>
            <a:r>
              <a:rPr lang="en-US" sz="1778" i="1" dirty="0">
                <a:solidFill>
                  <a:srgbClr val="000000"/>
                </a:solidFill>
              </a:rPr>
              <a:t>Drive FMU</a:t>
            </a:r>
          </a:p>
        </p:txBody>
      </p:sp>
      <p:sp>
        <p:nvSpPr>
          <p:cNvPr id="17" name="Textfeld 15"/>
          <p:cNvSpPr txBox="1"/>
          <p:nvPr/>
        </p:nvSpPr>
        <p:spPr>
          <a:xfrm>
            <a:off x="3513619" y="4129016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>
              <a:lnSpc>
                <a:spcPts val="2556"/>
              </a:lnSpc>
              <a:spcBef>
                <a:spcPts val="556"/>
              </a:spcBef>
            </a:pPr>
            <a:r>
              <a:rPr lang="en-US" sz="1778" i="1" dirty="0">
                <a:solidFill>
                  <a:srgbClr val="000000"/>
                </a:solidFill>
              </a:rPr>
              <a:t>Control </a:t>
            </a:r>
            <a:br>
              <a:rPr lang="en-US" sz="1778" i="1" dirty="0">
                <a:solidFill>
                  <a:srgbClr val="000000"/>
                </a:solidFill>
              </a:rPr>
            </a:br>
            <a:r>
              <a:rPr lang="en-US" sz="1778" i="1" dirty="0">
                <a:solidFill>
                  <a:srgbClr val="000000"/>
                </a:solidFill>
              </a:rPr>
              <a:t>FMU</a:t>
            </a:r>
          </a:p>
        </p:txBody>
      </p:sp>
      <p:sp>
        <p:nvSpPr>
          <p:cNvPr id="18" name="Textfeld 16"/>
          <p:cNvSpPr txBox="1"/>
          <p:nvPr/>
        </p:nvSpPr>
        <p:spPr>
          <a:xfrm>
            <a:off x="2046767" y="3198401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0073" indent="-280073">
              <a:lnSpc>
                <a:spcPts val="2556"/>
              </a:lnSpc>
              <a:spcBef>
                <a:spcPts val="556"/>
              </a:spcBef>
            </a:pPr>
            <a:r>
              <a:rPr lang="en-US" sz="1778" i="1" dirty="0">
                <a:solidFill>
                  <a:srgbClr val="000000"/>
                </a:solidFill>
              </a:rPr>
              <a:t>Stimuli FMU</a:t>
            </a:r>
          </a:p>
        </p:txBody>
      </p:sp>
      <p:pic>
        <p:nvPicPr>
          <p:cNvPr id="21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8327" y="2516277"/>
            <a:ext cx="5609104" cy="300751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546682" y="2176125"/>
            <a:ext cx="7356849" cy="3369758"/>
          </a:xfrm>
          <a:prstGeom prst="rect">
            <a:avLst/>
          </a:prstGeom>
          <a:noFill/>
          <a:ln w="9525" cap="flat" cmpd="sng" algn="ctr">
            <a:solidFill>
              <a:srgbClr val="9E2896"/>
            </a:solidFill>
            <a:prstDash val="solid"/>
          </a:ln>
          <a:effectLst/>
        </p:spPr>
        <p:txBody>
          <a:bodyPr rtlCol="0" anchor="ctr"/>
          <a:lstStyle/>
          <a:p>
            <a:pPr algn="ctr" defTabSz="1016264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2001" kern="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91317" y="2894136"/>
            <a:ext cx="1016261" cy="10162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1016264" eaLnBrk="1" fontAlgn="auto" hangingPunct="1">
              <a:lnSpc>
                <a:spcPct val="107000"/>
              </a:lnSpc>
              <a:spcBef>
                <a:spcPts val="556"/>
              </a:spcBef>
              <a:spcAft>
                <a:spcPts val="0"/>
              </a:spcAft>
            </a:pPr>
            <a:r>
              <a:rPr lang="en-GB" sz="2001" kern="0" dirty="0">
                <a:solidFill>
                  <a:srgbClr val="000000"/>
                </a:solidFill>
              </a:rPr>
              <a:t>Overall </a:t>
            </a:r>
            <a:br>
              <a:rPr lang="en-GB" sz="2001" kern="0" dirty="0">
                <a:solidFill>
                  <a:srgbClr val="000000"/>
                </a:solidFill>
              </a:rPr>
            </a:br>
            <a:r>
              <a:rPr lang="en-GB" sz="2001" kern="0" dirty="0">
                <a:solidFill>
                  <a:srgbClr val="000000"/>
                </a:solidFill>
              </a:rPr>
              <a:t>FMU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6D85B7-EA90-4061-8745-CD190472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1"/>
              <a:t> </a:t>
            </a:r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52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42DFE2-B8E9-A1D6-3FAF-EB02B96D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/>
              <a:t>Motivation, Timeline</a:t>
            </a:r>
          </a:p>
          <a:p>
            <a:endParaRPr lang="en-US" sz="4000" b="1" dirty="0"/>
          </a:p>
          <a:p>
            <a:endParaRPr lang="en-US" sz="4000" i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0451EF-4275-B5F4-7844-13C179D5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36659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D4CE00-6F7E-AD47-FDA6-A2165852B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sz="2000" dirty="0"/>
              <a:t>Define </a:t>
            </a:r>
            <a:r>
              <a:rPr lang="en-US" sz="2000" b="1" dirty="0"/>
              <a:t>a tool-independent</a:t>
            </a:r>
            <a:r>
              <a:rPr lang="en-US" sz="2000" dirty="0"/>
              <a:t>, </a:t>
            </a:r>
            <a:r>
              <a:rPr lang="en-US" sz="2000" b="1" dirty="0"/>
              <a:t>free-to-use</a:t>
            </a:r>
            <a:r>
              <a:rPr lang="en-US" sz="2000" dirty="0"/>
              <a:t> standard for exchange and co-simulation of models between different simulation tools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Provide models in a containerized form that </a:t>
            </a:r>
            <a:r>
              <a:rPr lang="en-US" sz="2000" dirty="0"/>
              <a:t>allow for the </a:t>
            </a:r>
            <a:r>
              <a:rPr lang="en-US" sz="2000" b="1" dirty="0"/>
              <a:t>deployment to different targets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Decouple Know-How 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between producers and users of FMUs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between different specialized engineers and software programmers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Massive </a:t>
            </a:r>
            <a:r>
              <a:rPr lang="en-US" sz="2000" b="1" dirty="0"/>
              <a:t>Re-use</a:t>
            </a:r>
            <a:r>
              <a:rPr lang="en-US" sz="2000" dirty="0"/>
              <a:t> of modelling investment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IP Protection </a:t>
            </a:r>
            <a:r>
              <a:rPr lang="en-US" sz="2000" dirty="0"/>
              <a:t>possible vial black-box model exchange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1068E8-5301-5F50-164C-91D96843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2782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8CD930-0D91-B104-6308-FD6BEE00D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FMI 1.0 (and most part of FMI 2.0) was developed</a:t>
            </a:r>
            <a:br>
              <a:rPr lang="en-US" dirty="0"/>
            </a:br>
            <a:r>
              <a:rPr lang="en-US" dirty="0"/>
              <a:t>in the publicly funded project Modelisar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2008-2011: MODELISAR project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2011: Release of FMI 1.0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2012: Foundation of MAP FMI in  MA</a:t>
            </a:r>
            <a:br>
              <a:rPr lang="en-US" dirty="0"/>
            </a:br>
            <a:r>
              <a:rPr lang="en-US" dirty="0"/>
              <a:t>Members: see </a:t>
            </a:r>
            <a:r>
              <a:rPr lang="en-US" dirty="0">
                <a:hlinkClick r:id="rId2"/>
              </a:rPr>
              <a:t>FMI Webpage 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2013: Release of FMI 2.0 </a:t>
            </a:r>
            <a:r>
              <a:rPr lang="en-US" i="1" dirty="0">
                <a:sym typeface="Wingdings" panose="05000000000000000000" pitchFamily="2" charset="2"/>
              </a:rPr>
              <a:t> focus of this tutorial</a:t>
            </a:r>
            <a:endParaRPr lang="en-US" i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2021: Release of FMI 3.0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74461A-4875-240C-29F8-51EF84D1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: Modelisar Project </a:t>
            </a:r>
            <a:r>
              <a:rPr lang="en-US" dirty="0">
                <a:sym typeface="Wingdings" panose="05000000000000000000" pitchFamily="2" charset="2"/>
              </a:rPr>
              <a:t> Modelica Association Project FMI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4AFB960-E12D-DB2E-4A8C-785FAA96B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7821" y="1668160"/>
            <a:ext cx="4090812" cy="3110669"/>
          </a:xfrm>
          <a:prstGeom prst="rect">
            <a:avLst/>
          </a:prstGeom>
          <a:solidFill>
            <a:srgbClr val="FFFFFF"/>
          </a:solidFill>
          <a:ln w="12700">
            <a:solidFill>
              <a:srgbClr val="99A5B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0B73AC1-8E65-B6D5-5828-3EF82BBE8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5771" y="3671131"/>
            <a:ext cx="1036656" cy="49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0864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F379B1-8F40-EDA7-EAEF-4EC103498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FMI uses semantic versioning:		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67BA5F3-89BC-8B43-B90C-B15EC32437BF}"/>
              </a:ext>
            </a:extLst>
          </p:cNvPr>
          <p:cNvSpPr txBox="1">
            <a:spLocks/>
          </p:cNvSpPr>
          <p:nvPr/>
        </p:nvSpPr>
        <p:spPr bwMode="auto">
          <a:xfrm>
            <a:off x="2851246" y="3079557"/>
            <a:ext cx="6629490" cy="238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30000"/>
              </a:spcAft>
              <a:buSzPct val="75000"/>
              <a:buFont typeface="Arial" panose="020B0604020202020204" pitchFamily="34" charset="0"/>
              <a:buNone/>
              <a:defRPr sz="2000">
                <a:solidFill>
                  <a:srgbClr val="5E676E"/>
                </a:solidFill>
                <a:latin typeface="+mn-lt"/>
                <a:ea typeface="+mn-ea"/>
                <a:cs typeface="+mn-cs"/>
              </a:defRPr>
            </a:lvl1pPr>
            <a:lvl2pPr marL="265113" indent="-263525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120C80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5E676E"/>
                </a:solidFill>
                <a:latin typeface="+mn-lt"/>
              </a:defRPr>
            </a:lvl2pPr>
            <a:lvl3pPr marL="536575" indent="-265113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120C80"/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rgbClr val="5E676E"/>
                </a:solidFill>
                <a:latin typeface="+mn-lt"/>
              </a:defRPr>
            </a:lvl3pPr>
            <a:lvl4pPr marL="803275" indent="-265113" algn="l" defTabSz="896938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rgbClr val="5E676E"/>
                </a:solidFill>
                <a:latin typeface="+mn-lt"/>
              </a:defRPr>
            </a:lvl4pPr>
            <a:lvl5pPr marL="982663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600">
                <a:solidFill>
                  <a:srgbClr val="5E676E"/>
                </a:solidFill>
                <a:latin typeface="+mn-lt"/>
              </a:defRPr>
            </a:lvl5pPr>
            <a:lvl6pPr marL="15335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9907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4479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9051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endParaRPr lang="en-US" kern="0" dirty="0"/>
          </a:p>
          <a:p>
            <a:r>
              <a:rPr lang="en-US" b="1" kern="0" dirty="0"/>
              <a:t>Minor releases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kern="0" dirty="0"/>
              <a:t>Can introduce new features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kern="0" dirty="0"/>
              <a:t>Backwards compatible</a:t>
            </a:r>
            <a:br>
              <a:rPr lang="en-US" kern="0" dirty="0"/>
            </a:br>
            <a:r>
              <a:rPr lang="en-US" i="1" kern="0" dirty="0"/>
              <a:t>„FMI 3.0 FMUs will be valid FMI 3.1 FMUs“</a:t>
            </a:r>
          </a:p>
          <a:p>
            <a:endParaRPr lang="en-US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BDA357-72A5-477C-3404-A4081CC6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of FMI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E1D63-5710-2E2A-0D10-34B1DDCEDAEC}"/>
              </a:ext>
            </a:extLst>
          </p:cNvPr>
          <p:cNvSpPr txBox="1"/>
          <p:nvPr/>
        </p:nvSpPr>
        <p:spPr>
          <a:xfrm>
            <a:off x="5431881" y="2610615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5E676E"/>
                </a:solidFill>
                <a:latin typeface="+mj-lt"/>
                <a:ea typeface="+mj-ea"/>
                <a:cs typeface="+mj-cs"/>
              </a:rPr>
              <a:t>e.g. </a:t>
            </a:r>
            <a:r>
              <a:rPr lang="en-US" sz="4400" b="1" dirty="0">
                <a:solidFill>
                  <a:srgbClr val="5E676E"/>
                </a:solidFill>
                <a:latin typeface="+mj-lt"/>
                <a:ea typeface="+mj-ea"/>
                <a:cs typeface="+mj-cs"/>
              </a:rPr>
              <a:t>„FMI 2.0.4“</a:t>
            </a:r>
            <a:endParaRPr lang="en-US" sz="2800" b="1" dirty="0">
              <a:solidFill>
                <a:srgbClr val="5E676E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63ADD0-A4C9-D7CB-457F-1B9145C965D4}"/>
              </a:ext>
            </a:extLst>
          </p:cNvPr>
          <p:cNvCxnSpPr>
            <a:cxnSpLocks/>
          </p:cNvCxnSpPr>
          <p:nvPr/>
        </p:nvCxnSpPr>
        <p:spPr bwMode="auto">
          <a:xfrm>
            <a:off x="3548743" y="1997552"/>
            <a:ext cx="4158343" cy="769441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F07A9E-CCC1-CE0C-6E90-C59387661506}"/>
              </a:ext>
            </a:extLst>
          </p:cNvPr>
          <p:cNvCxnSpPr>
            <a:cxnSpLocks/>
          </p:cNvCxnSpPr>
          <p:nvPr/>
        </p:nvCxnSpPr>
        <p:spPr bwMode="auto">
          <a:xfrm flipV="1">
            <a:off x="6422571" y="3253967"/>
            <a:ext cx="1763486" cy="904376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CA0D2D-6CE8-127F-BEB0-37370D1C14CC}"/>
              </a:ext>
            </a:extLst>
          </p:cNvPr>
          <p:cNvCxnSpPr>
            <a:cxnSpLocks/>
          </p:cNvCxnSpPr>
          <p:nvPr/>
        </p:nvCxnSpPr>
        <p:spPr bwMode="auto">
          <a:xfrm flipV="1">
            <a:off x="8349253" y="3253967"/>
            <a:ext cx="391976" cy="1927633"/>
          </a:xfrm>
          <a:prstGeom prst="straightConnector1">
            <a:avLst/>
          </a:prstGeom>
          <a:noFill/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26AE8B9C-9A13-3748-3D14-9E715599B447}"/>
              </a:ext>
            </a:extLst>
          </p:cNvPr>
          <p:cNvSpPr txBox="1">
            <a:spLocks/>
          </p:cNvSpPr>
          <p:nvPr/>
        </p:nvSpPr>
        <p:spPr bwMode="auto">
          <a:xfrm>
            <a:off x="5301253" y="4450605"/>
            <a:ext cx="7300504" cy="256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30000"/>
              </a:spcAft>
              <a:buSzPct val="75000"/>
              <a:buFont typeface="Arial" panose="020B0604020202020204" pitchFamily="34" charset="0"/>
              <a:buNone/>
              <a:defRPr sz="2000">
                <a:solidFill>
                  <a:srgbClr val="5E676E"/>
                </a:solidFill>
                <a:latin typeface="+mn-lt"/>
                <a:ea typeface="+mn-ea"/>
                <a:cs typeface="+mn-cs"/>
              </a:defRPr>
            </a:lvl1pPr>
            <a:lvl2pPr marL="265113" indent="-263525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120C80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5E676E"/>
                </a:solidFill>
                <a:latin typeface="+mn-lt"/>
              </a:defRPr>
            </a:lvl2pPr>
            <a:lvl3pPr marL="536575" indent="-265113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rgbClr val="120C80"/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rgbClr val="5E676E"/>
                </a:solidFill>
                <a:latin typeface="+mn-lt"/>
              </a:defRPr>
            </a:lvl3pPr>
            <a:lvl4pPr marL="803275" indent="-265113" algn="l" defTabSz="896938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rgbClr val="5E676E"/>
                </a:solidFill>
                <a:latin typeface="+mn-lt"/>
              </a:defRPr>
            </a:lvl4pPr>
            <a:lvl5pPr marL="982663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600">
                <a:solidFill>
                  <a:srgbClr val="5E676E"/>
                </a:solidFill>
                <a:latin typeface="+mn-lt"/>
              </a:defRPr>
            </a:lvl5pPr>
            <a:lvl6pPr marL="15335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6pPr>
            <a:lvl7pPr marL="19907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7pPr>
            <a:lvl8pPr marL="24479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8pPr>
            <a:lvl9pPr marL="2905125" indent="-1778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bg2"/>
              </a:buClr>
              <a:buSzPct val="75000"/>
              <a:buChar char="-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				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kern="0" dirty="0"/>
          </a:p>
          <a:p>
            <a:r>
              <a:rPr lang="en-US" b="1" kern="0" dirty="0"/>
              <a:t>Bugfix/Maintenance releases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kern="0" dirty="0"/>
              <a:t>No new features, only bugfixes and clarifications possible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kern="0" dirty="0"/>
              <a:t>Backwards and forward compatibility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77A68-B6C6-2C07-0A6F-DAFBA2284ACD}"/>
              </a:ext>
            </a:extLst>
          </p:cNvPr>
          <p:cNvSpPr txBox="1"/>
          <p:nvPr/>
        </p:nvSpPr>
        <p:spPr>
          <a:xfrm>
            <a:off x="1475632" y="1811937"/>
            <a:ext cx="46203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Aft>
                <a:spcPct val="30000"/>
              </a:spcAft>
              <a:buSzPct val="75000"/>
            </a:pPr>
            <a:r>
              <a:rPr lang="en-US" sz="2000" b="1" kern="0" dirty="0">
                <a:solidFill>
                  <a:srgbClr val="5E676E"/>
                </a:solidFill>
                <a:latin typeface="+mn-lt"/>
                <a:cs typeface="+mn-cs"/>
              </a:rPr>
              <a:t>Major releases</a:t>
            </a:r>
          </a:p>
          <a:p>
            <a:pPr marL="342900" indent="-342900" eaLnBrk="1" hangingPunct="1">
              <a:spcAft>
                <a:spcPct val="30000"/>
              </a:spcAft>
              <a:buSzPct val="75000"/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rgbClr val="5E676E"/>
                </a:solidFill>
                <a:latin typeface="+mn-lt"/>
                <a:cs typeface="+mn-cs"/>
              </a:rPr>
              <a:t>not backwards or forward </a:t>
            </a:r>
            <a:br>
              <a:rPr lang="en-US" sz="2000" kern="0" dirty="0">
                <a:solidFill>
                  <a:srgbClr val="5E676E"/>
                </a:solidFill>
                <a:latin typeface="+mn-lt"/>
                <a:cs typeface="+mn-cs"/>
              </a:rPr>
            </a:br>
            <a:r>
              <a:rPr lang="en-US" sz="2000" kern="0" dirty="0">
                <a:solidFill>
                  <a:srgbClr val="5E676E"/>
                </a:solidFill>
                <a:latin typeface="+mn-lt"/>
                <a:cs typeface="+mn-cs"/>
              </a:rPr>
              <a:t>compatible changes</a:t>
            </a:r>
          </a:p>
        </p:txBody>
      </p:sp>
    </p:spTree>
    <p:extLst>
      <p:ext uri="{BB962C8B-B14F-4D97-AF65-F5344CB8AC3E}">
        <p14:creationId xmlns:p14="http://schemas.microsoft.com/office/powerpoint/2010/main" val="151796752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42DFE2-B8E9-A1D6-3FAF-EB02B96D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/>
              <a:t>FMI: Technical Fundamentals</a:t>
            </a:r>
          </a:p>
          <a:p>
            <a:endParaRPr lang="en-US" sz="4000" b="1" dirty="0"/>
          </a:p>
          <a:p>
            <a:r>
              <a:rPr lang="en-US" sz="4000" i="1" dirty="0"/>
              <a:t>“How does FMI work?”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F0451EF-4275-B5F4-7844-13C179D5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52333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E30A60D-6EC1-A8E9-1E69-3CE6DED30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192EB5-44BC-97D1-4460-5710216A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vs. Importing tool</a:t>
            </a:r>
          </a:p>
        </p:txBody>
      </p:sp>
      <p:sp>
        <p:nvSpPr>
          <p:cNvPr id="138" name="TextBox 156">
            <a:extLst>
              <a:ext uri="{FF2B5EF4-FFF2-40B4-BE49-F238E27FC236}">
                <a16:creationId xmlns:a16="http://schemas.microsoft.com/office/drawing/2014/main" id="{45E3F80A-360F-F324-4396-74ED16B437AC}"/>
              </a:ext>
            </a:extLst>
          </p:cNvPr>
          <p:cNvSpPr txBox="1"/>
          <p:nvPr/>
        </p:nvSpPr>
        <p:spPr>
          <a:xfrm>
            <a:off x="6297810" y="2540427"/>
            <a:ext cx="4977973" cy="3232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marR="0" indent="-22860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export as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Functional Mockup Unit (FMU)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according</a:t>
            </a:r>
            <a:r>
              <a:rPr lang="en-US" kern="0" dirty="0">
                <a:solidFill>
                  <a:srgbClr val="000000"/>
                </a:solidFill>
              </a:rPr>
              <a:t>g to the </a:t>
            </a:r>
            <a:r>
              <a:rPr lang="en-US" b="1" kern="0" dirty="0">
                <a:solidFill>
                  <a:srgbClr val="000000"/>
                </a:solidFill>
              </a:rPr>
              <a:t>FMI Standard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39" name="Straight Arrow Connector 160">
            <a:extLst>
              <a:ext uri="{FF2B5EF4-FFF2-40B4-BE49-F238E27FC236}">
                <a16:creationId xmlns:a16="http://schemas.microsoft.com/office/drawing/2014/main" id="{EFDD8117-50B2-D754-4320-F9C53BA7EC34}"/>
              </a:ext>
            </a:extLst>
          </p:cNvPr>
          <p:cNvCxnSpPr>
            <a:cxnSpLocks/>
            <a:endCxn id="141" idx="0"/>
          </p:cNvCxnSpPr>
          <p:nvPr/>
        </p:nvCxnSpPr>
        <p:spPr>
          <a:xfrm>
            <a:off x="5698783" y="3203115"/>
            <a:ext cx="0" cy="30902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rgbClr val="007BC0"/>
          </a:lnRef>
          <a:fillRef idx="0">
            <a:srgbClr val="007BC0"/>
          </a:fillRef>
          <a:effectRef idx="0">
            <a:srgbClr val="007BC0"/>
          </a:effectRef>
          <a:fontRef idx="minor">
            <a:schemeClr val="tx1"/>
          </a:fontRef>
        </p:style>
      </p:cxnSp>
      <p:sp>
        <p:nvSpPr>
          <p:cNvPr id="140" name="TextBox 165">
            <a:extLst>
              <a:ext uri="{FF2B5EF4-FFF2-40B4-BE49-F238E27FC236}">
                <a16:creationId xmlns:a16="http://schemas.microsoft.com/office/drawing/2014/main" id="{B9A767D2-96C5-D46E-C2FA-20A8514CFAA9}"/>
              </a:ext>
            </a:extLst>
          </p:cNvPr>
          <p:cNvSpPr txBox="1"/>
          <p:nvPr/>
        </p:nvSpPr>
        <p:spPr>
          <a:xfrm>
            <a:off x="6297810" y="2093694"/>
            <a:ext cx="4265669" cy="3289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marR="0" indent="-22860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kern="0" dirty="0">
                <a:solidFill>
                  <a:srgbClr val="000000"/>
                </a:solidFill>
              </a:rPr>
              <a:t>develop model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1" name="Rectangle 8">
            <a:extLst>
              <a:ext uri="{FF2B5EF4-FFF2-40B4-BE49-F238E27FC236}">
                <a16:creationId xmlns:a16="http://schemas.microsoft.com/office/drawing/2014/main" id="{2064C99B-969F-48AC-1571-860BF13D81F4}"/>
              </a:ext>
            </a:extLst>
          </p:cNvPr>
          <p:cNvSpPr/>
          <p:nvPr/>
        </p:nvSpPr>
        <p:spPr>
          <a:xfrm>
            <a:off x="5295195" y="3512137"/>
            <a:ext cx="807175" cy="3469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FMU</a:t>
            </a:r>
          </a:p>
        </p:txBody>
      </p:sp>
      <p:sp>
        <p:nvSpPr>
          <p:cNvPr id="144" name="TextBox 173">
            <a:extLst>
              <a:ext uri="{FF2B5EF4-FFF2-40B4-BE49-F238E27FC236}">
                <a16:creationId xmlns:a16="http://schemas.microsoft.com/office/drawing/2014/main" id="{B3ABB214-0855-F674-1A1A-109FAC2964D4}"/>
              </a:ext>
            </a:extLst>
          </p:cNvPr>
          <p:cNvSpPr txBox="1"/>
          <p:nvPr/>
        </p:nvSpPr>
        <p:spPr>
          <a:xfrm>
            <a:off x="2526120" y="4377669"/>
            <a:ext cx="2405109" cy="8910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marR="0" indent="-22860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import FMU </a:t>
            </a:r>
          </a:p>
          <a:p>
            <a:pPr marL="228600" indent="-228600" eaLnBrk="1" fontAlgn="auto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sz="1600" kern="0" dirty="0">
                <a:solidFill>
                  <a:srgbClr val="000000"/>
                </a:solidFill>
              </a:rPr>
              <a:t>(co-) </a:t>
            </a:r>
            <a:r>
              <a:rPr lang="en-US" sz="1600" b="1" kern="0" dirty="0">
                <a:solidFill>
                  <a:srgbClr val="000000"/>
                </a:solidFill>
              </a:rPr>
              <a:t>simulate model 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28600" marR="0" indent="-22860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46" name="Straight Arrow Connector 157">
            <a:extLst>
              <a:ext uri="{FF2B5EF4-FFF2-40B4-BE49-F238E27FC236}">
                <a16:creationId xmlns:a16="http://schemas.microsoft.com/office/drawing/2014/main" id="{55E41A82-12DB-8AF0-99FD-7E3E86F7B38C}"/>
              </a:ext>
            </a:extLst>
          </p:cNvPr>
          <p:cNvCxnSpPr>
            <a:cxnSpLocks/>
          </p:cNvCxnSpPr>
          <p:nvPr/>
        </p:nvCxnSpPr>
        <p:spPr>
          <a:xfrm>
            <a:off x="5698782" y="3870346"/>
            <a:ext cx="0" cy="30902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rgbClr val="007BC0"/>
          </a:lnRef>
          <a:fillRef idx="0">
            <a:srgbClr val="007BC0"/>
          </a:fillRef>
          <a:effectRef idx="0">
            <a:srgbClr val="007BC0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837EBB6A-3627-727A-EB38-D3A9E1159390}"/>
              </a:ext>
            </a:extLst>
          </p:cNvPr>
          <p:cNvSpPr txBox="1"/>
          <p:nvPr/>
        </p:nvSpPr>
        <p:spPr>
          <a:xfrm>
            <a:off x="2152602" y="1585602"/>
            <a:ext cx="16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Exporting tools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4FB0666-6CC6-4722-4DA1-E5563B231A85}"/>
              </a:ext>
            </a:extLst>
          </p:cNvPr>
          <p:cNvSpPr txBox="1"/>
          <p:nvPr/>
        </p:nvSpPr>
        <p:spPr>
          <a:xfrm>
            <a:off x="5274512" y="5498548"/>
            <a:ext cx="1566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Importing tool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4F902-8D9D-E7F9-9C9E-672F33F101E6}"/>
              </a:ext>
            </a:extLst>
          </p:cNvPr>
          <p:cNvSpPr/>
          <p:nvPr/>
        </p:nvSpPr>
        <p:spPr bwMode="auto">
          <a:xfrm>
            <a:off x="2253345" y="1994792"/>
            <a:ext cx="3849025" cy="1206329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265A1F-7F90-8B44-3E24-F893093748DA}"/>
              </a:ext>
            </a:extLst>
          </p:cNvPr>
          <p:cNvSpPr/>
          <p:nvPr/>
        </p:nvSpPr>
        <p:spPr bwMode="auto">
          <a:xfrm>
            <a:off x="5274513" y="4170118"/>
            <a:ext cx="2715602" cy="1206329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120C80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214385AA-7F75-E093-2563-CB48FF21F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593"/>
          <a:stretch/>
        </p:blipFill>
        <p:spPr>
          <a:xfrm>
            <a:off x="2345824" y="2136065"/>
            <a:ext cx="1700127" cy="911542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DC094FE4-04D7-2506-0745-48FAC2034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923"/>
          <a:stretch/>
        </p:blipFill>
        <p:spPr>
          <a:xfrm>
            <a:off x="4104372" y="2049883"/>
            <a:ext cx="1700127" cy="997724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DB39975B-FB5C-96E8-2997-B4B11670A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782" y="4384625"/>
            <a:ext cx="1434220" cy="877103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B59A83F1-834A-F9D4-8ECA-F74FE98AC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892" y="3383849"/>
            <a:ext cx="2186483" cy="60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863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4"/>
  <p:tag name="COLORSETCLASSNAME" val="ColorSet2"/>
  <p:tag name="AGTX" val="Example model: Controlled Motor Drive"/>
  <p:tag name="SAXCONVERTED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NAME" val="Bodystyle"/>
  <p:tag name="COLORSETGROUPCLASSNAME" val="ColorSetGroup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4"/>
  <p:tag name="COLORSETCLASSNAME" val="ColorSet2"/>
  <p:tag name="AGTX" val="Example model: Controlled Motor Drive"/>
  <p:tag name="SAXCONVERTED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NAME" val="Bodystyle"/>
  <p:tag name="COLORSETGROUPCLASSNAME" val="ColorSetGroup4"/>
</p:tagLst>
</file>

<file path=ppt/theme/theme1.xml><?xml version="1.0" encoding="utf-8"?>
<a:theme xmlns:a="http://schemas.openxmlformats.org/drawingml/2006/main" name="Modelisar Template - HighRes">
  <a:themeElements>
    <a:clrScheme name="FMI Colors">
      <a:dk1>
        <a:srgbClr val="00376F"/>
      </a:dk1>
      <a:lt1>
        <a:srgbClr val="FFFFFF"/>
      </a:lt1>
      <a:dk2>
        <a:srgbClr val="00376F"/>
      </a:dk2>
      <a:lt2>
        <a:srgbClr val="00376F"/>
      </a:lt2>
      <a:accent1>
        <a:srgbClr val="E8450B"/>
      </a:accent1>
      <a:accent2>
        <a:srgbClr val="006BAB"/>
      </a:accent2>
      <a:accent3>
        <a:srgbClr val="0099D9"/>
      </a:accent3>
      <a:accent4>
        <a:srgbClr val="000000"/>
      </a:accent4>
      <a:accent5>
        <a:srgbClr val="E5E6E8"/>
      </a:accent5>
      <a:accent6>
        <a:srgbClr val="6A6C6E"/>
      </a:accent6>
      <a:hlink>
        <a:srgbClr val="AFB2B4"/>
      </a:hlink>
      <a:folHlink>
        <a:srgbClr val="006BAB"/>
      </a:folHlink>
    </a:clrScheme>
    <a:fontScheme name="Modelisar Template - Variant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square" lIns="90000" tIns="46800" rIns="36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rgbClr val="120C8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/>
      <a:lstStyle/>
    </a:lnDef>
  </a:objectDefaults>
  <a:extraClrSchemeLst>
    <a:extraClrScheme>
      <a:clrScheme name="Modelisar Template - Variant3 1">
        <a:dk1>
          <a:srgbClr val="000000"/>
        </a:dk1>
        <a:lt1>
          <a:srgbClr val="FFFFFF"/>
        </a:lt1>
        <a:dk2>
          <a:srgbClr val="263F6A"/>
        </a:dk2>
        <a:lt2>
          <a:srgbClr val="3F9AC9"/>
        </a:lt2>
        <a:accent1>
          <a:srgbClr val="D2D4D6"/>
        </a:accent1>
        <a:accent2>
          <a:srgbClr val="76787A"/>
        </a:accent2>
        <a:accent3>
          <a:srgbClr val="FFFFFF"/>
        </a:accent3>
        <a:accent4>
          <a:srgbClr val="000000"/>
        </a:accent4>
        <a:accent5>
          <a:srgbClr val="E5E6E8"/>
        </a:accent5>
        <a:accent6>
          <a:srgbClr val="6A6C6E"/>
        </a:accent6>
        <a:hlink>
          <a:srgbClr val="AFB2B4"/>
        </a:hlink>
        <a:folHlink>
          <a:srgbClr val="DFE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MI_Slides_Template.potx" id="{DDA90B7E-EDEC-4FD0-B18D-1DE6322ED5AA}" vid="{215188B0-EEDC-497C-AD67-C5A97F035758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5FCAD8E6222F478CF98AE6458717E4" ma:contentTypeVersion="0" ma:contentTypeDescription="Create a new document." ma:contentTypeScope="" ma:versionID="ae4c969974cdc097ec4092e4953e579e">
  <xsd:schema xmlns:xsd="http://www.w3.org/2001/XMLSchema" xmlns:p="http://schemas.microsoft.com/office/2006/metadata/properties" targetNamespace="http://schemas.microsoft.com/office/2006/metadata/properties" ma:root="true" ma:fieldsID="9684e7e44b4b32ae9d4fdaa413507a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DDF4F8-48B7-40A7-A044-30F13F7F87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605D1E8-C791-4C95-A083-CBF3AF871BEC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1842</Words>
  <Application>Microsoft Office PowerPoint</Application>
  <PresentationFormat>Widescreen</PresentationFormat>
  <Paragraphs>363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Bosch Office Sans</vt:lpstr>
      <vt:lpstr>Calibri</vt:lpstr>
      <vt:lpstr>Courier New</vt:lpstr>
      <vt:lpstr>Wingdings</vt:lpstr>
      <vt:lpstr>Modelisar Template - HighRes</vt:lpstr>
      <vt:lpstr> The Functional Mock-up Interface Beginners’ Tutorial</vt:lpstr>
      <vt:lpstr>Agenda</vt:lpstr>
      <vt:lpstr> </vt:lpstr>
      <vt:lpstr> </vt:lpstr>
      <vt:lpstr>Motivation</vt:lpstr>
      <vt:lpstr>Timeline : Modelisar Project  Modelica Association Project FMI</vt:lpstr>
      <vt:lpstr>Versioning of FMI </vt:lpstr>
      <vt:lpstr> </vt:lpstr>
      <vt:lpstr>Exporting vs. Importing tool</vt:lpstr>
      <vt:lpstr>Models in Scope</vt:lpstr>
      <vt:lpstr>Co-Simulation (CS)</vt:lpstr>
      <vt:lpstr>The FMI Standard</vt:lpstr>
      <vt:lpstr>FMU – „Functional Mock-up Unit“</vt:lpstr>
      <vt:lpstr>FMU for Model Exchange vs. Co-Simulation (FMI 2.0)</vt:lpstr>
      <vt:lpstr>Co-Simulation (CS) Interface </vt:lpstr>
      <vt:lpstr>Model Exchange (ME) Interface </vt:lpstr>
      <vt:lpstr>Simulation of multiple FMUs</vt:lpstr>
      <vt:lpstr>The modelDescription.xml</vt:lpstr>
      <vt:lpstr>FMI for Co-simulation Tool Wrapper Variant</vt:lpstr>
      <vt:lpstr>FMI Tool Support </vt:lpstr>
      <vt:lpstr>Compatibility Information</vt:lpstr>
      <vt:lpstr>Licenses and licensing mechanism</vt:lpstr>
      <vt:lpstr> </vt:lpstr>
      <vt:lpstr>Motivation for FMI 3.0</vt:lpstr>
      <vt:lpstr>FMI 3.0: New Interface Type – Scheduled Execution</vt:lpstr>
      <vt:lpstr>FMI 3.0: Main Improvements</vt:lpstr>
      <vt:lpstr>Resources</vt:lpstr>
      <vt:lpstr> </vt:lpstr>
      <vt:lpstr>Example model: Controlled Motor Drive</vt:lpstr>
      <vt:lpstr>Example model: Controlled Motor Drive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FMI – Current Challenges, Trends and Developments</dc:title>
  <dc:creator>Andreas Junghanns</dc:creator>
  <cp:lastModifiedBy>Bertsch Christian (CR/ADX2.2)</cp:lastModifiedBy>
  <cp:revision>118</cp:revision>
  <dcterms:created xsi:type="dcterms:W3CDTF">2021-01-29T10:20:31Z</dcterms:created>
  <dcterms:modified xsi:type="dcterms:W3CDTF">2023-10-25T11:09:23Z</dcterms:modified>
</cp:coreProperties>
</file>