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xml" ContentType="application/vnd.openxmlformats-officedocument.presentationml.notesSlide+xml"/>
  <Override PartName="/ppt/tags/tag38.xml" ContentType="application/vnd.openxmlformats-officedocument.presentationml.tags+xml"/>
  <Override PartName="/ppt/notesSlides/notesSlide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5.xml" ContentType="application/vnd.openxmlformats-officedocument.presentationml.notesSlide+xml"/>
  <Override PartName="/ppt/tags/tag56.xml" ContentType="application/vnd.openxmlformats-officedocument.presentationml.tags+xml"/>
  <Override PartName="/ppt/notesSlides/notesSlide6.xml" ContentType="application/vnd.openxmlformats-officedocument.presentationml.notesSlide+xml"/>
  <Override PartName="/ppt/tags/tag57.xml" ContentType="application/vnd.openxmlformats-officedocument.presentationml.tags+xml"/>
  <Override PartName="/ppt/notesSlides/notesSlide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8.xml" ContentType="application/vnd.openxmlformats-officedocument.presentationml.notesSlide+xml"/>
  <Override PartName="/ppt/tags/tag75.xml" ContentType="application/vnd.openxmlformats-officedocument.presentationml.tags+xml"/>
  <Override PartName="/ppt/notesSlides/notesSlide9.xml" ContentType="application/vnd.openxmlformats-officedocument.presentationml.notesSlide+xml"/>
  <Override PartName="/ppt/tags/tag76.xml" ContentType="application/vnd.openxmlformats-officedocument.presentationml.tags+xml"/>
  <Override PartName="/ppt/notesSlides/notesSlide10.xml" ContentType="application/vnd.openxmlformats-officedocument.presentationml.notesSlide+xml"/>
  <Override PartName="/ppt/tags/tag77.xml" ContentType="application/vnd.openxmlformats-officedocument.presentationml.tags+xml"/>
  <Override PartName="/ppt/notesSlides/notesSlide11.xml" ContentType="application/vnd.openxmlformats-officedocument.presentationml.notesSlide+xml"/>
  <Override PartName="/ppt/tags/tag78.xml" ContentType="application/vnd.openxmlformats-officedocument.presentationml.tags+xml"/>
  <Override PartName="/ppt/notesSlides/notesSlide12.xml" ContentType="application/vnd.openxmlformats-officedocument.presentationml.notesSlide+xml"/>
  <Override PartName="/ppt/tags/tag79.xml" ContentType="application/vnd.openxmlformats-officedocument.presentationml.tags+xml"/>
  <Override PartName="/ppt/notesSlides/notesSlide13.xml" ContentType="application/vnd.openxmlformats-officedocument.presentationml.notesSlide+xml"/>
  <Override PartName="/ppt/tags/tag80.xml" ContentType="application/vnd.openxmlformats-officedocument.presentationml.tags+xml"/>
  <Override PartName="/ppt/notesSlides/notesSlide14.xml" ContentType="application/vnd.openxmlformats-officedocument.presentationml.notesSlide+xml"/>
  <Override PartName="/ppt/tags/tag81.xml" ContentType="application/vnd.openxmlformats-officedocument.presentationml.tags+xml"/>
  <Override PartName="/ppt/notesSlides/notesSlide15.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6.xml" ContentType="application/vnd.openxmlformats-officedocument.presentationml.notesSlide+xml"/>
  <Override PartName="/ppt/tags/tag99.xml" ContentType="application/vnd.openxmlformats-officedocument.presentationml.tags+xml"/>
  <Override PartName="/ppt/notesSlides/notesSlide17.xml" ContentType="application/vnd.openxmlformats-officedocument.presentationml.notesSlide+xml"/>
  <Override PartName="/ppt/tags/tag100.xml" ContentType="application/vnd.openxmlformats-officedocument.presentationml.tags+xml"/>
  <Override PartName="/ppt/notesSlides/notesSlide18.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9.xml" ContentType="application/vnd.openxmlformats-officedocument.presentationml.notesSlide+xml"/>
  <Override PartName="/ppt/tags/tag118.xml" ContentType="application/vnd.openxmlformats-officedocument.presentationml.tags+xml"/>
  <Override PartName="/ppt/notesSlides/notesSlide20.xml" ContentType="application/vnd.openxmlformats-officedocument.presentationml.notesSlide+xml"/>
  <Override PartName="/ppt/tags/tag119.xml" ContentType="application/vnd.openxmlformats-officedocument.presentationml.tags+xml"/>
  <Override PartName="/ppt/notesSlides/notesSlide2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6" r:id="rId4"/>
  </p:sldMasterIdLst>
  <p:notesMasterIdLst>
    <p:notesMasterId r:id="rId32"/>
  </p:notesMasterIdLst>
  <p:handoutMasterIdLst>
    <p:handoutMasterId r:id="rId33"/>
  </p:handoutMasterIdLst>
  <p:sldIdLst>
    <p:sldId id="256" r:id="rId5"/>
    <p:sldId id="260" r:id="rId6"/>
    <p:sldId id="261" r:id="rId7"/>
    <p:sldId id="271" r:id="rId8"/>
    <p:sldId id="295" r:id="rId9"/>
    <p:sldId id="296" r:id="rId10"/>
    <p:sldId id="298" r:id="rId11"/>
    <p:sldId id="299" r:id="rId12"/>
    <p:sldId id="300" r:id="rId13"/>
    <p:sldId id="262" r:id="rId14"/>
    <p:sldId id="293" r:id="rId15"/>
    <p:sldId id="275" r:id="rId16"/>
    <p:sldId id="263" r:id="rId17"/>
    <p:sldId id="276" r:id="rId18"/>
    <p:sldId id="277" r:id="rId19"/>
    <p:sldId id="280" r:id="rId20"/>
    <p:sldId id="281" r:id="rId21"/>
    <p:sldId id="278" r:id="rId22"/>
    <p:sldId id="279" r:id="rId23"/>
    <p:sldId id="282" r:id="rId24"/>
    <p:sldId id="264" r:id="rId25"/>
    <p:sldId id="287" r:id="rId26"/>
    <p:sldId id="290" r:id="rId27"/>
    <p:sldId id="265" r:id="rId28"/>
    <p:sldId id="294" r:id="rId29"/>
    <p:sldId id="292" r:id="rId30"/>
    <p:sldId id="259" r:id="rId31"/>
  </p:sldIdLst>
  <p:sldSz cx="9144000" cy="5143500" type="screen16x9"/>
  <p:notesSz cx="6797675" cy="9926638"/>
  <p:custDataLst>
    <p:tags r:id="rId34"/>
  </p:custDataLst>
  <p:defaultTextStyle>
    <a:defPPr>
      <a:defRPr lang="de-DE"/>
    </a:defPPr>
    <a:lvl1pPr algn="l" rtl="0" fontAlgn="base">
      <a:spcBef>
        <a:spcPct val="0"/>
      </a:spcBef>
      <a:spcAft>
        <a:spcPct val="0"/>
      </a:spcAft>
      <a:defRPr sz="3600" kern="1200">
        <a:solidFill>
          <a:schemeClr val="tx1"/>
        </a:solidFill>
        <a:latin typeface="Arial" charset="0"/>
        <a:ea typeface="+mn-ea"/>
        <a:cs typeface="+mn-cs"/>
      </a:defRPr>
    </a:lvl1pPr>
    <a:lvl2pPr marL="457148" algn="l" rtl="0" fontAlgn="base">
      <a:spcBef>
        <a:spcPct val="0"/>
      </a:spcBef>
      <a:spcAft>
        <a:spcPct val="0"/>
      </a:spcAft>
      <a:defRPr sz="3600" kern="1200">
        <a:solidFill>
          <a:schemeClr val="tx1"/>
        </a:solidFill>
        <a:latin typeface="Arial" charset="0"/>
        <a:ea typeface="+mn-ea"/>
        <a:cs typeface="+mn-cs"/>
      </a:defRPr>
    </a:lvl2pPr>
    <a:lvl3pPr marL="914296" algn="l" rtl="0" fontAlgn="base">
      <a:spcBef>
        <a:spcPct val="0"/>
      </a:spcBef>
      <a:spcAft>
        <a:spcPct val="0"/>
      </a:spcAft>
      <a:defRPr sz="3600" kern="1200">
        <a:solidFill>
          <a:schemeClr val="tx1"/>
        </a:solidFill>
        <a:latin typeface="Arial" charset="0"/>
        <a:ea typeface="+mn-ea"/>
        <a:cs typeface="+mn-cs"/>
      </a:defRPr>
    </a:lvl3pPr>
    <a:lvl4pPr marL="1371444" algn="l" rtl="0" fontAlgn="base">
      <a:spcBef>
        <a:spcPct val="0"/>
      </a:spcBef>
      <a:spcAft>
        <a:spcPct val="0"/>
      </a:spcAft>
      <a:defRPr sz="3600" kern="1200">
        <a:solidFill>
          <a:schemeClr val="tx1"/>
        </a:solidFill>
        <a:latin typeface="Arial" charset="0"/>
        <a:ea typeface="+mn-ea"/>
        <a:cs typeface="+mn-cs"/>
      </a:defRPr>
    </a:lvl4pPr>
    <a:lvl5pPr marL="1828592" algn="l" rtl="0" fontAlgn="base">
      <a:spcBef>
        <a:spcPct val="0"/>
      </a:spcBef>
      <a:spcAft>
        <a:spcPct val="0"/>
      </a:spcAft>
      <a:defRPr sz="3600" kern="1200">
        <a:solidFill>
          <a:schemeClr val="tx1"/>
        </a:solidFill>
        <a:latin typeface="Arial" charset="0"/>
        <a:ea typeface="+mn-ea"/>
        <a:cs typeface="+mn-cs"/>
      </a:defRPr>
    </a:lvl5pPr>
    <a:lvl6pPr marL="2285740" algn="l" defTabSz="914296" rtl="0" eaLnBrk="1" latinLnBrk="0" hangingPunct="1">
      <a:defRPr sz="3600" kern="1200">
        <a:solidFill>
          <a:schemeClr val="tx1"/>
        </a:solidFill>
        <a:latin typeface="Arial" charset="0"/>
        <a:ea typeface="+mn-ea"/>
        <a:cs typeface="+mn-cs"/>
      </a:defRPr>
    </a:lvl6pPr>
    <a:lvl7pPr marL="2742888" algn="l" defTabSz="914296" rtl="0" eaLnBrk="1" latinLnBrk="0" hangingPunct="1">
      <a:defRPr sz="3600" kern="1200">
        <a:solidFill>
          <a:schemeClr val="tx1"/>
        </a:solidFill>
        <a:latin typeface="Arial" charset="0"/>
        <a:ea typeface="+mn-ea"/>
        <a:cs typeface="+mn-cs"/>
      </a:defRPr>
    </a:lvl7pPr>
    <a:lvl8pPr marL="3200036" algn="l" defTabSz="914296" rtl="0" eaLnBrk="1" latinLnBrk="0" hangingPunct="1">
      <a:defRPr sz="3600" kern="1200">
        <a:solidFill>
          <a:schemeClr val="tx1"/>
        </a:solidFill>
        <a:latin typeface="Arial" charset="0"/>
        <a:ea typeface="+mn-ea"/>
        <a:cs typeface="+mn-cs"/>
      </a:defRPr>
    </a:lvl8pPr>
    <a:lvl9pPr marL="3657184" algn="l" defTabSz="914296" rtl="0" eaLnBrk="1" latinLnBrk="0" hangingPunct="1">
      <a:defRPr sz="3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C70063"/>
    <a:srgbClr val="D84C91"/>
    <a:srgbClr val="E999C1"/>
    <a:srgbClr val="50A25A"/>
    <a:srgbClr val="84BE8B"/>
    <a:srgbClr val="B9DABD"/>
    <a:srgbClr val="FFAB00"/>
    <a:srgbClr val="FFC44C"/>
    <a:srgbClr val="FFD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9176" autoAdjust="0"/>
  </p:normalViewPr>
  <p:slideViewPr>
    <p:cSldViewPr snapToGrid="0" snapToObjects="1" showGuides="1">
      <p:cViewPr varScale="1">
        <p:scale>
          <a:sx n="93" d="100"/>
          <a:sy n="93" d="100"/>
        </p:scale>
        <p:origin x="-870" y="-102"/>
      </p:cViewPr>
      <p:guideLst>
        <p:guide orient="horz" pos="3063"/>
        <p:guide orient="horz" pos="1812"/>
        <p:guide orient="horz" pos="678"/>
        <p:guide orient="horz" pos="1926"/>
        <p:guide pos="5534"/>
        <p:guide pos="226"/>
        <p:guide pos="2824"/>
        <p:guide pos="2936"/>
        <p:guide pos="1917"/>
        <p:guide pos="2033"/>
        <p:guide pos="3845"/>
        <p:guide pos="3726"/>
      </p:guideLst>
    </p:cSldViewPr>
  </p:slideViewPr>
  <p:outlineViewPr>
    <p:cViewPr>
      <p:scale>
        <a:sx n="33" d="100"/>
        <a:sy n="33" d="100"/>
      </p:scale>
      <p:origin x="0" y="6636"/>
    </p:cViewPr>
  </p:outlineViewPr>
  <p:notesTextViewPr>
    <p:cViewPr>
      <p:scale>
        <a:sx n="100" d="100"/>
        <a:sy n="100" d="100"/>
      </p:scale>
      <p:origin x="0" y="0"/>
    </p:cViewPr>
  </p:notesTextViewPr>
  <p:sorterViewPr>
    <p:cViewPr>
      <p:scale>
        <a:sx n="70" d="100"/>
        <a:sy n="70" d="100"/>
      </p:scale>
      <p:origin x="0" y="0"/>
    </p:cViewPr>
  </p:sorterViewPr>
  <p:notesViewPr>
    <p:cSldViewPr snapToGrid="0" snapToObjects="1" showGuides="1">
      <p:cViewPr varScale="1">
        <p:scale>
          <a:sx n="90" d="100"/>
          <a:sy n="90" d="100"/>
        </p:scale>
        <p:origin x="-3762" y="-114"/>
      </p:cViewPr>
      <p:guideLst>
        <p:guide orient="horz" pos="293"/>
        <p:guide orient="horz" pos="5960"/>
        <p:guide pos="439"/>
        <p:guide pos="407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0386" name="Rectangle 2"/>
          <p:cNvSpPr>
            <a:spLocks noGrp="1" noChangeArrowheads="1"/>
          </p:cNvSpPr>
          <p:nvPr>
            <p:ph type="hdr" sz="quarter"/>
          </p:nvPr>
        </p:nvSpPr>
        <p:spPr bwMode="auto">
          <a:xfrm>
            <a:off x="0" y="0"/>
            <a:ext cx="2945125" cy="49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a:defRPr sz="1200"/>
            </a:lvl1pPr>
          </a:lstStyle>
          <a:p>
            <a:endParaRPr lang="de-DE" dirty="0"/>
          </a:p>
        </p:txBody>
      </p:sp>
      <p:sp>
        <p:nvSpPr>
          <p:cNvPr id="400387" name="Rectangle 3"/>
          <p:cNvSpPr>
            <a:spLocks noGrp="1" noChangeArrowheads="1"/>
          </p:cNvSpPr>
          <p:nvPr>
            <p:ph type="dt" sz="quarter" idx="1"/>
          </p:nvPr>
        </p:nvSpPr>
        <p:spPr bwMode="auto">
          <a:xfrm>
            <a:off x="3850948" y="0"/>
            <a:ext cx="2945125" cy="49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algn="r">
              <a:defRPr sz="1200"/>
            </a:lvl1pPr>
          </a:lstStyle>
          <a:p>
            <a:endParaRPr lang="de-DE"/>
          </a:p>
        </p:txBody>
      </p:sp>
      <p:sp>
        <p:nvSpPr>
          <p:cNvPr id="400388" name="Rectangle 4"/>
          <p:cNvSpPr>
            <a:spLocks noGrp="1" noChangeArrowheads="1"/>
          </p:cNvSpPr>
          <p:nvPr>
            <p:ph type="ftr" sz="quarter" idx="2"/>
          </p:nvPr>
        </p:nvSpPr>
        <p:spPr bwMode="auto">
          <a:xfrm>
            <a:off x="0" y="9429047"/>
            <a:ext cx="2945125" cy="49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a:defRPr sz="1200"/>
            </a:lvl1pPr>
          </a:lstStyle>
          <a:p>
            <a:endParaRPr lang="de-DE"/>
          </a:p>
        </p:txBody>
      </p:sp>
      <p:sp>
        <p:nvSpPr>
          <p:cNvPr id="400389" name="Rectangle 5"/>
          <p:cNvSpPr>
            <a:spLocks noGrp="1" noChangeArrowheads="1"/>
          </p:cNvSpPr>
          <p:nvPr>
            <p:ph type="sldNum" sz="quarter" idx="3"/>
          </p:nvPr>
        </p:nvSpPr>
        <p:spPr bwMode="auto">
          <a:xfrm>
            <a:off x="3850948" y="9429047"/>
            <a:ext cx="2945125" cy="49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algn="r">
              <a:defRPr sz="1200"/>
            </a:lvl1pPr>
          </a:lstStyle>
          <a:p>
            <a:fld id="{DA9E995C-A1C3-4891-826F-B58323B5BAF0}" type="slidenum">
              <a:rPr lang="de-DE"/>
              <a:pPr/>
              <a:t>‹Nr.›</a:t>
            </a:fld>
            <a:endParaRPr lang="de-DE"/>
          </a:p>
        </p:txBody>
      </p:sp>
    </p:spTree>
    <p:extLst>
      <p:ext uri="{BB962C8B-B14F-4D97-AF65-F5344CB8AC3E}">
        <p14:creationId xmlns:p14="http://schemas.microsoft.com/office/powerpoint/2010/main" val="29303601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20" name="Rectangle 4"/>
          <p:cNvSpPr>
            <a:spLocks noGrp="1" noRot="1" noChangeAspect="1" noChangeArrowheads="1" noTextEdit="1"/>
          </p:cNvSpPr>
          <p:nvPr>
            <p:ph type="sldImg" idx="2"/>
          </p:nvPr>
        </p:nvSpPr>
        <p:spPr bwMode="auto">
          <a:xfrm>
            <a:off x="684000" y="466492"/>
            <a:ext cx="5760460" cy="324000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684000" y="3960000"/>
            <a:ext cx="5760000"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34823"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‹Nr.›</a:t>
            </a:fld>
            <a:endParaRPr lang="de-DE" dirty="0"/>
          </a:p>
        </p:txBody>
      </p:sp>
    </p:spTree>
    <p:extLst>
      <p:ext uri="{BB962C8B-B14F-4D97-AF65-F5344CB8AC3E}">
        <p14:creationId xmlns:p14="http://schemas.microsoft.com/office/powerpoint/2010/main" val="3270417066"/>
      </p:ext>
    </p:extLst>
  </p:cSld>
  <p:clrMap bg1="lt1" tx1="dk1" bg2="lt2" tx2="dk2" accent1="accent1" accent2="accent2" accent3="accent3" accent4="accent4" accent5="accent5" accent6="accent6" hlink="hlink" folHlink="folHlink"/>
  <p:hf hdr="0" ftr="0" dt="0"/>
  <p:notesStyle>
    <a:lvl1pPr algn="l" rtl="0" fontAlgn="base">
      <a:spcBef>
        <a:spcPct val="0"/>
      </a:spcBef>
      <a:spcAft>
        <a:spcPct val="0"/>
      </a:spcAft>
      <a:defRPr sz="1000" kern="1200">
        <a:solidFill>
          <a:schemeClr val="tx1"/>
        </a:solidFill>
        <a:latin typeface="Arial" charset="0"/>
        <a:ea typeface="+mn-ea"/>
        <a:cs typeface="+mn-cs"/>
      </a:defRPr>
    </a:lvl1pPr>
    <a:lvl2pPr marL="180975" indent="-180975" algn="l" rtl="0" fontAlgn="base">
      <a:spcBef>
        <a:spcPct val="0"/>
      </a:spcBef>
      <a:spcAft>
        <a:spcPct val="0"/>
      </a:spcAft>
      <a:buClr>
        <a:schemeClr val="tx2"/>
      </a:buClr>
      <a:buSzPct val="85000"/>
      <a:buFont typeface="Wingdings" pitchFamily="2" charset="2"/>
      <a:buChar char="n"/>
      <a:defRPr sz="1000" kern="1200">
        <a:solidFill>
          <a:schemeClr val="tx1"/>
        </a:solidFill>
        <a:latin typeface="Arial" charset="0"/>
        <a:ea typeface="+mn-ea"/>
        <a:cs typeface="+mn-cs"/>
      </a:defRPr>
    </a:lvl2pPr>
    <a:lvl3pPr marL="361950" indent="-180975" algn="l" rtl="0" fontAlgn="base">
      <a:spcBef>
        <a:spcPct val="0"/>
      </a:spcBef>
      <a:spcAft>
        <a:spcPct val="0"/>
      </a:spcAft>
      <a:buClr>
        <a:schemeClr val="tx2"/>
      </a:buClr>
      <a:buFont typeface="Arial" pitchFamily="34" charset="0"/>
      <a:buChar char="–"/>
      <a:defRPr sz="1000" kern="1200">
        <a:solidFill>
          <a:schemeClr val="tx1"/>
        </a:solidFill>
        <a:latin typeface="Arial" charset="0"/>
        <a:ea typeface="+mn-ea"/>
        <a:cs typeface="+mn-cs"/>
      </a:defRPr>
    </a:lvl3pPr>
    <a:lvl4pPr marL="542925" indent="-180975" algn="l" rtl="0" fontAlgn="base">
      <a:spcBef>
        <a:spcPct val="0"/>
      </a:spcBef>
      <a:spcAft>
        <a:spcPct val="0"/>
      </a:spcAft>
      <a:buClr>
        <a:schemeClr val="tx2"/>
      </a:buClr>
      <a:buFont typeface="Arial" pitchFamily="34" charset="0"/>
      <a:buChar char="–"/>
      <a:defRPr sz="1000" kern="1200">
        <a:solidFill>
          <a:schemeClr val="tx1"/>
        </a:solidFill>
        <a:latin typeface="Arial" charset="0"/>
        <a:ea typeface="+mn-ea"/>
        <a:cs typeface="+mn-cs"/>
      </a:defRPr>
    </a:lvl4pPr>
    <a:lvl5pPr marL="712788" indent="-169863" algn="l" rtl="0" fontAlgn="base">
      <a:spcBef>
        <a:spcPct val="0"/>
      </a:spcBef>
      <a:spcAft>
        <a:spcPct val="0"/>
      </a:spcAft>
      <a:buClr>
        <a:schemeClr val="tx2"/>
      </a:buClr>
      <a:buFont typeface="Arial" pitchFamily="34" charset="0"/>
      <a:buChar char="–"/>
      <a:defRPr sz="1000" kern="1200">
        <a:solidFill>
          <a:schemeClr val="tx1"/>
        </a:solidFill>
        <a:latin typeface="Arial" charset="0"/>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4213" y="466725"/>
            <a:ext cx="5761037" cy="32400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17D2E66F-F39D-431A-92B9-38BCB45B539F}" type="slidenum">
              <a:rPr lang="de-DE" smtClean="0"/>
              <a:pPr/>
              <a:t>1</a:t>
            </a:fld>
            <a:endParaRPr lang="de-DE" dirty="0"/>
          </a:p>
        </p:txBody>
      </p:sp>
    </p:spTree>
    <p:extLst>
      <p:ext uri="{BB962C8B-B14F-4D97-AF65-F5344CB8AC3E}">
        <p14:creationId xmlns:p14="http://schemas.microsoft.com/office/powerpoint/2010/main" val="129165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15</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16</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17</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18</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19</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20</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fld id="{95E53741-FA79-4265-948D-DCA62106D8BC}" type="slidenum">
              <a:rPr lang="de-DE" smtClean="0"/>
              <a:pPr/>
              <a:t>21</a:t>
            </a:fld>
            <a:endParaRPr lang="de-DE"/>
          </a:p>
        </p:txBody>
      </p:sp>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22</a:t>
            </a:fld>
            <a:endParaRPr lang="de-D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23</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fld id="{42299926-C321-4CD8-811D-D94645A38737}" type="slidenum">
              <a:rPr lang="de-DE" smtClean="0"/>
              <a:pPr/>
              <a:t>24</a:t>
            </a:fld>
            <a:endParaRPr lang="de-DE"/>
          </a:p>
        </p:txBody>
      </p:sp>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fld id="{314CDE90-D65E-4AE7-A014-1CB559401D97}" type="slidenum">
              <a:rPr lang="de-DE" smtClean="0"/>
              <a:pPr/>
              <a:t>2</a:t>
            </a:fld>
            <a:endParaRPr lang="de-DE"/>
          </a:p>
        </p:txBody>
      </p:sp>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25</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26</a:t>
            </a:fld>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F7EEA-C4C6-49B3-957E-87C670DF5F7F}" type="slidenum">
              <a:rPr lang="de-DE"/>
              <a:pPr/>
              <a:t>27</a:t>
            </a:fld>
            <a:endParaRPr lang="de-DE"/>
          </a:p>
        </p:txBody>
      </p:sp>
      <p:sp>
        <p:nvSpPr>
          <p:cNvPr id="1519618" name="Rectangle 2"/>
          <p:cNvSpPr>
            <a:spLocks noGrp="1" noRot="1" noChangeAspect="1" noChangeArrowheads="1" noTextEdit="1"/>
          </p:cNvSpPr>
          <p:nvPr>
            <p:ph type="sldImg"/>
          </p:nvPr>
        </p:nvSpPr>
        <p:spPr>
          <a:xfrm>
            <a:off x="693738" y="466725"/>
            <a:ext cx="5767387" cy="3243263"/>
          </a:xfrm>
          <a:ln/>
        </p:spPr>
      </p:sp>
      <p:sp>
        <p:nvSpPr>
          <p:cNvPr id="1519619" name="Rectangle 3"/>
          <p:cNvSpPr>
            <a:spLocks noGrp="1" noChangeArrowheads="1"/>
          </p:cNvSpPr>
          <p:nvPr>
            <p:ph type="body" idx="1"/>
          </p:nvPr>
        </p:nvSpPr>
        <p:spPr/>
        <p:txBody>
          <a:bodyP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fld id="{37221DE4-49C7-4B1F-95C4-DBCD2E3E8BF1}" type="slidenum">
              <a:rPr lang="de-DE" smtClean="0"/>
              <a:pPr/>
              <a:t>3</a:t>
            </a:fld>
            <a:endParaRPr lang="de-DE"/>
          </a:p>
        </p:txBody>
      </p:sp>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4</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fld id="{F7716894-01E6-4503-B2BE-AECD7EA7CC54}" type="slidenum">
              <a:rPr lang="de-DE" smtClean="0"/>
              <a:pPr/>
              <a:t>10</a:t>
            </a:fld>
            <a:endParaRPr lang="de-DE"/>
          </a:p>
        </p:txBody>
      </p:sp>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11</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12</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fld id="{68964CB3-9A80-4B7F-9A14-A6A108276DA9}" type="slidenum">
              <a:rPr lang="de-DE" smtClean="0"/>
              <a:pPr/>
              <a:t>13</a:t>
            </a:fld>
            <a:endParaRPr lang="de-DE"/>
          </a:p>
        </p:txBody>
      </p:sp>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14</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60367" y="1080000"/>
            <a:ext cx="7739061" cy="900000"/>
          </a:xfrm>
        </p:spPr>
        <p:txBody>
          <a:bodyPr/>
          <a:lstStyle>
            <a:lvl1pPr>
              <a:lnSpc>
                <a:spcPts val="3200"/>
              </a:lnSpc>
              <a:defRPr sz="3000"/>
            </a:lvl1pPr>
          </a:lstStyle>
          <a:p>
            <a:r>
              <a:rPr lang="de-DE" dirty="0" smtClean="0"/>
              <a:t>Titelmasterformat durch Klicken bearbeiten</a:t>
            </a:r>
            <a:endParaRPr lang="de-DE" dirty="0"/>
          </a:p>
        </p:txBody>
      </p:sp>
      <p:sp>
        <p:nvSpPr>
          <p:cNvPr id="3" name="Untertitel 2" hidden="1"/>
          <p:cNvSpPr>
            <a:spLocks noGrp="1"/>
          </p:cNvSpPr>
          <p:nvPr>
            <p:ph type="subTitle" idx="1"/>
          </p:nvPr>
        </p:nvSpPr>
        <p:spPr>
          <a:xfrm>
            <a:off x="1" y="-346"/>
            <a:ext cx="169025" cy="94557"/>
          </a:xfrm>
        </p:spPr>
        <p:txBody>
          <a:bodyPr/>
          <a:lstStyle>
            <a:lvl1pPr marL="0" indent="0" algn="l">
              <a:lnSpc>
                <a:spcPct val="100000"/>
              </a:lnSpc>
              <a:spcBef>
                <a:spcPts val="0"/>
              </a:spcBef>
              <a:buNone/>
              <a:defRPr sz="500">
                <a:solidFill>
                  <a:schemeClr val="bg1"/>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9" name="Textfeld 8"/>
          <p:cNvSpPr txBox="1"/>
          <p:nvPr userDrawn="1"/>
        </p:nvSpPr>
        <p:spPr>
          <a:xfrm>
            <a:off x="360366" y="2659335"/>
            <a:ext cx="7739061" cy="218008"/>
          </a:xfrm>
          <a:prstGeom prst="rect">
            <a:avLst/>
          </a:prstGeom>
          <a:noFill/>
        </p:spPr>
        <p:txBody>
          <a:bodyPr wrap="square" lIns="0" tIns="0" rIns="0" bIns="0" rtlCol="0">
            <a:spAutoFit/>
          </a:bodyPr>
          <a:lstStyle/>
          <a:p>
            <a:pPr>
              <a:lnSpc>
                <a:spcPts val="1700"/>
              </a:lnSpc>
              <a:spcBef>
                <a:spcPts val="840"/>
              </a:spcBef>
            </a:pPr>
            <a:r>
              <a:rPr lang="de-DE" sz="1200" dirty="0" smtClean="0">
                <a:solidFill>
                  <a:srgbClr val="666666"/>
                </a:solidFill>
              </a:rPr>
              <a:t>ZF Friedrichshafen AG</a:t>
            </a:r>
          </a:p>
        </p:txBody>
      </p:sp>
      <p:sp>
        <p:nvSpPr>
          <p:cNvPr id="4" name="Rechteck 3"/>
          <p:cNvSpPr/>
          <p:nvPr userDrawn="1"/>
        </p:nvSpPr>
        <p:spPr>
          <a:xfrm>
            <a:off x="0" y="4849092"/>
            <a:ext cx="9144000" cy="2944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8" name="TW_Footer_2"/>
          <p:cNvSpPr txBox="1">
            <a:spLocks/>
          </p:cNvSpPr>
          <p:nvPr userDrawn="1"/>
        </p:nvSpPr>
        <p:spPr>
          <a:xfrm>
            <a:off x="360366" y="2356739"/>
            <a:ext cx="7739061" cy="218008"/>
          </a:xfrm>
          <a:prstGeom prst="rect">
            <a:avLst/>
          </a:prstGeom>
          <a:noFill/>
        </p:spPr>
        <p:txBody>
          <a:bodyPr wrap="square" lIns="0" tIns="0" rIns="0" bIns="0" rtlCol="0">
            <a:spAutoFit/>
          </a:bodyPr>
          <a:lstStyle>
            <a:defPPr>
              <a:defRPr lang="de-DE"/>
            </a:defPPr>
            <a:lvl1pPr algn="l" rtl="0" fontAlgn="base">
              <a:spcBef>
                <a:spcPct val="0"/>
              </a:spcBef>
              <a:spcAft>
                <a:spcPct val="0"/>
              </a:spcAft>
              <a:defRPr lang="de-DE" sz="1200" kern="1200" dirty="0">
                <a:solidFill>
                  <a:srgbClr val="666666"/>
                </a:solidFill>
                <a:latin typeface="Arial" charset="0"/>
                <a:ea typeface="+mn-ea"/>
                <a:cs typeface="+mn-cs"/>
              </a:defRPr>
            </a:lvl1pPr>
            <a:lvl2pPr marL="457148" algn="l" rtl="0" fontAlgn="base">
              <a:spcBef>
                <a:spcPct val="0"/>
              </a:spcBef>
              <a:spcAft>
                <a:spcPct val="0"/>
              </a:spcAft>
              <a:defRPr sz="3600" kern="1200">
                <a:solidFill>
                  <a:schemeClr val="tx1"/>
                </a:solidFill>
                <a:latin typeface="Arial" charset="0"/>
                <a:ea typeface="+mn-ea"/>
                <a:cs typeface="+mn-cs"/>
              </a:defRPr>
            </a:lvl2pPr>
            <a:lvl3pPr marL="914296" algn="l" rtl="0" fontAlgn="base">
              <a:spcBef>
                <a:spcPct val="0"/>
              </a:spcBef>
              <a:spcAft>
                <a:spcPct val="0"/>
              </a:spcAft>
              <a:defRPr sz="3600" kern="1200">
                <a:solidFill>
                  <a:schemeClr val="tx1"/>
                </a:solidFill>
                <a:latin typeface="Arial" charset="0"/>
                <a:ea typeface="+mn-ea"/>
                <a:cs typeface="+mn-cs"/>
              </a:defRPr>
            </a:lvl3pPr>
            <a:lvl4pPr marL="1371444" algn="l" rtl="0" fontAlgn="base">
              <a:spcBef>
                <a:spcPct val="0"/>
              </a:spcBef>
              <a:spcAft>
                <a:spcPct val="0"/>
              </a:spcAft>
              <a:defRPr sz="3600" kern="1200">
                <a:solidFill>
                  <a:schemeClr val="tx1"/>
                </a:solidFill>
                <a:latin typeface="Arial" charset="0"/>
                <a:ea typeface="+mn-ea"/>
                <a:cs typeface="+mn-cs"/>
              </a:defRPr>
            </a:lvl4pPr>
            <a:lvl5pPr marL="1828592" algn="l" rtl="0" fontAlgn="base">
              <a:spcBef>
                <a:spcPct val="0"/>
              </a:spcBef>
              <a:spcAft>
                <a:spcPct val="0"/>
              </a:spcAft>
              <a:defRPr sz="3600" kern="1200">
                <a:solidFill>
                  <a:schemeClr val="tx1"/>
                </a:solidFill>
                <a:latin typeface="Arial" charset="0"/>
                <a:ea typeface="+mn-ea"/>
                <a:cs typeface="+mn-cs"/>
              </a:defRPr>
            </a:lvl5pPr>
            <a:lvl6pPr marL="2285740" algn="l" defTabSz="914296" rtl="0" eaLnBrk="1" latinLnBrk="0" hangingPunct="1">
              <a:defRPr sz="3600" kern="1200">
                <a:solidFill>
                  <a:schemeClr val="tx1"/>
                </a:solidFill>
                <a:latin typeface="Arial" charset="0"/>
                <a:ea typeface="+mn-ea"/>
                <a:cs typeface="+mn-cs"/>
              </a:defRPr>
            </a:lvl6pPr>
            <a:lvl7pPr marL="2742888" algn="l" defTabSz="914296" rtl="0" eaLnBrk="1" latinLnBrk="0" hangingPunct="1">
              <a:defRPr sz="3600" kern="1200">
                <a:solidFill>
                  <a:schemeClr val="tx1"/>
                </a:solidFill>
                <a:latin typeface="Arial" charset="0"/>
                <a:ea typeface="+mn-ea"/>
                <a:cs typeface="+mn-cs"/>
              </a:defRPr>
            </a:lvl7pPr>
            <a:lvl8pPr marL="3200036" algn="l" defTabSz="914296" rtl="0" eaLnBrk="1" latinLnBrk="0" hangingPunct="1">
              <a:defRPr sz="3600" kern="1200">
                <a:solidFill>
                  <a:schemeClr val="tx1"/>
                </a:solidFill>
                <a:latin typeface="Arial" charset="0"/>
                <a:ea typeface="+mn-ea"/>
                <a:cs typeface="+mn-cs"/>
              </a:defRPr>
            </a:lvl8pPr>
            <a:lvl9pPr marL="3657184" algn="l" defTabSz="914296" rtl="0" eaLnBrk="1" latinLnBrk="0" hangingPunct="1">
              <a:defRPr sz="3600" kern="1200">
                <a:solidFill>
                  <a:schemeClr val="tx1"/>
                </a:solidFill>
                <a:latin typeface="Arial" charset="0"/>
                <a:ea typeface="+mn-ea"/>
                <a:cs typeface="+mn-cs"/>
              </a:defRPr>
            </a:lvl9pPr>
          </a:lstStyle>
          <a:p>
            <a:pPr>
              <a:lnSpc>
                <a:spcPts val="1700"/>
              </a:lnSpc>
              <a:spcBef>
                <a:spcPts val="840"/>
              </a:spcBef>
            </a:pPr>
            <a:endParaRPr lang="de-DE" dirty="0"/>
          </a:p>
        </p:txBody>
      </p:sp>
      <p:sp>
        <p:nvSpPr>
          <p:cNvPr id="11" name="TW_Footer_1"/>
          <p:cNvSpPr txBox="1">
            <a:spLocks noChangeArrowheads="1"/>
          </p:cNvSpPr>
          <p:nvPr userDrawn="1"/>
        </p:nvSpPr>
        <p:spPr bwMode="auto">
          <a:xfrm>
            <a:off x="360364" y="2159999"/>
            <a:ext cx="7739061" cy="21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rtlCol="0">
            <a:spAutoFit/>
          </a:bodyPr>
          <a:lstStyle>
            <a:defPPr>
              <a:defRPr lang="de-DE"/>
            </a:defPPr>
            <a:lvl1pPr>
              <a:lnSpc>
                <a:spcPts val="1700"/>
              </a:lnSpc>
              <a:spcBef>
                <a:spcPts val="840"/>
              </a:spcBef>
              <a:defRPr sz="1200">
                <a:solidFill>
                  <a:srgbClr val="666666"/>
                </a:solidFill>
              </a:defRPr>
            </a:lvl1pPr>
          </a:lstStyle>
          <a:p>
            <a:pPr lvl="0"/>
            <a:r>
              <a:rPr lang="de-DE" smtClean="0"/>
              <a:t>Jochen Köhler, Michael Kübler</a:t>
            </a:r>
            <a:endParaRPr lang="de-DE" dirty="0" smtClean="0"/>
          </a:p>
        </p:txBody>
      </p:sp>
      <p:sp>
        <p:nvSpPr>
          <p:cNvPr id="7" name="Textfeld 6"/>
          <p:cNvSpPr txBox="1"/>
          <p:nvPr userDrawn="1"/>
        </p:nvSpPr>
        <p:spPr>
          <a:xfrm>
            <a:off x="6279355" y="337153"/>
            <a:ext cx="1754981" cy="184666"/>
          </a:xfrm>
          <a:prstGeom prst="rect">
            <a:avLst/>
          </a:prstGeom>
          <a:noFill/>
        </p:spPr>
        <p:txBody>
          <a:bodyPr wrap="square" lIns="0" tIns="0" rIns="0" bIns="0" rtlCol="0">
            <a:spAutoFit/>
          </a:bodyPr>
          <a:lstStyle/>
          <a:p>
            <a:pPr>
              <a:spcBef>
                <a:spcPts val="0"/>
              </a:spcBef>
            </a:pPr>
            <a:r>
              <a:rPr lang="en-US" sz="1200" b="1" dirty="0" smtClean="0"/>
              <a:t>MOTION AND MOBILITY</a:t>
            </a:r>
          </a:p>
        </p:txBody>
      </p:sp>
      <p:pic>
        <p:nvPicPr>
          <p:cNvPr id="17" name="Picture 3" descr="W:\Bearbeitung\ZF_CP\Master_TRW\ZF TRW Logo und Claim_1\ZF TRW Logo RZ\ZF TRW Logo ohne Claim\ZF TRW Logo ohne Kontrastlinie\PNG\ZF TRW Logo 4C 1.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51802"/>
          <a:stretch/>
        </p:blipFill>
        <p:spPr bwMode="auto">
          <a:xfrm>
            <a:off x="8278539" y="180000"/>
            <a:ext cx="504305" cy="50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26003"/>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er Blöcke">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3"/>
          </p:nvPr>
        </p:nvSpPr>
        <p:spPr bwMode="gray">
          <a:xfrm>
            <a:off x="4660899" y="1081087"/>
            <a:ext cx="412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idx="15"/>
          </p:nvPr>
        </p:nvSpPr>
        <p:spPr bwMode="gray">
          <a:xfrm>
            <a:off x="360363" y="1081087"/>
            <a:ext cx="4122737" cy="1800000"/>
          </a:xfrm>
          <a:prstGeom prst="rect">
            <a:avLst/>
          </a:prstGeom>
        </p:spPr>
        <p:txBody>
          <a:bodyPr/>
          <a:lstStyle>
            <a:lvl2pPr>
              <a:spcBef>
                <a:spcPts val="800"/>
              </a:spcBef>
              <a:buClr>
                <a:srgbClr val="999999"/>
              </a:buClr>
              <a:defRPr/>
            </a:lvl2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Inhaltsplatzhalter 2"/>
          <p:cNvSpPr>
            <a:spLocks noGrp="1"/>
          </p:cNvSpPr>
          <p:nvPr>
            <p:ph idx="16"/>
          </p:nvPr>
        </p:nvSpPr>
        <p:spPr bwMode="gray">
          <a:xfrm>
            <a:off x="360363" y="3060000"/>
            <a:ext cx="4122737"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13" name="Inhaltsplatzhalter 2"/>
          <p:cNvSpPr>
            <a:spLocks noGrp="1"/>
          </p:cNvSpPr>
          <p:nvPr>
            <p:ph idx="14"/>
          </p:nvPr>
        </p:nvSpPr>
        <p:spPr bwMode="gray">
          <a:xfrm>
            <a:off x="4660523" y="3060001"/>
            <a:ext cx="4122000" cy="180161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994047235"/>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er Blöcke (drei nebeneinander)">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
          </p:nvPr>
        </p:nvSpPr>
        <p:spPr bwMode="gray">
          <a:xfrm>
            <a:off x="360364" y="1081087"/>
            <a:ext cx="268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Inhaltsplatzhalter 2"/>
          <p:cNvSpPr>
            <a:spLocks noGrp="1"/>
          </p:cNvSpPr>
          <p:nvPr>
            <p:ph idx="13"/>
          </p:nvPr>
        </p:nvSpPr>
        <p:spPr bwMode="gray">
          <a:xfrm>
            <a:off x="3229200" y="1081089"/>
            <a:ext cx="268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idx="17"/>
          </p:nvPr>
        </p:nvSpPr>
        <p:spPr bwMode="gray">
          <a:xfrm>
            <a:off x="6102000" y="1081087"/>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Inhaltsplatzhalter 2"/>
          <p:cNvSpPr>
            <a:spLocks noGrp="1"/>
          </p:cNvSpPr>
          <p:nvPr>
            <p:ph idx="18"/>
          </p:nvPr>
        </p:nvSpPr>
        <p:spPr bwMode="gray">
          <a:xfrm>
            <a:off x="6102000" y="3060000"/>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2816530818"/>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hs Blöcke">
    <p:bg bwMode="gray">
      <p:bgPr>
        <a:solidFill>
          <a:schemeClr val="bg1"/>
        </a:solidFill>
        <a:effectLst/>
      </p:bgPr>
    </p:bg>
    <p:spTree>
      <p:nvGrpSpPr>
        <p:cNvPr id="1" name=""/>
        <p:cNvGrpSpPr/>
        <p:nvPr/>
      </p:nvGrpSpPr>
      <p:grpSpPr>
        <a:xfrm>
          <a:off x="0" y="0"/>
          <a:ext cx="0" cy="0"/>
          <a:chOff x="0" y="0"/>
          <a:chExt cx="0" cy="0"/>
        </a:xfrm>
      </p:grpSpPr>
      <p:sp>
        <p:nvSpPr>
          <p:cNvPr id="8" name="Inhaltsplatzhalter 2"/>
          <p:cNvSpPr>
            <a:spLocks noGrp="1"/>
          </p:cNvSpPr>
          <p:nvPr>
            <p:ph idx="17"/>
          </p:nvPr>
        </p:nvSpPr>
        <p:spPr bwMode="gray">
          <a:xfrm>
            <a:off x="6102000" y="1081087"/>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Inhaltsplatzhalter 2"/>
          <p:cNvSpPr>
            <a:spLocks noGrp="1"/>
          </p:cNvSpPr>
          <p:nvPr>
            <p:ph idx="18"/>
          </p:nvPr>
        </p:nvSpPr>
        <p:spPr bwMode="gray">
          <a:xfrm>
            <a:off x="6102000" y="3060000"/>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10" name="Inhaltsplatzhalter 2"/>
          <p:cNvSpPr>
            <a:spLocks noGrp="1"/>
          </p:cNvSpPr>
          <p:nvPr>
            <p:ph idx="19"/>
          </p:nvPr>
        </p:nvSpPr>
        <p:spPr bwMode="gray">
          <a:xfrm>
            <a:off x="3229200" y="1081089"/>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1" name="Inhaltsplatzhalter 2"/>
          <p:cNvSpPr>
            <a:spLocks noGrp="1"/>
          </p:cNvSpPr>
          <p:nvPr>
            <p:ph idx="20"/>
          </p:nvPr>
        </p:nvSpPr>
        <p:spPr bwMode="gray">
          <a:xfrm>
            <a:off x="3229200" y="3061089"/>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2"/>
          <p:cNvSpPr>
            <a:spLocks noGrp="1"/>
          </p:cNvSpPr>
          <p:nvPr>
            <p:ph idx="21"/>
          </p:nvPr>
        </p:nvSpPr>
        <p:spPr bwMode="gray">
          <a:xfrm>
            <a:off x="360364" y="1081087"/>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4" name="Inhaltsplatzhalter 2"/>
          <p:cNvSpPr>
            <a:spLocks noGrp="1"/>
          </p:cNvSpPr>
          <p:nvPr>
            <p:ph idx="22"/>
          </p:nvPr>
        </p:nvSpPr>
        <p:spPr bwMode="gray">
          <a:xfrm>
            <a:off x="360364" y="3061087"/>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3148792780"/>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vollflächig">
    <p:bg bwMode="gray">
      <p:bgPr>
        <a:solidFill>
          <a:schemeClr val="bg1"/>
        </a:solidFill>
        <a:effectLst/>
      </p:bgPr>
    </p:bg>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bwMode="gray">
          <a:xfrm>
            <a:off x="0" y="1080000"/>
            <a:ext cx="9147600" cy="3780000"/>
          </a:xfrm>
          <a:solidFill>
            <a:srgbClr val="EEF1F3"/>
          </a:solidFill>
        </p:spPr>
        <p:txBody>
          <a:bodyPr/>
          <a:lstStyle/>
          <a:p>
            <a:endParaRPr lang="de-DE"/>
          </a:p>
        </p:txBody>
      </p:sp>
      <p:sp>
        <p:nvSpPr>
          <p:cNvPr id="10"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8" name="Rechteck 7"/>
          <p:cNvSpPr/>
          <p:nvPr userDrawn="1"/>
        </p:nvSpPr>
        <p:spPr>
          <a:xfrm>
            <a:off x="-1363288" y="1081087"/>
            <a:ext cx="1321867" cy="2693601"/>
          </a:xfrm>
          <a:prstGeom prst="rect">
            <a:avLst/>
          </a:prstGeom>
          <a:solidFill>
            <a:srgbClr val="FFDD99"/>
          </a:solidFill>
          <a:ln w="12700">
            <a:solidFill>
              <a:srgbClr val="C7006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lnSpc>
                <a:spcPct val="100000"/>
              </a:lnSpc>
              <a:spcBef>
                <a:spcPts val="0"/>
              </a:spcBef>
            </a:pPr>
            <a:r>
              <a:rPr lang="de-DE" sz="900" dirty="0" smtClean="0">
                <a:solidFill>
                  <a:schemeClr val="tx1"/>
                </a:solidFill>
                <a:latin typeface="Arial" pitchFamily="34" charset="0"/>
                <a:cs typeface="Arial" pitchFamily="34" charset="0"/>
              </a:rPr>
              <a:t>Bei Bedarf kann eine transparente </a:t>
            </a:r>
            <a:r>
              <a:rPr lang="de-DE" sz="900" dirty="0" err="1" smtClean="0">
                <a:solidFill>
                  <a:schemeClr val="tx1"/>
                </a:solidFill>
                <a:latin typeface="Arial" pitchFamily="34" charset="0"/>
                <a:cs typeface="Arial" pitchFamily="34" charset="0"/>
              </a:rPr>
              <a:t>Textbox</a:t>
            </a:r>
            <a:r>
              <a:rPr lang="de-DE" sz="900" dirty="0" smtClean="0">
                <a:solidFill>
                  <a:schemeClr val="tx1"/>
                </a:solidFill>
                <a:latin typeface="Arial" pitchFamily="34" charset="0"/>
                <a:cs typeface="Arial" pitchFamily="34" charset="0"/>
              </a:rPr>
              <a:t> über den Menüpunkt „Einfügen-Elemente-Standard“ eingefügt werden.</a:t>
            </a:r>
          </a:p>
          <a:p>
            <a:pPr algn="l">
              <a:lnSpc>
                <a:spcPct val="100000"/>
              </a:lnSpc>
              <a:spcBef>
                <a:spcPts val="0"/>
              </a:spcBef>
            </a:pPr>
            <a:r>
              <a:rPr lang="de-DE" sz="900" dirty="0" smtClean="0">
                <a:solidFill>
                  <a:schemeClr val="tx1"/>
                </a:solidFill>
                <a:latin typeface="Arial" pitchFamily="34" charset="0"/>
                <a:cs typeface="Arial" pitchFamily="34" charset="0"/>
              </a:rPr>
              <a:t>-------------------------------</a:t>
            </a:r>
          </a:p>
          <a:p>
            <a:pPr algn="l">
              <a:lnSpc>
                <a:spcPct val="100000"/>
              </a:lnSpc>
              <a:spcBef>
                <a:spcPts val="0"/>
              </a:spcBef>
            </a:pPr>
            <a:r>
              <a:rPr lang="en-US" sz="900" dirty="0" smtClean="0">
                <a:solidFill>
                  <a:schemeClr val="tx1"/>
                </a:solidFill>
                <a:latin typeface="Arial" pitchFamily="34" charset="0"/>
                <a:cs typeface="Arial" pitchFamily="34" charset="0"/>
              </a:rPr>
              <a:t>Upon need, a transparent textbox can be added in via the "Insert-Elements-Standard" menu item</a:t>
            </a:r>
            <a:endParaRPr lang="de-DE" sz="900" dirty="0" smtClean="0">
              <a:solidFill>
                <a:schemeClr val="tx1"/>
              </a:solidFill>
              <a:latin typeface="Arial" pitchFamily="34" charset="0"/>
              <a:cs typeface="Arial" pitchFamily="34" charset="0"/>
            </a:endParaRPr>
          </a:p>
          <a:p>
            <a:pPr algn="l">
              <a:lnSpc>
                <a:spcPct val="100000"/>
              </a:lnSpc>
              <a:spcBef>
                <a:spcPts val="0"/>
              </a:spcBef>
            </a:pPr>
            <a:endParaRPr lang="de-DE" sz="9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063475573"/>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schlussfolie">
    <p:bg bwMode="gray">
      <p:bgPr>
        <a:solidFill>
          <a:schemeClr val="bg1"/>
        </a:solidFill>
        <a:effectLst/>
      </p:bgPr>
    </p:bg>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bwMode="gray">
          <a:xfrm>
            <a:off x="0" y="1081087"/>
            <a:ext cx="9147600" cy="3780000"/>
          </a:xfrm>
          <a:solidFill>
            <a:srgbClr val="EEF1F3"/>
          </a:solidFill>
        </p:spPr>
        <p:txBody>
          <a:bodyPr/>
          <a:lstStyle>
            <a:lvl1pPr>
              <a:defRPr>
                <a:solidFill>
                  <a:schemeClr val="tx1"/>
                </a:solidFill>
              </a:defRPr>
            </a:lvl1pPr>
          </a:lstStyle>
          <a:p>
            <a:endParaRPr lang="de-DE" dirty="0"/>
          </a:p>
        </p:txBody>
      </p:sp>
      <p:sp>
        <p:nvSpPr>
          <p:cNvPr id="9" name="Rechteck 8"/>
          <p:cNvSpPr/>
          <p:nvPr userDrawn="1"/>
        </p:nvSpPr>
        <p:spPr bwMode="gray">
          <a:xfrm>
            <a:off x="7277102" y="4895222"/>
            <a:ext cx="1609725" cy="178594"/>
          </a:xfrm>
          <a:prstGeom prst="rect">
            <a:avLst/>
          </a:prstGeom>
          <a:solidFill>
            <a:schemeClr val="bg1"/>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de-DE"/>
          </a:p>
        </p:txBody>
      </p:sp>
      <p:sp>
        <p:nvSpPr>
          <p:cNvPr id="14"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2" name="Rechteck 1"/>
          <p:cNvSpPr/>
          <p:nvPr userDrawn="1"/>
        </p:nvSpPr>
        <p:spPr>
          <a:xfrm>
            <a:off x="-1363288" y="1081087"/>
            <a:ext cx="1321867" cy="2693601"/>
          </a:xfrm>
          <a:prstGeom prst="rect">
            <a:avLst/>
          </a:prstGeom>
          <a:solidFill>
            <a:srgbClr val="FFDD99"/>
          </a:solidFill>
          <a:ln w="12700">
            <a:solidFill>
              <a:srgbClr val="C7006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lnSpc>
                <a:spcPct val="100000"/>
              </a:lnSpc>
              <a:spcBef>
                <a:spcPts val="0"/>
              </a:spcBef>
            </a:pPr>
            <a:r>
              <a:rPr lang="de-DE" sz="900" dirty="0" smtClean="0">
                <a:solidFill>
                  <a:schemeClr val="tx1"/>
                </a:solidFill>
                <a:latin typeface="Arial" pitchFamily="34" charset="0"/>
                <a:cs typeface="Arial" pitchFamily="34" charset="0"/>
              </a:rPr>
              <a:t>Bei Bedarf können  Platzhalter für ein persönliches Bild und Referenteninfos über den Menüpunkt „Einfügen-Elemente-Standard“ eingefügt werden.</a:t>
            </a:r>
          </a:p>
          <a:p>
            <a:pPr algn="l">
              <a:lnSpc>
                <a:spcPct val="100000"/>
              </a:lnSpc>
              <a:spcBef>
                <a:spcPts val="0"/>
              </a:spcBef>
            </a:pPr>
            <a:r>
              <a:rPr lang="de-DE" sz="900" dirty="0" smtClean="0">
                <a:solidFill>
                  <a:schemeClr val="tx1"/>
                </a:solidFill>
                <a:latin typeface="Arial" pitchFamily="34" charset="0"/>
                <a:cs typeface="Arial" pitchFamily="34" charset="0"/>
              </a:rPr>
              <a:t>-------------------------------</a:t>
            </a:r>
          </a:p>
          <a:p>
            <a:pPr algn="l">
              <a:lnSpc>
                <a:spcPct val="100000"/>
              </a:lnSpc>
              <a:spcBef>
                <a:spcPts val="0"/>
              </a:spcBef>
            </a:pPr>
            <a:r>
              <a:rPr lang="en-US" sz="900" dirty="0" smtClean="0">
                <a:solidFill>
                  <a:schemeClr val="tx1"/>
                </a:solidFill>
                <a:latin typeface="Arial" pitchFamily="34" charset="0"/>
                <a:cs typeface="Arial" pitchFamily="34" charset="0"/>
              </a:rPr>
              <a:t>Upon need, placeholders for a personal picture and information about the consultant can be added in via the "Insert- Elements-Standard" menu item</a:t>
            </a:r>
            <a:endParaRPr lang="de-DE" sz="900" dirty="0" smtClean="0">
              <a:solidFill>
                <a:schemeClr val="tx1"/>
              </a:solidFill>
              <a:latin typeface="Arial" pitchFamily="34" charset="0"/>
              <a:cs typeface="Arial" pitchFamily="34" charset="0"/>
            </a:endParaRPr>
          </a:p>
        </p:txBody>
      </p:sp>
      <p:sp useBgFill="1">
        <p:nvSpPr>
          <p:cNvPr id="8" name="Textfeld 7"/>
          <p:cNvSpPr txBox="1"/>
          <p:nvPr userDrawn="1"/>
        </p:nvSpPr>
        <p:spPr bwMode="black">
          <a:xfrm>
            <a:off x="360363" y="4895428"/>
            <a:ext cx="8424862" cy="207749"/>
          </a:xfrm>
          <a:prstGeom prst="rect">
            <a:avLst/>
          </a:prstGeom>
        </p:spPr>
        <p:txBody>
          <a:bodyPr wrap="square" lIns="0" tIns="0" rIns="0" bIns="0" rtlCol="0">
            <a:noAutofit/>
          </a:bodyPr>
          <a:lstStyle/>
          <a:p>
            <a:pPr>
              <a:lnSpc>
                <a:spcPts val="900"/>
              </a:lnSpc>
            </a:pPr>
            <a:r>
              <a:rPr lang="de-DE" sz="600" dirty="0" smtClean="0">
                <a:solidFill>
                  <a:srgbClr val="666666"/>
                </a:solidFill>
              </a:rPr>
              <a:t>ZF Friedrichshafen AG behält sich sämtliche Rechte an den gezeigten technischen Informationen einschließlich der Rechte zur Hinterlegung von Schutzrechtsanmeldungen und an daraus entstehenden Schutzrechten im In- und Ausland vor.</a:t>
            </a:r>
          </a:p>
          <a:p>
            <a:pPr>
              <a:lnSpc>
                <a:spcPts val="900"/>
              </a:lnSpc>
            </a:pPr>
            <a:r>
              <a:rPr lang="en-US" sz="600" dirty="0" smtClean="0">
                <a:solidFill>
                  <a:srgbClr val="666666"/>
                </a:solidFill>
              </a:rPr>
              <a:t>ZF Friedrichshafen AG reserves all rights regarding the shown technical information including the right to file industrial property right applications and the industrial property rights resulting from these in Germany and abroad.</a:t>
            </a:r>
            <a:endParaRPr lang="de-DE" sz="600" dirty="0" smtClean="0">
              <a:solidFill>
                <a:srgbClr val="666666"/>
              </a:solidFill>
            </a:endParaRPr>
          </a:p>
        </p:txBody>
      </p:sp>
    </p:spTree>
    <p:extLst>
      <p:ext uri="{BB962C8B-B14F-4D97-AF65-F5344CB8AC3E}">
        <p14:creationId xmlns:p14="http://schemas.microsoft.com/office/powerpoint/2010/main" val="727988231"/>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mit Nummerierung">
    <p:bg bwMode="gray">
      <p:bgPr>
        <a:solidFill>
          <a:schemeClr val="bg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gray">
          <a:xfrm>
            <a:off x="0" y="1079999"/>
            <a:ext cx="9147600" cy="3780000"/>
          </a:xfrm>
          <a:prstGeom prst="rect">
            <a:avLst/>
          </a:prstGeom>
          <a:solidFill>
            <a:schemeClr val="accent1"/>
          </a:solidFill>
          <a:ln>
            <a:noFill/>
          </a:ln>
          <a:effectLst/>
          <a:extLst/>
        </p:spPr>
        <p:txBody>
          <a:bodyPr wrap="none" lIns="91430" tIns="45715" rIns="91430" bIns="45715" anchor="ctr"/>
          <a:lstStyle/>
          <a:p>
            <a:endParaRPr lang="de-DE">
              <a:solidFill>
                <a:schemeClr val="accent6"/>
              </a:solidFill>
            </a:endParaRPr>
          </a:p>
        </p:txBody>
      </p:sp>
      <p:sp>
        <p:nvSpPr>
          <p:cNvPr id="13" name="Textplatzhalter 12"/>
          <p:cNvSpPr>
            <a:spLocks noGrp="1"/>
          </p:cNvSpPr>
          <p:nvPr>
            <p:ph type="body" sz="quarter" idx="13"/>
          </p:nvPr>
        </p:nvSpPr>
        <p:spPr bwMode="gray">
          <a:xfrm>
            <a:off x="359998" y="1260000"/>
            <a:ext cx="8425226" cy="3348000"/>
          </a:xfrm>
        </p:spPr>
        <p:txBody>
          <a:bodyPr/>
          <a:lstStyle>
            <a:lvl1pPr marL="431951" indent="-377782">
              <a:lnSpc>
                <a:spcPct val="100000"/>
              </a:lnSpc>
              <a:buClr>
                <a:schemeClr val="tx1"/>
              </a:buClr>
              <a:buFont typeface="+mj-lt"/>
              <a:buAutoNum type="arabicPeriod"/>
              <a:defRPr sz="1400">
                <a:solidFill>
                  <a:schemeClr val="tx1"/>
                </a:solidFill>
              </a:defRPr>
            </a:lvl1pPr>
            <a:lvl2pPr marL="431951" indent="-377782">
              <a:lnSpc>
                <a:spcPct val="100000"/>
              </a:lnSpc>
              <a:buClr>
                <a:schemeClr val="tx1"/>
              </a:buClr>
              <a:buSzPct val="100000"/>
              <a:buFont typeface="+mj-lt"/>
              <a:buAutoNum type="arabicPeriod"/>
              <a:defRPr sz="1400">
                <a:solidFill>
                  <a:schemeClr val="tx1"/>
                </a:solidFill>
              </a:defRPr>
            </a:lvl2pPr>
            <a:lvl3pPr marL="431951" indent="-377782">
              <a:lnSpc>
                <a:spcPct val="100000"/>
              </a:lnSpc>
              <a:buClr>
                <a:schemeClr val="tx1"/>
              </a:buClr>
              <a:buSzPct val="100000"/>
              <a:buFont typeface="+mj-lt"/>
              <a:buAutoNum type="arabicPeriod"/>
              <a:defRPr sz="1400">
                <a:solidFill>
                  <a:schemeClr val="tx1"/>
                </a:solidFill>
              </a:defRPr>
            </a:lvl3pPr>
            <a:lvl4pPr marL="431951" indent="-377782">
              <a:lnSpc>
                <a:spcPct val="100000"/>
              </a:lnSpc>
              <a:buClr>
                <a:schemeClr val="tx1"/>
              </a:buClr>
              <a:buSzPct val="100000"/>
              <a:buFont typeface="+mj-lt"/>
              <a:buAutoNum type="arabicPeriod"/>
              <a:defRPr sz="1400">
                <a:solidFill>
                  <a:schemeClr val="tx1"/>
                </a:solidFill>
              </a:defRPr>
            </a:lvl4pPr>
            <a:lvl5pPr marL="431951" indent="-377782">
              <a:lnSpc>
                <a:spcPct val="100000"/>
              </a:lnSpc>
              <a:buClr>
                <a:schemeClr val="tx1"/>
              </a:buClr>
              <a:buFont typeface="+mj-lt"/>
              <a:buAutoNum type="arabicPeriod"/>
              <a:defRPr sz="1400">
                <a:solidFill>
                  <a:schemeClr val="tx1"/>
                </a:solidFill>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1384934966"/>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bwMode="gray">
      <p:bgPr>
        <a:solidFill>
          <a:schemeClr val="bg1"/>
        </a:solidFill>
        <a:effectLst/>
      </p:bgPr>
    </p:bg>
    <p:spTree>
      <p:nvGrpSpPr>
        <p:cNvPr id="1" name=""/>
        <p:cNvGrpSpPr/>
        <p:nvPr/>
      </p:nvGrpSpPr>
      <p:grpSpPr>
        <a:xfrm>
          <a:off x="0" y="0"/>
          <a:ext cx="0" cy="0"/>
          <a:chOff x="0" y="0"/>
          <a:chExt cx="0" cy="0"/>
        </a:xfrm>
      </p:grpSpPr>
      <p:sp>
        <p:nvSpPr>
          <p:cNvPr id="6" name="Textplatzhalter 3"/>
          <p:cNvSpPr>
            <a:spLocks noGrp="1"/>
          </p:cNvSpPr>
          <p:nvPr>
            <p:ph idx="1"/>
          </p:nvPr>
        </p:nvSpPr>
        <p:spPr bwMode="gray">
          <a:xfrm>
            <a:off x="359999" y="1080000"/>
            <a:ext cx="8425226" cy="3780000"/>
          </a:xfrm>
          <a:prstGeom prst="rect">
            <a:avLst/>
          </a:prstGeom>
        </p:spPr>
        <p:txBody>
          <a:bodyPr vert="horz" lIns="0" tIns="0" rIns="0" bIns="0"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453433840"/>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8"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2925331648"/>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9681744"/>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Blöcke">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
          </p:nvPr>
        </p:nvSpPr>
        <p:spPr bwMode="gray">
          <a:xfrm>
            <a:off x="360000" y="1081087"/>
            <a:ext cx="4122737"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Inhaltsplatzhalter 2"/>
          <p:cNvSpPr>
            <a:spLocks noGrp="1"/>
          </p:cNvSpPr>
          <p:nvPr>
            <p:ph idx="13"/>
          </p:nvPr>
        </p:nvSpPr>
        <p:spPr bwMode="gray">
          <a:xfrm>
            <a:off x="4661096" y="1081089"/>
            <a:ext cx="412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481490015"/>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Blöcke horizontal">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
          </p:nvPr>
        </p:nvSpPr>
        <p:spPr bwMode="gray">
          <a:xfrm>
            <a:off x="360363" y="1081087"/>
            <a:ext cx="8424862"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Inhaltsplatzhalter 2"/>
          <p:cNvSpPr>
            <a:spLocks noGrp="1"/>
          </p:cNvSpPr>
          <p:nvPr>
            <p:ph idx="13"/>
          </p:nvPr>
        </p:nvSpPr>
        <p:spPr bwMode="gray">
          <a:xfrm>
            <a:off x="360363" y="3061087"/>
            <a:ext cx="8424862"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97612356"/>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ei Blöcke">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
          </p:nvPr>
        </p:nvSpPr>
        <p:spPr bwMode="gray">
          <a:xfrm>
            <a:off x="360364" y="1081087"/>
            <a:ext cx="268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idx="17"/>
          </p:nvPr>
        </p:nvSpPr>
        <p:spPr bwMode="gray">
          <a:xfrm>
            <a:off x="6100763" y="1081089"/>
            <a:ext cx="268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1"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12" name="Inhaltsplatzhalter 2"/>
          <p:cNvSpPr>
            <a:spLocks noGrp="1"/>
          </p:cNvSpPr>
          <p:nvPr>
            <p:ph idx="13"/>
          </p:nvPr>
        </p:nvSpPr>
        <p:spPr bwMode="gray">
          <a:xfrm>
            <a:off x="3229200" y="1081089"/>
            <a:ext cx="268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3618327217"/>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Blöcke (zwei nebeneinander)">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3"/>
          </p:nvPr>
        </p:nvSpPr>
        <p:spPr bwMode="gray">
          <a:xfrm>
            <a:off x="4661096" y="1081085"/>
            <a:ext cx="412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idx="1"/>
          </p:nvPr>
        </p:nvSpPr>
        <p:spPr bwMode="gray">
          <a:xfrm>
            <a:off x="360363" y="1081087"/>
            <a:ext cx="4122737"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1"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12" name="Inhaltsplatzhalter 2"/>
          <p:cNvSpPr>
            <a:spLocks noGrp="1"/>
          </p:cNvSpPr>
          <p:nvPr>
            <p:ph idx="14"/>
          </p:nvPr>
        </p:nvSpPr>
        <p:spPr bwMode="gray">
          <a:xfrm>
            <a:off x="4660523" y="3060001"/>
            <a:ext cx="4122000" cy="180161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715117511"/>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platzhalter 3"/>
          <p:cNvSpPr>
            <a:spLocks noGrp="1"/>
          </p:cNvSpPr>
          <p:nvPr>
            <p:ph type="body" idx="1"/>
          </p:nvPr>
        </p:nvSpPr>
        <p:spPr bwMode="gray">
          <a:xfrm>
            <a:off x="360001" y="1080001"/>
            <a:ext cx="8424000" cy="3780000"/>
          </a:xfrm>
          <a:prstGeom prst="rect">
            <a:avLst/>
          </a:prstGeom>
        </p:spPr>
        <p:txBody>
          <a:bodyPr vert="horz" lIns="0" tIns="0" rIns="0" bIns="0"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ext Box 10"/>
          <p:cNvSpPr txBox="1">
            <a:spLocks noChangeArrowheads="1"/>
          </p:cNvSpPr>
          <p:nvPr/>
        </p:nvSpPr>
        <p:spPr bwMode="black">
          <a:xfrm>
            <a:off x="7162360" y="4968000"/>
            <a:ext cx="162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lnSpc>
                <a:spcPts val="800"/>
              </a:lnSpc>
            </a:pPr>
            <a:r>
              <a:rPr lang="de-DE" sz="800" dirty="0">
                <a:solidFill>
                  <a:srgbClr val="666666"/>
                </a:solidFill>
              </a:rPr>
              <a:t>© ZF Friedrichshafen AG, </a:t>
            </a:r>
            <a:r>
              <a:rPr lang="de-DE" sz="800" dirty="0" smtClean="0">
                <a:solidFill>
                  <a:srgbClr val="666666"/>
                </a:solidFill>
              </a:rPr>
              <a:t>2015</a:t>
            </a:r>
            <a:endParaRPr lang="de-DE" sz="800" dirty="0">
              <a:solidFill>
                <a:srgbClr val="666666"/>
              </a:solidFill>
            </a:endParaRPr>
          </a:p>
        </p:txBody>
      </p:sp>
      <p:sp>
        <p:nvSpPr>
          <p:cNvPr id="9"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12" name="Foliennummernplatzhalter 2"/>
          <p:cNvSpPr txBox="1">
            <a:spLocks/>
          </p:cNvSpPr>
          <p:nvPr/>
        </p:nvSpPr>
        <p:spPr bwMode="black">
          <a:xfrm>
            <a:off x="360000" y="4968000"/>
            <a:ext cx="359139" cy="108000"/>
          </a:xfrm>
          <a:prstGeom prst="rect">
            <a:avLst/>
          </a:prstGeom>
        </p:spPr>
        <p:txBody>
          <a:bodyPr lIns="0" tIns="0" rIns="0" bIns="0"/>
          <a:lstStyle>
            <a:defPPr>
              <a:defRPr lang="de-DE"/>
            </a:defPPr>
            <a:lvl1pPr algn="l" rtl="0" fontAlgn="base">
              <a:lnSpc>
                <a:spcPts val="800"/>
              </a:lnSpc>
              <a:spcBef>
                <a:spcPct val="0"/>
              </a:spcBef>
              <a:spcAft>
                <a:spcPct val="0"/>
              </a:spcAft>
              <a:defRPr sz="800" b="0" kern="1200">
                <a:solidFill>
                  <a:srgbClr val="666666"/>
                </a:solidFill>
                <a:latin typeface="Arial" charset="0"/>
                <a:ea typeface="+mn-ea"/>
                <a:cs typeface="+mn-cs"/>
              </a:defRPr>
            </a:lvl1pPr>
            <a:lvl2pPr marL="457148" algn="l" rtl="0" fontAlgn="base">
              <a:spcBef>
                <a:spcPct val="0"/>
              </a:spcBef>
              <a:spcAft>
                <a:spcPct val="0"/>
              </a:spcAft>
              <a:defRPr sz="3600" kern="1200">
                <a:solidFill>
                  <a:schemeClr val="tx1"/>
                </a:solidFill>
                <a:latin typeface="Arial" charset="0"/>
                <a:ea typeface="+mn-ea"/>
                <a:cs typeface="+mn-cs"/>
              </a:defRPr>
            </a:lvl2pPr>
            <a:lvl3pPr marL="914296" algn="l" rtl="0" fontAlgn="base">
              <a:spcBef>
                <a:spcPct val="0"/>
              </a:spcBef>
              <a:spcAft>
                <a:spcPct val="0"/>
              </a:spcAft>
              <a:defRPr sz="3600" kern="1200">
                <a:solidFill>
                  <a:schemeClr val="tx1"/>
                </a:solidFill>
                <a:latin typeface="Arial" charset="0"/>
                <a:ea typeface="+mn-ea"/>
                <a:cs typeface="+mn-cs"/>
              </a:defRPr>
            </a:lvl3pPr>
            <a:lvl4pPr marL="1371444" algn="l" rtl="0" fontAlgn="base">
              <a:spcBef>
                <a:spcPct val="0"/>
              </a:spcBef>
              <a:spcAft>
                <a:spcPct val="0"/>
              </a:spcAft>
              <a:defRPr sz="3600" kern="1200">
                <a:solidFill>
                  <a:schemeClr val="tx1"/>
                </a:solidFill>
                <a:latin typeface="Arial" charset="0"/>
                <a:ea typeface="+mn-ea"/>
                <a:cs typeface="+mn-cs"/>
              </a:defRPr>
            </a:lvl4pPr>
            <a:lvl5pPr marL="1828592" algn="l" rtl="0" fontAlgn="base">
              <a:spcBef>
                <a:spcPct val="0"/>
              </a:spcBef>
              <a:spcAft>
                <a:spcPct val="0"/>
              </a:spcAft>
              <a:defRPr sz="3600" kern="1200">
                <a:solidFill>
                  <a:schemeClr val="tx1"/>
                </a:solidFill>
                <a:latin typeface="Arial" charset="0"/>
                <a:ea typeface="+mn-ea"/>
                <a:cs typeface="+mn-cs"/>
              </a:defRPr>
            </a:lvl5pPr>
            <a:lvl6pPr marL="2285740" algn="l" defTabSz="914296" rtl="0" eaLnBrk="1" latinLnBrk="0" hangingPunct="1">
              <a:defRPr sz="3600" kern="1200">
                <a:solidFill>
                  <a:schemeClr val="tx1"/>
                </a:solidFill>
                <a:latin typeface="Arial" charset="0"/>
                <a:ea typeface="+mn-ea"/>
                <a:cs typeface="+mn-cs"/>
              </a:defRPr>
            </a:lvl6pPr>
            <a:lvl7pPr marL="2742888" algn="l" defTabSz="914296" rtl="0" eaLnBrk="1" latinLnBrk="0" hangingPunct="1">
              <a:defRPr sz="3600" kern="1200">
                <a:solidFill>
                  <a:schemeClr val="tx1"/>
                </a:solidFill>
                <a:latin typeface="Arial" charset="0"/>
                <a:ea typeface="+mn-ea"/>
                <a:cs typeface="+mn-cs"/>
              </a:defRPr>
            </a:lvl7pPr>
            <a:lvl8pPr marL="3200036" algn="l" defTabSz="914296" rtl="0" eaLnBrk="1" latinLnBrk="0" hangingPunct="1">
              <a:defRPr sz="3600" kern="1200">
                <a:solidFill>
                  <a:schemeClr val="tx1"/>
                </a:solidFill>
                <a:latin typeface="Arial" charset="0"/>
                <a:ea typeface="+mn-ea"/>
                <a:cs typeface="+mn-cs"/>
              </a:defRPr>
            </a:lvl8pPr>
            <a:lvl9pPr marL="3657184" algn="l" defTabSz="914296" rtl="0" eaLnBrk="1" latinLnBrk="0" hangingPunct="1">
              <a:defRPr sz="3600" kern="1200">
                <a:solidFill>
                  <a:schemeClr val="tx1"/>
                </a:solidFill>
                <a:latin typeface="Arial" charset="0"/>
                <a:ea typeface="+mn-ea"/>
                <a:cs typeface="+mn-cs"/>
              </a:defRPr>
            </a:lvl9pPr>
          </a:lstStyle>
          <a:p>
            <a:fld id="{44E0A29A-F4A4-42F0-ADBD-A9077044729C}" type="slidenum">
              <a:rPr lang="de-DE" smtClean="0"/>
              <a:pPr/>
              <a:t>‹Nr.›</a:t>
            </a:fld>
            <a:endParaRPr lang="de-DE" dirty="0"/>
          </a:p>
        </p:txBody>
      </p:sp>
      <p:sp>
        <p:nvSpPr>
          <p:cNvPr id="13" name="TW_Footer_4"/>
          <p:cNvSpPr txBox="1">
            <a:spLocks/>
          </p:cNvSpPr>
          <p:nvPr/>
        </p:nvSpPr>
        <p:spPr bwMode="black">
          <a:xfrm>
            <a:off x="791604" y="4968000"/>
            <a:ext cx="905100" cy="108000"/>
          </a:xfrm>
          <a:prstGeom prst="rect">
            <a:avLst/>
          </a:prstGeom>
        </p:spPr>
        <p:txBody>
          <a:bodyPr vert="horz" lIns="0" tIns="0" rIns="0" bIns="0" rtlCol="0" anchor="t" anchorCtr="0"/>
          <a:lstStyle>
            <a:defPPr>
              <a:defRPr lang="de-DE"/>
            </a:defPPr>
            <a:lvl1pPr algn="l" rtl="0" fontAlgn="base">
              <a:lnSpc>
                <a:spcPts val="800"/>
              </a:lnSpc>
              <a:spcBef>
                <a:spcPct val="0"/>
              </a:spcBef>
              <a:spcAft>
                <a:spcPct val="0"/>
              </a:spcAft>
              <a:defRPr sz="800" kern="1200" baseline="0">
                <a:solidFill>
                  <a:srgbClr val="666666"/>
                </a:solidFill>
                <a:latin typeface="Arial" charset="0"/>
                <a:ea typeface="+mn-ea"/>
                <a:cs typeface="+mn-cs"/>
              </a:defRPr>
            </a:lvl1pPr>
            <a:lvl2pPr marL="457148" algn="l" rtl="0" fontAlgn="base">
              <a:spcBef>
                <a:spcPct val="0"/>
              </a:spcBef>
              <a:spcAft>
                <a:spcPct val="0"/>
              </a:spcAft>
              <a:defRPr sz="3600" kern="1200">
                <a:solidFill>
                  <a:schemeClr val="tx1"/>
                </a:solidFill>
                <a:latin typeface="Arial" charset="0"/>
                <a:ea typeface="+mn-ea"/>
                <a:cs typeface="+mn-cs"/>
              </a:defRPr>
            </a:lvl2pPr>
            <a:lvl3pPr marL="914296" algn="l" rtl="0" fontAlgn="base">
              <a:spcBef>
                <a:spcPct val="0"/>
              </a:spcBef>
              <a:spcAft>
                <a:spcPct val="0"/>
              </a:spcAft>
              <a:defRPr sz="3600" kern="1200">
                <a:solidFill>
                  <a:schemeClr val="tx1"/>
                </a:solidFill>
                <a:latin typeface="Arial" charset="0"/>
                <a:ea typeface="+mn-ea"/>
                <a:cs typeface="+mn-cs"/>
              </a:defRPr>
            </a:lvl3pPr>
            <a:lvl4pPr marL="1371444" algn="l" rtl="0" fontAlgn="base">
              <a:spcBef>
                <a:spcPct val="0"/>
              </a:spcBef>
              <a:spcAft>
                <a:spcPct val="0"/>
              </a:spcAft>
              <a:defRPr sz="3600" kern="1200">
                <a:solidFill>
                  <a:schemeClr val="tx1"/>
                </a:solidFill>
                <a:latin typeface="Arial" charset="0"/>
                <a:ea typeface="+mn-ea"/>
                <a:cs typeface="+mn-cs"/>
              </a:defRPr>
            </a:lvl4pPr>
            <a:lvl5pPr marL="1828592" algn="l" rtl="0" fontAlgn="base">
              <a:spcBef>
                <a:spcPct val="0"/>
              </a:spcBef>
              <a:spcAft>
                <a:spcPct val="0"/>
              </a:spcAft>
              <a:defRPr sz="3600" kern="1200">
                <a:solidFill>
                  <a:schemeClr val="tx1"/>
                </a:solidFill>
                <a:latin typeface="Arial" charset="0"/>
                <a:ea typeface="+mn-ea"/>
                <a:cs typeface="+mn-cs"/>
              </a:defRPr>
            </a:lvl5pPr>
            <a:lvl6pPr marL="2285740" algn="l" defTabSz="914296" rtl="0" eaLnBrk="1" latinLnBrk="0" hangingPunct="1">
              <a:defRPr sz="3600" kern="1200">
                <a:solidFill>
                  <a:schemeClr val="tx1"/>
                </a:solidFill>
                <a:latin typeface="Arial" charset="0"/>
                <a:ea typeface="+mn-ea"/>
                <a:cs typeface="+mn-cs"/>
              </a:defRPr>
            </a:lvl6pPr>
            <a:lvl7pPr marL="2742888" algn="l" defTabSz="914296" rtl="0" eaLnBrk="1" latinLnBrk="0" hangingPunct="1">
              <a:defRPr sz="3600" kern="1200">
                <a:solidFill>
                  <a:schemeClr val="tx1"/>
                </a:solidFill>
                <a:latin typeface="Arial" charset="0"/>
                <a:ea typeface="+mn-ea"/>
                <a:cs typeface="+mn-cs"/>
              </a:defRPr>
            </a:lvl7pPr>
            <a:lvl8pPr marL="3200036" algn="l" defTabSz="914296" rtl="0" eaLnBrk="1" latinLnBrk="0" hangingPunct="1">
              <a:defRPr sz="3600" kern="1200">
                <a:solidFill>
                  <a:schemeClr val="tx1"/>
                </a:solidFill>
                <a:latin typeface="Arial" charset="0"/>
                <a:ea typeface="+mn-ea"/>
                <a:cs typeface="+mn-cs"/>
              </a:defRPr>
            </a:lvl8pPr>
            <a:lvl9pPr marL="3657184" algn="l" defTabSz="914296" rtl="0" eaLnBrk="1" latinLnBrk="0" hangingPunct="1">
              <a:defRPr sz="3600" kern="1200">
                <a:solidFill>
                  <a:schemeClr val="tx1"/>
                </a:solidFill>
                <a:latin typeface="Arial" charset="0"/>
                <a:ea typeface="+mn-ea"/>
                <a:cs typeface="+mn-cs"/>
              </a:defRPr>
            </a:lvl9pPr>
          </a:lstStyle>
          <a:p>
            <a:r>
              <a:rPr lang="de-DE" smtClean="0"/>
              <a:t>2015-09-21</a:t>
            </a:r>
            <a:endParaRPr lang="de-DE" dirty="0"/>
          </a:p>
        </p:txBody>
      </p:sp>
      <p:sp>
        <p:nvSpPr>
          <p:cNvPr id="11" name="TW_Footer_3"/>
          <p:cNvSpPr txBox="1">
            <a:spLocks/>
          </p:cNvSpPr>
          <p:nvPr/>
        </p:nvSpPr>
        <p:spPr>
          <a:xfrm>
            <a:off x="1692000" y="4968000"/>
            <a:ext cx="4572000" cy="108000"/>
          </a:xfrm>
          <a:prstGeom prst="rect">
            <a:avLst/>
          </a:prstGeom>
          <a:extLst/>
        </p:spPr>
        <p:txBody>
          <a:bodyPr vert="horz" lIns="0" tIns="0" rIns="0" bIns="0" rtlCol="0" anchor="t" anchorCtr="0"/>
          <a:lstStyle>
            <a:defPPr>
              <a:defRPr lang="de-DE"/>
            </a:defPPr>
            <a:lvl1pPr algn="l" rtl="0" fontAlgn="base">
              <a:spcBef>
                <a:spcPct val="0"/>
              </a:spcBef>
              <a:spcAft>
                <a:spcPct val="0"/>
              </a:spcAft>
              <a:defRPr lang="de-DE" sz="800" kern="1200" baseline="0" smtClean="0">
                <a:solidFill>
                  <a:srgbClr val="666666"/>
                </a:solidFill>
                <a:latin typeface="Arial" charset="0"/>
                <a:ea typeface="+mn-ea"/>
                <a:cs typeface="+mn-cs"/>
              </a:defRPr>
            </a:lvl1pPr>
            <a:lvl2pPr marL="457148" algn="l" rtl="0" fontAlgn="base">
              <a:spcBef>
                <a:spcPct val="0"/>
              </a:spcBef>
              <a:spcAft>
                <a:spcPct val="0"/>
              </a:spcAft>
              <a:defRPr sz="3600" kern="1200">
                <a:solidFill>
                  <a:schemeClr val="tx1"/>
                </a:solidFill>
                <a:latin typeface="Arial" charset="0"/>
                <a:ea typeface="+mn-ea"/>
                <a:cs typeface="+mn-cs"/>
              </a:defRPr>
            </a:lvl2pPr>
            <a:lvl3pPr marL="914296" algn="l" rtl="0" fontAlgn="base">
              <a:spcBef>
                <a:spcPct val="0"/>
              </a:spcBef>
              <a:spcAft>
                <a:spcPct val="0"/>
              </a:spcAft>
              <a:defRPr sz="3600" kern="1200">
                <a:solidFill>
                  <a:schemeClr val="tx1"/>
                </a:solidFill>
                <a:latin typeface="Arial" charset="0"/>
                <a:ea typeface="+mn-ea"/>
                <a:cs typeface="+mn-cs"/>
              </a:defRPr>
            </a:lvl3pPr>
            <a:lvl4pPr marL="1371444" algn="l" rtl="0" fontAlgn="base">
              <a:spcBef>
                <a:spcPct val="0"/>
              </a:spcBef>
              <a:spcAft>
                <a:spcPct val="0"/>
              </a:spcAft>
              <a:defRPr sz="3600" kern="1200">
                <a:solidFill>
                  <a:schemeClr val="tx1"/>
                </a:solidFill>
                <a:latin typeface="Arial" charset="0"/>
                <a:ea typeface="+mn-ea"/>
                <a:cs typeface="+mn-cs"/>
              </a:defRPr>
            </a:lvl4pPr>
            <a:lvl5pPr marL="1828592" algn="l" rtl="0" fontAlgn="base">
              <a:spcBef>
                <a:spcPct val="0"/>
              </a:spcBef>
              <a:spcAft>
                <a:spcPct val="0"/>
              </a:spcAft>
              <a:defRPr sz="3600" kern="1200">
                <a:solidFill>
                  <a:schemeClr val="tx1"/>
                </a:solidFill>
                <a:latin typeface="Arial" charset="0"/>
                <a:ea typeface="+mn-ea"/>
                <a:cs typeface="+mn-cs"/>
              </a:defRPr>
            </a:lvl5pPr>
            <a:lvl6pPr marL="2285740" algn="l" defTabSz="914296" rtl="0" eaLnBrk="1" latinLnBrk="0" hangingPunct="1">
              <a:defRPr sz="3600" kern="1200">
                <a:solidFill>
                  <a:schemeClr val="tx1"/>
                </a:solidFill>
                <a:latin typeface="Arial" charset="0"/>
                <a:ea typeface="+mn-ea"/>
                <a:cs typeface="+mn-cs"/>
              </a:defRPr>
            </a:lvl6pPr>
            <a:lvl7pPr marL="2742888" algn="l" defTabSz="914296" rtl="0" eaLnBrk="1" latinLnBrk="0" hangingPunct="1">
              <a:defRPr sz="3600" kern="1200">
                <a:solidFill>
                  <a:schemeClr val="tx1"/>
                </a:solidFill>
                <a:latin typeface="Arial" charset="0"/>
                <a:ea typeface="+mn-ea"/>
                <a:cs typeface="+mn-cs"/>
              </a:defRPr>
            </a:lvl7pPr>
            <a:lvl8pPr marL="3200036" algn="l" defTabSz="914296" rtl="0" eaLnBrk="1" latinLnBrk="0" hangingPunct="1">
              <a:defRPr sz="3600" kern="1200">
                <a:solidFill>
                  <a:schemeClr val="tx1"/>
                </a:solidFill>
                <a:latin typeface="Arial" charset="0"/>
                <a:ea typeface="+mn-ea"/>
                <a:cs typeface="+mn-cs"/>
              </a:defRPr>
            </a:lvl8pPr>
            <a:lvl9pPr marL="3657184" algn="l" defTabSz="914296" rtl="0" eaLnBrk="1" latinLnBrk="0" hangingPunct="1">
              <a:defRPr sz="3600" kern="1200">
                <a:solidFill>
                  <a:schemeClr val="tx1"/>
                </a:solidFill>
                <a:latin typeface="Arial" charset="0"/>
                <a:ea typeface="+mn-ea"/>
                <a:cs typeface="+mn-cs"/>
              </a:defRPr>
            </a:lvl9pPr>
          </a:lstStyle>
          <a:p>
            <a:pPr>
              <a:lnSpc>
                <a:spcPts val="800"/>
              </a:lnSpc>
            </a:pPr>
            <a:r>
              <a:rPr lang="en-US" smtClean="0"/>
              <a:t>FMI experience at ZF – Progress in MAP „System Structure and Parameterization", Public</a:t>
            </a:r>
            <a:endParaRPr lang="de-DE" dirty="0"/>
          </a:p>
        </p:txBody>
      </p:sp>
      <p:pic>
        <p:nvPicPr>
          <p:cNvPr id="1027" name="Picture 3" descr="W:\Bearbeitung\ZF_CP\Master_TRW\ZF TRW Logo und Claim_1\ZF TRW Logo RZ\ZF TRW Logo ohne Claim\ZF TRW Logo ohne Kontrastlinie\PNG\ZF TRW Logo 4C 1.png"/>
          <p:cNvPicPr>
            <a:picLocks noChangeAspect="1" noChangeArrowheads="1"/>
          </p:cNvPicPr>
          <p:nvPr/>
        </p:nvPicPr>
        <p:blipFill rotWithShape="1">
          <a:blip r:embed="rId16">
            <a:extLst>
              <a:ext uri="{28A0092B-C50C-407E-A947-70E740481C1C}">
                <a14:useLocalDpi xmlns:a14="http://schemas.microsoft.com/office/drawing/2010/main" val="0"/>
              </a:ext>
            </a:extLst>
          </a:blip>
          <a:srcRect r="51802"/>
          <a:stretch/>
        </p:blipFill>
        <p:spPr bwMode="auto">
          <a:xfrm>
            <a:off x="8278539" y="180000"/>
            <a:ext cx="504305" cy="50364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25" r:id="rId1"/>
    <p:sldLayoutId id="2147483702" r:id="rId2"/>
    <p:sldLayoutId id="2147483684" r:id="rId3"/>
    <p:sldLayoutId id="2147483687" r:id="rId4"/>
    <p:sldLayoutId id="2147483726" r:id="rId5"/>
    <p:sldLayoutId id="2147483692" r:id="rId6"/>
    <p:sldLayoutId id="2147483694" r:id="rId7"/>
    <p:sldLayoutId id="2147483710" r:id="rId8"/>
    <p:sldLayoutId id="2147483691" r:id="rId9"/>
    <p:sldLayoutId id="2147483690" r:id="rId10"/>
    <p:sldLayoutId id="2147483711" r:id="rId11"/>
    <p:sldLayoutId id="2147483727" r:id="rId12"/>
    <p:sldLayoutId id="2147483695" r:id="rId13"/>
    <p:sldLayoutId id="2147483697" r:id="rId14"/>
  </p:sldLayoutIdLst>
  <p:transition spd="med"/>
  <p:timing>
    <p:tnLst>
      <p:par>
        <p:cTn id="1" dur="indefinite" restart="never" nodeType="tmRoot"/>
      </p:par>
    </p:tnLst>
  </p:timing>
  <p:hf sldNum="0" hdr="0" ftr="0" dt="0"/>
  <p:txStyles>
    <p:titleStyle>
      <a:lvl1pPr algn="l" rtl="0" eaLnBrk="1" fontAlgn="base" hangingPunct="1">
        <a:lnSpc>
          <a:spcPts val="2400"/>
        </a:lnSpc>
        <a:spcBef>
          <a:spcPct val="0"/>
        </a:spcBef>
        <a:spcAft>
          <a:spcPct val="0"/>
        </a:spcAft>
        <a:defRPr sz="2200" baseline="0">
          <a:solidFill>
            <a:schemeClr val="tx1"/>
          </a:solidFill>
          <a:latin typeface="Arial" pitchFamily="34" charset="0"/>
          <a:ea typeface="+mj-ea"/>
          <a:cs typeface="Arial" pitchFamily="34" charset="0"/>
        </a:defRPr>
      </a:lvl1pPr>
      <a:lvl2pPr algn="l" rtl="0" eaLnBrk="1" fontAlgn="base" hangingPunct="1">
        <a:lnSpc>
          <a:spcPts val="2799"/>
        </a:lnSpc>
        <a:spcBef>
          <a:spcPct val="0"/>
        </a:spcBef>
        <a:spcAft>
          <a:spcPct val="0"/>
        </a:spcAft>
        <a:defRPr sz="2600">
          <a:solidFill>
            <a:schemeClr val="tx1"/>
          </a:solidFill>
          <a:latin typeface="Arial" charset="0"/>
        </a:defRPr>
      </a:lvl2pPr>
      <a:lvl3pPr algn="l" rtl="0" eaLnBrk="1" fontAlgn="base" hangingPunct="1">
        <a:lnSpc>
          <a:spcPts val="2799"/>
        </a:lnSpc>
        <a:spcBef>
          <a:spcPct val="0"/>
        </a:spcBef>
        <a:spcAft>
          <a:spcPct val="0"/>
        </a:spcAft>
        <a:defRPr sz="2600">
          <a:solidFill>
            <a:schemeClr val="tx1"/>
          </a:solidFill>
          <a:latin typeface="Arial" charset="0"/>
        </a:defRPr>
      </a:lvl3pPr>
      <a:lvl4pPr algn="l" rtl="0" eaLnBrk="1" fontAlgn="base" hangingPunct="1">
        <a:lnSpc>
          <a:spcPts val="2799"/>
        </a:lnSpc>
        <a:spcBef>
          <a:spcPct val="0"/>
        </a:spcBef>
        <a:spcAft>
          <a:spcPct val="0"/>
        </a:spcAft>
        <a:defRPr sz="2600">
          <a:solidFill>
            <a:schemeClr val="tx1"/>
          </a:solidFill>
          <a:latin typeface="Arial" charset="0"/>
        </a:defRPr>
      </a:lvl4pPr>
      <a:lvl5pPr algn="l" rtl="0" eaLnBrk="1" fontAlgn="base" hangingPunct="1">
        <a:lnSpc>
          <a:spcPts val="2799"/>
        </a:lnSpc>
        <a:spcBef>
          <a:spcPct val="0"/>
        </a:spcBef>
        <a:spcAft>
          <a:spcPct val="0"/>
        </a:spcAft>
        <a:defRPr sz="2600">
          <a:solidFill>
            <a:schemeClr val="tx1"/>
          </a:solidFill>
          <a:latin typeface="Arial" charset="0"/>
        </a:defRPr>
      </a:lvl5pPr>
      <a:lvl6pPr marL="457148" algn="l" rtl="0" eaLnBrk="1" fontAlgn="base" hangingPunct="1">
        <a:lnSpc>
          <a:spcPts val="2799"/>
        </a:lnSpc>
        <a:spcBef>
          <a:spcPct val="0"/>
        </a:spcBef>
        <a:spcAft>
          <a:spcPct val="0"/>
        </a:spcAft>
        <a:defRPr sz="2600">
          <a:solidFill>
            <a:schemeClr val="tx1"/>
          </a:solidFill>
          <a:latin typeface="Arial" charset="0"/>
        </a:defRPr>
      </a:lvl6pPr>
      <a:lvl7pPr marL="914296" algn="l" rtl="0" eaLnBrk="1" fontAlgn="base" hangingPunct="1">
        <a:lnSpc>
          <a:spcPts val="2799"/>
        </a:lnSpc>
        <a:spcBef>
          <a:spcPct val="0"/>
        </a:spcBef>
        <a:spcAft>
          <a:spcPct val="0"/>
        </a:spcAft>
        <a:defRPr sz="2600">
          <a:solidFill>
            <a:schemeClr val="tx1"/>
          </a:solidFill>
          <a:latin typeface="Arial" charset="0"/>
        </a:defRPr>
      </a:lvl7pPr>
      <a:lvl8pPr marL="1371444" algn="l" rtl="0" eaLnBrk="1" fontAlgn="base" hangingPunct="1">
        <a:lnSpc>
          <a:spcPts val="2799"/>
        </a:lnSpc>
        <a:spcBef>
          <a:spcPct val="0"/>
        </a:spcBef>
        <a:spcAft>
          <a:spcPct val="0"/>
        </a:spcAft>
        <a:defRPr sz="2600">
          <a:solidFill>
            <a:schemeClr val="tx1"/>
          </a:solidFill>
          <a:latin typeface="Arial" charset="0"/>
        </a:defRPr>
      </a:lvl8pPr>
      <a:lvl9pPr marL="1828592" algn="l" rtl="0" eaLnBrk="1" fontAlgn="base" hangingPunct="1">
        <a:lnSpc>
          <a:spcPts val="2799"/>
        </a:lnSpc>
        <a:spcBef>
          <a:spcPct val="0"/>
        </a:spcBef>
        <a:spcAft>
          <a:spcPct val="0"/>
        </a:spcAft>
        <a:defRPr sz="2600">
          <a:solidFill>
            <a:schemeClr val="tx1"/>
          </a:solidFill>
          <a:latin typeface="Arial" charset="0"/>
        </a:defRPr>
      </a:lvl9pPr>
    </p:titleStyle>
    <p:bodyStyle>
      <a:lvl1pPr algn="l" rtl="0" eaLnBrk="1" fontAlgn="base" hangingPunct="1">
        <a:lnSpc>
          <a:spcPct val="100000"/>
        </a:lnSpc>
        <a:spcBef>
          <a:spcPts val="800"/>
        </a:spcBef>
        <a:spcAft>
          <a:spcPct val="0"/>
        </a:spcAft>
        <a:buClr>
          <a:srgbClr val="4367C5"/>
        </a:buClr>
        <a:buFont typeface="Wingdings" pitchFamily="2" charset="2"/>
        <a:defRPr sz="1400">
          <a:solidFill>
            <a:schemeClr val="tx1"/>
          </a:solidFill>
          <a:latin typeface="Arial" pitchFamily="34" charset="0"/>
          <a:ea typeface="+mn-ea"/>
          <a:cs typeface="Arial" pitchFamily="34" charset="0"/>
        </a:defRPr>
      </a:lvl1pPr>
      <a:lvl2pPr marL="215976" indent="-215976" algn="l" rtl="0" eaLnBrk="1" fontAlgn="base" hangingPunct="1">
        <a:lnSpc>
          <a:spcPct val="100000"/>
        </a:lnSpc>
        <a:spcBef>
          <a:spcPts val="840"/>
        </a:spcBef>
        <a:spcAft>
          <a:spcPct val="0"/>
        </a:spcAft>
        <a:buClr>
          <a:schemeClr val="tx2"/>
        </a:buClr>
        <a:buSzPct val="85000"/>
        <a:buFont typeface="Wingdings" pitchFamily="2" charset="2"/>
        <a:buChar char="n"/>
        <a:defRPr sz="1400">
          <a:solidFill>
            <a:schemeClr val="tx1"/>
          </a:solidFill>
          <a:latin typeface="Arial" pitchFamily="34" charset="0"/>
          <a:cs typeface="Arial" pitchFamily="34" charset="0"/>
        </a:defRPr>
      </a:lvl2pPr>
      <a:lvl3pPr marL="431951" indent="-215976" algn="l" rtl="0" eaLnBrk="1" fontAlgn="base" hangingPunct="1">
        <a:lnSpc>
          <a:spcPct val="100000"/>
        </a:lnSpc>
        <a:spcBef>
          <a:spcPts val="800"/>
        </a:spcBef>
        <a:spcAft>
          <a:spcPct val="0"/>
        </a:spcAft>
        <a:buClr>
          <a:schemeClr val="tx2"/>
        </a:buClr>
        <a:buSzPct val="100000"/>
        <a:buFont typeface="Arial" pitchFamily="34" charset="0"/>
        <a:buChar char="–"/>
        <a:defRPr sz="1400">
          <a:solidFill>
            <a:schemeClr val="tx1"/>
          </a:solidFill>
          <a:latin typeface="Arial" pitchFamily="34" charset="0"/>
          <a:cs typeface="Arial" pitchFamily="34" charset="0"/>
        </a:defRPr>
      </a:lvl3pPr>
      <a:lvl4pPr marL="648000" indent="-216000" algn="l" rtl="0" eaLnBrk="1" fontAlgn="base" hangingPunct="1">
        <a:lnSpc>
          <a:spcPct val="100000"/>
        </a:lnSpc>
        <a:spcBef>
          <a:spcPts val="800"/>
        </a:spcBef>
        <a:spcAft>
          <a:spcPct val="0"/>
        </a:spcAft>
        <a:buClr>
          <a:schemeClr val="tx2"/>
        </a:buClr>
        <a:buSzPct val="100000"/>
        <a:buFont typeface="Arial" pitchFamily="34" charset="0"/>
        <a:buChar char="–"/>
        <a:defRPr sz="1400">
          <a:solidFill>
            <a:schemeClr val="tx1"/>
          </a:solidFill>
          <a:latin typeface="Arial" pitchFamily="34" charset="0"/>
          <a:cs typeface="Arial" pitchFamily="34" charset="0"/>
        </a:defRPr>
      </a:lvl4pPr>
      <a:lvl5pPr marL="864000" indent="-216000" algn="l" rtl="0" eaLnBrk="1" fontAlgn="base" hangingPunct="1">
        <a:lnSpc>
          <a:spcPct val="100000"/>
        </a:lnSpc>
        <a:spcBef>
          <a:spcPts val="800"/>
        </a:spcBef>
        <a:spcAft>
          <a:spcPct val="0"/>
        </a:spcAft>
        <a:buClr>
          <a:schemeClr val="tx2"/>
        </a:buClr>
        <a:buFont typeface="Arial" pitchFamily="34" charset="0"/>
        <a:buChar char="–"/>
        <a:defRPr sz="1400">
          <a:solidFill>
            <a:schemeClr val="tx1"/>
          </a:solidFill>
          <a:latin typeface="Arial" pitchFamily="34" charset="0"/>
          <a:cs typeface="Arial" pitchFamily="34" charset="0"/>
        </a:defRPr>
      </a:lvl5pPr>
      <a:lvl6pPr marL="1609542"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6pPr>
      <a:lvl7pPr marL="2066690"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7pPr>
      <a:lvl8pPr marL="2523838"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8pPr>
      <a:lvl9pPr marL="2980986"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9pPr>
    </p:bodyStyle>
    <p:other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slideLayout" Target="../slideLayouts/slideLayout4.xml"/><Relationship Id="rId3" Type="http://schemas.openxmlformats.org/officeDocument/2006/relationships/tags" Target="../tags/tag41.xml"/><Relationship Id="rId21" Type="http://schemas.openxmlformats.org/officeDocument/2006/relationships/slide" Target="slide13.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slide" Target="slide1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slide" Target="slide3.xml"/><Relationship Id="rId5" Type="http://schemas.openxmlformats.org/officeDocument/2006/relationships/tags" Target="../tags/tag43.xml"/><Relationship Id="rId15" Type="http://schemas.openxmlformats.org/officeDocument/2006/relationships/tags" Target="../tags/tag53.xml"/><Relationship Id="rId23" Type="http://schemas.openxmlformats.org/officeDocument/2006/relationships/slide" Target="slide24.xml"/><Relationship Id="rId10" Type="http://schemas.openxmlformats.org/officeDocument/2006/relationships/tags" Target="../tags/tag48.xml"/><Relationship Id="rId19" Type="http://schemas.openxmlformats.org/officeDocument/2006/relationships/notesSlide" Target="../notesSlides/notesSlide5.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slide" Target="slide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6.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5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slideLayout" Target="../slideLayouts/slideLayout4.xml"/><Relationship Id="rId3" Type="http://schemas.openxmlformats.org/officeDocument/2006/relationships/tags" Target="../tags/tag60.xml"/><Relationship Id="rId21" Type="http://schemas.openxmlformats.org/officeDocument/2006/relationships/slide" Target="slide13.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tags" Target="../tags/tag74.xml"/><Relationship Id="rId2" Type="http://schemas.openxmlformats.org/officeDocument/2006/relationships/tags" Target="../tags/tag59.xml"/><Relationship Id="rId16" Type="http://schemas.openxmlformats.org/officeDocument/2006/relationships/tags" Target="../tags/tag73.xml"/><Relationship Id="rId20" Type="http://schemas.openxmlformats.org/officeDocument/2006/relationships/slide" Target="slide10.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24" Type="http://schemas.openxmlformats.org/officeDocument/2006/relationships/slide" Target="slide3.xml"/><Relationship Id="rId5" Type="http://schemas.openxmlformats.org/officeDocument/2006/relationships/tags" Target="../tags/tag62.xml"/><Relationship Id="rId15" Type="http://schemas.openxmlformats.org/officeDocument/2006/relationships/tags" Target="../tags/tag72.xml"/><Relationship Id="rId23" Type="http://schemas.openxmlformats.org/officeDocument/2006/relationships/slide" Target="slide24.xml"/><Relationship Id="rId10" Type="http://schemas.openxmlformats.org/officeDocument/2006/relationships/tags" Target="../tags/tag67.xml"/><Relationship Id="rId19" Type="http://schemas.openxmlformats.org/officeDocument/2006/relationships/notesSlide" Target="../notesSlides/notesSlide8.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 Id="rId22" Type="http://schemas.openxmlformats.org/officeDocument/2006/relationships/slide" Target="slide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75.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7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7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78.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7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80.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slideLayout" Target="../slideLayouts/slideLayout4.xml"/><Relationship Id="rId3" Type="http://schemas.openxmlformats.org/officeDocument/2006/relationships/tags" Target="../tags/tag6.xml"/><Relationship Id="rId21" Type="http://schemas.openxmlformats.org/officeDocument/2006/relationships/slide" Target="slide13.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slide" Target="slide10.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slide" Target="slide3.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slide" Target="slide24.xml"/><Relationship Id="rId10" Type="http://schemas.openxmlformats.org/officeDocument/2006/relationships/tags" Target="../tags/tag13.xml"/><Relationship Id="rId19" Type="http://schemas.openxmlformats.org/officeDocument/2006/relationships/notesSlide" Target="../notesSlides/notesSlide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81.xml"/></Relationships>
</file>

<file path=ppt/slides/_rels/slide21.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slideLayout" Target="../slideLayouts/slideLayout4.xml"/><Relationship Id="rId3" Type="http://schemas.openxmlformats.org/officeDocument/2006/relationships/tags" Target="../tags/tag84.xml"/><Relationship Id="rId21" Type="http://schemas.openxmlformats.org/officeDocument/2006/relationships/slide" Target="slide13.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slide" Target="slide10.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slide" Target="slide3.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slide" Target="slide24.xml"/><Relationship Id="rId10" Type="http://schemas.openxmlformats.org/officeDocument/2006/relationships/tags" Target="../tags/tag91.xml"/><Relationship Id="rId19" Type="http://schemas.openxmlformats.org/officeDocument/2006/relationships/notesSlide" Target="../notesSlides/notesSlide16.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slide" Target="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99.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00.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tags" Target="../tags/tag113.xml"/><Relationship Id="rId18" Type="http://schemas.openxmlformats.org/officeDocument/2006/relationships/slideLayout" Target="../slideLayouts/slideLayout4.xml"/><Relationship Id="rId3" Type="http://schemas.openxmlformats.org/officeDocument/2006/relationships/tags" Target="../tags/tag103.xml"/><Relationship Id="rId21" Type="http://schemas.openxmlformats.org/officeDocument/2006/relationships/slide" Target="slide13.xml"/><Relationship Id="rId7" Type="http://schemas.openxmlformats.org/officeDocument/2006/relationships/tags" Target="../tags/tag107.xml"/><Relationship Id="rId12" Type="http://schemas.openxmlformats.org/officeDocument/2006/relationships/tags" Target="../tags/tag112.xml"/><Relationship Id="rId17" Type="http://schemas.openxmlformats.org/officeDocument/2006/relationships/tags" Target="../tags/tag117.xml"/><Relationship Id="rId2" Type="http://schemas.openxmlformats.org/officeDocument/2006/relationships/tags" Target="../tags/tag102.xml"/><Relationship Id="rId16" Type="http://schemas.openxmlformats.org/officeDocument/2006/relationships/tags" Target="../tags/tag116.xml"/><Relationship Id="rId20" Type="http://schemas.openxmlformats.org/officeDocument/2006/relationships/slide" Target="slide10.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24" Type="http://schemas.openxmlformats.org/officeDocument/2006/relationships/slide" Target="slide3.xml"/><Relationship Id="rId5" Type="http://schemas.openxmlformats.org/officeDocument/2006/relationships/tags" Target="../tags/tag105.xml"/><Relationship Id="rId15" Type="http://schemas.openxmlformats.org/officeDocument/2006/relationships/tags" Target="../tags/tag115.xml"/><Relationship Id="rId23" Type="http://schemas.openxmlformats.org/officeDocument/2006/relationships/slide" Target="slide24.xml"/><Relationship Id="rId10" Type="http://schemas.openxmlformats.org/officeDocument/2006/relationships/tags" Target="../tags/tag110.xml"/><Relationship Id="rId19" Type="http://schemas.openxmlformats.org/officeDocument/2006/relationships/notesSlide" Target="../notesSlides/notesSlide19.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tags" Target="../tags/tag114.xml"/><Relationship Id="rId22" Type="http://schemas.openxmlformats.org/officeDocument/2006/relationships/slide" Target="slide2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18.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19.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19.jpg"/><Relationship Id="rId4"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slideLayout" Target="../slideLayouts/slideLayout4.xml"/><Relationship Id="rId3" Type="http://schemas.openxmlformats.org/officeDocument/2006/relationships/tags" Target="../tags/tag23.xml"/><Relationship Id="rId21" Type="http://schemas.openxmlformats.org/officeDocument/2006/relationships/slide" Target="slide13.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slide" Target="slide10.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slide" Target="slide3.xml"/><Relationship Id="rId5" Type="http://schemas.openxmlformats.org/officeDocument/2006/relationships/tags" Target="../tags/tag25.xml"/><Relationship Id="rId15" Type="http://schemas.openxmlformats.org/officeDocument/2006/relationships/tags" Target="../tags/tag35.xml"/><Relationship Id="rId23" Type="http://schemas.openxmlformats.org/officeDocument/2006/relationships/slide" Target="slide24.xml"/><Relationship Id="rId10" Type="http://schemas.openxmlformats.org/officeDocument/2006/relationships/tags" Target="../tags/tag30.xml"/><Relationship Id="rId19" Type="http://schemas.openxmlformats.org/officeDocument/2006/relationships/notesSlide" Target="../notesSlides/notesSlide3.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slide" Target="slide2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box"/>
          <p:cNvSpPr>
            <a:spLocks noGrp="1"/>
          </p:cNvSpPr>
          <p:nvPr>
            <p:ph type="ctrTitle"/>
          </p:nvPr>
        </p:nvSpPr>
        <p:spPr>
          <a:xfrm>
            <a:off x="360367" y="1080000"/>
            <a:ext cx="7739061" cy="900000"/>
          </a:xfrm>
        </p:spPr>
        <p:txBody>
          <a:bodyPr/>
          <a:lstStyle/>
          <a:p>
            <a:r>
              <a:rPr lang="en-US" dirty="0" smtClean="0"/>
              <a:t>Progress in MAP „System Structure and Parameterization"</a:t>
            </a:r>
            <a:endParaRPr lang="en-US" dirty="0"/>
          </a:p>
        </p:txBody>
      </p:sp>
      <p:sp>
        <p:nvSpPr>
          <p:cNvPr id="7" name="Untertitel 3" hidden="1"/>
          <p:cNvSpPr>
            <a:spLocks noGrp="1"/>
          </p:cNvSpPr>
          <p:nvPr>
            <p:ph type="subTitle" idx="1"/>
          </p:nvPr>
        </p:nvSpPr>
        <p:spPr>
          <a:xfrm>
            <a:off x="1" y="-346"/>
            <a:ext cx="169025" cy="94557"/>
          </a:xfrm>
        </p:spPr>
        <p:txBody>
          <a:bodyPr/>
          <a:lstStyle/>
          <a:p>
            <a:endParaRPr lang="en-US" dirty="0"/>
          </a:p>
        </p:txBody>
      </p:sp>
      <p:pic>
        <p:nvPicPr>
          <p:cNvPr id="8" name="Grafik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0" y="3056400"/>
            <a:ext cx="9144000" cy="2090928"/>
          </a:xfrm>
          <a:prstGeom prst="rect">
            <a:avLst/>
          </a:prstGeom>
        </p:spPr>
      </p:pic>
    </p:spTree>
    <p:custDataLst>
      <p:tags r:id="rId1"/>
    </p:custDataLst>
    <p:extLst>
      <p:ext uri="{BB962C8B-B14F-4D97-AF65-F5344CB8AC3E}">
        <p14:creationId xmlns:p14="http://schemas.microsoft.com/office/powerpoint/2010/main" val="343969199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p:cNvSpPr>
            <a:spLocks noGrp="1" noChangeArrowheads="1"/>
          </p:cNvSpPr>
          <p:nvPr>
            <p:ph type="title"/>
          </p:nvPr>
        </p:nvSpPr>
        <p:spPr/>
        <p:txBody>
          <a:bodyPr/>
          <a:lstStyle/>
          <a:p>
            <a:r>
              <a:rPr lang="en-US" dirty="0" smtClean="0"/>
              <a:t>Agenda</a:t>
            </a:r>
            <a:endParaRPr lang="en-US" dirty="0"/>
          </a:p>
        </p:txBody>
      </p:sp>
      <p:sp>
        <p:nvSpPr>
          <p:cNvPr id="19" name="Rectangle 2"/>
          <p:cNvSpPr>
            <a:spLocks noChangeArrowheads="1"/>
          </p:cNvSpPr>
          <p:nvPr/>
        </p:nvSpPr>
        <p:spPr bwMode="gray">
          <a:xfrm>
            <a:off x="0" y="1080000"/>
            <a:ext cx="9147600" cy="3780000"/>
          </a:xfrm>
          <a:prstGeom prst="rect">
            <a:avLst/>
          </a:prstGeom>
          <a:solidFill>
            <a:schemeClr val="accent1"/>
          </a:solidFill>
          <a:ln>
            <a:noFill/>
          </a:ln>
          <a:effectLst/>
          <a:extLst/>
        </p:spPr>
        <p:txBody>
          <a:bodyPr wrap="none" lIns="91430" tIns="45715" rIns="91430" bIns="45715" anchor="ctr"/>
          <a:lstStyle/>
          <a:p>
            <a:endParaRPr lang="en-US" dirty="0">
              <a:solidFill>
                <a:schemeClr val="accent6"/>
              </a:solidFill>
            </a:endParaRPr>
          </a:p>
        </p:txBody>
      </p:sp>
      <p:sp>
        <p:nvSpPr>
          <p:cNvPr id="20" name="Rectangle 3"/>
          <p:cNvSpPr>
            <a:spLocks noChangeArrowheads="1"/>
          </p:cNvSpPr>
          <p:nvPr>
            <p:custDataLst>
              <p:tags r:id="rId2"/>
            </p:custDataLst>
          </p:nvPr>
        </p:nvSpPr>
        <p:spPr bwMode="auto">
          <a:xfrm>
            <a:off x="359999" y="1428137"/>
            <a:ext cx="7920001" cy="252000"/>
          </a:xfrm>
          <a:prstGeom prst="rect">
            <a:avLst/>
          </a:prstGeom>
          <a:solidFill>
            <a:schemeClr val="accent3"/>
          </a:solidFill>
          <a:ln>
            <a:noFill/>
          </a:ln>
          <a:effectLst/>
          <a:extLst/>
        </p:spPr>
        <p:txBody>
          <a:bodyPr lIns="180000" tIns="0" rIns="0" bIns="0" anchor="ctr" anchorCtr="0"/>
          <a:lstStyle/>
          <a:p>
            <a:pPr eaLnBrk="0" hangingPunct="0"/>
            <a:r>
              <a:rPr lang="en-US" sz="1400" dirty="0" smtClean="0">
                <a:solidFill>
                  <a:srgbClr val="666666"/>
                </a:solidFill>
              </a:rPr>
              <a:t>1.</a:t>
            </a:r>
            <a:endParaRPr lang="en-US" sz="1400" dirty="0">
              <a:solidFill>
                <a:srgbClr val="666666"/>
              </a:solidFill>
            </a:endParaRPr>
          </a:p>
        </p:txBody>
      </p:sp>
      <p:sp useBgFill="1">
        <p:nvSpPr>
          <p:cNvPr id="21" name="Rectangle 4"/>
          <p:cNvSpPr>
            <a:spLocks noChangeArrowheads="1"/>
          </p:cNvSpPr>
          <p:nvPr>
            <p:custDataLst>
              <p:tags r:id="rId3"/>
            </p:custDataLst>
          </p:nvPr>
        </p:nvSpPr>
        <p:spPr bwMode="auto">
          <a:xfrm>
            <a:off x="359999" y="1728000"/>
            <a:ext cx="7920001"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t>2.</a:t>
            </a:r>
            <a:endParaRPr lang="en-US" sz="1400" dirty="0"/>
          </a:p>
        </p:txBody>
      </p:sp>
      <p:sp>
        <p:nvSpPr>
          <p:cNvPr id="22" name="Rectangle 5"/>
          <p:cNvSpPr>
            <a:spLocks noChangeArrowheads="1"/>
          </p:cNvSpPr>
          <p:nvPr>
            <p:custDataLst>
              <p:tags r:id="rId4"/>
            </p:custDataLst>
          </p:nvPr>
        </p:nvSpPr>
        <p:spPr bwMode="auto">
          <a:xfrm>
            <a:off x="359999" y="2034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3.</a:t>
            </a:r>
            <a:endParaRPr lang="en-US" sz="1400" dirty="0">
              <a:solidFill>
                <a:srgbClr val="666666"/>
              </a:solidFill>
            </a:endParaRPr>
          </a:p>
        </p:txBody>
      </p:sp>
      <p:sp>
        <p:nvSpPr>
          <p:cNvPr id="23" name="Rectangle 6"/>
          <p:cNvSpPr>
            <a:spLocks noChangeArrowheads="1"/>
          </p:cNvSpPr>
          <p:nvPr>
            <p:custDataLst>
              <p:tags r:id="rId5"/>
            </p:custDataLst>
          </p:nvPr>
        </p:nvSpPr>
        <p:spPr bwMode="auto">
          <a:xfrm>
            <a:off x="359999" y="2340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4.</a:t>
            </a:r>
            <a:endParaRPr lang="en-US" sz="1400" dirty="0">
              <a:solidFill>
                <a:srgbClr val="666666"/>
              </a:solidFill>
            </a:endParaRPr>
          </a:p>
        </p:txBody>
      </p:sp>
      <p:sp>
        <p:nvSpPr>
          <p:cNvPr id="24" name="Rectangle 7"/>
          <p:cNvSpPr>
            <a:spLocks noChangeArrowheads="1"/>
          </p:cNvSpPr>
          <p:nvPr>
            <p:custDataLst>
              <p:tags r:id="rId6"/>
            </p:custDataLst>
          </p:nvPr>
        </p:nvSpPr>
        <p:spPr bwMode="auto">
          <a:xfrm>
            <a:off x="359999" y="2646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5.</a:t>
            </a:r>
            <a:endParaRPr lang="en-US" sz="1400" dirty="0">
              <a:solidFill>
                <a:srgbClr val="666666"/>
              </a:solidFill>
            </a:endParaRPr>
          </a:p>
        </p:txBody>
      </p:sp>
      <p:sp>
        <p:nvSpPr>
          <p:cNvPr id="25" name="Rectangle 8" hidden="1"/>
          <p:cNvSpPr>
            <a:spLocks noChangeArrowheads="1"/>
          </p:cNvSpPr>
          <p:nvPr>
            <p:custDataLst>
              <p:tags r:id="rId7"/>
            </p:custDataLst>
          </p:nvPr>
        </p:nvSpPr>
        <p:spPr bwMode="auto">
          <a:xfrm>
            <a:off x="359999" y="2952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6.</a:t>
            </a:r>
            <a:endParaRPr lang="en-US" sz="1400" dirty="0">
              <a:solidFill>
                <a:srgbClr val="666666"/>
              </a:solidFill>
            </a:endParaRPr>
          </a:p>
        </p:txBody>
      </p:sp>
      <p:sp>
        <p:nvSpPr>
          <p:cNvPr id="26" name="Rectangle 9" hidden="1"/>
          <p:cNvSpPr>
            <a:spLocks noChangeArrowheads="1"/>
          </p:cNvSpPr>
          <p:nvPr>
            <p:custDataLst>
              <p:tags r:id="rId8"/>
            </p:custDataLst>
          </p:nvPr>
        </p:nvSpPr>
        <p:spPr bwMode="auto">
          <a:xfrm>
            <a:off x="359999" y="3258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7.</a:t>
            </a:r>
            <a:endParaRPr lang="en-US" sz="1400" dirty="0">
              <a:solidFill>
                <a:srgbClr val="666666"/>
              </a:solidFill>
            </a:endParaRPr>
          </a:p>
        </p:txBody>
      </p:sp>
      <p:sp>
        <p:nvSpPr>
          <p:cNvPr id="27" name="Rectangle 10" hidden="1"/>
          <p:cNvSpPr>
            <a:spLocks noChangeArrowheads="1"/>
          </p:cNvSpPr>
          <p:nvPr>
            <p:custDataLst>
              <p:tags r:id="rId9"/>
            </p:custDataLst>
          </p:nvPr>
        </p:nvSpPr>
        <p:spPr bwMode="auto">
          <a:xfrm>
            <a:off x="359999" y="3564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8.</a:t>
            </a:r>
            <a:endParaRPr lang="en-US" sz="1400" dirty="0">
              <a:solidFill>
                <a:srgbClr val="666666"/>
              </a:solidFill>
            </a:endParaRPr>
          </a:p>
        </p:txBody>
      </p:sp>
      <p:sp useBgFill="1">
        <p:nvSpPr>
          <p:cNvPr id="28" name="Rectangle 11">
            <a:hlinkClick r:id="rId20" action="ppaction://hlinksldjump"/>
          </p:cNvPr>
          <p:cNvSpPr>
            <a:spLocks noChangeArrowheads="1"/>
          </p:cNvSpPr>
          <p:nvPr>
            <p:custDataLst>
              <p:tags r:id="rId10"/>
            </p:custDataLst>
          </p:nvPr>
        </p:nvSpPr>
        <p:spPr bwMode="auto">
          <a:xfrm>
            <a:off x="791604" y="1728000"/>
            <a:ext cx="7488395"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t>Motivation / Planning MAP System Structure and Parameterization</a:t>
            </a:r>
            <a:endParaRPr lang="en-US" sz="1400" dirty="0"/>
          </a:p>
        </p:txBody>
      </p:sp>
      <p:sp>
        <p:nvSpPr>
          <p:cNvPr id="29" name="Rectangle 12">
            <a:hlinkClick r:id="rId21" action="ppaction://hlinksldjump"/>
          </p:cNvPr>
          <p:cNvSpPr>
            <a:spLocks noChangeArrowheads="1"/>
          </p:cNvSpPr>
          <p:nvPr>
            <p:custDataLst>
              <p:tags r:id="rId11"/>
            </p:custDataLst>
          </p:nvPr>
        </p:nvSpPr>
        <p:spPr bwMode="auto">
          <a:xfrm>
            <a:off x="791604" y="2034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Defined Use-cases</a:t>
            </a:r>
            <a:endParaRPr lang="en-US" sz="1400" dirty="0">
              <a:solidFill>
                <a:srgbClr val="666666"/>
              </a:solidFill>
            </a:endParaRPr>
          </a:p>
        </p:txBody>
      </p:sp>
      <p:sp>
        <p:nvSpPr>
          <p:cNvPr id="30" name="Rectangle 13">
            <a:hlinkClick r:id="rId22" action="ppaction://hlinksldjump"/>
          </p:cNvPr>
          <p:cNvSpPr>
            <a:spLocks noChangeArrowheads="1"/>
          </p:cNvSpPr>
          <p:nvPr>
            <p:custDataLst>
              <p:tags r:id="rId12"/>
            </p:custDataLst>
          </p:nvPr>
        </p:nvSpPr>
        <p:spPr bwMode="auto">
          <a:xfrm>
            <a:off x="791604" y="2340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The SSD approach</a:t>
            </a:r>
            <a:endParaRPr lang="en-US" sz="1400" dirty="0">
              <a:solidFill>
                <a:srgbClr val="666666"/>
              </a:solidFill>
            </a:endParaRPr>
          </a:p>
        </p:txBody>
      </p:sp>
      <p:sp>
        <p:nvSpPr>
          <p:cNvPr id="31" name="Rectangle 14">
            <a:hlinkClick r:id="rId23" action="ppaction://hlinksldjump"/>
          </p:cNvPr>
          <p:cNvSpPr>
            <a:spLocks noChangeArrowheads="1"/>
          </p:cNvSpPr>
          <p:nvPr>
            <p:custDataLst>
              <p:tags r:id="rId13"/>
            </p:custDataLst>
          </p:nvPr>
        </p:nvSpPr>
        <p:spPr bwMode="auto">
          <a:xfrm>
            <a:off x="791604" y="2646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First prototypes</a:t>
            </a:r>
            <a:endParaRPr lang="en-US" sz="1400" dirty="0">
              <a:solidFill>
                <a:srgbClr val="666666"/>
              </a:solidFill>
            </a:endParaRPr>
          </a:p>
        </p:txBody>
      </p:sp>
      <p:sp>
        <p:nvSpPr>
          <p:cNvPr id="32" name="Rectangle 15" hidden="1"/>
          <p:cNvSpPr>
            <a:spLocks noChangeArrowheads="1"/>
          </p:cNvSpPr>
          <p:nvPr>
            <p:custDataLst>
              <p:tags r:id="rId14"/>
            </p:custDataLst>
          </p:nvPr>
        </p:nvSpPr>
        <p:spPr bwMode="auto">
          <a:xfrm>
            <a:off x="791604" y="2952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
        <p:nvSpPr>
          <p:cNvPr id="33" name="Rectangle 16">
            <a:hlinkClick r:id="rId24" action="ppaction://hlinksldjump"/>
          </p:cNvPr>
          <p:cNvSpPr>
            <a:spLocks noChangeArrowheads="1"/>
          </p:cNvSpPr>
          <p:nvPr>
            <p:custDataLst>
              <p:tags r:id="rId15"/>
            </p:custDataLst>
          </p:nvPr>
        </p:nvSpPr>
        <p:spPr bwMode="auto">
          <a:xfrm>
            <a:off x="791604" y="1428137"/>
            <a:ext cx="7488395" cy="252000"/>
          </a:xfrm>
          <a:prstGeom prst="rect">
            <a:avLst/>
          </a:prstGeom>
          <a:solidFill>
            <a:schemeClr val="accent3"/>
          </a:solidFill>
          <a:ln>
            <a:noFill/>
          </a:ln>
          <a:effectLst/>
          <a:extLst/>
        </p:spPr>
        <p:txBody>
          <a:bodyPr anchor="ctr"/>
          <a:lstStyle/>
          <a:p>
            <a:pPr eaLnBrk="0" hangingPunct="0"/>
            <a:r>
              <a:rPr lang="en-US" sz="1400" smtClean="0">
                <a:solidFill>
                  <a:srgbClr val="666666"/>
                </a:solidFill>
              </a:rPr>
              <a:t>Use-cases for FMI in ZF</a:t>
            </a:r>
            <a:endParaRPr lang="en-US" sz="1400" dirty="0">
              <a:solidFill>
                <a:srgbClr val="666666"/>
              </a:solidFill>
            </a:endParaRPr>
          </a:p>
        </p:txBody>
      </p:sp>
      <p:sp>
        <p:nvSpPr>
          <p:cNvPr id="34" name="Rectangle 17" hidden="1"/>
          <p:cNvSpPr>
            <a:spLocks noChangeArrowheads="1"/>
          </p:cNvSpPr>
          <p:nvPr>
            <p:custDataLst>
              <p:tags r:id="rId16"/>
            </p:custDataLst>
          </p:nvPr>
        </p:nvSpPr>
        <p:spPr bwMode="auto">
          <a:xfrm>
            <a:off x="791604" y="3258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
        <p:nvSpPr>
          <p:cNvPr id="35" name="Rectangle 18" hidden="1"/>
          <p:cNvSpPr>
            <a:spLocks noChangeArrowheads="1"/>
          </p:cNvSpPr>
          <p:nvPr>
            <p:custDataLst>
              <p:tags r:id="rId17"/>
            </p:custDataLst>
          </p:nvPr>
        </p:nvSpPr>
        <p:spPr bwMode="auto">
          <a:xfrm>
            <a:off x="791604" y="3564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Tree>
    <p:custDataLst>
      <p:tags r:id="rId1"/>
    </p:custDataLst>
    <p:extLst>
      <p:ext uri="{BB962C8B-B14F-4D97-AF65-F5344CB8AC3E}">
        <p14:creationId xmlns:p14="http://schemas.microsoft.com/office/powerpoint/2010/main" val="74231988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US" b="1" dirty="0" smtClean="0"/>
              <a:t>Origin of SSP</a:t>
            </a:r>
          </a:p>
          <a:p>
            <a:pPr lvl="1"/>
            <a:r>
              <a:rPr lang="en-US" dirty="0" smtClean="0"/>
              <a:t>Workshop with BMW, Bosch, ZF 02/2014 – Collecting “missing” features around FMI standard</a:t>
            </a:r>
            <a:endParaRPr lang="en-US" dirty="0"/>
          </a:p>
          <a:p>
            <a:pPr lvl="1"/>
            <a:r>
              <a:rPr lang="en-US" dirty="0" smtClean="0"/>
              <a:t>Presentation “</a:t>
            </a:r>
            <a:r>
              <a:rPr lang="en-US" dirty="0"/>
              <a:t>Proposal for a standardized parameterization of FMUs / Models</a:t>
            </a:r>
            <a:r>
              <a:rPr lang="en-US" dirty="0" smtClean="0"/>
              <a:t>” and “FMI Mapping” on Modelica-Conference (2014, Lund)</a:t>
            </a:r>
          </a:p>
          <a:p>
            <a:pPr lvl="1"/>
            <a:r>
              <a:rPr lang="en-US" dirty="0" smtClean="0"/>
              <a:t>Initiating the Modelica-Association </a:t>
            </a:r>
            <a:r>
              <a:rPr lang="en-US" dirty="0"/>
              <a:t>Project </a:t>
            </a:r>
            <a:r>
              <a:rPr lang="en-US" dirty="0" smtClean="0"/>
              <a:t>“System </a:t>
            </a:r>
            <a:r>
              <a:rPr lang="en-US" dirty="0"/>
              <a:t>Structure and </a:t>
            </a:r>
            <a:r>
              <a:rPr lang="en-US" dirty="0" smtClean="0"/>
              <a:t>Parameterization”</a:t>
            </a:r>
          </a:p>
          <a:p>
            <a:endParaRPr lang="en-US" dirty="0" smtClean="0"/>
          </a:p>
          <a:p>
            <a:r>
              <a:rPr lang="en-US" b="1" dirty="0" smtClean="0"/>
              <a:t>Purposes of MAP-SSP</a:t>
            </a:r>
          </a:p>
          <a:p>
            <a:pPr lvl="1"/>
            <a:r>
              <a:rPr lang="en-US" dirty="0"/>
              <a:t>Define a standardized format for the connection structure for a network of components.</a:t>
            </a:r>
          </a:p>
          <a:p>
            <a:pPr lvl="1"/>
            <a:r>
              <a:rPr lang="en-US" dirty="0"/>
              <a:t>Define a standardized way to store and apply parameters to these components. </a:t>
            </a:r>
          </a:p>
          <a:p>
            <a:pPr lvl="1"/>
            <a:r>
              <a:rPr lang="en-US" dirty="0"/>
              <a:t>The developed standard / APIs should be usable in all stages of development process (architecture definition, integration, simulation, test in </a:t>
            </a:r>
            <a:r>
              <a:rPr lang="en-US" dirty="0" err="1"/>
              <a:t>MiL</a:t>
            </a:r>
            <a:r>
              <a:rPr lang="en-US" dirty="0"/>
              <a:t>, </a:t>
            </a:r>
            <a:r>
              <a:rPr lang="en-US" dirty="0" err="1"/>
              <a:t>SiL</a:t>
            </a:r>
            <a:r>
              <a:rPr lang="en-US" dirty="0"/>
              <a:t>, </a:t>
            </a:r>
            <a:r>
              <a:rPr lang="en-US" dirty="0" err="1"/>
              <a:t>HiL</a:t>
            </a:r>
            <a:r>
              <a:rPr lang="en-US" dirty="0"/>
              <a:t>).</a:t>
            </a:r>
          </a:p>
          <a:p>
            <a:pPr lvl="1"/>
            <a:r>
              <a:rPr lang="en-US" dirty="0"/>
              <a:t>This work in this project shall be coordinated with other standards and organizations (FMI, ASAM, OMG).</a:t>
            </a:r>
          </a:p>
        </p:txBody>
      </p:sp>
      <p:sp>
        <p:nvSpPr>
          <p:cNvPr id="2" name="Titel 1"/>
          <p:cNvSpPr>
            <a:spLocks noGrp="1"/>
          </p:cNvSpPr>
          <p:nvPr>
            <p:ph type="title"/>
          </p:nvPr>
        </p:nvSpPr>
        <p:spPr/>
        <p:txBody>
          <a:bodyPr/>
          <a:lstStyle/>
          <a:p>
            <a:pPr eaLnBrk="0" hangingPunct="0"/>
            <a:r>
              <a:rPr lang="en-US" dirty="0"/>
              <a:t>Motivation for initiating MAP System Structure and </a:t>
            </a:r>
            <a:r>
              <a:rPr lang="en-US" dirty="0" smtClean="0"/>
              <a:t>Parameterization (SSP)</a:t>
            </a:r>
            <a:endParaRPr lang="en-US" dirty="0"/>
          </a:p>
        </p:txBody>
      </p:sp>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2046" y="2077519"/>
            <a:ext cx="1213179" cy="1617572"/>
          </a:xfrm>
          <a:prstGeom prst="rect">
            <a:avLst/>
          </a:prstGeom>
        </p:spPr>
      </p:pic>
    </p:spTree>
    <p:custDataLst>
      <p:tags r:id="rId1"/>
    </p:custDataLst>
    <p:extLst>
      <p:ext uri="{BB962C8B-B14F-4D97-AF65-F5344CB8AC3E}">
        <p14:creationId xmlns:p14="http://schemas.microsoft.com/office/powerpoint/2010/main" val="30500185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US" b="1" dirty="0" smtClean="0"/>
              <a:t>Working schedule</a:t>
            </a:r>
          </a:p>
          <a:p>
            <a:pPr lvl="1"/>
            <a:r>
              <a:rPr lang="en-US" dirty="0" smtClean="0"/>
              <a:t>Draft </a:t>
            </a:r>
            <a:r>
              <a:rPr lang="en-US" dirty="0"/>
              <a:t>definition of data model for system structures exists (as XML </a:t>
            </a:r>
            <a:r>
              <a:rPr lang="en-US" dirty="0" smtClean="0"/>
              <a:t>schema). </a:t>
            </a:r>
            <a:endParaRPr lang="en-US" dirty="0"/>
          </a:p>
          <a:p>
            <a:pPr lvl="1"/>
            <a:r>
              <a:rPr lang="en-US" dirty="0" smtClean="0"/>
              <a:t>Representative </a:t>
            </a:r>
            <a:r>
              <a:rPr lang="en-US" dirty="0"/>
              <a:t>reference system structure is defined</a:t>
            </a:r>
            <a:r>
              <a:rPr lang="en-US" dirty="0" smtClean="0"/>
              <a:t>. (     )</a:t>
            </a:r>
            <a:endParaRPr lang="en-US" dirty="0"/>
          </a:p>
          <a:p>
            <a:pPr lvl="1"/>
            <a:r>
              <a:rPr lang="en-US" dirty="0" smtClean="0"/>
              <a:t>FMUs </a:t>
            </a:r>
            <a:r>
              <a:rPr lang="en-US" dirty="0"/>
              <a:t>are exported from different generators.</a:t>
            </a:r>
          </a:p>
          <a:p>
            <a:pPr lvl="1"/>
            <a:r>
              <a:rPr lang="en-US" dirty="0" smtClean="0"/>
              <a:t>At </a:t>
            </a:r>
            <a:r>
              <a:rPr lang="en-US" dirty="0"/>
              <a:t>least two running prototypes </a:t>
            </a:r>
            <a:r>
              <a:rPr lang="en-US" dirty="0" smtClean="0"/>
              <a:t>(with co-simulation) exist </a:t>
            </a:r>
            <a:r>
              <a:rPr lang="en-US" dirty="0"/>
              <a:t>for exchanging application packages in a round trip use-case based on the draft definition.</a:t>
            </a:r>
          </a:p>
          <a:p>
            <a:pPr lvl="1"/>
            <a:r>
              <a:rPr lang="en-US" dirty="0" smtClean="0"/>
              <a:t>Draft </a:t>
            </a:r>
            <a:r>
              <a:rPr lang="en-US" dirty="0"/>
              <a:t>definition of data model for parameter sets exists</a:t>
            </a:r>
            <a:r>
              <a:rPr lang="en-US" dirty="0" smtClean="0"/>
              <a:t>.</a:t>
            </a:r>
            <a:endParaRPr lang="en-US" dirty="0"/>
          </a:p>
        </p:txBody>
      </p:sp>
      <p:sp>
        <p:nvSpPr>
          <p:cNvPr id="2" name="Titel 1"/>
          <p:cNvSpPr>
            <a:spLocks noGrp="1"/>
          </p:cNvSpPr>
          <p:nvPr>
            <p:ph type="title"/>
          </p:nvPr>
        </p:nvSpPr>
        <p:spPr/>
        <p:txBody>
          <a:bodyPr/>
          <a:lstStyle/>
          <a:p>
            <a:pPr eaLnBrk="0" hangingPunct="0"/>
            <a:r>
              <a:rPr lang="en-US" dirty="0" smtClean="0"/>
              <a:t>Planned Goals for MAP SSP</a:t>
            </a:r>
            <a:r>
              <a:rPr lang="en-US" dirty="0"/>
              <a:t> </a:t>
            </a:r>
            <a:r>
              <a:rPr lang="en-US" dirty="0" smtClean="0"/>
              <a:t>in 2015</a:t>
            </a:r>
            <a:endParaRPr lang="en-US" dirty="0"/>
          </a:p>
        </p:txBody>
      </p:sp>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9379" y="3412200"/>
            <a:ext cx="1866900" cy="1447800"/>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7568" y="1334872"/>
            <a:ext cx="263957" cy="263957"/>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8014" y="1701396"/>
            <a:ext cx="263957" cy="263957"/>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3417" y="2830650"/>
            <a:ext cx="263957" cy="263957"/>
          </a:xfrm>
          <a:prstGeom prst="rect">
            <a:avLst/>
          </a:prstGeom>
        </p:spPr>
      </p:pic>
    </p:spTree>
    <p:custDataLst>
      <p:tags r:id="rId1"/>
    </p:custDataLst>
    <p:extLst>
      <p:ext uri="{BB962C8B-B14F-4D97-AF65-F5344CB8AC3E}">
        <p14:creationId xmlns:p14="http://schemas.microsoft.com/office/powerpoint/2010/main" val="27862267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p:cNvSpPr>
            <a:spLocks noGrp="1" noChangeArrowheads="1"/>
          </p:cNvSpPr>
          <p:nvPr>
            <p:ph type="title"/>
          </p:nvPr>
        </p:nvSpPr>
        <p:spPr/>
        <p:txBody>
          <a:bodyPr/>
          <a:lstStyle/>
          <a:p>
            <a:r>
              <a:rPr lang="en-US" dirty="0" smtClean="0"/>
              <a:t>Agenda</a:t>
            </a:r>
            <a:endParaRPr lang="en-US" dirty="0"/>
          </a:p>
        </p:txBody>
      </p:sp>
      <p:sp>
        <p:nvSpPr>
          <p:cNvPr id="19" name="Rectangle 2"/>
          <p:cNvSpPr>
            <a:spLocks noChangeArrowheads="1"/>
          </p:cNvSpPr>
          <p:nvPr/>
        </p:nvSpPr>
        <p:spPr bwMode="gray">
          <a:xfrm>
            <a:off x="0" y="1080000"/>
            <a:ext cx="9147600" cy="3780000"/>
          </a:xfrm>
          <a:prstGeom prst="rect">
            <a:avLst/>
          </a:prstGeom>
          <a:solidFill>
            <a:schemeClr val="accent1"/>
          </a:solidFill>
          <a:ln>
            <a:noFill/>
          </a:ln>
          <a:effectLst/>
          <a:extLst/>
        </p:spPr>
        <p:txBody>
          <a:bodyPr wrap="none" lIns="91430" tIns="45715" rIns="91430" bIns="45715" anchor="ctr"/>
          <a:lstStyle/>
          <a:p>
            <a:endParaRPr lang="en-US" dirty="0">
              <a:solidFill>
                <a:schemeClr val="accent6"/>
              </a:solidFill>
            </a:endParaRPr>
          </a:p>
        </p:txBody>
      </p:sp>
      <p:sp>
        <p:nvSpPr>
          <p:cNvPr id="20" name="Rectangle 3"/>
          <p:cNvSpPr>
            <a:spLocks noChangeArrowheads="1"/>
          </p:cNvSpPr>
          <p:nvPr>
            <p:custDataLst>
              <p:tags r:id="rId2"/>
            </p:custDataLst>
          </p:nvPr>
        </p:nvSpPr>
        <p:spPr bwMode="auto">
          <a:xfrm>
            <a:off x="359999" y="1428137"/>
            <a:ext cx="7920001" cy="252000"/>
          </a:xfrm>
          <a:prstGeom prst="rect">
            <a:avLst/>
          </a:prstGeom>
          <a:solidFill>
            <a:schemeClr val="accent3"/>
          </a:solidFill>
          <a:ln>
            <a:noFill/>
          </a:ln>
          <a:effectLst/>
          <a:extLst/>
        </p:spPr>
        <p:txBody>
          <a:bodyPr lIns="180000" tIns="0" rIns="0" bIns="0" anchor="ctr" anchorCtr="0"/>
          <a:lstStyle/>
          <a:p>
            <a:pPr eaLnBrk="0" hangingPunct="0"/>
            <a:r>
              <a:rPr lang="en-US" sz="1400" dirty="0" smtClean="0">
                <a:solidFill>
                  <a:srgbClr val="666666"/>
                </a:solidFill>
              </a:rPr>
              <a:t>1.</a:t>
            </a:r>
            <a:endParaRPr lang="en-US" sz="1400" dirty="0">
              <a:solidFill>
                <a:srgbClr val="666666"/>
              </a:solidFill>
            </a:endParaRPr>
          </a:p>
        </p:txBody>
      </p:sp>
      <p:sp>
        <p:nvSpPr>
          <p:cNvPr id="21" name="Rectangle 4"/>
          <p:cNvSpPr>
            <a:spLocks noChangeArrowheads="1"/>
          </p:cNvSpPr>
          <p:nvPr>
            <p:custDataLst>
              <p:tags r:id="rId3"/>
            </p:custDataLst>
          </p:nvPr>
        </p:nvSpPr>
        <p:spPr bwMode="auto">
          <a:xfrm>
            <a:off x="359999" y="1728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2.</a:t>
            </a:r>
            <a:endParaRPr lang="en-US" sz="1400" dirty="0">
              <a:solidFill>
                <a:srgbClr val="666666"/>
              </a:solidFill>
            </a:endParaRPr>
          </a:p>
        </p:txBody>
      </p:sp>
      <p:sp useBgFill="1">
        <p:nvSpPr>
          <p:cNvPr id="22" name="Rectangle 5"/>
          <p:cNvSpPr>
            <a:spLocks noChangeArrowheads="1"/>
          </p:cNvSpPr>
          <p:nvPr>
            <p:custDataLst>
              <p:tags r:id="rId4"/>
            </p:custDataLst>
          </p:nvPr>
        </p:nvSpPr>
        <p:spPr bwMode="auto">
          <a:xfrm>
            <a:off x="359999" y="2034000"/>
            <a:ext cx="7920001"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t>3.</a:t>
            </a:r>
            <a:endParaRPr lang="en-US" sz="1400" dirty="0"/>
          </a:p>
        </p:txBody>
      </p:sp>
      <p:sp>
        <p:nvSpPr>
          <p:cNvPr id="23" name="Rectangle 6"/>
          <p:cNvSpPr>
            <a:spLocks noChangeArrowheads="1"/>
          </p:cNvSpPr>
          <p:nvPr>
            <p:custDataLst>
              <p:tags r:id="rId5"/>
            </p:custDataLst>
          </p:nvPr>
        </p:nvSpPr>
        <p:spPr bwMode="auto">
          <a:xfrm>
            <a:off x="359999" y="2340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4.</a:t>
            </a:r>
            <a:endParaRPr lang="en-US" sz="1400" dirty="0">
              <a:solidFill>
                <a:srgbClr val="666666"/>
              </a:solidFill>
            </a:endParaRPr>
          </a:p>
        </p:txBody>
      </p:sp>
      <p:sp>
        <p:nvSpPr>
          <p:cNvPr id="24" name="Rectangle 7"/>
          <p:cNvSpPr>
            <a:spLocks noChangeArrowheads="1"/>
          </p:cNvSpPr>
          <p:nvPr>
            <p:custDataLst>
              <p:tags r:id="rId6"/>
            </p:custDataLst>
          </p:nvPr>
        </p:nvSpPr>
        <p:spPr bwMode="auto">
          <a:xfrm>
            <a:off x="359999" y="2646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5.</a:t>
            </a:r>
            <a:endParaRPr lang="en-US" sz="1400" dirty="0">
              <a:solidFill>
                <a:srgbClr val="666666"/>
              </a:solidFill>
            </a:endParaRPr>
          </a:p>
        </p:txBody>
      </p:sp>
      <p:sp>
        <p:nvSpPr>
          <p:cNvPr id="25" name="Rectangle 8" hidden="1"/>
          <p:cNvSpPr>
            <a:spLocks noChangeArrowheads="1"/>
          </p:cNvSpPr>
          <p:nvPr>
            <p:custDataLst>
              <p:tags r:id="rId7"/>
            </p:custDataLst>
          </p:nvPr>
        </p:nvSpPr>
        <p:spPr bwMode="auto">
          <a:xfrm>
            <a:off x="359999" y="2952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6.</a:t>
            </a:r>
            <a:endParaRPr lang="en-US" sz="1400" dirty="0">
              <a:solidFill>
                <a:srgbClr val="666666"/>
              </a:solidFill>
            </a:endParaRPr>
          </a:p>
        </p:txBody>
      </p:sp>
      <p:sp>
        <p:nvSpPr>
          <p:cNvPr id="26" name="Rectangle 9" hidden="1"/>
          <p:cNvSpPr>
            <a:spLocks noChangeArrowheads="1"/>
          </p:cNvSpPr>
          <p:nvPr>
            <p:custDataLst>
              <p:tags r:id="rId8"/>
            </p:custDataLst>
          </p:nvPr>
        </p:nvSpPr>
        <p:spPr bwMode="auto">
          <a:xfrm>
            <a:off x="359999" y="3258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7.</a:t>
            </a:r>
            <a:endParaRPr lang="en-US" sz="1400" dirty="0">
              <a:solidFill>
                <a:srgbClr val="666666"/>
              </a:solidFill>
            </a:endParaRPr>
          </a:p>
        </p:txBody>
      </p:sp>
      <p:sp>
        <p:nvSpPr>
          <p:cNvPr id="27" name="Rectangle 10" hidden="1"/>
          <p:cNvSpPr>
            <a:spLocks noChangeArrowheads="1"/>
          </p:cNvSpPr>
          <p:nvPr>
            <p:custDataLst>
              <p:tags r:id="rId9"/>
            </p:custDataLst>
          </p:nvPr>
        </p:nvSpPr>
        <p:spPr bwMode="auto">
          <a:xfrm>
            <a:off x="359999" y="3564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8.</a:t>
            </a:r>
            <a:endParaRPr lang="en-US" sz="1400" dirty="0">
              <a:solidFill>
                <a:srgbClr val="666666"/>
              </a:solidFill>
            </a:endParaRPr>
          </a:p>
        </p:txBody>
      </p:sp>
      <p:sp>
        <p:nvSpPr>
          <p:cNvPr id="28" name="Rectangle 11">
            <a:hlinkClick r:id="rId20" action="ppaction://hlinksldjump"/>
          </p:cNvPr>
          <p:cNvSpPr>
            <a:spLocks noChangeArrowheads="1"/>
          </p:cNvSpPr>
          <p:nvPr>
            <p:custDataLst>
              <p:tags r:id="rId10"/>
            </p:custDataLst>
          </p:nvPr>
        </p:nvSpPr>
        <p:spPr bwMode="auto">
          <a:xfrm>
            <a:off x="791604" y="1728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Motivation / Planning MAP System Structure and Parameterization</a:t>
            </a:r>
            <a:endParaRPr lang="en-US" sz="1400" dirty="0">
              <a:solidFill>
                <a:srgbClr val="666666"/>
              </a:solidFill>
            </a:endParaRPr>
          </a:p>
        </p:txBody>
      </p:sp>
      <p:sp useBgFill="1">
        <p:nvSpPr>
          <p:cNvPr id="29" name="Rectangle 12">
            <a:hlinkClick r:id="rId21" action="ppaction://hlinksldjump"/>
          </p:cNvPr>
          <p:cNvSpPr>
            <a:spLocks noChangeArrowheads="1"/>
          </p:cNvSpPr>
          <p:nvPr>
            <p:custDataLst>
              <p:tags r:id="rId11"/>
            </p:custDataLst>
          </p:nvPr>
        </p:nvSpPr>
        <p:spPr bwMode="auto">
          <a:xfrm>
            <a:off x="791604" y="2034000"/>
            <a:ext cx="7488395"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t>Defined Use-cases</a:t>
            </a:r>
            <a:endParaRPr lang="en-US" sz="1400" dirty="0"/>
          </a:p>
        </p:txBody>
      </p:sp>
      <p:sp>
        <p:nvSpPr>
          <p:cNvPr id="30" name="Rectangle 13">
            <a:hlinkClick r:id="rId22" action="ppaction://hlinksldjump"/>
          </p:cNvPr>
          <p:cNvSpPr>
            <a:spLocks noChangeArrowheads="1"/>
          </p:cNvSpPr>
          <p:nvPr>
            <p:custDataLst>
              <p:tags r:id="rId12"/>
            </p:custDataLst>
          </p:nvPr>
        </p:nvSpPr>
        <p:spPr bwMode="auto">
          <a:xfrm>
            <a:off x="791604" y="2340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The SSD approach</a:t>
            </a:r>
            <a:endParaRPr lang="en-US" sz="1400" dirty="0">
              <a:solidFill>
                <a:srgbClr val="666666"/>
              </a:solidFill>
            </a:endParaRPr>
          </a:p>
        </p:txBody>
      </p:sp>
      <p:sp>
        <p:nvSpPr>
          <p:cNvPr id="31" name="Rectangle 14">
            <a:hlinkClick r:id="rId23" action="ppaction://hlinksldjump"/>
          </p:cNvPr>
          <p:cNvSpPr>
            <a:spLocks noChangeArrowheads="1"/>
          </p:cNvSpPr>
          <p:nvPr>
            <p:custDataLst>
              <p:tags r:id="rId13"/>
            </p:custDataLst>
          </p:nvPr>
        </p:nvSpPr>
        <p:spPr bwMode="auto">
          <a:xfrm>
            <a:off x="791604" y="2646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First prototypes</a:t>
            </a:r>
            <a:endParaRPr lang="en-US" sz="1400" dirty="0">
              <a:solidFill>
                <a:srgbClr val="666666"/>
              </a:solidFill>
            </a:endParaRPr>
          </a:p>
        </p:txBody>
      </p:sp>
      <p:sp>
        <p:nvSpPr>
          <p:cNvPr id="32" name="Rectangle 15" hidden="1"/>
          <p:cNvSpPr>
            <a:spLocks noChangeArrowheads="1"/>
          </p:cNvSpPr>
          <p:nvPr>
            <p:custDataLst>
              <p:tags r:id="rId14"/>
            </p:custDataLst>
          </p:nvPr>
        </p:nvSpPr>
        <p:spPr bwMode="auto">
          <a:xfrm>
            <a:off x="791604" y="2952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
        <p:nvSpPr>
          <p:cNvPr id="33" name="Rectangle 16">
            <a:hlinkClick r:id="rId24" action="ppaction://hlinksldjump"/>
          </p:cNvPr>
          <p:cNvSpPr>
            <a:spLocks noChangeArrowheads="1"/>
          </p:cNvSpPr>
          <p:nvPr>
            <p:custDataLst>
              <p:tags r:id="rId15"/>
            </p:custDataLst>
          </p:nvPr>
        </p:nvSpPr>
        <p:spPr bwMode="auto">
          <a:xfrm>
            <a:off x="791604" y="1428137"/>
            <a:ext cx="7488395" cy="252000"/>
          </a:xfrm>
          <a:prstGeom prst="rect">
            <a:avLst/>
          </a:prstGeom>
          <a:solidFill>
            <a:schemeClr val="accent3"/>
          </a:solidFill>
          <a:ln>
            <a:noFill/>
          </a:ln>
          <a:effectLst/>
          <a:extLst/>
        </p:spPr>
        <p:txBody>
          <a:bodyPr anchor="ctr"/>
          <a:lstStyle/>
          <a:p>
            <a:pPr eaLnBrk="0" hangingPunct="0"/>
            <a:r>
              <a:rPr lang="en-US" sz="1400" smtClean="0">
                <a:solidFill>
                  <a:srgbClr val="666666"/>
                </a:solidFill>
              </a:rPr>
              <a:t>Use-cases for FMI in ZF</a:t>
            </a:r>
            <a:endParaRPr lang="en-US" sz="1400" dirty="0">
              <a:solidFill>
                <a:srgbClr val="666666"/>
              </a:solidFill>
            </a:endParaRPr>
          </a:p>
        </p:txBody>
      </p:sp>
      <p:sp>
        <p:nvSpPr>
          <p:cNvPr id="34" name="Rectangle 17" hidden="1"/>
          <p:cNvSpPr>
            <a:spLocks noChangeArrowheads="1"/>
          </p:cNvSpPr>
          <p:nvPr>
            <p:custDataLst>
              <p:tags r:id="rId16"/>
            </p:custDataLst>
          </p:nvPr>
        </p:nvSpPr>
        <p:spPr bwMode="auto">
          <a:xfrm>
            <a:off x="791604" y="3258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
        <p:nvSpPr>
          <p:cNvPr id="35" name="Rectangle 18" hidden="1"/>
          <p:cNvSpPr>
            <a:spLocks noChangeArrowheads="1"/>
          </p:cNvSpPr>
          <p:nvPr>
            <p:custDataLst>
              <p:tags r:id="rId17"/>
            </p:custDataLst>
          </p:nvPr>
        </p:nvSpPr>
        <p:spPr bwMode="auto">
          <a:xfrm>
            <a:off x="791604" y="3564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Tree>
    <p:custDataLst>
      <p:tags r:id="rId1"/>
    </p:custDataLst>
    <p:extLst>
      <p:ext uri="{BB962C8B-B14F-4D97-AF65-F5344CB8AC3E}">
        <p14:creationId xmlns:p14="http://schemas.microsoft.com/office/powerpoint/2010/main" val="118817246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1">
              <a:spcBef>
                <a:spcPts val="0"/>
              </a:spcBef>
            </a:pPr>
            <a:r>
              <a:rPr lang="en-US" b="1" dirty="0" smtClean="0"/>
              <a:t>UC 01	Exchange </a:t>
            </a:r>
            <a:r>
              <a:rPr lang="en-US" b="1" dirty="0"/>
              <a:t>of one FMU / Model with multiple different Parameter Sets</a:t>
            </a:r>
          </a:p>
          <a:p>
            <a:pPr lvl="1">
              <a:spcBef>
                <a:spcPts val="0"/>
              </a:spcBef>
            </a:pPr>
            <a:r>
              <a:rPr lang="en-US" dirty="0" smtClean="0"/>
              <a:t>UC-03	Exchange of Parameter Sets with Restricted Visibility / Changeability of Parameters</a:t>
            </a:r>
          </a:p>
          <a:p>
            <a:pPr lvl="1">
              <a:spcBef>
                <a:spcPts val="0"/>
              </a:spcBef>
            </a:pPr>
            <a:r>
              <a:rPr lang="en-US" dirty="0" smtClean="0"/>
              <a:t>UC-04</a:t>
            </a:r>
            <a:r>
              <a:rPr lang="en-US" dirty="0"/>
              <a:t>	Encryption and Authentication of Parameter </a:t>
            </a:r>
            <a:r>
              <a:rPr lang="en-US" dirty="0" smtClean="0"/>
              <a:t>Sets</a:t>
            </a:r>
            <a:endParaRPr lang="en-US" dirty="0"/>
          </a:p>
          <a:p>
            <a:pPr lvl="1">
              <a:spcBef>
                <a:spcPts val="0"/>
              </a:spcBef>
            </a:pPr>
            <a:r>
              <a:rPr lang="en-US" b="1" dirty="0"/>
              <a:t>UC-05	Describing parameter sets for system </a:t>
            </a:r>
            <a:r>
              <a:rPr lang="en-US" b="1" dirty="0" smtClean="0"/>
              <a:t>architecture</a:t>
            </a:r>
            <a:endParaRPr lang="en-US" b="1" dirty="0"/>
          </a:p>
          <a:p>
            <a:pPr lvl="1">
              <a:spcBef>
                <a:spcPts val="0"/>
              </a:spcBef>
            </a:pPr>
            <a:r>
              <a:rPr lang="en-US" dirty="0"/>
              <a:t>UC-06	Handling parameter sets independently from </a:t>
            </a:r>
            <a:r>
              <a:rPr lang="en-US" dirty="0" smtClean="0"/>
              <a:t>FMUs/Models</a:t>
            </a:r>
            <a:endParaRPr lang="en-US" dirty="0"/>
          </a:p>
          <a:p>
            <a:pPr lvl="1">
              <a:spcBef>
                <a:spcPts val="0"/>
              </a:spcBef>
            </a:pPr>
            <a:r>
              <a:rPr lang="en-US" dirty="0"/>
              <a:t>UC-07	Use of one parameter set for parameterization of several </a:t>
            </a:r>
            <a:r>
              <a:rPr lang="en-US" dirty="0" smtClean="0"/>
              <a:t>FMUs</a:t>
            </a:r>
            <a:endParaRPr lang="en-US" dirty="0"/>
          </a:p>
          <a:p>
            <a:pPr lvl="1">
              <a:spcBef>
                <a:spcPts val="0"/>
              </a:spcBef>
            </a:pPr>
            <a:r>
              <a:rPr lang="en-US" dirty="0"/>
              <a:t>UC-08	Meta information for </a:t>
            </a:r>
            <a:r>
              <a:rPr lang="en-US" dirty="0" smtClean="0"/>
              <a:t>parameters</a:t>
            </a:r>
            <a:endParaRPr lang="en-US" dirty="0"/>
          </a:p>
          <a:p>
            <a:pPr lvl="1">
              <a:spcBef>
                <a:spcPts val="0"/>
              </a:spcBef>
            </a:pPr>
            <a:r>
              <a:rPr lang="en-US" b="1" dirty="0"/>
              <a:t>UC-09	Describing a system </a:t>
            </a:r>
            <a:r>
              <a:rPr lang="en-US" b="1" dirty="0" smtClean="0"/>
              <a:t>structure</a:t>
            </a:r>
            <a:endParaRPr lang="en-US" b="1" dirty="0"/>
          </a:p>
          <a:p>
            <a:pPr lvl="1">
              <a:spcBef>
                <a:spcPts val="0"/>
              </a:spcBef>
            </a:pPr>
            <a:r>
              <a:rPr lang="en-US" b="1" dirty="0"/>
              <a:t>UC-10	Handling different parameter set </a:t>
            </a:r>
            <a:r>
              <a:rPr lang="en-US" b="1" dirty="0" smtClean="0"/>
              <a:t>formats</a:t>
            </a:r>
            <a:endParaRPr lang="en-US" b="1" dirty="0"/>
          </a:p>
          <a:p>
            <a:pPr lvl="1">
              <a:spcBef>
                <a:spcPts val="0"/>
              </a:spcBef>
            </a:pPr>
            <a:r>
              <a:rPr lang="en-US" b="1" dirty="0"/>
              <a:t>UC-11	Handling parameters within an authoring </a:t>
            </a:r>
            <a:r>
              <a:rPr lang="en-US" b="1" dirty="0" smtClean="0"/>
              <a:t>tool</a:t>
            </a:r>
            <a:endParaRPr lang="en-US" b="1" dirty="0"/>
          </a:p>
          <a:p>
            <a:pPr lvl="1">
              <a:spcBef>
                <a:spcPts val="0"/>
              </a:spcBef>
            </a:pPr>
            <a:r>
              <a:rPr lang="en-US" dirty="0"/>
              <a:t>UC-12	Providing parameters sets for </a:t>
            </a:r>
            <a:r>
              <a:rPr lang="en-US" dirty="0" smtClean="0"/>
              <a:t>simulation</a:t>
            </a:r>
            <a:endParaRPr lang="en-US" dirty="0"/>
          </a:p>
          <a:p>
            <a:pPr lvl="1">
              <a:spcBef>
                <a:spcPts val="0"/>
              </a:spcBef>
            </a:pPr>
            <a:r>
              <a:rPr lang="en-US" dirty="0"/>
              <a:t>UC-13	Standard parameter handling </a:t>
            </a:r>
            <a:r>
              <a:rPr lang="en-US" dirty="0" smtClean="0"/>
              <a:t>plugin</a:t>
            </a:r>
            <a:endParaRPr lang="en-US" dirty="0"/>
          </a:p>
          <a:p>
            <a:pPr lvl="1">
              <a:spcBef>
                <a:spcPts val="0"/>
              </a:spcBef>
            </a:pPr>
            <a:r>
              <a:rPr lang="en-US" b="1" dirty="0"/>
              <a:t>UC-14	System architectures with </a:t>
            </a:r>
            <a:r>
              <a:rPr lang="en-US" b="1" dirty="0" smtClean="0"/>
              <a:t>signal-adoption-layers</a:t>
            </a:r>
            <a:endParaRPr lang="en-US" b="1" dirty="0"/>
          </a:p>
          <a:p>
            <a:pPr lvl="1">
              <a:spcBef>
                <a:spcPts val="0"/>
              </a:spcBef>
            </a:pPr>
            <a:r>
              <a:rPr lang="en-US" dirty="0"/>
              <a:t>UC-15	Parameter Data </a:t>
            </a:r>
            <a:r>
              <a:rPr lang="en-US" dirty="0" smtClean="0"/>
              <a:t>Model</a:t>
            </a:r>
            <a:endParaRPr lang="en-US" dirty="0"/>
          </a:p>
          <a:p>
            <a:pPr lvl="1"/>
            <a:endParaRPr lang="en-US" dirty="0"/>
          </a:p>
        </p:txBody>
      </p:sp>
      <p:sp>
        <p:nvSpPr>
          <p:cNvPr id="2" name="Titel 1"/>
          <p:cNvSpPr>
            <a:spLocks noGrp="1"/>
          </p:cNvSpPr>
          <p:nvPr>
            <p:ph type="title"/>
          </p:nvPr>
        </p:nvSpPr>
        <p:spPr/>
        <p:txBody>
          <a:bodyPr/>
          <a:lstStyle/>
          <a:p>
            <a:pPr eaLnBrk="0" hangingPunct="0"/>
            <a:r>
              <a:rPr lang="en-US" dirty="0" smtClean="0"/>
              <a:t>Defined Use-Cases</a:t>
            </a:r>
            <a:endParaRPr lang="en-US" dirty="0"/>
          </a:p>
        </p:txBody>
      </p:sp>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11" y="2590489"/>
            <a:ext cx="204829" cy="204829"/>
          </a:xfrm>
          <a:prstGeom prst="rect">
            <a:avLst/>
          </a:prstGeom>
        </p:spPr>
      </p:pic>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43" y="3026148"/>
            <a:ext cx="170167" cy="170167"/>
          </a:xfrm>
          <a:prstGeom prst="rect">
            <a:avLst/>
          </a:prstGeom>
        </p:spPr>
      </p:pic>
      <p:pic>
        <p:nvPicPr>
          <p:cNvPr id="6" name="Grafik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41" y="3661351"/>
            <a:ext cx="170167" cy="170167"/>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40" y="3882556"/>
            <a:ext cx="170167" cy="170167"/>
          </a:xfrm>
          <a:prstGeom prst="rect">
            <a:avLst/>
          </a:prstGeom>
        </p:spPr>
      </p:pic>
      <p:pic>
        <p:nvPicPr>
          <p:cNvPr id="8" name="Grafi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039" y="1101032"/>
            <a:ext cx="170167" cy="170167"/>
          </a:xfrm>
          <a:prstGeom prst="rect">
            <a:avLst/>
          </a:prstGeom>
        </p:spPr>
      </p:pic>
    </p:spTree>
    <p:custDataLst>
      <p:tags r:id="rId1"/>
    </p:custDataLst>
    <p:extLst>
      <p:ext uri="{BB962C8B-B14F-4D97-AF65-F5344CB8AC3E}">
        <p14:creationId xmlns:p14="http://schemas.microsoft.com/office/powerpoint/2010/main" val="247287403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Abgerundetes Rechteck 123"/>
          <p:cNvSpPr/>
          <p:nvPr/>
        </p:nvSpPr>
        <p:spPr>
          <a:xfrm>
            <a:off x="3135086" y="1341691"/>
            <a:ext cx="1484811" cy="1730841"/>
          </a:xfrm>
          <a:prstGeom prst="roundRect">
            <a:avLst/>
          </a:prstGeom>
          <a:solidFill>
            <a:schemeClr val="accent5">
              <a:lumMod val="40000"/>
              <a:lumOff val="60000"/>
              <a:alpha val="7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2" name="Titel 1"/>
          <p:cNvSpPr>
            <a:spLocks noGrp="1"/>
          </p:cNvSpPr>
          <p:nvPr>
            <p:ph type="title"/>
          </p:nvPr>
        </p:nvSpPr>
        <p:spPr/>
        <p:txBody>
          <a:bodyPr/>
          <a:lstStyle/>
          <a:p>
            <a:pPr eaLnBrk="0" hangingPunct="0"/>
            <a:r>
              <a:rPr lang="en-US" dirty="0"/>
              <a:t>Exchange of one FMU / Model with multiple different Parameter Sets</a:t>
            </a:r>
          </a:p>
        </p:txBody>
      </p:sp>
      <p:sp>
        <p:nvSpPr>
          <p:cNvPr id="6" name="Flussdiagramm: Mehrere Dokumente 5"/>
          <p:cNvSpPr/>
          <p:nvPr/>
        </p:nvSpPr>
        <p:spPr>
          <a:xfrm>
            <a:off x="3916640" y="2138528"/>
            <a:ext cx="644425"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a:solidFill>
                  <a:schemeClr val="tx1"/>
                </a:solidFill>
                <a:latin typeface="Arial" pitchFamily="34" charset="0"/>
                <a:cs typeface="Arial" pitchFamily="34" charset="0"/>
              </a:rPr>
              <a:t>P</a:t>
            </a:r>
            <a:r>
              <a:rPr lang="en-US" sz="900" dirty="0" smtClean="0">
                <a:solidFill>
                  <a:schemeClr val="tx1"/>
                </a:solidFill>
                <a:latin typeface="Arial" pitchFamily="34" charset="0"/>
                <a:cs typeface="Arial" pitchFamily="34" charset="0"/>
              </a:rPr>
              <a:t>aram-Set1</a:t>
            </a:r>
          </a:p>
        </p:txBody>
      </p:sp>
      <p:sp>
        <p:nvSpPr>
          <p:cNvPr id="15" name="Freeform 15"/>
          <p:cNvSpPr>
            <a:spLocks/>
          </p:cNvSpPr>
          <p:nvPr/>
        </p:nvSpPr>
        <p:spPr bwMode="auto">
          <a:xfrm>
            <a:off x="3290550" y="3072531"/>
            <a:ext cx="682079" cy="511175"/>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2"/>
          </a:solidFill>
          <a:ln w="12700" cap="flat" cmpd="sng" algn="ctr">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0"/>
              </a:spcBef>
            </a:pPr>
            <a:r>
              <a:rPr lang="de-DE" sz="900" dirty="0" smtClean="0">
                <a:solidFill>
                  <a:schemeClr val="tx1"/>
                </a:solidFill>
                <a:latin typeface="Arial" pitchFamily="34" charset="0"/>
                <a:cs typeface="Arial" pitchFamily="34" charset="0"/>
              </a:rPr>
              <a:t>Std </a:t>
            </a:r>
            <a:r>
              <a:rPr lang="de-DE" sz="900" dirty="0" err="1" smtClean="0">
                <a:solidFill>
                  <a:schemeClr val="tx1"/>
                </a:solidFill>
                <a:latin typeface="Arial" pitchFamily="34" charset="0"/>
                <a:cs typeface="Arial" pitchFamily="34" charset="0"/>
              </a:rPr>
              <a:t>Plugin</a:t>
            </a:r>
            <a:endParaRPr lang="de-DE" sz="900" dirty="0">
              <a:solidFill>
                <a:schemeClr val="tx1"/>
              </a:solidFill>
              <a:latin typeface="Arial" pitchFamily="34" charset="0"/>
              <a:cs typeface="Arial" pitchFamily="34" charset="0"/>
            </a:endParaRPr>
          </a:p>
        </p:txBody>
      </p:sp>
      <p:grpSp>
        <p:nvGrpSpPr>
          <p:cNvPr id="26" name="Gruppieren 25"/>
          <p:cNvGrpSpPr/>
          <p:nvPr/>
        </p:nvGrpSpPr>
        <p:grpSpPr>
          <a:xfrm>
            <a:off x="360362" y="1687870"/>
            <a:ext cx="666206" cy="1554479"/>
            <a:chOff x="4852851" y="1645921"/>
            <a:chExt cx="666206" cy="1554479"/>
          </a:xfrm>
          <a:solidFill>
            <a:schemeClr val="bg1">
              <a:lumMod val="75000"/>
            </a:schemeClr>
          </a:solidFill>
        </p:grpSpPr>
        <p:sp>
          <p:nvSpPr>
            <p:cNvPr id="9" name="Flussdiagramm: Prozess 8"/>
            <p:cNvSpPr/>
            <p:nvPr/>
          </p:nvSpPr>
          <p:spPr>
            <a:xfrm>
              <a:off x="4852851" y="1645921"/>
              <a:ext cx="666206" cy="1554479"/>
            </a:xfrm>
            <a:prstGeom prst="flowChartProcess">
              <a:avLst/>
            </a:prstGeom>
            <a:grp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Authoring Tool</a:t>
              </a:r>
            </a:p>
          </p:txBody>
        </p:sp>
        <p:sp>
          <p:nvSpPr>
            <p:cNvPr id="13" name="Freeform 15"/>
            <p:cNvSpPr>
              <a:spLocks/>
            </p:cNvSpPr>
            <p:nvPr/>
          </p:nvSpPr>
          <p:spPr bwMode="auto">
            <a:xfrm>
              <a:off x="5225145" y="3030582"/>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16" name="Freeform 15"/>
            <p:cNvSpPr>
              <a:spLocks/>
            </p:cNvSpPr>
            <p:nvPr/>
          </p:nvSpPr>
          <p:spPr bwMode="auto">
            <a:xfrm>
              <a:off x="4948922" y="3030583"/>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27" name="Gruppieren 26"/>
          <p:cNvGrpSpPr/>
          <p:nvPr/>
        </p:nvGrpSpPr>
        <p:grpSpPr>
          <a:xfrm>
            <a:off x="3221070" y="1426593"/>
            <a:ext cx="822960" cy="555171"/>
            <a:chOff x="1476103" y="1645921"/>
            <a:chExt cx="822960" cy="555171"/>
          </a:xfrm>
        </p:grpSpPr>
        <p:sp>
          <p:nvSpPr>
            <p:cNvPr id="4" name="Abgerundetes Rechteck 3"/>
            <p:cNvSpPr/>
            <p:nvPr/>
          </p:nvSpPr>
          <p:spPr>
            <a:xfrm>
              <a:off x="1476103" y="1645921"/>
              <a:ext cx="822960" cy="555170"/>
            </a:xfrm>
            <a:prstGeom prst="roundRec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200" dirty="0" smtClean="0">
                  <a:solidFill>
                    <a:schemeClr val="tx1"/>
                  </a:solidFill>
                  <a:latin typeface="Arial" pitchFamily="34" charset="0"/>
                  <a:cs typeface="Arial" pitchFamily="34" charset="0"/>
                </a:rPr>
                <a:t>FMU1</a:t>
              </a:r>
            </a:p>
          </p:txBody>
        </p:sp>
        <p:sp>
          <p:nvSpPr>
            <p:cNvPr id="25" name="Freeform 15"/>
            <p:cNvSpPr>
              <a:spLocks/>
            </p:cNvSpPr>
            <p:nvPr/>
          </p:nvSpPr>
          <p:spPr bwMode="auto">
            <a:xfrm>
              <a:off x="1774638" y="203127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cxnSp>
        <p:nvCxnSpPr>
          <p:cNvPr id="78" name="Gerade Verbindung 77"/>
          <p:cNvCxnSpPr>
            <a:endCxn id="6" idx="2"/>
          </p:cNvCxnSpPr>
          <p:nvPr/>
        </p:nvCxnSpPr>
        <p:spPr>
          <a:xfrm flipV="1">
            <a:off x="3631589" y="2867482"/>
            <a:ext cx="562452" cy="192004"/>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6" name="Gerade Verbindung 105"/>
          <p:cNvCxnSpPr/>
          <p:nvPr/>
        </p:nvCxnSpPr>
        <p:spPr>
          <a:xfrm flipV="1">
            <a:off x="3646185" y="1981764"/>
            <a:ext cx="0" cy="1090768"/>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5" name="Gerade Verbindung 124"/>
          <p:cNvCxnSpPr/>
          <p:nvPr/>
        </p:nvCxnSpPr>
        <p:spPr>
          <a:xfrm>
            <a:off x="1030996" y="1905529"/>
            <a:ext cx="2108518" cy="0"/>
          </a:xfrm>
          <a:prstGeom prst="line">
            <a:avLst/>
          </a:prstGeom>
          <a:ln w="25400">
            <a:solidFill>
              <a:schemeClr val="accent5">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46" name="Gruppieren 145"/>
          <p:cNvGrpSpPr/>
          <p:nvPr/>
        </p:nvGrpSpPr>
        <p:grpSpPr>
          <a:xfrm>
            <a:off x="8205651" y="1687869"/>
            <a:ext cx="666206" cy="1554480"/>
            <a:chOff x="5893525" y="2664823"/>
            <a:chExt cx="666206" cy="1554480"/>
          </a:xfrm>
          <a:solidFill>
            <a:schemeClr val="bg1">
              <a:lumMod val="75000"/>
            </a:schemeClr>
          </a:solidFill>
        </p:grpSpPr>
        <p:sp>
          <p:nvSpPr>
            <p:cNvPr id="147" name="Flussdiagramm: Prozess 146"/>
            <p:cNvSpPr/>
            <p:nvPr/>
          </p:nvSpPr>
          <p:spPr>
            <a:xfrm>
              <a:off x="5893525" y="2664823"/>
              <a:ext cx="666206" cy="1554479"/>
            </a:xfrm>
            <a:prstGeom prst="flowChartProcess">
              <a:avLst/>
            </a:prstGeom>
            <a:grp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Integration Tool</a:t>
              </a:r>
            </a:p>
          </p:txBody>
        </p:sp>
        <p:sp>
          <p:nvSpPr>
            <p:cNvPr id="148" name="Freeform 15"/>
            <p:cNvSpPr>
              <a:spLocks/>
            </p:cNvSpPr>
            <p:nvPr/>
          </p:nvSpPr>
          <p:spPr bwMode="auto">
            <a:xfrm>
              <a:off x="6252752" y="404948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149" name="Freeform 15"/>
            <p:cNvSpPr>
              <a:spLocks/>
            </p:cNvSpPr>
            <p:nvPr/>
          </p:nvSpPr>
          <p:spPr bwMode="auto">
            <a:xfrm>
              <a:off x="5976529" y="4049486"/>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158" name="Gruppieren 157"/>
          <p:cNvGrpSpPr/>
          <p:nvPr/>
        </p:nvGrpSpPr>
        <p:grpSpPr>
          <a:xfrm>
            <a:off x="3632550" y="3242351"/>
            <a:ext cx="4768090" cy="477644"/>
            <a:chOff x="3632550" y="3389831"/>
            <a:chExt cx="4768090" cy="477644"/>
          </a:xfrm>
        </p:grpSpPr>
        <p:cxnSp>
          <p:nvCxnSpPr>
            <p:cNvPr id="45" name="Gerade Verbindung 44"/>
            <p:cNvCxnSpPr/>
            <p:nvPr/>
          </p:nvCxnSpPr>
          <p:spPr>
            <a:xfrm>
              <a:off x="3632550" y="3731186"/>
              <a:ext cx="0" cy="136289"/>
            </a:xfrm>
            <a:prstGeom prst="line">
              <a:avLst/>
            </a:prstGeom>
            <a:ln w="12700">
              <a:solidFill>
                <a:schemeClr val="tx1"/>
              </a:solidFill>
              <a:headEnd type="stealth"/>
            </a:ln>
          </p:spPr>
          <p:style>
            <a:lnRef idx="1">
              <a:schemeClr val="accent1"/>
            </a:lnRef>
            <a:fillRef idx="0">
              <a:schemeClr val="accent1"/>
            </a:fillRef>
            <a:effectRef idx="0">
              <a:schemeClr val="accent1"/>
            </a:effectRef>
            <a:fontRef idx="minor">
              <a:schemeClr val="tx1"/>
            </a:fontRef>
          </p:style>
        </p:cxnSp>
        <p:grpSp>
          <p:nvGrpSpPr>
            <p:cNvPr id="154" name="Gruppieren 153"/>
            <p:cNvGrpSpPr/>
            <p:nvPr/>
          </p:nvGrpSpPr>
          <p:grpSpPr>
            <a:xfrm>
              <a:off x="3632550" y="3389831"/>
              <a:ext cx="4768090" cy="477644"/>
              <a:chOff x="3632550" y="3389831"/>
              <a:chExt cx="4768090" cy="477644"/>
            </a:xfrm>
          </p:grpSpPr>
          <p:cxnSp>
            <p:nvCxnSpPr>
              <p:cNvPr id="150" name="Gerade Verbindung 149"/>
              <p:cNvCxnSpPr/>
              <p:nvPr/>
            </p:nvCxnSpPr>
            <p:spPr>
              <a:xfrm flipH="1">
                <a:off x="3632550" y="3867475"/>
                <a:ext cx="98734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150"/>
              <p:cNvCxnSpPr/>
              <p:nvPr/>
            </p:nvCxnSpPr>
            <p:spPr>
              <a:xfrm flipH="1">
                <a:off x="4619898" y="3867475"/>
                <a:ext cx="3780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151"/>
              <p:cNvCxnSpPr/>
              <p:nvPr/>
            </p:nvCxnSpPr>
            <p:spPr>
              <a:xfrm flipV="1">
                <a:off x="8400640" y="3389831"/>
                <a:ext cx="0" cy="477644"/>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grpSp>
      </p:grpSp>
      <p:cxnSp>
        <p:nvCxnSpPr>
          <p:cNvPr id="153" name="Gerade Verbindung 152"/>
          <p:cNvCxnSpPr/>
          <p:nvPr/>
        </p:nvCxnSpPr>
        <p:spPr>
          <a:xfrm>
            <a:off x="4619897" y="1879353"/>
            <a:ext cx="3585754" cy="0"/>
          </a:xfrm>
          <a:prstGeom prst="line">
            <a:avLst/>
          </a:prstGeom>
          <a:ln w="25400">
            <a:solidFill>
              <a:schemeClr val="accent5">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57" name="Gruppieren 156"/>
          <p:cNvGrpSpPr/>
          <p:nvPr/>
        </p:nvGrpSpPr>
        <p:grpSpPr>
          <a:xfrm>
            <a:off x="568418" y="3242349"/>
            <a:ext cx="3063171" cy="477646"/>
            <a:chOff x="568418" y="3389829"/>
            <a:chExt cx="3063171" cy="477646"/>
          </a:xfrm>
        </p:grpSpPr>
        <p:grpSp>
          <p:nvGrpSpPr>
            <p:cNvPr id="155" name="Gruppieren 154"/>
            <p:cNvGrpSpPr/>
            <p:nvPr/>
          </p:nvGrpSpPr>
          <p:grpSpPr>
            <a:xfrm>
              <a:off x="568418" y="3389829"/>
              <a:ext cx="3063171" cy="477646"/>
              <a:chOff x="568418" y="3389829"/>
              <a:chExt cx="3063171" cy="477646"/>
            </a:xfrm>
          </p:grpSpPr>
          <p:cxnSp>
            <p:nvCxnSpPr>
              <p:cNvPr id="47" name="Gerade Verbindung 46"/>
              <p:cNvCxnSpPr/>
              <p:nvPr/>
            </p:nvCxnSpPr>
            <p:spPr>
              <a:xfrm flipH="1">
                <a:off x="568418" y="3867475"/>
                <a:ext cx="30631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p:nvCxnSpPr>
            <p:spPr>
              <a:xfrm flipV="1">
                <a:off x="568418" y="3389829"/>
                <a:ext cx="0" cy="477646"/>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grpSp>
        <p:cxnSp>
          <p:nvCxnSpPr>
            <p:cNvPr id="156" name="Gerade Verbindung 155"/>
            <p:cNvCxnSpPr/>
            <p:nvPr/>
          </p:nvCxnSpPr>
          <p:spPr>
            <a:xfrm>
              <a:off x="3631589" y="3731185"/>
              <a:ext cx="0" cy="136289"/>
            </a:xfrm>
            <a:prstGeom prst="line">
              <a:avLst/>
            </a:prstGeom>
            <a:ln w="12700">
              <a:solidFill>
                <a:schemeClr val="tx1"/>
              </a:solidFill>
              <a:headEnd type="stealth"/>
            </a:ln>
          </p:spPr>
          <p:style>
            <a:lnRef idx="1">
              <a:schemeClr val="accent1"/>
            </a:lnRef>
            <a:fillRef idx="0">
              <a:schemeClr val="accent1"/>
            </a:fillRef>
            <a:effectRef idx="0">
              <a:schemeClr val="accent1"/>
            </a:effectRef>
            <a:fontRef idx="minor">
              <a:schemeClr val="tx1"/>
            </a:fontRef>
          </p:style>
        </p:cxnSp>
      </p:grpSp>
      <p:sp>
        <p:nvSpPr>
          <p:cNvPr id="161" name="Textfeld 160"/>
          <p:cNvSpPr txBox="1"/>
          <p:nvPr/>
        </p:nvSpPr>
        <p:spPr>
          <a:xfrm>
            <a:off x="4233482" y="3414429"/>
            <a:ext cx="291747"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SSD</a:t>
            </a:r>
            <a:endParaRPr lang="en-US" sz="1400" dirty="0" smtClean="0">
              <a:solidFill>
                <a:schemeClr val="bg1"/>
              </a:solidFill>
            </a:endParaRPr>
          </a:p>
        </p:txBody>
      </p:sp>
    </p:spTree>
    <p:custDataLst>
      <p:tags r:id="rId1"/>
    </p:custDataLst>
    <p:extLst>
      <p:ext uri="{BB962C8B-B14F-4D97-AF65-F5344CB8AC3E}">
        <p14:creationId xmlns:p14="http://schemas.microsoft.com/office/powerpoint/2010/main" val="3412510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750"/>
                                  </p:stCondLst>
                                  <p:childTnLst>
                                    <p:set>
                                      <p:cBhvr>
                                        <p:cTn id="13" dur="1" fill="hold">
                                          <p:stCondLst>
                                            <p:cond delay="0"/>
                                          </p:stCondLst>
                                        </p:cTn>
                                        <p:tgtEl>
                                          <p:spTgt spid="78"/>
                                        </p:tgtEl>
                                        <p:attrNameLst>
                                          <p:attrName>style.visibility</p:attrName>
                                        </p:attrNameLst>
                                      </p:cBhvr>
                                      <p:to>
                                        <p:strVal val="visible"/>
                                      </p:to>
                                    </p:set>
                                  </p:childTnLst>
                                </p:cTn>
                              </p:par>
                            </p:childTnLst>
                          </p:cTn>
                        </p:par>
                        <p:par>
                          <p:cTn id="14" fill="hold">
                            <p:stCondLst>
                              <p:cond delay="750"/>
                            </p:stCondLst>
                            <p:childTnLst>
                              <p:par>
                                <p:cTn id="15" presetID="1" presetClass="entr" presetSubtype="0" fill="hold" grpId="0" nodeType="afterEffect">
                                  <p:stCondLst>
                                    <p:cond delay="75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1000"/>
                                  </p:stCondLst>
                                  <p:childTnLst>
                                    <p:set>
                                      <p:cBhvr>
                                        <p:cTn id="23" dur="1" fill="hold">
                                          <p:stCondLst>
                                            <p:cond delay="0"/>
                                          </p:stCondLst>
                                        </p:cTn>
                                        <p:tgtEl>
                                          <p:spTgt spid="153"/>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1000"/>
                                  </p:stCondLst>
                                  <p:childTnLst>
                                    <p:set>
                                      <p:cBhvr>
                                        <p:cTn id="26" dur="1" fill="hold">
                                          <p:stCondLst>
                                            <p:cond delay="0"/>
                                          </p:stCondLst>
                                        </p:cTn>
                                        <p:tgtEl>
                                          <p:spTgt spid="1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Abgerundetes Rechteck 98"/>
          <p:cNvSpPr/>
          <p:nvPr/>
        </p:nvSpPr>
        <p:spPr>
          <a:xfrm>
            <a:off x="1596789" y="1201003"/>
            <a:ext cx="5131557" cy="1882690"/>
          </a:xfrm>
          <a:prstGeom prst="roundRect">
            <a:avLst/>
          </a:prstGeom>
          <a:solidFill>
            <a:schemeClr val="accent4">
              <a:lumMod val="20000"/>
              <a:lumOff val="80000"/>
            </a:schemeClr>
          </a:solidFill>
          <a:ln w="50800" cap="flat" cmpd="sng" algn="ctr">
            <a:solidFill>
              <a:schemeClr val="accent4">
                <a:lumMod val="75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cxnSp>
        <p:nvCxnSpPr>
          <p:cNvPr id="102" name="Gerade Verbindung 101"/>
          <p:cNvCxnSpPr/>
          <p:nvPr/>
        </p:nvCxnSpPr>
        <p:spPr>
          <a:xfrm flipV="1">
            <a:off x="1026567" y="2046947"/>
            <a:ext cx="570221" cy="1072"/>
          </a:xfrm>
          <a:prstGeom prst="line">
            <a:avLst/>
          </a:prstGeom>
          <a:ln w="254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pPr eaLnBrk="0" hangingPunct="0"/>
            <a:r>
              <a:rPr lang="da-DK" dirty="0"/>
              <a:t>Handling different parameter set formats</a:t>
            </a:r>
            <a:endParaRPr lang="en-US" dirty="0"/>
          </a:p>
        </p:txBody>
      </p:sp>
      <p:grpSp>
        <p:nvGrpSpPr>
          <p:cNvPr id="5" name="Gruppieren 4"/>
          <p:cNvGrpSpPr/>
          <p:nvPr/>
        </p:nvGrpSpPr>
        <p:grpSpPr>
          <a:xfrm>
            <a:off x="5638980" y="1342683"/>
            <a:ext cx="1708877" cy="2310159"/>
            <a:chOff x="5638980" y="1342683"/>
            <a:chExt cx="1708877" cy="2310159"/>
          </a:xfrm>
        </p:grpSpPr>
        <p:sp>
          <p:nvSpPr>
            <p:cNvPr id="6" name="Abgerundetes Rechteck 5"/>
            <p:cNvSpPr/>
            <p:nvPr/>
          </p:nvSpPr>
          <p:spPr>
            <a:xfrm>
              <a:off x="5638980" y="1342683"/>
              <a:ext cx="1708877" cy="2310159"/>
            </a:xfrm>
            <a:prstGeom prst="roundRect">
              <a:avLst/>
            </a:prstGeom>
            <a:solidFill>
              <a:schemeClr val="accent2">
                <a:lumMod val="40000"/>
                <a:lumOff val="60000"/>
                <a:alpha val="7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7" name="Textfeld 6"/>
            <p:cNvSpPr txBox="1"/>
            <p:nvPr/>
          </p:nvSpPr>
          <p:spPr>
            <a:xfrm>
              <a:off x="6927318" y="3422709"/>
              <a:ext cx="283732"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SSP</a:t>
              </a:r>
              <a:endParaRPr lang="en-US" sz="1400" dirty="0" smtClean="0">
                <a:solidFill>
                  <a:schemeClr val="bg1"/>
                </a:solidFill>
              </a:endParaRPr>
            </a:p>
          </p:txBody>
        </p:sp>
      </p:grpSp>
      <p:grpSp>
        <p:nvGrpSpPr>
          <p:cNvPr id="8" name="Gruppieren 7"/>
          <p:cNvGrpSpPr/>
          <p:nvPr/>
        </p:nvGrpSpPr>
        <p:grpSpPr>
          <a:xfrm>
            <a:off x="3135086" y="1348516"/>
            <a:ext cx="1484811" cy="1730840"/>
            <a:chOff x="3135086" y="1341691"/>
            <a:chExt cx="1484811" cy="2310159"/>
          </a:xfrm>
        </p:grpSpPr>
        <p:sp>
          <p:nvSpPr>
            <p:cNvPr id="9" name="Abgerundetes Rechteck 8"/>
            <p:cNvSpPr/>
            <p:nvPr/>
          </p:nvSpPr>
          <p:spPr>
            <a:xfrm>
              <a:off x="3135086" y="1341691"/>
              <a:ext cx="1484811" cy="2310159"/>
            </a:xfrm>
            <a:prstGeom prst="roundRect">
              <a:avLst/>
            </a:prstGeom>
            <a:solidFill>
              <a:schemeClr val="accent5">
                <a:lumMod val="40000"/>
                <a:lumOff val="60000"/>
                <a:alpha val="7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10" name="Textfeld 9"/>
            <p:cNvSpPr txBox="1"/>
            <p:nvPr/>
          </p:nvSpPr>
          <p:spPr>
            <a:xfrm>
              <a:off x="4233482" y="3414429"/>
              <a:ext cx="291747"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SSD</a:t>
              </a:r>
              <a:endParaRPr lang="en-US" sz="1400" dirty="0" smtClean="0">
                <a:solidFill>
                  <a:schemeClr val="bg1"/>
                </a:solidFill>
              </a:endParaRPr>
            </a:p>
          </p:txBody>
        </p:sp>
      </p:grpSp>
      <p:sp>
        <p:nvSpPr>
          <p:cNvPr id="12" name="Flussdiagramm: Mehrere Dokumente 11"/>
          <p:cNvSpPr/>
          <p:nvPr/>
        </p:nvSpPr>
        <p:spPr>
          <a:xfrm>
            <a:off x="3916640" y="2138528"/>
            <a:ext cx="644425"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Param-Set1</a:t>
            </a:r>
          </a:p>
        </p:txBody>
      </p:sp>
      <p:sp>
        <p:nvSpPr>
          <p:cNvPr id="13" name="Freeform 15"/>
          <p:cNvSpPr>
            <a:spLocks/>
          </p:cNvSpPr>
          <p:nvPr/>
        </p:nvSpPr>
        <p:spPr bwMode="auto">
          <a:xfrm>
            <a:off x="3290550" y="3072531"/>
            <a:ext cx="682079" cy="511175"/>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2"/>
          </a:solidFill>
          <a:ln w="12700" cap="flat" cmpd="sng" algn="ctr">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0"/>
              </a:spcBef>
            </a:pPr>
            <a:r>
              <a:rPr lang="de-DE" sz="900" dirty="0" smtClean="0">
                <a:solidFill>
                  <a:schemeClr val="tx1"/>
                </a:solidFill>
                <a:latin typeface="Arial" pitchFamily="34" charset="0"/>
                <a:cs typeface="Arial" pitchFamily="34" charset="0"/>
              </a:rPr>
              <a:t>Std </a:t>
            </a:r>
            <a:r>
              <a:rPr lang="de-DE" sz="900" dirty="0" err="1" smtClean="0">
                <a:solidFill>
                  <a:schemeClr val="tx1"/>
                </a:solidFill>
                <a:latin typeface="Arial" pitchFamily="34" charset="0"/>
                <a:cs typeface="Arial" pitchFamily="34" charset="0"/>
              </a:rPr>
              <a:t>Plugin</a:t>
            </a:r>
            <a:endParaRPr lang="de-DE" sz="900" dirty="0">
              <a:solidFill>
                <a:schemeClr val="tx1"/>
              </a:solidFill>
              <a:latin typeface="Arial" pitchFamily="34" charset="0"/>
              <a:cs typeface="Arial" pitchFamily="34" charset="0"/>
            </a:endParaRPr>
          </a:p>
        </p:txBody>
      </p:sp>
      <p:grpSp>
        <p:nvGrpSpPr>
          <p:cNvPr id="14" name="Gruppieren 13"/>
          <p:cNvGrpSpPr/>
          <p:nvPr/>
        </p:nvGrpSpPr>
        <p:grpSpPr>
          <a:xfrm>
            <a:off x="360362" y="1687870"/>
            <a:ext cx="666206" cy="1554479"/>
            <a:chOff x="4852851" y="1645921"/>
            <a:chExt cx="666206" cy="1554479"/>
          </a:xfrm>
          <a:solidFill>
            <a:schemeClr val="bg1">
              <a:lumMod val="75000"/>
            </a:schemeClr>
          </a:solidFill>
        </p:grpSpPr>
        <p:sp>
          <p:nvSpPr>
            <p:cNvPr id="15" name="Flussdiagramm: Prozess 14"/>
            <p:cNvSpPr/>
            <p:nvPr/>
          </p:nvSpPr>
          <p:spPr>
            <a:xfrm>
              <a:off x="4852851" y="1645921"/>
              <a:ext cx="666206" cy="1554479"/>
            </a:xfrm>
            <a:prstGeom prst="flowChartProcess">
              <a:avLst/>
            </a:prstGeom>
            <a:grp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Authoring Tool</a:t>
              </a:r>
            </a:p>
          </p:txBody>
        </p:sp>
        <p:sp>
          <p:nvSpPr>
            <p:cNvPr id="16" name="Freeform 15"/>
            <p:cNvSpPr>
              <a:spLocks/>
            </p:cNvSpPr>
            <p:nvPr/>
          </p:nvSpPr>
          <p:spPr bwMode="auto">
            <a:xfrm>
              <a:off x="5225145" y="3030582"/>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17" name="Freeform 15"/>
            <p:cNvSpPr>
              <a:spLocks/>
            </p:cNvSpPr>
            <p:nvPr/>
          </p:nvSpPr>
          <p:spPr bwMode="auto">
            <a:xfrm>
              <a:off x="4948922" y="3030583"/>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22" name="Gruppieren 21"/>
          <p:cNvGrpSpPr/>
          <p:nvPr/>
        </p:nvGrpSpPr>
        <p:grpSpPr>
          <a:xfrm>
            <a:off x="5703963" y="1426593"/>
            <a:ext cx="822960" cy="555170"/>
            <a:chOff x="2908663" y="1645921"/>
            <a:chExt cx="822960" cy="555170"/>
          </a:xfrm>
        </p:grpSpPr>
        <p:sp>
          <p:nvSpPr>
            <p:cNvPr id="23" name="Abgerundetes Rechteck 22"/>
            <p:cNvSpPr/>
            <p:nvPr/>
          </p:nvSpPr>
          <p:spPr>
            <a:xfrm>
              <a:off x="2908663" y="1645921"/>
              <a:ext cx="822960" cy="555170"/>
            </a:xfrm>
            <a:prstGeom prst="roundRec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200" dirty="0" smtClean="0">
                  <a:solidFill>
                    <a:schemeClr val="tx1"/>
                  </a:solidFill>
                  <a:latin typeface="Arial" pitchFamily="34" charset="0"/>
                  <a:cs typeface="Arial" pitchFamily="34" charset="0"/>
                </a:rPr>
                <a:t>FMU2</a:t>
              </a:r>
              <a:endParaRPr lang="en-US" sz="1200" dirty="0">
                <a:solidFill>
                  <a:schemeClr val="tx1"/>
                </a:solidFill>
                <a:latin typeface="Arial" pitchFamily="34" charset="0"/>
                <a:cs typeface="Arial" pitchFamily="34" charset="0"/>
              </a:endParaRPr>
            </a:p>
          </p:txBody>
        </p:sp>
        <p:sp>
          <p:nvSpPr>
            <p:cNvPr id="24" name="Freeform 15"/>
            <p:cNvSpPr>
              <a:spLocks/>
            </p:cNvSpPr>
            <p:nvPr/>
          </p:nvSpPr>
          <p:spPr bwMode="auto">
            <a:xfrm>
              <a:off x="3208158" y="2031274"/>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25" name="Gruppieren 24"/>
          <p:cNvGrpSpPr/>
          <p:nvPr/>
        </p:nvGrpSpPr>
        <p:grpSpPr>
          <a:xfrm>
            <a:off x="3221070" y="1426593"/>
            <a:ext cx="822960" cy="555171"/>
            <a:chOff x="1476103" y="1645921"/>
            <a:chExt cx="822960" cy="555171"/>
          </a:xfrm>
        </p:grpSpPr>
        <p:sp>
          <p:nvSpPr>
            <p:cNvPr id="26" name="Abgerundetes Rechteck 25"/>
            <p:cNvSpPr/>
            <p:nvPr/>
          </p:nvSpPr>
          <p:spPr>
            <a:xfrm>
              <a:off x="1476103" y="1645921"/>
              <a:ext cx="822960" cy="555170"/>
            </a:xfrm>
            <a:prstGeom prst="roundRec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200" dirty="0" smtClean="0">
                  <a:solidFill>
                    <a:schemeClr val="tx1"/>
                  </a:solidFill>
                  <a:latin typeface="Arial" pitchFamily="34" charset="0"/>
                  <a:cs typeface="Arial" pitchFamily="34" charset="0"/>
                </a:rPr>
                <a:t>FMU1</a:t>
              </a:r>
            </a:p>
          </p:txBody>
        </p:sp>
        <p:sp>
          <p:nvSpPr>
            <p:cNvPr id="27" name="Freeform 15"/>
            <p:cNvSpPr>
              <a:spLocks/>
            </p:cNvSpPr>
            <p:nvPr/>
          </p:nvSpPr>
          <p:spPr bwMode="auto">
            <a:xfrm>
              <a:off x="1774638" y="203127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sp>
        <p:nvSpPr>
          <p:cNvPr id="28" name="Freeform 15"/>
          <p:cNvSpPr>
            <a:spLocks/>
          </p:cNvSpPr>
          <p:nvPr/>
        </p:nvSpPr>
        <p:spPr bwMode="auto">
          <a:xfrm>
            <a:off x="5774404" y="3052938"/>
            <a:ext cx="682079" cy="511175"/>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accent1">
              <a:lumMod val="60000"/>
              <a:lumOff val="40000"/>
            </a:schemeClr>
          </a:solidFill>
          <a:ln w="12700" cap="flat" cmpd="sng" algn="ctr">
            <a:solidFill>
              <a:schemeClr val="accent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de-DE" sz="900" dirty="0" err="1" smtClean="0">
                <a:solidFill>
                  <a:schemeClr val="tx1"/>
                </a:solidFill>
                <a:latin typeface="Arial" pitchFamily="34" charset="0"/>
                <a:cs typeface="Arial" pitchFamily="34" charset="0"/>
              </a:rPr>
              <a:t>Plugin</a:t>
            </a:r>
            <a:r>
              <a:rPr lang="de-DE" sz="900" dirty="0" smtClean="0">
                <a:solidFill>
                  <a:schemeClr val="tx1"/>
                </a:solidFill>
                <a:latin typeface="Arial" pitchFamily="34" charset="0"/>
                <a:cs typeface="Arial" pitchFamily="34" charset="0"/>
              </a:rPr>
              <a:t> A</a:t>
            </a:r>
            <a:endParaRPr lang="de-DE" sz="900" dirty="0">
              <a:solidFill>
                <a:schemeClr val="tx1"/>
              </a:solidFill>
              <a:latin typeface="Arial" pitchFamily="34" charset="0"/>
              <a:cs typeface="Arial" pitchFamily="34" charset="0"/>
            </a:endParaRPr>
          </a:p>
        </p:txBody>
      </p:sp>
      <p:sp>
        <p:nvSpPr>
          <p:cNvPr id="30" name="Flussdiagramm: Mehrere Dokumente 29"/>
          <p:cNvSpPr/>
          <p:nvPr/>
        </p:nvSpPr>
        <p:spPr>
          <a:xfrm>
            <a:off x="6649917" y="2125456"/>
            <a:ext cx="644425" cy="757646"/>
          </a:xfrm>
          <a:prstGeom prst="flowChartMultidocument">
            <a:avLst/>
          </a:prstGeom>
          <a:solidFill>
            <a:schemeClr val="accent1">
              <a:lumMod val="60000"/>
              <a:lumOff val="40000"/>
            </a:schemeClr>
          </a:solidFill>
          <a:ln w="12700" cap="flat" cmpd="sng" algn="ctr">
            <a:solidFill>
              <a:schemeClr val="accent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Param-Set2</a:t>
            </a:r>
          </a:p>
        </p:txBody>
      </p:sp>
      <p:grpSp>
        <p:nvGrpSpPr>
          <p:cNvPr id="32" name="Gruppieren 31"/>
          <p:cNvGrpSpPr/>
          <p:nvPr/>
        </p:nvGrpSpPr>
        <p:grpSpPr>
          <a:xfrm>
            <a:off x="4127864" y="4001475"/>
            <a:ext cx="1554479" cy="666207"/>
            <a:chOff x="4127864" y="4001475"/>
            <a:chExt cx="1554479" cy="666207"/>
          </a:xfrm>
        </p:grpSpPr>
        <p:sp>
          <p:nvSpPr>
            <p:cNvPr id="33" name="Flussdiagramm: Prozess 32"/>
            <p:cNvSpPr/>
            <p:nvPr/>
          </p:nvSpPr>
          <p:spPr>
            <a:xfrm rot="5400000">
              <a:off x="4572001" y="3557339"/>
              <a:ext cx="666206" cy="1554479"/>
            </a:xfrm>
            <a:prstGeom prst="flowChartProcess">
              <a:avLst/>
            </a:prstGeom>
            <a:solidFill>
              <a:schemeClr val="bg1">
                <a:lumMod val="75000"/>
              </a:schemeClr>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Parameter Tool</a:t>
              </a:r>
            </a:p>
          </p:txBody>
        </p:sp>
        <p:sp>
          <p:nvSpPr>
            <p:cNvPr id="34" name="Freeform 15"/>
            <p:cNvSpPr>
              <a:spLocks/>
            </p:cNvSpPr>
            <p:nvPr/>
          </p:nvSpPr>
          <p:spPr bwMode="auto">
            <a:xfrm rot="10800000">
              <a:off x="4969474" y="400147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35" name="Freeform 15"/>
            <p:cNvSpPr>
              <a:spLocks/>
            </p:cNvSpPr>
            <p:nvPr/>
          </p:nvSpPr>
          <p:spPr bwMode="auto">
            <a:xfrm rot="10800000">
              <a:off x="4632002" y="4001476"/>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81" name="Gruppieren 80"/>
          <p:cNvGrpSpPr/>
          <p:nvPr/>
        </p:nvGrpSpPr>
        <p:grpSpPr>
          <a:xfrm>
            <a:off x="3632550" y="3583706"/>
            <a:ext cx="1111436" cy="417769"/>
            <a:chOff x="3632550" y="3583706"/>
            <a:chExt cx="1111436" cy="417769"/>
          </a:xfrm>
        </p:grpSpPr>
        <p:cxnSp>
          <p:nvCxnSpPr>
            <p:cNvPr id="36" name="Gerade Verbindung 35"/>
            <p:cNvCxnSpPr/>
            <p:nvPr/>
          </p:nvCxnSpPr>
          <p:spPr>
            <a:xfrm>
              <a:off x="3632550" y="3583706"/>
              <a:ext cx="0" cy="136289"/>
            </a:xfrm>
            <a:prstGeom prst="line">
              <a:avLst/>
            </a:prstGeom>
            <a:ln w="12700">
              <a:solidFill>
                <a:schemeClr val="tx1"/>
              </a:solidFill>
              <a:headEnd type="stealth"/>
            </a:ln>
          </p:spPr>
          <p:style>
            <a:lnRef idx="1">
              <a:schemeClr val="accent1"/>
            </a:lnRef>
            <a:fillRef idx="0">
              <a:schemeClr val="accent1"/>
            </a:fillRef>
            <a:effectRef idx="0">
              <a:schemeClr val="accent1"/>
            </a:effectRef>
            <a:fontRef idx="minor">
              <a:schemeClr val="tx1"/>
            </a:fontRef>
          </p:style>
        </p:cxnSp>
        <p:cxnSp>
          <p:nvCxnSpPr>
            <p:cNvPr id="39" name="Gerade Verbindung 38"/>
            <p:cNvCxnSpPr/>
            <p:nvPr/>
          </p:nvCxnSpPr>
          <p:spPr>
            <a:xfrm flipH="1">
              <a:off x="3632551" y="3719995"/>
              <a:ext cx="11114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a:xfrm>
              <a:off x="4743986" y="3719995"/>
              <a:ext cx="0" cy="281480"/>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grpSp>
      <p:cxnSp>
        <p:nvCxnSpPr>
          <p:cNvPr id="48" name="Gerade Verbindung 47"/>
          <p:cNvCxnSpPr>
            <a:endCxn id="12" idx="2"/>
          </p:cNvCxnSpPr>
          <p:nvPr/>
        </p:nvCxnSpPr>
        <p:spPr>
          <a:xfrm flipV="1">
            <a:off x="3631589" y="2867482"/>
            <a:ext cx="562452" cy="192004"/>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9" name="Gerade Verbindung 48"/>
          <p:cNvCxnSpPr>
            <a:endCxn id="30" idx="2"/>
          </p:cNvCxnSpPr>
          <p:nvPr/>
        </p:nvCxnSpPr>
        <p:spPr>
          <a:xfrm flipV="1">
            <a:off x="6120746" y="2854410"/>
            <a:ext cx="806572" cy="205076"/>
          </a:xfrm>
          <a:prstGeom prst="line">
            <a:avLst/>
          </a:prstGeom>
          <a:ln w="12700">
            <a:solidFill>
              <a:schemeClr val="accent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0" name="Flussdiagramm: Mehrere Dokumente 49"/>
          <p:cNvSpPr/>
          <p:nvPr/>
        </p:nvSpPr>
        <p:spPr>
          <a:xfrm>
            <a:off x="4760752" y="2125456"/>
            <a:ext cx="644425"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Param-Set2</a:t>
            </a:r>
            <a:endParaRPr lang="en-US" sz="900" dirty="0">
              <a:solidFill>
                <a:schemeClr val="tx1"/>
              </a:solidFill>
              <a:latin typeface="Arial" pitchFamily="34" charset="0"/>
              <a:cs typeface="Arial" pitchFamily="34" charset="0"/>
            </a:endParaRPr>
          </a:p>
        </p:txBody>
      </p:sp>
      <p:cxnSp>
        <p:nvCxnSpPr>
          <p:cNvPr id="51" name="Gerade Verbindung 50"/>
          <p:cNvCxnSpPr>
            <a:endCxn id="50" idx="2"/>
          </p:cNvCxnSpPr>
          <p:nvPr/>
        </p:nvCxnSpPr>
        <p:spPr>
          <a:xfrm flipV="1">
            <a:off x="3646185" y="2854410"/>
            <a:ext cx="1391968" cy="205076"/>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2" name="Gleich 51"/>
          <p:cNvSpPr/>
          <p:nvPr/>
        </p:nvSpPr>
        <p:spPr>
          <a:xfrm>
            <a:off x="5638980" y="2364849"/>
            <a:ext cx="817503" cy="261257"/>
          </a:xfrm>
          <a:prstGeom prst="mathEqual">
            <a:avLst/>
          </a:prstGeom>
          <a:gradFill flip="none" rotWithShape="1">
            <a:gsLst>
              <a:gs pos="0">
                <a:schemeClr val="bg1">
                  <a:lumMod val="65000"/>
                </a:schemeClr>
              </a:gs>
              <a:gs pos="50000">
                <a:schemeClr val="accent1">
                  <a:tint val="44500"/>
                  <a:satMod val="160000"/>
                </a:schemeClr>
              </a:gs>
              <a:gs pos="100000">
                <a:schemeClr val="accent1">
                  <a:lumMod val="40000"/>
                  <a:lumOff val="60000"/>
                </a:schemeClr>
              </a:gs>
            </a:gsLst>
            <a:lin ang="0" scaled="1"/>
            <a:tileRect/>
          </a:gra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cxnSp>
        <p:nvCxnSpPr>
          <p:cNvPr id="55" name="Gerade Verbindung 54"/>
          <p:cNvCxnSpPr/>
          <p:nvPr/>
        </p:nvCxnSpPr>
        <p:spPr>
          <a:xfrm flipV="1">
            <a:off x="6120746" y="1981764"/>
            <a:ext cx="0" cy="1071174"/>
          </a:xfrm>
          <a:prstGeom prst="line">
            <a:avLst/>
          </a:prstGeom>
          <a:ln w="12700">
            <a:solidFill>
              <a:schemeClr val="accent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6" name="Gerade Verbindung 55"/>
          <p:cNvCxnSpPr/>
          <p:nvPr/>
        </p:nvCxnSpPr>
        <p:spPr>
          <a:xfrm flipV="1">
            <a:off x="3646185" y="1981764"/>
            <a:ext cx="0" cy="1090768"/>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p:nvCxnSpPr>
        <p:spPr>
          <a:xfrm flipV="1">
            <a:off x="1026568" y="3052938"/>
            <a:ext cx="4612412" cy="10288"/>
          </a:xfrm>
          <a:prstGeom prst="line">
            <a:avLst/>
          </a:prstGeom>
          <a:ln w="25400">
            <a:solidFill>
              <a:schemeClr val="accent2">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feld 66"/>
          <p:cNvSpPr txBox="1"/>
          <p:nvPr/>
        </p:nvSpPr>
        <p:spPr>
          <a:xfrm>
            <a:off x="1903054" y="1384776"/>
            <a:ext cx="291747"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SSD</a:t>
            </a:r>
            <a:endParaRPr lang="en-US" sz="1400" dirty="0" smtClean="0">
              <a:solidFill>
                <a:schemeClr val="bg1"/>
              </a:solidFill>
            </a:endParaRPr>
          </a:p>
        </p:txBody>
      </p:sp>
      <p:grpSp>
        <p:nvGrpSpPr>
          <p:cNvPr id="78" name="Gruppieren 77"/>
          <p:cNvGrpSpPr/>
          <p:nvPr/>
        </p:nvGrpSpPr>
        <p:grpSpPr>
          <a:xfrm>
            <a:off x="5081458" y="3564113"/>
            <a:ext cx="1039288" cy="456772"/>
            <a:chOff x="5081458" y="3564113"/>
            <a:chExt cx="1039288" cy="456772"/>
          </a:xfrm>
        </p:grpSpPr>
        <p:cxnSp>
          <p:nvCxnSpPr>
            <p:cNvPr id="46" name="Gerade Verbindung 45"/>
            <p:cNvCxnSpPr/>
            <p:nvPr/>
          </p:nvCxnSpPr>
          <p:spPr>
            <a:xfrm flipV="1">
              <a:off x="6120746" y="3564113"/>
              <a:ext cx="0" cy="208232"/>
            </a:xfrm>
            <a:prstGeom prst="line">
              <a:avLst/>
            </a:prstGeom>
            <a:ln w="127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p:nvCxnSpPr>
          <p:spPr>
            <a:xfrm flipH="1">
              <a:off x="5081458" y="3772345"/>
              <a:ext cx="1039288"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p:nvCxnSpPr>
          <p:spPr>
            <a:xfrm>
              <a:off x="5081458" y="3772345"/>
              <a:ext cx="1507" cy="248540"/>
            </a:xfrm>
            <a:prstGeom prst="line">
              <a:avLst/>
            </a:prstGeom>
            <a:ln w="127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grpSp>
      <p:sp>
        <p:nvSpPr>
          <p:cNvPr id="80" name="Flussdiagramm: Mehrere Dokumente 79"/>
          <p:cNvSpPr/>
          <p:nvPr/>
        </p:nvSpPr>
        <p:spPr>
          <a:xfrm>
            <a:off x="4936472" y="4223908"/>
            <a:ext cx="292986" cy="301260"/>
          </a:xfrm>
          <a:prstGeom prst="flowChartMultidocument">
            <a:avLst/>
          </a:prstGeom>
          <a:solidFill>
            <a:schemeClr val="accent5">
              <a:lumMod val="20000"/>
              <a:lumOff val="80000"/>
              <a:alpha val="67000"/>
            </a:schemeClr>
          </a:solidFill>
          <a:ln w="12700" cap="flat" cmpd="sng" algn="ctr">
            <a:solidFill>
              <a:schemeClr val="bg2">
                <a:lumMod val="75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2</a:t>
            </a:r>
          </a:p>
        </p:txBody>
      </p:sp>
      <p:grpSp>
        <p:nvGrpSpPr>
          <p:cNvPr id="83" name="Gruppieren 82"/>
          <p:cNvGrpSpPr/>
          <p:nvPr/>
        </p:nvGrpSpPr>
        <p:grpSpPr>
          <a:xfrm>
            <a:off x="568418" y="3242349"/>
            <a:ext cx="3077767" cy="477646"/>
            <a:chOff x="568418" y="3242349"/>
            <a:chExt cx="3077767" cy="477646"/>
          </a:xfrm>
        </p:grpSpPr>
        <p:cxnSp>
          <p:nvCxnSpPr>
            <p:cNvPr id="37" name="Gerade Verbindung 36"/>
            <p:cNvCxnSpPr/>
            <p:nvPr/>
          </p:nvCxnSpPr>
          <p:spPr>
            <a:xfrm flipH="1">
              <a:off x="568418" y="3719995"/>
              <a:ext cx="30631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V="1">
              <a:off x="568418" y="3242349"/>
              <a:ext cx="0" cy="477646"/>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p:nvCxnSpPr>
          <p:spPr>
            <a:xfrm>
              <a:off x="3646185" y="3583705"/>
              <a:ext cx="0" cy="136289"/>
            </a:xfrm>
            <a:prstGeom prst="line">
              <a:avLst/>
            </a:prstGeom>
            <a:ln w="12700">
              <a:solidFill>
                <a:schemeClr val="tx1"/>
              </a:solidFill>
              <a:headEnd type="stealth"/>
            </a:ln>
          </p:spPr>
          <p:style>
            <a:lnRef idx="1">
              <a:schemeClr val="accent1"/>
            </a:lnRef>
            <a:fillRef idx="0">
              <a:schemeClr val="accent1"/>
            </a:fillRef>
            <a:effectRef idx="0">
              <a:schemeClr val="accent1"/>
            </a:effectRef>
            <a:fontRef idx="minor">
              <a:schemeClr val="tx1"/>
            </a:fontRef>
          </p:style>
        </p:cxnSp>
      </p:grpSp>
      <p:cxnSp>
        <p:nvCxnSpPr>
          <p:cNvPr id="94" name="Gerade Verbindung 93"/>
          <p:cNvCxnSpPr/>
          <p:nvPr/>
        </p:nvCxnSpPr>
        <p:spPr>
          <a:xfrm flipV="1">
            <a:off x="3646185" y="1981764"/>
            <a:ext cx="2469258" cy="1077722"/>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93" name="Gruppieren 92"/>
          <p:cNvGrpSpPr/>
          <p:nvPr/>
        </p:nvGrpSpPr>
        <p:grpSpPr>
          <a:xfrm>
            <a:off x="844641" y="3242351"/>
            <a:ext cx="5276105" cy="529994"/>
            <a:chOff x="844641" y="3242351"/>
            <a:chExt cx="5276105" cy="529994"/>
          </a:xfrm>
        </p:grpSpPr>
        <p:cxnSp>
          <p:nvCxnSpPr>
            <p:cNvPr id="43" name="Gerade Verbindung 42"/>
            <p:cNvCxnSpPr/>
            <p:nvPr/>
          </p:nvCxnSpPr>
          <p:spPr>
            <a:xfrm flipH="1">
              <a:off x="844642" y="3772345"/>
              <a:ext cx="5276104"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p:nvCxnSpPr>
          <p:spPr>
            <a:xfrm flipV="1">
              <a:off x="844641" y="3242351"/>
              <a:ext cx="0" cy="529994"/>
            </a:xfrm>
            <a:prstGeom prst="line">
              <a:avLst/>
            </a:prstGeom>
            <a:ln w="127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6" name="Gerade Verbindung 95"/>
            <p:cNvCxnSpPr/>
            <p:nvPr/>
          </p:nvCxnSpPr>
          <p:spPr>
            <a:xfrm flipV="1">
              <a:off x="6120746" y="3556545"/>
              <a:ext cx="0" cy="208232"/>
            </a:xfrm>
            <a:prstGeom prst="line">
              <a:avLst/>
            </a:prstGeom>
            <a:ln w="127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grpSp>
      <p:cxnSp>
        <p:nvCxnSpPr>
          <p:cNvPr id="103" name="Gerade Verbindung 102"/>
          <p:cNvCxnSpPr/>
          <p:nvPr/>
        </p:nvCxnSpPr>
        <p:spPr>
          <a:xfrm>
            <a:off x="1030996" y="1905529"/>
            <a:ext cx="2108518" cy="0"/>
          </a:xfrm>
          <a:prstGeom prst="line">
            <a:avLst/>
          </a:prstGeom>
          <a:ln w="25400">
            <a:solidFill>
              <a:schemeClr val="accent5">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015979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6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fill="hold" grpId="0" nodeType="clickEffect">
                                  <p:stCondLst>
                                    <p:cond delay="0"/>
                                  </p:stCondLst>
                                  <p:childTnLst>
                                    <p:animMotion origin="layout" path="M 0 1.86922E-6 L -0.04705 1.86922E-6 C -0.06806 1.86922E-6 -0.09392 0.03855 -0.09392 0.06971 L -0.09392 0.13973 " pathEditMode="relative" rAng="0" ptsTypes="FfFF">
                                      <p:cBhvr>
                                        <p:cTn id="23" dur="2000" fill="hold"/>
                                        <p:tgtEl>
                                          <p:spTgt spid="30"/>
                                        </p:tgtEl>
                                        <p:attrNameLst>
                                          <p:attrName>ppt_x</p:attrName>
                                          <p:attrName>ppt_y</p:attrName>
                                        </p:attrNameLst>
                                      </p:cBhvr>
                                      <p:rCtr x="-4705" y="6971"/>
                                    </p:animMotion>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2"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childTnLst>
                          </p:cTn>
                        </p:par>
                        <p:par>
                          <p:cTn id="29" fill="hold">
                            <p:stCondLst>
                              <p:cond delay="2000"/>
                            </p:stCondLst>
                            <p:childTnLst>
                              <p:par>
                                <p:cTn id="30" presetID="0" presetClass="path" presetSubtype="0" accel="50000" decel="50000" fill="hold" grpId="0" nodeType="afterEffect">
                                  <p:stCondLst>
                                    <p:cond delay="0"/>
                                  </p:stCondLst>
                                  <p:childTnLst>
                                    <p:animMotion origin="layout" path="M 0.11268 -0.22246 C 0.11302 -0.21536 0.11424 -0.20827 0.11424 -0.20086 C 0.11424 -0.16075 0.12361 -0.12311 0.10052 -0.11941 C 0.09653 -0.11879 0.09236 -0.11848 0.08837 -0.11786 C 0.05573 -0.12002 0.05104 -0.12095 0.01025 -0.11786 C 0.00834 -0.11786 0.00591 -0.112 0.00382 -0.11077 C 0.00278 -0.10583 0.00191 -0.10274 -0.00034 -0.09935 C -0.00364 -0.07868 -0.00139 -0.05615 -0.0026 -0.03486 C -0.00295 -0.02376 -0.00347 -0.00185 -0.00347 -0.00154 " pathEditMode="relative" rAng="0" ptsTypes="ffffffffA">
                                      <p:cBhvr>
                                        <p:cTn id="31" dur="2000" fill="hold"/>
                                        <p:tgtEl>
                                          <p:spTgt spid="80"/>
                                        </p:tgtEl>
                                        <p:attrNameLst>
                                          <p:attrName>ppt_x</p:attrName>
                                          <p:attrName>ppt_y</p:attrName>
                                        </p:attrNameLst>
                                      </p:cBhvr>
                                      <p:rCtr x="-5278" y="11046"/>
                                    </p:animMotion>
                                  </p:childTnLst>
                                </p:cTn>
                              </p:par>
                            </p:childTnLst>
                          </p:cTn>
                        </p:par>
                        <p:par>
                          <p:cTn id="32" fill="hold">
                            <p:stCondLst>
                              <p:cond delay="4000"/>
                            </p:stCondLst>
                            <p:childTnLst>
                              <p:par>
                                <p:cTn id="33" presetID="64" presetClass="path" presetSubtype="0" accel="50000" decel="50000" fill="hold" grpId="1" nodeType="afterEffect">
                                  <p:stCondLst>
                                    <p:cond delay="0"/>
                                  </p:stCondLst>
                                  <p:childTnLst>
                                    <p:animMotion origin="layout" path="M -0.09392 0.13973 L 0 1.86922E-6 " pathEditMode="relative" rAng="0" ptsTypes="AA">
                                      <p:cBhvr>
                                        <p:cTn id="34" dur="2000" fill="hold"/>
                                        <p:tgtEl>
                                          <p:spTgt spid="30"/>
                                        </p:tgtEl>
                                        <p:attrNameLst>
                                          <p:attrName>ppt_x</p:attrName>
                                          <p:attrName>ppt_y</p:attrName>
                                        </p:attrNameLst>
                                      </p:cBhvr>
                                      <p:rCtr x="4688" y="-7002"/>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par>
                          <p:cTn id="39" fill="hold">
                            <p:stCondLst>
                              <p:cond delay="0"/>
                            </p:stCondLst>
                            <p:childTnLst>
                              <p:par>
                                <p:cTn id="40" presetID="0" presetClass="path" presetSubtype="0" accel="50000" decel="50000" fill="hold" grpId="1" nodeType="afterEffect">
                                  <p:stCondLst>
                                    <p:cond delay="0"/>
                                  </p:stCondLst>
                                  <p:childTnLst>
                                    <p:animMotion origin="layout" path="M 0 0 C -0.00434 0.00493 -0.0033 0.00709 -0.00885 0.00987 C -0.01371 0.00925 -0.01909 0.01357 -0.0217 0.00555 C -0.02343 0.0003 -0.02309 -0.00648 -0.025 -0.01173 C -0.02673 -0.01635 -0.02639 -0.01481 -0.02743 -0.02005 C -0.0283 -0.02437 -0.02986 -0.03301 -0.02986 -0.03301 C -0.03038 -0.05645 -0.02899 -0.08483 -0.03298 -0.10765 C -0.03576 -0.12338 -0.06059 -0.12739 -0.06527 -0.1277 C -0.07152 -0.12832 -0.0776 -0.12863 -0.08385 -0.12894 C -0.10312 -0.12955 -0.12257 -0.12986 -0.14184 -0.13048 C -0.15295 -0.13326 -0.14652 -0.13264 -0.15243 -0.14189 C -0.15434 -0.15392 -0.15156 -0.13942 -0.15486 -0.14899 C -0.15607 -0.15269 -0.15677 -0.15947 -0.15729 -0.16348 C -0.15885 -0.18538 -0.15798 -0.16996 -0.15798 -0.20944 " pathEditMode="relative" ptsTypes="fffffffffffffA">
                                      <p:cBhvr>
                                        <p:cTn id="41" dur="2000" fill="hold"/>
                                        <p:tgtEl>
                                          <p:spTgt spid="80"/>
                                        </p:tgtEl>
                                        <p:attrNameLst>
                                          <p:attrName>ppt_x</p:attrName>
                                          <p:attrName>ppt_y</p:attrName>
                                        </p:attrNameLst>
                                      </p:cBhvr>
                                    </p:animMotion>
                                  </p:childTnLst>
                                </p:cTn>
                              </p:par>
                            </p:childTnLst>
                          </p:cTn>
                        </p:par>
                        <p:par>
                          <p:cTn id="42" fill="hold">
                            <p:stCondLst>
                              <p:cond delay="2000"/>
                            </p:stCondLst>
                            <p:childTnLst>
                              <p:par>
                                <p:cTn id="43" presetID="1" presetClass="entr" presetSubtype="0" fill="hold" grpId="1" nodeType="after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par>
                          <p:cTn id="45" fill="hold">
                            <p:stCondLst>
                              <p:cond delay="2000"/>
                            </p:stCondLst>
                            <p:childTnLst>
                              <p:par>
                                <p:cTn id="46" presetID="57" presetClass="path" presetSubtype="0" accel="50000" decel="50000" fill="hold" grpId="0" nodeType="afterEffect">
                                  <p:stCondLst>
                                    <p:cond delay="0"/>
                                  </p:stCondLst>
                                  <p:childTnLst>
                                    <p:animMotion origin="layout" path="M -0.1592 0.13973 L -0.1592 0.06971 C -0.1592 0.03825 -0.11562 1.86922E-6 -0.07986 1.86922E-6 L -2.77778E-6 1.86922E-6 " pathEditMode="relative" rAng="0" ptsTypes="FfFF">
                                      <p:cBhvr>
                                        <p:cTn id="47" dur="2000" fill="hold"/>
                                        <p:tgtEl>
                                          <p:spTgt spid="50"/>
                                        </p:tgtEl>
                                        <p:attrNameLst>
                                          <p:attrName>ppt_x</p:attrName>
                                          <p:attrName>ppt_y</p:attrName>
                                        </p:attrNameLst>
                                      </p:cBhvr>
                                      <p:rCtr x="7951" y="-7002"/>
                                    </p:animMotion>
                                  </p:childTnLst>
                                </p:cTn>
                              </p:par>
                            </p:childTnLst>
                          </p:cTn>
                        </p:par>
                        <p:par>
                          <p:cTn id="48" fill="hold">
                            <p:stCondLst>
                              <p:cond delay="4000"/>
                            </p:stCondLst>
                            <p:childTnLst>
                              <p:par>
                                <p:cTn id="49" presetID="1" presetClass="entr" presetSubtype="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1" nodeType="withEffect">
                                  <p:stCondLst>
                                    <p:cond delay="1000"/>
                                  </p:stCondLst>
                                  <p:childTnLst>
                                    <p:set>
                                      <p:cBhvr>
                                        <p:cTn id="52" dur="1" fill="hold">
                                          <p:stCondLst>
                                            <p:cond delay="0"/>
                                          </p:stCondLst>
                                        </p:cTn>
                                        <p:tgtEl>
                                          <p:spTgt spid="52"/>
                                        </p:tgtEl>
                                        <p:attrNameLst>
                                          <p:attrName>style.visibility</p:attrName>
                                        </p:attrNameLst>
                                      </p:cBhvr>
                                      <p:to>
                                        <p:strVal val="visible"/>
                                      </p:to>
                                    </p:set>
                                  </p:childTnLst>
                                </p:cTn>
                              </p:par>
                            </p:childTnLst>
                          </p:cTn>
                        </p:par>
                        <p:par>
                          <p:cTn id="53" fill="hold">
                            <p:stCondLst>
                              <p:cond delay="5000"/>
                            </p:stCondLst>
                            <p:childTnLst>
                              <p:par>
                                <p:cTn id="54" presetID="26" presetClass="emph" presetSubtype="0" fill="hold" grpId="0" nodeType="afterEffect">
                                  <p:stCondLst>
                                    <p:cond delay="500"/>
                                  </p:stCondLst>
                                  <p:childTnLst>
                                    <p:animEffect transition="out" filter="fade">
                                      <p:cBhvr>
                                        <p:cTn id="55" dur="1000" tmFilter="0, 0; .2, .5; .8, .5; 1, 0"/>
                                        <p:tgtEl>
                                          <p:spTgt spid="52"/>
                                        </p:tgtEl>
                                      </p:cBhvr>
                                    </p:animEffect>
                                    <p:animScale>
                                      <p:cBhvr>
                                        <p:cTn id="56" dur="500" autoRev="1" fill="hold"/>
                                        <p:tgtEl>
                                          <p:spTgt spid="52"/>
                                        </p:tgtEl>
                                      </p:cBhvr>
                                      <p:by x="105000" y="105000"/>
                                    </p:animScale>
                                  </p:childTnLst>
                                </p:cTn>
                              </p:par>
                            </p:childTnLst>
                          </p:cTn>
                        </p:par>
                        <p:par>
                          <p:cTn id="57" fill="hold">
                            <p:stCondLst>
                              <p:cond delay="6500"/>
                            </p:stCondLst>
                            <p:childTnLst>
                              <p:par>
                                <p:cTn id="58" presetID="1" presetClass="exit" presetSubtype="0" fill="hold" grpId="3" nodeType="afterEffect">
                                  <p:stCondLst>
                                    <p:cond delay="250"/>
                                  </p:stCondLst>
                                  <p:childTnLst>
                                    <p:set>
                                      <p:cBhvr>
                                        <p:cTn id="59" dur="1" fill="hold">
                                          <p:stCondLst>
                                            <p:cond delay="0"/>
                                          </p:stCondLst>
                                        </p:cTn>
                                        <p:tgtEl>
                                          <p:spTgt spid="80"/>
                                        </p:tgtEl>
                                        <p:attrNameLst>
                                          <p:attrName>style.visibility</p:attrName>
                                        </p:attrNameLst>
                                      </p:cBhvr>
                                      <p:to>
                                        <p:strVal val="hidden"/>
                                      </p:to>
                                    </p:set>
                                  </p:childTnLst>
                                </p:cTn>
                              </p:par>
                            </p:childTnLst>
                          </p:cTn>
                        </p:par>
                        <p:par>
                          <p:cTn id="60" fill="hold">
                            <p:stCondLst>
                              <p:cond delay="6750"/>
                            </p:stCondLst>
                            <p:childTnLst>
                              <p:par>
                                <p:cTn id="61" presetID="1" presetClass="entr" presetSubtype="0" fill="hold" nodeType="afterEffect">
                                  <p:stCondLst>
                                    <p:cond delay="1000"/>
                                  </p:stCondLst>
                                  <p:childTnLst>
                                    <p:set>
                                      <p:cBhvr>
                                        <p:cTn id="62" dur="1" fill="hold">
                                          <p:stCondLst>
                                            <p:cond delay="0"/>
                                          </p:stCondLst>
                                        </p:cTn>
                                        <p:tgtEl>
                                          <p:spTgt spid="9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wipe(left)">
                                      <p:cBhvr>
                                        <p:cTn id="67" dur="500"/>
                                        <p:tgtEl>
                                          <p:spTgt spid="102"/>
                                        </p:tgtEl>
                                      </p:cBhvr>
                                    </p:animEffect>
                                  </p:childTnLst>
                                </p:cTn>
                              </p:par>
                            </p:childTnLst>
                          </p:cTn>
                        </p:par>
                        <p:par>
                          <p:cTn id="68" fill="hold">
                            <p:stCondLst>
                              <p:cond delay="500"/>
                            </p:stCondLst>
                            <p:childTnLst>
                              <p:par>
                                <p:cTn id="69" presetID="2" presetClass="entr" presetSubtype="8" fill="hold" grpId="0" nodeType="afterEffect">
                                  <p:stCondLst>
                                    <p:cond delay="250"/>
                                  </p:stCondLst>
                                  <p:childTnLst>
                                    <p:set>
                                      <p:cBhvr>
                                        <p:cTn id="70" dur="1" fill="hold">
                                          <p:stCondLst>
                                            <p:cond delay="0"/>
                                          </p:stCondLst>
                                        </p:cTn>
                                        <p:tgtEl>
                                          <p:spTgt spid="99"/>
                                        </p:tgtEl>
                                        <p:attrNameLst>
                                          <p:attrName>style.visibility</p:attrName>
                                        </p:attrNameLst>
                                      </p:cBhvr>
                                      <p:to>
                                        <p:strVal val="visible"/>
                                      </p:to>
                                    </p:set>
                                    <p:anim calcmode="lin" valueType="num">
                                      <p:cBhvr additive="base">
                                        <p:cTn id="71" dur="500" fill="hold"/>
                                        <p:tgtEl>
                                          <p:spTgt spid="99"/>
                                        </p:tgtEl>
                                        <p:attrNameLst>
                                          <p:attrName>ppt_x</p:attrName>
                                        </p:attrNameLst>
                                      </p:cBhvr>
                                      <p:tavLst>
                                        <p:tav tm="0">
                                          <p:val>
                                            <p:strVal val="0-#ppt_w/2"/>
                                          </p:val>
                                        </p:tav>
                                        <p:tav tm="100000">
                                          <p:val>
                                            <p:strVal val="#ppt_x"/>
                                          </p:val>
                                        </p:tav>
                                      </p:tavLst>
                                    </p:anim>
                                    <p:anim calcmode="lin" valueType="num">
                                      <p:cBhvr additive="base">
                                        <p:cTn id="72" dur="500" fill="hold"/>
                                        <p:tgtEl>
                                          <p:spTgt spid="99"/>
                                        </p:tgtEl>
                                        <p:attrNameLst>
                                          <p:attrName>ppt_y</p:attrName>
                                        </p:attrNameLst>
                                      </p:cBhvr>
                                      <p:tavLst>
                                        <p:tav tm="0">
                                          <p:val>
                                            <p:strVal val="#ppt_y"/>
                                          </p:val>
                                        </p:tav>
                                        <p:tav tm="100000">
                                          <p:val>
                                            <p:strVal val="#ppt_y"/>
                                          </p:val>
                                        </p:tav>
                                      </p:tavLst>
                                    </p:anim>
                                  </p:childTnLst>
                                </p:cTn>
                              </p:par>
                            </p:childTnLst>
                          </p:cTn>
                        </p:par>
                        <p:par>
                          <p:cTn id="73" fill="hold">
                            <p:stCondLst>
                              <p:cond delay="1250"/>
                            </p:stCondLst>
                            <p:childTnLst>
                              <p:par>
                                <p:cTn id="74" presetID="1" presetClass="exit" presetSubtype="0" fill="hold" nodeType="afterEffect">
                                  <p:stCondLst>
                                    <p:cond delay="500"/>
                                  </p:stCondLst>
                                  <p:childTnLst>
                                    <p:set>
                                      <p:cBhvr>
                                        <p:cTn id="75" dur="1" fill="hold">
                                          <p:stCondLst>
                                            <p:cond delay="0"/>
                                          </p:stCondLst>
                                        </p:cTn>
                                        <p:tgtEl>
                                          <p:spTgt spid="103"/>
                                        </p:tgtEl>
                                        <p:attrNameLst>
                                          <p:attrName>style.visibility</p:attrName>
                                        </p:attrNameLst>
                                      </p:cBhvr>
                                      <p:to>
                                        <p:strVal val="hidden"/>
                                      </p:to>
                                    </p:set>
                                  </p:childTnLst>
                                </p:cTn>
                              </p:par>
                            </p:childTnLst>
                          </p:cTn>
                        </p:par>
                        <p:par>
                          <p:cTn id="76" fill="hold">
                            <p:stCondLst>
                              <p:cond delay="1750"/>
                            </p:stCondLst>
                            <p:childTnLst>
                              <p:par>
                                <p:cTn id="77" presetID="1" presetClass="exit" presetSubtype="0" fill="hold" nodeType="afterEffect">
                                  <p:stCondLst>
                                    <p:cond delay="500"/>
                                  </p:stCondLst>
                                  <p:childTnLst>
                                    <p:set>
                                      <p:cBhvr>
                                        <p:cTn id="78" dur="1" fill="hold">
                                          <p:stCondLst>
                                            <p:cond delay="0"/>
                                          </p:stCondLst>
                                        </p:cTn>
                                        <p:tgtEl>
                                          <p:spTgt spid="6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3"/>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nodeType="afterEffect">
                                  <p:stCondLst>
                                    <p:cond delay="1000"/>
                                  </p:stCondLst>
                                  <p:childTnLst>
                                    <p:set>
                                      <p:cBhvr>
                                        <p:cTn id="85"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28" grpId="0" animBg="1"/>
      <p:bldP spid="30" grpId="0" animBg="1"/>
      <p:bldP spid="30" grpId="1" animBg="1"/>
      <p:bldP spid="30" grpId="2" animBg="1"/>
      <p:bldP spid="50" grpId="0" animBg="1"/>
      <p:bldP spid="50" grpId="1" animBg="1"/>
      <p:bldP spid="52" grpId="0" animBg="1"/>
      <p:bldP spid="52" grpId="1" animBg="1"/>
      <p:bldP spid="80" grpId="0" animBg="1"/>
      <p:bldP spid="80" grpId="1" animBg="1"/>
      <p:bldP spid="80" grpId="2" animBg="1"/>
      <p:bldP spid="80" grpId="3"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Abgerundetes Rechteck 68"/>
          <p:cNvSpPr/>
          <p:nvPr/>
        </p:nvSpPr>
        <p:spPr>
          <a:xfrm>
            <a:off x="1596789" y="1201003"/>
            <a:ext cx="5131557" cy="1882690"/>
          </a:xfrm>
          <a:prstGeom prst="roundRect">
            <a:avLst/>
          </a:prstGeom>
          <a:solidFill>
            <a:schemeClr val="accent4">
              <a:lumMod val="20000"/>
              <a:lumOff val="80000"/>
            </a:schemeClr>
          </a:solidFill>
          <a:ln w="50800" cap="flat" cmpd="sng" algn="ctr">
            <a:solidFill>
              <a:schemeClr val="accent4">
                <a:lumMod val="75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grpSp>
        <p:nvGrpSpPr>
          <p:cNvPr id="74" name="Gruppieren 73"/>
          <p:cNvGrpSpPr/>
          <p:nvPr/>
        </p:nvGrpSpPr>
        <p:grpSpPr>
          <a:xfrm>
            <a:off x="3135086" y="1348516"/>
            <a:ext cx="1484811" cy="1730840"/>
            <a:chOff x="3135086" y="1341691"/>
            <a:chExt cx="1484811" cy="2310159"/>
          </a:xfrm>
        </p:grpSpPr>
        <p:sp>
          <p:nvSpPr>
            <p:cNvPr id="75" name="Abgerundetes Rechteck 74"/>
            <p:cNvSpPr/>
            <p:nvPr/>
          </p:nvSpPr>
          <p:spPr>
            <a:xfrm>
              <a:off x="3135086" y="1341691"/>
              <a:ext cx="1484811" cy="2310159"/>
            </a:xfrm>
            <a:prstGeom prst="roundRect">
              <a:avLst/>
            </a:prstGeom>
            <a:solidFill>
              <a:schemeClr val="accent5">
                <a:lumMod val="40000"/>
                <a:lumOff val="60000"/>
                <a:alpha val="7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76" name="Textfeld 75"/>
            <p:cNvSpPr txBox="1"/>
            <p:nvPr/>
          </p:nvSpPr>
          <p:spPr>
            <a:xfrm>
              <a:off x="4233482" y="3414429"/>
              <a:ext cx="291747"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SSD</a:t>
              </a:r>
              <a:endParaRPr lang="en-US" sz="1400" dirty="0" smtClean="0">
                <a:solidFill>
                  <a:schemeClr val="bg1"/>
                </a:solidFill>
              </a:endParaRPr>
            </a:p>
          </p:txBody>
        </p:sp>
      </p:grpSp>
      <p:grpSp>
        <p:nvGrpSpPr>
          <p:cNvPr id="79" name="Gruppieren 78"/>
          <p:cNvGrpSpPr/>
          <p:nvPr/>
        </p:nvGrpSpPr>
        <p:grpSpPr>
          <a:xfrm>
            <a:off x="360362" y="1687870"/>
            <a:ext cx="666206" cy="1554479"/>
            <a:chOff x="4852851" y="1645921"/>
            <a:chExt cx="666206" cy="1554479"/>
          </a:xfrm>
          <a:solidFill>
            <a:schemeClr val="bg1">
              <a:lumMod val="75000"/>
            </a:schemeClr>
          </a:solidFill>
        </p:grpSpPr>
        <p:sp>
          <p:nvSpPr>
            <p:cNvPr id="80" name="Flussdiagramm: Prozess 79"/>
            <p:cNvSpPr/>
            <p:nvPr/>
          </p:nvSpPr>
          <p:spPr>
            <a:xfrm>
              <a:off x="4852851" y="1645921"/>
              <a:ext cx="666206" cy="1554479"/>
            </a:xfrm>
            <a:prstGeom prst="flowChartProcess">
              <a:avLst/>
            </a:prstGeom>
            <a:grp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Authoring Tool</a:t>
              </a:r>
            </a:p>
          </p:txBody>
        </p:sp>
        <p:sp>
          <p:nvSpPr>
            <p:cNvPr id="81" name="Freeform 15"/>
            <p:cNvSpPr>
              <a:spLocks/>
            </p:cNvSpPr>
            <p:nvPr/>
          </p:nvSpPr>
          <p:spPr bwMode="auto">
            <a:xfrm>
              <a:off x="5225145" y="3030582"/>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82" name="Freeform 15"/>
            <p:cNvSpPr>
              <a:spLocks/>
            </p:cNvSpPr>
            <p:nvPr/>
          </p:nvSpPr>
          <p:spPr bwMode="auto">
            <a:xfrm>
              <a:off x="4948922" y="3030583"/>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559" y="2211461"/>
            <a:ext cx="2528888" cy="4271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pPr eaLnBrk="0" hangingPunct="0"/>
            <a:r>
              <a:rPr lang="en-US" dirty="0"/>
              <a:t>Handling parameters within an authoring tool</a:t>
            </a:r>
          </a:p>
        </p:txBody>
      </p:sp>
      <p:grpSp>
        <p:nvGrpSpPr>
          <p:cNvPr id="71" name="Gruppieren 70"/>
          <p:cNvGrpSpPr/>
          <p:nvPr/>
        </p:nvGrpSpPr>
        <p:grpSpPr>
          <a:xfrm>
            <a:off x="5638980" y="1342683"/>
            <a:ext cx="1708877" cy="2310159"/>
            <a:chOff x="5638980" y="1342683"/>
            <a:chExt cx="1708877" cy="2310159"/>
          </a:xfrm>
        </p:grpSpPr>
        <p:sp>
          <p:nvSpPr>
            <p:cNvPr id="72" name="Abgerundetes Rechteck 71"/>
            <p:cNvSpPr/>
            <p:nvPr/>
          </p:nvSpPr>
          <p:spPr>
            <a:xfrm>
              <a:off x="5638980" y="1342683"/>
              <a:ext cx="1708877" cy="2310159"/>
            </a:xfrm>
            <a:prstGeom prst="roundRect">
              <a:avLst/>
            </a:prstGeom>
            <a:solidFill>
              <a:schemeClr val="accent2">
                <a:lumMod val="40000"/>
                <a:lumOff val="60000"/>
                <a:alpha val="7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73" name="Textfeld 72"/>
            <p:cNvSpPr txBox="1"/>
            <p:nvPr/>
          </p:nvSpPr>
          <p:spPr>
            <a:xfrm>
              <a:off x="6927318" y="3422709"/>
              <a:ext cx="283732"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SSP</a:t>
              </a:r>
              <a:endParaRPr lang="en-US" sz="1400" dirty="0" smtClean="0">
                <a:solidFill>
                  <a:schemeClr val="bg1"/>
                </a:solidFill>
              </a:endParaRPr>
            </a:p>
          </p:txBody>
        </p:sp>
      </p:grpSp>
      <p:sp>
        <p:nvSpPr>
          <p:cNvPr id="77" name="Flussdiagramm: Mehrere Dokumente 76"/>
          <p:cNvSpPr/>
          <p:nvPr/>
        </p:nvSpPr>
        <p:spPr>
          <a:xfrm>
            <a:off x="3916640" y="2138528"/>
            <a:ext cx="644425"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Param-Set1</a:t>
            </a:r>
          </a:p>
        </p:txBody>
      </p:sp>
      <p:sp>
        <p:nvSpPr>
          <p:cNvPr id="78" name="Freeform 15"/>
          <p:cNvSpPr>
            <a:spLocks/>
          </p:cNvSpPr>
          <p:nvPr/>
        </p:nvSpPr>
        <p:spPr bwMode="auto">
          <a:xfrm>
            <a:off x="3290550" y="3072531"/>
            <a:ext cx="682079" cy="511175"/>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2"/>
          </a:solidFill>
          <a:ln w="12700" cap="flat" cmpd="sng" algn="ctr">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0"/>
              </a:spcBef>
            </a:pPr>
            <a:r>
              <a:rPr lang="de-DE" sz="900" dirty="0" smtClean="0">
                <a:solidFill>
                  <a:schemeClr val="tx1"/>
                </a:solidFill>
                <a:latin typeface="Arial" pitchFamily="34" charset="0"/>
                <a:cs typeface="Arial" pitchFamily="34" charset="0"/>
              </a:rPr>
              <a:t>Std </a:t>
            </a:r>
            <a:r>
              <a:rPr lang="de-DE" sz="900" dirty="0" err="1" smtClean="0">
                <a:solidFill>
                  <a:schemeClr val="tx1"/>
                </a:solidFill>
                <a:latin typeface="Arial" pitchFamily="34" charset="0"/>
                <a:cs typeface="Arial" pitchFamily="34" charset="0"/>
              </a:rPr>
              <a:t>Plugin</a:t>
            </a:r>
            <a:endParaRPr lang="de-DE" sz="900" dirty="0">
              <a:solidFill>
                <a:schemeClr val="tx1"/>
              </a:solidFill>
              <a:latin typeface="Arial" pitchFamily="34" charset="0"/>
              <a:cs typeface="Arial" pitchFamily="34" charset="0"/>
            </a:endParaRPr>
          </a:p>
        </p:txBody>
      </p:sp>
      <p:grpSp>
        <p:nvGrpSpPr>
          <p:cNvPr id="83" name="Gruppieren 82"/>
          <p:cNvGrpSpPr/>
          <p:nvPr/>
        </p:nvGrpSpPr>
        <p:grpSpPr>
          <a:xfrm>
            <a:off x="5703963" y="1426593"/>
            <a:ext cx="822960" cy="555170"/>
            <a:chOff x="2908663" y="1645921"/>
            <a:chExt cx="822960" cy="555170"/>
          </a:xfrm>
        </p:grpSpPr>
        <p:sp>
          <p:nvSpPr>
            <p:cNvPr id="84" name="Abgerundetes Rechteck 83"/>
            <p:cNvSpPr/>
            <p:nvPr/>
          </p:nvSpPr>
          <p:spPr>
            <a:xfrm>
              <a:off x="2908663" y="1645921"/>
              <a:ext cx="822960" cy="555170"/>
            </a:xfrm>
            <a:prstGeom prst="roundRec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200" dirty="0" smtClean="0">
                  <a:solidFill>
                    <a:schemeClr val="tx1"/>
                  </a:solidFill>
                  <a:latin typeface="Arial" pitchFamily="34" charset="0"/>
                  <a:cs typeface="Arial" pitchFamily="34" charset="0"/>
                </a:rPr>
                <a:t>FMU2</a:t>
              </a:r>
              <a:endParaRPr lang="en-US" sz="1200" dirty="0">
                <a:solidFill>
                  <a:schemeClr val="tx1"/>
                </a:solidFill>
                <a:latin typeface="Arial" pitchFamily="34" charset="0"/>
                <a:cs typeface="Arial" pitchFamily="34" charset="0"/>
              </a:endParaRPr>
            </a:p>
          </p:txBody>
        </p:sp>
        <p:sp>
          <p:nvSpPr>
            <p:cNvPr id="85" name="Freeform 15"/>
            <p:cNvSpPr>
              <a:spLocks/>
            </p:cNvSpPr>
            <p:nvPr/>
          </p:nvSpPr>
          <p:spPr bwMode="auto">
            <a:xfrm>
              <a:off x="3208158" y="2031274"/>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86" name="Gruppieren 85"/>
          <p:cNvGrpSpPr/>
          <p:nvPr/>
        </p:nvGrpSpPr>
        <p:grpSpPr>
          <a:xfrm>
            <a:off x="3221070" y="1426593"/>
            <a:ext cx="822960" cy="555171"/>
            <a:chOff x="1476103" y="1645921"/>
            <a:chExt cx="822960" cy="555171"/>
          </a:xfrm>
        </p:grpSpPr>
        <p:sp>
          <p:nvSpPr>
            <p:cNvPr id="87" name="Abgerundetes Rechteck 86"/>
            <p:cNvSpPr/>
            <p:nvPr/>
          </p:nvSpPr>
          <p:spPr>
            <a:xfrm>
              <a:off x="1476103" y="1645921"/>
              <a:ext cx="822960" cy="555170"/>
            </a:xfrm>
            <a:prstGeom prst="roundRec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200" dirty="0" smtClean="0">
                  <a:solidFill>
                    <a:schemeClr val="tx1"/>
                  </a:solidFill>
                  <a:latin typeface="Arial" pitchFamily="34" charset="0"/>
                  <a:cs typeface="Arial" pitchFamily="34" charset="0"/>
                </a:rPr>
                <a:t>FMU1</a:t>
              </a:r>
            </a:p>
          </p:txBody>
        </p:sp>
        <p:sp>
          <p:nvSpPr>
            <p:cNvPr id="88" name="Freeform 15"/>
            <p:cNvSpPr>
              <a:spLocks/>
            </p:cNvSpPr>
            <p:nvPr/>
          </p:nvSpPr>
          <p:spPr bwMode="auto">
            <a:xfrm>
              <a:off x="1774638" y="203127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sp>
        <p:nvSpPr>
          <p:cNvPr id="89" name="Freeform 15"/>
          <p:cNvSpPr>
            <a:spLocks/>
          </p:cNvSpPr>
          <p:nvPr/>
        </p:nvSpPr>
        <p:spPr bwMode="auto">
          <a:xfrm>
            <a:off x="5774404" y="3052938"/>
            <a:ext cx="682079" cy="511175"/>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accent1">
              <a:lumMod val="60000"/>
              <a:lumOff val="40000"/>
            </a:schemeClr>
          </a:solidFill>
          <a:ln w="12700" cap="flat" cmpd="sng" algn="ctr">
            <a:solidFill>
              <a:schemeClr val="accent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de-DE" sz="900" dirty="0" err="1" smtClean="0">
                <a:solidFill>
                  <a:schemeClr val="tx1"/>
                </a:solidFill>
                <a:latin typeface="Arial" pitchFamily="34" charset="0"/>
                <a:cs typeface="Arial" pitchFamily="34" charset="0"/>
              </a:rPr>
              <a:t>Plugin</a:t>
            </a:r>
            <a:r>
              <a:rPr lang="de-DE" sz="900" dirty="0" smtClean="0">
                <a:solidFill>
                  <a:schemeClr val="tx1"/>
                </a:solidFill>
                <a:latin typeface="Arial" pitchFamily="34" charset="0"/>
                <a:cs typeface="Arial" pitchFamily="34" charset="0"/>
              </a:rPr>
              <a:t> A</a:t>
            </a:r>
            <a:endParaRPr lang="de-DE" sz="900" dirty="0">
              <a:solidFill>
                <a:schemeClr val="tx1"/>
              </a:solidFill>
              <a:latin typeface="Arial" pitchFamily="34" charset="0"/>
              <a:cs typeface="Arial" pitchFamily="34" charset="0"/>
            </a:endParaRPr>
          </a:p>
        </p:txBody>
      </p:sp>
      <p:sp>
        <p:nvSpPr>
          <p:cNvPr id="90" name="Flussdiagramm: Mehrere Dokumente 89"/>
          <p:cNvSpPr/>
          <p:nvPr/>
        </p:nvSpPr>
        <p:spPr>
          <a:xfrm>
            <a:off x="6649917" y="2125456"/>
            <a:ext cx="644425" cy="757646"/>
          </a:xfrm>
          <a:prstGeom prst="flowChartMultidocument">
            <a:avLst/>
          </a:prstGeom>
          <a:solidFill>
            <a:schemeClr val="accent1">
              <a:lumMod val="60000"/>
              <a:lumOff val="40000"/>
            </a:schemeClr>
          </a:solidFill>
          <a:ln w="12700" cap="flat" cmpd="sng" algn="ctr">
            <a:solidFill>
              <a:schemeClr val="accent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Param-Set2</a:t>
            </a:r>
          </a:p>
        </p:txBody>
      </p:sp>
      <p:grpSp>
        <p:nvGrpSpPr>
          <p:cNvPr id="91" name="Gruppieren 90"/>
          <p:cNvGrpSpPr/>
          <p:nvPr/>
        </p:nvGrpSpPr>
        <p:grpSpPr>
          <a:xfrm>
            <a:off x="4127864" y="4001475"/>
            <a:ext cx="1554479" cy="666207"/>
            <a:chOff x="4127864" y="4001475"/>
            <a:chExt cx="1554479" cy="666207"/>
          </a:xfrm>
        </p:grpSpPr>
        <p:sp>
          <p:nvSpPr>
            <p:cNvPr id="92" name="Flussdiagramm: Prozess 91"/>
            <p:cNvSpPr/>
            <p:nvPr/>
          </p:nvSpPr>
          <p:spPr>
            <a:xfrm rot="5400000">
              <a:off x="4572001" y="3557339"/>
              <a:ext cx="666206" cy="1554479"/>
            </a:xfrm>
            <a:prstGeom prst="flowChartProcess">
              <a:avLst/>
            </a:prstGeom>
            <a:solidFill>
              <a:schemeClr val="bg1">
                <a:lumMod val="75000"/>
              </a:schemeClr>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Parameter Tool</a:t>
              </a:r>
            </a:p>
          </p:txBody>
        </p:sp>
        <p:sp>
          <p:nvSpPr>
            <p:cNvPr id="93" name="Freeform 15"/>
            <p:cNvSpPr>
              <a:spLocks/>
            </p:cNvSpPr>
            <p:nvPr/>
          </p:nvSpPr>
          <p:spPr bwMode="auto">
            <a:xfrm rot="10800000">
              <a:off x="4969474" y="400147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94" name="Freeform 15"/>
            <p:cNvSpPr>
              <a:spLocks/>
            </p:cNvSpPr>
            <p:nvPr/>
          </p:nvSpPr>
          <p:spPr bwMode="auto">
            <a:xfrm rot="10800000">
              <a:off x="4632002" y="4001476"/>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95" name="Gruppieren 94"/>
          <p:cNvGrpSpPr/>
          <p:nvPr/>
        </p:nvGrpSpPr>
        <p:grpSpPr>
          <a:xfrm>
            <a:off x="3632550" y="3583706"/>
            <a:ext cx="1111436" cy="417769"/>
            <a:chOff x="3632550" y="3583706"/>
            <a:chExt cx="1111436" cy="417769"/>
          </a:xfrm>
        </p:grpSpPr>
        <p:cxnSp>
          <p:nvCxnSpPr>
            <p:cNvPr id="96" name="Gerade Verbindung 95"/>
            <p:cNvCxnSpPr/>
            <p:nvPr/>
          </p:nvCxnSpPr>
          <p:spPr>
            <a:xfrm>
              <a:off x="3632550" y="3583706"/>
              <a:ext cx="0" cy="136289"/>
            </a:xfrm>
            <a:prstGeom prst="line">
              <a:avLst/>
            </a:prstGeom>
            <a:ln w="12700">
              <a:solidFill>
                <a:schemeClr val="tx1"/>
              </a:solidFill>
              <a:headEnd type="stealth"/>
            </a:ln>
          </p:spPr>
          <p:style>
            <a:lnRef idx="1">
              <a:schemeClr val="accent1"/>
            </a:lnRef>
            <a:fillRef idx="0">
              <a:schemeClr val="accent1"/>
            </a:fillRef>
            <a:effectRef idx="0">
              <a:schemeClr val="accent1"/>
            </a:effectRef>
            <a:fontRef idx="minor">
              <a:schemeClr val="tx1"/>
            </a:fontRef>
          </p:style>
        </p:cxnSp>
        <p:cxnSp>
          <p:nvCxnSpPr>
            <p:cNvPr id="97" name="Gerade Verbindung 96"/>
            <p:cNvCxnSpPr/>
            <p:nvPr/>
          </p:nvCxnSpPr>
          <p:spPr>
            <a:xfrm flipH="1">
              <a:off x="3632551" y="3719995"/>
              <a:ext cx="11114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 Verbindung 97"/>
            <p:cNvCxnSpPr/>
            <p:nvPr/>
          </p:nvCxnSpPr>
          <p:spPr>
            <a:xfrm>
              <a:off x="4743986" y="3719995"/>
              <a:ext cx="0" cy="281480"/>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grpSp>
      <p:cxnSp>
        <p:nvCxnSpPr>
          <p:cNvPr id="99" name="Gerade Verbindung 98"/>
          <p:cNvCxnSpPr>
            <a:endCxn id="77" idx="2"/>
          </p:cNvCxnSpPr>
          <p:nvPr/>
        </p:nvCxnSpPr>
        <p:spPr>
          <a:xfrm flipV="1">
            <a:off x="3631589" y="2867482"/>
            <a:ext cx="562452" cy="192004"/>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0" name="Gerade Verbindung 99"/>
          <p:cNvCxnSpPr>
            <a:endCxn id="90" idx="2"/>
          </p:cNvCxnSpPr>
          <p:nvPr/>
        </p:nvCxnSpPr>
        <p:spPr>
          <a:xfrm flipV="1">
            <a:off x="6120746" y="2854410"/>
            <a:ext cx="806572" cy="205076"/>
          </a:xfrm>
          <a:prstGeom prst="line">
            <a:avLst/>
          </a:prstGeom>
          <a:ln w="12700">
            <a:solidFill>
              <a:schemeClr val="accent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1" name="Flussdiagramm: Mehrere Dokumente 100"/>
          <p:cNvSpPr/>
          <p:nvPr/>
        </p:nvSpPr>
        <p:spPr>
          <a:xfrm>
            <a:off x="4760752" y="2125456"/>
            <a:ext cx="644425"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Param-Set2</a:t>
            </a:r>
            <a:endParaRPr lang="en-US" sz="900" dirty="0">
              <a:solidFill>
                <a:schemeClr val="tx1"/>
              </a:solidFill>
              <a:latin typeface="Arial" pitchFamily="34" charset="0"/>
              <a:cs typeface="Arial" pitchFamily="34" charset="0"/>
            </a:endParaRPr>
          </a:p>
        </p:txBody>
      </p:sp>
      <p:cxnSp>
        <p:nvCxnSpPr>
          <p:cNvPr id="102" name="Gerade Verbindung 101"/>
          <p:cNvCxnSpPr>
            <a:endCxn id="101" idx="2"/>
          </p:cNvCxnSpPr>
          <p:nvPr/>
        </p:nvCxnSpPr>
        <p:spPr>
          <a:xfrm flipV="1">
            <a:off x="3646185" y="2854410"/>
            <a:ext cx="1391968" cy="205076"/>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3" name="Gleich 102"/>
          <p:cNvSpPr/>
          <p:nvPr/>
        </p:nvSpPr>
        <p:spPr>
          <a:xfrm>
            <a:off x="5638980" y="2364849"/>
            <a:ext cx="817503" cy="261257"/>
          </a:xfrm>
          <a:prstGeom prst="mathEqual">
            <a:avLst/>
          </a:prstGeom>
          <a:gradFill flip="none" rotWithShape="1">
            <a:gsLst>
              <a:gs pos="0">
                <a:schemeClr val="bg1">
                  <a:lumMod val="65000"/>
                </a:schemeClr>
              </a:gs>
              <a:gs pos="50000">
                <a:schemeClr val="accent1">
                  <a:tint val="44500"/>
                  <a:satMod val="160000"/>
                </a:schemeClr>
              </a:gs>
              <a:gs pos="100000">
                <a:schemeClr val="accent1">
                  <a:lumMod val="40000"/>
                  <a:lumOff val="60000"/>
                </a:schemeClr>
              </a:gs>
            </a:gsLst>
            <a:lin ang="0" scaled="1"/>
            <a:tileRect/>
          </a:gra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cxnSp>
        <p:nvCxnSpPr>
          <p:cNvPr id="104" name="Gerade Verbindung 103"/>
          <p:cNvCxnSpPr/>
          <p:nvPr/>
        </p:nvCxnSpPr>
        <p:spPr>
          <a:xfrm flipV="1">
            <a:off x="6120746" y="1981764"/>
            <a:ext cx="0" cy="1071174"/>
          </a:xfrm>
          <a:prstGeom prst="line">
            <a:avLst/>
          </a:prstGeom>
          <a:ln w="12700">
            <a:solidFill>
              <a:schemeClr val="accent1">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05" name="Gerade Verbindung 104"/>
          <p:cNvCxnSpPr/>
          <p:nvPr/>
        </p:nvCxnSpPr>
        <p:spPr>
          <a:xfrm flipV="1">
            <a:off x="3646185" y="1981764"/>
            <a:ext cx="0" cy="1090768"/>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7" name="Textfeld 106"/>
          <p:cNvSpPr txBox="1"/>
          <p:nvPr/>
        </p:nvSpPr>
        <p:spPr>
          <a:xfrm>
            <a:off x="1903054" y="1377461"/>
            <a:ext cx="291747"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SSD</a:t>
            </a:r>
            <a:endParaRPr lang="en-US" sz="1400" dirty="0" smtClean="0">
              <a:solidFill>
                <a:schemeClr val="bg1"/>
              </a:solidFill>
            </a:endParaRPr>
          </a:p>
        </p:txBody>
      </p:sp>
      <p:grpSp>
        <p:nvGrpSpPr>
          <p:cNvPr id="108" name="Gruppieren 107"/>
          <p:cNvGrpSpPr/>
          <p:nvPr/>
        </p:nvGrpSpPr>
        <p:grpSpPr>
          <a:xfrm>
            <a:off x="5081458" y="3564113"/>
            <a:ext cx="1039288" cy="456772"/>
            <a:chOff x="5081458" y="3564113"/>
            <a:chExt cx="1039288" cy="456772"/>
          </a:xfrm>
        </p:grpSpPr>
        <p:cxnSp>
          <p:nvCxnSpPr>
            <p:cNvPr id="109" name="Gerade Verbindung 108"/>
            <p:cNvCxnSpPr/>
            <p:nvPr/>
          </p:nvCxnSpPr>
          <p:spPr>
            <a:xfrm flipV="1">
              <a:off x="6120746" y="3564113"/>
              <a:ext cx="0" cy="208232"/>
            </a:xfrm>
            <a:prstGeom prst="line">
              <a:avLst/>
            </a:prstGeom>
            <a:ln w="127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0" name="Gerade Verbindung 109"/>
            <p:cNvCxnSpPr/>
            <p:nvPr/>
          </p:nvCxnSpPr>
          <p:spPr>
            <a:xfrm flipH="1">
              <a:off x="5081458" y="3772345"/>
              <a:ext cx="1039288"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Gerade Verbindung 110"/>
            <p:cNvCxnSpPr/>
            <p:nvPr/>
          </p:nvCxnSpPr>
          <p:spPr>
            <a:xfrm>
              <a:off x="5081458" y="3772345"/>
              <a:ext cx="1507" cy="248540"/>
            </a:xfrm>
            <a:prstGeom prst="line">
              <a:avLst/>
            </a:prstGeom>
            <a:ln w="127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grpSp>
      <p:grpSp>
        <p:nvGrpSpPr>
          <p:cNvPr id="113" name="Gruppieren 112"/>
          <p:cNvGrpSpPr/>
          <p:nvPr/>
        </p:nvGrpSpPr>
        <p:grpSpPr>
          <a:xfrm>
            <a:off x="568418" y="3242349"/>
            <a:ext cx="3070452" cy="477646"/>
            <a:chOff x="568418" y="3242349"/>
            <a:chExt cx="3070452" cy="477646"/>
          </a:xfrm>
        </p:grpSpPr>
        <p:cxnSp>
          <p:nvCxnSpPr>
            <p:cNvPr id="114" name="Gerade Verbindung 113"/>
            <p:cNvCxnSpPr/>
            <p:nvPr/>
          </p:nvCxnSpPr>
          <p:spPr>
            <a:xfrm flipH="1">
              <a:off x="568418" y="3719995"/>
              <a:ext cx="30631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Gerade Verbindung 114"/>
            <p:cNvCxnSpPr/>
            <p:nvPr/>
          </p:nvCxnSpPr>
          <p:spPr>
            <a:xfrm flipV="1">
              <a:off x="568418" y="3242349"/>
              <a:ext cx="0" cy="477646"/>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6" name="Gerade Verbindung 115"/>
            <p:cNvCxnSpPr/>
            <p:nvPr/>
          </p:nvCxnSpPr>
          <p:spPr>
            <a:xfrm>
              <a:off x="3638870" y="3583705"/>
              <a:ext cx="0" cy="136289"/>
            </a:xfrm>
            <a:prstGeom prst="line">
              <a:avLst/>
            </a:prstGeom>
            <a:ln w="12700">
              <a:solidFill>
                <a:schemeClr val="tx1"/>
              </a:solidFill>
              <a:headEnd type="stealth"/>
            </a:ln>
          </p:spPr>
          <p:style>
            <a:lnRef idx="1">
              <a:schemeClr val="accent1"/>
            </a:lnRef>
            <a:fillRef idx="0">
              <a:schemeClr val="accent1"/>
            </a:fillRef>
            <a:effectRef idx="0">
              <a:schemeClr val="accent1"/>
            </a:effectRef>
            <a:fontRef idx="minor">
              <a:schemeClr val="tx1"/>
            </a:fontRef>
          </p:style>
        </p:cxnSp>
      </p:grpSp>
      <p:cxnSp>
        <p:nvCxnSpPr>
          <p:cNvPr id="123" name="Gerade Verbindung 122"/>
          <p:cNvCxnSpPr/>
          <p:nvPr/>
        </p:nvCxnSpPr>
        <p:spPr>
          <a:xfrm flipV="1">
            <a:off x="3646185" y="1981764"/>
            <a:ext cx="2469258" cy="1077722"/>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24" name="Gruppieren 123"/>
          <p:cNvGrpSpPr/>
          <p:nvPr/>
        </p:nvGrpSpPr>
        <p:grpSpPr>
          <a:xfrm>
            <a:off x="844641" y="3242351"/>
            <a:ext cx="5276105" cy="529994"/>
            <a:chOff x="844641" y="3242351"/>
            <a:chExt cx="5276105" cy="529994"/>
          </a:xfrm>
        </p:grpSpPr>
        <p:cxnSp>
          <p:nvCxnSpPr>
            <p:cNvPr id="125" name="Gerade Verbindung 124"/>
            <p:cNvCxnSpPr/>
            <p:nvPr/>
          </p:nvCxnSpPr>
          <p:spPr>
            <a:xfrm flipH="1">
              <a:off x="844642" y="3772345"/>
              <a:ext cx="5276104"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Gerade Verbindung 125"/>
            <p:cNvCxnSpPr/>
            <p:nvPr/>
          </p:nvCxnSpPr>
          <p:spPr>
            <a:xfrm flipV="1">
              <a:off x="844641" y="3242351"/>
              <a:ext cx="0" cy="529994"/>
            </a:xfrm>
            <a:prstGeom prst="line">
              <a:avLst/>
            </a:prstGeom>
            <a:ln w="127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7" name="Gerade Verbindung 126"/>
            <p:cNvCxnSpPr/>
            <p:nvPr/>
          </p:nvCxnSpPr>
          <p:spPr>
            <a:xfrm flipV="1">
              <a:off x="6120746" y="3556545"/>
              <a:ext cx="0" cy="208232"/>
            </a:xfrm>
            <a:prstGeom prst="line">
              <a:avLst/>
            </a:prstGeom>
            <a:ln w="12700">
              <a:solidFill>
                <a:schemeClr val="accent1">
                  <a:lumMod val="75000"/>
                </a:schemeClr>
              </a:solidFill>
              <a:headEnd type="none"/>
              <a:tailEnd type="stealth"/>
            </a:ln>
          </p:spPr>
          <p:style>
            <a:lnRef idx="1">
              <a:schemeClr val="accent1"/>
            </a:lnRef>
            <a:fillRef idx="0">
              <a:schemeClr val="accent1"/>
            </a:fillRef>
            <a:effectRef idx="0">
              <a:schemeClr val="accent1"/>
            </a:effectRef>
            <a:fontRef idx="minor">
              <a:schemeClr val="tx1"/>
            </a:fontRef>
          </p:style>
        </p:cxnSp>
      </p:grpSp>
      <p:pic>
        <p:nvPicPr>
          <p:cNvPr id="11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7943" t="34774" r="41029" b="38247"/>
          <a:stretch/>
        </p:blipFill>
        <p:spPr bwMode="auto">
          <a:xfrm>
            <a:off x="1293806" y="2362625"/>
            <a:ext cx="1010548" cy="116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0"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7943" t="34773" r="41029"/>
          <a:stretch/>
        </p:blipFill>
        <p:spPr bwMode="auto">
          <a:xfrm>
            <a:off x="1295633" y="2361057"/>
            <a:ext cx="1010548" cy="282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053" name="Gruppieren 2052"/>
          <p:cNvGrpSpPr/>
          <p:nvPr/>
        </p:nvGrpSpPr>
        <p:grpSpPr>
          <a:xfrm>
            <a:off x="2304354" y="2362625"/>
            <a:ext cx="933374" cy="431794"/>
            <a:chOff x="7069184" y="3083696"/>
            <a:chExt cx="933374" cy="431794"/>
          </a:xfrm>
        </p:grpSpPr>
        <p:sp>
          <p:nvSpPr>
            <p:cNvPr id="2049" name="Flussdiagramm: Prozess 2048"/>
            <p:cNvSpPr/>
            <p:nvPr/>
          </p:nvSpPr>
          <p:spPr>
            <a:xfrm>
              <a:off x="7069184" y="3083696"/>
              <a:ext cx="933374" cy="430887"/>
            </a:xfrm>
            <a:prstGeom prst="flowChartProcess">
              <a:avLst/>
            </a:prstGeom>
            <a:solidFill>
              <a:schemeClr val="bg1"/>
            </a:solidFill>
            <a:ln w="12700" cap="flat" cmpd="sng" algn="ctr">
              <a:solidFill>
                <a:schemeClr val="tx1">
                  <a:lumMod val="50000"/>
                  <a:lumOff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120" name="Flussdiagramm: Prozess 119"/>
            <p:cNvSpPr/>
            <p:nvPr/>
          </p:nvSpPr>
          <p:spPr>
            <a:xfrm>
              <a:off x="7933078" y="3084603"/>
              <a:ext cx="69480" cy="430887"/>
            </a:xfrm>
            <a:prstGeom prst="flowChartProcess">
              <a:avLst/>
            </a:prstGeom>
            <a:solidFill>
              <a:schemeClr val="bg1"/>
            </a:solidFill>
            <a:ln w="12700" cap="flat" cmpd="sng" algn="ctr">
              <a:solidFill>
                <a:schemeClr val="tx1"/>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121" name="Gleichschenkliges Dreieck 120"/>
            <p:cNvSpPr/>
            <p:nvPr/>
          </p:nvSpPr>
          <p:spPr>
            <a:xfrm>
              <a:off x="7942008" y="3095697"/>
              <a:ext cx="51620" cy="66368"/>
            </a:xfrm>
            <a:prstGeom prst="triangle">
              <a:avLst/>
            </a:prstGeom>
            <a:solidFill>
              <a:schemeClr val="tx1"/>
            </a:solidFill>
            <a:ln w="12700" cap="flat" cmpd="sng" algn="ctr">
              <a:solidFill>
                <a:schemeClr val="tx1"/>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122" name="Gleichschenkliges Dreieck 121"/>
            <p:cNvSpPr/>
            <p:nvPr/>
          </p:nvSpPr>
          <p:spPr>
            <a:xfrm rot="10800000">
              <a:off x="7940890" y="3438497"/>
              <a:ext cx="51620" cy="66368"/>
            </a:xfrm>
            <a:prstGeom prst="triangle">
              <a:avLst/>
            </a:prstGeom>
            <a:solidFill>
              <a:schemeClr val="tx1"/>
            </a:solidFill>
            <a:ln w="12700" cap="flat" cmpd="sng" algn="ctr">
              <a:solidFill>
                <a:schemeClr val="tx1"/>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grpSp>
      <p:sp>
        <p:nvSpPr>
          <p:cNvPr id="2048" name="Flussdiagramm: Prozess 2047"/>
          <p:cNvSpPr/>
          <p:nvPr/>
        </p:nvSpPr>
        <p:spPr>
          <a:xfrm>
            <a:off x="2304354" y="2367981"/>
            <a:ext cx="863894" cy="117194"/>
          </a:xfrm>
          <a:prstGeom prst="flowChartProcess">
            <a:avLst/>
          </a:prstGeom>
          <a:solidFill>
            <a:schemeClr val="bg2"/>
          </a:solidFill>
          <a:ln w="12700" cap="flat" cmpd="sng" algn="ctr">
            <a:noFill/>
            <a:prstDash val="solid"/>
          </a:ln>
          <a:effectLst/>
          <a:extLst>
            <a:ext uri="{91240B29-F687-4F45-9708-019B960494DF}">
              <a14:hiddenLine xmlns:a14="http://schemas.microsoft.com/office/drawing/2010/main" w="12700"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119" name="Textfeld 118"/>
          <p:cNvSpPr txBox="1"/>
          <p:nvPr/>
        </p:nvSpPr>
        <p:spPr>
          <a:xfrm>
            <a:off x="2314398" y="2365033"/>
            <a:ext cx="923330" cy="430887"/>
          </a:xfrm>
          <a:prstGeom prst="rect">
            <a:avLst/>
          </a:prstGeom>
          <a:noFill/>
          <a:ln>
            <a:solidFill>
              <a:schemeClr val="tx1"/>
            </a:solidFill>
          </a:ln>
          <a:effectLst/>
        </p:spPr>
        <p:txBody>
          <a:bodyPr wrap="none" lIns="0" tIns="0" rIns="0" bIns="0" rtlCol="0">
            <a:spAutoFit/>
          </a:bodyPr>
          <a:lstStyle/>
          <a:p>
            <a:pPr>
              <a:spcBef>
                <a:spcPts val="0"/>
              </a:spcBef>
            </a:pPr>
            <a:r>
              <a:rPr lang="en-US" sz="700" dirty="0" smtClean="0">
                <a:latin typeface="Helvetica" pitchFamily="34" charset="0"/>
              </a:rPr>
              <a:t>ParamSet1.c=100	</a:t>
            </a:r>
          </a:p>
          <a:p>
            <a:pPr>
              <a:spcBef>
                <a:spcPts val="0"/>
              </a:spcBef>
            </a:pPr>
            <a:r>
              <a:rPr lang="en-US" sz="700" dirty="0" smtClean="0">
                <a:latin typeface="Helvetica" pitchFamily="34" charset="0"/>
              </a:rPr>
              <a:t>ParamSet1.d=0.01</a:t>
            </a:r>
          </a:p>
          <a:p>
            <a:pPr>
              <a:spcBef>
                <a:spcPts val="0"/>
              </a:spcBef>
            </a:pPr>
            <a:r>
              <a:rPr lang="en-US" sz="700" dirty="0" smtClean="0">
                <a:latin typeface="Helvetica" pitchFamily="34" charset="0"/>
              </a:rPr>
              <a:t>ParamSet2.alfa=0.3</a:t>
            </a:r>
          </a:p>
          <a:p>
            <a:pPr>
              <a:spcBef>
                <a:spcPts val="0"/>
              </a:spcBef>
            </a:pPr>
            <a:r>
              <a:rPr lang="en-US" sz="700" dirty="0" smtClean="0">
                <a:latin typeface="Helvetica" pitchFamily="34" charset="0"/>
              </a:rPr>
              <a:t>ParamSet2.beta=5.2</a:t>
            </a:r>
          </a:p>
        </p:txBody>
      </p:sp>
      <p:cxnSp>
        <p:nvCxnSpPr>
          <p:cNvPr id="136" name="Gerade Verbindung 135"/>
          <p:cNvCxnSpPr/>
          <p:nvPr/>
        </p:nvCxnSpPr>
        <p:spPr>
          <a:xfrm flipV="1">
            <a:off x="1026568" y="2046870"/>
            <a:ext cx="570221" cy="1072"/>
          </a:xfrm>
          <a:prstGeom prst="line">
            <a:avLst/>
          </a:prstGeom>
          <a:ln w="254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015979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250"/>
                                  </p:stCondLst>
                                  <p:childTnLst>
                                    <p:set>
                                      <p:cBhvr>
                                        <p:cTn id="19" dur="1" fill="hold">
                                          <p:stCondLst>
                                            <p:cond delay="0"/>
                                          </p:stCondLst>
                                        </p:cTn>
                                        <p:tgtEl>
                                          <p:spTgt spid="1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2053"/>
                                        </p:tgtEl>
                                        <p:attrNameLst>
                                          <p:attrName>style.visibility</p:attrName>
                                        </p:attrNameLst>
                                      </p:cBhvr>
                                      <p:to>
                                        <p:strVal val="hidden"/>
                                      </p:to>
                                    </p:set>
                                  </p:childTnLst>
                                </p:cTn>
                              </p:par>
                              <p:par>
                                <p:cTn id="24" presetID="1" presetClass="exit" presetSubtype="0" fill="hold" grpId="1" nodeType="withEffect">
                                  <p:stCondLst>
                                    <p:cond delay="250"/>
                                  </p:stCondLst>
                                  <p:childTnLst>
                                    <p:set>
                                      <p:cBhvr>
                                        <p:cTn id="25" dur="1" fill="hold">
                                          <p:stCondLst>
                                            <p:cond delay="0"/>
                                          </p:stCondLst>
                                        </p:cTn>
                                        <p:tgtEl>
                                          <p:spTgt spid="2048"/>
                                        </p:tgtEl>
                                        <p:attrNameLst>
                                          <p:attrName>style.visibility</p:attrName>
                                        </p:attrNameLst>
                                      </p:cBhvr>
                                      <p:to>
                                        <p:strVal val="hidden"/>
                                      </p:to>
                                    </p:set>
                                  </p:childTnLst>
                                </p:cTn>
                              </p:par>
                              <p:par>
                                <p:cTn id="26" presetID="1" presetClass="exit" presetSubtype="0" fill="hold" grpId="1" nodeType="withEffect">
                                  <p:stCondLst>
                                    <p:cond delay="250"/>
                                  </p:stCondLst>
                                  <p:childTnLst>
                                    <p:set>
                                      <p:cBhvr>
                                        <p:cTn id="27" dur="1" fill="hold">
                                          <p:stCondLst>
                                            <p:cond delay="0"/>
                                          </p:stCondLst>
                                        </p:cTn>
                                        <p:tgtEl>
                                          <p:spTgt spid="119"/>
                                        </p:tgtEl>
                                        <p:attrNameLst>
                                          <p:attrName>style.visibility</p:attrName>
                                        </p:attrNameLst>
                                      </p:cBhvr>
                                      <p:to>
                                        <p:strVal val="hidden"/>
                                      </p:to>
                                    </p:set>
                                  </p:childTnLst>
                                </p:cTn>
                              </p:par>
                            </p:childTnLst>
                          </p:cTn>
                        </p:par>
                        <p:par>
                          <p:cTn id="28" fill="hold">
                            <p:stCondLst>
                              <p:cond delay="250"/>
                            </p:stCondLst>
                            <p:childTnLst>
                              <p:par>
                                <p:cTn id="29" presetID="1" presetClass="entr" presetSubtype="0" fill="hold" nodeType="afterEffect">
                                  <p:stCondLst>
                                    <p:cond delay="2000"/>
                                  </p:stCondLst>
                                  <p:childTnLst>
                                    <p:set>
                                      <p:cBhvr>
                                        <p:cTn id="30"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 grpId="0" animBg="1"/>
      <p:bldP spid="2048" grpId="1" animBg="1"/>
      <p:bldP spid="119" grpId="0" animBg="1"/>
      <p:bldP spid="11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Abgerundetes Rechteck 136"/>
          <p:cNvSpPr/>
          <p:nvPr/>
        </p:nvSpPr>
        <p:spPr>
          <a:xfrm>
            <a:off x="1596789" y="1194179"/>
            <a:ext cx="5131557" cy="1882690"/>
          </a:xfrm>
          <a:prstGeom prst="roundRect">
            <a:avLst/>
          </a:prstGeom>
          <a:solidFill>
            <a:schemeClr val="accent4">
              <a:lumMod val="20000"/>
              <a:lumOff val="80000"/>
            </a:schemeClr>
          </a:solidFill>
          <a:ln w="50800" cap="flat" cmpd="sng" algn="ctr">
            <a:solidFill>
              <a:schemeClr val="accent4">
                <a:lumMod val="75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grpSp>
        <p:nvGrpSpPr>
          <p:cNvPr id="141" name="Gruppieren 140"/>
          <p:cNvGrpSpPr/>
          <p:nvPr/>
        </p:nvGrpSpPr>
        <p:grpSpPr>
          <a:xfrm>
            <a:off x="3135086" y="1341691"/>
            <a:ext cx="1484811" cy="1721535"/>
            <a:chOff x="3135086" y="1341691"/>
            <a:chExt cx="1484811" cy="2310159"/>
          </a:xfrm>
        </p:grpSpPr>
        <p:sp>
          <p:nvSpPr>
            <p:cNvPr id="142" name="Abgerundetes Rechteck 141"/>
            <p:cNvSpPr/>
            <p:nvPr/>
          </p:nvSpPr>
          <p:spPr>
            <a:xfrm>
              <a:off x="3135086" y="1341691"/>
              <a:ext cx="1484811" cy="2310159"/>
            </a:xfrm>
            <a:prstGeom prst="roundRect">
              <a:avLst/>
            </a:prstGeom>
            <a:solidFill>
              <a:schemeClr val="accent5">
                <a:lumMod val="40000"/>
                <a:lumOff val="60000"/>
                <a:alpha val="7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143" name="Textfeld 142"/>
            <p:cNvSpPr txBox="1"/>
            <p:nvPr/>
          </p:nvSpPr>
          <p:spPr>
            <a:xfrm>
              <a:off x="4233482" y="3414429"/>
              <a:ext cx="291747"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SSD</a:t>
              </a:r>
              <a:endParaRPr lang="en-US" sz="1400" dirty="0" smtClean="0">
                <a:solidFill>
                  <a:schemeClr val="bg1"/>
                </a:solidFill>
              </a:endParaRPr>
            </a:p>
          </p:txBody>
        </p:sp>
      </p:grpSp>
      <p:cxnSp>
        <p:nvCxnSpPr>
          <p:cNvPr id="139" name="Gerade Verbindung 138"/>
          <p:cNvCxnSpPr/>
          <p:nvPr/>
        </p:nvCxnSpPr>
        <p:spPr>
          <a:xfrm flipV="1">
            <a:off x="1026568" y="2046870"/>
            <a:ext cx="570221" cy="1072"/>
          </a:xfrm>
          <a:prstGeom prst="line">
            <a:avLst/>
          </a:prstGeom>
          <a:ln w="254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360362" y="137176"/>
            <a:ext cx="7380000" cy="594000"/>
          </a:xfrm>
        </p:spPr>
        <p:txBody>
          <a:bodyPr/>
          <a:lstStyle/>
          <a:p>
            <a:pPr eaLnBrk="0" hangingPunct="0"/>
            <a:r>
              <a:rPr lang="en-US" dirty="0"/>
              <a:t>Describing parameter sets for system architecture</a:t>
            </a:r>
          </a:p>
        </p:txBody>
      </p:sp>
      <p:sp>
        <p:nvSpPr>
          <p:cNvPr id="69" name="Abgerundetes Rechteck 68"/>
          <p:cNvSpPr/>
          <p:nvPr/>
        </p:nvSpPr>
        <p:spPr>
          <a:xfrm>
            <a:off x="1848392" y="2027486"/>
            <a:ext cx="3638008" cy="935985"/>
          </a:xfrm>
          <a:prstGeom prst="roundRect">
            <a:avLst/>
          </a:prstGeom>
          <a:solidFill>
            <a:schemeClr val="accent6">
              <a:lumMod val="40000"/>
              <a:lumOff val="6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70" name="Flussdiagramm: Mehrere Dokumente 69"/>
          <p:cNvSpPr/>
          <p:nvPr/>
        </p:nvSpPr>
        <p:spPr>
          <a:xfrm>
            <a:off x="3916640" y="2138528"/>
            <a:ext cx="644425"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a:solidFill>
                  <a:schemeClr val="tx1"/>
                </a:solidFill>
                <a:latin typeface="Arial" pitchFamily="34" charset="0"/>
                <a:cs typeface="Arial" pitchFamily="34" charset="0"/>
              </a:rPr>
              <a:t>P</a:t>
            </a:r>
            <a:r>
              <a:rPr lang="en-US" sz="900" dirty="0" smtClean="0">
                <a:solidFill>
                  <a:schemeClr val="tx1"/>
                </a:solidFill>
                <a:latin typeface="Arial" pitchFamily="34" charset="0"/>
                <a:cs typeface="Arial" pitchFamily="34" charset="0"/>
              </a:rPr>
              <a:t>aram-Set1</a:t>
            </a:r>
          </a:p>
        </p:txBody>
      </p:sp>
      <p:sp>
        <p:nvSpPr>
          <p:cNvPr id="71" name="Freeform 15"/>
          <p:cNvSpPr>
            <a:spLocks/>
          </p:cNvSpPr>
          <p:nvPr/>
        </p:nvSpPr>
        <p:spPr bwMode="auto">
          <a:xfrm>
            <a:off x="3290550" y="3072531"/>
            <a:ext cx="682079" cy="511175"/>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2"/>
          </a:solidFill>
          <a:ln w="12700" cap="flat" cmpd="sng" algn="ctr">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0"/>
              </a:spcBef>
            </a:pPr>
            <a:r>
              <a:rPr lang="de-DE" sz="900" dirty="0" smtClean="0">
                <a:solidFill>
                  <a:schemeClr val="tx1"/>
                </a:solidFill>
                <a:latin typeface="Arial" pitchFamily="34" charset="0"/>
                <a:cs typeface="Arial" pitchFamily="34" charset="0"/>
              </a:rPr>
              <a:t>Std </a:t>
            </a:r>
            <a:r>
              <a:rPr lang="de-DE" sz="900" dirty="0" err="1" smtClean="0">
                <a:solidFill>
                  <a:schemeClr val="tx1"/>
                </a:solidFill>
                <a:latin typeface="Arial" pitchFamily="34" charset="0"/>
                <a:cs typeface="Arial" pitchFamily="34" charset="0"/>
              </a:rPr>
              <a:t>Plugin</a:t>
            </a:r>
            <a:endParaRPr lang="de-DE" sz="900" dirty="0">
              <a:solidFill>
                <a:schemeClr val="tx1"/>
              </a:solidFill>
              <a:latin typeface="Arial" pitchFamily="34" charset="0"/>
              <a:cs typeface="Arial" pitchFamily="34" charset="0"/>
            </a:endParaRPr>
          </a:p>
        </p:txBody>
      </p:sp>
      <p:grpSp>
        <p:nvGrpSpPr>
          <p:cNvPr id="72" name="Gruppieren 71"/>
          <p:cNvGrpSpPr/>
          <p:nvPr/>
        </p:nvGrpSpPr>
        <p:grpSpPr>
          <a:xfrm>
            <a:off x="360362" y="1687870"/>
            <a:ext cx="666206" cy="1554479"/>
            <a:chOff x="4852851" y="1645921"/>
            <a:chExt cx="666206" cy="1554479"/>
          </a:xfrm>
          <a:solidFill>
            <a:schemeClr val="bg1">
              <a:lumMod val="75000"/>
            </a:schemeClr>
          </a:solidFill>
        </p:grpSpPr>
        <p:sp>
          <p:nvSpPr>
            <p:cNvPr id="73" name="Flussdiagramm: Prozess 72"/>
            <p:cNvSpPr/>
            <p:nvPr/>
          </p:nvSpPr>
          <p:spPr>
            <a:xfrm>
              <a:off x="4852851" y="1645921"/>
              <a:ext cx="666206" cy="1554479"/>
            </a:xfrm>
            <a:prstGeom prst="flowChartProcess">
              <a:avLst/>
            </a:prstGeom>
            <a:grp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Authoring Tool</a:t>
              </a:r>
            </a:p>
          </p:txBody>
        </p:sp>
        <p:sp>
          <p:nvSpPr>
            <p:cNvPr id="74" name="Freeform 15"/>
            <p:cNvSpPr>
              <a:spLocks/>
            </p:cNvSpPr>
            <p:nvPr/>
          </p:nvSpPr>
          <p:spPr bwMode="auto">
            <a:xfrm>
              <a:off x="5225145" y="3030582"/>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5" name="Freeform 15"/>
            <p:cNvSpPr>
              <a:spLocks/>
            </p:cNvSpPr>
            <p:nvPr/>
          </p:nvSpPr>
          <p:spPr bwMode="auto">
            <a:xfrm>
              <a:off x="4948922" y="3030583"/>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76" name="Gruppieren 75"/>
          <p:cNvGrpSpPr/>
          <p:nvPr/>
        </p:nvGrpSpPr>
        <p:grpSpPr>
          <a:xfrm>
            <a:off x="8205651" y="1687869"/>
            <a:ext cx="666206" cy="1554480"/>
            <a:chOff x="5893525" y="2664823"/>
            <a:chExt cx="666206" cy="1554480"/>
          </a:xfrm>
          <a:solidFill>
            <a:schemeClr val="bg1">
              <a:lumMod val="75000"/>
            </a:schemeClr>
          </a:solidFill>
        </p:grpSpPr>
        <p:sp>
          <p:nvSpPr>
            <p:cNvPr id="77" name="Flussdiagramm: Prozess 76"/>
            <p:cNvSpPr/>
            <p:nvPr/>
          </p:nvSpPr>
          <p:spPr>
            <a:xfrm>
              <a:off x="5893525" y="2664823"/>
              <a:ext cx="666206" cy="1554479"/>
            </a:xfrm>
            <a:prstGeom prst="flowChartProcess">
              <a:avLst/>
            </a:prstGeom>
            <a:grp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Integration Tool</a:t>
              </a:r>
            </a:p>
          </p:txBody>
        </p:sp>
        <p:sp>
          <p:nvSpPr>
            <p:cNvPr id="78" name="Freeform 15"/>
            <p:cNvSpPr>
              <a:spLocks/>
            </p:cNvSpPr>
            <p:nvPr/>
          </p:nvSpPr>
          <p:spPr bwMode="auto">
            <a:xfrm>
              <a:off x="6252752" y="404948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9" name="Freeform 15"/>
            <p:cNvSpPr>
              <a:spLocks/>
            </p:cNvSpPr>
            <p:nvPr/>
          </p:nvSpPr>
          <p:spPr bwMode="auto">
            <a:xfrm>
              <a:off x="5976529" y="4049486"/>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80" name="Gruppieren 79"/>
          <p:cNvGrpSpPr/>
          <p:nvPr/>
        </p:nvGrpSpPr>
        <p:grpSpPr>
          <a:xfrm>
            <a:off x="5703963" y="1426593"/>
            <a:ext cx="822960" cy="555170"/>
            <a:chOff x="2908663" y="1645921"/>
            <a:chExt cx="822960" cy="555170"/>
          </a:xfrm>
        </p:grpSpPr>
        <p:sp>
          <p:nvSpPr>
            <p:cNvPr id="81" name="Abgerundetes Rechteck 80"/>
            <p:cNvSpPr/>
            <p:nvPr/>
          </p:nvSpPr>
          <p:spPr>
            <a:xfrm>
              <a:off x="2908663" y="1645921"/>
              <a:ext cx="822960" cy="555170"/>
            </a:xfrm>
            <a:prstGeom prst="roundRec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200" dirty="0" smtClean="0">
                  <a:solidFill>
                    <a:schemeClr val="tx1"/>
                  </a:solidFill>
                  <a:latin typeface="Arial" pitchFamily="34" charset="0"/>
                  <a:cs typeface="Arial" pitchFamily="34" charset="0"/>
                </a:rPr>
                <a:t>FMU2</a:t>
              </a:r>
              <a:endParaRPr lang="en-US" sz="1200" dirty="0">
                <a:solidFill>
                  <a:schemeClr val="tx1"/>
                </a:solidFill>
                <a:latin typeface="Arial" pitchFamily="34" charset="0"/>
                <a:cs typeface="Arial" pitchFamily="34" charset="0"/>
              </a:endParaRPr>
            </a:p>
          </p:txBody>
        </p:sp>
        <p:sp>
          <p:nvSpPr>
            <p:cNvPr id="82" name="Freeform 15"/>
            <p:cNvSpPr>
              <a:spLocks/>
            </p:cNvSpPr>
            <p:nvPr/>
          </p:nvSpPr>
          <p:spPr bwMode="auto">
            <a:xfrm>
              <a:off x="3208158" y="2031274"/>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83" name="Gruppieren 82"/>
          <p:cNvGrpSpPr/>
          <p:nvPr/>
        </p:nvGrpSpPr>
        <p:grpSpPr>
          <a:xfrm>
            <a:off x="3221070" y="1426593"/>
            <a:ext cx="822960" cy="555171"/>
            <a:chOff x="1476103" y="1645921"/>
            <a:chExt cx="822960" cy="555171"/>
          </a:xfrm>
        </p:grpSpPr>
        <p:sp>
          <p:nvSpPr>
            <p:cNvPr id="84" name="Abgerundetes Rechteck 83"/>
            <p:cNvSpPr/>
            <p:nvPr/>
          </p:nvSpPr>
          <p:spPr>
            <a:xfrm>
              <a:off x="1476103" y="1645921"/>
              <a:ext cx="822960" cy="555170"/>
            </a:xfrm>
            <a:prstGeom prst="roundRec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200" dirty="0" smtClean="0">
                  <a:solidFill>
                    <a:schemeClr val="tx1"/>
                  </a:solidFill>
                  <a:latin typeface="Arial" pitchFamily="34" charset="0"/>
                  <a:cs typeface="Arial" pitchFamily="34" charset="0"/>
                </a:rPr>
                <a:t>FMU1</a:t>
              </a:r>
            </a:p>
          </p:txBody>
        </p:sp>
        <p:sp>
          <p:nvSpPr>
            <p:cNvPr id="85" name="Freeform 15"/>
            <p:cNvSpPr>
              <a:spLocks/>
            </p:cNvSpPr>
            <p:nvPr/>
          </p:nvSpPr>
          <p:spPr bwMode="auto">
            <a:xfrm>
              <a:off x="1774638" y="203127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sp>
        <p:nvSpPr>
          <p:cNvPr id="87" name="Flussdiagramm: Mehrere Dokumente 86"/>
          <p:cNvSpPr/>
          <p:nvPr/>
        </p:nvSpPr>
        <p:spPr>
          <a:xfrm>
            <a:off x="1935163" y="2125456"/>
            <a:ext cx="644751"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Sys </a:t>
            </a:r>
            <a:r>
              <a:rPr lang="en-US" sz="900" dirty="0" err="1" smtClean="0">
                <a:solidFill>
                  <a:schemeClr val="tx1"/>
                </a:solidFill>
                <a:latin typeface="Arial" pitchFamily="34" charset="0"/>
                <a:cs typeface="Arial" pitchFamily="34" charset="0"/>
              </a:rPr>
              <a:t>Param</a:t>
            </a:r>
            <a:r>
              <a:rPr lang="en-US" sz="900" dirty="0" smtClean="0">
                <a:solidFill>
                  <a:schemeClr val="tx1"/>
                </a:solidFill>
                <a:latin typeface="Arial" pitchFamily="34" charset="0"/>
                <a:cs typeface="Arial" pitchFamily="34" charset="0"/>
              </a:rPr>
              <a:t>-Set</a:t>
            </a:r>
          </a:p>
        </p:txBody>
      </p:sp>
      <p:grpSp>
        <p:nvGrpSpPr>
          <p:cNvPr id="90" name="Gruppieren 89"/>
          <p:cNvGrpSpPr/>
          <p:nvPr/>
        </p:nvGrpSpPr>
        <p:grpSpPr>
          <a:xfrm>
            <a:off x="4127864" y="4001475"/>
            <a:ext cx="1554479" cy="666207"/>
            <a:chOff x="4127864" y="4001475"/>
            <a:chExt cx="1554479" cy="666207"/>
          </a:xfrm>
        </p:grpSpPr>
        <p:sp>
          <p:nvSpPr>
            <p:cNvPr id="91" name="Flussdiagramm: Prozess 90"/>
            <p:cNvSpPr/>
            <p:nvPr/>
          </p:nvSpPr>
          <p:spPr>
            <a:xfrm rot="5400000">
              <a:off x="4572001" y="3557339"/>
              <a:ext cx="666206" cy="1554479"/>
            </a:xfrm>
            <a:prstGeom prst="flowChartProcess">
              <a:avLst/>
            </a:prstGeom>
            <a:solidFill>
              <a:schemeClr val="bg1">
                <a:lumMod val="75000"/>
              </a:schemeClr>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Parameter Tool</a:t>
              </a:r>
            </a:p>
          </p:txBody>
        </p:sp>
        <p:sp>
          <p:nvSpPr>
            <p:cNvPr id="92" name="Freeform 15"/>
            <p:cNvSpPr>
              <a:spLocks/>
            </p:cNvSpPr>
            <p:nvPr/>
          </p:nvSpPr>
          <p:spPr bwMode="auto">
            <a:xfrm rot="10800000">
              <a:off x="4969474" y="400147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93" name="Freeform 15"/>
            <p:cNvSpPr>
              <a:spLocks/>
            </p:cNvSpPr>
            <p:nvPr/>
          </p:nvSpPr>
          <p:spPr bwMode="auto">
            <a:xfrm rot="10800000">
              <a:off x="4632002" y="4001476"/>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cxnSp>
        <p:nvCxnSpPr>
          <p:cNvPr id="98" name="Gerade Verbindung 97"/>
          <p:cNvCxnSpPr/>
          <p:nvPr/>
        </p:nvCxnSpPr>
        <p:spPr>
          <a:xfrm>
            <a:off x="4743986" y="3719995"/>
            <a:ext cx="0" cy="281480"/>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06" name="Gerade Verbindung 105"/>
          <p:cNvCxnSpPr>
            <a:endCxn id="70" idx="2"/>
          </p:cNvCxnSpPr>
          <p:nvPr/>
        </p:nvCxnSpPr>
        <p:spPr>
          <a:xfrm flipV="1">
            <a:off x="3631589" y="2867482"/>
            <a:ext cx="562452" cy="192004"/>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8" name="Flussdiagramm: Mehrere Dokumente 107"/>
          <p:cNvSpPr/>
          <p:nvPr/>
        </p:nvSpPr>
        <p:spPr>
          <a:xfrm>
            <a:off x="4760752" y="2125456"/>
            <a:ext cx="644425"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Param-Set2</a:t>
            </a:r>
            <a:endParaRPr lang="en-US" sz="900" dirty="0">
              <a:solidFill>
                <a:schemeClr val="tx1"/>
              </a:solidFill>
              <a:latin typeface="Arial" pitchFamily="34" charset="0"/>
              <a:cs typeface="Arial" pitchFamily="34" charset="0"/>
            </a:endParaRPr>
          </a:p>
        </p:txBody>
      </p:sp>
      <p:cxnSp>
        <p:nvCxnSpPr>
          <p:cNvPr id="109" name="Gerade Verbindung 108"/>
          <p:cNvCxnSpPr>
            <a:endCxn id="108" idx="2"/>
          </p:cNvCxnSpPr>
          <p:nvPr/>
        </p:nvCxnSpPr>
        <p:spPr>
          <a:xfrm flipV="1">
            <a:off x="3646185" y="2854410"/>
            <a:ext cx="1391968" cy="205076"/>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a:off x="2488474" y="2373650"/>
            <a:ext cx="1428166" cy="0"/>
          </a:xfrm>
          <a:prstGeom prst="straightConnector1">
            <a:avLst/>
          </a:prstGeom>
          <a:ln w="19050" cap="rnd">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a:off x="2488474" y="2634907"/>
            <a:ext cx="2272278" cy="0"/>
          </a:xfrm>
          <a:prstGeom prst="straightConnector1">
            <a:avLst/>
          </a:prstGeom>
          <a:ln w="19050" cap="rnd">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4" name="Gerade Verbindung 113"/>
          <p:cNvCxnSpPr/>
          <p:nvPr/>
        </p:nvCxnSpPr>
        <p:spPr>
          <a:xfrm flipV="1">
            <a:off x="3646185" y="1981764"/>
            <a:ext cx="0" cy="1090768"/>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1" name="Gerade Verbindung 120"/>
          <p:cNvCxnSpPr/>
          <p:nvPr/>
        </p:nvCxnSpPr>
        <p:spPr>
          <a:xfrm>
            <a:off x="5297940" y="2963471"/>
            <a:ext cx="0" cy="1038004"/>
          </a:xfrm>
          <a:prstGeom prst="line">
            <a:avLst/>
          </a:prstGeom>
          <a:ln w="25400">
            <a:solidFill>
              <a:schemeClr val="accent6">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Textfeld 125"/>
          <p:cNvSpPr txBox="1"/>
          <p:nvPr/>
        </p:nvSpPr>
        <p:spPr>
          <a:xfrm>
            <a:off x="2638015" y="2095205"/>
            <a:ext cx="283732"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SSP</a:t>
            </a:r>
            <a:endParaRPr lang="en-US" sz="1400" dirty="0" smtClean="0">
              <a:solidFill>
                <a:schemeClr val="bg1"/>
              </a:solidFill>
            </a:endParaRPr>
          </a:p>
        </p:txBody>
      </p:sp>
      <p:cxnSp>
        <p:nvCxnSpPr>
          <p:cNvPr id="127" name="Gerade Verbindung 126"/>
          <p:cNvCxnSpPr/>
          <p:nvPr/>
        </p:nvCxnSpPr>
        <p:spPr>
          <a:xfrm flipV="1">
            <a:off x="3646185" y="1981764"/>
            <a:ext cx="2469258" cy="1077722"/>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1" name="Gerade Verbindung 130"/>
          <p:cNvCxnSpPr/>
          <p:nvPr/>
        </p:nvCxnSpPr>
        <p:spPr>
          <a:xfrm flipH="1" flipV="1">
            <a:off x="2212704" y="2839780"/>
            <a:ext cx="1433481" cy="218122"/>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34" name="Textfeld 133"/>
          <p:cNvSpPr txBox="1"/>
          <p:nvPr/>
        </p:nvSpPr>
        <p:spPr>
          <a:xfrm>
            <a:off x="2382018" y="2236891"/>
            <a:ext cx="1705595" cy="123111"/>
          </a:xfrm>
          <a:prstGeom prst="rect">
            <a:avLst/>
          </a:prstGeom>
          <a:solidFill>
            <a:schemeClr val="accent6">
              <a:lumMod val="40000"/>
              <a:lumOff val="60000"/>
              <a:alpha val="61000"/>
            </a:schemeClr>
          </a:solidFill>
        </p:spPr>
        <p:txBody>
          <a:bodyPr wrap="none" lIns="0" tIns="0" rIns="0" bIns="0" rtlCol="0">
            <a:spAutoFit/>
          </a:bodyPr>
          <a:lstStyle/>
          <a:p>
            <a:pPr>
              <a:spcBef>
                <a:spcPts val="0"/>
              </a:spcBef>
            </a:pPr>
            <a:r>
              <a:rPr lang="en-US" sz="800" b="1" dirty="0" smtClean="0">
                <a:solidFill>
                  <a:schemeClr val="bg1">
                    <a:lumMod val="50000"/>
                  </a:schemeClr>
                </a:solidFill>
                <a:latin typeface="Courier New" panose="02070309020205020404" pitchFamily="49" charset="0"/>
                <a:cs typeface="Courier New" panose="02070309020205020404" pitchFamily="49" charset="0"/>
              </a:rPr>
              <a:t>ParamSet1.c := </a:t>
            </a:r>
            <a:r>
              <a:rPr lang="en-US" sz="800" b="1" dirty="0" err="1" smtClean="0">
                <a:solidFill>
                  <a:schemeClr val="bg1">
                    <a:lumMod val="50000"/>
                  </a:schemeClr>
                </a:solidFill>
                <a:latin typeface="Courier New" panose="02070309020205020404" pitchFamily="49" charset="0"/>
                <a:cs typeface="Courier New" panose="02070309020205020404" pitchFamily="49" charset="0"/>
              </a:rPr>
              <a:t>SysParamSet.c</a:t>
            </a:r>
            <a:endParaRPr lang="en-US" sz="800" b="1"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135" name="Textfeld 134"/>
          <p:cNvSpPr txBox="1"/>
          <p:nvPr/>
        </p:nvSpPr>
        <p:spPr>
          <a:xfrm>
            <a:off x="2470256" y="2495477"/>
            <a:ext cx="2314736" cy="123111"/>
          </a:xfrm>
          <a:prstGeom prst="rect">
            <a:avLst/>
          </a:prstGeom>
          <a:solidFill>
            <a:schemeClr val="accent6">
              <a:lumMod val="40000"/>
              <a:lumOff val="60000"/>
              <a:alpha val="61000"/>
            </a:schemeClr>
          </a:solidFill>
        </p:spPr>
        <p:txBody>
          <a:bodyPr wrap="none" lIns="0" tIns="0" rIns="0" bIns="0" rtlCol="0">
            <a:spAutoFit/>
          </a:bodyPr>
          <a:lstStyle/>
          <a:p>
            <a:pPr>
              <a:spcBef>
                <a:spcPts val="0"/>
              </a:spcBef>
            </a:pPr>
            <a:r>
              <a:rPr lang="en-US" sz="800" b="1" dirty="0" smtClean="0">
                <a:solidFill>
                  <a:schemeClr val="bg1">
                    <a:lumMod val="50000"/>
                  </a:schemeClr>
                </a:solidFill>
                <a:latin typeface="Courier New" panose="02070309020205020404" pitchFamily="49" charset="0"/>
                <a:cs typeface="Courier New" panose="02070309020205020404" pitchFamily="49" charset="0"/>
              </a:rPr>
              <a:t>ParamSet2.alfa := 0.5*</a:t>
            </a:r>
            <a:r>
              <a:rPr lang="en-US" sz="800" b="1" dirty="0" err="1" smtClean="0">
                <a:solidFill>
                  <a:schemeClr val="bg1">
                    <a:lumMod val="50000"/>
                  </a:schemeClr>
                </a:solidFill>
                <a:latin typeface="Courier New" panose="02070309020205020404" pitchFamily="49" charset="0"/>
                <a:cs typeface="Courier New" panose="02070309020205020404" pitchFamily="49" charset="0"/>
              </a:rPr>
              <a:t>SysParamSet.alfa</a:t>
            </a:r>
            <a:endParaRPr lang="en-US" sz="800" b="1" dirty="0" smtClean="0">
              <a:solidFill>
                <a:schemeClr val="bg1">
                  <a:lumMod val="50000"/>
                </a:schemeClr>
              </a:solidFill>
              <a:latin typeface="Courier New" panose="02070309020205020404" pitchFamily="49" charset="0"/>
              <a:cs typeface="Courier New" panose="02070309020205020404" pitchFamily="49" charset="0"/>
            </a:endParaRPr>
          </a:p>
        </p:txBody>
      </p:sp>
      <p:cxnSp>
        <p:nvCxnSpPr>
          <p:cNvPr id="140" name="Gerade Verbindung 139"/>
          <p:cNvCxnSpPr/>
          <p:nvPr/>
        </p:nvCxnSpPr>
        <p:spPr>
          <a:xfrm>
            <a:off x="6728346" y="2102403"/>
            <a:ext cx="1477305" cy="0"/>
          </a:xfrm>
          <a:prstGeom prst="line">
            <a:avLst/>
          </a:prstGeom>
          <a:ln w="254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51" name="Gruppieren 150"/>
          <p:cNvGrpSpPr/>
          <p:nvPr/>
        </p:nvGrpSpPr>
        <p:grpSpPr>
          <a:xfrm>
            <a:off x="3632551" y="3242351"/>
            <a:ext cx="4768089" cy="477990"/>
            <a:chOff x="3632551" y="3242351"/>
            <a:chExt cx="4768089" cy="477990"/>
          </a:xfrm>
        </p:grpSpPr>
        <p:cxnSp>
          <p:nvCxnSpPr>
            <p:cNvPr id="99" name="Gerade Verbindung 98"/>
            <p:cNvCxnSpPr/>
            <p:nvPr/>
          </p:nvCxnSpPr>
          <p:spPr>
            <a:xfrm flipH="1">
              <a:off x="3632551" y="3719995"/>
              <a:ext cx="4768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 Verbindung 99"/>
            <p:cNvCxnSpPr/>
            <p:nvPr/>
          </p:nvCxnSpPr>
          <p:spPr>
            <a:xfrm flipV="1">
              <a:off x="8400640" y="3242351"/>
              <a:ext cx="0" cy="477644"/>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0" name="Gerade Verbindung 149"/>
            <p:cNvCxnSpPr/>
            <p:nvPr/>
          </p:nvCxnSpPr>
          <p:spPr>
            <a:xfrm>
              <a:off x="3635543" y="3584052"/>
              <a:ext cx="0" cy="136289"/>
            </a:xfrm>
            <a:prstGeom prst="line">
              <a:avLst/>
            </a:prstGeom>
            <a:ln w="12700">
              <a:solidFill>
                <a:schemeClr val="tx1"/>
              </a:solidFill>
              <a:headEnd type="stealth"/>
            </a:ln>
          </p:spPr>
          <p:style>
            <a:lnRef idx="1">
              <a:schemeClr val="accent1"/>
            </a:lnRef>
            <a:fillRef idx="0">
              <a:schemeClr val="accent1"/>
            </a:fillRef>
            <a:effectRef idx="0">
              <a:schemeClr val="accent1"/>
            </a:effectRef>
            <a:fontRef idx="minor">
              <a:schemeClr val="tx1"/>
            </a:fontRef>
          </p:style>
        </p:cxnSp>
      </p:grpSp>
      <p:grpSp>
        <p:nvGrpSpPr>
          <p:cNvPr id="155" name="Gruppieren 154"/>
          <p:cNvGrpSpPr/>
          <p:nvPr/>
        </p:nvGrpSpPr>
        <p:grpSpPr>
          <a:xfrm>
            <a:off x="568418" y="3242349"/>
            <a:ext cx="4175568" cy="477992"/>
            <a:chOff x="568418" y="3242349"/>
            <a:chExt cx="4175568" cy="477992"/>
          </a:xfrm>
        </p:grpSpPr>
        <p:grpSp>
          <p:nvGrpSpPr>
            <p:cNvPr id="152" name="Gruppieren 151"/>
            <p:cNvGrpSpPr/>
            <p:nvPr/>
          </p:nvGrpSpPr>
          <p:grpSpPr>
            <a:xfrm>
              <a:off x="568418" y="3242349"/>
              <a:ext cx="4175568" cy="477992"/>
              <a:chOff x="568418" y="3242349"/>
              <a:chExt cx="4175568" cy="477992"/>
            </a:xfrm>
          </p:grpSpPr>
          <p:cxnSp>
            <p:nvCxnSpPr>
              <p:cNvPr id="95" name="Gerade Verbindung 94"/>
              <p:cNvCxnSpPr/>
              <p:nvPr/>
            </p:nvCxnSpPr>
            <p:spPr>
              <a:xfrm flipH="1" flipV="1">
                <a:off x="568419" y="3719995"/>
                <a:ext cx="4175567" cy="3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Gerade Verbindung 95"/>
              <p:cNvCxnSpPr/>
              <p:nvPr/>
            </p:nvCxnSpPr>
            <p:spPr>
              <a:xfrm flipV="1">
                <a:off x="568418" y="3242349"/>
                <a:ext cx="0" cy="477646"/>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grpSp>
        <p:cxnSp>
          <p:nvCxnSpPr>
            <p:cNvPr id="154" name="Gerade Verbindung 153"/>
            <p:cNvCxnSpPr/>
            <p:nvPr/>
          </p:nvCxnSpPr>
          <p:spPr>
            <a:xfrm>
              <a:off x="3633608" y="3583706"/>
              <a:ext cx="0" cy="136289"/>
            </a:xfrm>
            <a:prstGeom prst="line">
              <a:avLst/>
            </a:prstGeom>
            <a:ln w="12700">
              <a:solidFill>
                <a:schemeClr val="tx1"/>
              </a:solidFill>
              <a:headEnd type="stealth"/>
            </a:ln>
          </p:spPr>
          <p:style>
            <a:lnRef idx="1">
              <a:schemeClr val="accent1"/>
            </a:lnRef>
            <a:fillRef idx="0">
              <a:schemeClr val="accent1"/>
            </a:fillRef>
            <a:effectRef idx="0">
              <a:schemeClr val="accent1"/>
            </a:effectRef>
            <a:fontRef idx="minor">
              <a:schemeClr val="tx1"/>
            </a:fontRef>
          </p:style>
        </p:cxnSp>
      </p:grpSp>
      <p:cxnSp>
        <p:nvCxnSpPr>
          <p:cNvPr id="156" name="Gerade Verbindung 155"/>
          <p:cNvCxnSpPr/>
          <p:nvPr/>
        </p:nvCxnSpPr>
        <p:spPr>
          <a:xfrm flipV="1">
            <a:off x="1034921" y="2594045"/>
            <a:ext cx="813471" cy="1072"/>
          </a:xfrm>
          <a:prstGeom prst="line">
            <a:avLst/>
          </a:prstGeom>
          <a:ln w="25400">
            <a:solidFill>
              <a:schemeClr val="accent6">
                <a:lumMod val="40000"/>
                <a:lumOff val="6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feld 53"/>
          <p:cNvSpPr txBox="1"/>
          <p:nvPr/>
        </p:nvSpPr>
        <p:spPr>
          <a:xfrm>
            <a:off x="1903054" y="1377461"/>
            <a:ext cx="291747"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SSD</a:t>
            </a:r>
            <a:endParaRPr lang="en-US" sz="1400" dirty="0" smtClean="0">
              <a:solidFill>
                <a:schemeClr val="bg1"/>
              </a:solidFill>
            </a:endParaRPr>
          </a:p>
        </p:txBody>
      </p:sp>
    </p:spTree>
    <p:custDataLst>
      <p:tags r:id="rId1"/>
    </p:custDataLst>
    <p:extLst>
      <p:ext uri="{BB962C8B-B14F-4D97-AF65-F5344CB8AC3E}">
        <p14:creationId xmlns:p14="http://schemas.microsoft.com/office/powerpoint/2010/main" val="13798556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wipe(left)">
                                      <p:cBhvr>
                                        <p:cTn id="7" dur="500"/>
                                        <p:tgtEl>
                                          <p:spTgt spid="15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500" fill="hold"/>
                                        <p:tgtEl>
                                          <p:spTgt spid="69"/>
                                        </p:tgtEl>
                                        <p:attrNameLst>
                                          <p:attrName>ppt_x</p:attrName>
                                        </p:attrNameLst>
                                      </p:cBhvr>
                                      <p:tavLst>
                                        <p:tav tm="0">
                                          <p:val>
                                            <p:strVal val="0-#ppt_w/2"/>
                                          </p:val>
                                        </p:tav>
                                        <p:tav tm="100000">
                                          <p:val>
                                            <p:strVal val="#ppt_x"/>
                                          </p:val>
                                        </p:tav>
                                      </p:tavLst>
                                    </p:anim>
                                    <p:anim calcmode="lin" valueType="num">
                                      <p:cBhvr additive="base">
                                        <p:cTn id="12" dur="500" fill="hold"/>
                                        <p:tgtEl>
                                          <p:spTgt spid="6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126"/>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fade">
                                      <p:cBhvr>
                                        <p:cTn id="18" dur="500"/>
                                        <p:tgtEl>
                                          <p:spTgt spid="87"/>
                                        </p:tgtEl>
                                      </p:cBhvr>
                                    </p:animEffect>
                                  </p:childTnLst>
                                </p:cTn>
                              </p:par>
                            </p:childTnLst>
                          </p:cTn>
                        </p:par>
                        <p:par>
                          <p:cTn id="19" fill="hold">
                            <p:stCondLst>
                              <p:cond delay="1500"/>
                            </p:stCondLst>
                            <p:childTnLst>
                              <p:par>
                                <p:cTn id="20" presetID="1" presetClass="entr" presetSubtype="0" fill="hold" nodeType="afterEffect">
                                  <p:stCondLst>
                                    <p:cond delay="1000"/>
                                  </p:stCondLst>
                                  <p:childTnLst>
                                    <p:set>
                                      <p:cBhvr>
                                        <p:cTn id="21" dur="1" fill="hold">
                                          <p:stCondLst>
                                            <p:cond delay="0"/>
                                          </p:stCondLst>
                                        </p:cTn>
                                        <p:tgtEl>
                                          <p:spTgt spid="1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1"/>
                                        </p:tgtEl>
                                        <p:attrNameLst>
                                          <p:attrName>style.visibility</p:attrName>
                                        </p:attrNameLst>
                                      </p:cBhvr>
                                      <p:to>
                                        <p:strVal val="visible"/>
                                      </p:to>
                                    </p:set>
                                  </p:childTnLst>
                                </p:cTn>
                              </p:par>
                            </p:childTnLst>
                          </p:cTn>
                        </p:par>
                        <p:par>
                          <p:cTn id="26" fill="hold">
                            <p:stCondLst>
                              <p:cond delay="0"/>
                            </p:stCondLst>
                            <p:childTnLst>
                              <p:par>
                                <p:cTn id="27" presetID="22" presetClass="entr" presetSubtype="8" fill="hold" grpId="0" nodeType="afterEffect">
                                  <p:stCondLst>
                                    <p:cond delay="500"/>
                                  </p:stCondLst>
                                  <p:childTnLst>
                                    <p:set>
                                      <p:cBhvr>
                                        <p:cTn id="28" dur="1" fill="hold">
                                          <p:stCondLst>
                                            <p:cond delay="0"/>
                                          </p:stCondLst>
                                        </p:cTn>
                                        <p:tgtEl>
                                          <p:spTgt spid="134"/>
                                        </p:tgtEl>
                                        <p:attrNameLst>
                                          <p:attrName>style.visibility</p:attrName>
                                        </p:attrNameLst>
                                      </p:cBhvr>
                                      <p:to>
                                        <p:strVal val="visible"/>
                                      </p:to>
                                    </p:set>
                                    <p:animEffect transition="in" filter="wipe(left)">
                                      <p:cBhvr>
                                        <p:cTn id="29" dur="500"/>
                                        <p:tgtEl>
                                          <p:spTgt spid="134"/>
                                        </p:tgtEl>
                                      </p:cBhvr>
                                    </p:animEffect>
                                  </p:childTnLst>
                                </p:cTn>
                              </p:par>
                            </p:childTnLst>
                          </p:cTn>
                        </p:par>
                        <p:par>
                          <p:cTn id="30" fill="hold">
                            <p:stCondLst>
                              <p:cond delay="1000"/>
                            </p:stCondLst>
                            <p:childTnLst>
                              <p:par>
                                <p:cTn id="31" presetID="1" presetClass="entr" presetSubtype="0" fill="hold" nodeType="afterEffect">
                                  <p:stCondLst>
                                    <p:cond delay="1000"/>
                                  </p:stCondLst>
                                  <p:childTnLst>
                                    <p:set>
                                      <p:cBhvr>
                                        <p:cTn id="32" dur="1" fill="hold">
                                          <p:stCondLst>
                                            <p:cond delay="0"/>
                                          </p:stCondLst>
                                        </p:cTn>
                                        <p:tgtEl>
                                          <p:spTgt spid="112"/>
                                        </p:tgtEl>
                                        <p:attrNameLst>
                                          <p:attrName>style.visibility</p:attrName>
                                        </p:attrNameLst>
                                      </p:cBhvr>
                                      <p:to>
                                        <p:strVal val="visible"/>
                                      </p:to>
                                    </p:set>
                                  </p:childTnLst>
                                </p:cTn>
                              </p:par>
                            </p:childTnLst>
                          </p:cTn>
                        </p:par>
                        <p:par>
                          <p:cTn id="33" fill="hold">
                            <p:stCondLst>
                              <p:cond delay="2000"/>
                            </p:stCondLst>
                            <p:childTnLst>
                              <p:par>
                                <p:cTn id="34" presetID="22" presetClass="entr" presetSubtype="8" fill="hold" grpId="0" nodeType="afterEffect">
                                  <p:stCondLst>
                                    <p:cond delay="500"/>
                                  </p:stCondLst>
                                  <p:childTnLst>
                                    <p:set>
                                      <p:cBhvr>
                                        <p:cTn id="35" dur="1" fill="hold">
                                          <p:stCondLst>
                                            <p:cond delay="0"/>
                                          </p:stCondLst>
                                        </p:cTn>
                                        <p:tgtEl>
                                          <p:spTgt spid="135"/>
                                        </p:tgtEl>
                                        <p:attrNameLst>
                                          <p:attrName>style.visibility</p:attrName>
                                        </p:attrNameLst>
                                      </p:cBhvr>
                                      <p:to>
                                        <p:strVal val="visible"/>
                                      </p:to>
                                    </p:set>
                                    <p:animEffect transition="in" filter="wipe(left)">
                                      <p:cBhvr>
                                        <p:cTn id="36" dur="500"/>
                                        <p:tgtEl>
                                          <p:spTgt spid="13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500"/>
                                        <p:tgtEl>
                                          <p:spTgt spid="76"/>
                                        </p:tgtEl>
                                      </p:cBhvr>
                                    </p:animEffec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0"/>
                                          </p:stCondLst>
                                        </p:cTn>
                                        <p:tgtEl>
                                          <p:spTgt spid="140"/>
                                        </p:tgtEl>
                                        <p:attrNameLst>
                                          <p:attrName>style.visibility</p:attrName>
                                        </p:attrNameLst>
                                      </p:cBhvr>
                                      <p:to>
                                        <p:strVal val="visible"/>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51"/>
                                        </p:tgtEl>
                                        <p:attrNameLst>
                                          <p:attrName>style.visibility</p:attrName>
                                        </p:attrNameLst>
                                      </p:cBhvr>
                                      <p:to>
                                        <p:strVal val="visible"/>
                                      </p:to>
                                    </p:set>
                                    <p:animEffect transition="in" filter="fade">
                                      <p:cBhvr>
                                        <p:cTn id="5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87" grpId="0" animBg="1"/>
      <p:bldP spid="126" grpId="0"/>
      <p:bldP spid="134" grpId="0" animBg="1"/>
      <p:bldP spid="1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Abgerundetes Rechteck 133"/>
          <p:cNvSpPr/>
          <p:nvPr/>
        </p:nvSpPr>
        <p:spPr>
          <a:xfrm>
            <a:off x="1596789" y="1194179"/>
            <a:ext cx="5131557" cy="1882690"/>
          </a:xfrm>
          <a:prstGeom prst="roundRect">
            <a:avLst/>
          </a:prstGeom>
          <a:solidFill>
            <a:schemeClr val="accent4">
              <a:lumMod val="20000"/>
              <a:lumOff val="80000"/>
            </a:schemeClr>
          </a:solidFill>
          <a:ln w="50800" cap="flat" cmpd="sng" algn="ctr">
            <a:solidFill>
              <a:schemeClr val="accent4">
                <a:lumMod val="75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135" name="Textfeld 134"/>
          <p:cNvSpPr txBox="1"/>
          <p:nvPr/>
        </p:nvSpPr>
        <p:spPr>
          <a:xfrm>
            <a:off x="1973806" y="1002957"/>
            <a:ext cx="926536" cy="169277"/>
          </a:xfrm>
          <a:prstGeom prst="rect">
            <a:avLst/>
          </a:prstGeom>
          <a:noFill/>
        </p:spPr>
        <p:txBody>
          <a:bodyPr wrap="none" lIns="0" tIns="0" rIns="0" bIns="0" rtlCol="0">
            <a:spAutoFit/>
          </a:bodyPr>
          <a:lstStyle/>
          <a:p>
            <a:pPr>
              <a:spcBef>
                <a:spcPts val="0"/>
              </a:spcBef>
            </a:pPr>
            <a:r>
              <a:rPr lang="en-US" sz="1100" dirty="0" smtClean="0">
                <a:solidFill>
                  <a:schemeClr val="accent5">
                    <a:lumMod val="75000"/>
                  </a:schemeClr>
                </a:solidFill>
              </a:rPr>
              <a:t>Complete SSP</a:t>
            </a:r>
            <a:endParaRPr lang="en-US" sz="1400" dirty="0" smtClean="0">
              <a:solidFill>
                <a:schemeClr val="accent5">
                  <a:lumMod val="75000"/>
                </a:schemeClr>
              </a:solidFill>
            </a:endParaRPr>
          </a:p>
        </p:txBody>
      </p:sp>
      <p:grpSp>
        <p:nvGrpSpPr>
          <p:cNvPr id="128" name="Gruppieren 127"/>
          <p:cNvGrpSpPr/>
          <p:nvPr/>
        </p:nvGrpSpPr>
        <p:grpSpPr>
          <a:xfrm>
            <a:off x="3135086" y="1341691"/>
            <a:ext cx="1484811" cy="1721535"/>
            <a:chOff x="3135086" y="1341691"/>
            <a:chExt cx="1484811" cy="2310159"/>
          </a:xfrm>
        </p:grpSpPr>
        <p:sp>
          <p:nvSpPr>
            <p:cNvPr id="67" name="Abgerundetes Rechteck 66"/>
            <p:cNvSpPr/>
            <p:nvPr/>
          </p:nvSpPr>
          <p:spPr>
            <a:xfrm>
              <a:off x="3135086" y="1341691"/>
              <a:ext cx="1484811" cy="2310159"/>
            </a:xfrm>
            <a:prstGeom prst="roundRect">
              <a:avLst/>
            </a:prstGeom>
            <a:solidFill>
              <a:schemeClr val="accent5">
                <a:lumMod val="40000"/>
                <a:lumOff val="60000"/>
                <a:alpha val="7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127" name="Textfeld 126"/>
            <p:cNvSpPr txBox="1"/>
            <p:nvPr/>
          </p:nvSpPr>
          <p:spPr>
            <a:xfrm>
              <a:off x="4233482" y="3414429"/>
              <a:ext cx="291747"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SSD</a:t>
              </a:r>
              <a:endParaRPr lang="en-US" sz="1400" dirty="0" smtClean="0">
                <a:solidFill>
                  <a:schemeClr val="bg1"/>
                </a:solidFill>
              </a:endParaRPr>
            </a:p>
          </p:txBody>
        </p:sp>
      </p:grpSp>
      <p:sp>
        <p:nvSpPr>
          <p:cNvPr id="147" name="Abgerundetes Rechteck 146"/>
          <p:cNvSpPr/>
          <p:nvPr/>
        </p:nvSpPr>
        <p:spPr>
          <a:xfrm>
            <a:off x="1848392" y="2027486"/>
            <a:ext cx="3638008" cy="935985"/>
          </a:xfrm>
          <a:prstGeom prst="roundRect">
            <a:avLst/>
          </a:prstGeom>
          <a:solidFill>
            <a:schemeClr val="accent6">
              <a:lumMod val="40000"/>
              <a:lumOff val="6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grpSp>
        <p:nvGrpSpPr>
          <p:cNvPr id="126" name="Gruppieren 125"/>
          <p:cNvGrpSpPr/>
          <p:nvPr/>
        </p:nvGrpSpPr>
        <p:grpSpPr>
          <a:xfrm>
            <a:off x="1782411" y="1341691"/>
            <a:ext cx="4814331" cy="698649"/>
            <a:chOff x="1782411" y="1341691"/>
            <a:chExt cx="4814331" cy="1676306"/>
          </a:xfrm>
        </p:grpSpPr>
        <p:sp>
          <p:nvSpPr>
            <p:cNvPr id="65" name="Abgerundetes Rechteck 64"/>
            <p:cNvSpPr/>
            <p:nvPr/>
          </p:nvSpPr>
          <p:spPr>
            <a:xfrm>
              <a:off x="1782411" y="1341691"/>
              <a:ext cx="4814331" cy="1676306"/>
            </a:xfrm>
            <a:prstGeom prst="roundRect">
              <a:avLst/>
            </a:prstGeom>
            <a:solidFill>
              <a:schemeClr val="accent5">
                <a:lumMod val="60000"/>
                <a:lumOff val="4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125" name="Textfeld 124"/>
            <p:cNvSpPr txBox="1"/>
            <p:nvPr/>
          </p:nvSpPr>
          <p:spPr>
            <a:xfrm>
              <a:off x="1920957" y="2562533"/>
              <a:ext cx="291747"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SSD</a:t>
              </a:r>
              <a:endParaRPr lang="en-US" sz="1400" dirty="0" smtClean="0">
                <a:solidFill>
                  <a:schemeClr val="bg1"/>
                </a:solidFill>
              </a:endParaRPr>
            </a:p>
          </p:txBody>
        </p:sp>
      </p:grpSp>
      <p:sp>
        <p:nvSpPr>
          <p:cNvPr id="2" name="Titel 1"/>
          <p:cNvSpPr>
            <a:spLocks noGrp="1"/>
          </p:cNvSpPr>
          <p:nvPr>
            <p:ph type="title"/>
          </p:nvPr>
        </p:nvSpPr>
        <p:spPr/>
        <p:txBody>
          <a:bodyPr/>
          <a:lstStyle/>
          <a:p>
            <a:pPr eaLnBrk="0" hangingPunct="0"/>
            <a:r>
              <a:rPr lang="en-US" dirty="0"/>
              <a:t>Describing a system structure</a:t>
            </a:r>
          </a:p>
        </p:txBody>
      </p:sp>
      <p:sp>
        <p:nvSpPr>
          <p:cNvPr id="69" name="Flussdiagramm: Mehrere Dokumente 68"/>
          <p:cNvSpPr/>
          <p:nvPr/>
        </p:nvSpPr>
        <p:spPr>
          <a:xfrm>
            <a:off x="3916640" y="2138528"/>
            <a:ext cx="644425"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Param-Set1</a:t>
            </a:r>
          </a:p>
        </p:txBody>
      </p:sp>
      <p:sp>
        <p:nvSpPr>
          <p:cNvPr id="70" name="Freeform 15"/>
          <p:cNvSpPr>
            <a:spLocks/>
          </p:cNvSpPr>
          <p:nvPr/>
        </p:nvSpPr>
        <p:spPr bwMode="auto">
          <a:xfrm>
            <a:off x="3290550" y="3072531"/>
            <a:ext cx="682079" cy="511175"/>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2"/>
          </a:solidFill>
          <a:ln w="12700" cap="flat" cmpd="sng" algn="ctr">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0"/>
              </a:spcBef>
            </a:pPr>
            <a:r>
              <a:rPr lang="de-DE" sz="900" dirty="0" smtClean="0">
                <a:solidFill>
                  <a:schemeClr val="tx1"/>
                </a:solidFill>
                <a:latin typeface="Arial" pitchFamily="34" charset="0"/>
                <a:cs typeface="Arial" pitchFamily="34" charset="0"/>
              </a:rPr>
              <a:t>Std </a:t>
            </a:r>
            <a:r>
              <a:rPr lang="de-DE" sz="900" dirty="0" err="1" smtClean="0">
                <a:solidFill>
                  <a:schemeClr val="tx1"/>
                </a:solidFill>
                <a:latin typeface="Arial" pitchFamily="34" charset="0"/>
                <a:cs typeface="Arial" pitchFamily="34" charset="0"/>
              </a:rPr>
              <a:t>Plugin</a:t>
            </a:r>
            <a:endParaRPr lang="de-DE" sz="900" dirty="0">
              <a:solidFill>
                <a:schemeClr val="tx1"/>
              </a:solidFill>
              <a:latin typeface="Arial" pitchFamily="34" charset="0"/>
              <a:cs typeface="Arial" pitchFamily="34" charset="0"/>
            </a:endParaRPr>
          </a:p>
        </p:txBody>
      </p:sp>
      <p:grpSp>
        <p:nvGrpSpPr>
          <p:cNvPr id="71" name="Gruppieren 70"/>
          <p:cNvGrpSpPr/>
          <p:nvPr/>
        </p:nvGrpSpPr>
        <p:grpSpPr>
          <a:xfrm>
            <a:off x="360362" y="1687870"/>
            <a:ext cx="666206" cy="1554479"/>
            <a:chOff x="4852851" y="1645921"/>
            <a:chExt cx="666206" cy="1554479"/>
          </a:xfrm>
          <a:solidFill>
            <a:schemeClr val="bg1">
              <a:lumMod val="75000"/>
            </a:schemeClr>
          </a:solidFill>
        </p:grpSpPr>
        <p:sp>
          <p:nvSpPr>
            <p:cNvPr id="72" name="Flussdiagramm: Prozess 71"/>
            <p:cNvSpPr/>
            <p:nvPr/>
          </p:nvSpPr>
          <p:spPr>
            <a:xfrm>
              <a:off x="4852851" y="1645921"/>
              <a:ext cx="666206" cy="1554479"/>
            </a:xfrm>
            <a:prstGeom prst="flowChartProcess">
              <a:avLst/>
            </a:prstGeom>
            <a:grp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Authoring Tool</a:t>
              </a:r>
            </a:p>
          </p:txBody>
        </p:sp>
        <p:sp>
          <p:nvSpPr>
            <p:cNvPr id="73" name="Freeform 15"/>
            <p:cNvSpPr>
              <a:spLocks/>
            </p:cNvSpPr>
            <p:nvPr/>
          </p:nvSpPr>
          <p:spPr bwMode="auto">
            <a:xfrm>
              <a:off x="5225145" y="3030582"/>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4" name="Freeform 15"/>
            <p:cNvSpPr>
              <a:spLocks/>
            </p:cNvSpPr>
            <p:nvPr/>
          </p:nvSpPr>
          <p:spPr bwMode="auto">
            <a:xfrm>
              <a:off x="4948922" y="3030583"/>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75" name="Gruppieren 74"/>
          <p:cNvGrpSpPr/>
          <p:nvPr/>
        </p:nvGrpSpPr>
        <p:grpSpPr>
          <a:xfrm>
            <a:off x="8205651" y="1687869"/>
            <a:ext cx="666206" cy="1554480"/>
            <a:chOff x="5893525" y="2664823"/>
            <a:chExt cx="666206" cy="1554480"/>
          </a:xfrm>
          <a:solidFill>
            <a:schemeClr val="bg1">
              <a:lumMod val="75000"/>
            </a:schemeClr>
          </a:solidFill>
        </p:grpSpPr>
        <p:sp>
          <p:nvSpPr>
            <p:cNvPr id="76" name="Flussdiagramm: Prozess 75"/>
            <p:cNvSpPr/>
            <p:nvPr/>
          </p:nvSpPr>
          <p:spPr>
            <a:xfrm>
              <a:off x="5893525" y="2664823"/>
              <a:ext cx="666206" cy="1554479"/>
            </a:xfrm>
            <a:prstGeom prst="flowChartProcess">
              <a:avLst/>
            </a:prstGeom>
            <a:grp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Integration Tool</a:t>
              </a:r>
            </a:p>
          </p:txBody>
        </p:sp>
        <p:sp>
          <p:nvSpPr>
            <p:cNvPr id="77" name="Freeform 15"/>
            <p:cNvSpPr>
              <a:spLocks/>
            </p:cNvSpPr>
            <p:nvPr/>
          </p:nvSpPr>
          <p:spPr bwMode="auto">
            <a:xfrm>
              <a:off x="6252752" y="404948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8" name="Freeform 15"/>
            <p:cNvSpPr>
              <a:spLocks/>
            </p:cNvSpPr>
            <p:nvPr/>
          </p:nvSpPr>
          <p:spPr bwMode="auto">
            <a:xfrm>
              <a:off x="5976529" y="4049486"/>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82" name="Gruppieren 81"/>
          <p:cNvGrpSpPr/>
          <p:nvPr/>
        </p:nvGrpSpPr>
        <p:grpSpPr>
          <a:xfrm>
            <a:off x="3221070" y="1426593"/>
            <a:ext cx="822960" cy="555171"/>
            <a:chOff x="1476103" y="1645921"/>
            <a:chExt cx="822960" cy="555171"/>
          </a:xfrm>
        </p:grpSpPr>
        <p:sp>
          <p:nvSpPr>
            <p:cNvPr id="83" name="Abgerundetes Rechteck 82"/>
            <p:cNvSpPr/>
            <p:nvPr/>
          </p:nvSpPr>
          <p:spPr>
            <a:xfrm>
              <a:off x="1476103" y="1645921"/>
              <a:ext cx="822960" cy="555170"/>
            </a:xfrm>
            <a:prstGeom prst="roundRec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200" dirty="0" smtClean="0">
                  <a:solidFill>
                    <a:schemeClr val="tx1"/>
                  </a:solidFill>
                  <a:latin typeface="Arial" pitchFamily="34" charset="0"/>
                  <a:cs typeface="Arial" pitchFamily="34" charset="0"/>
                </a:rPr>
                <a:t>FMU1</a:t>
              </a:r>
            </a:p>
          </p:txBody>
        </p:sp>
        <p:sp>
          <p:nvSpPr>
            <p:cNvPr id="84" name="Freeform 15"/>
            <p:cNvSpPr>
              <a:spLocks/>
            </p:cNvSpPr>
            <p:nvPr/>
          </p:nvSpPr>
          <p:spPr bwMode="auto">
            <a:xfrm>
              <a:off x="1774638" y="203127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79" name="Gruppieren 78"/>
          <p:cNvGrpSpPr/>
          <p:nvPr/>
        </p:nvGrpSpPr>
        <p:grpSpPr>
          <a:xfrm>
            <a:off x="5703963" y="1426593"/>
            <a:ext cx="822960" cy="555170"/>
            <a:chOff x="2908663" y="1645921"/>
            <a:chExt cx="822960" cy="555170"/>
          </a:xfrm>
        </p:grpSpPr>
        <p:sp>
          <p:nvSpPr>
            <p:cNvPr id="80" name="Abgerundetes Rechteck 79"/>
            <p:cNvSpPr/>
            <p:nvPr/>
          </p:nvSpPr>
          <p:spPr>
            <a:xfrm>
              <a:off x="2908663" y="1645921"/>
              <a:ext cx="822960" cy="555170"/>
            </a:xfrm>
            <a:prstGeom prst="roundRec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200" dirty="0" smtClean="0">
                  <a:solidFill>
                    <a:schemeClr val="tx1"/>
                  </a:solidFill>
                  <a:latin typeface="Arial" pitchFamily="34" charset="0"/>
                  <a:cs typeface="Arial" pitchFamily="34" charset="0"/>
                </a:rPr>
                <a:t>FMU2</a:t>
              </a:r>
              <a:endParaRPr lang="en-US" sz="1200" dirty="0">
                <a:solidFill>
                  <a:schemeClr val="tx1"/>
                </a:solidFill>
                <a:latin typeface="Arial" pitchFamily="34" charset="0"/>
                <a:cs typeface="Arial" pitchFamily="34" charset="0"/>
              </a:endParaRPr>
            </a:p>
          </p:txBody>
        </p:sp>
        <p:sp>
          <p:nvSpPr>
            <p:cNvPr id="81" name="Freeform 15"/>
            <p:cNvSpPr>
              <a:spLocks/>
            </p:cNvSpPr>
            <p:nvPr/>
          </p:nvSpPr>
          <p:spPr bwMode="auto">
            <a:xfrm>
              <a:off x="3208158" y="2031274"/>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cxnSp>
        <p:nvCxnSpPr>
          <p:cNvPr id="88" name="Gerade Verbindung mit Pfeil 87"/>
          <p:cNvCxnSpPr>
            <a:stCxn id="83" idx="3"/>
            <a:endCxn id="80" idx="1"/>
          </p:cNvCxnSpPr>
          <p:nvPr/>
        </p:nvCxnSpPr>
        <p:spPr>
          <a:xfrm>
            <a:off x="4044030" y="1704178"/>
            <a:ext cx="1659933" cy="0"/>
          </a:xfrm>
          <a:prstGeom prst="straightConnector1">
            <a:avLst/>
          </a:prstGeom>
          <a:ln w="19050" cap="rnd">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104"/>
          <p:cNvCxnSpPr>
            <a:endCxn id="69" idx="2"/>
          </p:cNvCxnSpPr>
          <p:nvPr/>
        </p:nvCxnSpPr>
        <p:spPr>
          <a:xfrm flipV="1">
            <a:off x="3631589" y="2867482"/>
            <a:ext cx="562452" cy="192004"/>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3" name="Gerade Verbindung 112"/>
          <p:cNvCxnSpPr/>
          <p:nvPr/>
        </p:nvCxnSpPr>
        <p:spPr>
          <a:xfrm flipV="1">
            <a:off x="3646185" y="1981764"/>
            <a:ext cx="0" cy="1090768"/>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32" name="Textfeld 131"/>
          <p:cNvSpPr txBox="1"/>
          <p:nvPr/>
        </p:nvSpPr>
        <p:spPr>
          <a:xfrm>
            <a:off x="6927318" y="3422709"/>
            <a:ext cx="283732"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SSP</a:t>
            </a:r>
            <a:endParaRPr lang="en-US" sz="1400" dirty="0" smtClean="0">
              <a:solidFill>
                <a:schemeClr val="bg1"/>
              </a:solidFill>
            </a:endParaRPr>
          </a:p>
        </p:txBody>
      </p:sp>
      <p:cxnSp>
        <p:nvCxnSpPr>
          <p:cNvPr id="139" name="Gerade Verbindung 138"/>
          <p:cNvCxnSpPr/>
          <p:nvPr/>
        </p:nvCxnSpPr>
        <p:spPr>
          <a:xfrm flipV="1">
            <a:off x="1026568" y="1916974"/>
            <a:ext cx="755843" cy="2144"/>
          </a:xfrm>
          <a:prstGeom prst="line">
            <a:avLst/>
          </a:prstGeom>
          <a:ln w="2540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0" name="Flussdiagramm: Mehrere Dokumente 139"/>
          <p:cNvSpPr/>
          <p:nvPr/>
        </p:nvSpPr>
        <p:spPr>
          <a:xfrm>
            <a:off x="4760752" y="2125456"/>
            <a:ext cx="644425"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Param-Set2</a:t>
            </a:r>
            <a:endParaRPr lang="en-US" sz="900" dirty="0">
              <a:solidFill>
                <a:schemeClr val="tx1"/>
              </a:solidFill>
              <a:latin typeface="Arial" pitchFamily="34" charset="0"/>
              <a:cs typeface="Arial" pitchFamily="34" charset="0"/>
            </a:endParaRPr>
          </a:p>
        </p:txBody>
      </p:sp>
      <p:cxnSp>
        <p:nvCxnSpPr>
          <p:cNvPr id="141" name="Gerade Verbindung 140"/>
          <p:cNvCxnSpPr>
            <a:endCxn id="140" idx="2"/>
          </p:cNvCxnSpPr>
          <p:nvPr/>
        </p:nvCxnSpPr>
        <p:spPr>
          <a:xfrm flipV="1">
            <a:off x="3646185" y="2854410"/>
            <a:ext cx="1391968" cy="205076"/>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2" name="Gerade Verbindung 141"/>
          <p:cNvCxnSpPr/>
          <p:nvPr/>
        </p:nvCxnSpPr>
        <p:spPr>
          <a:xfrm flipV="1">
            <a:off x="3646185" y="1981764"/>
            <a:ext cx="2469258" cy="1077722"/>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48" name="Flussdiagramm: Mehrere Dokumente 147"/>
          <p:cNvSpPr/>
          <p:nvPr/>
        </p:nvSpPr>
        <p:spPr>
          <a:xfrm>
            <a:off x="1935163" y="2125456"/>
            <a:ext cx="644751"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Sys </a:t>
            </a:r>
            <a:r>
              <a:rPr lang="en-US" sz="900" dirty="0" err="1" smtClean="0">
                <a:solidFill>
                  <a:schemeClr val="tx1"/>
                </a:solidFill>
                <a:latin typeface="Arial" pitchFamily="34" charset="0"/>
                <a:cs typeface="Arial" pitchFamily="34" charset="0"/>
              </a:rPr>
              <a:t>Param</a:t>
            </a:r>
            <a:r>
              <a:rPr lang="en-US" sz="900" dirty="0" smtClean="0">
                <a:solidFill>
                  <a:schemeClr val="tx1"/>
                </a:solidFill>
                <a:latin typeface="Arial" pitchFamily="34" charset="0"/>
                <a:cs typeface="Arial" pitchFamily="34" charset="0"/>
              </a:rPr>
              <a:t>-Set</a:t>
            </a:r>
          </a:p>
        </p:txBody>
      </p:sp>
      <p:cxnSp>
        <p:nvCxnSpPr>
          <p:cNvPr id="143" name="Gerade Verbindung mit Pfeil 142"/>
          <p:cNvCxnSpPr/>
          <p:nvPr/>
        </p:nvCxnSpPr>
        <p:spPr>
          <a:xfrm>
            <a:off x="2488474" y="2373650"/>
            <a:ext cx="1428166" cy="0"/>
          </a:xfrm>
          <a:prstGeom prst="straightConnector1">
            <a:avLst/>
          </a:prstGeom>
          <a:ln w="19050" cap="rnd">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4" name="Gerade Verbindung mit Pfeil 143"/>
          <p:cNvCxnSpPr/>
          <p:nvPr/>
        </p:nvCxnSpPr>
        <p:spPr>
          <a:xfrm>
            <a:off x="2488474" y="2634907"/>
            <a:ext cx="2272278" cy="0"/>
          </a:xfrm>
          <a:prstGeom prst="straightConnector1">
            <a:avLst/>
          </a:prstGeom>
          <a:ln w="19050" cap="rnd">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5" name="Textfeld 144"/>
          <p:cNvSpPr txBox="1"/>
          <p:nvPr/>
        </p:nvSpPr>
        <p:spPr>
          <a:xfrm>
            <a:off x="2382018" y="2236891"/>
            <a:ext cx="1705595" cy="123111"/>
          </a:xfrm>
          <a:prstGeom prst="rect">
            <a:avLst/>
          </a:prstGeom>
          <a:solidFill>
            <a:schemeClr val="accent6">
              <a:lumMod val="40000"/>
              <a:lumOff val="60000"/>
              <a:alpha val="61000"/>
            </a:schemeClr>
          </a:solidFill>
        </p:spPr>
        <p:txBody>
          <a:bodyPr wrap="none" lIns="0" tIns="0" rIns="0" bIns="0" rtlCol="0">
            <a:spAutoFit/>
          </a:bodyPr>
          <a:lstStyle/>
          <a:p>
            <a:pPr>
              <a:spcBef>
                <a:spcPts val="0"/>
              </a:spcBef>
            </a:pPr>
            <a:r>
              <a:rPr lang="en-US" sz="800" b="1" dirty="0" smtClean="0">
                <a:solidFill>
                  <a:schemeClr val="bg1">
                    <a:lumMod val="50000"/>
                  </a:schemeClr>
                </a:solidFill>
                <a:latin typeface="Courier New" panose="02070309020205020404" pitchFamily="49" charset="0"/>
                <a:cs typeface="Courier New" panose="02070309020205020404" pitchFamily="49" charset="0"/>
              </a:rPr>
              <a:t>ParamSet1.c := </a:t>
            </a:r>
            <a:r>
              <a:rPr lang="en-US" sz="800" b="1" dirty="0" err="1" smtClean="0">
                <a:solidFill>
                  <a:schemeClr val="bg1">
                    <a:lumMod val="50000"/>
                  </a:schemeClr>
                </a:solidFill>
                <a:latin typeface="Courier New" panose="02070309020205020404" pitchFamily="49" charset="0"/>
                <a:cs typeface="Courier New" panose="02070309020205020404" pitchFamily="49" charset="0"/>
              </a:rPr>
              <a:t>SysParamSet.c</a:t>
            </a:r>
            <a:endParaRPr lang="en-US" sz="800" b="1"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146" name="Textfeld 145"/>
          <p:cNvSpPr txBox="1"/>
          <p:nvPr/>
        </p:nvSpPr>
        <p:spPr>
          <a:xfrm>
            <a:off x="2470256" y="2495477"/>
            <a:ext cx="2314736" cy="123111"/>
          </a:xfrm>
          <a:prstGeom prst="rect">
            <a:avLst/>
          </a:prstGeom>
          <a:solidFill>
            <a:schemeClr val="accent6">
              <a:lumMod val="40000"/>
              <a:lumOff val="60000"/>
              <a:alpha val="61000"/>
            </a:schemeClr>
          </a:solidFill>
        </p:spPr>
        <p:txBody>
          <a:bodyPr wrap="none" lIns="0" tIns="0" rIns="0" bIns="0" rtlCol="0">
            <a:spAutoFit/>
          </a:bodyPr>
          <a:lstStyle/>
          <a:p>
            <a:pPr>
              <a:spcBef>
                <a:spcPts val="0"/>
              </a:spcBef>
            </a:pPr>
            <a:r>
              <a:rPr lang="en-US" sz="800" b="1" dirty="0" smtClean="0">
                <a:solidFill>
                  <a:schemeClr val="bg1">
                    <a:lumMod val="50000"/>
                  </a:schemeClr>
                </a:solidFill>
                <a:latin typeface="Courier New" panose="02070309020205020404" pitchFamily="49" charset="0"/>
                <a:cs typeface="Courier New" panose="02070309020205020404" pitchFamily="49" charset="0"/>
              </a:rPr>
              <a:t>ParamSet2.alfa := 0.5*</a:t>
            </a:r>
            <a:r>
              <a:rPr lang="en-US" sz="800" b="1" dirty="0" err="1" smtClean="0">
                <a:solidFill>
                  <a:schemeClr val="bg1">
                    <a:lumMod val="50000"/>
                  </a:schemeClr>
                </a:solidFill>
                <a:latin typeface="Courier New" panose="02070309020205020404" pitchFamily="49" charset="0"/>
                <a:cs typeface="Courier New" panose="02070309020205020404" pitchFamily="49" charset="0"/>
              </a:rPr>
              <a:t>SysParamSet.alfa</a:t>
            </a:r>
            <a:endParaRPr lang="en-US" sz="800" b="1"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149" name="Textfeld 148"/>
          <p:cNvSpPr txBox="1"/>
          <p:nvPr/>
        </p:nvSpPr>
        <p:spPr>
          <a:xfrm>
            <a:off x="2638015" y="2095205"/>
            <a:ext cx="283732"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SSP</a:t>
            </a:r>
            <a:endParaRPr lang="en-US" sz="1400" dirty="0" smtClean="0">
              <a:solidFill>
                <a:schemeClr val="bg1"/>
              </a:solidFill>
            </a:endParaRPr>
          </a:p>
        </p:txBody>
      </p:sp>
      <p:cxnSp>
        <p:nvCxnSpPr>
          <p:cNvPr id="150" name="Gerade Verbindung 149"/>
          <p:cNvCxnSpPr/>
          <p:nvPr/>
        </p:nvCxnSpPr>
        <p:spPr>
          <a:xfrm flipH="1" flipV="1">
            <a:off x="2212704" y="2840762"/>
            <a:ext cx="1433481" cy="218122"/>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3" name="Gerade Verbindung mit Pfeil 162"/>
          <p:cNvCxnSpPr/>
          <p:nvPr/>
        </p:nvCxnSpPr>
        <p:spPr>
          <a:xfrm>
            <a:off x="1521562" y="1695639"/>
            <a:ext cx="1699508" cy="0"/>
          </a:xfrm>
          <a:prstGeom prst="straightConnector1">
            <a:avLst/>
          </a:prstGeom>
          <a:ln w="19050" cap="rnd">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164"/>
          <p:cNvCxnSpPr/>
          <p:nvPr/>
        </p:nvCxnSpPr>
        <p:spPr>
          <a:xfrm flipV="1">
            <a:off x="1026568" y="2046870"/>
            <a:ext cx="570221" cy="1072"/>
          </a:xfrm>
          <a:prstGeom prst="line">
            <a:avLst/>
          </a:prstGeom>
          <a:ln w="254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6" name="Gerade Verbindung 165"/>
          <p:cNvCxnSpPr/>
          <p:nvPr/>
        </p:nvCxnSpPr>
        <p:spPr>
          <a:xfrm>
            <a:off x="6728346" y="2102403"/>
            <a:ext cx="1477305" cy="0"/>
          </a:xfrm>
          <a:prstGeom prst="line">
            <a:avLst/>
          </a:prstGeom>
          <a:ln w="254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8" name="Gerade Verbindung mit Pfeil 167"/>
          <p:cNvCxnSpPr/>
          <p:nvPr/>
        </p:nvCxnSpPr>
        <p:spPr>
          <a:xfrm>
            <a:off x="6526923" y="1845102"/>
            <a:ext cx="334735" cy="0"/>
          </a:xfrm>
          <a:prstGeom prst="straightConnector1">
            <a:avLst/>
          </a:prstGeom>
          <a:ln w="19050" cap="rnd">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0" name="Gerade Verbindung mit Pfeil 169"/>
          <p:cNvCxnSpPr/>
          <p:nvPr/>
        </p:nvCxnSpPr>
        <p:spPr>
          <a:xfrm>
            <a:off x="6526922" y="1635633"/>
            <a:ext cx="334735" cy="0"/>
          </a:xfrm>
          <a:prstGeom prst="straightConnector1">
            <a:avLst/>
          </a:prstGeom>
          <a:ln w="19050" cap="rnd">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1" name="Gerade Verbindung mit Pfeil 170"/>
          <p:cNvCxnSpPr/>
          <p:nvPr/>
        </p:nvCxnSpPr>
        <p:spPr>
          <a:xfrm>
            <a:off x="1521562" y="1526172"/>
            <a:ext cx="1699508" cy="0"/>
          </a:xfrm>
          <a:prstGeom prst="straightConnector1">
            <a:avLst/>
          </a:prstGeom>
          <a:ln w="19050" cap="rnd">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2" name="Gruppieren 171"/>
          <p:cNvGrpSpPr/>
          <p:nvPr/>
        </p:nvGrpSpPr>
        <p:grpSpPr>
          <a:xfrm>
            <a:off x="3632551" y="3242351"/>
            <a:ext cx="4768089" cy="477990"/>
            <a:chOff x="3632551" y="3242351"/>
            <a:chExt cx="4768089" cy="477990"/>
          </a:xfrm>
        </p:grpSpPr>
        <p:cxnSp>
          <p:nvCxnSpPr>
            <p:cNvPr id="173" name="Gerade Verbindung 172"/>
            <p:cNvCxnSpPr/>
            <p:nvPr/>
          </p:nvCxnSpPr>
          <p:spPr>
            <a:xfrm flipH="1">
              <a:off x="3632551" y="3719995"/>
              <a:ext cx="4768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173"/>
            <p:cNvCxnSpPr/>
            <p:nvPr/>
          </p:nvCxnSpPr>
          <p:spPr>
            <a:xfrm flipV="1">
              <a:off x="8400640" y="3242351"/>
              <a:ext cx="0" cy="477644"/>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75" name="Gerade Verbindung 174"/>
            <p:cNvCxnSpPr/>
            <p:nvPr/>
          </p:nvCxnSpPr>
          <p:spPr>
            <a:xfrm>
              <a:off x="3635543" y="3584052"/>
              <a:ext cx="0" cy="136289"/>
            </a:xfrm>
            <a:prstGeom prst="line">
              <a:avLst/>
            </a:prstGeom>
            <a:ln w="12700">
              <a:solidFill>
                <a:schemeClr val="tx1"/>
              </a:solidFill>
              <a:headEnd type="stealth"/>
            </a:ln>
          </p:spPr>
          <p:style>
            <a:lnRef idx="1">
              <a:schemeClr val="accent1"/>
            </a:lnRef>
            <a:fillRef idx="0">
              <a:schemeClr val="accent1"/>
            </a:fillRef>
            <a:effectRef idx="0">
              <a:schemeClr val="accent1"/>
            </a:effectRef>
            <a:fontRef idx="minor">
              <a:schemeClr val="tx1"/>
            </a:fontRef>
          </p:style>
        </p:cxnSp>
      </p:grpSp>
      <p:grpSp>
        <p:nvGrpSpPr>
          <p:cNvPr id="176" name="Gruppieren 175"/>
          <p:cNvGrpSpPr/>
          <p:nvPr/>
        </p:nvGrpSpPr>
        <p:grpSpPr>
          <a:xfrm>
            <a:off x="568418" y="3242349"/>
            <a:ext cx="4175568" cy="477992"/>
            <a:chOff x="568418" y="3242349"/>
            <a:chExt cx="4175568" cy="477992"/>
          </a:xfrm>
        </p:grpSpPr>
        <p:grpSp>
          <p:nvGrpSpPr>
            <p:cNvPr id="177" name="Gruppieren 176"/>
            <p:cNvGrpSpPr/>
            <p:nvPr/>
          </p:nvGrpSpPr>
          <p:grpSpPr>
            <a:xfrm>
              <a:off x="568418" y="3242349"/>
              <a:ext cx="4175568" cy="477992"/>
              <a:chOff x="568418" y="3242349"/>
              <a:chExt cx="4175568" cy="477992"/>
            </a:xfrm>
          </p:grpSpPr>
          <p:cxnSp>
            <p:nvCxnSpPr>
              <p:cNvPr id="179" name="Gerade Verbindung 178"/>
              <p:cNvCxnSpPr/>
              <p:nvPr/>
            </p:nvCxnSpPr>
            <p:spPr>
              <a:xfrm flipH="1" flipV="1">
                <a:off x="568419" y="3719995"/>
                <a:ext cx="4175567" cy="3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79"/>
              <p:cNvCxnSpPr/>
              <p:nvPr/>
            </p:nvCxnSpPr>
            <p:spPr>
              <a:xfrm flipV="1">
                <a:off x="568418" y="3242349"/>
                <a:ext cx="0" cy="477646"/>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grpSp>
        <p:cxnSp>
          <p:nvCxnSpPr>
            <p:cNvPr id="178" name="Gerade Verbindung 177"/>
            <p:cNvCxnSpPr/>
            <p:nvPr/>
          </p:nvCxnSpPr>
          <p:spPr>
            <a:xfrm>
              <a:off x="3633608" y="3583706"/>
              <a:ext cx="0" cy="136289"/>
            </a:xfrm>
            <a:prstGeom prst="line">
              <a:avLst/>
            </a:prstGeom>
            <a:ln w="12700">
              <a:solidFill>
                <a:schemeClr val="tx1"/>
              </a:solidFill>
              <a:headEnd type="stealth"/>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3015979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500"/>
                                        <p:tgtEl>
                                          <p:spTgt spid="139"/>
                                        </p:tgtEl>
                                      </p:cBhvr>
                                    </p:animEffect>
                                  </p:childTnLst>
                                </p:cTn>
                              </p:par>
                            </p:childTnLst>
                          </p:cTn>
                        </p:par>
                        <p:par>
                          <p:cTn id="8" fill="hold">
                            <p:stCondLst>
                              <p:cond delay="500"/>
                            </p:stCondLst>
                            <p:childTnLst>
                              <p:par>
                                <p:cTn id="9" presetID="2" presetClass="entr" presetSubtype="8" fill="hold" nodeType="afterEffect">
                                  <p:stCondLst>
                                    <p:cond delay="250"/>
                                  </p:stCondLst>
                                  <p:childTnLst>
                                    <p:set>
                                      <p:cBhvr>
                                        <p:cTn id="10" dur="1" fill="hold">
                                          <p:stCondLst>
                                            <p:cond delay="0"/>
                                          </p:stCondLst>
                                        </p:cTn>
                                        <p:tgtEl>
                                          <p:spTgt spid="126"/>
                                        </p:tgtEl>
                                        <p:attrNameLst>
                                          <p:attrName>style.visibility</p:attrName>
                                        </p:attrNameLst>
                                      </p:cBhvr>
                                      <p:to>
                                        <p:strVal val="visible"/>
                                      </p:to>
                                    </p:set>
                                    <p:anim calcmode="lin" valueType="num">
                                      <p:cBhvr additive="base">
                                        <p:cTn id="11" dur="500" fill="hold"/>
                                        <p:tgtEl>
                                          <p:spTgt spid="126"/>
                                        </p:tgtEl>
                                        <p:attrNameLst>
                                          <p:attrName>ppt_x</p:attrName>
                                        </p:attrNameLst>
                                      </p:cBhvr>
                                      <p:tavLst>
                                        <p:tav tm="0">
                                          <p:val>
                                            <p:strVal val="0-#ppt_w/2"/>
                                          </p:val>
                                        </p:tav>
                                        <p:tav tm="100000">
                                          <p:val>
                                            <p:strVal val="#ppt_x"/>
                                          </p:val>
                                        </p:tav>
                                      </p:tavLst>
                                    </p:anim>
                                    <p:anim calcmode="lin" valueType="num">
                                      <p:cBhvr additive="base">
                                        <p:cTn id="12" dur="500" fill="hold"/>
                                        <p:tgtEl>
                                          <p:spTgt spid="126"/>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1" presetClass="entr" presetSubtype="0" fill="hold" nodeType="afterEffect">
                                  <p:stCondLst>
                                    <p:cond delay="1000"/>
                                  </p:stCondLst>
                                  <p:childTnLst>
                                    <p:set>
                                      <p:cBhvr>
                                        <p:cTn id="15" dur="1" fill="hold">
                                          <p:stCondLst>
                                            <p:cond delay="0"/>
                                          </p:stCondLst>
                                        </p:cTn>
                                        <p:tgtEl>
                                          <p:spTgt spid="171"/>
                                        </p:tgtEl>
                                        <p:attrNameLst>
                                          <p:attrName>style.visibility</p:attrName>
                                        </p:attrNameLst>
                                      </p:cBhvr>
                                      <p:to>
                                        <p:strVal val="visible"/>
                                      </p:to>
                                    </p:set>
                                  </p:childTnLst>
                                </p:cTn>
                              </p:par>
                            </p:childTnLst>
                          </p:cTn>
                        </p:par>
                        <p:par>
                          <p:cTn id="16" fill="hold">
                            <p:stCondLst>
                              <p:cond delay="2250"/>
                            </p:stCondLst>
                            <p:childTnLst>
                              <p:par>
                                <p:cTn id="17" presetID="1" presetClass="entr" presetSubtype="0" fill="hold" nodeType="afterEffect">
                                  <p:stCondLst>
                                    <p:cond delay="500"/>
                                  </p:stCondLst>
                                  <p:childTnLst>
                                    <p:set>
                                      <p:cBhvr>
                                        <p:cTn id="18" dur="1" fill="hold">
                                          <p:stCondLst>
                                            <p:cond delay="0"/>
                                          </p:stCondLst>
                                        </p:cTn>
                                        <p:tgtEl>
                                          <p:spTgt spid="163"/>
                                        </p:tgtEl>
                                        <p:attrNameLst>
                                          <p:attrName>style.visibility</p:attrName>
                                        </p:attrNameLst>
                                      </p:cBhvr>
                                      <p:to>
                                        <p:strVal val="visible"/>
                                      </p:to>
                                    </p:set>
                                  </p:childTnLst>
                                </p:cTn>
                              </p:par>
                            </p:childTnLst>
                          </p:cTn>
                        </p:par>
                        <p:par>
                          <p:cTn id="19" fill="hold">
                            <p:stCondLst>
                              <p:cond delay="2750"/>
                            </p:stCondLst>
                            <p:childTnLst>
                              <p:par>
                                <p:cTn id="20" presetID="1" presetClass="entr" presetSubtype="0" fill="hold" nodeType="afterEffect">
                                  <p:stCondLst>
                                    <p:cond delay="1000"/>
                                  </p:stCondLst>
                                  <p:childTnLst>
                                    <p:set>
                                      <p:cBhvr>
                                        <p:cTn id="21" dur="1" fill="hold">
                                          <p:stCondLst>
                                            <p:cond delay="0"/>
                                          </p:stCondLst>
                                        </p:cTn>
                                        <p:tgtEl>
                                          <p:spTgt spid="88"/>
                                        </p:tgtEl>
                                        <p:attrNameLst>
                                          <p:attrName>style.visibility</p:attrName>
                                        </p:attrNameLst>
                                      </p:cBhvr>
                                      <p:to>
                                        <p:strVal val="visible"/>
                                      </p:to>
                                    </p:set>
                                  </p:childTnLst>
                                </p:cTn>
                              </p:par>
                            </p:childTnLst>
                          </p:cTn>
                        </p:par>
                        <p:par>
                          <p:cTn id="22" fill="hold">
                            <p:stCondLst>
                              <p:cond delay="3750"/>
                            </p:stCondLst>
                            <p:childTnLst>
                              <p:par>
                                <p:cTn id="23" presetID="1" presetClass="entr" presetSubtype="0" fill="hold" nodeType="afterEffect">
                                  <p:stCondLst>
                                    <p:cond delay="1000"/>
                                  </p:stCondLst>
                                  <p:childTnLst>
                                    <p:set>
                                      <p:cBhvr>
                                        <p:cTn id="24" dur="1" fill="hold">
                                          <p:stCondLst>
                                            <p:cond delay="0"/>
                                          </p:stCondLst>
                                        </p:cTn>
                                        <p:tgtEl>
                                          <p:spTgt spid="170"/>
                                        </p:tgtEl>
                                        <p:attrNameLst>
                                          <p:attrName>style.visibility</p:attrName>
                                        </p:attrNameLst>
                                      </p:cBhvr>
                                      <p:to>
                                        <p:strVal val="visible"/>
                                      </p:to>
                                    </p:set>
                                  </p:childTnLst>
                                </p:cTn>
                              </p:par>
                            </p:childTnLst>
                          </p:cTn>
                        </p:par>
                        <p:par>
                          <p:cTn id="25" fill="hold">
                            <p:stCondLst>
                              <p:cond delay="4750"/>
                            </p:stCondLst>
                            <p:childTnLst>
                              <p:par>
                                <p:cTn id="26" presetID="1" presetClass="entr" presetSubtype="0" fill="hold" nodeType="afterEffect">
                                  <p:stCondLst>
                                    <p:cond delay="500"/>
                                  </p:stCondLst>
                                  <p:childTnLst>
                                    <p:set>
                                      <p:cBhvr>
                                        <p:cTn id="27" dur="1" fill="hold">
                                          <p:stCondLst>
                                            <p:cond delay="0"/>
                                          </p:stCondLst>
                                        </p:cTn>
                                        <p:tgtEl>
                                          <p:spTgt spid="16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5"/>
                                        </p:tgtEl>
                                        <p:attrNameLst>
                                          <p:attrName>style.visibility</p:attrName>
                                        </p:attrNameLst>
                                      </p:cBhvr>
                                      <p:to>
                                        <p:strVal val="visible"/>
                                      </p:to>
                                    </p:set>
                                    <p:animEffect transition="in" filter="fade">
                                      <p:cBhvr>
                                        <p:cTn id="32" dur="500"/>
                                        <p:tgtEl>
                                          <p:spTgt spid="135"/>
                                        </p:tgtEl>
                                      </p:cBhvr>
                                    </p:animEffect>
                                  </p:childTnLst>
                                </p:cTn>
                              </p:par>
                            </p:childTnLst>
                          </p:cTn>
                        </p:par>
                        <p:par>
                          <p:cTn id="33" fill="hold">
                            <p:stCondLst>
                              <p:cond delay="500"/>
                            </p:stCondLst>
                            <p:childTnLst>
                              <p:par>
                                <p:cTn id="34" presetID="26" presetClass="emph" presetSubtype="0" fill="hold" grpId="1" nodeType="afterEffect">
                                  <p:stCondLst>
                                    <p:cond delay="250"/>
                                  </p:stCondLst>
                                  <p:childTnLst>
                                    <p:animEffect transition="out" filter="fade">
                                      <p:cBhvr>
                                        <p:cTn id="35" dur="500" tmFilter="0, 0; .2, .5; .8, .5; 1, 0"/>
                                        <p:tgtEl>
                                          <p:spTgt spid="135"/>
                                        </p:tgtEl>
                                      </p:cBhvr>
                                    </p:animEffect>
                                    <p:animScale>
                                      <p:cBhvr>
                                        <p:cTn id="36" dur="250" autoRev="1" fill="hold"/>
                                        <p:tgtEl>
                                          <p:spTgt spid="1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Grp="1" noChangeArrowheads="1"/>
          </p:cNvSpPr>
          <p:nvPr>
            <p:ph type="title"/>
          </p:nvPr>
        </p:nvSpPr>
        <p:spPr/>
        <p:txBody>
          <a:bodyPr/>
          <a:lstStyle/>
          <a:p>
            <a:r>
              <a:rPr lang="en-US" dirty="0" smtClean="0"/>
              <a:t>Agenda</a:t>
            </a:r>
            <a:endParaRPr lang="en-US" dirty="0"/>
          </a:p>
        </p:txBody>
      </p:sp>
      <p:sp>
        <p:nvSpPr>
          <p:cNvPr id="19" name="Rectangle 2"/>
          <p:cNvSpPr>
            <a:spLocks noChangeArrowheads="1"/>
          </p:cNvSpPr>
          <p:nvPr/>
        </p:nvSpPr>
        <p:spPr bwMode="gray">
          <a:xfrm>
            <a:off x="0" y="1080000"/>
            <a:ext cx="9147600" cy="3780000"/>
          </a:xfrm>
          <a:prstGeom prst="rect">
            <a:avLst/>
          </a:prstGeom>
          <a:solidFill>
            <a:schemeClr val="accent1"/>
          </a:solidFill>
          <a:ln>
            <a:noFill/>
          </a:ln>
          <a:effectLst/>
          <a:extLst/>
        </p:spPr>
        <p:txBody>
          <a:bodyPr wrap="none" lIns="91430" tIns="45715" rIns="91430" bIns="45715" anchor="ctr"/>
          <a:lstStyle/>
          <a:p>
            <a:endParaRPr lang="en-US" dirty="0">
              <a:solidFill>
                <a:schemeClr val="accent6"/>
              </a:solidFill>
            </a:endParaRPr>
          </a:p>
        </p:txBody>
      </p:sp>
      <p:sp useBgFill="1">
        <p:nvSpPr>
          <p:cNvPr id="20" name="Rectangle 3"/>
          <p:cNvSpPr>
            <a:spLocks noChangeArrowheads="1"/>
          </p:cNvSpPr>
          <p:nvPr>
            <p:custDataLst>
              <p:tags r:id="rId2"/>
            </p:custDataLst>
          </p:nvPr>
        </p:nvSpPr>
        <p:spPr bwMode="auto">
          <a:xfrm>
            <a:off x="359999" y="1428137"/>
            <a:ext cx="7920001" cy="252000"/>
          </a:xfrm>
          <a:prstGeom prst="rect">
            <a:avLst/>
          </a:prstGeom>
          <a:ln>
            <a:noFill/>
          </a:ln>
          <a:effectLst/>
          <a:extLst/>
        </p:spPr>
        <p:txBody>
          <a:bodyPr lIns="180000" tIns="0" rIns="0" bIns="0" anchor="ctr" anchorCtr="0"/>
          <a:lstStyle/>
          <a:p>
            <a:pPr eaLnBrk="0" hangingPunct="0"/>
            <a:r>
              <a:rPr lang="en-US" sz="1400" dirty="0" smtClean="0"/>
              <a:t>1.</a:t>
            </a:r>
            <a:endParaRPr lang="en-US" sz="1400" dirty="0"/>
          </a:p>
        </p:txBody>
      </p:sp>
      <p:sp useBgFill="1">
        <p:nvSpPr>
          <p:cNvPr id="21" name="Rectangle 4"/>
          <p:cNvSpPr>
            <a:spLocks noChangeArrowheads="1"/>
          </p:cNvSpPr>
          <p:nvPr>
            <p:custDataLst>
              <p:tags r:id="rId3"/>
            </p:custDataLst>
          </p:nvPr>
        </p:nvSpPr>
        <p:spPr bwMode="auto">
          <a:xfrm>
            <a:off x="359999" y="1728000"/>
            <a:ext cx="7920001"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t>2.</a:t>
            </a:r>
            <a:endParaRPr lang="en-US" sz="1400" dirty="0"/>
          </a:p>
        </p:txBody>
      </p:sp>
      <p:sp useBgFill="1">
        <p:nvSpPr>
          <p:cNvPr id="22" name="Rectangle 5"/>
          <p:cNvSpPr>
            <a:spLocks noChangeArrowheads="1"/>
          </p:cNvSpPr>
          <p:nvPr>
            <p:custDataLst>
              <p:tags r:id="rId4"/>
            </p:custDataLst>
          </p:nvPr>
        </p:nvSpPr>
        <p:spPr bwMode="auto">
          <a:xfrm>
            <a:off x="359999" y="2034000"/>
            <a:ext cx="7920001"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t>3.</a:t>
            </a:r>
            <a:endParaRPr lang="en-US" sz="1400" dirty="0"/>
          </a:p>
        </p:txBody>
      </p:sp>
      <p:sp useBgFill="1">
        <p:nvSpPr>
          <p:cNvPr id="23" name="Rectangle 6"/>
          <p:cNvSpPr>
            <a:spLocks noChangeArrowheads="1"/>
          </p:cNvSpPr>
          <p:nvPr>
            <p:custDataLst>
              <p:tags r:id="rId5"/>
            </p:custDataLst>
          </p:nvPr>
        </p:nvSpPr>
        <p:spPr bwMode="auto">
          <a:xfrm>
            <a:off x="359999" y="2340000"/>
            <a:ext cx="7920001"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t>4.</a:t>
            </a:r>
            <a:endParaRPr lang="en-US" sz="1400" dirty="0"/>
          </a:p>
        </p:txBody>
      </p:sp>
      <p:sp useBgFill="1">
        <p:nvSpPr>
          <p:cNvPr id="24" name="Rectangle 7"/>
          <p:cNvSpPr>
            <a:spLocks noChangeArrowheads="1"/>
          </p:cNvSpPr>
          <p:nvPr>
            <p:custDataLst>
              <p:tags r:id="rId6"/>
            </p:custDataLst>
          </p:nvPr>
        </p:nvSpPr>
        <p:spPr bwMode="auto">
          <a:xfrm>
            <a:off x="359999" y="2646000"/>
            <a:ext cx="7920001"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t>5.</a:t>
            </a:r>
            <a:endParaRPr lang="en-US" sz="1400" dirty="0"/>
          </a:p>
        </p:txBody>
      </p:sp>
      <p:sp useBgFill="1">
        <p:nvSpPr>
          <p:cNvPr id="25" name="Rectangle 8" hidden="1"/>
          <p:cNvSpPr>
            <a:spLocks noChangeArrowheads="1"/>
          </p:cNvSpPr>
          <p:nvPr>
            <p:custDataLst>
              <p:tags r:id="rId7"/>
            </p:custDataLst>
          </p:nvPr>
        </p:nvSpPr>
        <p:spPr bwMode="auto">
          <a:xfrm>
            <a:off x="359999" y="2952000"/>
            <a:ext cx="7920001"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t>6.</a:t>
            </a:r>
            <a:endParaRPr lang="en-US" sz="1400" dirty="0"/>
          </a:p>
        </p:txBody>
      </p:sp>
      <p:sp useBgFill="1">
        <p:nvSpPr>
          <p:cNvPr id="26" name="Rectangle 9" hidden="1"/>
          <p:cNvSpPr>
            <a:spLocks noChangeArrowheads="1"/>
          </p:cNvSpPr>
          <p:nvPr>
            <p:custDataLst>
              <p:tags r:id="rId8"/>
            </p:custDataLst>
          </p:nvPr>
        </p:nvSpPr>
        <p:spPr bwMode="auto">
          <a:xfrm>
            <a:off x="359999" y="3258000"/>
            <a:ext cx="7920001"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t>7.</a:t>
            </a:r>
            <a:endParaRPr lang="en-US" sz="1400" dirty="0"/>
          </a:p>
        </p:txBody>
      </p:sp>
      <p:sp useBgFill="1">
        <p:nvSpPr>
          <p:cNvPr id="27" name="Rectangle 10" hidden="1"/>
          <p:cNvSpPr>
            <a:spLocks noChangeArrowheads="1"/>
          </p:cNvSpPr>
          <p:nvPr>
            <p:custDataLst>
              <p:tags r:id="rId9"/>
            </p:custDataLst>
          </p:nvPr>
        </p:nvSpPr>
        <p:spPr bwMode="auto">
          <a:xfrm>
            <a:off x="359999" y="3564000"/>
            <a:ext cx="7920001"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t>8.</a:t>
            </a:r>
            <a:endParaRPr lang="en-US" sz="1400" dirty="0"/>
          </a:p>
        </p:txBody>
      </p:sp>
      <p:sp useBgFill="1">
        <p:nvSpPr>
          <p:cNvPr id="28" name="Rectangle 11">
            <a:hlinkClick r:id="rId20" action="ppaction://hlinksldjump"/>
          </p:cNvPr>
          <p:cNvSpPr>
            <a:spLocks noChangeArrowheads="1"/>
          </p:cNvSpPr>
          <p:nvPr>
            <p:custDataLst>
              <p:tags r:id="rId10"/>
            </p:custDataLst>
          </p:nvPr>
        </p:nvSpPr>
        <p:spPr bwMode="auto">
          <a:xfrm>
            <a:off x="791604" y="1728000"/>
            <a:ext cx="7488395"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dirty="0" smtClean="0"/>
              <a:t>Motivation / Planning MAP System Structure and Parameterization</a:t>
            </a:r>
            <a:endParaRPr lang="en-US" sz="1400" dirty="0"/>
          </a:p>
        </p:txBody>
      </p:sp>
      <p:sp useBgFill="1">
        <p:nvSpPr>
          <p:cNvPr id="29" name="Rectangle 12">
            <a:hlinkClick r:id="rId21" action="ppaction://hlinksldjump"/>
          </p:cNvPr>
          <p:cNvSpPr>
            <a:spLocks noChangeArrowheads="1"/>
          </p:cNvSpPr>
          <p:nvPr>
            <p:custDataLst>
              <p:tags r:id="rId11"/>
            </p:custDataLst>
          </p:nvPr>
        </p:nvSpPr>
        <p:spPr bwMode="auto">
          <a:xfrm>
            <a:off x="791604" y="2034000"/>
            <a:ext cx="7488395"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dirty="0" smtClean="0"/>
              <a:t>Defined Use-cases</a:t>
            </a:r>
            <a:endParaRPr lang="en-US" sz="1400" dirty="0"/>
          </a:p>
        </p:txBody>
      </p:sp>
      <p:sp useBgFill="1">
        <p:nvSpPr>
          <p:cNvPr id="30" name="Rectangle 13">
            <a:hlinkClick r:id="rId22" action="ppaction://hlinksldjump"/>
          </p:cNvPr>
          <p:cNvSpPr>
            <a:spLocks noChangeArrowheads="1"/>
          </p:cNvSpPr>
          <p:nvPr>
            <p:custDataLst>
              <p:tags r:id="rId12"/>
            </p:custDataLst>
          </p:nvPr>
        </p:nvSpPr>
        <p:spPr bwMode="auto">
          <a:xfrm>
            <a:off x="791604" y="2340000"/>
            <a:ext cx="7488395"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dirty="0" smtClean="0"/>
              <a:t>The SSD approach</a:t>
            </a:r>
            <a:endParaRPr lang="en-US" sz="1400" dirty="0"/>
          </a:p>
        </p:txBody>
      </p:sp>
      <p:sp useBgFill="1">
        <p:nvSpPr>
          <p:cNvPr id="31" name="Rectangle 14">
            <a:hlinkClick r:id="rId23" action="ppaction://hlinksldjump"/>
          </p:cNvPr>
          <p:cNvSpPr>
            <a:spLocks noChangeArrowheads="1"/>
          </p:cNvSpPr>
          <p:nvPr>
            <p:custDataLst>
              <p:tags r:id="rId13"/>
            </p:custDataLst>
          </p:nvPr>
        </p:nvSpPr>
        <p:spPr bwMode="auto">
          <a:xfrm>
            <a:off x="791604" y="2646000"/>
            <a:ext cx="7488395"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dirty="0" smtClean="0"/>
              <a:t>First prototypes</a:t>
            </a:r>
            <a:endParaRPr lang="en-US" sz="1400" dirty="0"/>
          </a:p>
        </p:txBody>
      </p:sp>
      <p:sp useBgFill="1">
        <p:nvSpPr>
          <p:cNvPr id="32" name="Rectangle 15" hidden="1"/>
          <p:cNvSpPr>
            <a:spLocks noChangeArrowheads="1"/>
          </p:cNvSpPr>
          <p:nvPr>
            <p:custDataLst>
              <p:tags r:id="rId14"/>
            </p:custDataLst>
          </p:nvPr>
        </p:nvSpPr>
        <p:spPr bwMode="auto">
          <a:xfrm>
            <a:off x="791604" y="2952000"/>
            <a:ext cx="7488395"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p>
        </p:txBody>
      </p:sp>
      <p:sp useBgFill="1">
        <p:nvSpPr>
          <p:cNvPr id="33" name="Rectangle 16">
            <a:hlinkClick r:id="rId24" action="ppaction://hlinksldjump"/>
          </p:cNvPr>
          <p:cNvSpPr>
            <a:spLocks noChangeArrowheads="1"/>
          </p:cNvSpPr>
          <p:nvPr>
            <p:custDataLst>
              <p:tags r:id="rId15"/>
            </p:custDataLst>
          </p:nvPr>
        </p:nvSpPr>
        <p:spPr bwMode="auto">
          <a:xfrm>
            <a:off x="791604" y="1428137"/>
            <a:ext cx="7488395" cy="252000"/>
          </a:xfrm>
          <a:prstGeom prst="rect">
            <a:avLst/>
          </a:prstGeom>
          <a:ln>
            <a:noFill/>
          </a:ln>
          <a:effectLst/>
          <a:extLst/>
        </p:spPr>
        <p:txBody>
          <a:bodyPr anchor="ctr"/>
          <a:lstStyle/>
          <a:p>
            <a:pPr eaLnBrk="0" hangingPunct="0"/>
            <a:r>
              <a:rPr lang="en-US" sz="1400" dirty="0" smtClean="0"/>
              <a:t>Use-cases for FMI in ZF</a:t>
            </a:r>
            <a:endParaRPr lang="en-US" sz="1400" dirty="0"/>
          </a:p>
        </p:txBody>
      </p:sp>
      <p:sp useBgFill="1">
        <p:nvSpPr>
          <p:cNvPr id="34" name="Rectangle 17" hidden="1"/>
          <p:cNvSpPr>
            <a:spLocks noChangeArrowheads="1"/>
          </p:cNvSpPr>
          <p:nvPr>
            <p:custDataLst>
              <p:tags r:id="rId16"/>
            </p:custDataLst>
          </p:nvPr>
        </p:nvSpPr>
        <p:spPr bwMode="auto">
          <a:xfrm>
            <a:off x="791604" y="3258000"/>
            <a:ext cx="7488395"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p>
        </p:txBody>
      </p:sp>
      <p:sp useBgFill="1">
        <p:nvSpPr>
          <p:cNvPr id="35" name="Rectangle 18" hidden="1"/>
          <p:cNvSpPr>
            <a:spLocks noChangeArrowheads="1"/>
          </p:cNvSpPr>
          <p:nvPr>
            <p:custDataLst>
              <p:tags r:id="rId17"/>
            </p:custDataLst>
          </p:nvPr>
        </p:nvSpPr>
        <p:spPr bwMode="auto">
          <a:xfrm>
            <a:off x="791604" y="3564000"/>
            <a:ext cx="7488395"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p>
        </p:txBody>
      </p:sp>
    </p:spTree>
    <p:custDataLst>
      <p:tags r:id="rId1"/>
    </p:custDataLst>
    <p:extLst>
      <p:ext uri="{BB962C8B-B14F-4D97-AF65-F5344CB8AC3E}">
        <p14:creationId xmlns:p14="http://schemas.microsoft.com/office/powerpoint/2010/main" val="133563083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Abgerundetes Rechteck 79"/>
          <p:cNvSpPr/>
          <p:nvPr/>
        </p:nvSpPr>
        <p:spPr>
          <a:xfrm>
            <a:off x="1596789" y="1194179"/>
            <a:ext cx="5131557" cy="1882690"/>
          </a:xfrm>
          <a:prstGeom prst="roundRect">
            <a:avLst/>
          </a:prstGeom>
          <a:solidFill>
            <a:schemeClr val="accent4">
              <a:lumMod val="20000"/>
              <a:lumOff val="80000"/>
            </a:schemeClr>
          </a:solidFill>
          <a:ln w="50800" cap="flat" cmpd="sng" algn="ctr">
            <a:solidFill>
              <a:schemeClr val="accent4">
                <a:lumMod val="75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grpSp>
        <p:nvGrpSpPr>
          <p:cNvPr id="75" name="Gruppieren 74"/>
          <p:cNvGrpSpPr/>
          <p:nvPr/>
        </p:nvGrpSpPr>
        <p:grpSpPr>
          <a:xfrm>
            <a:off x="3135086" y="1341691"/>
            <a:ext cx="1484811" cy="1735178"/>
            <a:chOff x="3135086" y="1341691"/>
            <a:chExt cx="1484811" cy="2310159"/>
          </a:xfrm>
        </p:grpSpPr>
        <p:sp>
          <p:nvSpPr>
            <p:cNvPr id="6" name="Abgerundetes Rechteck 5"/>
            <p:cNvSpPr/>
            <p:nvPr/>
          </p:nvSpPr>
          <p:spPr>
            <a:xfrm>
              <a:off x="3135086" y="1341691"/>
              <a:ext cx="1484811" cy="2310159"/>
            </a:xfrm>
            <a:prstGeom prst="roundRect">
              <a:avLst/>
            </a:prstGeom>
            <a:solidFill>
              <a:schemeClr val="accent5">
                <a:lumMod val="40000"/>
                <a:lumOff val="60000"/>
                <a:alpha val="7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73" name="Textfeld 72"/>
            <p:cNvSpPr txBox="1"/>
            <p:nvPr/>
          </p:nvSpPr>
          <p:spPr>
            <a:xfrm>
              <a:off x="4233482" y="3414429"/>
              <a:ext cx="283732"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SSP</a:t>
              </a:r>
              <a:endParaRPr lang="en-US" sz="1400" dirty="0" smtClean="0">
                <a:solidFill>
                  <a:schemeClr val="bg1"/>
                </a:solidFill>
              </a:endParaRPr>
            </a:p>
          </p:txBody>
        </p:sp>
      </p:grpSp>
      <p:sp>
        <p:nvSpPr>
          <p:cNvPr id="2" name="Titel 1"/>
          <p:cNvSpPr>
            <a:spLocks noGrp="1"/>
          </p:cNvSpPr>
          <p:nvPr>
            <p:ph type="title"/>
          </p:nvPr>
        </p:nvSpPr>
        <p:spPr/>
        <p:txBody>
          <a:bodyPr/>
          <a:lstStyle/>
          <a:p>
            <a:pPr eaLnBrk="0" hangingPunct="0"/>
            <a:r>
              <a:rPr lang="en-US" dirty="0"/>
              <a:t>System architectures with signal-adoption-layers</a:t>
            </a:r>
          </a:p>
        </p:txBody>
      </p:sp>
      <p:sp>
        <p:nvSpPr>
          <p:cNvPr id="7" name="Abgerundetes Rechteck 6"/>
          <p:cNvSpPr/>
          <p:nvPr/>
        </p:nvSpPr>
        <p:spPr>
          <a:xfrm>
            <a:off x="1848392" y="2027486"/>
            <a:ext cx="3638008" cy="935985"/>
          </a:xfrm>
          <a:prstGeom prst="roundRect">
            <a:avLst/>
          </a:prstGeom>
          <a:solidFill>
            <a:schemeClr val="accent6">
              <a:lumMod val="40000"/>
              <a:lumOff val="6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5" name="Abgerundetes Rechteck 4"/>
          <p:cNvSpPr/>
          <p:nvPr/>
        </p:nvSpPr>
        <p:spPr>
          <a:xfrm>
            <a:off x="1782411" y="1341691"/>
            <a:ext cx="4814331" cy="698400"/>
          </a:xfrm>
          <a:prstGeom prst="roundRect">
            <a:avLst/>
          </a:prstGeom>
          <a:solidFill>
            <a:schemeClr val="accent5">
              <a:lumMod val="60000"/>
              <a:lumOff val="40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8" name="Flussdiagramm: Mehrere Dokumente 7"/>
          <p:cNvSpPr/>
          <p:nvPr/>
        </p:nvSpPr>
        <p:spPr>
          <a:xfrm>
            <a:off x="3916640" y="2138528"/>
            <a:ext cx="644425"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a:solidFill>
                  <a:schemeClr val="tx1"/>
                </a:solidFill>
                <a:latin typeface="Arial" pitchFamily="34" charset="0"/>
                <a:cs typeface="Arial" pitchFamily="34" charset="0"/>
              </a:rPr>
              <a:t>P</a:t>
            </a:r>
            <a:r>
              <a:rPr lang="en-US" sz="900" dirty="0" smtClean="0">
                <a:solidFill>
                  <a:schemeClr val="tx1"/>
                </a:solidFill>
                <a:latin typeface="Arial" pitchFamily="34" charset="0"/>
                <a:cs typeface="Arial" pitchFamily="34" charset="0"/>
              </a:rPr>
              <a:t>aram-Set1</a:t>
            </a:r>
          </a:p>
        </p:txBody>
      </p:sp>
      <p:sp>
        <p:nvSpPr>
          <p:cNvPr id="9" name="Freeform 15"/>
          <p:cNvSpPr>
            <a:spLocks/>
          </p:cNvSpPr>
          <p:nvPr/>
        </p:nvSpPr>
        <p:spPr bwMode="auto">
          <a:xfrm>
            <a:off x="3290550" y="3072531"/>
            <a:ext cx="682079" cy="511175"/>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2"/>
          </a:solidFill>
          <a:ln w="12700" cap="flat" cmpd="sng" algn="ctr">
            <a:solidFill>
              <a:schemeClr val="bg1">
                <a:lumMod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0"/>
              </a:spcBef>
            </a:pPr>
            <a:r>
              <a:rPr lang="de-DE" sz="900" dirty="0" smtClean="0">
                <a:solidFill>
                  <a:schemeClr val="tx1"/>
                </a:solidFill>
                <a:latin typeface="Arial" pitchFamily="34" charset="0"/>
                <a:cs typeface="Arial" pitchFamily="34" charset="0"/>
              </a:rPr>
              <a:t>Std </a:t>
            </a:r>
            <a:r>
              <a:rPr lang="de-DE" sz="900" dirty="0" err="1" smtClean="0">
                <a:solidFill>
                  <a:schemeClr val="tx1"/>
                </a:solidFill>
                <a:latin typeface="Arial" pitchFamily="34" charset="0"/>
                <a:cs typeface="Arial" pitchFamily="34" charset="0"/>
              </a:rPr>
              <a:t>Plugin</a:t>
            </a:r>
            <a:endParaRPr lang="de-DE" sz="900" dirty="0">
              <a:solidFill>
                <a:schemeClr val="tx1"/>
              </a:solidFill>
              <a:latin typeface="Arial" pitchFamily="34" charset="0"/>
              <a:cs typeface="Arial" pitchFamily="34" charset="0"/>
            </a:endParaRPr>
          </a:p>
        </p:txBody>
      </p:sp>
      <p:grpSp>
        <p:nvGrpSpPr>
          <p:cNvPr id="10" name="Gruppieren 9"/>
          <p:cNvGrpSpPr/>
          <p:nvPr/>
        </p:nvGrpSpPr>
        <p:grpSpPr>
          <a:xfrm>
            <a:off x="360362" y="1687870"/>
            <a:ext cx="666206" cy="1554479"/>
            <a:chOff x="4852851" y="1645921"/>
            <a:chExt cx="666206" cy="1554479"/>
          </a:xfrm>
          <a:solidFill>
            <a:schemeClr val="bg1">
              <a:lumMod val="75000"/>
            </a:schemeClr>
          </a:solidFill>
        </p:grpSpPr>
        <p:sp>
          <p:nvSpPr>
            <p:cNvPr id="11" name="Flussdiagramm: Prozess 10"/>
            <p:cNvSpPr/>
            <p:nvPr/>
          </p:nvSpPr>
          <p:spPr>
            <a:xfrm>
              <a:off x="4852851" y="1645921"/>
              <a:ext cx="666206" cy="1554479"/>
            </a:xfrm>
            <a:prstGeom prst="flowChartProcess">
              <a:avLst/>
            </a:prstGeom>
            <a:grp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Authoring Tool</a:t>
              </a:r>
            </a:p>
          </p:txBody>
        </p:sp>
        <p:sp>
          <p:nvSpPr>
            <p:cNvPr id="12" name="Freeform 15"/>
            <p:cNvSpPr>
              <a:spLocks/>
            </p:cNvSpPr>
            <p:nvPr/>
          </p:nvSpPr>
          <p:spPr bwMode="auto">
            <a:xfrm>
              <a:off x="5225145" y="3030582"/>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13" name="Freeform 15"/>
            <p:cNvSpPr>
              <a:spLocks/>
            </p:cNvSpPr>
            <p:nvPr/>
          </p:nvSpPr>
          <p:spPr bwMode="auto">
            <a:xfrm>
              <a:off x="4948922" y="3030583"/>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14" name="Gruppieren 13"/>
          <p:cNvGrpSpPr/>
          <p:nvPr/>
        </p:nvGrpSpPr>
        <p:grpSpPr>
          <a:xfrm>
            <a:off x="8205651" y="1687869"/>
            <a:ext cx="666206" cy="1554480"/>
            <a:chOff x="5893525" y="2664823"/>
            <a:chExt cx="666206" cy="1554480"/>
          </a:xfrm>
          <a:solidFill>
            <a:schemeClr val="bg1">
              <a:lumMod val="75000"/>
            </a:schemeClr>
          </a:solidFill>
        </p:grpSpPr>
        <p:sp>
          <p:nvSpPr>
            <p:cNvPr id="15" name="Flussdiagramm: Prozess 14"/>
            <p:cNvSpPr/>
            <p:nvPr/>
          </p:nvSpPr>
          <p:spPr>
            <a:xfrm>
              <a:off x="5893525" y="2664823"/>
              <a:ext cx="666206" cy="1554479"/>
            </a:xfrm>
            <a:prstGeom prst="flowChartProcess">
              <a:avLst/>
            </a:prstGeom>
            <a:grp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Integration Tool</a:t>
              </a:r>
            </a:p>
          </p:txBody>
        </p:sp>
        <p:sp>
          <p:nvSpPr>
            <p:cNvPr id="16" name="Freeform 15"/>
            <p:cNvSpPr>
              <a:spLocks/>
            </p:cNvSpPr>
            <p:nvPr/>
          </p:nvSpPr>
          <p:spPr bwMode="auto">
            <a:xfrm>
              <a:off x="6252752" y="404948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17" name="Freeform 15"/>
            <p:cNvSpPr>
              <a:spLocks/>
            </p:cNvSpPr>
            <p:nvPr/>
          </p:nvSpPr>
          <p:spPr bwMode="auto">
            <a:xfrm>
              <a:off x="5976529" y="4049486"/>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bg1">
                <a:lumMod val="95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20" name="Gruppieren 19"/>
          <p:cNvGrpSpPr/>
          <p:nvPr/>
        </p:nvGrpSpPr>
        <p:grpSpPr>
          <a:xfrm>
            <a:off x="5703963" y="1426593"/>
            <a:ext cx="822960" cy="555170"/>
            <a:chOff x="2908663" y="1645921"/>
            <a:chExt cx="822960" cy="555170"/>
          </a:xfrm>
        </p:grpSpPr>
        <p:sp>
          <p:nvSpPr>
            <p:cNvPr id="21" name="Abgerundetes Rechteck 20"/>
            <p:cNvSpPr/>
            <p:nvPr/>
          </p:nvSpPr>
          <p:spPr>
            <a:xfrm>
              <a:off x="2908663" y="1645921"/>
              <a:ext cx="822960" cy="555170"/>
            </a:xfrm>
            <a:prstGeom prst="roundRec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200" dirty="0" smtClean="0">
                  <a:solidFill>
                    <a:schemeClr val="tx1"/>
                  </a:solidFill>
                  <a:latin typeface="Arial" pitchFamily="34" charset="0"/>
                  <a:cs typeface="Arial" pitchFamily="34" charset="0"/>
                </a:rPr>
                <a:t>FMU2</a:t>
              </a:r>
              <a:endParaRPr lang="en-US" sz="1200" dirty="0">
                <a:solidFill>
                  <a:schemeClr val="tx1"/>
                </a:solidFill>
                <a:latin typeface="Arial" pitchFamily="34" charset="0"/>
                <a:cs typeface="Arial" pitchFamily="34" charset="0"/>
              </a:endParaRPr>
            </a:p>
          </p:txBody>
        </p:sp>
        <p:sp>
          <p:nvSpPr>
            <p:cNvPr id="22" name="Freeform 15"/>
            <p:cNvSpPr>
              <a:spLocks/>
            </p:cNvSpPr>
            <p:nvPr/>
          </p:nvSpPr>
          <p:spPr bwMode="auto">
            <a:xfrm>
              <a:off x="3208158" y="2031274"/>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nvGrpSpPr>
          <p:cNvPr id="23" name="Gruppieren 22"/>
          <p:cNvGrpSpPr/>
          <p:nvPr/>
        </p:nvGrpSpPr>
        <p:grpSpPr>
          <a:xfrm>
            <a:off x="3221070" y="1426593"/>
            <a:ext cx="822960" cy="555171"/>
            <a:chOff x="1476103" y="1645921"/>
            <a:chExt cx="822960" cy="555171"/>
          </a:xfrm>
        </p:grpSpPr>
        <p:sp>
          <p:nvSpPr>
            <p:cNvPr id="24" name="Abgerundetes Rechteck 23"/>
            <p:cNvSpPr/>
            <p:nvPr/>
          </p:nvSpPr>
          <p:spPr>
            <a:xfrm>
              <a:off x="1476103" y="1645921"/>
              <a:ext cx="822960" cy="555170"/>
            </a:xfrm>
            <a:prstGeom prst="roundRec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200" dirty="0" smtClean="0">
                  <a:solidFill>
                    <a:schemeClr val="tx1"/>
                  </a:solidFill>
                  <a:latin typeface="Arial" pitchFamily="34" charset="0"/>
                  <a:cs typeface="Arial" pitchFamily="34" charset="0"/>
                </a:rPr>
                <a:t>FMU1</a:t>
              </a:r>
            </a:p>
          </p:txBody>
        </p:sp>
        <p:sp>
          <p:nvSpPr>
            <p:cNvPr id="25" name="Freeform 15"/>
            <p:cNvSpPr>
              <a:spLocks/>
            </p:cNvSpPr>
            <p:nvPr/>
          </p:nvSpPr>
          <p:spPr bwMode="auto">
            <a:xfrm>
              <a:off x="1774638" y="2031275"/>
              <a:ext cx="223970" cy="169817"/>
            </a:xfrm>
            <a:custGeom>
              <a:avLst/>
              <a:gdLst/>
              <a:ahLst/>
              <a:cxnLst>
                <a:cxn ang="0">
                  <a:pos x="900" y="468"/>
                </a:cxn>
                <a:cxn ang="0">
                  <a:pos x="1080" y="540"/>
                </a:cxn>
                <a:cxn ang="0">
                  <a:pos x="900" y="612"/>
                </a:cxn>
                <a:cxn ang="0">
                  <a:pos x="900" y="900"/>
                </a:cxn>
                <a:cxn ang="0">
                  <a:pos x="180" y="900"/>
                </a:cxn>
                <a:cxn ang="0">
                  <a:pos x="180" y="612"/>
                </a:cxn>
                <a:cxn ang="0">
                  <a:pos x="0" y="540"/>
                </a:cxn>
                <a:cxn ang="0">
                  <a:pos x="180" y="468"/>
                </a:cxn>
                <a:cxn ang="0">
                  <a:pos x="180" y="180"/>
                </a:cxn>
                <a:cxn ang="0">
                  <a:pos x="468" y="180"/>
                </a:cxn>
                <a:cxn ang="0">
                  <a:pos x="540" y="0"/>
                </a:cxn>
                <a:cxn ang="0">
                  <a:pos x="612" y="180"/>
                </a:cxn>
                <a:cxn ang="0">
                  <a:pos x="900" y="180"/>
                </a:cxn>
                <a:cxn ang="0">
                  <a:pos x="900" y="468"/>
                </a:cxn>
              </a:cxnLst>
              <a:rect l="0" t="0" r="r" b="b"/>
              <a:pathLst>
                <a:path w="1080" h="900">
                  <a:moveTo>
                    <a:pt x="900" y="468"/>
                  </a:moveTo>
                  <a:cubicBezTo>
                    <a:pt x="936" y="504"/>
                    <a:pt x="1080" y="360"/>
                    <a:pt x="1080" y="540"/>
                  </a:cubicBezTo>
                  <a:cubicBezTo>
                    <a:pt x="1080" y="720"/>
                    <a:pt x="936" y="576"/>
                    <a:pt x="900" y="612"/>
                  </a:cubicBezTo>
                  <a:cubicBezTo>
                    <a:pt x="864" y="648"/>
                    <a:pt x="900" y="900"/>
                    <a:pt x="900" y="900"/>
                  </a:cubicBezTo>
                  <a:cubicBezTo>
                    <a:pt x="180" y="900"/>
                    <a:pt x="180" y="900"/>
                    <a:pt x="180" y="900"/>
                  </a:cubicBezTo>
                  <a:cubicBezTo>
                    <a:pt x="180" y="900"/>
                    <a:pt x="216" y="648"/>
                    <a:pt x="180" y="612"/>
                  </a:cubicBezTo>
                  <a:cubicBezTo>
                    <a:pt x="144" y="576"/>
                    <a:pt x="0" y="720"/>
                    <a:pt x="0" y="540"/>
                  </a:cubicBezTo>
                  <a:cubicBezTo>
                    <a:pt x="0" y="360"/>
                    <a:pt x="144" y="504"/>
                    <a:pt x="180" y="468"/>
                  </a:cubicBezTo>
                  <a:cubicBezTo>
                    <a:pt x="216" y="432"/>
                    <a:pt x="180" y="180"/>
                    <a:pt x="180" y="180"/>
                  </a:cubicBezTo>
                  <a:cubicBezTo>
                    <a:pt x="180" y="180"/>
                    <a:pt x="432" y="216"/>
                    <a:pt x="468" y="180"/>
                  </a:cubicBezTo>
                  <a:cubicBezTo>
                    <a:pt x="504" y="144"/>
                    <a:pt x="360" y="0"/>
                    <a:pt x="540" y="0"/>
                  </a:cubicBezTo>
                  <a:cubicBezTo>
                    <a:pt x="720" y="0"/>
                    <a:pt x="576" y="144"/>
                    <a:pt x="612" y="180"/>
                  </a:cubicBezTo>
                  <a:cubicBezTo>
                    <a:pt x="648" y="216"/>
                    <a:pt x="900" y="180"/>
                    <a:pt x="900" y="180"/>
                  </a:cubicBezTo>
                  <a:cubicBezTo>
                    <a:pt x="900" y="180"/>
                    <a:pt x="864" y="432"/>
                    <a:pt x="900" y="468"/>
                  </a:cubicBezTo>
                  <a:close/>
                </a:path>
              </a:pathLst>
            </a:custGeom>
            <a:solidFill>
              <a:schemeClr val="tx2">
                <a:lumMod val="20000"/>
                <a:lumOff val="80000"/>
              </a:schemeClr>
            </a:solidFill>
            <a:ln w="12700">
              <a:solidFill>
                <a:schemeClr val="bg2">
                  <a:lumMod val="75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sp>
        <p:nvSpPr>
          <p:cNvPr id="27" name="Flussdiagramm: Mehrere Dokumente 26"/>
          <p:cNvSpPr/>
          <p:nvPr/>
        </p:nvSpPr>
        <p:spPr>
          <a:xfrm>
            <a:off x="1935163" y="2125456"/>
            <a:ext cx="644751"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Sys </a:t>
            </a:r>
            <a:r>
              <a:rPr lang="en-US" sz="900" dirty="0" err="1" smtClean="0">
                <a:solidFill>
                  <a:schemeClr val="tx1"/>
                </a:solidFill>
                <a:latin typeface="Arial" pitchFamily="34" charset="0"/>
                <a:cs typeface="Arial" pitchFamily="34" charset="0"/>
              </a:rPr>
              <a:t>Param</a:t>
            </a:r>
            <a:r>
              <a:rPr lang="en-US" sz="900" dirty="0" smtClean="0">
                <a:solidFill>
                  <a:schemeClr val="tx1"/>
                </a:solidFill>
                <a:latin typeface="Arial" pitchFamily="34" charset="0"/>
                <a:cs typeface="Arial" pitchFamily="34" charset="0"/>
              </a:rPr>
              <a:t>-Set</a:t>
            </a:r>
          </a:p>
        </p:txBody>
      </p:sp>
      <p:cxnSp>
        <p:nvCxnSpPr>
          <p:cNvPr id="29" name="Gerade Verbindung mit Pfeil 28"/>
          <p:cNvCxnSpPr>
            <a:stCxn id="24" idx="3"/>
            <a:endCxn id="21" idx="1"/>
          </p:cNvCxnSpPr>
          <p:nvPr/>
        </p:nvCxnSpPr>
        <p:spPr>
          <a:xfrm>
            <a:off x="4044030" y="1704178"/>
            <a:ext cx="1659933" cy="0"/>
          </a:xfrm>
          <a:prstGeom prst="straightConnector1">
            <a:avLst/>
          </a:prstGeom>
          <a:ln w="19050" cap="rnd">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3632550" y="3583706"/>
            <a:ext cx="0" cy="136289"/>
          </a:xfrm>
          <a:prstGeom prst="line">
            <a:avLst/>
          </a:prstGeom>
          <a:ln w="12700">
            <a:solidFill>
              <a:schemeClr val="tx1"/>
            </a:solidFill>
            <a:headEnd type="stealth"/>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a:xfrm flipH="1">
            <a:off x="568418" y="3719995"/>
            <a:ext cx="30631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p:nvCxnSpPr>
        <p:spPr>
          <a:xfrm flipV="1">
            <a:off x="568418" y="3242349"/>
            <a:ext cx="0" cy="477646"/>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p:nvCxnSpPr>
        <p:spPr>
          <a:xfrm flipH="1">
            <a:off x="3632551" y="3719995"/>
            <a:ext cx="4768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Gerade Verbindung 36"/>
          <p:cNvCxnSpPr/>
          <p:nvPr/>
        </p:nvCxnSpPr>
        <p:spPr>
          <a:xfrm flipV="1">
            <a:off x="8400640" y="3242351"/>
            <a:ext cx="0" cy="477644"/>
          </a:xfrm>
          <a:prstGeom prst="line">
            <a:avLst/>
          </a:prstGeom>
          <a:ln w="12700">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3" name="Gerade Verbindung 42"/>
          <p:cNvCxnSpPr>
            <a:endCxn id="8" idx="2"/>
          </p:cNvCxnSpPr>
          <p:nvPr/>
        </p:nvCxnSpPr>
        <p:spPr>
          <a:xfrm flipV="1">
            <a:off x="3631589" y="2867482"/>
            <a:ext cx="562452" cy="192004"/>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5" name="Flussdiagramm: Mehrere Dokumente 44"/>
          <p:cNvSpPr/>
          <p:nvPr/>
        </p:nvSpPr>
        <p:spPr>
          <a:xfrm>
            <a:off x="4760752" y="2125456"/>
            <a:ext cx="644425" cy="757646"/>
          </a:xfrm>
          <a:prstGeom prst="flowChartMultidocument">
            <a:avLst/>
          </a:prstGeom>
          <a:solidFill>
            <a:schemeClr val="bg2"/>
          </a:solidFill>
          <a:ln w="12700" cap="flat" cmpd="sng" algn="ctr">
            <a:solidFill>
              <a:schemeClr val="bg1">
                <a:lumMod val="50000"/>
              </a:schemeClr>
            </a:solid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spcBef>
                <a:spcPts val="840"/>
              </a:spcBef>
            </a:pPr>
            <a:r>
              <a:rPr lang="en-US" sz="900" dirty="0" smtClean="0">
                <a:solidFill>
                  <a:schemeClr val="tx1"/>
                </a:solidFill>
                <a:latin typeface="Arial" pitchFamily="34" charset="0"/>
                <a:cs typeface="Arial" pitchFamily="34" charset="0"/>
              </a:rPr>
              <a:t>Param-Set2</a:t>
            </a:r>
            <a:endParaRPr lang="en-US" sz="900" dirty="0">
              <a:solidFill>
                <a:schemeClr val="tx1"/>
              </a:solidFill>
              <a:latin typeface="Arial" pitchFamily="34" charset="0"/>
              <a:cs typeface="Arial" pitchFamily="34" charset="0"/>
            </a:endParaRPr>
          </a:p>
        </p:txBody>
      </p:sp>
      <p:cxnSp>
        <p:nvCxnSpPr>
          <p:cNvPr id="46" name="Gerade Verbindung 45"/>
          <p:cNvCxnSpPr>
            <a:endCxn id="45" idx="2"/>
          </p:cNvCxnSpPr>
          <p:nvPr/>
        </p:nvCxnSpPr>
        <p:spPr>
          <a:xfrm flipV="1">
            <a:off x="3646185" y="2854410"/>
            <a:ext cx="1391968" cy="205076"/>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8" name="Gerade Verbindung mit Pfeil 47"/>
          <p:cNvCxnSpPr/>
          <p:nvPr/>
        </p:nvCxnSpPr>
        <p:spPr>
          <a:xfrm>
            <a:off x="2488474" y="2373650"/>
            <a:ext cx="1428166" cy="0"/>
          </a:xfrm>
          <a:prstGeom prst="straightConnector1">
            <a:avLst/>
          </a:prstGeom>
          <a:ln w="19050" cap="rnd">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p:nvPr/>
        </p:nvCxnSpPr>
        <p:spPr>
          <a:xfrm>
            <a:off x="2488474" y="2634907"/>
            <a:ext cx="2272278" cy="0"/>
          </a:xfrm>
          <a:prstGeom prst="straightConnector1">
            <a:avLst/>
          </a:prstGeom>
          <a:ln w="19050" cap="rnd">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flipV="1">
            <a:off x="3646185" y="1981764"/>
            <a:ext cx="0" cy="1090768"/>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7" name="Textfeld 56"/>
          <p:cNvSpPr txBox="1"/>
          <p:nvPr/>
        </p:nvSpPr>
        <p:spPr>
          <a:xfrm>
            <a:off x="4226586" y="1596905"/>
            <a:ext cx="1279196" cy="123111"/>
          </a:xfrm>
          <a:prstGeom prst="rect">
            <a:avLst/>
          </a:prstGeom>
          <a:noFill/>
        </p:spPr>
        <p:txBody>
          <a:bodyPr wrap="none" lIns="0" tIns="0" rIns="0" bIns="0" rtlCol="0">
            <a:spAutoFit/>
          </a:bodyPr>
          <a:lstStyle>
            <a:defPPr>
              <a:defRPr lang="de-DE"/>
            </a:defPPr>
            <a:lvl1pPr>
              <a:spcBef>
                <a:spcPts val="0"/>
              </a:spcBef>
              <a:defRPr sz="800" b="1">
                <a:solidFill>
                  <a:schemeClr val="accent5">
                    <a:lumMod val="50000"/>
                  </a:schemeClr>
                </a:solidFill>
                <a:latin typeface="Courier New" panose="02070309020205020404" pitchFamily="49" charset="0"/>
                <a:cs typeface="Courier New" panose="02070309020205020404" pitchFamily="49" charset="0"/>
              </a:defRPr>
            </a:lvl1pPr>
          </a:lstStyle>
          <a:p>
            <a:r>
              <a:rPr lang="en-US" dirty="0" smtClean="0"/>
              <a:t>FMU2.u </a:t>
            </a:r>
            <a:r>
              <a:rPr lang="en-US" dirty="0"/>
              <a:t>:= </a:t>
            </a:r>
            <a:r>
              <a:rPr lang="en-US" dirty="0" smtClean="0"/>
              <a:t>0.01*FMU1.y</a:t>
            </a:r>
            <a:endParaRPr lang="en-US" dirty="0"/>
          </a:p>
        </p:txBody>
      </p:sp>
      <p:cxnSp>
        <p:nvCxnSpPr>
          <p:cNvPr id="82" name="Gerade Verbindung 81"/>
          <p:cNvCxnSpPr/>
          <p:nvPr/>
        </p:nvCxnSpPr>
        <p:spPr>
          <a:xfrm flipH="1" flipV="1">
            <a:off x="2212704" y="2840762"/>
            <a:ext cx="1433481" cy="218122"/>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Textfeld 71"/>
          <p:cNvSpPr txBox="1"/>
          <p:nvPr/>
        </p:nvSpPr>
        <p:spPr>
          <a:xfrm>
            <a:off x="2638015" y="2095205"/>
            <a:ext cx="283732" cy="169277"/>
          </a:xfrm>
          <a:prstGeom prst="rect">
            <a:avLst/>
          </a:prstGeom>
          <a:noFill/>
        </p:spPr>
        <p:txBody>
          <a:bodyPr wrap="none" lIns="0" tIns="0" rIns="0" bIns="0" rtlCol="0">
            <a:spAutoFit/>
          </a:bodyPr>
          <a:lstStyle/>
          <a:p>
            <a:pPr>
              <a:spcBef>
                <a:spcPts val="0"/>
              </a:spcBef>
            </a:pPr>
            <a:r>
              <a:rPr lang="en-US" sz="1100" dirty="0" smtClean="0">
                <a:solidFill>
                  <a:schemeClr val="bg1"/>
                </a:solidFill>
              </a:rPr>
              <a:t>SSP</a:t>
            </a:r>
            <a:endParaRPr lang="en-US" sz="1400" dirty="0" smtClean="0">
              <a:solidFill>
                <a:schemeClr val="bg1"/>
              </a:solidFill>
            </a:endParaRPr>
          </a:p>
        </p:txBody>
      </p:sp>
      <p:sp>
        <p:nvSpPr>
          <p:cNvPr id="78" name="Textfeld 77"/>
          <p:cNvSpPr txBox="1"/>
          <p:nvPr/>
        </p:nvSpPr>
        <p:spPr>
          <a:xfrm>
            <a:off x="2382018" y="2236891"/>
            <a:ext cx="1705595" cy="123111"/>
          </a:xfrm>
          <a:prstGeom prst="rect">
            <a:avLst/>
          </a:prstGeom>
          <a:solidFill>
            <a:schemeClr val="accent6">
              <a:lumMod val="40000"/>
              <a:lumOff val="60000"/>
              <a:alpha val="61000"/>
            </a:schemeClr>
          </a:solidFill>
        </p:spPr>
        <p:txBody>
          <a:bodyPr wrap="none" lIns="0" tIns="0" rIns="0" bIns="0" rtlCol="0">
            <a:spAutoFit/>
          </a:bodyPr>
          <a:lstStyle/>
          <a:p>
            <a:pPr>
              <a:spcBef>
                <a:spcPts val="0"/>
              </a:spcBef>
            </a:pPr>
            <a:r>
              <a:rPr lang="en-US" sz="800" b="1" dirty="0" smtClean="0">
                <a:solidFill>
                  <a:schemeClr val="bg1">
                    <a:lumMod val="50000"/>
                  </a:schemeClr>
                </a:solidFill>
                <a:latin typeface="Courier New" panose="02070309020205020404" pitchFamily="49" charset="0"/>
                <a:cs typeface="Courier New" panose="02070309020205020404" pitchFamily="49" charset="0"/>
              </a:rPr>
              <a:t>ParamSet1.c := </a:t>
            </a:r>
            <a:r>
              <a:rPr lang="en-US" sz="800" b="1" dirty="0" err="1" smtClean="0">
                <a:solidFill>
                  <a:schemeClr val="bg1">
                    <a:lumMod val="50000"/>
                  </a:schemeClr>
                </a:solidFill>
                <a:latin typeface="Courier New" panose="02070309020205020404" pitchFamily="49" charset="0"/>
                <a:cs typeface="Courier New" panose="02070309020205020404" pitchFamily="49" charset="0"/>
              </a:rPr>
              <a:t>SysParamSet.c</a:t>
            </a:r>
            <a:endParaRPr lang="en-US" sz="800" b="1" dirty="0" smtClean="0">
              <a:solidFill>
                <a:schemeClr val="bg1">
                  <a:lumMod val="50000"/>
                </a:schemeClr>
              </a:solidFill>
              <a:latin typeface="Courier New" panose="02070309020205020404" pitchFamily="49" charset="0"/>
              <a:cs typeface="Courier New" panose="02070309020205020404" pitchFamily="49" charset="0"/>
            </a:endParaRPr>
          </a:p>
        </p:txBody>
      </p:sp>
      <p:cxnSp>
        <p:nvCxnSpPr>
          <p:cNvPr id="83" name="Gerade Verbindung 82"/>
          <p:cNvCxnSpPr/>
          <p:nvPr/>
        </p:nvCxnSpPr>
        <p:spPr>
          <a:xfrm flipV="1">
            <a:off x="3646185" y="1981764"/>
            <a:ext cx="2469258" cy="1077722"/>
          </a:xfrm>
          <a:prstGeom prst="line">
            <a:avLst/>
          </a:prstGeom>
          <a:ln w="12700">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79" name="Textfeld 78"/>
          <p:cNvSpPr txBox="1"/>
          <p:nvPr/>
        </p:nvSpPr>
        <p:spPr>
          <a:xfrm>
            <a:off x="2470256" y="2495477"/>
            <a:ext cx="2314736" cy="123111"/>
          </a:xfrm>
          <a:prstGeom prst="rect">
            <a:avLst/>
          </a:prstGeom>
          <a:solidFill>
            <a:schemeClr val="accent6">
              <a:lumMod val="40000"/>
              <a:lumOff val="60000"/>
              <a:alpha val="61000"/>
            </a:schemeClr>
          </a:solidFill>
        </p:spPr>
        <p:txBody>
          <a:bodyPr wrap="none" lIns="0" tIns="0" rIns="0" bIns="0" rtlCol="0">
            <a:spAutoFit/>
          </a:bodyPr>
          <a:lstStyle/>
          <a:p>
            <a:pPr>
              <a:spcBef>
                <a:spcPts val="0"/>
              </a:spcBef>
            </a:pPr>
            <a:r>
              <a:rPr lang="en-US" sz="800" b="1" dirty="0" smtClean="0">
                <a:solidFill>
                  <a:schemeClr val="bg1">
                    <a:lumMod val="50000"/>
                  </a:schemeClr>
                </a:solidFill>
                <a:latin typeface="Courier New" panose="02070309020205020404" pitchFamily="49" charset="0"/>
                <a:cs typeface="Courier New" panose="02070309020205020404" pitchFamily="49" charset="0"/>
              </a:rPr>
              <a:t>ParamSet2.alfa := 0.5*</a:t>
            </a:r>
            <a:r>
              <a:rPr lang="en-US" sz="800" b="1" dirty="0" err="1" smtClean="0">
                <a:solidFill>
                  <a:schemeClr val="bg1">
                    <a:lumMod val="50000"/>
                  </a:schemeClr>
                </a:solidFill>
                <a:latin typeface="Courier New" panose="02070309020205020404" pitchFamily="49" charset="0"/>
                <a:cs typeface="Courier New" panose="02070309020205020404" pitchFamily="49" charset="0"/>
              </a:rPr>
              <a:t>SysParamSet.alfa</a:t>
            </a:r>
            <a:endParaRPr lang="en-US" sz="800" b="1" dirty="0" smtClean="0">
              <a:solidFill>
                <a:schemeClr val="bg1">
                  <a:lumMod val="50000"/>
                </a:schemeClr>
              </a:solidFill>
              <a:latin typeface="Courier New" panose="02070309020205020404" pitchFamily="49" charset="0"/>
              <a:cs typeface="Courier New" panose="02070309020205020404" pitchFamily="49" charset="0"/>
            </a:endParaRPr>
          </a:p>
        </p:txBody>
      </p:sp>
      <p:sp>
        <p:nvSpPr>
          <p:cNvPr id="88" name="Textfeld 87"/>
          <p:cNvSpPr txBox="1"/>
          <p:nvPr/>
        </p:nvSpPr>
        <p:spPr>
          <a:xfrm>
            <a:off x="1973806" y="1002957"/>
            <a:ext cx="926536" cy="169277"/>
          </a:xfrm>
          <a:prstGeom prst="rect">
            <a:avLst/>
          </a:prstGeom>
          <a:noFill/>
        </p:spPr>
        <p:txBody>
          <a:bodyPr wrap="none" lIns="0" tIns="0" rIns="0" bIns="0" rtlCol="0">
            <a:spAutoFit/>
          </a:bodyPr>
          <a:lstStyle/>
          <a:p>
            <a:pPr>
              <a:spcBef>
                <a:spcPts val="0"/>
              </a:spcBef>
            </a:pPr>
            <a:r>
              <a:rPr lang="en-US" sz="1100" dirty="0" smtClean="0">
                <a:solidFill>
                  <a:schemeClr val="accent5">
                    <a:lumMod val="75000"/>
                  </a:schemeClr>
                </a:solidFill>
              </a:rPr>
              <a:t>Complete SSP</a:t>
            </a:r>
            <a:endParaRPr lang="en-US" sz="1400" dirty="0" smtClean="0">
              <a:solidFill>
                <a:schemeClr val="accent5">
                  <a:lumMod val="75000"/>
                </a:schemeClr>
              </a:solidFill>
            </a:endParaRPr>
          </a:p>
        </p:txBody>
      </p:sp>
      <p:cxnSp>
        <p:nvCxnSpPr>
          <p:cNvPr id="89" name="Gerade Verbindung 88"/>
          <p:cNvCxnSpPr/>
          <p:nvPr/>
        </p:nvCxnSpPr>
        <p:spPr>
          <a:xfrm flipV="1">
            <a:off x="1026568" y="2046870"/>
            <a:ext cx="570221" cy="1072"/>
          </a:xfrm>
          <a:prstGeom prst="line">
            <a:avLst/>
          </a:prstGeom>
          <a:ln w="254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Gerade Verbindung 89"/>
          <p:cNvCxnSpPr/>
          <p:nvPr/>
        </p:nvCxnSpPr>
        <p:spPr>
          <a:xfrm>
            <a:off x="6728346" y="2102403"/>
            <a:ext cx="1477305" cy="0"/>
          </a:xfrm>
          <a:prstGeom prst="line">
            <a:avLst/>
          </a:prstGeom>
          <a:ln w="254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Gerade Verbindung 90"/>
          <p:cNvCxnSpPr/>
          <p:nvPr/>
        </p:nvCxnSpPr>
        <p:spPr>
          <a:xfrm flipV="1">
            <a:off x="1026568" y="1916974"/>
            <a:ext cx="755843" cy="2144"/>
          </a:xfrm>
          <a:prstGeom prst="line">
            <a:avLst/>
          </a:prstGeom>
          <a:ln w="2540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Gerade Verbindung mit Pfeil 91"/>
          <p:cNvCxnSpPr/>
          <p:nvPr/>
        </p:nvCxnSpPr>
        <p:spPr>
          <a:xfrm>
            <a:off x="1521562" y="1695639"/>
            <a:ext cx="1699508" cy="0"/>
          </a:xfrm>
          <a:prstGeom prst="straightConnector1">
            <a:avLst/>
          </a:prstGeom>
          <a:ln w="19050" cap="rnd">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p:cNvCxnSpPr/>
          <p:nvPr/>
        </p:nvCxnSpPr>
        <p:spPr>
          <a:xfrm>
            <a:off x="6526923" y="1845102"/>
            <a:ext cx="334735" cy="0"/>
          </a:xfrm>
          <a:prstGeom prst="straightConnector1">
            <a:avLst/>
          </a:prstGeom>
          <a:ln w="19050" cap="rnd">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p:cNvCxnSpPr/>
          <p:nvPr/>
        </p:nvCxnSpPr>
        <p:spPr>
          <a:xfrm>
            <a:off x="6526922" y="1635633"/>
            <a:ext cx="334735" cy="0"/>
          </a:xfrm>
          <a:prstGeom prst="straightConnector1">
            <a:avLst/>
          </a:prstGeom>
          <a:ln w="19050" cap="rnd">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p:cNvCxnSpPr/>
          <p:nvPr/>
        </p:nvCxnSpPr>
        <p:spPr>
          <a:xfrm>
            <a:off x="1521562" y="1526172"/>
            <a:ext cx="1699508" cy="0"/>
          </a:xfrm>
          <a:prstGeom prst="straightConnector1">
            <a:avLst/>
          </a:prstGeom>
          <a:ln w="19050" cap="rnd">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feld 95"/>
          <p:cNvSpPr txBox="1"/>
          <p:nvPr/>
        </p:nvSpPr>
        <p:spPr>
          <a:xfrm>
            <a:off x="1827805" y="1396718"/>
            <a:ext cx="1157368" cy="123111"/>
          </a:xfrm>
          <a:prstGeom prst="rect">
            <a:avLst/>
          </a:prstGeom>
          <a:noFill/>
        </p:spPr>
        <p:txBody>
          <a:bodyPr wrap="none" lIns="0" tIns="0" rIns="0" bIns="0" rtlCol="0">
            <a:spAutoFit/>
          </a:bodyPr>
          <a:lstStyle/>
          <a:p>
            <a:pPr>
              <a:spcBef>
                <a:spcPts val="0"/>
              </a:spcBef>
            </a:pPr>
            <a:r>
              <a:rPr lang="en-US" sz="800" b="1" dirty="0" smtClean="0">
                <a:solidFill>
                  <a:schemeClr val="accent5">
                    <a:lumMod val="50000"/>
                  </a:schemeClr>
                </a:solidFill>
                <a:latin typeface="Courier New" panose="02070309020205020404" pitchFamily="49" charset="0"/>
                <a:cs typeface="Courier New" panose="02070309020205020404" pitchFamily="49" charset="0"/>
              </a:rPr>
              <a:t>FMU1.u1 := pi/30*u1</a:t>
            </a:r>
          </a:p>
        </p:txBody>
      </p:sp>
      <p:sp>
        <p:nvSpPr>
          <p:cNvPr id="97" name="Textfeld 96"/>
          <p:cNvSpPr txBox="1"/>
          <p:nvPr/>
        </p:nvSpPr>
        <p:spPr>
          <a:xfrm>
            <a:off x="1920957" y="1850512"/>
            <a:ext cx="291747" cy="70551"/>
          </a:xfrm>
          <a:prstGeom prst="rect">
            <a:avLst/>
          </a:prstGeom>
          <a:noFill/>
        </p:spPr>
        <p:txBody>
          <a:bodyPr wrap="none" lIns="0" tIns="0" rIns="0" bIns="0" rtlCol="0">
            <a:spAutoFit/>
          </a:bodyPr>
          <a:lstStyle/>
          <a:p>
            <a:pPr>
              <a:spcBef>
                <a:spcPts val="0"/>
              </a:spcBef>
            </a:pPr>
            <a:r>
              <a:rPr lang="en-US" sz="1100" dirty="0" smtClean="0">
                <a:solidFill>
                  <a:schemeClr val="bg1"/>
                </a:solidFill>
              </a:rPr>
              <a:t>SSD</a:t>
            </a:r>
            <a:endParaRPr lang="en-US" sz="1400" dirty="0" smtClean="0">
              <a:solidFill>
                <a:schemeClr val="bg1"/>
              </a:solidFill>
            </a:endParaRPr>
          </a:p>
        </p:txBody>
      </p:sp>
      <p:sp>
        <p:nvSpPr>
          <p:cNvPr id="98" name="Textfeld 97"/>
          <p:cNvSpPr txBox="1"/>
          <p:nvPr/>
        </p:nvSpPr>
        <p:spPr>
          <a:xfrm>
            <a:off x="1972601" y="1562044"/>
            <a:ext cx="791883" cy="123111"/>
          </a:xfrm>
          <a:prstGeom prst="rect">
            <a:avLst/>
          </a:prstGeom>
          <a:noFill/>
        </p:spPr>
        <p:txBody>
          <a:bodyPr wrap="none" lIns="0" tIns="0" rIns="0" bIns="0" rtlCol="0">
            <a:spAutoFit/>
          </a:bodyPr>
          <a:lstStyle/>
          <a:p>
            <a:pPr>
              <a:spcBef>
                <a:spcPts val="0"/>
              </a:spcBef>
            </a:pPr>
            <a:r>
              <a:rPr lang="en-US" sz="800" b="1" dirty="0" smtClean="0">
                <a:solidFill>
                  <a:schemeClr val="accent5">
                    <a:lumMod val="50000"/>
                  </a:schemeClr>
                </a:solidFill>
                <a:latin typeface="Courier New" panose="02070309020205020404" pitchFamily="49" charset="0"/>
                <a:cs typeface="Courier New" panose="02070309020205020404" pitchFamily="49" charset="0"/>
              </a:rPr>
              <a:t>FMU1.u2 := u2</a:t>
            </a:r>
          </a:p>
        </p:txBody>
      </p:sp>
      <p:sp>
        <p:nvSpPr>
          <p:cNvPr id="99" name="Textfeld 98"/>
          <p:cNvSpPr txBox="1"/>
          <p:nvPr/>
        </p:nvSpPr>
        <p:spPr>
          <a:xfrm>
            <a:off x="6578128" y="1508775"/>
            <a:ext cx="1035540" cy="123111"/>
          </a:xfrm>
          <a:prstGeom prst="rect">
            <a:avLst/>
          </a:prstGeom>
          <a:noFill/>
        </p:spPr>
        <p:txBody>
          <a:bodyPr wrap="none" lIns="0" tIns="0" rIns="0" bIns="0" rtlCol="0">
            <a:spAutoFit/>
          </a:bodyPr>
          <a:lstStyle>
            <a:defPPr>
              <a:defRPr lang="de-DE"/>
            </a:defPPr>
            <a:lvl1pPr>
              <a:spcBef>
                <a:spcPts val="0"/>
              </a:spcBef>
              <a:defRPr sz="800" b="1">
                <a:solidFill>
                  <a:schemeClr val="accent5">
                    <a:lumMod val="50000"/>
                  </a:schemeClr>
                </a:solidFill>
                <a:latin typeface="Courier New" panose="02070309020205020404" pitchFamily="49" charset="0"/>
                <a:cs typeface="Courier New" panose="02070309020205020404" pitchFamily="49" charset="0"/>
              </a:defRPr>
            </a:lvl1pPr>
          </a:lstStyle>
          <a:p>
            <a:r>
              <a:rPr lang="en-US" dirty="0" smtClean="0"/>
              <a:t>y1 </a:t>
            </a:r>
            <a:r>
              <a:rPr lang="en-US" dirty="0"/>
              <a:t>:= </a:t>
            </a:r>
            <a:r>
              <a:rPr lang="en-US" dirty="0" smtClean="0"/>
              <a:t>100*FMU2.y1</a:t>
            </a:r>
            <a:endParaRPr lang="en-US" dirty="0"/>
          </a:p>
        </p:txBody>
      </p:sp>
      <p:sp>
        <p:nvSpPr>
          <p:cNvPr id="100" name="Textfeld 99"/>
          <p:cNvSpPr txBox="1"/>
          <p:nvPr/>
        </p:nvSpPr>
        <p:spPr>
          <a:xfrm>
            <a:off x="6576913" y="1697750"/>
            <a:ext cx="791883" cy="123111"/>
          </a:xfrm>
          <a:prstGeom prst="rect">
            <a:avLst/>
          </a:prstGeom>
          <a:noFill/>
        </p:spPr>
        <p:txBody>
          <a:bodyPr wrap="none" lIns="0" tIns="0" rIns="0" bIns="0" rtlCol="0">
            <a:spAutoFit/>
          </a:bodyPr>
          <a:lstStyle>
            <a:defPPr>
              <a:defRPr lang="de-DE"/>
            </a:defPPr>
            <a:lvl1pPr>
              <a:spcBef>
                <a:spcPts val="0"/>
              </a:spcBef>
              <a:defRPr sz="800" b="1">
                <a:solidFill>
                  <a:schemeClr val="accent5">
                    <a:lumMod val="50000"/>
                  </a:schemeClr>
                </a:solidFill>
                <a:latin typeface="Courier New" panose="02070309020205020404" pitchFamily="49" charset="0"/>
                <a:cs typeface="Courier New" panose="02070309020205020404" pitchFamily="49" charset="0"/>
              </a:defRPr>
            </a:lvl1pPr>
          </a:lstStyle>
          <a:p>
            <a:r>
              <a:rPr lang="en-US" dirty="0" smtClean="0"/>
              <a:t>y2 </a:t>
            </a:r>
            <a:r>
              <a:rPr lang="en-US" dirty="0"/>
              <a:t>:= </a:t>
            </a:r>
            <a:r>
              <a:rPr lang="en-US" dirty="0" smtClean="0"/>
              <a:t>FMU2.y3</a:t>
            </a:r>
            <a:endParaRPr lang="en-US" dirty="0"/>
          </a:p>
        </p:txBody>
      </p:sp>
    </p:spTree>
    <p:custDataLst>
      <p:tags r:id="rId1"/>
    </p:custDataLst>
    <p:extLst>
      <p:ext uri="{BB962C8B-B14F-4D97-AF65-F5344CB8AC3E}">
        <p14:creationId xmlns:p14="http://schemas.microsoft.com/office/powerpoint/2010/main" val="23015979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96"/>
                                        </p:tgtEl>
                                        <p:attrNameLst>
                                          <p:attrName>style.visibility</p:attrName>
                                        </p:attrNameLst>
                                      </p:cBhvr>
                                      <p:to>
                                        <p:strVal val="visible"/>
                                      </p:to>
                                    </p:set>
                                    <p:animEffect transition="in" filter="wipe(left)">
                                      <p:cBhvr>
                                        <p:cTn id="11" dur="500"/>
                                        <p:tgtEl>
                                          <p:spTgt spid="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wipe(left)">
                                      <p:cBhvr>
                                        <p:cTn id="16" dur="500"/>
                                        <p:tgtEl>
                                          <p:spTgt spid="98"/>
                                        </p:tgtEl>
                                      </p:cBhvr>
                                    </p:animEffect>
                                  </p:childTnLst>
                                </p:cTn>
                              </p:par>
                            </p:childTnLst>
                          </p:cTn>
                        </p:par>
                        <p:par>
                          <p:cTn id="17" fill="hold">
                            <p:stCondLst>
                              <p:cond delay="500"/>
                            </p:stCondLst>
                            <p:childTnLst>
                              <p:par>
                                <p:cTn id="18" presetID="22" presetClass="entr" presetSubtype="8" fill="hold" grpId="0" nodeType="afterEffect">
                                  <p:stCondLst>
                                    <p:cond delay="1000"/>
                                  </p:stCondLst>
                                  <p:childTnLst>
                                    <p:set>
                                      <p:cBhvr>
                                        <p:cTn id="19" dur="1" fill="hold">
                                          <p:stCondLst>
                                            <p:cond delay="0"/>
                                          </p:stCondLst>
                                        </p:cTn>
                                        <p:tgtEl>
                                          <p:spTgt spid="57"/>
                                        </p:tgtEl>
                                        <p:attrNameLst>
                                          <p:attrName>style.visibility</p:attrName>
                                        </p:attrNameLst>
                                      </p:cBhvr>
                                      <p:to>
                                        <p:strVal val="visible"/>
                                      </p:to>
                                    </p:set>
                                    <p:animEffect transition="in" filter="wipe(left)">
                                      <p:cBhvr>
                                        <p:cTn id="20" dur="500"/>
                                        <p:tgtEl>
                                          <p:spTgt spid="57"/>
                                        </p:tgtEl>
                                      </p:cBhvr>
                                    </p:animEffect>
                                  </p:childTnLst>
                                </p:cTn>
                              </p:par>
                            </p:childTnLst>
                          </p:cTn>
                        </p:par>
                        <p:par>
                          <p:cTn id="21" fill="hold">
                            <p:stCondLst>
                              <p:cond delay="2000"/>
                            </p:stCondLst>
                            <p:childTnLst>
                              <p:par>
                                <p:cTn id="22" presetID="22" presetClass="entr" presetSubtype="8" fill="hold" grpId="0" nodeType="afterEffect">
                                  <p:stCondLst>
                                    <p:cond delay="1000"/>
                                  </p:stCondLst>
                                  <p:childTnLst>
                                    <p:set>
                                      <p:cBhvr>
                                        <p:cTn id="23" dur="1" fill="hold">
                                          <p:stCondLst>
                                            <p:cond delay="0"/>
                                          </p:stCondLst>
                                        </p:cTn>
                                        <p:tgtEl>
                                          <p:spTgt spid="99"/>
                                        </p:tgtEl>
                                        <p:attrNameLst>
                                          <p:attrName>style.visibility</p:attrName>
                                        </p:attrNameLst>
                                      </p:cBhvr>
                                      <p:to>
                                        <p:strVal val="visible"/>
                                      </p:to>
                                    </p:set>
                                    <p:animEffect transition="in" filter="wipe(left)">
                                      <p:cBhvr>
                                        <p:cTn id="24" dur="500"/>
                                        <p:tgtEl>
                                          <p:spTgt spid="99"/>
                                        </p:tgtEl>
                                      </p:cBhvr>
                                    </p:animEffect>
                                  </p:childTnLst>
                                </p:cTn>
                              </p:par>
                            </p:childTnLst>
                          </p:cTn>
                        </p:par>
                        <p:par>
                          <p:cTn id="25" fill="hold">
                            <p:stCondLst>
                              <p:cond delay="3500"/>
                            </p:stCondLst>
                            <p:childTnLst>
                              <p:par>
                                <p:cTn id="26" presetID="22" presetClass="entr" presetSubtype="8" fill="hold" grpId="0" nodeType="afterEffect">
                                  <p:stCondLst>
                                    <p:cond delay="500"/>
                                  </p:stCondLst>
                                  <p:childTnLst>
                                    <p:set>
                                      <p:cBhvr>
                                        <p:cTn id="27" dur="1" fill="hold">
                                          <p:stCondLst>
                                            <p:cond delay="0"/>
                                          </p:stCondLst>
                                        </p:cTn>
                                        <p:tgtEl>
                                          <p:spTgt spid="100"/>
                                        </p:tgtEl>
                                        <p:attrNameLst>
                                          <p:attrName>style.visibility</p:attrName>
                                        </p:attrNameLst>
                                      </p:cBhvr>
                                      <p:to>
                                        <p:strVal val="visible"/>
                                      </p:to>
                                    </p:set>
                                    <p:animEffect transition="in" filter="wipe(left)">
                                      <p:cBhvr>
                                        <p:cTn id="2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96" grpId="0"/>
      <p:bldP spid="98" grpId="0"/>
      <p:bldP spid="99" grpId="0"/>
      <p:bldP spid="1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Grp="1" noChangeArrowheads="1"/>
          </p:cNvSpPr>
          <p:nvPr>
            <p:ph type="title"/>
          </p:nvPr>
        </p:nvSpPr>
        <p:spPr/>
        <p:txBody>
          <a:bodyPr/>
          <a:lstStyle/>
          <a:p>
            <a:r>
              <a:rPr lang="en-US" dirty="0" smtClean="0"/>
              <a:t>Agenda</a:t>
            </a:r>
            <a:endParaRPr lang="en-US" dirty="0"/>
          </a:p>
        </p:txBody>
      </p:sp>
      <p:sp>
        <p:nvSpPr>
          <p:cNvPr id="19" name="Rectangle 2"/>
          <p:cNvSpPr>
            <a:spLocks noChangeArrowheads="1"/>
          </p:cNvSpPr>
          <p:nvPr/>
        </p:nvSpPr>
        <p:spPr bwMode="gray">
          <a:xfrm>
            <a:off x="0" y="1080000"/>
            <a:ext cx="9147600" cy="3780000"/>
          </a:xfrm>
          <a:prstGeom prst="rect">
            <a:avLst/>
          </a:prstGeom>
          <a:solidFill>
            <a:schemeClr val="accent1"/>
          </a:solidFill>
          <a:ln>
            <a:noFill/>
          </a:ln>
          <a:effectLst/>
          <a:extLst/>
        </p:spPr>
        <p:txBody>
          <a:bodyPr wrap="none" lIns="91430" tIns="45715" rIns="91430" bIns="45715" anchor="ctr"/>
          <a:lstStyle/>
          <a:p>
            <a:endParaRPr lang="en-US" dirty="0">
              <a:solidFill>
                <a:schemeClr val="accent6"/>
              </a:solidFill>
            </a:endParaRPr>
          </a:p>
        </p:txBody>
      </p:sp>
      <p:sp>
        <p:nvSpPr>
          <p:cNvPr id="20" name="Rectangle 3"/>
          <p:cNvSpPr>
            <a:spLocks noChangeArrowheads="1"/>
          </p:cNvSpPr>
          <p:nvPr>
            <p:custDataLst>
              <p:tags r:id="rId2"/>
            </p:custDataLst>
          </p:nvPr>
        </p:nvSpPr>
        <p:spPr bwMode="auto">
          <a:xfrm>
            <a:off x="359999" y="1428137"/>
            <a:ext cx="7920001" cy="252000"/>
          </a:xfrm>
          <a:prstGeom prst="rect">
            <a:avLst/>
          </a:prstGeom>
          <a:solidFill>
            <a:schemeClr val="accent3"/>
          </a:solidFill>
          <a:ln>
            <a:noFill/>
          </a:ln>
          <a:effectLst/>
          <a:extLst/>
        </p:spPr>
        <p:txBody>
          <a:bodyPr lIns="180000" tIns="0" rIns="0" bIns="0" anchor="ctr" anchorCtr="0"/>
          <a:lstStyle/>
          <a:p>
            <a:pPr eaLnBrk="0" hangingPunct="0"/>
            <a:r>
              <a:rPr lang="en-US" sz="1400" dirty="0" smtClean="0">
                <a:solidFill>
                  <a:srgbClr val="666666"/>
                </a:solidFill>
              </a:rPr>
              <a:t>1.</a:t>
            </a:r>
            <a:endParaRPr lang="en-US" sz="1400" dirty="0">
              <a:solidFill>
                <a:srgbClr val="666666"/>
              </a:solidFill>
            </a:endParaRPr>
          </a:p>
        </p:txBody>
      </p:sp>
      <p:sp>
        <p:nvSpPr>
          <p:cNvPr id="21" name="Rectangle 4"/>
          <p:cNvSpPr>
            <a:spLocks noChangeArrowheads="1"/>
          </p:cNvSpPr>
          <p:nvPr>
            <p:custDataLst>
              <p:tags r:id="rId3"/>
            </p:custDataLst>
          </p:nvPr>
        </p:nvSpPr>
        <p:spPr bwMode="auto">
          <a:xfrm>
            <a:off x="359999" y="1728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2.</a:t>
            </a:r>
            <a:endParaRPr lang="en-US" sz="1400" dirty="0">
              <a:solidFill>
                <a:srgbClr val="666666"/>
              </a:solidFill>
            </a:endParaRPr>
          </a:p>
        </p:txBody>
      </p:sp>
      <p:sp>
        <p:nvSpPr>
          <p:cNvPr id="22" name="Rectangle 5"/>
          <p:cNvSpPr>
            <a:spLocks noChangeArrowheads="1"/>
          </p:cNvSpPr>
          <p:nvPr>
            <p:custDataLst>
              <p:tags r:id="rId4"/>
            </p:custDataLst>
          </p:nvPr>
        </p:nvSpPr>
        <p:spPr bwMode="auto">
          <a:xfrm>
            <a:off x="359999" y="2034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3.</a:t>
            </a:r>
            <a:endParaRPr lang="en-US" sz="1400" dirty="0">
              <a:solidFill>
                <a:srgbClr val="666666"/>
              </a:solidFill>
            </a:endParaRPr>
          </a:p>
        </p:txBody>
      </p:sp>
      <p:sp useBgFill="1">
        <p:nvSpPr>
          <p:cNvPr id="23" name="Rectangle 6"/>
          <p:cNvSpPr>
            <a:spLocks noChangeArrowheads="1"/>
          </p:cNvSpPr>
          <p:nvPr>
            <p:custDataLst>
              <p:tags r:id="rId5"/>
            </p:custDataLst>
          </p:nvPr>
        </p:nvSpPr>
        <p:spPr bwMode="auto">
          <a:xfrm>
            <a:off x="359999" y="2340000"/>
            <a:ext cx="7920001"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t>4.</a:t>
            </a:r>
            <a:endParaRPr lang="en-US" sz="1400" dirty="0"/>
          </a:p>
        </p:txBody>
      </p:sp>
      <p:sp>
        <p:nvSpPr>
          <p:cNvPr id="24" name="Rectangle 7"/>
          <p:cNvSpPr>
            <a:spLocks noChangeArrowheads="1"/>
          </p:cNvSpPr>
          <p:nvPr>
            <p:custDataLst>
              <p:tags r:id="rId6"/>
            </p:custDataLst>
          </p:nvPr>
        </p:nvSpPr>
        <p:spPr bwMode="auto">
          <a:xfrm>
            <a:off x="359999" y="2646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5.</a:t>
            </a:r>
            <a:endParaRPr lang="en-US" sz="1400" dirty="0">
              <a:solidFill>
                <a:srgbClr val="666666"/>
              </a:solidFill>
            </a:endParaRPr>
          </a:p>
        </p:txBody>
      </p:sp>
      <p:sp>
        <p:nvSpPr>
          <p:cNvPr id="25" name="Rectangle 8" hidden="1"/>
          <p:cNvSpPr>
            <a:spLocks noChangeArrowheads="1"/>
          </p:cNvSpPr>
          <p:nvPr>
            <p:custDataLst>
              <p:tags r:id="rId7"/>
            </p:custDataLst>
          </p:nvPr>
        </p:nvSpPr>
        <p:spPr bwMode="auto">
          <a:xfrm>
            <a:off x="359999" y="2952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6.</a:t>
            </a:r>
            <a:endParaRPr lang="en-US" sz="1400" dirty="0">
              <a:solidFill>
                <a:srgbClr val="666666"/>
              </a:solidFill>
            </a:endParaRPr>
          </a:p>
        </p:txBody>
      </p:sp>
      <p:sp>
        <p:nvSpPr>
          <p:cNvPr id="26" name="Rectangle 9" hidden="1"/>
          <p:cNvSpPr>
            <a:spLocks noChangeArrowheads="1"/>
          </p:cNvSpPr>
          <p:nvPr>
            <p:custDataLst>
              <p:tags r:id="rId8"/>
            </p:custDataLst>
          </p:nvPr>
        </p:nvSpPr>
        <p:spPr bwMode="auto">
          <a:xfrm>
            <a:off x="359999" y="3258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7.</a:t>
            </a:r>
            <a:endParaRPr lang="en-US" sz="1400" dirty="0">
              <a:solidFill>
                <a:srgbClr val="666666"/>
              </a:solidFill>
            </a:endParaRPr>
          </a:p>
        </p:txBody>
      </p:sp>
      <p:sp>
        <p:nvSpPr>
          <p:cNvPr id="27" name="Rectangle 10" hidden="1"/>
          <p:cNvSpPr>
            <a:spLocks noChangeArrowheads="1"/>
          </p:cNvSpPr>
          <p:nvPr>
            <p:custDataLst>
              <p:tags r:id="rId9"/>
            </p:custDataLst>
          </p:nvPr>
        </p:nvSpPr>
        <p:spPr bwMode="auto">
          <a:xfrm>
            <a:off x="359999" y="3564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8.</a:t>
            </a:r>
            <a:endParaRPr lang="en-US" sz="1400" dirty="0">
              <a:solidFill>
                <a:srgbClr val="666666"/>
              </a:solidFill>
            </a:endParaRPr>
          </a:p>
        </p:txBody>
      </p:sp>
      <p:sp>
        <p:nvSpPr>
          <p:cNvPr id="28" name="Rectangle 11">
            <a:hlinkClick r:id="rId20" action="ppaction://hlinksldjump"/>
          </p:cNvPr>
          <p:cNvSpPr>
            <a:spLocks noChangeArrowheads="1"/>
          </p:cNvSpPr>
          <p:nvPr>
            <p:custDataLst>
              <p:tags r:id="rId10"/>
            </p:custDataLst>
          </p:nvPr>
        </p:nvSpPr>
        <p:spPr bwMode="auto">
          <a:xfrm>
            <a:off x="791604" y="1728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Motivation / Planning MAP System Structure and Parameterization</a:t>
            </a:r>
            <a:endParaRPr lang="en-US" sz="1400" dirty="0">
              <a:solidFill>
                <a:srgbClr val="666666"/>
              </a:solidFill>
            </a:endParaRPr>
          </a:p>
        </p:txBody>
      </p:sp>
      <p:sp>
        <p:nvSpPr>
          <p:cNvPr id="29" name="Rectangle 12">
            <a:hlinkClick r:id="rId21" action="ppaction://hlinksldjump"/>
          </p:cNvPr>
          <p:cNvSpPr>
            <a:spLocks noChangeArrowheads="1"/>
          </p:cNvSpPr>
          <p:nvPr>
            <p:custDataLst>
              <p:tags r:id="rId11"/>
            </p:custDataLst>
          </p:nvPr>
        </p:nvSpPr>
        <p:spPr bwMode="auto">
          <a:xfrm>
            <a:off x="791604" y="2034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Defined Use-cases</a:t>
            </a:r>
            <a:endParaRPr lang="en-US" sz="1400" dirty="0">
              <a:solidFill>
                <a:srgbClr val="666666"/>
              </a:solidFill>
            </a:endParaRPr>
          </a:p>
        </p:txBody>
      </p:sp>
      <p:sp useBgFill="1">
        <p:nvSpPr>
          <p:cNvPr id="30" name="Rectangle 13">
            <a:hlinkClick r:id="rId22" action="ppaction://hlinksldjump"/>
          </p:cNvPr>
          <p:cNvSpPr>
            <a:spLocks noChangeArrowheads="1"/>
          </p:cNvSpPr>
          <p:nvPr>
            <p:custDataLst>
              <p:tags r:id="rId12"/>
            </p:custDataLst>
          </p:nvPr>
        </p:nvSpPr>
        <p:spPr bwMode="auto">
          <a:xfrm>
            <a:off x="791604" y="2340000"/>
            <a:ext cx="7488395"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t>The SSD approach</a:t>
            </a:r>
            <a:endParaRPr lang="en-US" sz="1400" dirty="0"/>
          </a:p>
        </p:txBody>
      </p:sp>
      <p:sp>
        <p:nvSpPr>
          <p:cNvPr id="31" name="Rectangle 14">
            <a:hlinkClick r:id="rId23" action="ppaction://hlinksldjump"/>
          </p:cNvPr>
          <p:cNvSpPr>
            <a:spLocks noChangeArrowheads="1"/>
          </p:cNvSpPr>
          <p:nvPr>
            <p:custDataLst>
              <p:tags r:id="rId13"/>
            </p:custDataLst>
          </p:nvPr>
        </p:nvSpPr>
        <p:spPr bwMode="auto">
          <a:xfrm>
            <a:off x="791604" y="2646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First prototypes</a:t>
            </a:r>
            <a:endParaRPr lang="en-US" sz="1400" dirty="0">
              <a:solidFill>
                <a:srgbClr val="666666"/>
              </a:solidFill>
            </a:endParaRPr>
          </a:p>
        </p:txBody>
      </p:sp>
      <p:sp>
        <p:nvSpPr>
          <p:cNvPr id="32" name="Rectangle 15" hidden="1"/>
          <p:cNvSpPr>
            <a:spLocks noChangeArrowheads="1"/>
          </p:cNvSpPr>
          <p:nvPr>
            <p:custDataLst>
              <p:tags r:id="rId14"/>
            </p:custDataLst>
          </p:nvPr>
        </p:nvSpPr>
        <p:spPr bwMode="auto">
          <a:xfrm>
            <a:off x="791604" y="2952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
        <p:nvSpPr>
          <p:cNvPr id="33" name="Rectangle 16">
            <a:hlinkClick r:id="rId24" action="ppaction://hlinksldjump"/>
          </p:cNvPr>
          <p:cNvSpPr>
            <a:spLocks noChangeArrowheads="1"/>
          </p:cNvSpPr>
          <p:nvPr>
            <p:custDataLst>
              <p:tags r:id="rId15"/>
            </p:custDataLst>
          </p:nvPr>
        </p:nvSpPr>
        <p:spPr bwMode="auto">
          <a:xfrm>
            <a:off x="791604" y="1428137"/>
            <a:ext cx="7488395" cy="252000"/>
          </a:xfrm>
          <a:prstGeom prst="rect">
            <a:avLst/>
          </a:prstGeom>
          <a:solidFill>
            <a:schemeClr val="accent3"/>
          </a:solidFill>
          <a:ln>
            <a:noFill/>
          </a:ln>
          <a:effectLst/>
          <a:extLst/>
        </p:spPr>
        <p:txBody>
          <a:bodyPr anchor="ctr"/>
          <a:lstStyle/>
          <a:p>
            <a:pPr eaLnBrk="0" hangingPunct="0"/>
            <a:r>
              <a:rPr lang="en-US" sz="1400" smtClean="0">
                <a:solidFill>
                  <a:srgbClr val="666666"/>
                </a:solidFill>
              </a:rPr>
              <a:t>Use-cases for FMI in ZF</a:t>
            </a:r>
            <a:endParaRPr lang="en-US" sz="1400" dirty="0">
              <a:solidFill>
                <a:srgbClr val="666666"/>
              </a:solidFill>
            </a:endParaRPr>
          </a:p>
        </p:txBody>
      </p:sp>
      <p:sp>
        <p:nvSpPr>
          <p:cNvPr id="34" name="Rectangle 17" hidden="1"/>
          <p:cNvSpPr>
            <a:spLocks noChangeArrowheads="1"/>
          </p:cNvSpPr>
          <p:nvPr>
            <p:custDataLst>
              <p:tags r:id="rId16"/>
            </p:custDataLst>
          </p:nvPr>
        </p:nvSpPr>
        <p:spPr bwMode="auto">
          <a:xfrm>
            <a:off x="791604" y="3258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
        <p:nvSpPr>
          <p:cNvPr id="35" name="Rectangle 18" hidden="1"/>
          <p:cNvSpPr>
            <a:spLocks noChangeArrowheads="1"/>
          </p:cNvSpPr>
          <p:nvPr>
            <p:custDataLst>
              <p:tags r:id="rId17"/>
            </p:custDataLst>
          </p:nvPr>
        </p:nvSpPr>
        <p:spPr bwMode="auto">
          <a:xfrm>
            <a:off x="791604" y="3564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Tree>
    <p:custDataLst>
      <p:tags r:id="rId1"/>
    </p:custDataLst>
    <p:extLst>
      <p:ext uri="{BB962C8B-B14F-4D97-AF65-F5344CB8AC3E}">
        <p14:creationId xmlns:p14="http://schemas.microsoft.com/office/powerpoint/2010/main" val="284417421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marL="0" lvl="1" indent="0">
              <a:buNone/>
            </a:pPr>
            <a:r>
              <a:rPr lang="en-US" b="1" dirty="0" smtClean="0"/>
              <a:t>Design Goals</a:t>
            </a:r>
          </a:p>
          <a:p>
            <a:pPr lvl="1">
              <a:spcBef>
                <a:spcPts val="600"/>
              </a:spcBef>
            </a:pPr>
            <a:r>
              <a:rPr lang="en-US" dirty="0" smtClean="0"/>
              <a:t>Minimize additional semantics, rely on FMI as far as possible</a:t>
            </a:r>
          </a:p>
          <a:p>
            <a:pPr lvl="1">
              <a:spcBef>
                <a:spcPts val="600"/>
              </a:spcBef>
            </a:pPr>
            <a:r>
              <a:rPr lang="en-US" dirty="0" smtClean="0"/>
              <a:t>Fit into FMI world (use FMI-like </a:t>
            </a:r>
            <a:r>
              <a:rPr lang="en-US" dirty="0"/>
              <a:t>design </a:t>
            </a:r>
            <a:r>
              <a:rPr lang="en-US" dirty="0" smtClean="0"/>
              <a:t>choices where reasonable)</a:t>
            </a:r>
            <a:endParaRPr lang="en-US" dirty="0"/>
          </a:p>
          <a:p>
            <a:pPr marL="0" lvl="1" indent="0">
              <a:spcBef>
                <a:spcPts val="1200"/>
              </a:spcBef>
              <a:buNone/>
            </a:pPr>
            <a:r>
              <a:rPr lang="en-US" b="1" dirty="0" smtClean="0"/>
              <a:t>System Structure Package (SSP)</a:t>
            </a:r>
          </a:p>
          <a:p>
            <a:pPr lvl="1">
              <a:spcBef>
                <a:spcPts val="600"/>
              </a:spcBef>
            </a:pPr>
            <a:r>
              <a:rPr lang="en-US" dirty="0"/>
              <a:t>SSP is a „ZIP“ container with standardized </a:t>
            </a:r>
            <a:r>
              <a:rPr lang="en-US" dirty="0" smtClean="0"/>
              <a:t>content (</a:t>
            </a:r>
            <a:r>
              <a:rPr lang="en-US" b="1" dirty="0"/>
              <a:t>S</a:t>
            </a:r>
            <a:r>
              <a:rPr lang="en-US" dirty="0"/>
              <a:t>ystem </a:t>
            </a:r>
            <a:r>
              <a:rPr lang="en-US" b="1" dirty="0"/>
              <a:t>S</a:t>
            </a:r>
            <a:r>
              <a:rPr lang="en-US" dirty="0"/>
              <a:t>tructure </a:t>
            </a:r>
            <a:r>
              <a:rPr lang="en-US" b="1" dirty="0"/>
              <a:t>P</a:t>
            </a:r>
            <a:r>
              <a:rPr lang="en-US" dirty="0"/>
              <a:t>ackage)</a:t>
            </a:r>
          </a:p>
          <a:p>
            <a:pPr lvl="1">
              <a:spcBef>
                <a:spcPts val="600"/>
              </a:spcBef>
            </a:pPr>
            <a:r>
              <a:rPr lang="en-US" dirty="0" smtClean="0"/>
              <a:t>‘</a:t>
            </a:r>
            <a:r>
              <a:rPr lang="en-US" dirty="0" err="1"/>
              <a:t>SystemStructure.ssd</a:t>
            </a:r>
            <a:r>
              <a:rPr lang="en-US" dirty="0"/>
              <a:t>’ is main system structure description file</a:t>
            </a:r>
          </a:p>
          <a:p>
            <a:pPr lvl="1">
              <a:spcBef>
                <a:spcPts val="600"/>
              </a:spcBef>
            </a:pPr>
            <a:r>
              <a:rPr lang="en-US" dirty="0" smtClean="0"/>
              <a:t>Referenced </a:t>
            </a:r>
            <a:r>
              <a:rPr lang="en-US" dirty="0"/>
              <a:t>FMUs, SSPs, etc. packaged in resources directory</a:t>
            </a:r>
            <a:endParaRPr lang="en-US" dirty="0" smtClean="0"/>
          </a:p>
        </p:txBody>
      </p:sp>
      <p:sp>
        <p:nvSpPr>
          <p:cNvPr id="2" name="Titel 1"/>
          <p:cNvSpPr>
            <a:spLocks noGrp="1"/>
          </p:cNvSpPr>
          <p:nvPr>
            <p:ph type="title"/>
          </p:nvPr>
        </p:nvSpPr>
        <p:spPr/>
        <p:txBody>
          <a:bodyPr/>
          <a:lstStyle/>
          <a:p>
            <a:r>
              <a:rPr lang="en-US" dirty="0"/>
              <a:t>Design </a:t>
            </a:r>
            <a:r>
              <a:rPr lang="en-US" dirty="0" smtClean="0"/>
              <a:t>Goals and Basic Package</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481" y="3185949"/>
            <a:ext cx="3436883" cy="1538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3412182"/>
            <a:ext cx="8763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lussdiagramm: Prozess 3"/>
          <p:cNvSpPr/>
          <p:nvPr/>
        </p:nvSpPr>
        <p:spPr>
          <a:xfrm>
            <a:off x="1524568" y="3721574"/>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bg1"/>
                </a:solidFill>
                <a:latin typeface="Arial" pitchFamily="34" charset="0"/>
                <a:cs typeface="Arial" pitchFamily="34" charset="0"/>
              </a:rPr>
              <a:t>SSD</a:t>
            </a:r>
          </a:p>
        </p:txBody>
      </p:sp>
      <p:sp>
        <p:nvSpPr>
          <p:cNvPr id="7" name="Flussdiagramm: Prozess 6"/>
          <p:cNvSpPr/>
          <p:nvPr/>
        </p:nvSpPr>
        <p:spPr>
          <a:xfrm>
            <a:off x="1524568" y="3928566"/>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bg1"/>
                </a:solidFill>
                <a:latin typeface="Arial" pitchFamily="34" charset="0"/>
                <a:cs typeface="Arial" pitchFamily="34" charset="0"/>
              </a:rPr>
              <a:t>FMU</a:t>
            </a:r>
          </a:p>
        </p:txBody>
      </p:sp>
      <p:sp>
        <p:nvSpPr>
          <p:cNvPr id="8" name="Flussdiagramm: Prozess 7"/>
          <p:cNvSpPr/>
          <p:nvPr/>
        </p:nvSpPr>
        <p:spPr>
          <a:xfrm>
            <a:off x="1524568" y="4140110"/>
            <a:ext cx="676276" cy="188510"/>
          </a:xfrm>
          <a:prstGeom prst="flowChartProcess">
            <a:avLst/>
          </a:prstGeom>
          <a:solidFill>
            <a:srgbClr val="92D050"/>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bg1"/>
                </a:solidFill>
                <a:latin typeface="Arial" pitchFamily="34" charset="0"/>
                <a:cs typeface="Arial" pitchFamily="34" charset="0"/>
              </a:rPr>
              <a:t>SSP</a:t>
            </a:r>
          </a:p>
        </p:txBody>
      </p:sp>
      <p:sp>
        <p:nvSpPr>
          <p:cNvPr id="5" name="Textfeld 4"/>
          <p:cNvSpPr txBox="1"/>
          <p:nvPr/>
        </p:nvSpPr>
        <p:spPr>
          <a:xfrm>
            <a:off x="1719943" y="4498032"/>
            <a:ext cx="480901" cy="215444"/>
          </a:xfrm>
          <a:prstGeom prst="rect">
            <a:avLst/>
          </a:prstGeom>
          <a:noFill/>
        </p:spPr>
        <p:txBody>
          <a:bodyPr wrap="none" lIns="0" tIns="0" rIns="0" bIns="0" rtlCol="0">
            <a:spAutoFit/>
          </a:bodyPr>
          <a:lstStyle/>
          <a:p>
            <a:pPr>
              <a:spcBef>
                <a:spcPts val="0"/>
              </a:spcBef>
            </a:pPr>
            <a:r>
              <a:rPr lang="en-US" sz="1400" dirty="0" smtClean="0"/>
              <a:t>*.SSP</a:t>
            </a:r>
          </a:p>
        </p:txBody>
      </p:sp>
    </p:spTree>
    <p:custDataLst>
      <p:tags r:id="rId1"/>
    </p:custDataLst>
    <p:extLst>
      <p:ext uri="{BB962C8B-B14F-4D97-AF65-F5344CB8AC3E}">
        <p14:creationId xmlns:p14="http://schemas.microsoft.com/office/powerpoint/2010/main" val="75664756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Basic Data Model (UML)</a:t>
            </a:r>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591" y="650032"/>
            <a:ext cx="6702542" cy="3974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eck 4"/>
          <p:cNvSpPr/>
          <p:nvPr/>
        </p:nvSpPr>
        <p:spPr>
          <a:xfrm>
            <a:off x="272904" y="4533752"/>
            <a:ext cx="8417878" cy="307777"/>
          </a:xfrm>
          <a:prstGeom prst="rect">
            <a:avLst/>
          </a:prstGeom>
        </p:spPr>
        <p:txBody>
          <a:bodyPr wrap="square">
            <a:spAutoFit/>
          </a:bodyPr>
          <a:lstStyle/>
          <a:p>
            <a:r>
              <a:rPr lang="en-US" sz="1400" dirty="0"/>
              <a:t>https://svn.modelica.org/projects/ssp/trunk/SystemStructureDescription/SystemStructureDescription.xsd</a:t>
            </a:r>
          </a:p>
        </p:txBody>
      </p:sp>
    </p:spTree>
    <p:custDataLst>
      <p:tags r:id="rId1"/>
    </p:custDataLst>
    <p:extLst>
      <p:ext uri="{BB962C8B-B14F-4D97-AF65-F5344CB8AC3E}">
        <p14:creationId xmlns:p14="http://schemas.microsoft.com/office/powerpoint/2010/main" val="3221007892"/>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p:cNvSpPr>
            <a:spLocks noGrp="1" noChangeArrowheads="1"/>
          </p:cNvSpPr>
          <p:nvPr>
            <p:ph type="title"/>
          </p:nvPr>
        </p:nvSpPr>
        <p:spPr/>
        <p:txBody>
          <a:bodyPr/>
          <a:lstStyle/>
          <a:p>
            <a:r>
              <a:rPr lang="en-US" dirty="0" smtClean="0"/>
              <a:t>Agenda</a:t>
            </a:r>
            <a:endParaRPr lang="en-US" dirty="0"/>
          </a:p>
        </p:txBody>
      </p:sp>
      <p:sp>
        <p:nvSpPr>
          <p:cNvPr id="19" name="Rectangle 2"/>
          <p:cNvSpPr>
            <a:spLocks noChangeArrowheads="1"/>
          </p:cNvSpPr>
          <p:nvPr/>
        </p:nvSpPr>
        <p:spPr bwMode="gray">
          <a:xfrm>
            <a:off x="0" y="1080000"/>
            <a:ext cx="9147600" cy="3780000"/>
          </a:xfrm>
          <a:prstGeom prst="rect">
            <a:avLst/>
          </a:prstGeom>
          <a:solidFill>
            <a:schemeClr val="accent1"/>
          </a:solidFill>
          <a:ln>
            <a:noFill/>
          </a:ln>
          <a:effectLst/>
          <a:extLst/>
        </p:spPr>
        <p:txBody>
          <a:bodyPr wrap="none" lIns="91430" tIns="45715" rIns="91430" bIns="45715" anchor="ctr"/>
          <a:lstStyle/>
          <a:p>
            <a:endParaRPr lang="en-US" dirty="0">
              <a:solidFill>
                <a:schemeClr val="accent6"/>
              </a:solidFill>
            </a:endParaRPr>
          </a:p>
        </p:txBody>
      </p:sp>
      <p:sp>
        <p:nvSpPr>
          <p:cNvPr id="20" name="Rectangle 3"/>
          <p:cNvSpPr>
            <a:spLocks noChangeArrowheads="1"/>
          </p:cNvSpPr>
          <p:nvPr>
            <p:custDataLst>
              <p:tags r:id="rId2"/>
            </p:custDataLst>
          </p:nvPr>
        </p:nvSpPr>
        <p:spPr bwMode="auto">
          <a:xfrm>
            <a:off x="359999" y="1428137"/>
            <a:ext cx="7920001" cy="252000"/>
          </a:xfrm>
          <a:prstGeom prst="rect">
            <a:avLst/>
          </a:prstGeom>
          <a:solidFill>
            <a:schemeClr val="accent3"/>
          </a:solidFill>
          <a:ln>
            <a:noFill/>
          </a:ln>
          <a:effectLst/>
          <a:extLst/>
        </p:spPr>
        <p:txBody>
          <a:bodyPr lIns="180000" tIns="0" rIns="0" bIns="0" anchor="ctr" anchorCtr="0"/>
          <a:lstStyle/>
          <a:p>
            <a:pPr eaLnBrk="0" hangingPunct="0"/>
            <a:r>
              <a:rPr lang="en-US" sz="1400" dirty="0" smtClean="0">
                <a:solidFill>
                  <a:srgbClr val="666666"/>
                </a:solidFill>
              </a:rPr>
              <a:t>1.</a:t>
            </a:r>
            <a:endParaRPr lang="en-US" sz="1400" dirty="0">
              <a:solidFill>
                <a:srgbClr val="666666"/>
              </a:solidFill>
            </a:endParaRPr>
          </a:p>
        </p:txBody>
      </p:sp>
      <p:sp>
        <p:nvSpPr>
          <p:cNvPr id="21" name="Rectangle 4"/>
          <p:cNvSpPr>
            <a:spLocks noChangeArrowheads="1"/>
          </p:cNvSpPr>
          <p:nvPr>
            <p:custDataLst>
              <p:tags r:id="rId3"/>
            </p:custDataLst>
          </p:nvPr>
        </p:nvSpPr>
        <p:spPr bwMode="auto">
          <a:xfrm>
            <a:off x="359999" y="1728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2.</a:t>
            </a:r>
            <a:endParaRPr lang="en-US" sz="1400" dirty="0">
              <a:solidFill>
                <a:srgbClr val="666666"/>
              </a:solidFill>
            </a:endParaRPr>
          </a:p>
        </p:txBody>
      </p:sp>
      <p:sp>
        <p:nvSpPr>
          <p:cNvPr id="22" name="Rectangle 5"/>
          <p:cNvSpPr>
            <a:spLocks noChangeArrowheads="1"/>
          </p:cNvSpPr>
          <p:nvPr>
            <p:custDataLst>
              <p:tags r:id="rId4"/>
            </p:custDataLst>
          </p:nvPr>
        </p:nvSpPr>
        <p:spPr bwMode="auto">
          <a:xfrm>
            <a:off x="359999" y="2034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3.</a:t>
            </a:r>
            <a:endParaRPr lang="en-US" sz="1400" dirty="0">
              <a:solidFill>
                <a:srgbClr val="666666"/>
              </a:solidFill>
            </a:endParaRPr>
          </a:p>
        </p:txBody>
      </p:sp>
      <p:sp>
        <p:nvSpPr>
          <p:cNvPr id="23" name="Rectangle 6"/>
          <p:cNvSpPr>
            <a:spLocks noChangeArrowheads="1"/>
          </p:cNvSpPr>
          <p:nvPr>
            <p:custDataLst>
              <p:tags r:id="rId5"/>
            </p:custDataLst>
          </p:nvPr>
        </p:nvSpPr>
        <p:spPr bwMode="auto">
          <a:xfrm>
            <a:off x="359999" y="2340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4.</a:t>
            </a:r>
            <a:endParaRPr lang="en-US" sz="1400" dirty="0">
              <a:solidFill>
                <a:srgbClr val="666666"/>
              </a:solidFill>
            </a:endParaRPr>
          </a:p>
        </p:txBody>
      </p:sp>
      <p:sp useBgFill="1">
        <p:nvSpPr>
          <p:cNvPr id="24" name="Rectangle 7"/>
          <p:cNvSpPr>
            <a:spLocks noChangeArrowheads="1"/>
          </p:cNvSpPr>
          <p:nvPr>
            <p:custDataLst>
              <p:tags r:id="rId6"/>
            </p:custDataLst>
          </p:nvPr>
        </p:nvSpPr>
        <p:spPr bwMode="auto">
          <a:xfrm>
            <a:off x="359999" y="2646000"/>
            <a:ext cx="7920001"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t>5.</a:t>
            </a:r>
            <a:endParaRPr lang="en-US" sz="1400" dirty="0"/>
          </a:p>
        </p:txBody>
      </p:sp>
      <p:sp>
        <p:nvSpPr>
          <p:cNvPr id="25" name="Rectangle 8" hidden="1"/>
          <p:cNvSpPr>
            <a:spLocks noChangeArrowheads="1"/>
          </p:cNvSpPr>
          <p:nvPr>
            <p:custDataLst>
              <p:tags r:id="rId7"/>
            </p:custDataLst>
          </p:nvPr>
        </p:nvSpPr>
        <p:spPr bwMode="auto">
          <a:xfrm>
            <a:off x="359999" y="2952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6.</a:t>
            </a:r>
            <a:endParaRPr lang="en-US" sz="1400" dirty="0">
              <a:solidFill>
                <a:srgbClr val="666666"/>
              </a:solidFill>
            </a:endParaRPr>
          </a:p>
        </p:txBody>
      </p:sp>
      <p:sp>
        <p:nvSpPr>
          <p:cNvPr id="26" name="Rectangle 9" hidden="1"/>
          <p:cNvSpPr>
            <a:spLocks noChangeArrowheads="1"/>
          </p:cNvSpPr>
          <p:nvPr>
            <p:custDataLst>
              <p:tags r:id="rId8"/>
            </p:custDataLst>
          </p:nvPr>
        </p:nvSpPr>
        <p:spPr bwMode="auto">
          <a:xfrm>
            <a:off x="359999" y="3258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7.</a:t>
            </a:r>
            <a:endParaRPr lang="en-US" sz="1400" dirty="0">
              <a:solidFill>
                <a:srgbClr val="666666"/>
              </a:solidFill>
            </a:endParaRPr>
          </a:p>
        </p:txBody>
      </p:sp>
      <p:sp>
        <p:nvSpPr>
          <p:cNvPr id="27" name="Rectangle 10" hidden="1"/>
          <p:cNvSpPr>
            <a:spLocks noChangeArrowheads="1"/>
          </p:cNvSpPr>
          <p:nvPr>
            <p:custDataLst>
              <p:tags r:id="rId9"/>
            </p:custDataLst>
          </p:nvPr>
        </p:nvSpPr>
        <p:spPr bwMode="auto">
          <a:xfrm>
            <a:off x="359999" y="3564000"/>
            <a:ext cx="7920001"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lIns="180000" tIns="0" rIns="0" bIns="0" anchor="ctr" anchorCtr="0"/>
          <a:lstStyle/>
          <a:p>
            <a:pPr eaLnBrk="0" hangingPunct="0"/>
            <a:r>
              <a:rPr lang="en-US" sz="1400" dirty="0" smtClean="0">
                <a:solidFill>
                  <a:srgbClr val="666666"/>
                </a:solidFill>
              </a:rPr>
              <a:t>8.</a:t>
            </a:r>
            <a:endParaRPr lang="en-US" sz="1400" dirty="0">
              <a:solidFill>
                <a:srgbClr val="666666"/>
              </a:solidFill>
            </a:endParaRPr>
          </a:p>
        </p:txBody>
      </p:sp>
      <p:sp>
        <p:nvSpPr>
          <p:cNvPr id="28" name="Rectangle 11">
            <a:hlinkClick r:id="rId20" action="ppaction://hlinksldjump"/>
          </p:cNvPr>
          <p:cNvSpPr>
            <a:spLocks noChangeArrowheads="1"/>
          </p:cNvSpPr>
          <p:nvPr>
            <p:custDataLst>
              <p:tags r:id="rId10"/>
            </p:custDataLst>
          </p:nvPr>
        </p:nvSpPr>
        <p:spPr bwMode="auto">
          <a:xfrm>
            <a:off x="791604" y="1728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Motivation / Planning MAP System Structure and Parameterization</a:t>
            </a:r>
            <a:endParaRPr lang="en-US" sz="1400" dirty="0">
              <a:solidFill>
                <a:srgbClr val="666666"/>
              </a:solidFill>
            </a:endParaRPr>
          </a:p>
        </p:txBody>
      </p:sp>
      <p:sp>
        <p:nvSpPr>
          <p:cNvPr id="29" name="Rectangle 12">
            <a:hlinkClick r:id="rId21" action="ppaction://hlinksldjump"/>
          </p:cNvPr>
          <p:cNvSpPr>
            <a:spLocks noChangeArrowheads="1"/>
          </p:cNvSpPr>
          <p:nvPr>
            <p:custDataLst>
              <p:tags r:id="rId11"/>
            </p:custDataLst>
          </p:nvPr>
        </p:nvSpPr>
        <p:spPr bwMode="auto">
          <a:xfrm>
            <a:off x="791604" y="2034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Defined Use-cases</a:t>
            </a:r>
            <a:endParaRPr lang="en-US" sz="1400" dirty="0">
              <a:solidFill>
                <a:srgbClr val="666666"/>
              </a:solidFill>
            </a:endParaRPr>
          </a:p>
        </p:txBody>
      </p:sp>
      <p:sp>
        <p:nvSpPr>
          <p:cNvPr id="30" name="Rectangle 13">
            <a:hlinkClick r:id="rId22" action="ppaction://hlinksldjump"/>
          </p:cNvPr>
          <p:cNvSpPr>
            <a:spLocks noChangeArrowheads="1"/>
          </p:cNvSpPr>
          <p:nvPr>
            <p:custDataLst>
              <p:tags r:id="rId12"/>
            </p:custDataLst>
          </p:nvPr>
        </p:nvSpPr>
        <p:spPr bwMode="auto">
          <a:xfrm>
            <a:off x="791604" y="2340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solidFill>
                  <a:srgbClr val="666666"/>
                </a:solidFill>
              </a:rPr>
              <a:t>The SSD approach</a:t>
            </a:r>
            <a:endParaRPr lang="en-US" sz="1400" dirty="0">
              <a:solidFill>
                <a:srgbClr val="666666"/>
              </a:solidFill>
            </a:endParaRPr>
          </a:p>
        </p:txBody>
      </p:sp>
      <p:sp useBgFill="1">
        <p:nvSpPr>
          <p:cNvPr id="31" name="Rectangle 14">
            <a:hlinkClick r:id="rId23" action="ppaction://hlinksldjump"/>
          </p:cNvPr>
          <p:cNvSpPr>
            <a:spLocks noChangeArrowheads="1"/>
          </p:cNvSpPr>
          <p:nvPr>
            <p:custDataLst>
              <p:tags r:id="rId13"/>
            </p:custDataLst>
          </p:nvPr>
        </p:nvSpPr>
        <p:spPr bwMode="auto">
          <a:xfrm>
            <a:off x="791604" y="2646000"/>
            <a:ext cx="7488395" cy="252000"/>
          </a:xfrm>
          <a:prstGeom prst="rect">
            <a:avLst/>
          </a:prstGeom>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r>
              <a:rPr lang="en-US" sz="1400" smtClean="0"/>
              <a:t>First prototypes</a:t>
            </a:r>
            <a:endParaRPr lang="en-US" sz="1400" dirty="0"/>
          </a:p>
        </p:txBody>
      </p:sp>
      <p:sp>
        <p:nvSpPr>
          <p:cNvPr id="32" name="Rectangle 15" hidden="1"/>
          <p:cNvSpPr>
            <a:spLocks noChangeArrowheads="1"/>
          </p:cNvSpPr>
          <p:nvPr>
            <p:custDataLst>
              <p:tags r:id="rId14"/>
            </p:custDataLst>
          </p:nvPr>
        </p:nvSpPr>
        <p:spPr bwMode="auto">
          <a:xfrm>
            <a:off x="791604" y="2952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
        <p:nvSpPr>
          <p:cNvPr id="33" name="Rectangle 16">
            <a:hlinkClick r:id="rId24" action="ppaction://hlinksldjump"/>
          </p:cNvPr>
          <p:cNvSpPr>
            <a:spLocks noChangeArrowheads="1"/>
          </p:cNvSpPr>
          <p:nvPr>
            <p:custDataLst>
              <p:tags r:id="rId15"/>
            </p:custDataLst>
          </p:nvPr>
        </p:nvSpPr>
        <p:spPr bwMode="auto">
          <a:xfrm>
            <a:off x="791604" y="1428137"/>
            <a:ext cx="7488395" cy="252000"/>
          </a:xfrm>
          <a:prstGeom prst="rect">
            <a:avLst/>
          </a:prstGeom>
          <a:solidFill>
            <a:schemeClr val="accent3"/>
          </a:solidFill>
          <a:ln>
            <a:noFill/>
          </a:ln>
          <a:effectLst/>
          <a:extLst/>
        </p:spPr>
        <p:txBody>
          <a:bodyPr anchor="ctr"/>
          <a:lstStyle/>
          <a:p>
            <a:pPr eaLnBrk="0" hangingPunct="0"/>
            <a:r>
              <a:rPr lang="en-US" sz="1400" smtClean="0">
                <a:solidFill>
                  <a:srgbClr val="666666"/>
                </a:solidFill>
              </a:rPr>
              <a:t>Use-cases for FMI in ZF</a:t>
            </a:r>
            <a:endParaRPr lang="en-US" sz="1400" dirty="0">
              <a:solidFill>
                <a:srgbClr val="666666"/>
              </a:solidFill>
            </a:endParaRPr>
          </a:p>
        </p:txBody>
      </p:sp>
      <p:sp>
        <p:nvSpPr>
          <p:cNvPr id="34" name="Rectangle 17" hidden="1"/>
          <p:cNvSpPr>
            <a:spLocks noChangeArrowheads="1"/>
          </p:cNvSpPr>
          <p:nvPr>
            <p:custDataLst>
              <p:tags r:id="rId16"/>
            </p:custDataLst>
          </p:nvPr>
        </p:nvSpPr>
        <p:spPr bwMode="auto">
          <a:xfrm>
            <a:off x="791604" y="3258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
        <p:nvSpPr>
          <p:cNvPr id="35" name="Rectangle 18" hidden="1"/>
          <p:cNvSpPr>
            <a:spLocks noChangeArrowheads="1"/>
          </p:cNvSpPr>
          <p:nvPr>
            <p:custDataLst>
              <p:tags r:id="rId17"/>
            </p:custDataLst>
          </p:nvPr>
        </p:nvSpPr>
        <p:spPr bwMode="auto">
          <a:xfrm>
            <a:off x="791604" y="3564000"/>
            <a:ext cx="7488395" cy="252000"/>
          </a:xfrm>
          <a:prstGeom prst="rect">
            <a:avLst/>
          </a:prstGeom>
          <a:solidFill>
            <a:schemeClr val="accent3"/>
          </a:solidFill>
          <a:ln>
            <a:noFill/>
          </a:ln>
          <a:effectLst/>
          <a:extLst>
            <a:ext uri="{91240B29-F687-4F45-9708-019B960494DF}">
              <a14:hiddenLine xmlns:a14="http://schemas.microsoft.com/office/drawing/2010/main" w="6350">
                <a:solidFill>
                  <a:schemeClr val="tx1"/>
                </a:solidFill>
                <a:miter lim="800000"/>
                <a:headEnd/>
                <a:tailEnd/>
              </a14:hiddenLine>
            </a:ext>
          </a:extLst>
        </p:spPr>
        <p:txBody>
          <a:bodyPr anchor="ctr"/>
          <a:lstStyle/>
          <a:p>
            <a:pPr eaLnBrk="0" hangingPunct="0"/>
            <a:endParaRPr lang="en-US" sz="1400" dirty="0">
              <a:solidFill>
                <a:srgbClr val="666666"/>
              </a:solidFill>
            </a:endParaRPr>
          </a:p>
        </p:txBody>
      </p:sp>
    </p:spTree>
    <p:custDataLst>
      <p:tags r:id="rId1"/>
    </p:custDataLst>
    <p:extLst>
      <p:ext uri="{BB962C8B-B14F-4D97-AF65-F5344CB8AC3E}">
        <p14:creationId xmlns:p14="http://schemas.microsoft.com/office/powerpoint/2010/main" val="3669040442"/>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1"/>
            <a:r>
              <a:rPr lang="en-US" dirty="0" err="1"/>
              <a:t>Model.CONNECT</a:t>
            </a:r>
            <a:r>
              <a:rPr lang="en-US" baseline="30000" dirty="0" err="1"/>
              <a:t>TM</a:t>
            </a:r>
            <a:r>
              <a:rPr lang="en-US" dirty="0"/>
              <a:t> is a platform to set up and execute system simulation models which are composed of subsystem and component models from multiple model authoring environments. </a:t>
            </a:r>
            <a:endParaRPr lang="en-US" dirty="0" smtClean="0"/>
          </a:p>
        </p:txBody>
      </p:sp>
      <p:sp>
        <p:nvSpPr>
          <p:cNvPr id="2" name="Titel 1"/>
          <p:cNvSpPr>
            <a:spLocks noGrp="1"/>
          </p:cNvSpPr>
          <p:nvPr>
            <p:ph type="title"/>
          </p:nvPr>
        </p:nvSpPr>
        <p:spPr/>
        <p:txBody>
          <a:bodyPr/>
          <a:lstStyle/>
          <a:p>
            <a:r>
              <a:rPr lang="en-US" dirty="0"/>
              <a:t>Prototype from AVL – in </a:t>
            </a:r>
            <a:r>
              <a:rPr lang="en-US" dirty="0" err="1"/>
              <a:t>Model.CONNECT</a:t>
            </a:r>
            <a:r>
              <a:rPr lang="en-US"/>
              <a:t>™</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999" y="1559713"/>
            <a:ext cx="6122492" cy="330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8119" y="1559713"/>
            <a:ext cx="1387106" cy="594474"/>
          </a:xfrm>
          <a:prstGeom prst="rect">
            <a:avLst/>
          </a:prstGeom>
        </p:spPr>
      </p:pic>
    </p:spTree>
    <p:custDataLst>
      <p:tags r:id="rId1"/>
    </p:custDataLst>
    <p:extLst>
      <p:ext uri="{BB962C8B-B14F-4D97-AF65-F5344CB8AC3E}">
        <p14:creationId xmlns:p14="http://schemas.microsoft.com/office/powerpoint/2010/main" val="356439189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1"/>
            <a:r>
              <a:rPr lang="en-US" dirty="0" smtClean="0"/>
              <a:t>FMU Inspector</a:t>
            </a:r>
          </a:p>
          <a:p>
            <a:pPr lvl="1"/>
            <a:r>
              <a:rPr lang="en-US" dirty="0" smtClean="0"/>
              <a:t>FMU Pre-Integration</a:t>
            </a:r>
          </a:p>
          <a:p>
            <a:pPr lvl="1"/>
            <a:r>
              <a:rPr lang="en-US" dirty="0" smtClean="0"/>
              <a:t>FMU Debugging</a:t>
            </a:r>
          </a:p>
          <a:p>
            <a:pPr lvl="1"/>
            <a:r>
              <a:rPr lang="en-US" dirty="0" smtClean="0"/>
              <a:t>FMU Customization</a:t>
            </a:r>
            <a:endParaRPr lang="en-US" dirty="0"/>
          </a:p>
        </p:txBody>
      </p:sp>
      <p:sp>
        <p:nvSpPr>
          <p:cNvPr id="2" name="Titel 1"/>
          <p:cNvSpPr>
            <a:spLocks noGrp="1"/>
          </p:cNvSpPr>
          <p:nvPr>
            <p:ph type="title"/>
          </p:nvPr>
        </p:nvSpPr>
        <p:spPr/>
        <p:txBody>
          <a:bodyPr/>
          <a:lstStyle/>
          <a:p>
            <a:r>
              <a:rPr lang="en-US" dirty="0" smtClean="0"/>
              <a:t>Prototype PMSF </a:t>
            </a:r>
            <a:r>
              <a:rPr lang="en-US" dirty="0"/>
              <a:t>FMI </a:t>
            </a:r>
            <a:r>
              <a:rPr lang="en-US" dirty="0" smtClean="0"/>
              <a:t>Bench: Workbench </a:t>
            </a:r>
            <a:r>
              <a:rPr lang="en-US" dirty="0"/>
              <a:t>for FMUs</a:t>
            </a:r>
          </a:p>
        </p:txBody>
      </p:sp>
      <p:pic>
        <p:nvPicPr>
          <p:cNvPr id="4" name="Grafik 3"/>
          <p:cNvPicPr>
            <a:picLocks noChangeAspect="1"/>
          </p:cNvPicPr>
          <p:nvPr/>
        </p:nvPicPr>
        <p:blipFill>
          <a:blip r:embed="rId4"/>
          <a:stretch>
            <a:fillRect/>
          </a:stretch>
        </p:blipFill>
        <p:spPr>
          <a:xfrm>
            <a:off x="3482035" y="903486"/>
            <a:ext cx="5303190" cy="3956514"/>
          </a:xfrm>
          <a:prstGeom prst="rect">
            <a:avLst/>
          </a:prstGeom>
        </p:spPr>
      </p:pic>
      <p:pic>
        <p:nvPicPr>
          <p:cNvPr id="5" name="Grafik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5743" y="3960838"/>
            <a:ext cx="899162" cy="899162"/>
          </a:xfrm>
          <a:prstGeom prst="rect">
            <a:avLst/>
          </a:prstGeom>
        </p:spPr>
      </p:pic>
    </p:spTree>
    <p:custDataLst>
      <p:tags r:id="rId1"/>
    </p:custDataLst>
    <p:extLst>
      <p:ext uri="{BB962C8B-B14F-4D97-AF65-F5344CB8AC3E}">
        <p14:creationId xmlns:p14="http://schemas.microsoft.com/office/powerpoint/2010/main" val="6977423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useBgFill="1">
        <p:nvSpPr>
          <p:cNvPr id="1518594" name="Text Box 2"/>
          <p:cNvSpPr txBox="1">
            <a:spLocks noChangeArrowheads="1"/>
          </p:cNvSpPr>
          <p:nvPr>
            <p:custDataLst>
              <p:tags r:id="rId2"/>
            </p:custDataLst>
          </p:nvPr>
        </p:nvSpPr>
        <p:spPr bwMode="auto">
          <a:xfrm>
            <a:off x="360362" y="144000"/>
            <a:ext cx="7380000" cy="594000"/>
          </a:xfrm>
          <a:prstGeom prst="rect">
            <a:avLst/>
          </a:prstGeom>
        </p:spPr>
        <p:txBody>
          <a:bodyPr vert="horz" lIns="0" tIns="0" rIns="0" bIns="0" rtlCol="0" anchor="t" anchorCtr="0">
            <a:noAutofit/>
          </a:bodyPr>
          <a:lstStyle>
            <a:defPPr>
              <a:defRPr lang="de-DE"/>
            </a:defPPr>
            <a:lvl1pPr eaLnBrk="1" hangingPunct="1">
              <a:lnSpc>
                <a:spcPts val="2400"/>
              </a:lnSpc>
              <a:defRPr sz="2200" baseline="0">
                <a:latin typeface="Arial" pitchFamily="34" charset="0"/>
                <a:ea typeface="+mj-ea"/>
                <a:cs typeface="Arial" pitchFamily="34" charset="0"/>
              </a:defRPr>
            </a:lvl1pPr>
            <a:lvl2pPr eaLnBrk="1" hangingPunct="1">
              <a:lnSpc>
                <a:spcPts val="2799"/>
              </a:lnSpc>
              <a:defRPr sz="2600"/>
            </a:lvl2pPr>
            <a:lvl3pPr eaLnBrk="1" hangingPunct="1">
              <a:lnSpc>
                <a:spcPts val="2799"/>
              </a:lnSpc>
              <a:defRPr sz="2600"/>
            </a:lvl3pPr>
            <a:lvl4pPr eaLnBrk="1" hangingPunct="1">
              <a:lnSpc>
                <a:spcPts val="2799"/>
              </a:lnSpc>
              <a:defRPr sz="2600"/>
            </a:lvl4pPr>
            <a:lvl5pPr eaLnBrk="1" hangingPunct="1">
              <a:lnSpc>
                <a:spcPts val="2799"/>
              </a:lnSpc>
              <a:defRPr sz="2600"/>
            </a:lvl5pPr>
            <a:lvl6pPr marL="457148" fontAlgn="base">
              <a:lnSpc>
                <a:spcPts val="2799"/>
              </a:lnSpc>
              <a:spcBef>
                <a:spcPct val="0"/>
              </a:spcBef>
              <a:spcAft>
                <a:spcPct val="0"/>
              </a:spcAft>
              <a:defRPr sz="2600"/>
            </a:lvl6pPr>
            <a:lvl7pPr marL="914296" fontAlgn="base">
              <a:lnSpc>
                <a:spcPts val="2799"/>
              </a:lnSpc>
              <a:spcBef>
                <a:spcPct val="0"/>
              </a:spcBef>
              <a:spcAft>
                <a:spcPct val="0"/>
              </a:spcAft>
              <a:defRPr sz="2600"/>
            </a:lvl7pPr>
            <a:lvl8pPr marL="1371444" fontAlgn="base">
              <a:lnSpc>
                <a:spcPts val="2799"/>
              </a:lnSpc>
              <a:spcBef>
                <a:spcPct val="0"/>
              </a:spcBef>
              <a:spcAft>
                <a:spcPct val="0"/>
              </a:spcAft>
              <a:defRPr sz="2600"/>
            </a:lvl8pPr>
            <a:lvl9pPr marL="1828592" fontAlgn="base">
              <a:lnSpc>
                <a:spcPts val="2799"/>
              </a:lnSpc>
              <a:spcBef>
                <a:spcPct val="0"/>
              </a:spcBef>
              <a:spcAft>
                <a:spcPct val="0"/>
              </a:spcAft>
              <a:defRPr sz="2600"/>
            </a:lvl9pPr>
          </a:lstStyle>
          <a:p>
            <a:r>
              <a:rPr lang="en-US" dirty="0" smtClean="0"/>
              <a:t>Thank you </a:t>
            </a:r>
            <a:endParaRPr lang="en-US" dirty="0"/>
          </a:p>
        </p:txBody>
      </p:sp>
      <p:pic>
        <p:nvPicPr>
          <p:cNvPr id="5" name="Bildplatzhalter 4"/>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13" b="13"/>
          <a:stretch>
            <a:fillRect/>
          </a:stretch>
        </p:blipFill>
        <p:spPr/>
      </p:pic>
    </p:spTree>
    <p:custDataLst>
      <p:tags r:id="rId1"/>
    </p:custDataLst>
    <p:extLst>
      <p:ext uri="{BB962C8B-B14F-4D97-AF65-F5344CB8AC3E}">
        <p14:creationId xmlns:p14="http://schemas.microsoft.com/office/powerpoint/2010/main" val="294111173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p:cNvSpPr>
            <a:spLocks noGrp="1" noChangeArrowheads="1"/>
          </p:cNvSpPr>
          <p:nvPr>
            <p:ph type="title"/>
          </p:nvPr>
        </p:nvSpPr>
        <p:spPr/>
        <p:txBody>
          <a:bodyPr/>
          <a:lstStyle/>
          <a:p>
            <a:r>
              <a:rPr lang="en-US" dirty="0" smtClean="0"/>
              <a:t>Agenda</a:t>
            </a:r>
            <a:endParaRPr lang="en-US" dirty="0"/>
          </a:p>
        </p:txBody>
      </p:sp>
      <p:sp>
        <p:nvSpPr>
          <p:cNvPr id="19" name="Rectangle 2"/>
          <p:cNvSpPr>
            <a:spLocks noChangeArrowheads="1"/>
          </p:cNvSpPr>
          <p:nvPr/>
        </p:nvSpPr>
        <p:spPr bwMode="gray">
          <a:xfrm>
            <a:off x="0" y="1080000"/>
            <a:ext cx="9147600" cy="3780000"/>
          </a:xfrm>
          <a:prstGeom prst="rect">
            <a:avLst/>
          </a:prstGeom>
          <a:solidFill>
            <a:schemeClr val="accent1"/>
          </a:solidFill>
          <a:ln>
            <a:noFill/>
          </a:ln>
          <a:effectLst/>
          <a:extLst/>
        </p:spPr>
        <p:txBody>
          <a:bodyPr wrap="none" lIns="91430" tIns="45715" rIns="91430" bIns="45715" anchor="ctr"/>
          <a:lstStyle/>
          <a:p>
            <a:endParaRPr lang="en-US" dirty="0">
              <a:solidFill>
                <a:schemeClr val="accent6"/>
              </a:solidFill>
            </a:endParaRPr>
          </a:p>
        </p:txBody>
      </p:sp>
      <p:sp useBgFill="1">
        <p:nvSpPr>
          <p:cNvPr id="20" name="Rectangle 3"/>
          <p:cNvSpPr>
            <a:spLocks noChangeArrowheads="1"/>
          </p:cNvSpPr>
          <p:nvPr>
            <p:custDataLst>
              <p:tags r:id="rId2"/>
            </p:custDataLst>
          </p:nvPr>
        </p:nvSpPr>
        <p:spPr bwMode="auto">
          <a:xfrm>
            <a:off x="359999" y="1428137"/>
            <a:ext cx="7920001" cy="252000"/>
          </a:xfrm>
          <a:prstGeom prst="rect">
            <a:avLst/>
          </a:prstGeom>
          <a:ln>
            <a:noFill/>
          </a:ln>
          <a:effectLst/>
          <a:extLst/>
        </p:spPr>
        <p:txBody>
          <a:bodyPr lIns="180000" tIns="0" rIns="0" bIns="0" anchor="ctr" anchorCtr="0"/>
          <a:lstStyle/>
          <a:p>
            <a:pPr eaLnBrk="0" hangingPunct="0"/>
            <a:r>
              <a:rPr lang="en-US" sz="1400" dirty="0" smtClean="0"/>
              <a:t>1.</a:t>
            </a:r>
            <a:endParaRPr lang="en-US" sz="1400" dirty="0"/>
          </a:p>
        </p:txBody>
      </p:sp>
      <p:sp>
        <p:nvSpPr>
          <p:cNvPr id="21" name="Rectangle 4"/>
          <p:cNvSpPr>
            <a:spLocks noChangeArrowheads="1"/>
          </p:cNvSpPr>
          <p:nvPr>
            <p:custDataLst>
              <p:tags r:id="rId3"/>
            </p:custDataLst>
          </p:nvPr>
        </p:nvSpPr>
        <p:spPr bwMode="auto">
          <a:xfrm>
            <a:off x="359999" y="1728000"/>
            <a:ext cx="7920001" cy="252000"/>
          </a:xfrm>
          <a:prstGeom prst="rect">
            <a:avLst/>
          </a:prstGeom>
          <a:solidFill>
            <a:schemeClr val="accent3"/>
          </a:solidFill>
          <a:ln>
            <a:noFill/>
          </a:ln>
          <a:effectLst/>
          <a:extLst/>
        </p:spPr>
        <p:txBody>
          <a:bodyPr lIns="180000" tIns="0" rIns="0" bIns="0" anchor="ctr" anchorCtr="0"/>
          <a:lstStyle/>
          <a:p>
            <a:pPr eaLnBrk="0" hangingPunct="0"/>
            <a:r>
              <a:rPr lang="en-US" sz="1400" dirty="0" smtClean="0">
                <a:solidFill>
                  <a:srgbClr val="666666"/>
                </a:solidFill>
              </a:rPr>
              <a:t>2.</a:t>
            </a:r>
            <a:endParaRPr lang="en-US" sz="1400" dirty="0">
              <a:solidFill>
                <a:srgbClr val="666666"/>
              </a:solidFill>
            </a:endParaRPr>
          </a:p>
        </p:txBody>
      </p:sp>
      <p:sp>
        <p:nvSpPr>
          <p:cNvPr id="22" name="Rectangle 5"/>
          <p:cNvSpPr>
            <a:spLocks noChangeArrowheads="1"/>
          </p:cNvSpPr>
          <p:nvPr>
            <p:custDataLst>
              <p:tags r:id="rId4"/>
            </p:custDataLst>
          </p:nvPr>
        </p:nvSpPr>
        <p:spPr bwMode="auto">
          <a:xfrm>
            <a:off x="359999" y="2034000"/>
            <a:ext cx="7920001" cy="252000"/>
          </a:xfrm>
          <a:prstGeom prst="rect">
            <a:avLst/>
          </a:prstGeom>
          <a:solidFill>
            <a:schemeClr val="accent3"/>
          </a:solidFill>
          <a:ln>
            <a:noFill/>
          </a:ln>
          <a:effectLst/>
          <a:extLst/>
        </p:spPr>
        <p:txBody>
          <a:bodyPr lIns="180000" tIns="0" rIns="0" bIns="0" anchor="ctr" anchorCtr="0"/>
          <a:lstStyle/>
          <a:p>
            <a:pPr eaLnBrk="0" hangingPunct="0"/>
            <a:r>
              <a:rPr lang="en-US" sz="1400" dirty="0" smtClean="0">
                <a:solidFill>
                  <a:srgbClr val="666666"/>
                </a:solidFill>
              </a:rPr>
              <a:t>3.</a:t>
            </a:r>
            <a:endParaRPr lang="en-US" sz="1400" dirty="0">
              <a:solidFill>
                <a:srgbClr val="666666"/>
              </a:solidFill>
            </a:endParaRPr>
          </a:p>
        </p:txBody>
      </p:sp>
      <p:sp>
        <p:nvSpPr>
          <p:cNvPr id="23" name="Rectangle 6"/>
          <p:cNvSpPr>
            <a:spLocks noChangeArrowheads="1"/>
          </p:cNvSpPr>
          <p:nvPr>
            <p:custDataLst>
              <p:tags r:id="rId5"/>
            </p:custDataLst>
          </p:nvPr>
        </p:nvSpPr>
        <p:spPr bwMode="auto">
          <a:xfrm>
            <a:off x="359999" y="2340000"/>
            <a:ext cx="7920001" cy="252000"/>
          </a:xfrm>
          <a:prstGeom prst="rect">
            <a:avLst/>
          </a:prstGeom>
          <a:solidFill>
            <a:schemeClr val="accent3"/>
          </a:solidFill>
          <a:ln>
            <a:noFill/>
          </a:ln>
          <a:effectLst/>
          <a:extLst/>
        </p:spPr>
        <p:txBody>
          <a:bodyPr lIns="180000" tIns="0" rIns="0" bIns="0" anchor="ctr" anchorCtr="0"/>
          <a:lstStyle/>
          <a:p>
            <a:pPr eaLnBrk="0" hangingPunct="0"/>
            <a:r>
              <a:rPr lang="en-US" sz="1400" dirty="0" smtClean="0">
                <a:solidFill>
                  <a:srgbClr val="666666"/>
                </a:solidFill>
              </a:rPr>
              <a:t>4.</a:t>
            </a:r>
            <a:endParaRPr lang="en-US" sz="1400" dirty="0">
              <a:solidFill>
                <a:srgbClr val="666666"/>
              </a:solidFill>
            </a:endParaRPr>
          </a:p>
        </p:txBody>
      </p:sp>
      <p:sp>
        <p:nvSpPr>
          <p:cNvPr id="24" name="Rectangle 7"/>
          <p:cNvSpPr>
            <a:spLocks noChangeArrowheads="1"/>
          </p:cNvSpPr>
          <p:nvPr>
            <p:custDataLst>
              <p:tags r:id="rId6"/>
            </p:custDataLst>
          </p:nvPr>
        </p:nvSpPr>
        <p:spPr bwMode="auto">
          <a:xfrm>
            <a:off x="359999" y="2646371"/>
            <a:ext cx="7920001" cy="252000"/>
          </a:xfrm>
          <a:prstGeom prst="rect">
            <a:avLst/>
          </a:prstGeom>
          <a:solidFill>
            <a:schemeClr val="accent3"/>
          </a:solidFill>
          <a:ln>
            <a:noFill/>
          </a:ln>
          <a:effectLst/>
          <a:extLst/>
        </p:spPr>
        <p:txBody>
          <a:bodyPr lIns="180000" tIns="0" rIns="0" bIns="0" anchor="ctr" anchorCtr="0"/>
          <a:lstStyle/>
          <a:p>
            <a:pPr eaLnBrk="0" hangingPunct="0"/>
            <a:r>
              <a:rPr lang="en-US" sz="1400" dirty="0" smtClean="0">
                <a:solidFill>
                  <a:srgbClr val="666666"/>
                </a:solidFill>
              </a:rPr>
              <a:t>5.</a:t>
            </a:r>
            <a:endParaRPr lang="en-US" sz="1400" dirty="0">
              <a:solidFill>
                <a:srgbClr val="666666"/>
              </a:solidFill>
            </a:endParaRPr>
          </a:p>
        </p:txBody>
      </p:sp>
      <p:sp>
        <p:nvSpPr>
          <p:cNvPr id="25" name="Rectangle 8" hidden="1"/>
          <p:cNvSpPr>
            <a:spLocks noChangeArrowheads="1"/>
          </p:cNvSpPr>
          <p:nvPr>
            <p:custDataLst>
              <p:tags r:id="rId7"/>
            </p:custDataLst>
          </p:nvPr>
        </p:nvSpPr>
        <p:spPr bwMode="auto">
          <a:xfrm>
            <a:off x="359999" y="2952000"/>
            <a:ext cx="7920001" cy="252000"/>
          </a:xfrm>
          <a:prstGeom prst="rect">
            <a:avLst/>
          </a:prstGeom>
          <a:solidFill>
            <a:schemeClr val="accent3"/>
          </a:solidFill>
          <a:ln>
            <a:noFill/>
          </a:ln>
          <a:effectLst/>
          <a:extLst/>
        </p:spPr>
        <p:txBody>
          <a:bodyPr lIns="180000" tIns="0" rIns="0" bIns="0" anchor="ctr" anchorCtr="0"/>
          <a:lstStyle/>
          <a:p>
            <a:pPr eaLnBrk="0" hangingPunct="0"/>
            <a:r>
              <a:rPr lang="en-US" sz="1400" dirty="0" smtClean="0">
                <a:solidFill>
                  <a:srgbClr val="666666"/>
                </a:solidFill>
              </a:rPr>
              <a:t>6.</a:t>
            </a:r>
            <a:endParaRPr lang="en-US" sz="1400" dirty="0">
              <a:solidFill>
                <a:srgbClr val="666666"/>
              </a:solidFill>
            </a:endParaRPr>
          </a:p>
        </p:txBody>
      </p:sp>
      <p:sp>
        <p:nvSpPr>
          <p:cNvPr id="26" name="Rectangle 9" hidden="1"/>
          <p:cNvSpPr>
            <a:spLocks noChangeArrowheads="1"/>
          </p:cNvSpPr>
          <p:nvPr>
            <p:custDataLst>
              <p:tags r:id="rId8"/>
            </p:custDataLst>
          </p:nvPr>
        </p:nvSpPr>
        <p:spPr bwMode="auto">
          <a:xfrm>
            <a:off x="359999" y="3258000"/>
            <a:ext cx="7920001" cy="252000"/>
          </a:xfrm>
          <a:prstGeom prst="rect">
            <a:avLst/>
          </a:prstGeom>
          <a:solidFill>
            <a:schemeClr val="accent3"/>
          </a:solidFill>
          <a:ln>
            <a:noFill/>
          </a:ln>
          <a:effectLst/>
          <a:extLst/>
        </p:spPr>
        <p:txBody>
          <a:bodyPr lIns="180000" tIns="0" rIns="0" bIns="0" anchor="ctr" anchorCtr="0"/>
          <a:lstStyle/>
          <a:p>
            <a:pPr eaLnBrk="0" hangingPunct="0"/>
            <a:r>
              <a:rPr lang="en-US" sz="1400" dirty="0" smtClean="0">
                <a:solidFill>
                  <a:srgbClr val="666666"/>
                </a:solidFill>
              </a:rPr>
              <a:t>7.</a:t>
            </a:r>
            <a:endParaRPr lang="en-US" sz="1400" dirty="0">
              <a:solidFill>
                <a:srgbClr val="666666"/>
              </a:solidFill>
            </a:endParaRPr>
          </a:p>
        </p:txBody>
      </p:sp>
      <p:sp>
        <p:nvSpPr>
          <p:cNvPr id="27" name="Rectangle 10" hidden="1"/>
          <p:cNvSpPr>
            <a:spLocks noChangeArrowheads="1"/>
          </p:cNvSpPr>
          <p:nvPr>
            <p:custDataLst>
              <p:tags r:id="rId9"/>
            </p:custDataLst>
          </p:nvPr>
        </p:nvSpPr>
        <p:spPr bwMode="auto">
          <a:xfrm>
            <a:off x="359999" y="3564000"/>
            <a:ext cx="7920001" cy="252000"/>
          </a:xfrm>
          <a:prstGeom prst="rect">
            <a:avLst/>
          </a:prstGeom>
          <a:solidFill>
            <a:schemeClr val="accent3"/>
          </a:solidFill>
          <a:ln>
            <a:noFill/>
          </a:ln>
          <a:effectLst/>
          <a:extLst/>
        </p:spPr>
        <p:txBody>
          <a:bodyPr lIns="180000" tIns="0" rIns="0" bIns="0" anchor="ctr" anchorCtr="0"/>
          <a:lstStyle/>
          <a:p>
            <a:pPr eaLnBrk="0" hangingPunct="0"/>
            <a:r>
              <a:rPr lang="en-US" sz="1400" dirty="0" smtClean="0">
                <a:solidFill>
                  <a:srgbClr val="666666"/>
                </a:solidFill>
              </a:rPr>
              <a:t>8.</a:t>
            </a:r>
            <a:endParaRPr lang="en-US" sz="1400" dirty="0">
              <a:solidFill>
                <a:srgbClr val="666666"/>
              </a:solidFill>
            </a:endParaRPr>
          </a:p>
        </p:txBody>
      </p:sp>
      <p:sp>
        <p:nvSpPr>
          <p:cNvPr id="28" name="Rectangle 11">
            <a:hlinkClick r:id="rId20" action="ppaction://hlinksldjump"/>
          </p:cNvPr>
          <p:cNvSpPr>
            <a:spLocks noChangeArrowheads="1"/>
          </p:cNvSpPr>
          <p:nvPr>
            <p:custDataLst>
              <p:tags r:id="rId10"/>
            </p:custDataLst>
          </p:nvPr>
        </p:nvSpPr>
        <p:spPr bwMode="auto">
          <a:xfrm>
            <a:off x="791604" y="1728000"/>
            <a:ext cx="7488395" cy="252000"/>
          </a:xfrm>
          <a:prstGeom prst="rect">
            <a:avLst/>
          </a:prstGeom>
          <a:solidFill>
            <a:schemeClr val="accent3"/>
          </a:solidFill>
          <a:ln>
            <a:noFill/>
          </a:ln>
          <a:effectLst/>
          <a:extLst/>
        </p:spPr>
        <p:txBody>
          <a:bodyPr anchor="ctr"/>
          <a:lstStyle/>
          <a:p>
            <a:pPr eaLnBrk="0" hangingPunct="0"/>
            <a:r>
              <a:rPr lang="en-US" sz="1400" dirty="0" smtClean="0">
                <a:solidFill>
                  <a:srgbClr val="666666"/>
                </a:solidFill>
              </a:rPr>
              <a:t>Motivation / Planning MAP System Structure and Parameterization</a:t>
            </a:r>
            <a:endParaRPr lang="en-US" sz="1400" dirty="0">
              <a:solidFill>
                <a:srgbClr val="666666"/>
              </a:solidFill>
            </a:endParaRPr>
          </a:p>
        </p:txBody>
      </p:sp>
      <p:sp>
        <p:nvSpPr>
          <p:cNvPr id="29" name="Rectangle 12">
            <a:hlinkClick r:id="rId21" action="ppaction://hlinksldjump"/>
          </p:cNvPr>
          <p:cNvSpPr>
            <a:spLocks noChangeArrowheads="1"/>
          </p:cNvSpPr>
          <p:nvPr>
            <p:custDataLst>
              <p:tags r:id="rId11"/>
            </p:custDataLst>
          </p:nvPr>
        </p:nvSpPr>
        <p:spPr bwMode="auto">
          <a:xfrm>
            <a:off x="791604" y="2034000"/>
            <a:ext cx="7488395" cy="252000"/>
          </a:xfrm>
          <a:prstGeom prst="rect">
            <a:avLst/>
          </a:prstGeom>
          <a:solidFill>
            <a:schemeClr val="accent3"/>
          </a:solidFill>
          <a:ln>
            <a:noFill/>
          </a:ln>
          <a:effectLst/>
          <a:extLst/>
        </p:spPr>
        <p:txBody>
          <a:bodyPr anchor="ctr"/>
          <a:lstStyle/>
          <a:p>
            <a:pPr eaLnBrk="0" hangingPunct="0"/>
            <a:r>
              <a:rPr lang="en-US" sz="1400" dirty="0" smtClean="0">
                <a:solidFill>
                  <a:srgbClr val="666666"/>
                </a:solidFill>
              </a:rPr>
              <a:t>Defined Use-cases</a:t>
            </a:r>
            <a:endParaRPr lang="en-US" sz="1400" dirty="0">
              <a:solidFill>
                <a:srgbClr val="666666"/>
              </a:solidFill>
            </a:endParaRPr>
          </a:p>
        </p:txBody>
      </p:sp>
      <p:sp>
        <p:nvSpPr>
          <p:cNvPr id="30" name="Rectangle 13">
            <a:hlinkClick r:id="rId22" action="ppaction://hlinksldjump"/>
          </p:cNvPr>
          <p:cNvSpPr>
            <a:spLocks noChangeArrowheads="1"/>
          </p:cNvSpPr>
          <p:nvPr>
            <p:custDataLst>
              <p:tags r:id="rId12"/>
            </p:custDataLst>
          </p:nvPr>
        </p:nvSpPr>
        <p:spPr bwMode="auto">
          <a:xfrm>
            <a:off x="791604" y="2340000"/>
            <a:ext cx="7488395" cy="252000"/>
          </a:xfrm>
          <a:prstGeom prst="rect">
            <a:avLst/>
          </a:prstGeom>
          <a:solidFill>
            <a:schemeClr val="accent3"/>
          </a:solidFill>
          <a:ln>
            <a:noFill/>
          </a:ln>
          <a:effectLst/>
          <a:extLst/>
        </p:spPr>
        <p:txBody>
          <a:bodyPr anchor="ctr"/>
          <a:lstStyle/>
          <a:p>
            <a:pPr eaLnBrk="0" hangingPunct="0"/>
            <a:r>
              <a:rPr lang="en-US" sz="1400" dirty="0" smtClean="0">
                <a:solidFill>
                  <a:srgbClr val="666666"/>
                </a:solidFill>
              </a:rPr>
              <a:t>The SSD approach</a:t>
            </a:r>
            <a:endParaRPr lang="en-US" sz="1400" dirty="0">
              <a:solidFill>
                <a:srgbClr val="666666"/>
              </a:solidFill>
            </a:endParaRPr>
          </a:p>
        </p:txBody>
      </p:sp>
      <p:sp>
        <p:nvSpPr>
          <p:cNvPr id="31" name="Rectangle 14">
            <a:hlinkClick r:id="rId23" action="ppaction://hlinksldjump"/>
          </p:cNvPr>
          <p:cNvSpPr>
            <a:spLocks noChangeArrowheads="1"/>
          </p:cNvSpPr>
          <p:nvPr>
            <p:custDataLst>
              <p:tags r:id="rId13"/>
            </p:custDataLst>
          </p:nvPr>
        </p:nvSpPr>
        <p:spPr bwMode="auto">
          <a:xfrm>
            <a:off x="791604" y="2646371"/>
            <a:ext cx="7488395" cy="252000"/>
          </a:xfrm>
          <a:prstGeom prst="rect">
            <a:avLst/>
          </a:prstGeom>
          <a:solidFill>
            <a:schemeClr val="accent3"/>
          </a:solidFill>
          <a:ln>
            <a:noFill/>
          </a:ln>
          <a:effectLst/>
          <a:extLst/>
        </p:spPr>
        <p:txBody>
          <a:bodyPr anchor="ctr"/>
          <a:lstStyle/>
          <a:p>
            <a:pPr eaLnBrk="0" hangingPunct="0"/>
            <a:r>
              <a:rPr lang="en-US" sz="1400" dirty="0" smtClean="0">
                <a:solidFill>
                  <a:srgbClr val="666666"/>
                </a:solidFill>
              </a:rPr>
              <a:t>First prototypes</a:t>
            </a:r>
            <a:endParaRPr lang="en-US" sz="1400" dirty="0">
              <a:solidFill>
                <a:srgbClr val="666666"/>
              </a:solidFill>
            </a:endParaRPr>
          </a:p>
        </p:txBody>
      </p:sp>
      <p:sp>
        <p:nvSpPr>
          <p:cNvPr id="32" name="Rectangle 15" hidden="1"/>
          <p:cNvSpPr>
            <a:spLocks noChangeArrowheads="1"/>
          </p:cNvSpPr>
          <p:nvPr>
            <p:custDataLst>
              <p:tags r:id="rId14"/>
            </p:custDataLst>
          </p:nvPr>
        </p:nvSpPr>
        <p:spPr bwMode="auto">
          <a:xfrm>
            <a:off x="791604" y="2952000"/>
            <a:ext cx="7488395" cy="252000"/>
          </a:xfrm>
          <a:prstGeom prst="rect">
            <a:avLst/>
          </a:prstGeom>
          <a:solidFill>
            <a:schemeClr val="accent3"/>
          </a:solidFill>
          <a:ln>
            <a:noFill/>
          </a:ln>
          <a:effectLst/>
          <a:extLst/>
        </p:spPr>
        <p:txBody>
          <a:bodyPr anchor="ctr"/>
          <a:lstStyle/>
          <a:p>
            <a:pPr eaLnBrk="0" hangingPunct="0"/>
            <a:endParaRPr lang="en-US" sz="1400" dirty="0">
              <a:solidFill>
                <a:srgbClr val="666666"/>
              </a:solidFill>
            </a:endParaRPr>
          </a:p>
        </p:txBody>
      </p:sp>
      <p:sp useBgFill="1">
        <p:nvSpPr>
          <p:cNvPr id="33" name="Rectangle 16">
            <a:hlinkClick r:id="rId24" action="ppaction://hlinksldjump"/>
          </p:cNvPr>
          <p:cNvSpPr>
            <a:spLocks noChangeArrowheads="1"/>
          </p:cNvSpPr>
          <p:nvPr>
            <p:custDataLst>
              <p:tags r:id="rId15"/>
            </p:custDataLst>
          </p:nvPr>
        </p:nvSpPr>
        <p:spPr bwMode="auto">
          <a:xfrm>
            <a:off x="791604" y="1428137"/>
            <a:ext cx="7488395" cy="252000"/>
          </a:xfrm>
          <a:prstGeom prst="rect">
            <a:avLst/>
          </a:prstGeom>
          <a:ln>
            <a:noFill/>
          </a:ln>
          <a:effectLst/>
          <a:extLst/>
        </p:spPr>
        <p:txBody>
          <a:bodyPr anchor="ctr"/>
          <a:lstStyle/>
          <a:p>
            <a:pPr eaLnBrk="0" hangingPunct="0"/>
            <a:r>
              <a:rPr lang="en-US" sz="1400" dirty="0" smtClean="0"/>
              <a:t>Use-cases for FMI in ZF</a:t>
            </a:r>
            <a:endParaRPr lang="en-US" sz="1400" dirty="0"/>
          </a:p>
        </p:txBody>
      </p:sp>
      <p:sp>
        <p:nvSpPr>
          <p:cNvPr id="34" name="Rectangle 17" hidden="1"/>
          <p:cNvSpPr>
            <a:spLocks noChangeArrowheads="1"/>
          </p:cNvSpPr>
          <p:nvPr>
            <p:custDataLst>
              <p:tags r:id="rId16"/>
            </p:custDataLst>
          </p:nvPr>
        </p:nvSpPr>
        <p:spPr bwMode="auto">
          <a:xfrm>
            <a:off x="791604" y="3258000"/>
            <a:ext cx="7488395" cy="252000"/>
          </a:xfrm>
          <a:prstGeom prst="rect">
            <a:avLst/>
          </a:prstGeom>
          <a:solidFill>
            <a:schemeClr val="accent3"/>
          </a:solidFill>
          <a:ln>
            <a:noFill/>
          </a:ln>
          <a:effectLst/>
          <a:extLst/>
        </p:spPr>
        <p:txBody>
          <a:bodyPr anchor="ctr"/>
          <a:lstStyle/>
          <a:p>
            <a:pPr eaLnBrk="0" hangingPunct="0"/>
            <a:endParaRPr lang="en-US" sz="1400" dirty="0">
              <a:solidFill>
                <a:srgbClr val="666666"/>
              </a:solidFill>
            </a:endParaRPr>
          </a:p>
        </p:txBody>
      </p:sp>
      <p:sp>
        <p:nvSpPr>
          <p:cNvPr id="35" name="Rectangle 18" hidden="1"/>
          <p:cNvSpPr>
            <a:spLocks noChangeArrowheads="1"/>
          </p:cNvSpPr>
          <p:nvPr>
            <p:custDataLst>
              <p:tags r:id="rId17"/>
            </p:custDataLst>
          </p:nvPr>
        </p:nvSpPr>
        <p:spPr bwMode="auto">
          <a:xfrm>
            <a:off x="791604" y="3564000"/>
            <a:ext cx="7488395" cy="252000"/>
          </a:xfrm>
          <a:prstGeom prst="rect">
            <a:avLst/>
          </a:prstGeom>
          <a:solidFill>
            <a:schemeClr val="accent3"/>
          </a:solidFill>
          <a:ln>
            <a:noFill/>
          </a:ln>
          <a:effectLst/>
          <a:extLst/>
        </p:spPr>
        <p:txBody>
          <a:bodyPr anchor="ctr"/>
          <a:lstStyle/>
          <a:p>
            <a:pPr eaLnBrk="0" hangingPunct="0"/>
            <a:endParaRPr lang="en-US" sz="1400" dirty="0">
              <a:solidFill>
                <a:srgbClr val="666666"/>
              </a:solidFill>
            </a:endParaRPr>
          </a:p>
        </p:txBody>
      </p:sp>
    </p:spTree>
    <p:custDataLst>
      <p:tags r:id="rId1"/>
    </p:custDataLst>
    <p:extLst>
      <p:ext uri="{BB962C8B-B14F-4D97-AF65-F5344CB8AC3E}">
        <p14:creationId xmlns:p14="http://schemas.microsoft.com/office/powerpoint/2010/main" val="274480614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eaLnBrk="0" hangingPunct="0"/>
            <a:r>
              <a:rPr lang="en-US" dirty="0" smtClean="0"/>
              <a:t>Modularization on cycle-simulations</a:t>
            </a:r>
            <a:endParaRPr lang="en-US" dirty="0"/>
          </a:p>
        </p:txBody>
      </p:sp>
      <p:sp>
        <p:nvSpPr>
          <p:cNvPr id="14" name="Rectangle 3182"/>
          <p:cNvSpPr>
            <a:spLocks noChangeArrowheads="1"/>
          </p:cNvSpPr>
          <p:nvPr/>
        </p:nvSpPr>
        <p:spPr bwMode="auto">
          <a:xfrm>
            <a:off x="2232955" y="2070096"/>
            <a:ext cx="3497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de-DE" sz="1200" b="1" dirty="0" smtClean="0">
                <a:solidFill>
                  <a:schemeClr val="bg1"/>
                </a:solidFill>
              </a:rPr>
              <a:t>ICE</a:t>
            </a:r>
            <a:endParaRPr lang="en-US" altLang="de-DE" sz="1200" dirty="0">
              <a:solidFill>
                <a:schemeClr val="bg1"/>
              </a:solidFill>
            </a:endParaRPr>
          </a:p>
        </p:txBody>
      </p:sp>
      <p:grpSp>
        <p:nvGrpSpPr>
          <p:cNvPr id="25" name="Gruppieren 24"/>
          <p:cNvGrpSpPr/>
          <p:nvPr/>
        </p:nvGrpSpPr>
        <p:grpSpPr>
          <a:xfrm>
            <a:off x="1145773" y="1066919"/>
            <a:ext cx="6177095" cy="3610258"/>
            <a:chOff x="2757695" y="1615966"/>
            <a:chExt cx="4530289" cy="3175055"/>
          </a:xfrm>
        </p:grpSpPr>
        <p:grpSp>
          <p:nvGrpSpPr>
            <p:cNvPr id="26" name="Group 16"/>
            <p:cNvGrpSpPr>
              <a:grpSpLocks/>
            </p:cNvGrpSpPr>
            <p:nvPr/>
          </p:nvGrpSpPr>
          <p:grpSpPr bwMode="auto">
            <a:xfrm>
              <a:off x="2757695" y="1615966"/>
              <a:ext cx="4530289" cy="3175055"/>
              <a:chOff x="2068" y="2704"/>
              <a:chExt cx="1587" cy="1020"/>
            </a:xfrm>
          </p:grpSpPr>
          <p:grpSp>
            <p:nvGrpSpPr>
              <p:cNvPr id="30" name="Group 18"/>
              <p:cNvGrpSpPr>
                <a:grpSpLocks/>
              </p:cNvGrpSpPr>
              <p:nvPr/>
            </p:nvGrpSpPr>
            <p:grpSpPr bwMode="auto">
              <a:xfrm>
                <a:off x="2068" y="2704"/>
                <a:ext cx="1587" cy="1020"/>
                <a:chOff x="2158" y="2704"/>
                <a:chExt cx="1587" cy="1020"/>
              </a:xfrm>
            </p:grpSpPr>
            <p:sp>
              <p:nvSpPr>
                <p:cNvPr id="4246" name="Rectangle 19"/>
                <p:cNvSpPr>
                  <a:spLocks noChangeArrowheads="1"/>
                </p:cNvSpPr>
                <p:nvPr/>
              </p:nvSpPr>
              <p:spPr bwMode="auto">
                <a:xfrm>
                  <a:off x="2158" y="2704"/>
                  <a:ext cx="1587" cy="1020"/>
                </a:xfrm>
                <a:prstGeom prst="rect">
                  <a:avLst/>
                </a:prstGeom>
                <a:solidFill>
                  <a:schemeClr val="bg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247" name="AutoShape 20"/>
                <p:cNvSpPr>
                  <a:spLocks noChangeAspect="1" noChangeArrowheads="1" noTextEdit="1"/>
                </p:cNvSpPr>
                <p:nvPr/>
              </p:nvSpPr>
              <p:spPr bwMode="auto">
                <a:xfrm>
                  <a:off x="2208" y="2875"/>
                  <a:ext cx="1481" cy="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nvGrpSpPr>
              <p:cNvPr id="31" name="Group 21"/>
              <p:cNvGrpSpPr>
                <a:grpSpLocks/>
              </p:cNvGrpSpPr>
              <p:nvPr/>
            </p:nvGrpSpPr>
            <p:grpSpPr bwMode="auto">
              <a:xfrm>
                <a:off x="2971" y="3201"/>
                <a:ext cx="414" cy="26"/>
                <a:chOff x="3098" y="3201"/>
                <a:chExt cx="414" cy="26"/>
              </a:xfrm>
            </p:grpSpPr>
            <p:sp>
              <p:nvSpPr>
                <p:cNvPr id="4174" name="Rectangle 22"/>
                <p:cNvSpPr>
                  <a:spLocks noChangeArrowheads="1"/>
                </p:cNvSpPr>
                <p:nvPr/>
              </p:nvSpPr>
              <p:spPr bwMode="auto">
                <a:xfrm>
                  <a:off x="3098" y="3201"/>
                  <a:ext cx="414" cy="1"/>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75" name="Rectangle 23"/>
                <p:cNvSpPr>
                  <a:spLocks noChangeArrowheads="1"/>
                </p:cNvSpPr>
                <p:nvPr/>
              </p:nvSpPr>
              <p:spPr bwMode="auto">
                <a:xfrm>
                  <a:off x="3098" y="3201"/>
                  <a:ext cx="414"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76" name="Rectangle 24"/>
                <p:cNvSpPr>
                  <a:spLocks noChangeArrowheads="1"/>
                </p:cNvSpPr>
                <p:nvPr/>
              </p:nvSpPr>
              <p:spPr bwMode="auto">
                <a:xfrm>
                  <a:off x="3098" y="3202"/>
                  <a:ext cx="414" cy="1"/>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77" name="Rectangle 25"/>
                <p:cNvSpPr>
                  <a:spLocks noChangeArrowheads="1"/>
                </p:cNvSpPr>
                <p:nvPr/>
              </p:nvSpPr>
              <p:spPr bwMode="auto">
                <a:xfrm>
                  <a:off x="3098" y="3202"/>
                  <a:ext cx="414" cy="1"/>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78" name="Rectangle 26"/>
                <p:cNvSpPr>
                  <a:spLocks noChangeArrowheads="1"/>
                </p:cNvSpPr>
                <p:nvPr/>
              </p:nvSpPr>
              <p:spPr bwMode="auto">
                <a:xfrm>
                  <a:off x="3098" y="3202"/>
                  <a:ext cx="414" cy="1"/>
                </a:xfrm>
                <a:prstGeom prst="rect">
                  <a:avLst/>
                </a:prstGeom>
                <a:solidFill>
                  <a:srgbClr val="6D6D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79" name="Rectangle 27"/>
                <p:cNvSpPr>
                  <a:spLocks noChangeArrowheads="1"/>
                </p:cNvSpPr>
                <p:nvPr/>
              </p:nvSpPr>
              <p:spPr bwMode="auto">
                <a:xfrm>
                  <a:off x="3098" y="3203"/>
                  <a:ext cx="414" cy="1"/>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80" name="Rectangle 28"/>
                <p:cNvSpPr>
                  <a:spLocks noChangeArrowheads="1"/>
                </p:cNvSpPr>
                <p:nvPr/>
              </p:nvSpPr>
              <p:spPr bwMode="auto">
                <a:xfrm>
                  <a:off x="3098" y="3203"/>
                  <a:ext cx="414" cy="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81" name="Rectangle 29"/>
                <p:cNvSpPr>
                  <a:spLocks noChangeArrowheads="1"/>
                </p:cNvSpPr>
                <p:nvPr/>
              </p:nvSpPr>
              <p:spPr bwMode="auto">
                <a:xfrm>
                  <a:off x="3098" y="3204"/>
                  <a:ext cx="414" cy="1"/>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82" name="Rectangle 30"/>
                <p:cNvSpPr>
                  <a:spLocks noChangeArrowheads="1"/>
                </p:cNvSpPr>
                <p:nvPr/>
              </p:nvSpPr>
              <p:spPr bwMode="auto">
                <a:xfrm>
                  <a:off x="3098" y="3204"/>
                  <a:ext cx="414" cy="1"/>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83" name="Rectangle 31"/>
                <p:cNvSpPr>
                  <a:spLocks noChangeArrowheads="1"/>
                </p:cNvSpPr>
                <p:nvPr/>
              </p:nvSpPr>
              <p:spPr bwMode="auto">
                <a:xfrm>
                  <a:off x="3098" y="3204"/>
                  <a:ext cx="414" cy="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84" name="Rectangle 32"/>
                <p:cNvSpPr>
                  <a:spLocks noChangeArrowheads="1"/>
                </p:cNvSpPr>
                <p:nvPr/>
              </p:nvSpPr>
              <p:spPr bwMode="auto">
                <a:xfrm>
                  <a:off x="3098" y="3205"/>
                  <a:ext cx="414" cy="1"/>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85" name="Rectangle 33"/>
                <p:cNvSpPr>
                  <a:spLocks noChangeArrowheads="1"/>
                </p:cNvSpPr>
                <p:nvPr/>
              </p:nvSpPr>
              <p:spPr bwMode="auto">
                <a:xfrm>
                  <a:off x="3098" y="3205"/>
                  <a:ext cx="414" cy="1"/>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86" name="Rectangle 34"/>
                <p:cNvSpPr>
                  <a:spLocks noChangeArrowheads="1"/>
                </p:cNvSpPr>
                <p:nvPr/>
              </p:nvSpPr>
              <p:spPr bwMode="auto">
                <a:xfrm>
                  <a:off x="3098" y="3205"/>
                  <a:ext cx="414" cy="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87" name="Rectangle 35"/>
                <p:cNvSpPr>
                  <a:spLocks noChangeArrowheads="1"/>
                </p:cNvSpPr>
                <p:nvPr/>
              </p:nvSpPr>
              <p:spPr bwMode="auto">
                <a:xfrm>
                  <a:off x="3098" y="3206"/>
                  <a:ext cx="414" cy="1"/>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88" name="Rectangle 36"/>
                <p:cNvSpPr>
                  <a:spLocks noChangeArrowheads="1"/>
                </p:cNvSpPr>
                <p:nvPr/>
              </p:nvSpPr>
              <p:spPr bwMode="auto">
                <a:xfrm>
                  <a:off x="3098" y="3206"/>
                  <a:ext cx="414" cy="1"/>
                </a:xfrm>
                <a:prstGeom prst="rect">
                  <a:avLst/>
                </a:prstGeom>
                <a:solidFill>
                  <a:srgbClr val="9797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89" name="Rectangle 37"/>
                <p:cNvSpPr>
                  <a:spLocks noChangeArrowheads="1"/>
                </p:cNvSpPr>
                <p:nvPr/>
              </p:nvSpPr>
              <p:spPr bwMode="auto">
                <a:xfrm>
                  <a:off x="3098" y="3206"/>
                  <a:ext cx="414" cy="1"/>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0" name="Rectangle 38"/>
                <p:cNvSpPr>
                  <a:spLocks noChangeArrowheads="1"/>
                </p:cNvSpPr>
                <p:nvPr/>
              </p:nvSpPr>
              <p:spPr bwMode="auto">
                <a:xfrm>
                  <a:off x="3098" y="3207"/>
                  <a:ext cx="414" cy="1"/>
                </a:xfrm>
                <a:prstGeom prst="rect">
                  <a:avLst/>
                </a:prstGeom>
                <a:solidFill>
                  <a:srgbClr val="A1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1" name="Rectangle 39"/>
                <p:cNvSpPr>
                  <a:spLocks noChangeArrowheads="1"/>
                </p:cNvSpPr>
                <p:nvPr/>
              </p:nvSpPr>
              <p:spPr bwMode="auto">
                <a:xfrm>
                  <a:off x="3098" y="3207"/>
                  <a:ext cx="414" cy="1"/>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2" name="Rectangle 40"/>
                <p:cNvSpPr>
                  <a:spLocks noChangeArrowheads="1"/>
                </p:cNvSpPr>
                <p:nvPr/>
              </p:nvSpPr>
              <p:spPr bwMode="auto">
                <a:xfrm>
                  <a:off x="3098" y="3207"/>
                  <a:ext cx="414" cy="1"/>
                </a:xfrm>
                <a:prstGeom prst="rect">
                  <a:avLst/>
                </a:prstGeom>
                <a:solidFill>
                  <a:srgbClr val="A9A9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3" name="Rectangle 41"/>
                <p:cNvSpPr>
                  <a:spLocks noChangeArrowheads="1"/>
                </p:cNvSpPr>
                <p:nvPr/>
              </p:nvSpPr>
              <p:spPr bwMode="auto">
                <a:xfrm>
                  <a:off x="3098" y="3208"/>
                  <a:ext cx="414" cy="1"/>
                </a:xfrm>
                <a:prstGeom prst="rect">
                  <a:avLst/>
                </a:prstGeom>
                <a:solidFill>
                  <a:srgbClr val="ADAD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4" name="Rectangle 42"/>
                <p:cNvSpPr>
                  <a:spLocks noChangeArrowheads="1"/>
                </p:cNvSpPr>
                <p:nvPr/>
              </p:nvSpPr>
              <p:spPr bwMode="auto">
                <a:xfrm>
                  <a:off x="3098" y="3208"/>
                  <a:ext cx="414" cy="1"/>
                </a:xfrm>
                <a:prstGeom prst="rect">
                  <a:avLst/>
                </a:prstGeom>
                <a:solidFill>
                  <a:srgbClr val="B1B1B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5" name="Rectangle 43"/>
                <p:cNvSpPr>
                  <a:spLocks noChangeArrowheads="1"/>
                </p:cNvSpPr>
                <p:nvPr/>
              </p:nvSpPr>
              <p:spPr bwMode="auto">
                <a:xfrm>
                  <a:off x="3098" y="3208"/>
                  <a:ext cx="414" cy="1"/>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6" name="Rectangle 44"/>
                <p:cNvSpPr>
                  <a:spLocks noChangeArrowheads="1"/>
                </p:cNvSpPr>
                <p:nvPr/>
              </p:nvSpPr>
              <p:spPr bwMode="auto">
                <a:xfrm>
                  <a:off x="3098" y="3209"/>
                  <a:ext cx="414" cy="1"/>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7" name="Rectangle 45"/>
                <p:cNvSpPr>
                  <a:spLocks noChangeArrowheads="1"/>
                </p:cNvSpPr>
                <p:nvPr/>
              </p:nvSpPr>
              <p:spPr bwMode="auto">
                <a:xfrm>
                  <a:off x="3098" y="3209"/>
                  <a:ext cx="414" cy="1"/>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8" name="Rectangle 46"/>
                <p:cNvSpPr>
                  <a:spLocks noChangeArrowheads="1"/>
                </p:cNvSpPr>
                <p:nvPr/>
              </p:nvSpPr>
              <p:spPr bwMode="auto">
                <a:xfrm>
                  <a:off x="3098" y="3209"/>
                  <a:ext cx="414"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99" name="Rectangle 47"/>
                <p:cNvSpPr>
                  <a:spLocks noChangeArrowheads="1"/>
                </p:cNvSpPr>
                <p:nvPr/>
              </p:nvSpPr>
              <p:spPr bwMode="auto">
                <a:xfrm>
                  <a:off x="3098" y="3210"/>
                  <a:ext cx="414" cy="1"/>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00" name="Rectangle 48"/>
                <p:cNvSpPr>
                  <a:spLocks noChangeArrowheads="1"/>
                </p:cNvSpPr>
                <p:nvPr/>
              </p:nvSpPr>
              <p:spPr bwMode="auto">
                <a:xfrm>
                  <a:off x="3098" y="3210"/>
                  <a:ext cx="414" cy="1"/>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01" name="Rectangle 49"/>
                <p:cNvSpPr>
                  <a:spLocks noChangeArrowheads="1"/>
                </p:cNvSpPr>
                <p:nvPr/>
              </p:nvSpPr>
              <p:spPr bwMode="auto">
                <a:xfrm>
                  <a:off x="3098" y="3210"/>
                  <a:ext cx="414" cy="1"/>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02" name="Rectangle 50"/>
                <p:cNvSpPr>
                  <a:spLocks noChangeArrowheads="1"/>
                </p:cNvSpPr>
                <p:nvPr/>
              </p:nvSpPr>
              <p:spPr bwMode="auto">
                <a:xfrm>
                  <a:off x="3098" y="3211"/>
                  <a:ext cx="414" cy="1"/>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03" name="Rectangle 51"/>
                <p:cNvSpPr>
                  <a:spLocks noChangeArrowheads="1"/>
                </p:cNvSpPr>
                <p:nvPr/>
              </p:nvSpPr>
              <p:spPr bwMode="auto">
                <a:xfrm>
                  <a:off x="3098" y="3211"/>
                  <a:ext cx="414"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04" name="Rectangle 52"/>
                <p:cNvSpPr>
                  <a:spLocks noChangeArrowheads="1"/>
                </p:cNvSpPr>
                <p:nvPr/>
              </p:nvSpPr>
              <p:spPr bwMode="auto">
                <a:xfrm>
                  <a:off x="3098" y="3211"/>
                  <a:ext cx="414" cy="1"/>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05" name="Rectangle 53"/>
                <p:cNvSpPr>
                  <a:spLocks noChangeArrowheads="1"/>
                </p:cNvSpPr>
                <p:nvPr/>
              </p:nvSpPr>
              <p:spPr bwMode="auto">
                <a:xfrm>
                  <a:off x="3098" y="3212"/>
                  <a:ext cx="414"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06" name="Rectangle 54"/>
                <p:cNvSpPr>
                  <a:spLocks noChangeArrowheads="1"/>
                </p:cNvSpPr>
                <p:nvPr/>
              </p:nvSpPr>
              <p:spPr bwMode="auto">
                <a:xfrm>
                  <a:off x="3098" y="3212"/>
                  <a:ext cx="414" cy="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07" name="Rectangle 55"/>
                <p:cNvSpPr>
                  <a:spLocks noChangeArrowheads="1"/>
                </p:cNvSpPr>
                <p:nvPr/>
              </p:nvSpPr>
              <p:spPr bwMode="auto">
                <a:xfrm>
                  <a:off x="3098" y="3212"/>
                  <a:ext cx="414"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08" name="Rectangle 56"/>
                <p:cNvSpPr>
                  <a:spLocks noChangeArrowheads="1"/>
                </p:cNvSpPr>
                <p:nvPr/>
              </p:nvSpPr>
              <p:spPr bwMode="auto">
                <a:xfrm>
                  <a:off x="3098" y="3213"/>
                  <a:ext cx="414" cy="1"/>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09" name="Rectangle 57"/>
                <p:cNvSpPr>
                  <a:spLocks noChangeArrowheads="1"/>
                </p:cNvSpPr>
                <p:nvPr/>
              </p:nvSpPr>
              <p:spPr bwMode="auto">
                <a:xfrm>
                  <a:off x="3098" y="3213"/>
                  <a:ext cx="414" cy="2"/>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10" name="Rectangle 58"/>
                <p:cNvSpPr>
                  <a:spLocks noChangeArrowheads="1"/>
                </p:cNvSpPr>
                <p:nvPr/>
              </p:nvSpPr>
              <p:spPr bwMode="auto">
                <a:xfrm>
                  <a:off x="3098" y="3215"/>
                  <a:ext cx="414" cy="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11" name="Rectangle 59"/>
                <p:cNvSpPr>
                  <a:spLocks noChangeArrowheads="1"/>
                </p:cNvSpPr>
                <p:nvPr/>
              </p:nvSpPr>
              <p:spPr bwMode="auto">
                <a:xfrm>
                  <a:off x="3098" y="3215"/>
                  <a:ext cx="414" cy="1"/>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12" name="Rectangle 60"/>
                <p:cNvSpPr>
                  <a:spLocks noChangeArrowheads="1"/>
                </p:cNvSpPr>
                <p:nvPr/>
              </p:nvSpPr>
              <p:spPr bwMode="auto">
                <a:xfrm>
                  <a:off x="3098" y="3215"/>
                  <a:ext cx="414" cy="1"/>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13" name="Rectangle 61"/>
                <p:cNvSpPr>
                  <a:spLocks noChangeArrowheads="1"/>
                </p:cNvSpPr>
                <p:nvPr/>
              </p:nvSpPr>
              <p:spPr bwMode="auto">
                <a:xfrm>
                  <a:off x="3098" y="3216"/>
                  <a:ext cx="414"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14" name="Rectangle 62"/>
                <p:cNvSpPr>
                  <a:spLocks noChangeArrowheads="1"/>
                </p:cNvSpPr>
                <p:nvPr/>
              </p:nvSpPr>
              <p:spPr bwMode="auto">
                <a:xfrm>
                  <a:off x="3098" y="3216"/>
                  <a:ext cx="414" cy="1"/>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15" name="Rectangle 63"/>
                <p:cNvSpPr>
                  <a:spLocks noChangeArrowheads="1"/>
                </p:cNvSpPr>
                <p:nvPr/>
              </p:nvSpPr>
              <p:spPr bwMode="auto">
                <a:xfrm>
                  <a:off x="3098" y="3216"/>
                  <a:ext cx="414" cy="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16" name="Rectangle 64"/>
                <p:cNvSpPr>
                  <a:spLocks noChangeArrowheads="1"/>
                </p:cNvSpPr>
                <p:nvPr/>
              </p:nvSpPr>
              <p:spPr bwMode="auto">
                <a:xfrm>
                  <a:off x="3098" y="3217"/>
                  <a:ext cx="414" cy="1"/>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17" name="Rectangle 65"/>
                <p:cNvSpPr>
                  <a:spLocks noChangeArrowheads="1"/>
                </p:cNvSpPr>
                <p:nvPr/>
              </p:nvSpPr>
              <p:spPr bwMode="auto">
                <a:xfrm>
                  <a:off x="3098" y="3217"/>
                  <a:ext cx="414"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18" name="Rectangle 66"/>
                <p:cNvSpPr>
                  <a:spLocks noChangeArrowheads="1"/>
                </p:cNvSpPr>
                <p:nvPr/>
              </p:nvSpPr>
              <p:spPr bwMode="auto">
                <a:xfrm>
                  <a:off x="3098" y="3217"/>
                  <a:ext cx="414"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19" name="Rectangle 67"/>
                <p:cNvSpPr>
                  <a:spLocks noChangeArrowheads="1"/>
                </p:cNvSpPr>
                <p:nvPr/>
              </p:nvSpPr>
              <p:spPr bwMode="auto">
                <a:xfrm>
                  <a:off x="3098" y="3218"/>
                  <a:ext cx="414" cy="1"/>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20" name="Rectangle 68"/>
                <p:cNvSpPr>
                  <a:spLocks noChangeArrowheads="1"/>
                </p:cNvSpPr>
                <p:nvPr/>
              </p:nvSpPr>
              <p:spPr bwMode="auto">
                <a:xfrm>
                  <a:off x="3098" y="3218"/>
                  <a:ext cx="414" cy="1"/>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21" name="Rectangle 69"/>
                <p:cNvSpPr>
                  <a:spLocks noChangeArrowheads="1"/>
                </p:cNvSpPr>
                <p:nvPr/>
              </p:nvSpPr>
              <p:spPr bwMode="auto">
                <a:xfrm>
                  <a:off x="3098" y="3218"/>
                  <a:ext cx="414" cy="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22" name="Rectangle 70"/>
                <p:cNvSpPr>
                  <a:spLocks noChangeArrowheads="1"/>
                </p:cNvSpPr>
                <p:nvPr/>
              </p:nvSpPr>
              <p:spPr bwMode="auto">
                <a:xfrm>
                  <a:off x="3098" y="3219"/>
                  <a:ext cx="414" cy="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23" name="Rectangle 71"/>
                <p:cNvSpPr>
                  <a:spLocks noChangeArrowheads="1"/>
                </p:cNvSpPr>
                <p:nvPr/>
              </p:nvSpPr>
              <p:spPr bwMode="auto">
                <a:xfrm>
                  <a:off x="3098" y="3219"/>
                  <a:ext cx="414" cy="1"/>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24" name="Rectangle 72"/>
                <p:cNvSpPr>
                  <a:spLocks noChangeArrowheads="1"/>
                </p:cNvSpPr>
                <p:nvPr/>
              </p:nvSpPr>
              <p:spPr bwMode="auto">
                <a:xfrm>
                  <a:off x="3098" y="3219"/>
                  <a:ext cx="414" cy="1"/>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25" name="Rectangle 73"/>
                <p:cNvSpPr>
                  <a:spLocks noChangeArrowheads="1"/>
                </p:cNvSpPr>
                <p:nvPr/>
              </p:nvSpPr>
              <p:spPr bwMode="auto">
                <a:xfrm>
                  <a:off x="3098" y="3220"/>
                  <a:ext cx="414" cy="1"/>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26" name="Rectangle 74"/>
                <p:cNvSpPr>
                  <a:spLocks noChangeArrowheads="1"/>
                </p:cNvSpPr>
                <p:nvPr/>
              </p:nvSpPr>
              <p:spPr bwMode="auto">
                <a:xfrm>
                  <a:off x="3098" y="3220"/>
                  <a:ext cx="414" cy="1"/>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27" name="Rectangle 75"/>
                <p:cNvSpPr>
                  <a:spLocks noChangeArrowheads="1"/>
                </p:cNvSpPr>
                <p:nvPr/>
              </p:nvSpPr>
              <p:spPr bwMode="auto">
                <a:xfrm>
                  <a:off x="3098" y="3220"/>
                  <a:ext cx="414" cy="1"/>
                </a:xfrm>
                <a:prstGeom prst="rect">
                  <a:avLst/>
                </a:prstGeom>
                <a:solidFill>
                  <a:srgbClr val="9B9B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28" name="Rectangle 76"/>
                <p:cNvSpPr>
                  <a:spLocks noChangeArrowheads="1"/>
                </p:cNvSpPr>
                <p:nvPr/>
              </p:nvSpPr>
              <p:spPr bwMode="auto">
                <a:xfrm>
                  <a:off x="3098" y="3221"/>
                  <a:ext cx="414" cy="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29" name="Rectangle 77"/>
                <p:cNvSpPr>
                  <a:spLocks noChangeArrowheads="1"/>
                </p:cNvSpPr>
                <p:nvPr/>
              </p:nvSpPr>
              <p:spPr bwMode="auto">
                <a:xfrm>
                  <a:off x="3098" y="3221"/>
                  <a:ext cx="414" cy="1"/>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30" name="Rectangle 78"/>
                <p:cNvSpPr>
                  <a:spLocks noChangeArrowheads="1"/>
                </p:cNvSpPr>
                <p:nvPr/>
              </p:nvSpPr>
              <p:spPr bwMode="auto">
                <a:xfrm>
                  <a:off x="3098" y="3221"/>
                  <a:ext cx="414" cy="1"/>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31" name="Rectangle 79"/>
                <p:cNvSpPr>
                  <a:spLocks noChangeArrowheads="1"/>
                </p:cNvSpPr>
                <p:nvPr/>
              </p:nvSpPr>
              <p:spPr bwMode="auto">
                <a:xfrm>
                  <a:off x="3098" y="3222"/>
                  <a:ext cx="414" cy="1"/>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32" name="Rectangle 80"/>
                <p:cNvSpPr>
                  <a:spLocks noChangeArrowheads="1"/>
                </p:cNvSpPr>
                <p:nvPr/>
              </p:nvSpPr>
              <p:spPr bwMode="auto">
                <a:xfrm>
                  <a:off x="3098" y="3222"/>
                  <a:ext cx="414" cy="1"/>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33" name="Rectangle 81"/>
                <p:cNvSpPr>
                  <a:spLocks noChangeArrowheads="1"/>
                </p:cNvSpPr>
                <p:nvPr/>
              </p:nvSpPr>
              <p:spPr bwMode="auto">
                <a:xfrm>
                  <a:off x="3098" y="3222"/>
                  <a:ext cx="414" cy="1"/>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34" name="Rectangle 82"/>
                <p:cNvSpPr>
                  <a:spLocks noChangeArrowheads="1"/>
                </p:cNvSpPr>
                <p:nvPr/>
              </p:nvSpPr>
              <p:spPr bwMode="auto">
                <a:xfrm>
                  <a:off x="3098" y="3223"/>
                  <a:ext cx="414" cy="1"/>
                </a:xfrm>
                <a:prstGeom prst="rect">
                  <a:avLst/>
                </a:prstGeom>
                <a:solidFill>
                  <a:srgbClr val="7B7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35" name="Rectangle 83"/>
                <p:cNvSpPr>
                  <a:spLocks noChangeArrowheads="1"/>
                </p:cNvSpPr>
                <p:nvPr/>
              </p:nvSpPr>
              <p:spPr bwMode="auto">
                <a:xfrm>
                  <a:off x="3098" y="3223"/>
                  <a:ext cx="414" cy="1"/>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36" name="Rectangle 84"/>
                <p:cNvSpPr>
                  <a:spLocks noChangeArrowheads="1"/>
                </p:cNvSpPr>
                <p:nvPr/>
              </p:nvSpPr>
              <p:spPr bwMode="auto">
                <a:xfrm>
                  <a:off x="3098" y="3223"/>
                  <a:ext cx="414" cy="1"/>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37" name="Rectangle 85"/>
                <p:cNvSpPr>
                  <a:spLocks noChangeArrowheads="1"/>
                </p:cNvSpPr>
                <p:nvPr/>
              </p:nvSpPr>
              <p:spPr bwMode="auto">
                <a:xfrm>
                  <a:off x="3098" y="3224"/>
                  <a:ext cx="414" cy="1"/>
                </a:xfrm>
                <a:prstGeom prst="rect">
                  <a:avLst/>
                </a:prstGeom>
                <a:solidFill>
                  <a:srgbClr val="6F6F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38" name="Rectangle 86"/>
                <p:cNvSpPr>
                  <a:spLocks noChangeArrowheads="1"/>
                </p:cNvSpPr>
                <p:nvPr/>
              </p:nvSpPr>
              <p:spPr bwMode="auto">
                <a:xfrm>
                  <a:off x="3098" y="3224"/>
                  <a:ext cx="414" cy="1"/>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39" name="Rectangle 87"/>
                <p:cNvSpPr>
                  <a:spLocks noChangeArrowheads="1"/>
                </p:cNvSpPr>
                <p:nvPr/>
              </p:nvSpPr>
              <p:spPr bwMode="auto">
                <a:xfrm>
                  <a:off x="3098" y="3224"/>
                  <a:ext cx="414" cy="1"/>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40" name="Rectangle 88"/>
                <p:cNvSpPr>
                  <a:spLocks noChangeArrowheads="1"/>
                </p:cNvSpPr>
                <p:nvPr/>
              </p:nvSpPr>
              <p:spPr bwMode="auto">
                <a:xfrm>
                  <a:off x="3098" y="3225"/>
                  <a:ext cx="414" cy="1"/>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41" name="Rectangle 89"/>
                <p:cNvSpPr>
                  <a:spLocks noChangeArrowheads="1"/>
                </p:cNvSpPr>
                <p:nvPr/>
              </p:nvSpPr>
              <p:spPr bwMode="auto">
                <a:xfrm>
                  <a:off x="3098" y="3225"/>
                  <a:ext cx="414"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42" name="Rectangle 90"/>
                <p:cNvSpPr>
                  <a:spLocks noChangeArrowheads="1"/>
                </p:cNvSpPr>
                <p:nvPr/>
              </p:nvSpPr>
              <p:spPr bwMode="auto">
                <a:xfrm>
                  <a:off x="3098" y="3225"/>
                  <a:ext cx="414" cy="1"/>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43" name="Rectangle 91"/>
                <p:cNvSpPr>
                  <a:spLocks noChangeArrowheads="1"/>
                </p:cNvSpPr>
                <p:nvPr/>
              </p:nvSpPr>
              <p:spPr bwMode="auto">
                <a:xfrm>
                  <a:off x="3098" y="3226"/>
                  <a:ext cx="414" cy="1"/>
                </a:xfrm>
                <a:prstGeom prst="rect">
                  <a:avLst/>
                </a:prstGeom>
                <a:solidFill>
                  <a:srgbClr val="6161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44" name="Rectangle 92"/>
                <p:cNvSpPr>
                  <a:spLocks noChangeArrowheads="1"/>
                </p:cNvSpPr>
                <p:nvPr/>
              </p:nvSpPr>
              <p:spPr bwMode="auto">
                <a:xfrm>
                  <a:off x="3098" y="3226"/>
                  <a:ext cx="414" cy="1"/>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245" name="Freeform 93"/>
                <p:cNvSpPr>
                  <a:spLocks/>
                </p:cNvSpPr>
                <p:nvPr/>
              </p:nvSpPr>
              <p:spPr bwMode="auto">
                <a:xfrm>
                  <a:off x="3098" y="3201"/>
                  <a:ext cx="414" cy="26"/>
                </a:xfrm>
                <a:custGeom>
                  <a:avLst/>
                  <a:gdLst>
                    <a:gd name="T0" fmla="*/ 0 w 414"/>
                    <a:gd name="T1" fmla="*/ 13 h 26"/>
                    <a:gd name="T2" fmla="*/ 0 w 414"/>
                    <a:gd name="T3" fmla="*/ 25 h 26"/>
                    <a:gd name="T4" fmla="*/ 414 w 414"/>
                    <a:gd name="T5" fmla="*/ 26 h 26"/>
                    <a:gd name="T6" fmla="*/ 414 w 414"/>
                    <a:gd name="T7" fmla="*/ 1 h 26"/>
                    <a:gd name="T8" fmla="*/ 0 w 414"/>
                    <a:gd name="T9" fmla="*/ 0 h 26"/>
                    <a:gd name="T10" fmla="*/ 0 w 414"/>
                    <a:gd name="T11" fmla="*/ 13 h 26"/>
                  </a:gdLst>
                  <a:ahLst/>
                  <a:cxnLst>
                    <a:cxn ang="0">
                      <a:pos x="T0" y="T1"/>
                    </a:cxn>
                    <a:cxn ang="0">
                      <a:pos x="T2" y="T3"/>
                    </a:cxn>
                    <a:cxn ang="0">
                      <a:pos x="T4" y="T5"/>
                    </a:cxn>
                    <a:cxn ang="0">
                      <a:pos x="T6" y="T7"/>
                    </a:cxn>
                    <a:cxn ang="0">
                      <a:pos x="T8" y="T9"/>
                    </a:cxn>
                    <a:cxn ang="0">
                      <a:pos x="T10" y="T11"/>
                    </a:cxn>
                  </a:cxnLst>
                  <a:rect l="0" t="0" r="r" b="b"/>
                  <a:pathLst>
                    <a:path w="414" h="26">
                      <a:moveTo>
                        <a:pt x="0" y="13"/>
                      </a:moveTo>
                      <a:lnTo>
                        <a:pt x="0" y="25"/>
                      </a:lnTo>
                      <a:lnTo>
                        <a:pt x="414" y="26"/>
                      </a:lnTo>
                      <a:lnTo>
                        <a:pt x="414" y="1"/>
                      </a:lnTo>
                      <a:lnTo>
                        <a:pt x="0" y="0"/>
                      </a:lnTo>
                      <a:lnTo>
                        <a:pt x="0" y="13"/>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2" name="Line 94"/>
              <p:cNvSpPr>
                <a:spLocks noChangeShapeType="1"/>
              </p:cNvSpPr>
              <p:nvPr/>
            </p:nvSpPr>
            <p:spPr bwMode="auto">
              <a:xfrm>
                <a:off x="2646" y="3301"/>
                <a:ext cx="1" cy="103"/>
              </a:xfrm>
              <a:prstGeom prst="line">
                <a:avLst/>
              </a:prstGeom>
              <a:noFill/>
              <a:ln w="20638">
                <a:solidFill>
                  <a:srgbClr val="5F5F5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95"/>
              <p:cNvSpPr>
                <a:spLocks noChangeShapeType="1"/>
              </p:cNvSpPr>
              <p:nvPr/>
            </p:nvSpPr>
            <p:spPr bwMode="auto">
              <a:xfrm>
                <a:off x="2602" y="3301"/>
                <a:ext cx="1" cy="103"/>
              </a:xfrm>
              <a:prstGeom prst="line">
                <a:avLst/>
              </a:prstGeom>
              <a:noFill/>
              <a:ln w="20638">
                <a:solidFill>
                  <a:srgbClr val="5F5F5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96"/>
              <p:cNvSpPr>
                <a:spLocks noChangeShapeType="1"/>
              </p:cNvSpPr>
              <p:nvPr/>
            </p:nvSpPr>
            <p:spPr bwMode="auto">
              <a:xfrm>
                <a:off x="2624" y="3301"/>
                <a:ext cx="1" cy="102"/>
              </a:xfrm>
              <a:prstGeom prst="line">
                <a:avLst/>
              </a:prstGeom>
              <a:noFill/>
              <a:ln w="20638">
                <a:solidFill>
                  <a:srgbClr val="5F5F5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5" name="Group 97"/>
              <p:cNvGrpSpPr>
                <a:grpSpLocks/>
              </p:cNvGrpSpPr>
              <p:nvPr/>
            </p:nvGrpSpPr>
            <p:grpSpPr bwMode="auto">
              <a:xfrm>
                <a:off x="2514" y="3112"/>
                <a:ext cx="235" cy="214"/>
                <a:chOff x="2641" y="3112"/>
                <a:chExt cx="235" cy="214"/>
              </a:xfrm>
            </p:grpSpPr>
            <p:sp>
              <p:nvSpPr>
                <p:cNvPr id="4172" name="Freeform 98"/>
                <p:cNvSpPr>
                  <a:spLocks/>
                </p:cNvSpPr>
                <p:nvPr/>
              </p:nvSpPr>
              <p:spPr bwMode="auto">
                <a:xfrm>
                  <a:off x="2641" y="3112"/>
                  <a:ext cx="235" cy="214"/>
                </a:xfrm>
                <a:custGeom>
                  <a:avLst/>
                  <a:gdLst>
                    <a:gd name="T0" fmla="*/ 471 w 5484"/>
                    <a:gd name="T1" fmla="*/ 0 h 4975"/>
                    <a:gd name="T2" fmla="*/ 0 w 5484"/>
                    <a:gd name="T3" fmla="*/ 471 h 4975"/>
                    <a:gd name="T4" fmla="*/ 0 w 5484"/>
                    <a:gd name="T5" fmla="*/ 4505 h 4975"/>
                    <a:gd name="T6" fmla="*/ 471 w 5484"/>
                    <a:gd name="T7" fmla="*/ 4975 h 4975"/>
                    <a:gd name="T8" fmla="*/ 5013 w 5484"/>
                    <a:gd name="T9" fmla="*/ 4975 h 4975"/>
                    <a:gd name="T10" fmla="*/ 5484 w 5484"/>
                    <a:gd name="T11" fmla="*/ 4505 h 4975"/>
                    <a:gd name="T12" fmla="*/ 5484 w 5484"/>
                    <a:gd name="T13" fmla="*/ 471 h 4975"/>
                    <a:gd name="T14" fmla="*/ 5013 w 5484"/>
                    <a:gd name="T15" fmla="*/ 0 h 4975"/>
                    <a:gd name="T16" fmla="*/ 471 w 5484"/>
                    <a:gd name="T17" fmla="*/ 0 h 4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84" h="4975">
                      <a:moveTo>
                        <a:pt x="471" y="0"/>
                      </a:moveTo>
                      <a:cubicBezTo>
                        <a:pt x="211" y="0"/>
                        <a:pt x="0" y="211"/>
                        <a:pt x="0" y="471"/>
                      </a:cubicBezTo>
                      <a:lnTo>
                        <a:pt x="0" y="4505"/>
                      </a:lnTo>
                      <a:cubicBezTo>
                        <a:pt x="0" y="4765"/>
                        <a:pt x="211" y="4975"/>
                        <a:pt x="471" y="4975"/>
                      </a:cubicBezTo>
                      <a:lnTo>
                        <a:pt x="5013" y="4975"/>
                      </a:lnTo>
                      <a:cubicBezTo>
                        <a:pt x="5273" y="4975"/>
                        <a:pt x="5484" y="4765"/>
                        <a:pt x="5484" y="4505"/>
                      </a:cubicBezTo>
                      <a:lnTo>
                        <a:pt x="5484" y="471"/>
                      </a:lnTo>
                      <a:cubicBezTo>
                        <a:pt x="5484" y="211"/>
                        <a:pt x="5273" y="0"/>
                        <a:pt x="5013" y="0"/>
                      </a:cubicBezTo>
                      <a:lnTo>
                        <a:pt x="471" y="0"/>
                      </a:lnTo>
                      <a:close/>
                    </a:path>
                  </a:pathLst>
                </a:custGeom>
                <a:solidFill>
                  <a:srgbClr val="E41F1F"/>
                </a:solidFill>
                <a:ln w="0">
                  <a:solidFill>
                    <a:srgbClr val="000000"/>
                  </a:solidFill>
                  <a:prstDash val="solid"/>
                  <a:round/>
                  <a:headEnd/>
                  <a:tailEnd/>
                </a:ln>
              </p:spPr>
              <p:txBody>
                <a:bodyPr/>
                <a:lstStyle/>
                <a:p>
                  <a:endParaRPr lang="en-US"/>
                </a:p>
              </p:txBody>
            </p:sp>
            <p:sp>
              <p:nvSpPr>
                <p:cNvPr id="4173" name="Freeform 99"/>
                <p:cNvSpPr>
                  <a:spLocks/>
                </p:cNvSpPr>
                <p:nvPr/>
              </p:nvSpPr>
              <p:spPr bwMode="auto">
                <a:xfrm>
                  <a:off x="2641" y="3112"/>
                  <a:ext cx="235" cy="214"/>
                </a:xfrm>
                <a:custGeom>
                  <a:avLst/>
                  <a:gdLst>
                    <a:gd name="T0" fmla="*/ 471 w 5484"/>
                    <a:gd name="T1" fmla="*/ 0 h 4975"/>
                    <a:gd name="T2" fmla="*/ 0 w 5484"/>
                    <a:gd name="T3" fmla="*/ 471 h 4975"/>
                    <a:gd name="T4" fmla="*/ 0 w 5484"/>
                    <a:gd name="T5" fmla="*/ 4505 h 4975"/>
                    <a:gd name="T6" fmla="*/ 471 w 5484"/>
                    <a:gd name="T7" fmla="*/ 4975 h 4975"/>
                    <a:gd name="T8" fmla="*/ 5013 w 5484"/>
                    <a:gd name="T9" fmla="*/ 4975 h 4975"/>
                    <a:gd name="T10" fmla="*/ 5484 w 5484"/>
                    <a:gd name="T11" fmla="*/ 4505 h 4975"/>
                    <a:gd name="T12" fmla="*/ 5484 w 5484"/>
                    <a:gd name="T13" fmla="*/ 471 h 4975"/>
                    <a:gd name="T14" fmla="*/ 5013 w 5484"/>
                    <a:gd name="T15" fmla="*/ 0 h 4975"/>
                    <a:gd name="T16" fmla="*/ 471 w 5484"/>
                    <a:gd name="T17" fmla="*/ 0 h 4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84" h="4975">
                      <a:moveTo>
                        <a:pt x="471" y="0"/>
                      </a:moveTo>
                      <a:cubicBezTo>
                        <a:pt x="211" y="0"/>
                        <a:pt x="0" y="211"/>
                        <a:pt x="0" y="471"/>
                      </a:cubicBezTo>
                      <a:lnTo>
                        <a:pt x="0" y="4505"/>
                      </a:lnTo>
                      <a:cubicBezTo>
                        <a:pt x="0" y="4765"/>
                        <a:pt x="211" y="4975"/>
                        <a:pt x="471" y="4975"/>
                      </a:cubicBezTo>
                      <a:lnTo>
                        <a:pt x="5013" y="4975"/>
                      </a:lnTo>
                      <a:cubicBezTo>
                        <a:pt x="5273" y="4975"/>
                        <a:pt x="5484" y="4765"/>
                        <a:pt x="5484" y="4505"/>
                      </a:cubicBezTo>
                      <a:lnTo>
                        <a:pt x="5484" y="471"/>
                      </a:lnTo>
                      <a:cubicBezTo>
                        <a:pt x="5484" y="211"/>
                        <a:pt x="5273" y="0"/>
                        <a:pt x="5013" y="0"/>
                      </a:cubicBezTo>
                      <a:lnTo>
                        <a:pt x="471" y="0"/>
                      </a:lnTo>
                      <a:close/>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6" name="Group 100"/>
              <p:cNvGrpSpPr>
                <a:grpSpLocks/>
              </p:cNvGrpSpPr>
              <p:nvPr/>
            </p:nvGrpSpPr>
            <p:grpSpPr bwMode="auto">
              <a:xfrm>
                <a:off x="2572" y="3204"/>
                <a:ext cx="109" cy="26"/>
                <a:chOff x="2699" y="3204"/>
                <a:chExt cx="109" cy="26"/>
              </a:xfrm>
            </p:grpSpPr>
            <p:sp>
              <p:nvSpPr>
                <p:cNvPr id="4115" name="Rectangle 101"/>
                <p:cNvSpPr>
                  <a:spLocks noChangeArrowheads="1"/>
                </p:cNvSpPr>
                <p:nvPr/>
              </p:nvSpPr>
              <p:spPr bwMode="auto">
                <a:xfrm>
                  <a:off x="2699" y="3204"/>
                  <a:ext cx="9" cy="26"/>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16" name="Rectangle 102"/>
                <p:cNvSpPr>
                  <a:spLocks noChangeArrowheads="1"/>
                </p:cNvSpPr>
                <p:nvPr/>
              </p:nvSpPr>
              <p:spPr bwMode="auto">
                <a:xfrm>
                  <a:off x="2708" y="3204"/>
                  <a:ext cx="4" cy="26"/>
                </a:xfrm>
                <a:prstGeom prst="rect">
                  <a:avLst/>
                </a:prstGeom>
                <a:solidFill>
                  <a:srgbClr val="B39F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17" name="Rectangle 103"/>
                <p:cNvSpPr>
                  <a:spLocks noChangeArrowheads="1"/>
                </p:cNvSpPr>
                <p:nvPr/>
              </p:nvSpPr>
              <p:spPr bwMode="auto">
                <a:xfrm>
                  <a:off x="2712" y="3204"/>
                  <a:ext cx="5" cy="26"/>
                </a:xfrm>
                <a:prstGeom prst="rect">
                  <a:avLst/>
                </a:prstGeom>
                <a:solidFill>
                  <a:srgbClr val="B29D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18" name="Rectangle 104"/>
                <p:cNvSpPr>
                  <a:spLocks noChangeArrowheads="1"/>
                </p:cNvSpPr>
                <p:nvPr/>
              </p:nvSpPr>
              <p:spPr bwMode="auto">
                <a:xfrm>
                  <a:off x="2717" y="3204"/>
                  <a:ext cx="4" cy="26"/>
                </a:xfrm>
                <a:prstGeom prst="rect">
                  <a:avLst/>
                </a:prstGeom>
                <a:solidFill>
                  <a:srgbClr val="B09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19" name="Rectangle 105"/>
                <p:cNvSpPr>
                  <a:spLocks noChangeArrowheads="1"/>
                </p:cNvSpPr>
                <p:nvPr/>
              </p:nvSpPr>
              <p:spPr bwMode="auto">
                <a:xfrm>
                  <a:off x="2721" y="3204"/>
                  <a:ext cx="2" cy="26"/>
                </a:xfrm>
                <a:prstGeom prst="rect">
                  <a:avLst/>
                </a:prstGeom>
                <a:solidFill>
                  <a:srgbClr val="AF9A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20" name="Rectangle 106"/>
                <p:cNvSpPr>
                  <a:spLocks noChangeArrowheads="1"/>
                </p:cNvSpPr>
                <p:nvPr/>
              </p:nvSpPr>
              <p:spPr bwMode="auto">
                <a:xfrm>
                  <a:off x="2723" y="3204"/>
                  <a:ext cx="3" cy="26"/>
                </a:xfrm>
                <a:prstGeom prst="rect">
                  <a:avLst/>
                </a:prstGeom>
                <a:solidFill>
                  <a:srgbClr val="AD99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21" name="Rectangle 107"/>
                <p:cNvSpPr>
                  <a:spLocks noChangeArrowheads="1"/>
                </p:cNvSpPr>
                <p:nvPr/>
              </p:nvSpPr>
              <p:spPr bwMode="auto">
                <a:xfrm>
                  <a:off x="2726" y="3204"/>
                  <a:ext cx="3" cy="26"/>
                </a:xfrm>
                <a:prstGeom prst="rect">
                  <a:avLst/>
                </a:prstGeom>
                <a:solidFill>
                  <a:srgbClr val="AC9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22" name="Rectangle 108"/>
                <p:cNvSpPr>
                  <a:spLocks noChangeArrowheads="1"/>
                </p:cNvSpPr>
                <p:nvPr/>
              </p:nvSpPr>
              <p:spPr bwMode="auto">
                <a:xfrm>
                  <a:off x="2729" y="3204"/>
                  <a:ext cx="2" cy="26"/>
                </a:xfrm>
                <a:prstGeom prst="rect">
                  <a:avLst/>
                </a:prstGeom>
                <a:solidFill>
                  <a:srgbClr val="AA9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23" name="Rectangle 109"/>
                <p:cNvSpPr>
                  <a:spLocks noChangeArrowheads="1"/>
                </p:cNvSpPr>
                <p:nvPr/>
              </p:nvSpPr>
              <p:spPr bwMode="auto">
                <a:xfrm>
                  <a:off x="2731" y="3204"/>
                  <a:ext cx="1" cy="26"/>
                </a:xfrm>
                <a:prstGeom prst="rect">
                  <a:avLst/>
                </a:prstGeom>
                <a:solidFill>
                  <a:srgbClr val="A995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24" name="Rectangle 110"/>
                <p:cNvSpPr>
                  <a:spLocks noChangeArrowheads="1"/>
                </p:cNvSpPr>
                <p:nvPr/>
              </p:nvSpPr>
              <p:spPr bwMode="auto">
                <a:xfrm>
                  <a:off x="2732" y="3204"/>
                  <a:ext cx="2" cy="26"/>
                </a:xfrm>
                <a:prstGeom prst="rect">
                  <a:avLst/>
                </a:prstGeom>
                <a:solidFill>
                  <a:srgbClr val="A894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25" name="Rectangle 111"/>
                <p:cNvSpPr>
                  <a:spLocks noChangeArrowheads="1"/>
                </p:cNvSpPr>
                <p:nvPr/>
              </p:nvSpPr>
              <p:spPr bwMode="auto">
                <a:xfrm>
                  <a:off x="2734" y="3204"/>
                  <a:ext cx="2" cy="26"/>
                </a:xfrm>
                <a:prstGeom prst="rect">
                  <a:avLst/>
                </a:prstGeom>
                <a:solidFill>
                  <a:srgbClr val="A693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26" name="Rectangle 112"/>
                <p:cNvSpPr>
                  <a:spLocks noChangeArrowheads="1"/>
                </p:cNvSpPr>
                <p:nvPr/>
              </p:nvSpPr>
              <p:spPr bwMode="auto">
                <a:xfrm>
                  <a:off x="2736" y="3204"/>
                  <a:ext cx="2" cy="26"/>
                </a:xfrm>
                <a:prstGeom prst="rect">
                  <a:avLst/>
                </a:prstGeom>
                <a:solidFill>
                  <a:srgbClr val="A59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27" name="Rectangle 113"/>
                <p:cNvSpPr>
                  <a:spLocks noChangeArrowheads="1"/>
                </p:cNvSpPr>
                <p:nvPr/>
              </p:nvSpPr>
              <p:spPr bwMode="auto">
                <a:xfrm>
                  <a:off x="2738" y="3204"/>
                  <a:ext cx="2" cy="26"/>
                </a:xfrm>
                <a:prstGeom prst="rect">
                  <a:avLst/>
                </a:prstGeom>
                <a:solidFill>
                  <a:srgbClr val="A390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28" name="Rectangle 114"/>
                <p:cNvSpPr>
                  <a:spLocks noChangeArrowheads="1"/>
                </p:cNvSpPr>
                <p:nvPr/>
              </p:nvSpPr>
              <p:spPr bwMode="auto">
                <a:xfrm>
                  <a:off x="2740" y="3204"/>
                  <a:ext cx="2" cy="26"/>
                </a:xfrm>
                <a:prstGeom prst="rect">
                  <a:avLst/>
                </a:prstGeom>
                <a:solidFill>
                  <a:srgbClr val="A18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29" name="Rectangle 115"/>
                <p:cNvSpPr>
                  <a:spLocks noChangeArrowheads="1"/>
                </p:cNvSpPr>
                <p:nvPr/>
              </p:nvSpPr>
              <p:spPr bwMode="auto">
                <a:xfrm>
                  <a:off x="2742" y="3204"/>
                  <a:ext cx="1" cy="26"/>
                </a:xfrm>
                <a:prstGeom prst="rect">
                  <a:avLst/>
                </a:prstGeom>
                <a:solidFill>
                  <a:srgbClr val="9F8D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30" name="Rectangle 116"/>
                <p:cNvSpPr>
                  <a:spLocks noChangeArrowheads="1"/>
                </p:cNvSpPr>
                <p:nvPr/>
              </p:nvSpPr>
              <p:spPr bwMode="auto">
                <a:xfrm>
                  <a:off x="2743" y="3204"/>
                  <a:ext cx="2" cy="26"/>
                </a:xfrm>
                <a:prstGeom prst="rect">
                  <a:avLst/>
                </a:prstGeom>
                <a:solidFill>
                  <a:srgbClr val="9E8B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31" name="Rectangle 117"/>
                <p:cNvSpPr>
                  <a:spLocks noChangeArrowheads="1"/>
                </p:cNvSpPr>
                <p:nvPr/>
              </p:nvSpPr>
              <p:spPr bwMode="auto">
                <a:xfrm>
                  <a:off x="2745" y="3204"/>
                  <a:ext cx="1" cy="26"/>
                </a:xfrm>
                <a:prstGeom prst="rect">
                  <a:avLst/>
                </a:prstGeom>
                <a:solidFill>
                  <a:srgbClr val="9C8A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32" name="Rectangle 118"/>
                <p:cNvSpPr>
                  <a:spLocks noChangeArrowheads="1"/>
                </p:cNvSpPr>
                <p:nvPr/>
              </p:nvSpPr>
              <p:spPr bwMode="auto">
                <a:xfrm>
                  <a:off x="2746" y="3204"/>
                  <a:ext cx="2" cy="26"/>
                </a:xfrm>
                <a:prstGeom prst="rect">
                  <a:avLst/>
                </a:prstGeom>
                <a:solidFill>
                  <a:srgbClr val="9A88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33" name="Rectangle 119"/>
                <p:cNvSpPr>
                  <a:spLocks noChangeArrowheads="1"/>
                </p:cNvSpPr>
                <p:nvPr/>
              </p:nvSpPr>
              <p:spPr bwMode="auto">
                <a:xfrm>
                  <a:off x="2748" y="3204"/>
                  <a:ext cx="2" cy="26"/>
                </a:xfrm>
                <a:prstGeom prst="rect">
                  <a:avLst/>
                </a:prstGeom>
                <a:solidFill>
                  <a:srgbClr val="9886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34" name="Rectangle 120"/>
                <p:cNvSpPr>
                  <a:spLocks noChangeArrowheads="1"/>
                </p:cNvSpPr>
                <p:nvPr/>
              </p:nvSpPr>
              <p:spPr bwMode="auto">
                <a:xfrm>
                  <a:off x="2750" y="3204"/>
                  <a:ext cx="1" cy="26"/>
                </a:xfrm>
                <a:prstGeom prst="rect">
                  <a:avLst/>
                </a:prstGeom>
                <a:solidFill>
                  <a:srgbClr val="9785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35" name="Rectangle 121"/>
                <p:cNvSpPr>
                  <a:spLocks noChangeArrowheads="1"/>
                </p:cNvSpPr>
                <p:nvPr/>
              </p:nvSpPr>
              <p:spPr bwMode="auto">
                <a:xfrm>
                  <a:off x="2750" y="3204"/>
                  <a:ext cx="2" cy="26"/>
                </a:xfrm>
                <a:prstGeom prst="rect">
                  <a:avLst/>
                </a:prstGeom>
                <a:solidFill>
                  <a:srgbClr val="9584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36" name="Rectangle 122"/>
                <p:cNvSpPr>
                  <a:spLocks noChangeArrowheads="1"/>
                </p:cNvSpPr>
                <p:nvPr/>
              </p:nvSpPr>
              <p:spPr bwMode="auto">
                <a:xfrm>
                  <a:off x="2752" y="3204"/>
                  <a:ext cx="2" cy="26"/>
                </a:xfrm>
                <a:prstGeom prst="rect">
                  <a:avLst/>
                </a:prstGeom>
                <a:solidFill>
                  <a:srgbClr val="9382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37" name="Rectangle 123"/>
                <p:cNvSpPr>
                  <a:spLocks noChangeArrowheads="1"/>
                </p:cNvSpPr>
                <p:nvPr/>
              </p:nvSpPr>
              <p:spPr bwMode="auto">
                <a:xfrm>
                  <a:off x="2754" y="3204"/>
                  <a:ext cx="1" cy="26"/>
                </a:xfrm>
                <a:prstGeom prst="rect">
                  <a:avLst/>
                </a:prstGeom>
                <a:solidFill>
                  <a:srgbClr val="918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38" name="Rectangle 124"/>
                <p:cNvSpPr>
                  <a:spLocks noChangeArrowheads="1"/>
                </p:cNvSpPr>
                <p:nvPr/>
              </p:nvSpPr>
              <p:spPr bwMode="auto">
                <a:xfrm>
                  <a:off x="2755" y="3204"/>
                  <a:ext cx="1" cy="26"/>
                </a:xfrm>
                <a:prstGeom prst="rect">
                  <a:avLst/>
                </a:prstGeom>
                <a:solidFill>
                  <a:srgbClr val="8F7F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39" name="Rectangle 125"/>
                <p:cNvSpPr>
                  <a:spLocks noChangeArrowheads="1"/>
                </p:cNvSpPr>
                <p:nvPr/>
              </p:nvSpPr>
              <p:spPr bwMode="auto">
                <a:xfrm>
                  <a:off x="2756" y="3204"/>
                  <a:ext cx="2" cy="26"/>
                </a:xfrm>
                <a:prstGeom prst="rect">
                  <a:avLst/>
                </a:prstGeom>
                <a:solidFill>
                  <a:srgbClr val="8E7D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40" name="Rectangle 126"/>
                <p:cNvSpPr>
                  <a:spLocks noChangeArrowheads="1"/>
                </p:cNvSpPr>
                <p:nvPr/>
              </p:nvSpPr>
              <p:spPr bwMode="auto">
                <a:xfrm>
                  <a:off x="2758" y="3204"/>
                  <a:ext cx="1" cy="26"/>
                </a:xfrm>
                <a:prstGeom prst="rect">
                  <a:avLst/>
                </a:prstGeom>
                <a:solidFill>
                  <a:srgbClr val="8C7C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41" name="Rectangle 127"/>
                <p:cNvSpPr>
                  <a:spLocks noChangeArrowheads="1"/>
                </p:cNvSpPr>
                <p:nvPr/>
              </p:nvSpPr>
              <p:spPr bwMode="auto">
                <a:xfrm>
                  <a:off x="2759" y="3204"/>
                  <a:ext cx="2" cy="26"/>
                </a:xfrm>
                <a:prstGeom prst="rect">
                  <a:avLst/>
                </a:prstGeom>
                <a:solidFill>
                  <a:srgbClr val="8A7A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42" name="Rectangle 128"/>
                <p:cNvSpPr>
                  <a:spLocks noChangeArrowheads="1"/>
                </p:cNvSpPr>
                <p:nvPr/>
              </p:nvSpPr>
              <p:spPr bwMode="auto">
                <a:xfrm>
                  <a:off x="2761" y="3204"/>
                  <a:ext cx="1" cy="26"/>
                </a:xfrm>
                <a:prstGeom prst="rect">
                  <a:avLst/>
                </a:prstGeom>
                <a:solidFill>
                  <a:srgbClr val="8878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43" name="Rectangle 129"/>
                <p:cNvSpPr>
                  <a:spLocks noChangeArrowheads="1"/>
                </p:cNvSpPr>
                <p:nvPr/>
              </p:nvSpPr>
              <p:spPr bwMode="auto">
                <a:xfrm>
                  <a:off x="2762" y="3204"/>
                  <a:ext cx="1" cy="26"/>
                </a:xfrm>
                <a:prstGeom prst="rect">
                  <a:avLst/>
                </a:prstGeom>
                <a:solidFill>
                  <a:srgbClr val="8677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44" name="Rectangle 130"/>
                <p:cNvSpPr>
                  <a:spLocks noChangeArrowheads="1"/>
                </p:cNvSpPr>
                <p:nvPr/>
              </p:nvSpPr>
              <p:spPr bwMode="auto">
                <a:xfrm>
                  <a:off x="2763" y="3204"/>
                  <a:ext cx="1" cy="26"/>
                </a:xfrm>
                <a:prstGeom prst="rect">
                  <a:avLst/>
                </a:prstGeom>
                <a:solidFill>
                  <a:srgbClr val="8575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45" name="Rectangle 131"/>
                <p:cNvSpPr>
                  <a:spLocks noChangeArrowheads="1"/>
                </p:cNvSpPr>
                <p:nvPr/>
              </p:nvSpPr>
              <p:spPr bwMode="auto">
                <a:xfrm>
                  <a:off x="2764" y="3204"/>
                  <a:ext cx="2" cy="26"/>
                </a:xfrm>
                <a:prstGeom prst="rect">
                  <a:avLst/>
                </a:prstGeom>
                <a:solidFill>
                  <a:srgbClr val="8374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46" name="Rectangle 132"/>
                <p:cNvSpPr>
                  <a:spLocks noChangeArrowheads="1"/>
                </p:cNvSpPr>
                <p:nvPr/>
              </p:nvSpPr>
              <p:spPr bwMode="auto">
                <a:xfrm>
                  <a:off x="2766" y="3204"/>
                  <a:ext cx="1" cy="26"/>
                </a:xfrm>
                <a:prstGeom prst="rect">
                  <a:avLst/>
                </a:prstGeom>
                <a:solidFill>
                  <a:srgbClr val="8172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47" name="Rectangle 133"/>
                <p:cNvSpPr>
                  <a:spLocks noChangeArrowheads="1"/>
                </p:cNvSpPr>
                <p:nvPr/>
              </p:nvSpPr>
              <p:spPr bwMode="auto">
                <a:xfrm>
                  <a:off x="2767" y="3204"/>
                  <a:ext cx="1" cy="26"/>
                </a:xfrm>
                <a:prstGeom prst="rect">
                  <a:avLst/>
                </a:prstGeom>
                <a:solidFill>
                  <a:srgbClr val="8070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48" name="Rectangle 134"/>
                <p:cNvSpPr>
                  <a:spLocks noChangeArrowheads="1"/>
                </p:cNvSpPr>
                <p:nvPr/>
              </p:nvSpPr>
              <p:spPr bwMode="auto">
                <a:xfrm>
                  <a:off x="2768" y="3204"/>
                  <a:ext cx="1" cy="26"/>
                </a:xfrm>
                <a:prstGeom prst="rect">
                  <a:avLst/>
                </a:prstGeom>
                <a:solidFill>
                  <a:srgbClr val="7E7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49" name="Rectangle 135"/>
                <p:cNvSpPr>
                  <a:spLocks noChangeArrowheads="1"/>
                </p:cNvSpPr>
                <p:nvPr/>
              </p:nvSpPr>
              <p:spPr bwMode="auto">
                <a:xfrm>
                  <a:off x="2769" y="3204"/>
                  <a:ext cx="1" cy="26"/>
                </a:xfrm>
                <a:prstGeom prst="rect">
                  <a:avLst/>
                </a:prstGeom>
                <a:solidFill>
                  <a:srgbClr val="7D6E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50" name="Rectangle 136"/>
                <p:cNvSpPr>
                  <a:spLocks noChangeArrowheads="1"/>
                </p:cNvSpPr>
                <p:nvPr/>
              </p:nvSpPr>
              <p:spPr bwMode="auto">
                <a:xfrm>
                  <a:off x="2770" y="3204"/>
                  <a:ext cx="1" cy="26"/>
                </a:xfrm>
                <a:prstGeom prst="rect">
                  <a:avLst/>
                </a:prstGeom>
                <a:solidFill>
                  <a:srgbClr val="7B6D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51" name="Rectangle 137"/>
                <p:cNvSpPr>
                  <a:spLocks noChangeArrowheads="1"/>
                </p:cNvSpPr>
                <p:nvPr/>
              </p:nvSpPr>
              <p:spPr bwMode="auto">
                <a:xfrm>
                  <a:off x="2771" y="3204"/>
                  <a:ext cx="2" cy="26"/>
                </a:xfrm>
                <a:prstGeom prst="rect">
                  <a:avLst/>
                </a:prstGeom>
                <a:solidFill>
                  <a:srgbClr val="796B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52" name="Rectangle 138"/>
                <p:cNvSpPr>
                  <a:spLocks noChangeArrowheads="1"/>
                </p:cNvSpPr>
                <p:nvPr/>
              </p:nvSpPr>
              <p:spPr bwMode="auto">
                <a:xfrm>
                  <a:off x="2773" y="3204"/>
                  <a:ext cx="1" cy="26"/>
                </a:xfrm>
                <a:prstGeom prst="rect">
                  <a:avLst/>
                </a:prstGeom>
                <a:solidFill>
                  <a:srgbClr val="77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53" name="Rectangle 139"/>
                <p:cNvSpPr>
                  <a:spLocks noChangeArrowheads="1"/>
                </p:cNvSpPr>
                <p:nvPr/>
              </p:nvSpPr>
              <p:spPr bwMode="auto">
                <a:xfrm>
                  <a:off x="2774" y="3204"/>
                  <a:ext cx="1" cy="26"/>
                </a:xfrm>
                <a:prstGeom prst="rect">
                  <a:avLst/>
                </a:prstGeom>
                <a:solidFill>
                  <a:srgbClr val="7668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54" name="Rectangle 140"/>
                <p:cNvSpPr>
                  <a:spLocks noChangeArrowheads="1"/>
                </p:cNvSpPr>
                <p:nvPr/>
              </p:nvSpPr>
              <p:spPr bwMode="auto">
                <a:xfrm>
                  <a:off x="2775" y="3204"/>
                  <a:ext cx="2" cy="26"/>
                </a:xfrm>
                <a:prstGeom prst="rect">
                  <a:avLst/>
                </a:prstGeom>
                <a:solidFill>
                  <a:srgbClr val="7466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55" name="Rectangle 141"/>
                <p:cNvSpPr>
                  <a:spLocks noChangeArrowheads="1"/>
                </p:cNvSpPr>
                <p:nvPr/>
              </p:nvSpPr>
              <p:spPr bwMode="auto">
                <a:xfrm>
                  <a:off x="2777" y="3204"/>
                  <a:ext cx="1" cy="26"/>
                </a:xfrm>
                <a:prstGeom prst="rect">
                  <a:avLst/>
                </a:prstGeom>
                <a:solidFill>
                  <a:srgbClr val="7265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56" name="Rectangle 142"/>
                <p:cNvSpPr>
                  <a:spLocks noChangeArrowheads="1"/>
                </p:cNvSpPr>
                <p:nvPr/>
              </p:nvSpPr>
              <p:spPr bwMode="auto">
                <a:xfrm>
                  <a:off x="2778" y="3204"/>
                  <a:ext cx="2" cy="26"/>
                </a:xfrm>
                <a:prstGeom prst="rect">
                  <a:avLst/>
                </a:prstGeom>
                <a:solidFill>
                  <a:srgbClr val="706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57" name="Rectangle 143"/>
                <p:cNvSpPr>
                  <a:spLocks noChangeArrowheads="1"/>
                </p:cNvSpPr>
                <p:nvPr/>
              </p:nvSpPr>
              <p:spPr bwMode="auto">
                <a:xfrm>
                  <a:off x="2780" y="3204"/>
                  <a:ext cx="1" cy="26"/>
                </a:xfrm>
                <a:prstGeom prst="rect">
                  <a:avLst/>
                </a:prstGeom>
                <a:solidFill>
                  <a:srgbClr val="6E61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58" name="Rectangle 144"/>
                <p:cNvSpPr>
                  <a:spLocks noChangeArrowheads="1"/>
                </p:cNvSpPr>
                <p:nvPr/>
              </p:nvSpPr>
              <p:spPr bwMode="auto">
                <a:xfrm>
                  <a:off x="2781" y="3204"/>
                  <a:ext cx="1" cy="26"/>
                </a:xfrm>
                <a:prstGeom prst="rect">
                  <a:avLst/>
                </a:prstGeom>
                <a:solidFill>
                  <a:srgbClr val="6C60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59" name="Rectangle 145"/>
                <p:cNvSpPr>
                  <a:spLocks noChangeArrowheads="1"/>
                </p:cNvSpPr>
                <p:nvPr/>
              </p:nvSpPr>
              <p:spPr bwMode="auto">
                <a:xfrm>
                  <a:off x="2782" y="3204"/>
                  <a:ext cx="2" cy="26"/>
                </a:xfrm>
                <a:prstGeom prst="rect">
                  <a:avLst/>
                </a:prstGeom>
                <a:solidFill>
                  <a:srgbClr val="6B5E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60" name="Rectangle 146"/>
                <p:cNvSpPr>
                  <a:spLocks noChangeArrowheads="1"/>
                </p:cNvSpPr>
                <p:nvPr/>
              </p:nvSpPr>
              <p:spPr bwMode="auto">
                <a:xfrm>
                  <a:off x="2784" y="3204"/>
                  <a:ext cx="1" cy="26"/>
                </a:xfrm>
                <a:prstGeom prst="rect">
                  <a:avLst/>
                </a:prstGeom>
                <a:solidFill>
                  <a:srgbClr val="695D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61" name="Rectangle 147"/>
                <p:cNvSpPr>
                  <a:spLocks noChangeArrowheads="1"/>
                </p:cNvSpPr>
                <p:nvPr/>
              </p:nvSpPr>
              <p:spPr bwMode="auto">
                <a:xfrm>
                  <a:off x="2785" y="3204"/>
                  <a:ext cx="2" cy="26"/>
                </a:xfrm>
                <a:prstGeom prst="rect">
                  <a:avLst/>
                </a:prstGeom>
                <a:solidFill>
                  <a:srgbClr val="675B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62" name="Rectangle 148"/>
                <p:cNvSpPr>
                  <a:spLocks noChangeArrowheads="1"/>
                </p:cNvSpPr>
                <p:nvPr/>
              </p:nvSpPr>
              <p:spPr bwMode="auto">
                <a:xfrm>
                  <a:off x="2787" y="3204"/>
                  <a:ext cx="2" cy="26"/>
                </a:xfrm>
                <a:prstGeom prst="rect">
                  <a:avLst/>
                </a:prstGeom>
                <a:solidFill>
                  <a:srgbClr val="6559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63" name="Rectangle 149"/>
                <p:cNvSpPr>
                  <a:spLocks noChangeArrowheads="1"/>
                </p:cNvSpPr>
                <p:nvPr/>
              </p:nvSpPr>
              <p:spPr bwMode="auto">
                <a:xfrm>
                  <a:off x="2789" y="3204"/>
                  <a:ext cx="2" cy="26"/>
                </a:xfrm>
                <a:prstGeom prst="rect">
                  <a:avLst/>
                </a:prstGeom>
                <a:solidFill>
                  <a:srgbClr val="6358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64" name="Rectangle 150"/>
                <p:cNvSpPr>
                  <a:spLocks noChangeArrowheads="1"/>
                </p:cNvSpPr>
                <p:nvPr/>
              </p:nvSpPr>
              <p:spPr bwMode="auto">
                <a:xfrm>
                  <a:off x="2791" y="3204"/>
                  <a:ext cx="2" cy="26"/>
                </a:xfrm>
                <a:prstGeom prst="rect">
                  <a:avLst/>
                </a:prstGeom>
                <a:solidFill>
                  <a:srgbClr val="6256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65" name="Rectangle 151"/>
                <p:cNvSpPr>
                  <a:spLocks noChangeArrowheads="1"/>
                </p:cNvSpPr>
                <p:nvPr/>
              </p:nvSpPr>
              <p:spPr bwMode="auto">
                <a:xfrm>
                  <a:off x="2793" y="3204"/>
                  <a:ext cx="1" cy="26"/>
                </a:xfrm>
                <a:prstGeom prst="rect">
                  <a:avLst/>
                </a:prstGeom>
                <a:solidFill>
                  <a:srgbClr val="6055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66" name="Rectangle 152"/>
                <p:cNvSpPr>
                  <a:spLocks noChangeArrowheads="1"/>
                </p:cNvSpPr>
                <p:nvPr/>
              </p:nvSpPr>
              <p:spPr bwMode="auto">
                <a:xfrm>
                  <a:off x="2794" y="3204"/>
                  <a:ext cx="2" cy="26"/>
                </a:xfrm>
                <a:prstGeom prst="rect">
                  <a:avLst/>
                </a:prstGeom>
                <a:solidFill>
                  <a:srgbClr val="5E53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67" name="Rectangle 153"/>
                <p:cNvSpPr>
                  <a:spLocks noChangeArrowheads="1"/>
                </p:cNvSpPr>
                <p:nvPr/>
              </p:nvSpPr>
              <p:spPr bwMode="auto">
                <a:xfrm>
                  <a:off x="2796" y="3204"/>
                  <a:ext cx="2" cy="26"/>
                </a:xfrm>
                <a:prstGeom prst="rect">
                  <a:avLst/>
                </a:prstGeom>
                <a:solidFill>
                  <a:srgbClr val="5D5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68" name="Rectangle 154"/>
                <p:cNvSpPr>
                  <a:spLocks noChangeArrowheads="1"/>
                </p:cNvSpPr>
                <p:nvPr/>
              </p:nvSpPr>
              <p:spPr bwMode="auto">
                <a:xfrm>
                  <a:off x="2798" y="3204"/>
                  <a:ext cx="3" cy="26"/>
                </a:xfrm>
                <a:prstGeom prst="rect">
                  <a:avLst/>
                </a:prstGeom>
                <a:solidFill>
                  <a:srgbClr val="5B51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69" name="Rectangle 155"/>
                <p:cNvSpPr>
                  <a:spLocks noChangeArrowheads="1"/>
                </p:cNvSpPr>
                <p:nvPr/>
              </p:nvSpPr>
              <p:spPr bwMode="auto">
                <a:xfrm>
                  <a:off x="2801" y="3204"/>
                  <a:ext cx="2" cy="26"/>
                </a:xfrm>
                <a:prstGeom prst="rect">
                  <a:avLst/>
                </a:prstGeom>
                <a:solidFill>
                  <a:srgbClr val="5A4F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70" name="Rectangle 156"/>
                <p:cNvSpPr>
                  <a:spLocks noChangeArrowheads="1"/>
                </p:cNvSpPr>
                <p:nvPr/>
              </p:nvSpPr>
              <p:spPr bwMode="auto">
                <a:xfrm>
                  <a:off x="2803" y="3204"/>
                  <a:ext cx="3" cy="26"/>
                </a:xfrm>
                <a:prstGeom prst="rect">
                  <a:avLst/>
                </a:prstGeom>
                <a:solidFill>
                  <a:srgbClr val="584E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71" name="Rectangle 157"/>
                <p:cNvSpPr>
                  <a:spLocks noChangeArrowheads="1"/>
                </p:cNvSpPr>
                <p:nvPr/>
              </p:nvSpPr>
              <p:spPr bwMode="auto">
                <a:xfrm>
                  <a:off x="2806" y="3204"/>
                  <a:ext cx="2" cy="26"/>
                </a:xfrm>
                <a:prstGeom prst="rect">
                  <a:avLst/>
                </a:prstGeom>
                <a:solidFill>
                  <a:srgbClr val="564B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nvGrpSpPr>
              <p:cNvPr id="37" name="Group 158"/>
              <p:cNvGrpSpPr>
                <a:grpSpLocks/>
              </p:cNvGrpSpPr>
              <p:nvPr/>
            </p:nvGrpSpPr>
            <p:grpSpPr bwMode="auto">
              <a:xfrm>
                <a:off x="2725" y="3204"/>
                <a:ext cx="25" cy="26"/>
                <a:chOff x="2852" y="3204"/>
                <a:chExt cx="25" cy="26"/>
              </a:xfrm>
            </p:grpSpPr>
            <p:sp>
              <p:nvSpPr>
                <p:cNvPr id="4049" name="Rectangle 159"/>
                <p:cNvSpPr>
                  <a:spLocks noChangeArrowheads="1"/>
                </p:cNvSpPr>
                <p:nvPr/>
              </p:nvSpPr>
              <p:spPr bwMode="auto">
                <a:xfrm>
                  <a:off x="2852" y="3204"/>
                  <a:ext cx="1" cy="26"/>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50" name="Rectangle 160"/>
                <p:cNvSpPr>
                  <a:spLocks noChangeArrowheads="1"/>
                </p:cNvSpPr>
                <p:nvPr/>
              </p:nvSpPr>
              <p:spPr bwMode="auto">
                <a:xfrm>
                  <a:off x="2853" y="3204"/>
                  <a:ext cx="1" cy="26"/>
                </a:xfrm>
                <a:prstGeom prst="rect">
                  <a:avLst/>
                </a:prstGeom>
                <a:solidFill>
                  <a:srgbClr val="B4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51" name="Rectangle 161"/>
                <p:cNvSpPr>
                  <a:spLocks noChangeArrowheads="1"/>
                </p:cNvSpPr>
                <p:nvPr/>
              </p:nvSpPr>
              <p:spPr bwMode="auto">
                <a:xfrm>
                  <a:off x="2853" y="3204"/>
                  <a:ext cx="1" cy="26"/>
                </a:xfrm>
                <a:prstGeom prst="rect">
                  <a:avLst/>
                </a:prstGeom>
                <a:solidFill>
                  <a:srgbClr val="B49F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52" name="Rectangle 162"/>
                <p:cNvSpPr>
                  <a:spLocks noChangeArrowheads="1"/>
                </p:cNvSpPr>
                <p:nvPr/>
              </p:nvSpPr>
              <p:spPr bwMode="auto">
                <a:xfrm>
                  <a:off x="2854" y="3204"/>
                  <a:ext cx="1" cy="26"/>
                </a:xfrm>
                <a:prstGeom prst="rect">
                  <a:avLst/>
                </a:prstGeom>
                <a:solidFill>
                  <a:srgbClr val="B39F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53" name="Rectangle 163"/>
                <p:cNvSpPr>
                  <a:spLocks noChangeArrowheads="1"/>
                </p:cNvSpPr>
                <p:nvPr/>
              </p:nvSpPr>
              <p:spPr bwMode="auto">
                <a:xfrm>
                  <a:off x="2854" y="3204"/>
                  <a:ext cx="1" cy="26"/>
                </a:xfrm>
                <a:prstGeom prst="rect">
                  <a:avLst/>
                </a:prstGeom>
                <a:solidFill>
                  <a:srgbClr val="B39E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54" name="Rectangle 164"/>
                <p:cNvSpPr>
                  <a:spLocks noChangeArrowheads="1"/>
                </p:cNvSpPr>
                <p:nvPr/>
              </p:nvSpPr>
              <p:spPr bwMode="auto">
                <a:xfrm>
                  <a:off x="2855" y="3204"/>
                  <a:ext cx="1" cy="26"/>
                </a:xfrm>
                <a:prstGeom prst="rect">
                  <a:avLst/>
                </a:prstGeom>
                <a:solidFill>
                  <a:srgbClr val="B29E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55" name="Rectangle 165"/>
                <p:cNvSpPr>
                  <a:spLocks noChangeArrowheads="1"/>
                </p:cNvSpPr>
                <p:nvPr/>
              </p:nvSpPr>
              <p:spPr bwMode="auto">
                <a:xfrm>
                  <a:off x="2855" y="3204"/>
                  <a:ext cx="1" cy="26"/>
                </a:xfrm>
                <a:prstGeom prst="rect">
                  <a:avLst/>
                </a:prstGeom>
                <a:solidFill>
                  <a:srgbClr val="B29D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56" name="Rectangle 166"/>
                <p:cNvSpPr>
                  <a:spLocks noChangeArrowheads="1"/>
                </p:cNvSpPr>
                <p:nvPr/>
              </p:nvSpPr>
              <p:spPr bwMode="auto">
                <a:xfrm>
                  <a:off x="2856" y="3204"/>
                  <a:ext cx="1" cy="26"/>
                </a:xfrm>
                <a:prstGeom prst="rect">
                  <a:avLst/>
                </a:prstGeom>
                <a:solidFill>
                  <a:srgbClr val="B19D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57" name="Rectangle 167"/>
                <p:cNvSpPr>
                  <a:spLocks noChangeArrowheads="1"/>
                </p:cNvSpPr>
                <p:nvPr/>
              </p:nvSpPr>
              <p:spPr bwMode="auto">
                <a:xfrm>
                  <a:off x="2856" y="3204"/>
                  <a:ext cx="1" cy="26"/>
                </a:xfrm>
                <a:prstGeom prst="rect">
                  <a:avLst/>
                </a:prstGeom>
                <a:solidFill>
                  <a:srgbClr val="B19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58" name="Rectangle 168"/>
                <p:cNvSpPr>
                  <a:spLocks noChangeArrowheads="1"/>
                </p:cNvSpPr>
                <p:nvPr/>
              </p:nvSpPr>
              <p:spPr bwMode="auto">
                <a:xfrm>
                  <a:off x="2856" y="3204"/>
                  <a:ext cx="1" cy="26"/>
                </a:xfrm>
                <a:prstGeom prst="rect">
                  <a:avLst/>
                </a:prstGeom>
                <a:solidFill>
                  <a:srgbClr val="B09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59" name="Rectangle 169"/>
                <p:cNvSpPr>
                  <a:spLocks noChangeArrowheads="1"/>
                </p:cNvSpPr>
                <p:nvPr/>
              </p:nvSpPr>
              <p:spPr bwMode="auto">
                <a:xfrm>
                  <a:off x="2857" y="3204"/>
                  <a:ext cx="1" cy="26"/>
                </a:xfrm>
                <a:prstGeom prst="rect">
                  <a:avLst/>
                </a:prstGeom>
                <a:solidFill>
                  <a:srgbClr val="AF9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60" name="Rectangle 170"/>
                <p:cNvSpPr>
                  <a:spLocks noChangeArrowheads="1"/>
                </p:cNvSpPr>
                <p:nvPr/>
              </p:nvSpPr>
              <p:spPr bwMode="auto">
                <a:xfrm>
                  <a:off x="2857" y="3204"/>
                  <a:ext cx="1" cy="26"/>
                </a:xfrm>
                <a:prstGeom prst="rect">
                  <a:avLst/>
                </a:prstGeom>
                <a:solidFill>
                  <a:srgbClr val="AE9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61" name="Rectangle 171"/>
                <p:cNvSpPr>
                  <a:spLocks noChangeArrowheads="1"/>
                </p:cNvSpPr>
                <p:nvPr/>
              </p:nvSpPr>
              <p:spPr bwMode="auto">
                <a:xfrm>
                  <a:off x="2857" y="3204"/>
                  <a:ext cx="1" cy="26"/>
                </a:xfrm>
                <a:prstGeom prst="rect">
                  <a:avLst/>
                </a:prstGeom>
                <a:solidFill>
                  <a:srgbClr val="AD99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62" name="Rectangle 172"/>
                <p:cNvSpPr>
                  <a:spLocks noChangeArrowheads="1"/>
                </p:cNvSpPr>
                <p:nvPr/>
              </p:nvSpPr>
              <p:spPr bwMode="auto">
                <a:xfrm>
                  <a:off x="2858" y="3204"/>
                  <a:ext cx="1" cy="26"/>
                </a:xfrm>
                <a:prstGeom prst="rect">
                  <a:avLst/>
                </a:prstGeom>
                <a:solidFill>
                  <a:srgbClr val="AC98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63" name="Rectangle 173"/>
                <p:cNvSpPr>
                  <a:spLocks noChangeArrowheads="1"/>
                </p:cNvSpPr>
                <p:nvPr/>
              </p:nvSpPr>
              <p:spPr bwMode="auto">
                <a:xfrm>
                  <a:off x="2858" y="3204"/>
                  <a:ext cx="1" cy="26"/>
                </a:xfrm>
                <a:prstGeom prst="rect">
                  <a:avLst/>
                </a:prstGeom>
                <a:solidFill>
                  <a:srgbClr val="AB97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64" name="Rectangle 174"/>
                <p:cNvSpPr>
                  <a:spLocks noChangeArrowheads="1"/>
                </p:cNvSpPr>
                <p:nvPr/>
              </p:nvSpPr>
              <p:spPr bwMode="auto">
                <a:xfrm>
                  <a:off x="2859" y="3204"/>
                  <a:ext cx="1" cy="26"/>
                </a:xfrm>
                <a:prstGeom prst="rect">
                  <a:avLst/>
                </a:prstGeom>
                <a:solidFill>
                  <a:srgbClr val="AA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65" name="Rectangle 175"/>
                <p:cNvSpPr>
                  <a:spLocks noChangeArrowheads="1"/>
                </p:cNvSpPr>
                <p:nvPr/>
              </p:nvSpPr>
              <p:spPr bwMode="auto">
                <a:xfrm>
                  <a:off x="2859" y="3204"/>
                  <a:ext cx="1" cy="26"/>
                </a:xfrm>
                <a:prstGeom prst="rect">
                  <a:avLst/>
                </a:prstGeom>
                <a:solidFill>
                  <a:srgbClr val="A895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66" name="Rectangle 176"/>
                <p:cNvSpPr>
                  <a:spLocks noChangeArrowheads="1"/>
                </p:cNvSpPr>
                <p:nvPr/>
              </p:nvSpPr>
              <p:spPr bwMode="auto">
                <a:xfrm>
                  <a:off x="2860" y="3204"/>
                  <a:ext cx="1" cy="26"/>
                </a:xfrm>
                <a:prstGeom prst="rect">
                  <a:avLst/>
                </a:prstGeom>
                <a:solidFill>
                  <a:srgbClr val="A794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67" name="Rectangle 177"/>
                <p:cNvSpPr>
                  <a:spLocks noChangeArrowheads="1"/>
                </p:cNvSpPr>
                <p:nvPr/>
              </p:nvSpPr>
              <p:spPr bwMode="auto">
                <a:xfrm>
                  <a:off x="2860" y="3204"/>
                  <a:ext cx="1" cy="26"/>
                </a:xfrm>
                <a:prstGeom prst="rect">
                  <a:avLst/>
                </a:prstGeom>
                <a:solidFill>
                  <a:srgbClr val="A693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68" name="Rectangle 178"/>
                <p:cNvSpPr>
                  <a:spLocks noChangeArrowheads="1"/>
                </p:cNvSpPr>
                <p:nvPr/>
              </p:nvSpPr>
              <p:spPr bwMode="auto">
                <a:xfrm>
                  <a:off x="2860" y="3204"/>
                  <a:ext cx="1" cy="26"/>
                </a:xfrm>
                <a:prstGeom prst="rect">
                  <a:avLst/>
                </a:prstGeom>
                <a:solidFill>
                  <a:srgbClr val="A591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69" name="Rectangle 179"/>
                <p:cNvSpPr>
                  <a:spLocks noChangeArrowheads="1"/>
                </p:cNvSpPr>
                <p:nvPr/>
              </p:nvSpPr>
              <p:spPr bwMode="auto">
                <a:xfrm>
                  <a:off x="2861" y="3204"/>
                  <a:ext cx="1" cy="26"/>
                </a:xfrm>
                <a:prstGeom prst="rect">
                  <a:avLst/>
                </a:prstGeom>
                <a:solidFill>
                  <a:srgbClr val="A390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70" name="Rectangle 180"/>
                <p:cNvSpPr>
                  <a:spLocks noChangeArrowheads="1"/>
                </p:cNvSpPr>
                <p:nvPr/>
              </p:nvSpPr>
              <p:spPr bwMode="auto">
                <a:xfrm>
                  <a:off x="2861" y="3204"/>
                  <a:ext cx="1" cy="26"/>
                </a:xfrm>
                <a:prstGeom prst="rect">
                  <a:avLst/>
                </a:prstGeom>
                <a:solidFill>
                  <a:srgbClr val="A18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71" name="Rectangle 181"/>
                <p:cNvSpPr>
                  <a:spLocks noChangeArrowheads="1"/>
                </p:cNvSpPr>
                <p:nvPr/>
              </p:nvSpPr>
              <p:spPr bwMode="auto">
                <a:xfrm>
                  <a:off x="2861" y="3204"/>
                  <a:ext cx="1" cy="26"/>
                </a:xfrm>
                <a:prstGeom prst="rect">
                  <a:avLst/>
                </a:prstGeom>
                <a:solidFill>
                  <a:srgbClr val="A08D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72" name="Rectangle 182"/>
                <p:cNvSpPr>
                  <a:spLocks noChangeArrowheads="1"/>
                </p:cNvSpPr>
                <p:nvPr/>
              </p:nvSpPr>
              <p:spPr bwMode="auto">
                <a:xfrm>
                  <a:off x="2862" y="3204"/>
                  <a:ext cx="1" cy="26"/>
                </a:xfrm>
                <a:prstGeom prst="rect">
                  <a:avLst/>
                </a:prstGeom>
                <a:solidFill>
                  <a:srgbClr val="9E8C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73" name="Rectangle 183"/>
                <p:cNvSpPr>
                  <a:spLocks noChangeArrowheads="1"/>
                </p:cNvSpPr>
                <p:nvPr/>
              </p:nvSpPr>
              <p:spPr bwMode="auto">
                <a:xfrm>
                  <a:off x="2862" y="3204"/>
                  <a:ext cx="1" cy="26"/>
                </a:xfrm>
                <a:prstGeom prst="rect">
                  <a:avLst/>
                </a:prstGeom>
                <a:solidFill>
                  <a:srgbClr val="9D8A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74" name="Rectangle 184"/>
                <p:cNvSpPr>
                  <a:spLocks noChangeArrowheads="1"/>
                </p:cNvSpPr>
                <p:nvPr/>
              </p:nvSpPr>
              <p:spPr bwMode="auto">
                <a:xfrm>
                  <a:off x="2862" y="3204"/>
                  <a:ext cx="1" cy="26"/>
                </a:xfrm>
                <a:prstGeom prst="rect">
                  <a:avLst/>
                </a:prstGeom>
                <a:solidFill>
                  <a:srgbClr val="9B89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75" name="Rectangle 185"/>
                <p:cNvSpPr>
                  <a:spLocks noChangeArrowheads="1"/>
                </p:cNvSpPr>
                <p:nvPr/>
              </p:nvSpPr>
              <p:spPr bwMode="auto">
                <a:xfrm>
                  <a:off x="2863" y="3204"/>
                  <a:ext cx="1" cy="26"/>
                </a:xfrm>
                <a:prstGeom prst="rect">
                  <a:avLst/>
                </a:prstGeom>
                <a:solidFill>
                  <a:srgbClr val="998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76" name="Rectangle 186"/>
                <p:cNvSpPr>
                  <a:spLocks noChangeArrowheads="1"/>
                </p:cNvSpPr>
                <p:nvPr/>
              </p:nvSpPr>
              <p:spPr bwMode="auto">
                <a:xfrm>
                  <a:off x="2863" y="3204"/>
                  <a:ext cx="1" cy="26"/>
                </a:xfrm>
                <a:prstGeom prst="rect">
                  <a:avLst/>
                </a:prstGeom>
                <a:solidFill>
                  <a:srgbClr val="9786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77" name="Rectangle 187"/>
                <p:cNvSpPr>
                  <a:spLocks noChangeArrowheads="1"/>
                </p:cNvSpPr>
                <p:nvPr/>
              </p:nvSpPr>
              <p:spPr bwMode="auto">
                <a:xfrm>
                  <a:off x="2863" y="3204"/>
                  <a:ext cx="1" cy="26"/>
                </a:xfrm>
                <a:prstGeom prst="rect">
                  <a:avLst/>
                </a:prstGeom>
                <a:solidFill>
                  <a:srgbClr val="9584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78" name="Rectangle 188"/>
                <p:cNvSpPr>
                  <a:spLocks noChangeArrowheads="1"/>
                </p:cNvSpPr>
                <p:nvPr/>
              </p:nvSpPr>
              <p:spPr bwMode="auto">
                <a:xfrm>
                  <a:off x="2864" y="3204"/>
                  <a:ext cx="1" cy="26"/>
                </a:xfrm>
                <a:prstGeom prst="rect">
                  <a:avLst/>
                </a:prstGeom>
                <a:solidFill>
                  <a:srgbClr val="9382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79" name="Rectangle 189"/>
                <p:cNvSpPr>
                  <a:spLocks noChangeArrowheads="1"/>
                </p:cNvSpPr>
                <p:nvPr/>
              </p:nvSpPr>
              <p:spPr bwMode="auto">
                <a:xfrm>
                  <a:off x="2864" y="3204"/>
                  <a:ext cx="1" cy="26"/>
                </a:xfrm>
                <a:prstGeom prst="rect">
                  <a:avLst/>
                </a:prstGeom>
                <a:solidFill>
                  <a:srgbClr val="918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80" name="Rectangle 190"/>
                <p:cNvSpPr>
                  <a:spLocks noChangeArrowheads="1"/>
                </p:cNvSpPr>
                <p:nvPr/>
              </p:nvSpPr>
              <p:spPr bwMode="auto">
                <a:xfrm>
                  <a:off x="2864" y="3204"/>
                  <a:ext cx="1" cy="26"/>
                </a:xfrm>
                <a:prstGeom prst="rect">
                  <a:avLst/>
                </a:prstGeom>
                <a:solidFill>
                  <a:srgbClr val="8F7E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81" name="Rectangle 191"/>
                <p:cNvSpPr>
                  <a:spLocks noChangeArrowheads="1"/>
                </p:cNvSpPr>
                <p:nvPr/>
              </p:nvSpPr>
              <p:spPr bwMode="auto">
                <a:xfrm>
                  <a:off x="2865" y="3204"/>
                  <a:ext cx="1" cy="26"/>
                </a:xfrm>
                <a:prstGeom prst="rect">
                  <a:avLst/>
                </a:prstGeom>
                <a:solidFill>
                  <a:srgbClr val="8D7D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82" name="Rectangle 192"/>
                <p:cNvSpPr>
                  <a:spLocks noChangeArrowheads="1"/>
                </p:cNvSpPr>
                <p:nvPr/>
              </p:nvSpPr>
              <p:spPr bwMode="auto">
                <a:xfrm>
                  <a:off x="2865" y="3204"/>
                  <a:ext cx="1" cy="26"/>
                </a:xfrm>
                <a:prstGeom prst="rect">
                  <a:avLst/>
                </a:prstGeom>
                <a:solidFill>
                  <a:srgbClr val="8B7B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83" name="Rectangle 193"/>
                <p:cNvSpPr>
                  <a:spLocks noChangeArrowheads="1"/>
                </p:cNvSpPr>
                <p:nvPr/>
              </p:nvSpPr>
              <p:spPr bwMode="auto">
                <a:xfrm>
                  <a:off x="2865" y="3204"/>
                  <a:ext cx="1" cy="26"/>
                </a:xfrm>
                <a:prstGeom prst="rect">
                  <a:avLst/>
                </a:prstGeom>
                <a:solidFill>
                  <a:srgbClr val="8979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84" name="Rectangle 194"/>
                <p:cNvSpPr>
                  <a:spLocks noChangeArrowheads="1"/>
                </p:cNvSpPr>
                <p:nvPr/>
              </p:nvSpPr>
              <p:spPr bwMode="auto">
                <a:xfrm>
                  <a:off x="2866" y="3204"/>
                  <a:ext cx="1" cy="26"/>
                </a:xfrm>
                <a:prstGeom prst="rect">
                  <a:avLst/>
                </a:prstGeom>
                <a:solidFill>
                  <a:srgbClr val="8777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85" name="Rectangle 195"/>
                <p:cNvSpPr>
                  <a:spLocks noChangeArrowheads="1"/>
                </p:cNvSpPr>
                <p:nvPr/>
              </p:nvSpPr>
              <p:spPr bwMode="auto">
                <a:xfrm>
                  <a:off x="2866" y="3204"/>
                  <a:ext cx="1" cy="26"/>
                </a:xfrm>
                <a:prstGeom prst="rect">
                  <a:avLst/>
                </a:prstGeom>
                <a:solidFill>
                  <a:srgbClr val="8474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86" name="Rectangle 196"/>
                <p:cNvSpPr>
                  <a:spLocks noChangeArrowheads="1"/>
                </p:cNvSpPr>
                <p:nvPr/>
              </p:nvSpPr>
              <p:spPr bwMode="auto">
                <a:xfrm>
                  <a:off x="2866" y="3204"/>
                  <a:ext cx="1" cy="26"/>
                </a:xfrm>
                <a:prstGeom prst="rect">
                  <a:avLst/>
                </a:prstGeom>
                <a:solidFill>
                  <a:srgbClr val="8272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87" name="Rectangle 197"/>
                <p:cNvSpPr>
                  <a:spLocks noChangeArrowheads="1"/>
                </p:cNvSpPr>
                <p:nvPr/>
              </p:nvSpPr>
              <p:spPr bwMode="auto">
                <a:xfrm>
                  <a:off x="2867" y="3204"/>
                  <a:ext cx="1" cy="26"/>
                </a:xfrm>
                <a:prstGeom prst="rect">
                  <a:avLst/>
                </a:prstGeom>
                <a:solidFill>
                  <a:srgbClr val="8071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88" name="Rectangle 198"/>
                <p:cNvSpPr>
                  <a:spLocks noChangeArrowheads="1"/>
                </p:cNvSpPr>
                <p:nvPr/>
              </p:nvSpPr>
              <p:spPr bwMode="auto">
                <a:xfrm>
                  <a:off x="2867" y="3204"/>
                  <a:ext cx="1" cy="26"/>
                </a:xfrm>
                <a:prstGeom prst="rect">
                  <a:avLst/>
                </a:prstGeom>
                <a:solidFill>
                  <a:srgbClr val="7E6F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89" name="Rectangle 199"/>
                <p:cNvSpPr>
                  <a:spLocks noChangeArrowheads="1"/>
                </p:cNvSpPr>
                <p:nvPr/>
              </p:nvSpPr>
              <p:spPr bwMode="auto">
                <a:xfrm>
                  <a:off x="2867" y="3204"/>
                  <a:ext cx="1" cy="26"/>
                </a:xfrm>
                <a:prstGeom prst="rect">
                  <a:avLst/>
                </a:prstGeom>
                <a:solidFill>
                  <a:srgbClr val="7B6D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0" name="Rectangle 200"/>
                <p:cNvSpPr>
                  <a:spLocks noChangeArrowheads="1"/>
                </p:cNvSpPr>
                <p:nvPr/>
              </p:nvSpPr>
              <p:spPr bwMode="auto">
                <a:xfrm>
                  <a:off x="2868" y="3204"/>
                  <a:ext cx="1" cy="26"/>
                </a:xfrm>
                <a:prstGeom prst="rect">
                  <a:avLst/>
                </a:prstGeom>
                <a:solidFill>
                  <a:srgbClr val="796B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1" name="Rectangle 201"/>
                <p:cNvSpPr>
                  <a:spLocks noChangeArrowheads="1"/>
                </p:cNvSpPr>
                <p:nvPr/>
              </p:nvSpPr>
              <p:spPr bwMode="auto">
                <a:xfrm>
                  <a:off x="2868" y="3204"/>
                  <a:ext cx="1" cy="26"/>
                </a:xfrm>
                <a:prstGeom prst="rect">
                  <a:avLst/>
                </a:prstGeom>
                <a:solidFill>
                  <a:srgbClr val="7769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2" name="Rectangle 202"/>
                <p:cNvSpPr>
                  <a:spLocks noChangeArrowheads="1"/>
                </p:cNvSpPr>
                <p:nvPr/>
              </p:nvSpPr>
              <p:spPr bwMode="auto">
                <a:xfrm>
                  <a:off x="2868" y="3204"/>
                  <a:ext cx="1" cy="26"/>
                </a:xfrm>
                <a:prstGeom prst="rect">
                  <a:avLst/>
                </a:prstGeom>
                <a:solidFill>
                  <a:srgbClr val="7567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3" name="Rectangle 203"/>
                <p:cNvSpPr>
                  <a:spLocks noChangeArrowheads="1"/>
                </p:cNvSpPr>
                <p:nvPr/>
              </p:nvSpPr>
              <p:spPr bwMode="auto">
                <a:xfrm>
                  <a:off x="2869" y="3204"/>
                  <a:ext cx="1" cy="26"/>
                </a:xfrm>
                <a:prstGeom prst="rect">
                  <a:avLst/>
                </a:prstGeom>
                <a:solidFill>
                  <a:srgbClr val="7365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4" name="Rectangle 204"/>
                <p:cNvSpPr>
                  <a:spLocks noChangeArrowheads="1"/>
                </p:cNvSpPr>
                <p:nvPr/>
              </p:nvSpPr>
              <p:spPr bwMode="auto">
                <a:xfrm>
                  <a:off x="2869" y="3204"/>
                  <a:ext cx="1" cy="26"/>
                </a:xfrm>
                <a:prstGeom prst="rect">
                  <a:avLst/>
                </a:prstGeom>
                <a:solidFill>
                  <a:srgbClr val="7163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5" name="Rectangle 205"/>
                <p:cNvSpPr>
                  <a:spLocks noChangeArrowheads="1"/>
                </p:cNvSpPr>
                <p:nvPr/>
              </p:nvSpPr>
              <p:spPr bwMode="auto">
                <a:xfrm>
                  <a:off x="2870" y="3204"/>
                  <a:ext cx="1" cy="26"/>
                </a:xfrm>
                <a:prstGeom prst="rect">
                  <a:avLst/>
                </a:prstGeom>
                <a:solidFill>
                  <a:srgbClr val="6E61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6" name="Rectangle 206"/>
                <p:cNvSpPr>
                  <a:spLocks noChangeArrowheads="1"/>
                </p:cNvSpPr>
                <p:nvPr/>
              </p:nvSpPr>
              <p:spPr bwMode="auto">
                <a:xfrm>
                  <a:off x="2870" y="3204"/>
                  <a:ext cx="1" cy="26"/>
                </a:xfrm>
                <a:prstGeom prst="rect">
                  <a:avLst/>
                </a:prstGeom>
                <a:solidFill>
                  <a:srgbClr val="6C5F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7" name="Rectangle 207"/>
                <p:cNvSpPr>
                  <a:spLocks noChangeArrowheads="1"/>
                </p:cNvSpPr>
                <p:nvPr/>
              </p:nvSpPr>
              <p:spPr bwMode="auto">
                <a:xfrm>
                  <a:off x="2870" y="3204"/>
                  <a:ext cx="1" cy="26"/>
                </a:xfrm>
                <a:prstGeom prst="rect">
                  <a:avLst/>
                </a:prstGeom>
                <a:solidFill>
                  <a:srgbClr val="6B5E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8" name="Rectangle 208"/>
                <p:cNvSpPr>
                  <a:spLocks noChangeArrowheads="1"/>
                </p:cNvSpPr>
                <p:nvPr/>
              </p:nvSpPr>
              <p:spPr bwMode="auto">
                <a:xfrm>
                  <a:off x="2871" y="3204"/>
                  <a:ext cx="1" cy="26"/>
                </a:xfrm>
                <a:prstGeom prst="rect">
                  <a:avLst/>
                </a:prstGeom>
                <a:solidFill>
                  <a:srgbClr val="695D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99" name="Rectangle 209"/>
                <p:cNvSpPr>
                  <a:spLocks noChangeArrowheads="1"/>
                </p:cNvSpPr>
                <p:nvPr/>
              </p:nvSpPr>
              <p:spPr bwMode="auto">
                <a:xfrm>
                  <a:off x="2871" y="3204"/>
                  <a:ext cx="1" cy="26"/>
                </a:xfrm>
                <a:prstGeom prst="rect">
                  <a:avLst/>
                </a:prstGeom>
                <a:solidFill>
                  <a:srgbClr val="675B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00" name="Rectangle 210"/>
                <p:cNvSpPr>
                  <a:spLocks noChangeArrowheads="1"/>
                </p:cNvSpPr>
                <p:nvPr/>
              </p:nvSpPr>
              <p:spPr bwMode="auto">
                <a:xfrm>
                  <a:off x="2871" y="3204"/>
                  <a:ext cx="1" cy="26"/>
                </a:xfrm>
                <a:prstGeom prst="rect">
                  <a:avLst/>
                </a:prstGeom>
                <a:solidFill>
                  <a:srgbClr val="6559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01" name="Rectangle 211"/>
                <p:cNvSpPr>
                  <a:spLocks noChangeArrowheads="1"/>
                </p:cNvSpPr>
                <p:nvPr/>
              </p:nvSpPr>
              <p:spPr bwMode="auto">
                <a:xfrm>
                  <a:off x="2872" y="3204"/>
                  <a:ext cx="1" cy="26"/>
                </a:xfrm>
                <a:prstGeom prst="rect">
                  <a:avLst/>
                </a:prstGeom>
                <a:solidFill>
                  <a:srgbClr val="6357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02" name="Rectangle 212"/>
                <p:cNvSpPr>
                  <a:spLocks noChangeArrowheads="1"/>
                </p:cNvSpPr>
                <p:nvPr/>
              </p:nvSpPr>
              <p:spPr bwMode="auto">
                <a:xfrm>
                  <a:off x="2872" y="3204"/>
                  <a:ext cx="1" cy="26"/>
                </a:xfrm>
                <a:prstGeom prst="rect">
                  <a:avLst/>
                </a:prstGeom>
                <a:solidFill>
                  <a:srgbClr val="6256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03" name="Rectangle 213"/>
                <p:cNvSpPr>
                  <a:spLocks noChangeArrowheads="1"/>
                </p:cNvSpPr>
                <p:nvPr/>
              </p:nvSpPr>
              <p:spPr bwMode="auto">
                <a:xfrm>
                  <a:off x="2872" y="3204"/>
                  <a:ext cx="1" cy="26"/>
                </a:xfrm>
                <a:prstGeom prst="rect">
                  <a:avLst/>
                </a:prstGeom>
                <a:solidFill>
                  <a:srgbClr val="6055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04" name="Rectangle 214"/>
                <p:cNvSpPr>
                  <a:spLocks noChangeArrowheads="1"/>
                </p:cNvSpPr>
                <p:nvPr/>
              </p:nvSpPr>
              <p:spPr bwMode="auto">
                <a:xfrm>
                  <a:off x="2873" y="3204"/>
                  <a:ext cx="1" cy="26"/>
                </a:xfrm>
                <a:prstGeom prst="rect">
                  <a:avLst/>
                </a:prstGeom>
                <a:solidFill>
                  <a:srgbClr val="5F53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05" name="Rectangle 215"/>
                <p:cNvSpPr>
                  <a:spLocks noChangeArrowheads="1"/>
                </p:cNvSpPr>
                <p:nvPr/>
              </p:nvSpPr>
              <p:spPr bwMode="auto">
                <a:xfrm>
                  <a:off x="2873" y="3204"/>
                  <a:ext cx="1" cy="26"/>
                </a:xfrm>
                <a:prstGeom prst="rect">
                  <a:avLst/>
                </a:prstGeom>
                <a:solidFill>
                  <a:srgbClr val="5E53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06" name="Rectangle 216"/>
                <p:cNvSpPr>
                  <a:spLocks noChangeArrowheads="1"/>
                </p:cNvSpPr>
                <p:nvPr/>
              </p:nvSpPr>
              <p:spPr bwMode="auto">
                <a:xfrm>
                  <a:off x="2873" y="3204"/>
                  <a:ext cx="1" cy="26"/>
                </a:xfrm>
                <a:prstGeom prst="rect">
                  <a:avLst/>
                </a:prstGeom>
                <a:solidFill>
                  <a:srgbClr val="5C5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07" name="Rectangle 217"/>
                <p:cNvSpPr>
                  <a:spLocks noChangeArrowheads="1"/>
                </p:cNvSpPr>
                <p:nvPr/>
              </p:nvSpPr>
              <p:spPr bwMode="auto">
                <a:xfrm>
                  <a:off x="2874" y="3204"/>
                  <a:ext cx="1" cy="26"/>
                </a:xfrm>
                <a:prstGeom prst="rect">
                  <a:avLst/>
                </a:prstGeom>
                <a:solidFill>
                  <a:srgbClr val="5B51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08" name="Rectangle 218"/>
                <p:cNvSpPr>
                  <a:spLocks noChangeArrowheads="1"/>
                </p:cNvSpPr>
                <p:nvPr/>
              </p:nvSpPr>
              <p:spPr bwMode="auto">
                <a:xfrm>
                  <a:off x="2874" y="3204"/>
                  <a:ext cx="1" cy="26"/>
                </a:xfrm>
                <a:prstGeom prst="rect">
                  <a:avLst/>
                </a:prstGeom>
                <a:solidFill>
                  <a:srgbClr val="5A50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09" name="Rectangle 219"/>
                <p:cNvSpPr>
                  <a:spLocks noChangeArrowheads="1"/>
                </p:cNvSpPr>
                <p:nvPr/>
              </p:nvSpPr>
              <p:spPr bwMode="auto">
                <a:xfrm>
                  <a:off x="2874" y="3204"/>
                  <a:ext cx="1" cy="26"/>
                </a:xfrm>
                <a:prstGeom prst="rect">
                  <a:avLst/>
                </a:prstGeom>
                <a:solidFill>
                  <a:srgbClr val="594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10" name="Rectangle 220"/>
                <p:cNvSpPr>
                  <a:spLocks noChangeArrowheads="1"/>
                </p:cNvSpPr>
                <p:nvPr/>
              </p:nvSpPr>
              <p:spPr bwMode="auto">
                <a:xfrm>
                  <a:off x="2875" y="3204"/>
                  <a:ext cx="1" cy="26"/>
                </a:xfrm>
                <a:prstGeom prst="rect">
                  <a:avLst/>
                </a:prstGeom>
                <a:solidFill>
                  <a:srgbClr val="584D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11" name="Rectangle 221"/>
                <p:cNvSpPr>
                  <a:spLocks noChangeArrowheads="1"/>
                </p:cNvSpPr>
                <p:nvPr/>
              </p:nvSpPr>
              <p:spPr bwMode="auto">
                <a:xfrm>
                  <a:off x="2875" y="3204"/>
                  <a:ext cx="1" cy="26"/>
                </a:xfrm>
                <a:prstGeom prst="rect">
                  <a:avLst/>
                </a:prstGeom>
                <a:solidFill>
                  <a:srgbClr val="574D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12" name="Rectangle 222"/>
                <p:cNvSpPr>
                  <a:spLocks noChangeArrowheads="1"/>
                </p:cNvSpPr>
                <p:nvPr/>
              </p:nvSpPr>
              <p:spPr bwMode="auto">
                <a:xfrm>
                  <a:off x="2875" y="3204"/>
                  <a:ext cx="1" cy="26"/>
                </a:xfrm>
                <a:prstGeom prst="rect">
                  <a:avLst/>
                </a:prstGeom>
                <a:solidFill>
                  <a:srgbClr val="564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13" name="Rectangle 223"/>
                <p:cNvSpPr>
                  <a:spLocks noChangeArrowheads="1"/>
                </p:cNvSpPr>
                <p:nvPr/>
              </p:nvSpPr>
              <p:spPr bwMode="auto">
                <a:xfrm>
                  <a:off x="2876" y="3204"/>
                  <a:ext cx="1" cy="26"/>
                </a:xfrm>
                <a:prstGeom prst="rect">
                  <a:avLst/>
                </a:prstGeom>
                <a:solidFill>
                  <a:srgbClr val="554B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114" name="Rectangle 224"/>
                <p:cNvSpPr>
                  <a:spLocks noChangeArrowheads="1"/>
                </p:cNvSpPr>
                <p:nvPr/>
              </p:nvSpPr>
              <p:spPr bwMode="auto">
                <a:xfrm>
                  <a:off x="2876" y="3204"/>
                  <a:ext cx="1" cy="26"/>
                </a:xfrm>
                <a:prstGeom prst="rect">
                  <a:avLst/>
                </a:prstGeom>
                <a:solidFill>
                  <a:srgbClr val="544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nvGrpSpPr>
              <p:cNvPr id="38" name="Group 225"/>
              <p:cNvGrpSpPr>
                <a:grpSpLocks/>
              </p:cNvGrpSpPr>
              <p:nvPr/>
            </p:nvGrpSpPr>
            <p:grpSpPr bwMode="auto">
              <a:xfrm>
                <a:off x="2774" y="3149"/>
                <a:ext cx="214" cy="134"/>
                <a:chOff x="2901" y="3149"/>
                <a:chExt cx="214" cy="134"/>
              </a:xfrm>
            </p:grpSpPr>
            <p:sp>
              <p:nvSpPr>
                <p:cNvPr id="4047" name="Freeform 226"/>
                <p:cNvSpPr>
                  <a:spLocks/>
                </p:cNvSpPr>
                <p:nvPr/>
              </p:nvSpPr>
              <p:spPr bwMode="auto">
                <a:xfrm>
                  <a:off x="2901" y="3149"/>
                  <a:ext cx="214" cy="134"/>
                </a:xfrm>
                <a:custGeom>
                  <a:avLst/>
                  <a:gdLst>
                    <a:gd name="T0" fmla="*/ 0 w 214"/>
                    <a:gd name="T1" fmla="*/ 134 h 134"/>
                    <a:gd name="T2" fmla="*/ 114 w 214"/>
                    <a:gd name="T3" fmla="*/ 134 h 134"/>
                    <a:gd name="T4" fmla="*/ 214 w 214"/>
                    <a:gd name="T5" fmla="*/ 103 h 134"/>
                    <a:gd name="T6" fmla="*/ 214 w 214"/>
                    <a:gd name="T7" fmla="*/ 31 h 134"/>
                    <a:gd name="T8" fmla="*/ 114 w 214"/>
                    <a:gd name="T9" fmla="*/ 0 h 134"/>
                    <a:gd name="T10" fmla="*/ 0 w 214"/>
                    <a:gd name="T11" fmla="*/ 0 h 134"/>
                    <a:gd name="T12" fmla="*/ 0 w 214"/>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14" h="134">
                      <a:moveTo>
                        <a:pt x="0" y="134"/>
                      </a:moveTo>
                      <a:lnTo>
                        <a:pt x="114" y="134"/>
                      </a:lnTo>
                      <a:lnTo>
                        <a:pt x="214" y="103"/>
                      </a:lnTo>
                      <a:lnTo>
                        <a:pt x="214" y="31"/>
                      </a:lnTo>
                      <a:lnTo>
                        <a:pt x="114" y="0"/>
                      </a:lnTo>
                      <a:lnTo>
                        <a:pt x="0" y="0"/>
                      </a:lnTo>
                      <a:lnTo>
                        <a:pt x="0" y="134"/>
                      </a:lnTo>
                      <a:close/>
                    </a:path>
                  </a:pathLst>
                </a:custGeom>
                <a:solidFill>
                  <a:srgbClr val="B5A0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8" name="Freeform 227"/>
                <p:cNvSpPr>
                  <a:spLocks/>
                </p:cNvSpPr>
                <p:nvPr/>
              </p:nvSpPr>
              <p:spPr bwMode="auto">
                <a:xfrm>
                  <a:off x="2901" y="3149"/>
                  <a:ext cx="214" cy="134"/>
                </a:xfrm>
                <a:custGeom>
                  <a:avLst/>
                  <a:gdLst>
                    <a:gd name="T0" fmla="*/ 0 w 214"/>
                    <a:gd name="T1" fmla="*/ 134 h 134"/>
                    <a:gd name="T2" fmla="*/ 114 w 214"/>
                    <a:gd name="T3" fmla="*/ 134 h 134"/>
                    <a:gd name="T4" fmla="*/ 214 w 214"/>
                    <a:gd name="T5" fmla="*/ 103 h 134"/>
                    <a:gd name="T6" fmla="*/ 214 w 214"/>
                    <a:gd name="T7" fmla="*/ 31 h 134"/>
                    <a:gd name="T8" fmla="*/ 114 w 214"/>
                    <a:gd name="T9" fmla="*/ 0 h 134"/>
                    <a:gd name="T10" fmla="*/ 0 w 214"/>
                    <a:gd name="T11" fmla="*/ 0 h 134"/>
                    <a:gd name="T12" fmla="*/ 0 w 214"/>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14" h="134">
                      <a:moveTo>
                        <a:pt x="0" y="134"/>
                      </a:moveTo>
                      <a:lnTo>
                        <a:pt x="114" y="134"/>
                      </a:lnTo>
                      <a:lnTo>
                        <a:pt x="214" y="103"/>
                      </a:lnTo>
                      <a:lnTo>
                        <a:pt x="214" y="31"/>
                      </a:lnTo>
                      <a:lnTo>
                        <a:pt x="114" y="0"/>
                      </a:lnTo>
                      <a:lnTo>
                        <a:pt x="0" y="0"/>
                      </a:lnTo>
                      <a:lnTo>
                        <a:pt x="0" y="134"/>
                      </a:lnTo>
                    </a:path>
                  </a:pathLst>
                </a:custGeom>
                <a:noFill/>
                <a:ln w="14288" cap="flat">
                  <a:solidFill>
                    <a:srgbClr val="62829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9" name="Group 228"/>
              <p:cNvGrpSpPr>
                <a:grpSpLocks/>
              </p:cNvGrpSpPr>
              <p:nvPr/>
            </p:nvGrpSpPr>
            <p:grpSpPr bwMode="auto">
              <a:xfrm>
                <a:off x="3429" y="2898"/>
                <a:ext cx="32" cy="254"/>
                <a:chOff x="3556" y="2898"/>
                <a:chExt cx="32" cy="254"/>
              </a:xfrm>
            </p:grpSpPr>
            <p:sp>
              <p:nvSpPr>
                <p:cNvPr id="3961" name="Rectangle 229"/>
                <p:cNvSpPr>
                  <a:spLocks noChangeArrowheads="1"/>
                </p:cNvSpPr>
                <p:nvPr/>
              </p:nvSpPr>
              <p:spPr bwMode="auto">
                <a:xfrm>
                  <a:off x="3556" y="2898"/>
                  <a:ext cx="1" cy="25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62" name="Rectangle 230"/>
                <p:cNvSpPr>
                  <a:spLocks noChangeArrowheads="1"/>
                </p:cNvSpPr>
                <p:nvPr/>
              </p:nvSpPr>
              <p:spPr bwMode="auto">
                <a:xfrm>
                  <a:off x="3557" y="2898"/>
                  <a:ext cx="1" cy="254"/>
                </a:xfrm>
                <a:prstGeom prst="rect">
                  <a:avLst/>
                </a:prstGeom>
                <a:solidFill>
                  <a:srgbClr val="6161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63" name="Rectangle 231"/>
                <p:cNvSpPr>
                  <a:spLocks noChangeArrowheads="1"/>
                </p:cNvSpPr>
                <p:nvPr/>
              </p:nvSpPr>
              <p:spPr bwMode="auto">
                <a:xfrm>
                  <a:off x="3557" y="2898"/>
                  <a:ext cx="1" cy="254"/>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64" name="Rectangle 232"/>
                <p:cNvSpPr>
                  <a:spLocks noChangeArrowheads="1"/>
                </p:cNvSpPr>
                <p:nvPr/>
              </p:nvSpPr>
              <p:spPr bwMode="auto">
                <a:xfrm>
                  <a:off x="3558" y="2898"/>
                  <a:ext cx="1" cy="254"/>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65" name="Rectangle 233"/>
                <p:cNvSpPr>
                  <a:spLocks noChangeArrowheads="1"/>
                </p:cNvSpPr>
                <p:nvPr/>
              </p:nvSpPr>
              <p:spPr bwMode="auto">
                <a:xfrm>
                  <a:off x="3558" y="2898"/>
                  <a:ext cx="1" cy="254"/>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66" name="Rectangle 234"/>
                <p:cNvSpPr>
                  <a:spLocks noChangeArrowheads="1"/>
                </p:cNvSpPr>
                <p:nvPr/>
              </p:nvSpPr>
              <p:spPr bwMode="auto">
                <a:xfrm>
                  <a:off x="3558" y="2898"/>
                  <a:ext cx="1" cy="254"/>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67" name="Rectangle 235"/>
                <p:cNvSpPr>
                  <a:spLocks noChangeArrowheads="1"/>
                </p:cNvSpPr>
                <p:nvPr/>
              </p:nvSpPr>
              <p:spPr bwMode="auto">
                <a:xfrm>
                  <a:off x="3559" y="2898"/>
                  <a:ext cx="1" cy="254"/>
                </a:xfrm>
                <a:prstGeom prst="rect">
                  <a:avLst/>
                </a:prstGeom>
                <a:solidFill>
                  <a:srgbClr val="69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68" name="Rectangle 236"/>
                <p:cNvSpPr>
                  <a:spLocks noChangeArrowheads="1"/>
                </p:cNvSpPr>
                <p:nvPr/>
              </p:nvSpPr>
              <p:spPr bwMode="auto">
                <a:xfrm>
                  <a:off x="3559" y="2898"/>
                  <a:ext cx="1" cy="254"/>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69" name="Rectangle 237"/>
                <p:cNvSpPr>
                  <a:spLocks noChangeArrowheads="1"/>
                </p:cNvSpPr>
                <p:nvPr/>
              </p:nvSpPr>
              <p:spPr bwMode="auto">
                <a:xfrm>
                  <a:off x="3559" y="2898"/>
                  <a:ext cx="1" cy="254"/>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70" name="Rectangle 238"/>
                <p:cNvSpPr>
                  <a:spLocks noChangeArrowheads="1"/>
                </p:cNvSpPr>
                <p:nvPr/>
              </p:nvSpPr>
              <p:spPr bwMode="auto">
                <a:xfrm>
                  <a:off x="3560" y="2898"/>
                  <a:ext cx="1" cy="254"/>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71" name="Rectangle 239"/>
                <p:cNvSpPr>
                  <a:spLocks noChangeArrowheads="1"/>
                </p:cNvSpPr>
                <p:nvPr/>
              </p:nvSpPr>
              <p:spPr bwMode="auto">
                <a:xfrm>
                  <a:off x="3560" y="2898"/>
                  <a:ext cx="1" cy="254"/>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72" name="Rectangle 240"/>
                <p:cNvSpPr>
                  <a:spLocks noChangeArrowheads="1"/>
                </p:cNvSpPr>
                <p:nvPr/>
              </p:nvSpPr>
              <p:spPr bwMode="auto">
                <a:xfrm>
                  <a:off x="3560" y="2898"/>
                  <a:ext cx="1" cy="254"/>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73" name="Rectangle 241"/>
                <p:cNvSpPr>
                  <a:spLocks noChangeArrowheads="1"/>
                </p:cNvSpPr>
                <p:nvPr/>
              </p:nvSpPr>
              <p:spPr bwMode="auto">
                <a:xfrm>
                  <a:off x="3561" y="2898"/>
                  <a:ext cx="1" cy="254"/>
                </a:xfrm>
                <a:prstGeom prst="rect">
                  <a:avLst/>
                </a:prstGeom>
                <a:solidFill>
                  <a:srgbClr val="7B7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74" name="Rectangle 242"/>
                <p:cNvSpPr>
                  <a:spLocks noChangeArrowheads="1"/>
                </p:cNvSpPr>
                <p:nvPr/>
              </p:nvSpPr>
              <p:spPr bwMode="auto">
                <a:xfrm>
                  <a:off x="3561" y="2898"/>
                  <a:ext cx="1" cy="254"/>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75" name="Rectangle 243"/>
                <p:cNvSpPr>
                  <a:spLocks noChangeArrowheads="1"/>
                </p:cNvSpPr>
                <p:nvPr/>
              </p:nvSpPr>
              <p:spPr bwMode="auto">
                <a:xfrm>
                  <a:off x="3561" y="2898"/>
                  <a:ext cx="1" cy="254"/>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76" name="Rectangle 244"/>
                <p:cNvSpPr>
                  <a:spLocks noChangeArrowheads="1"/>
                </p:cNvSpPr>
                <p:nvPr/>
              </p:nvSpPr>
              <p:spPr bwMode="auto">
                <a:xfrm>
                  <a:off x="3562" y="2898"/>
                  <a:ext cx="1" cy="254"/>
                </a:xfrm>
                <a:prstGeom prst="rect">
                  <a:avLst/>
                </a:prstGeom>
                <a:solidFill>
                  <a:srgbClr val="8585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77" name="Rectangle 245"/>
                <p:cNvSpPr>
                  <a:spLocks noChangeArrowheads="1"/>
                </p:cNvSpPr>
                <p:nvPr/>
              </p:nvSpPr>
              <p:spPr bwMode="auto">
                <a:xfrm>
                  <a:off x="3562" y="2898"/>
                  <a:ext cx="1" cy="254"/>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78" name="Rectangle 246"/>
                <p:cNvSpPr>
                  <a:spLocks noChangeArrowheads="1"/>
                </p:cNvSpPr>
                <p:nvPr/>
              </p:nvSpPr>
              <p:spPr bwMode="auto">
                <a:xfrm>
                  <a:off x="3562" y="2898"/>
                  <a:ext cx="1" cy="25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79" name="Rectangle 247"/>
                <p:cNvSpPr>
                  <a:spLocks noChangeArrowheads="1"/>
                </p:cNvSpPr>
                <p:nvPr/>
              </p:nvSpPr>
              <p:spPr bwMode="auto">
                <a:xfrm>
                  <a:off x="3563" y="2898"/>
                  <a:ext cx="1" cy="254"/>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80" name="Rectangle 248"/>
                <p:cNvSpPr>
                  <a:spLocks noChangeArrowheads="1"/>
                </p:cNvSpPr>
                <p:nvPr/>
              </p:nvSpPr>
              <p:spPr bwMode="auto">
                <a:xfrm>
                  <a:off x="3563" y="2898"/>
                  <a:ext cx="1" cy="254"/>
                </a:xfrm>
                <a:prstGeom prst="rect">
                  <a:avLst/>
                </a:prstGeom>
                <a:solidFill>
                  <a:srgbClr val="9595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81" name="Rectangle 249"/>
                <p:cNvSpPr>
                  <a:spLocks noChangeArrowheads="1"/>
                </p:cNvSpPr>
                <p:nvPr/>
              </p:nvSpPr>
              <p:spPr bwMode="auto">
                <a:xfrm>
                  <a:off x="3563" y="2898"/>
                  <a:ext cx="1" cy="254"/>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82" name="Rectangle 250"/>
                <p:cNvSpPr>
                  <a:spLocks noChangeArrowheads="1"/>
                </p:cNvSpPr>
                <p:nvPr/>
              </p:nvSpPr>
              <p:spPr bwMode="auto">
                <a:xfrm>
                  <a:off x="3564" y="2898"/>
                  <a:ext cx="1" cy="254"/>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83" name="Rectangle 251"/>
                <p:cNvSpPr>
                  <a:spLocks noChangeArrowheads="1"/>
                </p:cNvSpPr>
                <p:nvPr/>
              </p:nvSpPr>
              <p:spPr bwMode="auto">
                <a:xfrm>
                  <a:off x="3564" y="2898"/>
                  <a:ext cx="1" cy="254"/>
                </a:xfrm>
                <a:prstGeom prst="rect">
                  <a:avLst/>
                </a:prstGeom>
                <a:solidFill>
                  <a:srgbClr val="A1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84" name="Rectangle 252"/>
                <p:cNvSpPr>
                  <a:spLocks noChangeArrowheads="1"/>
                </p:cNvSpPr>
                <p:nvPr/>
              </p:nvSpPr>
              <p:spPr bwMode="auto">
                <a:xfrm>
                  <a:off x="3564" y="2898"/>
                  <a:ext cx="1" cy="254"/>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85" name="Rectangle 253"/>
                <p:cNvSpPr>
                  <a:spLocks noChangeArrowheads="1"/>
                </p:cNvSpPr>
                <p:nvPr/>
              </p:nvSpPr>
              <p:spPr bwMode="auto">
                <a:xfrm>
                  <a:off x="3565" y="2898"/>
                  <a:ext cx="1" cy="254"/>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86" name="Rectangle 254"/>
                <p:cNvSpPr>
                  <a:spLocks noChangeArrowheads="1"/>
                </p:cNvSpPr>
                <p:nvPr/>
              </p:nvSpPr>
              <p:spPr bwMode="auto">
                <a:xfrm>
                  <a:off x="3565" y="2898"/>
                  <a:ext cx="1" cy="254"/>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87" name="Rectangle 255"/>
                <p:cNvSpPr>
                  <a:spLocks noChangeArrowheads="1"/>
                </p:cNvSpPr>
                <p:nvPr/>
              </p:nvSpPr>
              <p:spPr bwMode="auto">
                <a:xfrm>
                  <a:off x="3565" y="2898"/>
                  <a:ext cx="1" cy="254"/>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88" name="Rectangle 256"/>
                <p:cNvSpPr>
                  <a:spLocks noChangeArrowheads="1"/>
                </p:cNvSpPr>
                <p:nvPr/>
              </p:nvSpPr>
              <p:spPr bwMode="auto">
                <a:xfrm>
                  <a:off x="3566" y="2898"/>
                  <a:ext cx="1" cy="25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89" name="Rectangle 257"/>
                <p:cNvSpPr>
                  <a:spLocks noChangeArrowheads="1"/>
                </p:cNvSpPr>
                <p:nvPr/>
              </p:nvSpPr>
              <p:spPr bwMode="auto">
                <a:xfrm>
                  <a:off x="3566" y="2898"/>
                  <a:ext cx="1" cy="254"/>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90" name="Rectangle 258"/>
                <p:cNvSpPr>
                  <a:spLocks noChangeArrowheads="1"/>
                </p:cNvSpPr>
                <p:nvPr/>
              </p:nvSpPr>
              <p:spPr bwMode="auto">
                <a:xfrm>
                  <a:off x="3566" y="2898"/>
                  <a:ext cx="1" cy="25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91" name="Rectangle 259"/>
                <p:cNvSpPr>
                  <a:spLocks noChangeArrowheads="1"/>
                </p:cNvSpPr>
                <p:nvPr/>
              </p:nvSpPr>
              <p:spPr bwMode="auto">
                <a:xfrm>
                  <a:off x="3567" y="2898"/>
                  <a:ext cx="1" cy="254"/>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92" name="Rectangle 260"/>
                <p:cNvSpPr>
                  <a:spLocks noChangeArrowheads="1"/>
                </p:cNvSpPr>
                <p:nvPr/>
              </p:nvSpPr>
              <p:spPr bwMode="auto">
                <a:xfrm>
                  <a:off x="3567" y="2898"/>
                  <a:ext cx="1" cy="254"/>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93" name="Rectangle 261"/>
                <p:cNvSpPr>
                  <a:spLocks noChangeArrowheads="1"/>
                </p:cNvSpPr>
                <p:nvPr/>
              </p:nvSpPr>
              <p:spPr bwMode="auto">
                <a:xfrm>
                  <a:off x="3567" y="2898"/>
                  <a:ext cx="1" cy="25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94" name="Rectangle 262"/>
                <p:cNvSpPr>
                  <a:spLocks noChangeArrowheads="1"/>
                </p:cNvSpPr>
                <p:nvPr/>
              </p:nvSpPr>
              <p:spPr bwMode="auto">
                <a:xfrm>
                  <a:off x="3568" y="2898"/>
                  <a:ext cx="1" cy="254"/>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95" name="Rectangle 263"/>
                <p:cNvSpPr>
                  <a:spLocks noChangeArrowheads="1"/>
                </p:cNvSpPr>
                <p:nvPr/>
              </p:nvSpPr>
              <p:spPr bwMode="auto">
                <a:xfrm>
                  <a:off x="3568" y="2898"/>
                  <a:ext cx="1" cy="254"/>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96" name="Rectangle 264"/>
                <p:cNvSpPr>
                  <a:spLocks noChangeArrowheads="1"/>
                </p:cNvSpPr>
                <p:nvPr/>
              </p:nvSpPr>
              <p:spPr bwMode="auto">
                <a:xfrm>
                  <a:off x="3568" y="2898"/>
                  <a:ext cx="1" cy="254"/>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97" name="Rectangle 265"/>
                <p:cNvSpPr>
                  <a:spLocks noChangeArrowheads="1"/>
                </p:cNvSpPr>
                <p:nvPr/>
              </p:nvSpPr>
              <p:spPr bwMode="auto">
                <a:xfrm>
                  <a:off x="3569" y="2898"/>
                  <a:ext cx="1" cy="254"/>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98" name="Rectangle 266"/>
                <p:cNvSpPr>
                  <a:spLocks noChangeArrowheads="1"/>
                </p:cNvSpPr>
                <p:nvPr/>
              </p:nvSpPr>
              <p:spPr bwMode="auto">
                <a:xfrm>
                  <a:off x="3569" y="2898"/>
                  <a:ext cx="1" cy="254"/>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99" name="Rectangle 267"/>
                <p:cNvSpPr>
                  <a:spLocks noChangeArrowheads="1"/>
                </p:cNvSpPr>
                <p:nvPr/>
              </p:nvSpPr>
              <p:spPr bwMode="auto">
                <a:xfrm>
                  <a:off x="3570" y="2898"/>
                  <a:ext cx="1" cy="254"/>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00" name="Rectangle 268"/>
                <p:cNvSpPr>
                  <a:spLocks noChangeArrowheads="1"/>
                </p:cNvSpPr>
                <p:nvPr/>
              </p:nvSpPr>
              <p:spPr bwMode="auto">
                <a:xfrm>
                  <a:off x="3570" y="2898"/>
                  <a:ext cx="1" cy="254"/>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01" name="Rectangle 269"/>
                <p:cNvSpPr>
                  <a:spLocks noChangeArrowheads="1"/>
                </p:cNvSpPr>
                <p:nvPr/>
              </p:nvSpPr>
              <p:spPr bwMode="auto">
                <a:xfrm>
                  <a:off x="3570" y="2898"/>
                  <a:ext cx="1" cy="254"/>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02" name="Rectangle 270"/>
                <p:cNvSpPr>
                  <a:spLocks noChangeArrowheads="1"/>
                </p:cNvSpPr>
                <p:nvPr/>
              </p:nvSpPr>
              <p:spPr bwMode="auto">
                <a:xfrm>
                  <a:off x="3571" y="2898"/>
                  <a:ext cx="1" cy="25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03" name="Rectangle 271"/>
                <p:cNvSpPr>
                  <a:spLocks noChangeArrowheads="1"/>
                </p:cNvSpPr>
                <p:nvPr/>
              </p:nvSpPr>
              <p:spPr bwMode="auto">
                <a:xfrm>
                  <a:off x="3571" y="2898"/>
                  <a:ext cx="1" cy="254"/>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04" name="Rectangle 272"/>
                <p:cNvSpPr>
                  <a:spLocks noChangeArrowheads="1"/>
                </p:cNvSpPr>
                <p:nvPr/>
              </p:nvSpPr>
              <p:spPr bwMode="auto">
                <a:xfrm>
                  <a:off x="3572" y="2898"/>
                  <a:ext cx="1" cy="254"/>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05" name="Rectangle 273"/>
                <p:cNvSpPr>
                  <a:spLocks noChangeArrowheads="1"/>
                </p:cNvSpPr>
                <p:nvPr/>
              </p:nvSpPr>
              <p:spPr bwMode="auto">
                <a:xfrm>
                  <a:off x="3572" y="2898"/>
                  <a:ext cx="1" cy="254"/>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06" name="Rectangle 274"/>
                <p:cNvSpPr>
                  <a:spLocks noChangeArrowheads="1"/>
                </p:cNvSpPr>
                <p:nvPr/>
              </p:nvSpPr>
              <p:spPr bwMode="auto">
                <a:xfrm>
                  <a:off x="3573" y="2898"/>
                  <a:ext cx="1" cy="25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07" name="Rectangle 275"/>
                <p:cNvSpPr>
                  <a:spLocks noChangeArrowheads="1"/>
                </p:cNvSpPr>
                <p:nvPr/>
              </p:nvSpPr>
              <p:spPr bwMode="auto">
                <a:xfrm>
                  <a:off x="3574" y="2898"/>
                  <a:ext cx="1" cy="254"/>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08" name="Rectangle 276"/>
                <p:cNvSpPr>
                  <a:spLocks noChangeArrowheads="1"/>
                </p:cNvSpPr>
                <p:nvPr/>
              </p:nvSpPr>
              <p:spPr bwMode="auto">
                <a:xfrm>
                  <a:off x="3574" y="2898"/>
                  <a:ext cx="1" cy="254"/>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09" name="Rectangle 277"/>
                <p:cNvSpPr>
                  <a:spLocks noChangeArrowheads="1"/>
                </p:cNvSpPr>
                <p:nvPr/>
              </p:nvSpPr>
              <p:spPr bwMode="auto">
                <a:xfrm>
                  <a:off x="3574" y="2898"/>
                  <a:ext cx="1" cy="254"/>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10" name="Rectangle 278"/>
                <p:cNvSpPr>
                  <a:spLocks noChangeArrowheads="1"/>
                </p:cNvSpPr>
                <p:nvPr/>
              </p:nvSpPr>
              <p:spPr bwMode="auto">
                <a:xfrm>
                  <a:off x="3575" y="2898"/>
                  <a:ext cx="1" cy="254"/>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11" name="Rectangle 279"/>
                <p:cNvSpPr>
                  <a:spLocks noChangeArrowheads="1"/>
                </p:cNvSpPr>
                <p:nvPr/>
              </p:nvSpPr>
              <p:spPr bwMode="auto">
                <a:xfrm>
                  <a:off x="3575" y="2898"/>
                  <a:ext cx="1" cy="254"/>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12" name="Rectangle 280"/>
                <p:cNvSpPr>
                  <a:spLocks noChangeArrowheads="1"/>
                </p:cNvSpPr>
                <p:nvPr/>
              </p:nvSpPr>
              <p:spPr bwMode="auto">
                <a:xfrm>
                  <a:off x="3575" y="2898"/>
                  <a:ext cx="1" cy="254"/>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13" name="Rectangle 281"/>
                <p:cNvSpPr>
                  <a:spLocks noChangeArrowheads="1"/>
                </p:cNvSpPr>
                <p:nvPr/>
              </p:nvSpPr>
              <p:spPr bwMode="auto">
                <a:xfrm>
                  <a:off x="3576" y="2898"/>
                  <a:ext cx="1" cy="254"/>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14" name="Rectangle 282"/>
                <p:cNvSpPr>
                  <a:spLocks noChangeArrowheads="1"/>
                </p:cNvSpPr>
                <p:nvPr/>
              </p:nvSpPr>
              <p:spPr bwMode="auto">
                <a:xfrm>
                  <a:off x="3576" y="2898"/>
                  <a:ext cx="1" cy="25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15" name="Rectangle 283"/>
                <p:cNvSpPr>
                  <a:spLocks noChangeArrowheads="1"/>
                </p:cNvSpPr>
                <p:nvPr/>
              </p:nvSpPr>
              <p:spPr bwMode="auto">
                <a:xfrm>
                  <a:off x="3576" y="2898"/>
                  <a:ext cx="1" cy="2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16" name="Rectangle 284"/>
                <p:cNvSpPr>
                  <a:spLocks noChangeArrowheads="1"/>
                </p:cNvSpPr>
                <p:nvPr/>
              </p:nvSpPr>
              <p:spPr bwMode="auto">
                <a:xfrm>
                  <a:off x="3577" y="2898"/>
                  <a:ext cx="1" cy="254"/>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17" name="Rectangle 285"/>
                <p:cNvSpPr>
                  <a:spLocks noChangeArrowheads="1"/>
                </p:cNvSpPr>
                <p:nvPr/>
              </p:nvSpPr>
              <p:spPr bwMode="auto">
                <a:xfrm>
                  <a:off x="3577" y="2898"/>
                  <a:ext cx="1" cy="254"/>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18" name="Rectangle 286"/>
                <p:cNvSpPr>
                  <a:spLocks noChangeArrowheads="1"/>
                </p:cNvSpPr>
                <p:nvPr/>
              </p:nvSpPr>
              <p:spPr bwMode="auto">
                <a:xfrm>
                  <a:off x="3577" y="2898"/>
                  <a:ext cx="1" cy="25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19" name="Rectangle 287"/>
                <p:cNvSpPr>
                  <a:spLocks noChangeArrowheads="1"/>
                </p:cNvSpPr>
                <p:nvPr/>
              </p:nvSpPr>
              <p:spPr bwMode="auto">
                <a:xfrm>
                  <a:off x="3578" y="2898"/>
                  <a:ext cx="1" cy="254"/>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20" name="Rectangle 288"/>
                <p:cNvSpPr>
                  <a:spLocks noChangeArrowheads="1"/>
                </p:cNvSpPr>
                <p:nvPr/>
              </p:nvSpPr>
              <p:spPr bwMode="auto">
                <a:xfrm>
                  <a:off x="3578" y="2898"/>
                  <a:ext cx="1" cy="25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21" name="Rectangle 289"/>
                <p:cNvSpPr>
                  <a:spLocks noChangeArrowheads="1"/>
                </p:cNvSpPr>
                <p:nvPr/>
              </p:nvSpPr>
              <p:spPr bwMode="auto">
                <a:xfrm>
                  <a:off x="3578" y="2898"/>
                  <a:ext cx="1" cy="254"/>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22" name="Rectangle 290"/>
                <p:cNvSpPr>
                  <a:spLocks noChangeArrowheads="1"/>
                </p:cNvSpPr>
                <p:nvPr/>
              </p:nvSpPr>
              <p:spPr bwMode="auto">
                <a:xfrm>
                  <a:off x="3579" y="2898"/>
                  <a:ext cx="1" cy="254"/>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23" name="Rectangle 291"/>
                <p:cNvSpPr>
                  <a:spLocks noChangeArrowheads="1"/>
                </p:cNvSpPr>
                <p:nvPr/>
              </p:nvSpPr>
              <p:spPr bwMode="auto">
                <a:xfrm>
                  <a:off x="3579" y="2898"/>
                  <a:ext cx="1" cy="254"/>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24" name="Rectangle 292"/>
                <p:cNvSpPr>
                  <a:spLocks noChangeArrowheads="1"/>
                </p:cNvSpPr>
                <p:nvPr/>
              </p:nvSpPr>
              <p:spPr bwMode="auto">
                <a:xfrm>
                  <a:off x="3579" y="2898"/>
                  <a:ext cx="1" cy="254"/>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25" name="Rectangle 293"/>
                <p:cNvSpPr>
                  <a:spLocks noChangeArrowheads="1"/>
                </p:cNvSpPr>
                <p:nvPr/>
              </p:nvSpPr>
              <p:spPr bwMode="auto">
                <a:xfrm>
                  <a:off x="3580" y="2898"/>
                  <a:ext cx="1" cy="254"/>
                </a:xfrm>
                <a:prstGeom prst="rect">
                  <a:avLst/>
                </a:prstGeom>
                <a:solidFill>
                  <a:srgbClr val="A1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26" name="Rectangle 294"/>
                <p:cNvSpPr>
                  <a:spLocks noChangeArrowheads="1"/>
                </p:cNvSpPr>
                <p:nvPr/>
              </p:nvSpPr>
              <p:spPr bwMode="auto">
                <a:xfrm>
                  <a:off x="3580" y="2898"/>
                  <a:ext cx="1" cy="254"/>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27" name="Rectangle 295"/>
                <p:cNvSpPr>
                  <a:spLocks noChangeArrowheads="1"/>
                </p:cNvSpPr>
                <p:nvPr/>
              </p:nvSpPr>
              <p:spPr bwMode="auto">
                <a:xfrm>
                  <a:off x="3580" y="2898"/>
                  <a:ext cx="1" cy="254"/>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28" name="Rectangle 296"/>
                <p:cNvSpPr>
                  <a:spLocks noChangeArrowheads="1"/>
                </p:cNvSpPr>
                <p:nvPr/>
              </p:nvSpPr>
              <p:spPr bwMode="auto">
                <a:xfrm>
                  <a:off x="3581" y="2898"/>
                  <a:ext cx="1" cy="254"/>
                </a:xfrm>
                <a:prstGeom prst="rect">
                  <a:avLst/>
                </a:prstGeom>
                <a:solidFill>
                  <a:srgbClr val="9595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29" name="Rectangle 297"/>
                <p:cNvSpPr>
                  <a:spLocks noChangeArrowheads="1"/>
                </p:cNvSpPr>
                <p:nvPr/>
              </p:nvSpPr>
              <p:spPr bwMode="auto">
                <a:xfrm>
                  <a:off x="3581" y="2898"/>
                  <a:ext cx="1" cy="254"/>
                </a:xfrm>
                <a:prstGeom prst="rect">
                  <a:avLst/>
                </a:prstGeom>
                <a:solidFill>
                  <a:srgbClr val="9191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30" name="Rectangle 298"/>
                <p:cNvSpPr>
                  <a:spLocks noChangeArrowheads="1"/>
                </p:cNvSpPr>
                <p:nvPr/>
              </p:nvSpPr>
              <p:spPr bwMode="auto">
                <a:xfrm>
                  <a:off x="3582" y="2898"/>
                  <a:ext cx="1" cy="254"/>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31" name="Rectangle 299"/>
                <p:cNvSpPr>
                  <a:spLocks noChangeArrowheads="1"/>
                </p:cNvSpPr>
                <p:nvPr/>
              </p:nvSpPr>
              <p:spPr bwMode="auto">
                <a:xfrm>
                  <a:off x="3582" y="2898"/>
                  <a:ext cx="1" cy="254"/>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32" name="Rectangle 300"/>
                <p:cNvSpPr>
                  <a:spLocks noChangeArrowheads="1"/>
                </p:cNvSpPr>
                <p:nvPr/>
              </p:nvSpPr>
              <p:spPr bwMode="auto">
                <a:xfrm>
                  <a:off x="3582" y="2898"/>
                  <a:ext cx="1" cy="254"/>
                </a:xfrm>
                <a:prstGeom prst="rect">
                  <a:avLst/>
                </a:prstGeom>
                <a:solidFill>
                  <a:srgbClr val="8585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33" name="Rectangle 301"/>
                <p:cNvSpPr>
                  <a:spLocks noChangeArrowheads="1"/>
                </p:cNvSpPr>
                <p:nvPr/>
              </p:nvSpPr>
              <p:spPr bwMode="auto">
                <a:xfrm>
                  <a:off x="3583" y="2898"/>
                  <a:ext cx="1" cy="254"/>
                </a:xfrm>
                <a:prstGeom prst="rect">
                  <a:avLst/>
                </a:prstGeom>
                <a:solidFill>
                  <a:srgbClr val="8181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34" name="Rectangle 302"/>
                <p:cNvSpPr>
                  <a:spLocks noChangeArrowheads="1"/>
                </p:cNvSpPr>
                <p:nvPr/>
              </p:nvSpPr>
              <p:spPr bwMode="auto">
                <a:xfrm>
                  <a:off x="3583" y="2898"/>
                  <a:ext cx="1" cy="254"/>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35" name="Rectangle 303"/>
                <p:cNvSpPr>
                  <a:spLocks noChangeArrowheads="1"/>
                </p:cNvSpPr>
                <p:nvPr/>
              </p:nvSpPr>
              <p:spPr bwMode="auto">
                <a:xfrm>
                  <a:off x="3583" y="2898"/>
                  <a:ext cx="1" cy="254"/>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36" name="Rectangle 304"/>
                <p:cNvSpPr>
                  <a:spLocks noChangeArrowheads="1"/>
                </p:cNvSpPr>
                <p:nvPr/>
              </p:nvSpPr>
              <p:spPr bwMode="auto">
                <a:xfrm>
                  <a:off x="3584" y="2898"/>
                  <a:ext cx="1" cy="254"/>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37" name="Rectangle 305"/>
                <p:cNvSpPr>
                  <a:spLocks noChangeArrowheads="1"/>
                </p:cNvSpPr>
                <p:nvPr/>
              </p:nvSpPr>
              <p:spPr bwMode="auto">
                <a:xfrm>
                  <a:off x="3584" y="2898"/>
                  <a:ext cx="1" cy="25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38" name="Rectangle 306"/>
                <p:cNvSpPr>
                  <a:spLocks noChangeArrowheads="1"/>
                </p:cNvSpPr>
                <p:nvPr/>
              </p:nvSpPr>
              <p:spPr bwMode="auto">
                <a:xfrm>
                  <a:off x="3584" y="2898"/>
                  <a:ext cx="1" cy="254"/>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39" name="Rectangle 307"/>
                <p:cNvSpPr>
                  <a:spLocks noChangeArrowheads="1"/>
                </p:cNvSpPr>
                <p:nvPr/>
              </p:nvSpPr>
              <p:spPr bwMode="auto">
                <a:xfrm>
                  <a:off x="3585" y="2898"/>
                  <a:ext cx="1" cy="254"/>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40" name="Rectangle 308"/>
                <p:cNvSpPr>
                  <a:spLocks noChangeArrowheads="1"/>
                </p:cNvSpPr>
                <p:nvPr/>
              </p:nvSpPr>
              <p:spPr bwMode="auto">
                <a:xfrm>
                  <a:off x="3585" y="2898"/>
                  <a:ext cx="1" cy="254"/>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41" name="Rectangle 309"/>
                <p:cNvSpPr>
                  <a:spLocks noChangeArrowheads="1"/>
                </p:cNvSpPr>
                <p:nvPr/>
              </p:nvSpPr>
              <p:spPr bwMode="auto">
                <a:xfrm>
                  <a:off x="3585" y="2898"/>
                  <a:ext cx="1" cy="254"/>
                </a:xfrm>
                <a:prstGeom prst="rect">
                  <a:avLst/>
                </a:prstGeom>
                <a:solidFill>
                  <a:srgbClr val="69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42" name="Rectangle 310"/>
                <p:cNvSpPr>
                  <a:spLocks noChangeArrowheads="1"/>
                </p:cNvSpPr>
                <p:nvPr/>
              </p:nvSpPr>
              <p:spPr bwMode="auto">
                <a:xfrm>
                  <a:off x="3586" y="2898"/>
                  <a:ext cx="1" cy="254"/>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43" name="Rectangle 311"/>
                <p:cNvSpPr>
                  <a:spLocks noChangeArrowheads="1"/>
                </p:cNvSpPr>
                <p:nvPr/>
              </p:nvSpPr>
              <p:spPr bwMode="auto">
                <a:xfrm>
                  <a:off x="3586" y="2898"/>
                  <a:ext cx="1" cy="254"/>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44" name="Rectangle 312"/>
                <p:cNvSpPr>
                  <a:spLocks noChangeArrowheads="1"/>
                </p:cNvSpPr>
                <p:nvPr/>
              </p:nvSpPr>
              <p:spPr bwMode="auto">
                <a:xfrm>
                  <a:off x="3586" y="2898"/>
                  <a:ext cx="1" cy="254"/>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45" name="Rectangle 313"/>
                <p:cNvSpPr>
                  <a:spLocks noChangeArrowheads="1"/>
                </p:cNvSpPr>
                <p:nvPr/>
              </p:nvSpPr>
              <p:spPr bwMode="auto">
                <a:xfrm>
                  <a:off x="3587" y="2898"/>
                  <a:ext cx="1" cy="254"/>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046" name="Freeform 314"/>
                <p:cNvSpPr>
                  <a:spLocks/>
                </p:cNvSpPr>
                <p:nvPr/>
              </p:nvSpPr>
              <p:spPr bwMode="auto">
                <a:xfrm>
                  <a:off x="3557" y="2898"/>
                  <a:ext cx="30" cy="254"/>
                </a:xfrm>
                <a:custGeom>
                  <a:avLst/>
                  <a:gdLst>
                    <a:gd name="T0" fmla="*/ 14 w 30"/>
                    <a:gd name="T1" fmla="*/ 0 h 254"/>
                    <a:gd name="T2" fmla="*/ 0 w 30"/>
                    <a:gd name="T3" fmla="*/ 0 h 254"/>
                    <a:gd name="T4" fmla="*/ 0 w 30"/>
                    <a:gd name="T5" fmla="*/ 254 h 254"/>
                    <a:gd name="T6" fmla="*/ 30 w 30"/>
                    <a:gd name="T7" fmla="*/ 254 h 254"/>
                    <a:gd name="T8" fmla="*/ 29 w 30"/>
                    <a:gd name="T9" fmla="*/ 0 h 254"/>
                    <a:gd name="T10" fmla="*/ 14 w 30"/>
                    <a:gd name="T11" fmla="*/ 0 h 254"/>
                  </a:gdLst>
                  <a:ahLst/>
                  <a:cxnLst>
                    <a:cxn ang="0">
                      <a:pos x="T0" y="T1"/>
                    </a:cxn>
                    <a:cxn ang="0">
                      <a:pos x="T2" y="T3"/>
                    </a:cxn>
                    <a:cxn ang="0">
                      <a:pos x="T4" y="T5"/>
                    </a:cxn>
                    <a:cxn ang="0">
                      <a:pos x="T6" y="T7"/>
                    </a:cxn>
                    <a:cxn ang="0">
                      <a:pos x="T8" y="T9"/>
                    </a:cxn>
                    <a:cxn ang="0">
                      <a:pos x="T10" y="T11"/>
                    </a:cxn>
                  </a:cxnLst>
                  <a:rect l="0" t="0" r="r" b="b"/>
                  <a:pathLst>
                    <a:path w="30" h="254">
                      <a:moveTo>
                        <a:pt x="14" y="0"/>
                      </a:moveTo>
                      <a:lnTo>
                        <a:pt x="0" y="0"/>
                      </a:lnTo>
                      <a:lnTo>
                        <a:pt x="0" y="254"/>
                      </a:lnTo>
                      <a:lnTo>
                        <a:pt x="30" y="254"/>
                      </a:lnTo>
                      <a:lnTo>
                        <a:pt x="29" y="0"/>
                      </a:lnTo>
                      <a:lnTo>
                        <a:pt x="14"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0" name="Group 315"/>
              <p:cNvGrpSpPr>
                <a:grpSpLocks/>
              </p:cNvGrpSpPr>
              <p:nvPr/>
            </p:nvGrpSpPr>
            <p:grpSpPr bwMode="auto">
              <a:xfrm>
                <a:off x="3429" y="3279"/>
                <a:ext cx="31" cy="248"/>
                <a:chOff x="3556" y="3279"/>
                <a:chExt cx="31" cy="248"/>
              </a:xfrm>
            </p:grpSpPr>
            <p:sp>
              <p:nvSpPr>
                <p:cNvPr id="3877" name="Rectangle 316"/>
                <p:cNvSpPr>
                  <a:spLocks noChangeArrowheads="1"/>
                </p:cNvSpPr>
                <p:nvPr/>
              </p:nvSpPr>
              <p:spPr bwMode="auto">
                <a:xfrm>
                  <a:off x="3556" y="3279"/>
                  <a:ext cx="1" cy="248"/>
                </a:xfrm>
                <a:prstGeom prst="rect">
                  <a:avLst/>
                </a:prstGeom>
                <a:solidFill>
                  <a:srgbClr val="6161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78" name="Rectangle 317"/>
                <p:cNvSpPr>
                  <a:spLocks noChangeArrowheads="1"/>
                </p:cNvSpPr>
                <p:nvPr/>
              </p:nvSpPr>
              <p:spPr bwMode="auto">
                <a:xfrm>
                  <a:off x="3557" y="3279"/>
                  <a:ext cx="1" cy="248"/>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79" name="Rectangle 318"/>
                <p:cNvSpPr>
                  <a:spLocks noChangeArrowheads="1"/>
                </p:cNvSpPr>
                <p:nvPr/>
              </p:nvSpPr>
              <p:spPr bwMode="auto">
                <a:xfrm>
                  <a:off x="3557" y="3279"/>
                  <a:ext cx="1" cy="248"/>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80" name="Rectangle 319"/>
                <p:cNvSpPr>
                  <a:spLocks noChangeArrowheads="1"/>
                </p:cNvSpPr>
                <p:nvPr/>
              </p:nvSpPr>
              <p:spPr bwMode="auto">
                <a:xfrm>
                  <a:off x="3558" y="3279"/>
                  <a:ext cx="1" cy="248"/>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81" name="Rectangle 320"/>
                <p:cNvSpPr>
                  <a:spLocks noChangeArrowheads="1"/>
                </p:cNvSpPr>
                <p:nvPr/>
              </p:nvSpPr>
              <p:spPr bwMode="auto">
                <a:xfrm>
                  <a:off x="3558" y="3279"/>
                  <a:ext cx="1" cy="248"/>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82" name="Rectangle 321"/>
                <p:cNvSpPr>
                  <a:spLocks noChangeArrowheads="1"/>
                </p:cNvSpPr>
                <p:nvPr/>
              </p:nvSpPr>
              <p:spPr bwMode="auto">
                <a:xfrm>
                  <a:off x="3558" y="3279"/>
                  <a:ext cx="1" cy="248"/>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83" name="Rectangle 322"/>
                <p:cNvSpPr>
                  <a:spLocks noChangeArrowheads="1"/>
                </p:cNvSpPr>
                <p:nvPr/>
              </p:nvSpPr>
              <p:spPr bwMode="auto">
                <a:xfrm>
                  <a:off x="3559" y="3279"/>
                  <a:ext cx="1" cy="248"/>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84" name="Rectangle 323"/>
                <p:cNvSpPr>
                  <a:spLocks noChangeArrowheads="1"/>
                </p:cNvSpPr>
                <p:nvPr/>
              </p:nvSpPr>
              <p:spPr bwMode="auto">
                <a:xfrm>
                  <a:off x="3559" y="3279"/>
                  <a:ext cx="1" cy="248"/>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85" name="Rectangle 324"/>
                <p:cNvSpPr>
                  <a:spLocks noChangeArrowheads="1"/>
                </p:cNvSpPr>
                <p:nvPr/>
              </p:nvSpPr>
              <p:spPr bwMode="auto">
                <a:xfrm>
                  <a:off x="3559" y="3279"/>
                  <a:ext cx="1" cy="248"/>
                </a:xfrm>
                <a:prstGeom prst="rect">
                  <a:avLst/>
                </a:prstGeom>
                <a:solidFill>
                  <a:srgbClr val="7171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86" name="Rectangle 325"/>
                <p:cNvSpPr>
                  <a:spLocks noChangeArrowheads="1"/>
                </p:cNvSpPr>
                <p:nvPr/>
              </p:nvSpPr>
              <p:spPr bwMode="auto">
                <a:xfrm>
                  <a:off x="3560" y="3279"/>
                  <a:ext cx="1" cy="248"/>
                </a:xfrm>
                <a:prstGeom prst="rect">
                  <a:avLst/>
                </a:prstGeom>
                <a:solidFill>
                  <a:srgbClr val="7575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87" name="Rectangle 326"/>
                <p:cNvSpPr>
                  <a:spLocks noChangeArrowheads="1"/>
                </p:cNvSpPr>
                <p:nvPr/>
              </p:nvSpPr>
              <p:spPr bwMode="auto">
                <a:xfrm>
                  <a:off x="3560" y="3279"/>
                  <a:ext cx="1" cy="248"/>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88" name="Rectangle 327"/>
                <p:cNvSpPr>
                  <a:spLocks noChangeArrowheads="1"/>
                </p:cNvSpPr>
                <p:nvPr/>
              </p:nvSpPr>
              <p:spPr bwMode="auto">
                <a:xfrm>
                  <a:off x="3560" y="3279"/>
                  <a:ext cx="1" cy="248"/>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89" name="Rectangle 328"/>
                <p:cNvSpPr>
                  <a:spLocks noChangeArrowheads="1"/>
                </p:cNvSpPr>
                <p:nvPr/>
              </p:nvSpPr>
              <p:spPr bwMode="auto">
                <a:xfrm>
                  <a:off x="3561" y="3279"/>
                  <a:ext cx="1" cy="24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90" name="Rectangle 329"/>
                <p:cNvSpPr>
                  <a:spLocks noChangeArrowheads="1"/>
                </p:cNvSpPr>
                <p:nvPr/>
              </p:nvSpPr>
              <p:spPr bwMode="auto">
                <a:xfrm>
                  <a:off x="3561" y="3279"/>
                  <a:ext cx="1" cy="248"/>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91" name="Rectangle 330"/>
                <p:cNvSpPr>
                  <a:spLocks noChangeArrowheads="1"/>
                </p:cNvSpPr>
                <p:nvPr/>
              </p:nvSpPr>
              <p:spPr bwMode="auto">
                <a:xfrm>
                  <a:off x="3561" y="3279"/>
                  <a:ext cx="1" cy="248"/>
                </a:xfrm>
                <a:prstGeom prst="rect">
                  <a:avLst/>
                </a:prstGeom>
                <a:solidFill>
                  <a:srgbClr val="8787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92" name="Rectangle 331"/>
                <p:cNvSpPr>
                  <a:spLocks noChangeArrowheads="1"/>
                </p:cNvSpPr>
                <p:nvPr/>
              </p:nvSpPr>
              <p:spPr bwMode="auto">
                <a:xfrm>
                  <a:off x="3562" y="3279"/>
                  <a:ext cx="1" cy="248"/>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93" name="Rectangle 332"/>
                <p:cNvSpPr>
                  <a:spLocks noChangeArrowheads="1"/>
                </p:cNvSpPr>
                <p:nvPr/>
              </p:nvSpPr>
              <p:spPr bwMode="auto">
                <a:xfrm>
                  <a:off x="3562" y="3279"/>
                  <a:ext cx="1" cy="248"/>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94" name="Rectangle 333"/>
                <p:cNvSpPr>
                  <a:spLocks noChangeArrowheads="1"/>
                </p:cNvSpPr>
                <p:nvPr/>
              </p:nvSpPr>
              <p:spPr bwMode="auto">
                <a:xfrm>
                  <a:off x="3562" y="3279"/>
                  <a:ext cx="1" cy="24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95" name="Rectangle 334"/>
                <p:cNvSpPr>
                  <a:spLocks noChangeArrowheads="1"/>
                </p:cNvSpPr>
                <p:nvPr/>
              </p:nvSpPr>
              <p:spPr bwMode="auto">
                <a:xfrm>
                  <a:off x="3563" y="3279"/>
                  <a:ext cx="1" cy="248"/>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96" name="Rectangle 335"/>
                <p:cNvSpPr>
                  <a:spLocks noChangeArrowheads="1"/>
                </p:cNvSpPr>
                <p:nvPr/>
              </p:nvSpPr>
              <p:spPr bwMode="auto">
                <a:xfrm>
                  <a:off x="3563" y="3279"/>
                  <a:ext cx="1" cy="248"/>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97" name="Rectangle 336"/>
                <p:cNvSpPr>
                  <a:spLocks noChangeArrowheads="1"/>
                </p:cNvSpPr>
                <p:nvPr/>
              </p:nvSpPr>
              <p:spPr bwMode="auto">
                <a:xfrm>
                  <a:off x="3563" y="3279"/>
                  <a:ext cx="1" cy="248"/>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98" name="Rectangle 337"/>
                <p:cNvSpPr>
                  <a:spLocks noChangeArrowheads="1"/>
                </p:cNvSpPr>
                <p:nvPr/>
              </p:nvSpPr>
              <p:spPr bwMode="auto">
                <a:xfrm>
                  <a:off x="3564" y="3279"/>
                  <a:ext cx="1" cy="248"/>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99" name="Rectangle 338"/>
                <p:cNvSpPr>
                  <a:spLocks noChangeArrowheads="1"/>
                </p:cNvSpPr>
                <p:nvPr/>
              </p:nvSpPr>
              <p:spPr bwMode="auto">
                <a:xfrm>
                  <a:off x="3564" y="3279"/>
                  <a:ext cx="1" cy="248"/>
                </a:xfrm>
                <a:prstGeom prst="rect">
                  <a:avLst/>
                </a:prstGeom>
                <a:solidFill>
                  <a:srgbClr val="A7A7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00" name="Rectangle 339"/>
                <p:cNvSpPr>
                  <a:spLocks noChangeArrowheads="1"/>
                </p:cNvSpPr>
                <p:nvPr/>
              </p:nvSpPr>
              <p:spPr bwMode="auto">
                <a:xfrm>
                  <a:off x="3564" y="3279"/>
                  <a:ext cx="1" cy="248"/>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01" name="Rectangle 340"/>
                <p:cNvSpPr>
                  <a:spLocks noChangeArrowheads="1"/>
                </p:cNvSpPr>
                <p:nvPr/>
              </p:nvSpPr>
              <p:spPr bwMode="auto">
                <a:xfrm>
                  <a:off x="3565" y="3279"/>
                  <a:ext cx="1" cy="24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02" name="Rectangle 341"/>
                <p:cNvSpPr>
                  <a:spLocks noChangeArrowheads="1"/>
                </p:cNvSpPr>
                <p:nvPr/>
              </p:nvSpPr>
              <p:spPr bwMode="auto">
                <a:xfrm>
                  <a:off x="3565" y="3279"/>
                  <a:ext cx="1" cy="24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03" name="Rectangle 342"/>
                <p:cNvSpPr>
                  <a:spLocks noChangeArrowheads="1"/>
                </p:cNvSpPr>
                <p:nvPr/>
              </p:nvSpPr>
              <p:spPr bwMode="auto">
                <a:xfrm>
                  <a:off x="3565" y="3279"/>
                  <a:ext cx="1" cy="248"/>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04" name="Rectangle 343"/>
                <p:cNvSpPr>
                  <a:spLocks noChangeArrowheads="1"/>
                </p:cNvSpPr>
                <p:nvPr/>
              </p:nvSpPr>
              <p:spPr bwMode="auto">
                <a:xfrm>
                  <a:off x="3566" y="3279"/>
                  <a:ext cx="1" cy="248"/>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05" name="Rectangle 344"/>
                <p:cNvSpPr>
                  <a:spLocks noChangeArrowheads="1"/>
                </p:cNvSpPr>
                <p:nvPr/>
              </p:nvSpPr>
              <p:spPr bwMode="auto">
                <a:xfrm>
                  <a:off x="3566" y="3279"/>
                  <a:ext cx="1" cy="248"/>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06" name="Rectangle 345"/>
                <p:cNvSpPr>
                  <a:spLocks noChangeArrowheads="1"/>
                </p:cNvSpPr>
                <p:nvPr/>
              </p:nvSpPr>
              <p:spPr bwMode="auto">
                <a:xfrm>
                  <a:off x="3566" y="3279"/>
                  <a:ext cx="1" cy="248"/>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07" name="Rectangle 346"/>
                <p:cNvSpPr>
                  <a:spLocks noChangeArrowheads="1"/>
                </p:cNvSpPr>
                <p:nvPr/>
              </p:nvSpPr>
              <p:spPr bwMode="auto">
                <a:xfrm>
                  <a:off x="3567" y="3279"/>
                  <a:ext cx="1" cy="2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08" name="Rectangle 347"/>
                <p:cNvSpPr>
                  <a:spLocks noChangeArrowheads="1"/>
                </p:cNvSpPr>
                <p:nvPr/>
              </p:nvSpPr>
              <p:spPr bwMode="auto">
                <a:xfrm>
                  <a:off x="3567" y="3279"/>
                  <a:ext cx="1" cy="248"/>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09" name="Rectangle 348"/>
                <p:cNvSpPr>
                  <a:spLocks noChangeArrowheads="1"/>
                </p:cNvSpPr>
                <p:nvPr/>
              </p:nvSpPr>
              <p:spPr bwMode="auto">
                <a:xfrm>
                  <a:off x="3567" y="3279"/>
                  <a:ext cx="1" cy="248"/>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10" name="Rectangle 349"/>
                <p:cNvSpPr>
                  <a:spLocks noChangeArrowheads="1"/>
                </p:cNvSpPr>
                <p:nvPr/>
              </p:nvSpPr>
              <p:spPr bwMode="auto">
                <a:xfrm>
                  <a:off x="3568" y="3279"/>
                  <a:ext cx="1" cy="248"/>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11" name="Rectangle 350"/>
                <p:cNvSpPr>
                  <a:spLocks noChangeArrowheads="1"/>
                </p:cNvSpPr>
                <p:nvPr/>
              </p:nvSpPr>
              <p:spPr bwMode="auto">
                <a:xfrm>
                  <a:off x="3568" y="3279"/>
                  <a:ext cx="1" cy="248"/>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12" name="Rectangle 351"/>
                <p:cNvSpPr>
                  <a:spLocks noChangeArrowheads="1"/>
                </p:cNvSpPr>
                <p:nvPr/>
              </p:nvSpPr>
              <p:spPr bwMode="auto">
                <a:xfrm>
                  <a:off x="3568" y="3279"/>
                  <a:ext cx="1" cy="248"/>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13" name="Rectangle 352"/>
                <p:cNvSpPr>
                  <a:spLocks noChangeArrowheads="1"/>
                </p:cNvSpPr>
                <p:nvPr/>
              </p:nvSpPr>
              <p:spPr bwMode="auto">
                <a:xfrm>
                  <a:off x="3569" y="3279"/>
                  <a:ext cx="1" cy="248"/>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14" name="Rectangle 353"/>
                <p:cNvSpPr>
                  <a:spLocks noChangeArrowheads="1"/>
                </p:cNvSpPr>
                <p:nvPr/>
              </p:nvSpPr>
              <p:spPr bwMode="auto">
                <a:xfrm>
                  <a:off x="3569" y="3279"/>
                  <a:ext cx="1" cy="248"/>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15" name="Rectangle 354"/>
                <p:cNvSpPr>
                  <a:spLocks noChangeArrowheads="1"/>
                </p:cNvSpPr>
                <p:nvPr/>
              </p:nvSpPr>
              <p:spPr bwMode="auto">
                <a:xfrm>
                  <a:off x="3570" y="3279"/>
                  <a:ext cx="1" cy="24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16" name="Rectangle 355"/>
                <p:cNvSpPr>
                  <a:spLocks noChangeArrowheads="1"/>
                </p:cNvSpPr>
                <p:nvPr/>
              </p:nvSpPr>
              <p:spPr bwMode="auto">
                <a:xfrm>
                  <a:off x="3570" y="3279"/>
                  <a:ext cx="1" cy="24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17" name="Rectangle 356"/>
                <p:cNvSpPr>
                  <a:spLocks noChangeArrowheads="1"/>
                </p:cNvSpPr>
                <p:nvPr/>
              </p:nvSpPr>
              <p:spPr bwMode="auto">
                <a:xfrm>
                  <a:off x="3570" y="3279"/>
                  <a:ext cx="1" cy="248"/>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18" name="Rectangle 357"/>
                <p:cNvSpPr>
                  <a:spLocks noChangeArrowheads="1"/>
                </p:cNvSpPr>
                <p:nvPr/>
              </p:nvSpPr>
              <p:spPr bwMode="auto">
                <a:xfrm>
                  <a:off x="3571" y="3279"/>
                  <a:ext cx="1" cy="248"/>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19" name="Rectangle 358"/>
                <p:cNvSpPr>
                  <a:spLocks noChangeArrowheads="1"/>
                </p:cNvSpPr>
                <p:nvPr/>
              </p:nvSpPr>
              <p:spPr bwMode="auto">
                <a:xfrm>
                  <a:off x="3572" y="3279"/>
                  <a:ext cx="1" cy="248"/>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20" name="Rectangle 359"/>
                <p:cNvSpPr>
                  <a:spLocks noChangeArrowheads="1"/>
                </p:cNvSpPr>
                <p:nvPr/>
              </p:nvSpPr>
              <p:spPr bwMode="auto">
                <a:xfrm>
                  <a:off x="3572" y="3279"/>
                  <a:ext cx="1" cy="24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21" name="Rectangle 360"/>
                <p:cNvSpPr>
                  <a:spLocks noChangeArrowheads="1"/>
                </p:cNvSpPr>
                <p:nvPr/>
              </p:nvSpPr>
              <p:spPr bwMode="auto">
                <a:xfrm>
                  <a:off x="3573" y="3279"/>
                  <a:ext cx="1" cy="24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22" name="Rectangle 361"/>
                <p:cNvSpPr>
                  <a:spLocks noChangeArrowheads="1"/>
                </p:cNvSpPr>
                <p:nvPr/>
              </p:nvSpPr>
              <p:spPr bwMode="auto">
                <a:xfrm>
                  <a:off x="3573" y="3279"/>
                  <a:ext cx="1" cy="248"/>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23" name="Rectangle 362"/>
                <p:cNvSpPr>
                  <a:spLocks noChangeArrowheads="1"/>
                </p:cNvSpPr>
                <p:nvPr/>
              </p:nvSpPr>
              <p:spPr bwMode="auto">
                <a:xfrm>
                  <a:off x="3573" y="3279"/>
                  <a:ext cx="1" cy="248"/>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24" name="Rectangle 363"/>
                <p:cNvSpPr>
                  <a:spLocks noChangeArrowheads="1"/>
                </p:cNvSpPr>
                <p:nvPr/>
              </p:nvSpPr>
              <p:spPr bwMode="auto">
                <a:xfrm>
                  <a:off x="3574" y="3279"/>
                  <a:ext cx="1" cy="248"/>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25" name="Rectangle 364"/>
                <p:cNvSpPr>
                  <a:spLocks noChangeArrowheads="1"/>
                </p:cNvSpPr>
                <p:nvPr/>
              </p:nvSpPr>
              <p:spPr bwMode="auto">
                <a:xfrm>
                  <a:off x="3574" y="3279"/>
                  <a:ext cx="1" cy="248"/>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26" name="Rectangle 365"/>
                <p:cNvSpPr>
                  <a:spLocks noChangeArrowheads="1"/>
                </p:cNvSpPr>
                <p:nvPr/>
              </p:nvSpPr>
              <p:spPr bwMode="auto">
                <a:xfrm>
                  <a:off x="3574" y="3279"/>
                  <a:ext cx="1" cy="248"/>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27" name="Rectangle 366"/>
                <p:cNvSpPr>
                  <a:spLocks noChangeArrowheads="1"/>
                </p:cNvSpPr>
                <p:nvPr/>
              </p:nvSpPr>
              <p:spPr bwMode="auto">
                <a:xfrm>
                  <a:off x="3575" y="3279"/>
                  <a:ext cx="1" cy="248"/>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28" name="Rectangle 367"/>
                <p:cNvSpPr>
                  <a:spLocks noChangeArrowheads="1"/>
                </p:cNvSpPr>
                <p:nvPr/>
              </p:nvSpPr>
              <p:spPr bwMode="auto">
                <a:xfrm>
                  <a:off x="3575" y="3279"/>
                  <a:ext cx="1" cy="248"/>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29" name="Rectangle 368"/>
                <p:cNvSpPr>
                  <a:spLocks noChangeArrowheads="1"/>
                </p:cNvSpPr>
                <p:nvPr/>
              </p:nvSpPr>
              <p:spPr bwMode="auto">
                <a:xfrm>
                  <a:off x="3575" y="3279"/>
                  <a:ext cx="1" cy="24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30" name="Rectangle 369"/>
                <p:cNvSpPr>
                  <a:spLocks noChangeArrowheads="1"/>
                </p:cNvSpPr>
                <p:nvPr/>
              </p:nvSpPr>
              <p:spPr bwMode="auto">
                <a:xfrm>
                  <a:off x="3576" y="3279"/>
                  <a:ext cx="1" cy="248"/>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31" name="Rectangle 370"/>
                <p:cNvSpPr>
                  <a:spLocks noChangeArrowheads="1"/>
                </p:cNvSpPr>
                <p:nvPr/>
              </p:nvSpPr>
              <p:spPr bwMode="auto">
                <a:xfrm>
                  <a:off x="3576" y="3279"/>
                  <a:ext cx="1" cy="248"/>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32" name="Rectangle 371"/>
                <p:cNvSpPr>
                  <a:spLocks noChangeArrowheads="1"/>
                </p:cNvSpPr>
                <p:nvPr/>
              </p:nvSpPr>
              <p:spPr bwMode="auto">
                <a:xfrm>
                  <a:off x="3576" y="3279"/>
                  <a:ext cx="1" cy="248"/>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33" name="Rectangle 372"/>
                <p:cNvSpPr>
                  <a:spLocks noChangeArrowheads="1"/>
                </p:cNvSpPr>
                <p:nvPr/>
              </p:nvSpPr>
              <p:spPr bwMode="auto">
                <a:xfrm>
                  <a:off x="3577" y="3279"/>
                  <a:ext cx="1" cy="248"/>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34" name="Rectangle 373"/>
                <p:cNvSpPr>
                  <a:spLocks noChangeArrowheads="1"/>
                </p:cNvSpPr>
                <p:nvPr/>
              </p:nvSpPr>
              <p:spPr bwMode="auto">
                <a:xfrm>
                  <a:off x="3577" y="3279"/>
                  <a:ext cx="1" cy="24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35" name="Rectangle 374"/>
                <p:cNvSpPr>
                  <a:spLocks noChangeArrowheads="1"/>
                </p:cNvSpPr>
                <p:nvPr/>
              </p:nvSpPr>
              <p:spPr bwMode="auto">
                <a:xfrm>
                  <a:off x="3577" y="3279"/>
                  <a:ext cx="1" cy="248"/>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36" name="Rectangle 375"/>
                <p:cNvSpPr>
                  <a:spLocks noChangeArrowheads="1"/>
                </p:cNvSpPr>
                <p:nvPr/>
              </p:nvSpPr>
              <p:spPr bwMode="auto">
                <a:xfrm>
                  <a:off x="3578" y="3279"/>
                  <a:ext cx="1" cy="248"/>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37" name="Rectangle 376"/>
                <p:cNvSpPr>
                  <a:spLocks noChangeArrowheads="1"/>
                </p:cNvSpPr>
                <p:nvPr/>
              </p:nvSpPr>
              <p:spPr bwMode="auto">
                <a:xfrm>
                  <a:off x="3578" y="3279"/>
                  <a:ext cx="1" cy="248"/>
                </a:xfrm>
                <a:prstGeom prst="rect">
                  <a:avLst/>
                </a:prstGeom>
                <a:solidFill>
                  <a:srgbClr val="A7A7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38" name="Rectangle 377"/>
                <p:cNvSpPr>
                  <a:spLocks noChangeArrowheads="1"/>
                </p:cNvSpPr>
                <p:nvPr/>
              </p:nvSpPr>
              <p:spPr bwMode="auto">
                <a:xfrm>
                  <a:off x="3578" y="3279"/>
                  <a:ext cx="1" cy="248"/>
                </a:xfrm>
                <a:prstGeom prst="rect">
                  <a:avLst/>
                </a:prstGeom>
                <a:solidFill>
                  <a:srgbClr val="A3A3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39" name="Rectangle 378"/>
                <p:cNvSpPr>
                  <a:spLocks noChangeArrowheads="1"/>
                </p:cNvSpPr>
                <p:nvPr/>
              </p:nvSpPr>
              <p:spPr bwMode="auto">
                <a:xfrm>
                  <a:off x="3579" y="3279"/>
                  <a:ext cx="1" cy="248"/>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40" name="Rectangle 379"/>
                <p:cNvSpPr>
                  <a:spLocks noChangeArrowheads="1"/>
                </p:cNvSpPr>
                <p:nvPr/>
              </p:nvSpPr>
              <p:spPr bwMode="auto">
                <a:xfrm>
                  <a:off x="3579" y="3279"/>
                  <a:ext cx="1" cy="248"/>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41" name="Rectangle 380"/>
                <p:cNvSpPr>
                  <a:spLocks noChangeArrowheads="1"/>
                </p:cNvSpPr>
                <p:nvPr/>
              </p:nvSpPr>
              <p:spPr bwMode="auto">
                <a:xfrm>
                  <a:off x="3579" y="3279"/>
                  <a:ext cx="1" cy="248"/>
                </a:xfrm>
                <a:prstGeom prst="rect">
                  <a:avLst/>
                </a:prstGeom>
                <a:solidFill>
                  <a:srgbClr val="9797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42" name="Rectangle 381"/>
                <p:cNvSpPr>
                  <a:spLocks noChangeArrowheads="1"/>
                </p:cNvSpPr>
                <p:nvPr/>
              </p:nvSpPr>
              <p:spPr bwMode="auto">
                <a:xfrm>
                  <a:off x="3580" y="3279"/>
                  <a:ext cx="1" cy="24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43" name="Rectangle 382"/>
                <p:cNvSpPr>
                  <a:spLocks noChangeArrowheads="1"/>
                </p:cNvSpPr>
                <p:nvPr/>
              </p:nvSpPr>
              <p:spPr bwMode="auto">
                <a:xfrm>
                  <a:off x="3580" y="3279"/>
                  <a:ext cx="1" cy="248"/>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44" name="Rectangle 383"/>
                <p:cNvSpPr>
                  <a:spLocks noChangeArrowheads="1"/>
                </p:cNvSpPr>
                <p:nvPr/>
              </p:nvSpPr>
              <p:spPr bwMode="auto">
                <a:xfrm>
                  <a:off x="3580" y="3279"/>
                  <a:ext cx="1" cy="248"/>
                </a:xfrm>
                <a:prstGeom prst="rect">
                  <a:avLst/>
                </a:prstGeom>
                <a:solidFill>
                  <a:srgbClr val="8B8B8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45" name="Rectangle 384"/>
                <p:cNvSpPr>
                  <a:spLocks noChangeArrowheads="1"/>
                </p:cNvSpPr>
                <p:nvPr/>
              </p:nvSpPr>
              <p:spPr bwMode="auto">
                <a:xfrm>
                  <a:off x="3581" y="3279"/>
                  <a:ext cx="1" cy="248"/>
                </a:xfrm>
                <a:prstGeom prst="rect">
                  <a:avLst/>
                </a:prstGeom>
                <a:solidFill>
                  <a:srgbClr val="8787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46" name="Rectangle 385"/>
                <p:cNvSpPr>
                  <a:spLocks noChangeArrowheads="1"/>
                </p:cNvSpPr>
                <p:nvPr/>
              </p:nvSpPr>
              <p:spPr bwMode="auto">
                <a:xfrm>
                  <a:off x="3581" y="3279"/>
                  <a:ext cx="1" cy="248"/>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47" name="Rectangle 386"/>
                <p:cNvSpPr>
                  <a:spLocks noChangeArrowheads="1"/>
                </p:cNvSpPr>
                <p:nvPr/>
              </p:nvSpPr>
              <p:spPr bwMode="auto">
                <a:xfrm>
                  <a:off x="3582" y="3279"/>
                  <a:ext cx="1" cy="24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48" name="Rectangle 387"/>
                <p:cNvSpPr>
                  <a:spLocks noChangeArrowheads="1"/>
                </p:cNvSpPr>
                <p:nvPr/>
              </p:nvSpPr>
              <p:spPr bwMode="auto">
                <a:xfrm>
                  <a:off x="3582" y="3279"/>
                  <a:ext cx="1" cy="248"/>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49" name="Rectangle 388"/>
                <p:cNvSpPr>
                  <a:spLocks noChangeArrowheads="1"/>
                </p:cNvSpPr>
                <p:nvPr/>
              </p:nvSpPr>
              <p:spPr bwMode="auto">
                <a:xfrm>
                  <a:off x="3582" y="3279"/>
                  <a:ext cx="1" cy="248"/>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50" name="Rectangle 389"/>
                <p:cNvSpPr>
                  <a:spLocks noChangeArrowheads="1"/>
                </p:cNvSpPr>
                <p:nvPr/>
              </p:nvSpPr>
              <p:spPr bwMode="auto">
                <a:xfrm>
                  <a:off x="3583" y="3279"/>
                  <a:ext cx="1" cy="248"/>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51" name="Rectangle 390"/>
                <p:cNvSpPr>
                  <a:spLocks noChangeArrowheads="1"/>
                </p:cNvSpPr>
                <p:nvPr/>
              </p:nvSpPr>
              <p:spPr bwMode="auto">
                <a:xfrm>
                  <a:off x="3583" y="3279"/>
                  <a:ext cx="1" cy="248"/>
                </a:xfrm>
                <a:prstGeom prst="rect">
                  <a:avLst/>
                </a:prstGeom>
                <a:solidFill>
                  <a:srgbClr val="7171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52" name="Rectangle 391"/>
                <p:cNvSpPr>
                  <a:spLocks noChangeArrowheads="1"/>
                </p:cNvSpPr>
                <p:nvPr/>
              </p:nvSpPr>
              <p:spPr bwMode="auto">
                <a:xfrm>
                  <a:off x="3583" y="3279"/>
                  <a:ext cx="1" cy="248"/>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53" name="Rectangle 392"/>
                <p:cNvSpPr>
                  <a:spLocks noChangeArrowheads="1"/>
                </p:cNvSpPr>
                <p:nvPr/>
              </p:nvSpPr>
              <p:spPr bwMode="auto">
                <a:xfrm>
                  <a:off x="3584" y="3279"/>
                  <a:ext cx="1" cy="248"/>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54" name="Rectangle 393"/>
                <p:cNvSpPr>
                  <a:spLocks noChangeArrowheads="1"/>
                </p:cNvSpPr>
                <p:nvPr/>
              </p:nvSpPr>
              <p:spPr bwMode="auto">
                <a:xfrm>
                  <a:off x="3584" y="3279"/>
                  <a:ext cx="1" cy="248"/>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55" name="Rectangle 394"/>
                <p:cNvSpPr>
                  <a:spLocks noChangeArrowheads="1"/>
                </p:cNvSpPr>
                <p:nvPr/>
              </p:nvSpPr>
              <p:spPr bwMode="auto">
                <a:xfrm>
                  <a:off x="3584" y="3279"/>
                  <a:ext cx="1" cy="248"/>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56" name="Rectangle 395"/>
                <p:cNvSpPr>
                  <a:spLocks noChangeArrowheads="1"/>
                </p:cNvSpPr>
                <p:nvPr/>
              </p:nvSpPr>
              <p:spPr bwMode="auto">
                <a:xfrm>
                  <a:off x="3585" y="3279"/>
                  <a:ext cx="1" cy="248"/>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57" name="Rectangle 396"/>
                <p:cNvSpPr>
                  <a:spLocks noChangeArrowheads="1"/>
                </p:cNvSpPr>
                <p:nvPr/>
              </p:nvSpPr>
              <p:spPr bwMode="auto">
                <a:xfrm>
                  <a:off x="3585" y="3279"/>
                  <a:ext cx="1" cy="248"/>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58" name="Rectangle 397"/>
                <p:cNvSpPr>
                  <a:spLocks noChangeArrowheads="1"/>
                </p:cNvSpPr>
                <p:nvPr/>
              </p:nvSpPr>
              <p:spPr bwMode="auto">
                <a:xfrm>
                  <a:off x="3585" y="3279"/>
                  <a:ext cx="1" cy="248"/>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59" name="Rectangle 398"/>
                <p:cNvSpPr>
                  <a:spLocks noChangeArrowheads="1"/>
                </p:cNvSpPr>
                <p:nvPr/>
              </p:nvSpPr>
              <p:spPr bwMode="auto">
                <a:xfrm>
                  <a:off x="3586" y="3279"/>
                  <a:ext cx="1" cy="248"/>
                </a:xfrm>
                <a:prstGeom prst="rect">
                  <a:avLst/>
                </a:prstGeom>
                <a:solidFill>
                  <a:srgbClr val="6161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960" name="Freeform 399"/>
                <p:cNvSpPr>
                  <a:spLocks/>
                </p:cNvSpPr>
                <p:nvPr/>
              </p:nvSpPr>
              <p:spPr bwMode="auto">
                <a:xfrm>
                  <a:off x="3557" y="3279"/>
                  <a:ext cx="29" cy="248"/>
                </a:xfrm>
                <a:custGeom>
                  <a:avLst/>
                  <a:gdLst>
                    <a:gd name="T0" fmla="*/ 14 w 29"/>
                    <a:gd name="T1" fmla="*/ 0 h 248"/>
                    <a:gd name="T2" fmla="*/ 0 w 29"/>
                    <a:gd name="T3" fmla="*/ 0 h 248"/>
                    <a:gd name="T4" fmla="*/ 0 w 29"/>
                    <a:gd name="T5" fmla="*/ 248 h 248"/>
                    <a:gd name="T6" fmla="*/ 29 w 29"/>
                    <a:gd name="T7" fmla="*/ 248 h 248"/>
                    <a:gd name="T8" fmla="*/ 29 w 29"/>
                    <a:gd name="T9" fmla="*/ 0 h 248"/>
                    <a:gd name="T10" fmla="*/ 14 w 29"/>
                    <a:gd name="T11" fmla="*/ 0 h 248"/>
                  </a:gdLst>
                  <a:ahLst/>
                  <a:cxnLst>
                    <a:cxn ang="0">
                      <a:pos x="T0" y="T1"/>
                    </a:cxn>
                    <a:cxn ang="0">
                      <a:pos x="T2" y="T3"/>
                    </a:cxn>
                    <a:cxn ang="0">
                      <a:pos x="T4" y="T5"/>
                    </a:cxn>
                    <a:cxn ang="0">
                      <a:pos x="T6" y="T7"/>
                    </a:cxn>
                    <a:cxn ang="0">
                      <a:pos x="T8" y="T9"/>
                    </a:cxn>
                    <a:cxn ang="0">
                      <a:pos x="T10" y="T11"/>
                    </a:cxn>
                  </a:cxnLst>
                  <a:rect l="0" t="0" r="r" b="b"/>
                  <a:pathLst>
                    <a:path w="29" h="248">
                      <a:moveTo>
                        <a:pt x="14" y="0"/>
                      </a:moveTo>
                      <a:lnTo>
                        <a:pt x="0" y="0"/>
                      </a:lnTo>
                      <a:lnTo>
                        <a:pt x="0" y="248"/>
                      </a:lnTo>
                      <a:lnTo>
                        <a:pt x="29" y="248"/>
                      </a:lnTo>
                      <a:lnTo>
                        <a:pt x="29" y="0"/>
                      </a:lnTo>
                      <a:lnTo>
                        <a:pt x="14"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1" name="Group 400"/>
              <p:cNvGrpSpPr>
                <a:grpSpLocks/>
              </p:cNvGrpSpPr>
              <p:nvPr/>
            </p:nvGrpSpPr>
            <p:grpSpPr bwMode="auto">
              <a:xfrm>
                <a:off x="3291" y="2832"/>
                <a:ext cx="303" cy="111"/>
                <a:chOff x="3418" y="2832"/>
                <a:chExt cx="303" cy="111"/>
              </a:xfrm>
            </p:grpSpPr>
            <p:sp>
              <p:nvSpPr>
                <p:cNvPr id="3700" name="Rectangle 401"/>
                <p:cNvSpPr>
                  <a:spLocks noChangeArrowheads="1"/>
                </p:cNvSpPr>
                <p:nvPr/>
              </p:nvSpPr>
              <p:spPr bwMode="auto">
                <a:xfrm>
                  <a:off x="3418" y="2832"/>
                  <a:ext cx="1" cy="11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01" name="Rectangle 402"/>
                <p:cNvSpPr>
                  <a:spLocks noChangeArrowheads="1"/>
                </p:cNvSpPr>
                <p:nvPr/>
              </p:nvSpPr>
              <p:spPr bwMode="auto">
                <a:xfrm>
                  <a:off x="3418" y="2832"/>
                  <a:ext cx="1" cy="111"/>
                </a:xfrm>
                <a:prstGeom prst="rect">
                  <a:avLst/>
                </a:prstGeom>
                <a:solidFill>
                  <a:srgbClr val="04040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02" name="Rectangle 403"/>
                <p:cNvSpPr>
                  <a:spLocks noChangeArrowheads="1"/>
                </p:cNvSpPr>
                <p:nvPr/>
              </p:nvSpPr>
              <p:spPr bwMode="auto">
                <a:xfrm>
                  <a:off x="3418" y="2832"/>
                  <a:ext cx="1" cy="111"/>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03" name="Rectangle 404"/>
                <p:cNvSpPr>
                  <a:spLocks noChangeArrowheads="1"/>
                </p:cNvSpPr>
                <p:nvPr/>
              </p:nvSpPr>
              <p:spPr bwMode="auto">
                <a:xfrm>
                  <a:off x="3419" y="2832"/>
                  <a:ext cx="1" cy="111"/>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04" name="Rectangle 405"/>
                <p:cNvSpPr>
                  <a:spLocks noChangeArrowheads="1"/>
                </p:cNvSpPr>
                <p:nvPr/>
              </p:nvSpPr>
              <p:spPr bwMode="auto">
                <a:xfrm>
                  <a:off x="3419" y="2832"/>
                  <a:ext cx="1" cy="111"/>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05" name="Rectangle 406"/>
                <p:cNvSpPr>
                  <a:spLocks noChangeArrowheads="1"/>
                </p:cNvSpPr>
                <p:nvPr/>
              </p:nvSpPr>
              <p:spPr bwMode="auto">
                <a:xfrm>
                  <a:off x="3420" y="2832"/>
                  <a:ext cx="1" cy="111"/>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06" name="Rectangle 407"/>
                <p:cNvSpPr>
                  <a:spLocks noChangeArrowheads="1"/>
                </p:cNvSpPr>
                <p:nvPr/>
              </p:nvSpPr>
              <p:spPr bwMode="auto">
                <a:xfrm>
                  <a:off x="3420" y="2832"/>
                  <a:ext cx="1" cy="111"/>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07" name="Rectangle 408"/>
                <p:cNvSpPr>
                  <a:spLocks noChangeArrowheads="1"/>
                </p:cNvSpPr>
                <p:nvPr/>
              </p:nvSpPr>
              <p:spPr bwMode="auto">
                <a:xfrm>
                  <a:off x="3421" y="2832"/>
                  <a:ext cx="1" cy="111"/>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08" name="Rectangle 409"/>
                <p:cNvSpPr>
                  <a:spLocks noChangeArrowheads="1"/>
                </p:cNvSpPr>
                <p:nvPr/>
              </p:nvSpPr>
              <p:spPr bwMode="auto">
                <a:xfrm>
                  <a:off x="3422" y="2832"/>
                  <a:ext cx="1" cy="111"/>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09" name="Rectangle 410"/>
                <p:cNvSpPr>
                  <a:spLocks noChangeArrowheads="1"/>
                </p:cNvSpPr>
                <p:nvPr/>
              </p:nvSpPr>
              <p:spPr bwMode="auto">
                <a:xfrm>
                  <a:off x="3423" y="2832"/>
                  <a:ext cx="1" cy="111"/>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10" name="Rectangle 411"/>
                <p:cNvSpPr>
                  <a:spLocks noChangeArrowheads="1"/>
                </p:cNvSpPr>
                <p:nvPr/>
              </p:nvSpPr>
              <p:spPr bwMode="auto">
                <a:xfrm>
                  <a:off x="3424" y="2832"/>
                  <a:ext cx="1" cy="111"/>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11" name="Rectangle 412"/>
                <p:cNvSpPr>
                  <a:spLocks noChangeArrowheads="1"/>
                </p:cNvSpPr>
                <p:nvPr/>
              </p:nvSpPr>
              <p:spPr bwMode="auto">
                <a:xfrm>
                  <a:off x="3425" y="2832"/>
                  <a:ext cx="1" cy="111"/>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12" name="Rectangle 413"/>
                <p:cNvSpPr>
                  <a:spLocks noChangeArrowheads="1"/>
                </p:cNvSpPr>
                <p:nvPr/>
              </p:nvSpPr>
              <p:spPr bwMode="auto">
                <a:xfrm>
                  <a:off x="3426" y="2832"/>
                  <a:ext cx="1" cy="111"/>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13" name="Rectangle 414"/>
                <p:cNvSpPr>
                  <a:spLocks noChangeArrowheads="1"/>
                </p:cNvSpPr>
                <p:nvPr/>
              </p:nvSpPr>
              <p:spPr bwMode="auto">
                <a:xfrm>
                  <a:off x="3427" y="2832"/>
                  <a:ext cx="2" cy="111"/>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14" name="Rectangle 415"/>
                <p:cNvSpPr>
                  <a:spLocks noChangeArrowheads="1"/>
                </p:cNvSpPr>
                <p:nvPr/>
              </p:nvSpPr>
              <p:spPr bwMode="auto">
                <a:xfrm>
                  <a:off x="3429" y="2832"/>
                  <a:ext cx="1" cy="111"/>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15" name="Rectangle 416"/>
                <p:cNvSpPr>
                  <a:spLocks noChangeArrowheads="1"/>
                </p:cNvSpPr>
                <p:nvPr/>
              </p:nvSpPr>
              <p:spPr bwMode="auto">
                <a:xfrm>
                  <a:off x="3430" y="2832"/>
                  <a:ext cx="1" cy="11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16" name="Rectangle 417"/>
                <p:cNvSpPr>
                  <a:spLocks noChangeArrowheads="1"/>
                </p:cNvSpPr>
                <p:nvPr/>
              </p:nvSpPr>
              <p:spPr bwMode="auto">
                <a:xfrm>
                  <a:off x="3431" y="2832"/>
                  <a:ext cx="1" cy="111"/>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17" name="Rectangle 418"/>
                <p:cNvSpPr>
                  <a:spLocks noChangeArrowheads="1"/>
                </p:cNvSpPr>
                <p:nvPr/>
              </p:nvSpPr>
              <p:spPr bwMode="auto">
                <a:xfrm>
                  <a:off x="3432" y="2832"/>
                  <a:ext cx="1" cy="111"/>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18" name="Rectangle 419"/>
                <p:cNvSpPr>
                  <a:spLocks noChangeArrowheads="1"/>
                </p:cNvSpPr>
                <p:nvPr/>
              </p:nvSpPr>
              <p:spPr bwMode="auto">
                <a:xfrm>
                  <a:off x="3433" y="2832"/>
                  <a:ext cx="1" cy="111"/>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19" name="Rectangle 420"/>
                <p:cNvSpPr>
                  <a:spLocks noChangeArrowheads="1"/>
                </p:cNvSpPr>
                <p:nvPr/>
              </p:nvSpPr>
              <p:spPr bwMode="auto">
                <a:xfrm>
                  <a:off x="3434" y="2832"/>
                  <a:ext cx="2" cy="111"/>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20" name="Rectangle 421"/>
                <p:cNvSpPr>
                  <a:spLocks noChangeArrowheads="1"/>
                </p:cNvSpPr>
                <p:nvPr/>
              </p:nvSpPr>
              <p:spPr bwMode="auto">
                <a:xfrm>
                  <a:off x="3436" y="2832"/>
                  <a:ext cx="1" cy="111"/>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21" name="Rectangle 422"/>
                <p:cNvSpPr>
                  <a:spLocks noChangeArrowheads="1"/>
                </p:cNvSpPr>
                <p:nvPr/>
              </p:nvSpPr>
              <p:spPr bwMode="auto">
                <a:xfrm>
                  <a:off x="3437" y="2832"/>
                  <a:ext cx="1" cy="111"/>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22" name="Rectangle 423"/>
                <p:cNvSpPr>
                  <a:spLocks noChangeArrowheads="1"/>
                </p:cNvSpPr>
                <p:nvPr/>
              </p:nvSpPr>
              <p:spPr bwMode="auto">
                <a:xfrm>
                  <a:off x="3438" y="2832"/>
                  <a:ext cx="2" cy="111"/>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23" name="Rectangle 424"/>
                <p:cNvSpPr>
                  <a:spLocks noChangeArrowheads="1"/>
                </p:cNvSpPr>
                <p:nvPr/>
              </p:nvSpPr>
              <p:spPr bwMode="auto">
                <a:xfrm>
                  <a:off x="3440" y="2832"/>
                  <a:ext cx="2" cy="11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24" name="Rectangle 425"/>
                <p:cNvSpPr>
                  <a:spLocks noChangeArrowheads="1"/>
                </p:cNvSpPr>
                <p:nvPr/>
              </p:nvSpPr>
              <p:spPr bwMode="auto">
                <a:xfrm>
                  <a:off x="3442" y="2832"/>
                  <a:ext cx="1" cy="111"/>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25" name="Rectangle 426"/>
                <p:cNvSpPr>
                  <a:spLocks noChangeArrowheads="1"/>
                </p:cNvSpPr>
                <p:nvPr/>
              </p:nvSpPr>
              <p:spPr bwMode="auto">
                <a:xfrm>
                  <a:off x="3442" y="2832"/>
                  <a:ext cx="2" cy="111"/>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26" name="Rectangle 427"/>
                <p:cNvSpPr>
                  <a:spLocks noChangeArrowheads="1"/>
                </p:cNvSpPr>
                <p:nvPr/>
              </p:nvSpPr>
              <p:spPr bwMode="auto">
                <a:xfrm>
                  <a:off x="3444" y="2832"/>
                  <a:ext cx="1" cy="111"/>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27" name="Rectangle 428"/>
                <p:cNvSpPr>
                  <a:spLocks noChangeArrowheads="1"/>
                </p:cNvSpPr>
                <p:nvPr/>
              </p:nvSpPr>
              <p:spPr bwMode="auto">
                <a:xfrm>
                  <a:off x="3445" y="2832"/>
                  <a:ext cx="1" cy="111"/>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28" name="Rectangle 429"/>
                <p:cNvSpPr>
                  <a:spLocks noChangeArrowheads="1"/>
                </p:cNvSpPr>
                <p:nvPr/>
              </p:nvSpPr>
              <p:spPr bwMode="auto">
                <a:xfrm>
                  <a:off x="3446" y="2832"/>
                  <a:ext cx="1" cy="111"/>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29" name="Rectangle 430"/>
                <p:cNvSpPr>
                  <a:spLocks noChangeArrowheads="1"/>
                </p:cNvSpPr>
                <p:nvPr/>
              </p:nvSpPr>
              <p:spPr bwMode="auto">
                <a:xfrm>
                  <a:off x="3447" y="2832"/>
                  <a:ext cx="2" cy="111"/>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30" name="Rectangle 431"/>
                <p:cNvSpPr>
                  <a:spLocks noChangeArrowheads="1"/>
                </p:cNvSpPr>
                <p:nvPr/>
              </p:nvSpPr>
              <p:spPr bwMode="auto">
                <a:xfrm>
                  <a:off x="3449" y="2832"/>
                  <a:ext cx="1" cy="111"/>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31" name="Rectangle 432"/>
                <p:cNvSpPr>
                  <a:spLocks noChangeArrowheads="1"/>
                </p:cNvSpPr>
                <p:nvPr/>
              </p:nvSpPr>
              <p:spPr bwMode="auto">
                <a:xfrm>
                  <a:off x="3450" y="2832"/>
                  <a:ext cx="1" cy="111"/>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32" name="Rectangle 433"/>
                <p:cNvSpPr>
                  <a:spLocks noChangeArrowheads="1"/>
                </p:cNvSpPr>
                <p:nvPr/>
              </p:nvSpPr>
              <p:spPr bwMode="auto">
                <a:xfrm>
                  <a:off x="3451" y="2832"/>
                  <a:ext cx="2" cy="111"/>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33" name="Rectangle 434"/>
                <p:cNvSpPr>
                  <a:spLocks noChangeArrowheads="1"/>
                </p:cNvSpPr>
                <p:nvPr/>
              </p:nvSpPr>
              <p:spPr bwMode="auto">
                <a:xfrm>
                  <a:off x="3453" y="2832"/>
                  <a:ext cx="1" cy="111"/>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34" name="Rectangle 435"/>
                <p:cNvSpPr>
                  <a:spLocks noChangeArrowheads="1"/>
                </p:cNvSpPr>
                <p:nvPr/>
              </p:nvSpPr>
              <p:spPr bwMode="auto">
                <a:xfrm>
                  <a:off x="3454" y="2832"/>
                  <a:ext cx="1" cy="11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35" name="Rectangle 436"/>
                <p:cNvSpPr>
                  <a:spLocks noChangeArrowheads="1"/>
                </p:cNvSpPr>
                <p:nvPr/>
              </p:nvSpPr>
              <p:spPr bwMode="auto">
                <a:xfrm>
                  <a:off x="3455" y="2832"/>
                  <a:ext cx="1" cy="111"/>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36" name="Rectangle 437"/>
                <p:cNvSpPr>
                  <a:spLocks noChangeArrowheads="1"/>
                </p:cNvSpPr>
                <p:nvPr/>
              </p:nvSpPr>
              <p:spPr bwMode="auto">
                <a:xfrm>
                  <a:off x="3456" y="2832"/>
                  <a:ext cx="1" cy="111"/>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37" name="Rectangle 438"/>
                <p:cNvSpPr>
                  <a:spLocks noChangeArrowheads="1"/>
                </p:cNvSpPr>
                <p:nvPr/>
              </p:nvSpPr>
              <p:spPr bwMode="auto">
                <a:xfrm>
                  <a:off x="3457" y="2832"/>
                  <a:ext cx="2" cy="111"/>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38" name="Rectangle 439"/>
                <p:cNvSpPr>
                  <a:spLocks noChangeArrowheads="1"/>
                </p:cNvSpPr>
                <p:nvPr/>
              </p:nvSpPr>
              <p:spPr bwMode="auto">
                <a:xfrm>
                  <a:off x="3459" y="2832"/>
                  <a:ext cx="1" cy="11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39" name="Rectangle 440"/>
                <p:cNvSpPr>
                  <a:spLocks noChangeArrowheads="1"/>
                </p:cNvSpPr>
                <p:nvPr/>
              </p:nvSpPr>
              <p:spPr bwMode="auto">
                <a:xfrm>
                  <a:off x="3460" y="2832"/>
                  <a:ext cx="1" cy="111"/>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40" name="Rectangle 441"/>
                <p:cNvSpPr>
                  <a:spLocks noChangeArrowheads="1"/>
                </p:cNvSpPr>
                <p:nvPr/>
              </p:nvSpPr>
              <p:spPr bwMode="auto">
                <a:xfrm>
                  <a:off x="3461" y="2832"/>
                  <a:ext cx="2" cy="111"/>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41" name="Rectangle 442"/>
                <p:cNvSpPr>
                  <a:spLocks noChangeArrowheads="1"/>
                </p:cNvSpPr>
                <p:nvPr/>
              </p:nvSpPr>
              <p:spPr bwMode="auto">
                <a:xfrm>
                  <a:off x="3463" y="2832"/>
                  <a:ext cx="1" cy="111"/>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42" name="Rectangle 443"/>
                <p:cNvSpPr>
                  <a:spLocks noChangeArrowheads="1"/>
                </p:cNvSpPr>
                <p:nvPr/>
              </p:nvSpPr>
              <p:spPr bwMode="auto">
                <a:xfrm>
                  <a:off x="3464" y="2832"/>
                  <a:ext cx="1" cy="111"/>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43" name="Rectangle 444"/>
                <p:cNvSpPr>
                  <a:spLocks noChangeArrowheads="1"/>
                </p:cNvSpPr>
                <p:nvPr/>
              </p:nvSpPr>
              <p:spPr bwMode="auto">
                <a:xfrm>
                  <a:off x="3465" y="2832"/>
                  <a:ext cx="1" cy="111"/>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44" name="Rectangle 445"/>
                <p:cNvSpPr>
                  <a:spLocks noChangeArrowheads="1"/>
                </p:cNvSpPr>
                <p:nvPr/>
              </p:nvSpPr>
              <p:spPr bwMode="auto">
                <a:xfrm>
                  <a:off x="3466" y="2832"/>
                  <a:ext cx="2" cy="11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45" name="Rectangle 446"/>
                <p:cNvSpPr>
                  <a:spLocks noChangeArrowheads="1"/>
                </p:cNvSpPr>
                <p:nvPr/>
              </p:nvSpPr>
              <p:spPr bwMode="auto">
                <a:xfrm>
                  <a:off x="3468" y="2832"/>
                  <a:ext cx="1" cy="111"/>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46" name="Rectangle 447"/>
                <p:cNvSpPr>
                  <a:spLocks noChangeArrowheads="1"/>
                </p:cNvSpPr>
                <p:nvPr/>
              </p:nvSpPr>
              <p:spPr bwMode="auto">
                <a:xfrm>
                  <a:off x="3469" y="2832"/>
                  <a:ext cx="1" cy="111"/>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47" name="Rectangle 448"/>
                <p:cNvSpPr>
                  <a:spLocks noChangeArrowheads="1"/>
                </p:cNvSpPr>
                <p:nvPr/>
              </p:nvSpPr>
              <p:spPr bwMode="auto">
                <a:xfrm>
                  <a:off x="3470" y="2832"/>
                  <a:ext cx="2" cy="111"/>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48" name="Rectangle 449"/>
                <p:cNvSpPr>
                  <a:spLocks noChangeArrowheads="1"/>
                </p:cNvSpPr>
                <p:nvPr/>
              </p:nvSpPr>
              <p:spPr bwMode="auto">
                <a:xfrm>
                  <a:off x="3472" y="2832"/>
                  <a:ext cx="1" cy="111"/>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49" name="Rectangle 450"/>
                <p:cNvSpPr>
                  <a:spLocks noChangeArrowheads="1"/>
                </p:cNvSpPr>
                <p:nvPr/>
              </p:nvSpPr>
              <p:spPr bwMode="auto">
                <a:xfrm>
                  <a:off x="3473" y="2832"/>
                  <a:ext cx="1" cy="111"/>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50" name="Rectangle 451"/>
                <p:cNvSpPr>
                  <a:spLocks noChangeArrowheads="1"/>
                </p:cNvSpPr>
                <p:nvPr/>
              </p:nvSpPr>
              <p:spPr bwMode="auto">
                <a:xfrm>
                  <a:off x="3474" y="2832"/>
                  <a:ext cx="2" cy="111"/>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51" name="Rectangle 452"/>
                <p:cNvSpPr>
                  <a:spLocks noChangeArrowheads="1"/>
                </p:cNvSpPr>
                <p:nvPr/>
              </p:nvSpPr>
              <p:spPr bwMode="auto">
                <a:xfrm>
                  <a:off x="3476" y="2832"/>
                  <a:ext cx="1" cy="111"/>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52" name="Rectangle 453"/>
                <p:cNvSpPr>
                  <a:spLocks noChangeArrowheads="1"/>
                </p:cNvSpPr>
                <p:nvPr/>
              </p:nvSpPr>
              <p:spPr bwMode="auto">
                <a:xfrm>
                  <a:off x="3477" y="2832"/>
                  <a:ext cx="1" cy="111"/>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53" name="Rectangle 454"/>
                <p:cNvSpPr>
                  <a:spLocks noChangeArrowheads="1"/>
                </p:cNvSpPr>
                <p:nvPr/>
              </p:nvSpPr>
              <p:spPr bwMode="auto">
                <a:xfrm>
                  <a:off x="3478" y="2832"/>
                  <a:ext cx="2" cy="111"/>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54" name="Rectangle 455"/>
                <p:cNvSpPr>
                  <a:spLocks noChangeArrowheads="1"/>
                </p:cNvSpPr>
                <p:nvPr/>
              </p:nvSpPr>
              <p:spPr bwMode="auto">
                <a:xfrm>
                  <a:off x="3480" y="2832"/>
                  <a:ext cx="1" cy="111"/>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55" name="Rectangle 456"/>
                <p:cNvSpPr>
                  <a:spLocks noChangeArrowheads="1"/>
                </p:cNvSpPr>
                <p:nvPr/>
              </p:nvSpPr>
              <p:spPr bwMode="auto">
                <a:xfrm>
                  <a:off x="3481" y="2832"/>
                  <a:ext cx="1" cy="111"/>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56" name="Rectangle 457"/>
                <p:cNvSpPr>
                  <a:spLocks noChangeArrowheads="1"/>
                </p:cNvSpPr>
                <p:nvPr/>
              </p:nvSpPr>
              <p:spPr bwMode="auto">
                <a:xfrm>
                  <a:off x="3482" y="2832"/>
                  <a:ext cx="2" cy="11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57" name="Rectangle 458"/>
                <p:cNvSpPr>
                  <a:spLocks noChangeArrowheads="1"/>
                </p:cNvSpPr>
                <p:nvPr/>
              </p:nvSpPr>
              <p:spPr bwMode="auto">
                <a:xfrm>
                  <a:off x="3484" y="2832"/>
                  <a:ext cx="1" cy="111"/>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58" name="Rectangle 459"/>
                <p:cNvSpPr>
                  <a:spLocks noChangeArrowheads="1"/>
                </p:cNvSpPr>
                <p:nvPr/>
              </p:nvSpPr>
              <p:spPr bwMode="auto">
                <a:xfrm>
                  <a:off x="3485" y="2832"/>
                  <a:ext cx="1" cy="111"/>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59" name="Rectangle 460"/>
                <p:cNvSpPr>
                  <a:spLocks noChangeArrowheads="1"/>
                </p:cNvSpPr>
                <p:nvPr/>
              </p:nvSpPr>
              <p:spPr bwMode="auto">
                <a:xfrm>
                  <a:off x="3486" y="2832"/>
                  <a:ext cx="2" cy="111"/>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60" name="Rectangle 461"/>
                <p:cNvSpPr>
                  <a:spLocks noChangeArrowheads="1"/>
                </p:cNvSpPr>
                <p:nvPr/>
              </p:nvSpPr>
              <p:spPr bwMode="auto">
                <a:xfrm>
                  <a:off x="3488" y="2832"/>
                  <a:ext cx="1" cy="111"/>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61" name="Rectangle 462"/>
                <p:cNvSpPr>
                  <a:spLocks noChangeArrowheads="1"/>
                </p:cNvSpPr>
                <p:nvPr/>
              </p:nvSpPr>
              <p:spPr bwMode="auto">
                <a:xfrm>
                  <a:off x="3489" y="2832"/>
                  <a:ext cx="2" cy="111"/>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62" name="Rectangle 463"/>
                <p:cNvSpPr>
                  <a:spLocks noChangeArrowheads="1"/>
                </p:cNvSpPr>
                <p:nvPr/>
              </p:nvSpPr>
              <p:spPr bwMode="auto">
                <a:xfrm>
                  <a:off x="3491" y="2832"/>
                  <a:ext cx="1" cy="1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63" name="Rectangle 464"/>
                <p:cNvSpPr>
                  <a:spLocks noChangeArrowheads="1"/>
                </p:cNvSpPr>
                <p:nvPr/>
              </p:nvSpPr>
              <p:spPr bwMode="auto">
                <a:xfrm>
                  <a:off x="3492" y="2832"/>
                  <a:ext cx="2" cy="11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64" name="Rectangle 465"/>
                <p:cNvSpPr>
                  <a:spLocks noChangeArrowheads="1"/>
                </p:cNvSpPr>
                <p:nvPr/>
              </p:nvSpPr>
              <p:spPr bwMode="auto">
                <a:xfrm>
                  <a:off x="3494" y="2832"/>
                  <a:ext cx="1" cy="111"/>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65" name="Rectangle 466"/>
                <p:cNvSpPr>
                  <a:spLocks noChangeArrowheads="1"/>
                </p:cNvSpPr>
                <p:nvPr/>
              </p:nvSpPr>
              <p:spPr bwMode="auto">
                <a:xfrm>
                  <a:off x="3495" y="2832"/>
                  <a:ext cx="2" cy="111"/>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66" name="Rectangle 467"/>
                <p:cNvSpPr>
                  <a:spLocks noChangeArrowheads="1"/>
                </p:cNvSpPr>
                <p:nvPr/>
              </p:nvSpPr>
              <p:spPr bwMode="auto">
                <a:xfrm>
                  <a:off x="3497" y="2832"/>
                  <a:ext cx="1" cy="111"/>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67" name="Rectangle 468"/>
                <p:cNvSpPr>
                  <a:spLocks noChangeArrowheads="1"/>
                </p:cNvSpPr>
                <p:nvPr/>
              </p:nvSpPr>
              <p:spPr bwMode="auto">
                <a:xfrm>
                  <a:off x="3498" y="2832"/>
                  <a:ext cx="3" cy="111"/>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68" name="Rectangle 469"/>
                <p:cNvSpPr>
                  <a:spLocks noChangeArrowheads="1"/>
                </p:cNvSpPr>
                <p:nvPr/>
              </p:nvSpPr>
              <p:spPr bwMode="auto">
                <a:xfrm>
                  <a:off x="3501" y="2832"/>
                  <a:ext cx="1" cy="111"/>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69" name="Rectangle 470"/>
                <p:cNvSpPr>
                  <a:spLocks noChangeArrowheads="1"/>
                </p:cNvSpPr>
                <p:nvPr/>
              </p:nvSpPr>
              <p:spPr bwMode="auto">
                <a:xfrm>
                  <a:off x="3502" y="2832"/>
                  <a:ext cx="1" cy="11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70" name="Rectangle 471"/>
                <p:cNvSpPr>
                  <a:spLocks noChangeArrowheads="1"/>
                </p:cNvSpPr>
                <p:nvPr/>
              </p:nvSpPr>
              <p:spPr bwMode="auto">
                <a:xfrm>
                  <a:off x="3503" y="2832"/>
                  <a:ext cx="2" cy="111"/>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71" name="Rectangle 472"/>
                <p:cNvSpPr>
                  <a:spLocks noChangeArrowheads="1"/>
                </p:cNvSpPr>
                <p:nvPr/>
              </p:nvSpPr>
              <p:spPr bwMode="auto">
                <a:xfrm>
                  <a:off x="3505" y="2832"/>
                  <a:ext cx="2" cy="111"/>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72" name="Rectangle 473"/>
                <p:cNvSpPr>
                  <a:spLocks noChangeArrowheads="1"/>
                </p:cNvSpPr>
                <p:nvPr/>
              </p:nvSpPr>
              <p:spPr bwMode="auto">
                <a:xfrm>
                  <a:off x="3507" y="2832"/>
                  <a:ext cx="2" cy="11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73" name="Rectangle 474"/>
                <p:cNvSpPr>
                  <a:spLocks noChangeArrowheads="1"/>
                </p:cNvSpPr>
                <p:nvPr/>
              </p:nvSpPr>
              <p:spPr bwMode="auto">
                <a:xfrm>
                  <a:off x="3509" y="2832"/>
                  <a:ext cx="3" cy="1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74" name="Rectangle 475"/>
                <p:cNvSpPr>
                  <a:spLocks noChangeArrowheads="1"/>
                </p:cNvSpPr>
                <p:nvPr/>
              </p:nvSpPr>
              <p:spPr bwMode="auto">
                <a:xfrm>
                  <a:off x="3512" y="2832"/>
                  <a:ext cx="2" cy="111"/>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75" name="Rectangle 476"/>
                <p:cNvSpPr>
                  <a:spLocks noChangeArrowheads="1"/>
                </p:cNvSpPr>
                <p:nvPr/>
              </p:nvSpPr>
              <p:spPr bwMode="auto">
                <a:xfrm>
                  <a:off x="3514" y="2832"/>
                  <a:ext cx="1" cy="11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76" name="Rectangle 477"/>
                <p:cNvSpPr>
                  <a:spLocks noChangeArrowheads="1"/>
                </p:cNvSpPr>
                <p:nvPr/>
              </p:nvSpPr>
              <p:spPr bwMode="auto">
                <a:xfrm>
                  <a:off x="3515" y="2832"/>
                  <a:ext cx="2" cy="111"/>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77" name="Rectangle 478"/>
                <p:cNvSpPr>
                  <a:spLocks noChangeArrowheads="1"/>
                </p:cNvSpPr>
                <p:nvPr/>
              </p:nvSpPr>
              <p:spPr bwMode="auto">
                <a:xfrm>
                  <a:off x="3517" y="2832"/>
                  <a:ext cx="3" cy="111"/>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78" name="Rectangle 479"/>
                <p:cNvSpPr>
                  <a:spLocks noChangeArrowheads="1"/>
                </p:cNvSpPr>
                <p:nvPr/>
              </p:nvSpPr>
              <p:spPr bwMode="auto">
                <a:xfrm>
                  <a:off x="3520" y="2832"/>
                  <a:ext cx="3" cy="111"/>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79" name="Rectangle 480"/>
                <p:cNvSpPr>
                  <a:spLocks noChangeArrowheads="1"/>
                </p:cNvSpPr>
                <p:nvPr/>
              </p:nvSpPr>
              <p:spPr bwMode="auto">
                <a:xfrm>
                  <a:off x="3523" y="2832"/>
                  <a:ext cx="3" cy="111"/>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80" name="Rectangle 481"/>
                <p:cNvSpPr>
                  <a:spLocks noChangeArrowheads="1"/>
                </p:cNvSpPr>
                <p:nvPr/>
              </p:nvSpPr>
              <p:spPr bwMode="auto">
                <a:xfrm>
                  <a:off x="3526" y="2832"/>
                  <a:ext cx="3" cy="111"/>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81" name="Rectangle 482"/>
                <p:cNvSpPr>
                  <a:spLocks noChangeArrowheads="1"/>
                </p:cNvSpPr>
                <p:nvPr/>
              </p:nvSpPr>
              <p:spPr bwMode="auto">
                <a:xfrm>
                  <a:off x="3529" y="2832"/>
                  <a:ext cx="2" cy="11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82" name="Rectangle 483"/>
                <p:cNvSpPr>
                  <a:spLocks noChangeArrowheads="1"/>
                </p:cNvSpPr>
                <p:nvPr/>
              </p:nvSpPr>
              <p:spPr bwMode="auto">
                <a:xfrm>
                  <a:off x="3531" y="2832"/>
                  <a:ext cx="4" cy="111"/>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83" name="Rectangle 484"/>
                <p:cNvSpPr>
                  <a:spLocks noChangeArrowheads="1"/>
                </p:cNvSpPr>
                <p:nvPr/>
              </p:nvSpPr>
              <p:spPr bwMode="auto">
                <a:xfrm>
                  <a:off x="3535" y="2832"/>
                  <a:ext cx="5" cy="111"/>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84" name="Rectangle 485"/>
                <p:cNvSpPr>
                  <a:spLocks noChangeArrowheads="1"/>
                </p:cNvSpPr>
                <p:nvPr/>
              </p:nvSpPr>
              <p:spPr bwMode="auto">
                <a:xfrm>
                  <a:off x="3540" y="2832"/>
                  <a:ext cx="4" cy="111"/>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85" name="Rectangle 486"/>
                <p:cNvSpPr>
                  <a:spLocks noChangeArrowheads="1"/>
                </p:cNvSpPr>
                <p:nvPr/>
              </p:nvSpPr>
              <p:spPr bwMode="auto">
                <a:xfrm>
                  <a:off x="3544" y="2832"/>
                  <a:ext cx="6" cy="111"/>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86" name="Rectangle 487"/>
                <p:cNvSpPr>
                  <a:spLocks noChangeArrowheads="1"/>
                </p:cNvSpPr>
                <p:nvPr/>
              </p:nvSpPr>
              <p:spPr bwMode="auto">
                <a:xfrm>
                  <a:off x="3550" y="2832"/>
                  <a:ext cx="10" cy="11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87" name="Rectangle 488"/>
                <p:cNvSpPr>
                  <a:spLocks noChangeArrowheads="1"/>
                </p:cNvSpPr>
                <p:nvPr/>
              </p:nvSpPr>
              <p:spPr bwMode="auto">
                <a:xfrm>
                  <a:off x="3560" y="2832"/>
                  <a:ext cx="22" cy="11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88" name="Rectangle 489"/>
                <p:cNvSpPr>
                  <a:spLocks noChangeArrowheads="1"/>
                </p:cNvSpPr>
                <p:nvPr/>
              </p:nvSpPr>
              <p:spPr bwMode="auto">
                <a:xfrm>
                  <a:off x="3582" y="2832"/>
                  <a:ext cx="7" cy="11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89" name="Rectangle 490"/>
                <p:cNvSpPr>
                  <a:spLocks noChangeArrowheads="1"/>
                </p:cNvSpPr>
                <p:nvPr/>
              </p:nvSpPr>
              <p:spPr bwMode="auto">
                <a:xfrm>
                  <a:off x="3589" y="2832"/>
                  <a:ext cx="6" cy="111"/>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90" name="Rectangle 491"/>
                <p:cNvSpPr>
                  <a:spLocks noChangeArrowheads="1"/>
                </p:cNvSpPr>
                <p:nvPr/>
              </p:nvSpPr>
              <p:spPr bwMode="auto">
                <a:xfrm>
                  <a:off x="3595" y="2832"/>
                  <a:ext cx="5" cy="111"/>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91" name="Rectangle 492"/>
                <p:cNvSpPr>
                  <a:spLocks noChangeArrowheads="1"/>
                </p:cNvSpPr>
                <p:nvPr/>
              </p:nvSpPr>
              <p:spPr bwMode="auto">
                <a:xfrm>
                  <a:off x="3600" y="2832"/>
                  <a:ext cx="3" cy="111"/>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92" name="Rectangle 493"/>
                <p:cNvSpPr>
                  <a:spLocks noChangeArrowheads="1"/>
                </p:cNvSpPr>
                <p:nvPr/>
              </p:nvSpPr>
              <p:spPr bwMode="auto">
                <a:xfrm>
                  <a:off x="3603" y="2832"/>
                  <a:ext cx="4" cy="111"/>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93" name="Rectangle 494"/>
                <p:cNvSpPr>
                  <a:spLocks noChangeArrowheads="1"/>
                </p:cNvSpPr>
                <p:nvPr/>
              </p:nvSpPr>
              <p:spPr bwMode="auto">
                <a:xfrm>
                  <a:off x="3607" y="2832"/>
                  <a:ext cx="4" cy="11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94" name="Rectangle 495"/>
                <p:cNvSpPr>
                  <a:spLocks noChangeArrowheads="1"/>
                </p:cNvSpPr>
                <p:nvPr/>
              </p:nvSpPr>
              <p:spPr bwMode="auto">
                <a:xfrm>
                  <a:off x="3611" y="2832"/>
                  <a:ext cx="2" cy="111"/>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95" name="Rectangle 496"/>
                <p:cNvSpPr>
                  <a:spLocks noChangeArrowheads="1"/>
                </p:cNvSpPr>
                <p:nvPr/>
              </p:nvSpPr>
              <p:spPr bwMode="auto">
                <a:xfrm>
                  <a:off x="3613" y="2832"/>
                  <a:ext cx="2" cy="111"/>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96" name="Rectangle 497"/>
                <p:cNvSpPr>
                  <a:spLocks noChangeArrowheads="1"/>
                </p:cNvSpPr>
                <p:nvPr/>
              </p:nvSpPr>
              <p:spPr bwMode="auto">
                <a:xfrm>
                  <a:off x="3615" y="2832"/>
                  <a:ext cx="4" cy="111"/>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97" name="Rectangle 498"/>
                <p:cNvSpPr>
                  <a:spLocks noChangeArrowheads="1"/>
                </p:cNvSpPr>
                <p:nvPr/>
              </p:nvSpPr>
              <p:spPr bwMode="auto">
                <a:xfrm>
                  <a:off x="3619" y="2832"/>
                  <a:ext cx="2" cy="111"/>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98" name="Rectangle 499"/>
                <p:cNvSpPr>
                  <a:spLocks noChangeArrowheads="1"/>
                </p:cNvSpPr>
                <p:nvPr/>
              </p:nvSpPr>
              <p:spPr bwMode="auto">
                <a:xfrm>
                  <a:off x="3621" y="2832"/>
                  <a:ext cx="2" cy="111"/>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799" name="Rectangle 500"/>
                <p:cNvSpPr>
                  <a:spLocks noChangeArrowheads="1"/>
                </p:cNvSpPr>
                <p:nvPr/>
              </p:nvSpPr>
              <p:spPr bwMode="auto">
                <a:xfrm>
                  <a:off x="3623" y="2832"/>
                  <a:ext cx="2" cy="11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00" name="Rectangle 501"/>
                <p:cNvSpPr>
                  <a:spLocks noChangeArrowheads="1"/>
                </p:cNvSpPr>
                <p:nvPr/>
              </p:nvSpPr>
              <p:spPr bwMode="auto">
                <a:xfrm>
                  <a:off x="3625" y="2832"/>
                  <a:ext cx="2" cy="111"/>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01" name="Rectangle 502"/>
                <p:cNvSpPr>
                  <a:spLocks noChangeArrowheads="1"/>
                </p:cNvSpPr>
                <p:nvPr/>
              </p:nvSpPr>
              <p:spPr bwMode="auto">
                <a:xfrm>
                  <a:off x="3627" y="2832"/>
                  <a:ext cx="3" cy="1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02" name="Rectangle 503"/>
                <p:cNvSpPr>
                  <a:spLocks noChangeArrowheads="1"/>
                </p:cNvSpPr>
                <p:nvPr/>
              </p:nvSpPr>
              <p:spPr bwMode="auto">
                <a:xfrm>
                  <a:off x="3630" y="2832"/>
                  <a:ext cx="1" cy="11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03" name="Rectangle 504"/>
                <p:cNvSpPr>
                  <a:spLocks noChangeArrowheads="1"/>
                </p:cNvSpPr>
                <p:nvPr/>
              </p:nvSpPr>
              <p:spPr bwMode="auto">
                <a:xfrm>
                  <a:off x="3631" y="2832"/>
                  <a:ext cx="2" cy="111"/>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04" name="Rectangle 505"/>
                <p:cNvSpPr>
                  <a:spLocks noChangeArrowheads="1"/>
                </p:cNvSpPr>
                <p:nvPr/>
              </p:nvSpPr>
              <p:spPr bwMode="auto">
                <a:xfrm>
                  <a:off x="3633" y="2832"/>
                  <a:ext cx="1" cy="111"/>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05" name="Rectangle 506"/>
                <p:cNvSpPr>
                  <a:spLocks noChangeArrowheads="1"/>
                </p:cNvSpPr>
                <p:nvPr/>
              </p:nvSpPr>
              <p:spPr bwMode="auto">
                <a:xfrm>
                  <a:off x="3634" y="2832"/>
                  <a:ext cx="2" cy="11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06" name="Rectangle 507"/>
                <p:cNvSpPr>
                  <a:spLocks noChangeArrowheads="1"/>
                </p:cNvSpPr>
                <p:nvPr/>
              </p:nvSpPr>
              <p:spPr bwMode="auto">
                <a:xfrm>
                  <a:off x="3636" y="2832"/>
                  <a:ext cx="2" cy="111"/>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07" name="Rectangle 508"/>
                <p:cNvSpPr>
                  <a:spLocks noChangeArrowheads="1"/>
                </p:cNvSpPr>
                <p:nvPr/>
              </p:nvSpPr>
              <p:spPr bwMode="auto">
                <a:xfrm>
                  <a:off x="3638" y="2832"/>
                  <a:ext cx="2" cy="111"/>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08" name="Rectangle 509"/>
                <p:cNvSpPr>
                  <a:spLocks noChangeArrowheads="1"/>
                </p:cNvSpPr>
                <p:nvPr/>
              </p:nvSpPr>
              <p:spPr bwMode="auto">
                <a:xfrm>
                  <a:off x="3640" y="2832"/>
                  <a:ext cx="1" cy="111"/>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09" name="Rectangle 510"/>
                <p:cNvSpPr>
                  <a:spLocks noChangeArrowheads="1"/>
                </p:cNvSpPr>
                <p:nvPr/>
              </p:nvSpPr>
              <p:spPr bwMode="auto">
                <a:xfrm>
                  <a:off x="3641" y="2832"/>
                  <a:ext cx="2" cy="111"/>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10" name="Rectangle 511"/>
                <p:cNvSpPr>
                  <a:spLocks noChangeArrowheads="1"/>
                </p:cNvSpPr>
                <p:nvPr/>
              </p:nvSpPr>
              <p:spPr bwMode="auto">
                <a:xfrm>
                  <a:off x="3643" y="2832"/>
                  <a:ext cx="1" cy="111"/>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11" name="Rectangle 512"/>
                <p:cNvSpPr>
                  <a:spLocks noChangeArrowheads="1"/>
                </p:cNvSpPr>
                <p:nvPr/>
              </p:nvSpPr>
              <p:spPr bwMode="auto">
                <a:xfrm>
                  <a:off x="3644" y="2832"/>
                  <a:ext cx="2" cy="11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12" name="Rectangle 513"/>
                <p:cNvSpPr>
                  <a:spLocks noChangeArrowheads="1"/>
                </p:cNvSpPr>
                <p:nvPr/>
              </p:nvSpPr>
              <p:spPr bwMode="auto">
                <a:xfrm>
                  <a:off x="3646" y="2832"/>
                  <a:ext cx="1" cy="1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13" name="Rectangle 514"/>
                <p:cNvSpPr>
                  <a:spLocks noChangeArrowheads="1"/>
                </p:cNvSpPr>
                <p:nvPr/>
              </p:nvSpPr>
              <p:spPr bwMode="auto">
                <a:xfrm>
                  <a:off x="3647" y="2832"/>
                  <a:ext cx="1" cy="111"/>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14" name="Rectangle 515"/>
                <p:cNvSpPr>
                  <a:spLocks noChangeArrowheads="1"/>
                </p:cNvSpPr>
                <p:nvPr/>
              </p:nvSpPr>
              <p:spPr bwMode="auto">
                <a:xfrm>
                  <a:off x="3648" y="2832"/>
                  <a:ext cx="2" cy="111"/>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15" name="Rectangle 516"/>
                <p:cNvSpPr>
                  <a:spLocks noChangeArrowheads="1"/>
                </p:cNvSpPr>
                <p:nvPr/>
              </p:nvSpPr>
              <p:spPr bwMode="auto">
                <a:xfrm>
                  <a:off x="3650" y="2832"/>
                  <a:ext cx="2" cy="111"/>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16" name="Rectangle 517"/>
                <p:cNvSpPr>
                  <a:spLocks noChangeArrowheads="1"/>
                </p:cNvSpPr>
                <p:nvPr/>
              </p:nvSpPr>
              <p:spPr bwMode="auto">
                <a:xfrm>
                  <a:off x="3652" y="2832"/>
                  <a:ext cx="1" cy="111"/>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17" name="Rectangle 518"/>
                <p:cNvSpPr>
                  <a:spLocks noChangeArrowheads="1"/>
                </p:cNvSpPr>
                <p:nvPr/>
              </p:nvSpPr>
              <p:spPr bwMode="auto">
                <a:xfrm>
                  <a:off x="3653" y="2832"/>
                  <a:ext cx="1" cy="111"/>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18" name="Rectangle 519"/>
                <p:cNvSpPr>
                  <a:spLocks noChangeArrowheads="1"/>
                </p:cNvSpPr>
                <p:nvPr/>
              </p:nvSpPr>
              <p:spPr bwMode="auto">
                <a:xfrm>
                  <a:off x="3654" y="2832"/>
                  <a:ext cx="2" cy="11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19" name="Rectangle 520"/>
                <p:cNvSpPr>
                  <a:spLocks noChangeArrowheads="1"/>
                </p:cNvSpPr>
                <p:nvPr/>
              </p:nvSpPr>
              <p:spPr bwMode="auto">
                <a:xfrm>
                  <a:off x="3656" y="2832"/>
                  <a:ext cx="1" cy="111"/>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20" name="Rectangle 521"/>
                <p:cNvSpPr>
                  <a:spLocks noChangeArrowheads="1"/>
                </p:cNvSpPr>
                <p:nvPr/>
              </p:nvSpPr>
              <p:spPr bwMode="auto">
                <a:xfrm>
                  <a:off x="3657" y="2832"/>
                  <a:ext cx="2" cy="111"/>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21" name="Rectangle 522"/>
                <p:cNvSpPr>
                  <a:spLocks noChangeArrowheads="1"/>
                </p:cNvSpPr>
                <p:nvPr/>
              </p:nvSpPr>
              <p:spPr bwMode="auto">
                <a:xfrm>
                  <a:off x="3659" y="2832"/>
                  <a:ext cx="1" cy="111"/>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22" name="Rectangle 523"/>
                <p:cNvSpPr>
                  <a:spLocks noChangeArrowheads="1"/>
                </p:cNvSpPr>
                <p:nvPr/>
              </p:nvSpPr>
              <p:spPr bwMode="auto">
                <a:xfrm>
                  <a:off x="3660" y="2832"/>
                  <a:ext cx="1" cy="111"/>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23" name="Rectangle 524"/>
                <p:cNvSpPr>
                  <a:spLocks noChangeArrowheads="1"/>
                </p:cNvSpPr>
                <p:nvPr/>
              </p:nvSpPr>
              <p:spPr bwMode="auto">
                <a:xfrm>
                  <a:off x="3661" y="2832"/>
                  <a:ext cx="2" cy="111"/>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24" name="Rectangle 525"/>
                <p:cNvSpPr>
                  <a:spLocks noChangeArrowheads="1"/>
                </p:cNvSpPr>
                <p:nvPr/>
              </p:nvSpPr>
              <p:spPr bwMode="auto">
                <a:xfrm>
                  <a:off x="3663" y="2832"/>
                  <a:ext cx="1" cy="111"/>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25" name="Rectangle 526"/>
                <p:cNvSpPr>
                  <a:spLocks noChangeArrowheads="1"/>
                </p:cNvSpPr>
                <p:nvPr/>
              </p:nvSpPr>
              <p:spPr bwMode="auto">
                <a:xfrm>
                  <a:off x="3664" y="2832"/>
                  <a:ext cx="1" cy="111"/>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26" name="Rectangle 527"/>
                <p:cNvSpPr>
                  <a:spLocks noChangeArrowheads="1"/>
                </p:cNvSpPr>
                <p:nvPr/>
              </p:nvSpPr>
              <p:spPr bwMode="auto">
                <a:xfrm>
                  <a:off x="3665" y="2832"/>
                  <a:ext cx="1" cy="111"/>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27" name="Rectangle 528"/>
                <p:cNvSpPr>
                  <a:spLocks noChangeArrowheads="1"/>
                </p:cNvSpPr>
                <p:nvPr/>
              </p:nvSpPr>
              <p:spPr bwMode="auto">
                <a:xfrm>
                  <a:off x="3666" y="2832"/>
                  <a:ext cx="1" cy="111"/>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28" name="Rectangle 529"/>
                <p:cNvSpPr>
                  <a:spLocks noChangeArrowheads="1"/>
                </p:cNvSpPr>
                <p:nvPr/>
              </p:nvSpPr>
              <p:spPr bwMode="auto">
                <a:xfrm>
                  <a:off x="3667" y="2832"/>
                  <a:ext cx="2" cy="111"/>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29" name="Rectangle 530"/>
                <p:cNvSpPr>
                  <a:spLocks noChangeArrowheads="1"/>
                </p:cNvSpPr>
                <p:nvPr/>
              </p:nvSpPr>
              <p:spPr bwMode="auto">
                <a:xfrm>
                  <a:off x="3669" y="2832"/>
                  <a:ext cx="1" cy="111"/>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30" name="Rectangle 531"/>
                <p:cNvSpPr>
                  <a:spLocks noChangeArrowheads="1"/>
                </p:cNvSpPr>
                <p:nvPr/>
              </p:nvSpPr>
              <p:spPr bwMode="auto">
                <a:xfrm>
                  <a:off x="3670" y="2832"/>
                  <a:ext cx="1" cy="11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31" name="Rectangle 532"/>
                <p:cNvSpPr>
                  <a:spLocks noChangeArrowheads="1"/>
                </p:cNvSpPr>
                <p:nvPr/>
              </p:nvSpPr>
              <p:spPr bwMode="auto">
                <a:xfrm>
                  <a:off x="3671" y="2832"/>
                  <a:ext cx="2" cy="111"/>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32" name="Rectangle 533"/>
                <p:cNvSpPr>
                  <a:spLocks noChangeArrowheads="1"/>
                </p:cNvSpPr>
                <p:nvPr/>
              </p:nvSpPr>
              <p:spPr bwMode="auto">
                <a:xfrm>
                  <a:off x="3673" y="2832"/>
                  <a:ext cx="1" cy="111"/>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33" name="Rectangle 534"/>
                <p:cNvSpPr>
                  <a:spLocks noChangeArrowheads="1"/>
                </p:cNvSpPr>
                <p:nvPr/>
              </p:nvSpPr>
              <p:spPr bwMode="auto">
                <a:xfrm>
                  <a:off x="3674" y="2832"/>
                  <a:ext cx="1" cy="111"/>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34" name="Rectangle 535"/>
                <p:cNvSpPr>
                  <a:spLocks noChangeArrowheads="1"/>
                </p:cNvSpPr>
                <p:nvPr/>
              </p:nvSpPr>
              <p:spPr bwMode="auto">
                <a:xfrm>
                  <a:off x="3675" y="2832"/>
                  <a:ext cx="1" cy="111"/>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35" name="Rectangle 536"/>
                <p:cNvSpPr>
                  <a:spLocks noChangeArrowheads="1"/>
                </p:cNvSpPr>
                <p:nvPr/>
              </p:nvSpPr>
              <p:spPr bwMode="auto">
                <a:xfrm>
                  <a:off x="3676" y="2832"/>
                  <a:ext cx="2" cy="111"/>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36" name="Rectangle 537"/>
                <p:cNvSpPr>
                  <a:spLocks noChangeArrowheads="1"/>
                </p:cNvSpPr>
                <p:nvPr/>
              </p:nvSpPr>
              <p:spPr bwMode="auto">
                <a:xfrm>
                  <a:off x="3678" y="2832"/>
                  <a:ext cx="1" cy="11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37" name="Rectangle 538"/>
                <p:cNvSpPr>
                  <a:spLocks noChangeArrowheads="1"/>
                </p:cNvSpPr>
                <p:nvPr/>
              </p:nvSpPr>
              <p:spPr bwMode="auto">
                <a:xfrm>
                  <a:off x="3679" y="2832"/>
                  <a:ext cx="1" cy="111"/>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38" name="Rectangle 539"/>
                <p:cNvSpPr>
                  <a:spLocks noChangeArrowheads="1"/>
                </p:cNvSpPr>
                <p:nvPr/>
              </p:nvSpPr>
              <p:spPr bwMode="auto">
                <a:xfrm>
                  <a:off x="3680" y="2832"/>
                  <a:ext cx="2" cy="111"/>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39" name="Rectangle 540"/>
                <p:cNvSpPr>
                  <a:spLocks noChangeArrowheads="1"/>
                </p:cNvSpPr>
                <p:nvPr/>
              </p:nvSpPr>
              <p:spPr bwMode="auto">
                <a:xfrm>
                  <a:off x="3682" y="2832"/>
                  <a:ext cx="1" cy="111"/>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40" name="Rectangle 541"/>
                <p:cNvSpPr>
                  <a:spLocks noChangeArrowheads="1"/>
                </p:cNvSpPr>
                <p:nvPr/>
              </p:nvSpPr>
              <p:spPr bwMode="auto">
                <a:xfrm>
                  <a:off x="3683" y="2832"/>
                  <a:ext cx="1" cy="11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41" name="Rectangle 542"/>
                <p:cNvSpPr>
                  <a:spLocks noChangeArrowheads="1"/>
                </p:cNvSpPr>
                <p:nvPr/>
              </p:nvSpPr>
              <p:spPr bwMode="auto">
                <a:xfrm>
                  <a:off x="3684" y="2832"/>
                  <a:ext cx="1" cy="111"/>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42" name="Rectangle 543"/>
                <p:cNvSpPr>
                  <a:spLocks noChangeArrowheads="1"/>
                </p:cNvSpPr>
                <p:nvPr/>
              </p:nvSpPr>
              <p:spPr bwMode="auto">
                <a:xfrm>
                  <a:off x="3685" y="2832"/>
                  <a:ext cx="1" cy="111"/>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43" name="Rectangle 544"/>
                <p:cNvSpPr>
                  <a:spLocks noChangeArrowheads="1"/>
                </p:cNvSpPr>
                <p:nvPr/>
              </p:nvSpPr>
              <p:spPr bwMode="auto">
                <a:xfrm>
                  <a:off x="3686" y="2832"/>
                  <a:ext cx="2" cy="111"/>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44" name="Rectangle 545"/>
                <p:cNvSpPr>
                  <a:spLocks noChangeArrowheads="1"/>
                </p:cNvSpPr>
                <p:nvPr/>
              </p:nvSpPr>
              <p:spPr bwMode="auto">
                <a:xfrm>
                  <a:off x="3688" y="2832"/>
                  <a:ext cx="1" cy="111"/>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45" name="Rectangle 546"/>
                <p:cNvSpPr>
                  <a:spLocks noChangeArrowheads="1"/>
                </p:cNvSpPr>
                <p:nvPr/>
              </p:nvSpPr>
              <p:spPr bwMode="auto">
                <a:xfrm>
                  <a:off x="3689" y="2832"/>
                  <a:ext cx="1" cy="111"/>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46" name="Rectangle 547"/>
                <p:cNvSpPr>
                  <a:spLocks noChangeArrowheads="1"/>
                </p:cNvSpPr>
                <p:nvPr/>
              </p:nvSpPr>
              <p:spPr bwMode="auto">
                <a:xfrm>
                  <a:off x="3690" y="2832"/>
                  <a:ext cx="2" cy="111"/>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47" name="Rectangle 548"/>
                <p:cNvSpPr>
                  <a:spLocks noChangeArrowheads="1"/>
                </p:cNvSpPr>
                <p:nvPr/>
              </p:nvSpPr>
              <p:spPr bwMode="auto">
                <a:xfrm>
                  <a:off x="3692" y="2832"/>
                  <a:ext cx="1" cy="111"/>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48" name="Rectangle 549"/>
                <p:cNvSpPr>
                  <a:spLocks noChangeArrowheads="1"/>
                </p:cNvSpPr>
                <p:nvPr/>
              </p:nvSpPr>
              <p:spPr bwMode="auto">
                <a:xfrm>
                  <a:off x="3693" y="2832"/>
                  <a:ext cx="1" cy="111"/>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49" name="Rectangle 550"/>
                <p:cNvSpPr>
                  <a:spLocks noChangeArrowheads="1"/>
                </p:cNvSpPr>
                <p:nvPr/>
              </p:nvSpPr>
              <p:spPr bwMode="auto">
                <a:xfrm>
                  <a:off x="3694" y="2832"/>
                  <a:ext cx="1" cy="111"/>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50" name="Rectangle 551"/>
                <p:cNvSpPr>
                  <a:spLocks noChangeArrowheads="1"/>
                </p:cNvSpPr>
                <p:nvPr/>
              </p:nvSpPr>
              <p:spPr bwMode="auto">
                <a:xfrm>
                  <a:off x="3695" y="2832"/>
                  <a:ext cx="2" cy="111"/>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51" name="Rectangle 552"/>
                <p:cNvSpPr>
                  <a:spLocks noChangeArrowheads="1"/>
                </p:cNvSpPr>
                <p:nvPr/>
              </p:nvSpPr>
              <p:spPr bwMode="auto">
                <a:xfrm>
                  <a:off x="3697" y="2832"/>
                  <a:ext cx="1" cy="11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52" name="Rectangle 553"/>
                <p:cNvSpPr>
                  <a:spLocks noChangeArrowheads="1"/>
                </p:cNvSpPr>
                <p:nvPr/>
              </p:nvSpPr>
              <p:spPr bwMode="auto">
                <a:xfrm>
                  <a:off x="3698" y="2832"/>
                  <a:ext cx="1" cy="111"/>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53" name="Rectangle 554"/>
                <p:cNvSpPr>
                  <a:spLocks noChangeArrowheads="1"/>
                </p:cNvSpPr>
                <p:nvPr/>
              </p:nvSpPr>
              <p:spPr bwMode="auto">
                <a:xfrm>
                  <a:off x="3699" y="2832"/>
                  <a:ext cx="2" cy="111"/>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54" name="Rectangle 555"/>
                <p:cNvSpPr>
                  <a:spLocks noChangeArrowheads="1"/>
                </p:cNvSpPr>
                <p:nvPr/>
              </p:nvSpPr>
              <p:spPr bwMode="auto">
                <a:xfrm>
                  <a:off x="3701" y="2832"/>
                  <a:ext cx="1" cy="111"/>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55" name="Rectangle 556"/>
                <p:cNvSpPr>
                  <a:spLocks noChangeArrowheads="1"/>
                </p:cNvSpPr>
                <p:nvPr/>
              </p:nvSpPr>
              <p:spPr bwMode="auto">
                <a:xfrm>
                  <a:off x="3702" y="2832"/>
                  <a:ext cx="1" cy="111"/>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56" name="Rectangle 557"/>
                <p:cNvSpPr>
                  <a:spLocks noChangeArrowheads="1"/>
                </p:cNvSpPr>
                <p:nvPr/>
              </p:nvSpPr>
              <p:spPr bwMode="auto">
                <a:xfrm>
                  <a:off x="3703" y="2832"/>
                  <a:ext cx="1" cy="111"/>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57" name="Rectangle 558"/>
                <p:cNvSpPr>
                  <a:spLocks noChangeArrowheads="1"/>
                </p:cNvSpPr>
                <p:nvPr/>
              </p:nvSpPr>
              <p:spPr bwMode="auto">
                <a:xfrm>
                  <a:off x="3704" y="2832"/>
                  <a:ext cx="1" cy="111"/>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58" name="Rectangle 559"/>
                <p:cNvSpPr>
                  <a:spLocks noChangeArrowheads="1"/>
                </p:cNvSpPr>
                <p:nvPr/>
              </p:nvSpPr>
              <p:spPr bwMode="auto">
                <a:xfrm>
                  <a:off x="3705" y="2832"/>
                  <a:ext cx="2" cy="111"/>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59" name="Rectangle 560"/>
                <p:cNvSpPr>
                  <a:spLocks noChangeArrowheads="1"/>
                </p:cNvSpPr>
                <p:nvPr/>
              </p:nvSpPr>
              <p:spPr bwMode="auto">
                <a:xfrm>
                  <a:off x="3707" y="2832"/>
                  <a:ext cx="1" cy="11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60" name="Rectangle 561"/>
                <p:cNvSpPr>
                  <a:spLocks noChangeArrowheads="1"/>
                </p:cNvSpPr>
                <p:nvPr/>
              </p:nvSpPr>
              <p:spPr bwMode="auto">
                <a:xfrm>
                  <a:off x="3708" y="2832"/>
                  <a:ext cx="2" cy="111"/>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61" name="Rectangle 562"/>
                <p:cNvSpPr>
                  <a:spLocks noChangeArrowheads="1"/>
                </p:cNvSpPr>
                <p:nvPr/>
              </p:nvSpPr>
              <p:spPr bwMode="auto">
                <a:xfrm>
                  <a:off x="3710" y="2832"/>
                  <a:ext cx="1" cy="111"/>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62" name="Rectangle 563"/>
                <p:cNvSpPr>
                  <a:spLocks noChangeArrowheads="1"/>
                </p:cNvSpPr>
                <p:nvPr/>
              </p:nvSpPr>
              <p:spPr bwMode="auto">
                <a:xfrm>
                  <a:off x="3711" y="2832"/>
                  <a:ext cx="1" cy="111"/>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63" name="Rectangle 564"/>
                <p:cNvSpPr>
                  <a:spLocks noChangeArrowheads="1"/>
                </p:cNvSpPr>
                <p:nvPr/>
              </p:nvSpPr>
              <p:spPr bwMode="auto">
                <a:xfrm>
                  <a:off x="3711" y="2832"/>
                  <a:ext cx="2" cy="111"/>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64" name="Rectangle 565"/>
                <p:cNvSpPr>
                  <a:spLocks noChangeArrowheads="1"/>
                </p:cNvSpPr>
                <p:nvPr/>
              </p:nvSpPr>
              <p:spPr bwMode="auto">
                <a:xfrm>
                  <a:off x="3713" y="2832"/>
                  <a:ext cx="1" cy="111"/>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65" name="Rectangle 566"/>
                <p:cNvSpPr>
                  <a:spLocks noChangeArrowheads="1"/>
                </p:cNvSpPr>
                <p:nvPr/>
              </p:nvSpPr>
              <p:spPr bwMode="auto">
                <a:xfrm>
                  <a:off x="3714" y="2832"/>
                  <a:ext cx="1" cy="111"/>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66" name="Rectangle 567"/>
                <p:cNvSpPr>
                  <a:spLocks noChangeArrowheads="1"/>
                </p:cNvSpPr>
                <p:nvPr/>
              </p:nvSpPr>
              <p:spPr bwMode="auto">
                <a:xfrm>
                  <a:off x="3715" y="2832"/>
                  <a:ext cx="1" cy="111"/>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67" name="Rectangle 568"/>
                <p:cNvSpPr>
                  <a:spLocks noChangeArrowheads="1"/>
                </p:cNvSpPr>
                <p:nvPr/>
              </p:nvSpPr>
              <p:spPr bwMode="auto">
                <a:xfrm>
                  <a:off x="3716" y="2832"/>
                  <a:ext cx="1" cy="111"/>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68" name="Rectangle 569"/>
                <p:cNvSpPr>
                  <a:spLocks noChangeArrowheads="1"/>
                </p:cNvSpPr>
                <p:nvPr/>
              </p:nvSpPr>
              <p:spPr bwMode="auto">
                <a:xfrm>
                  <a:off x="3717" y="2832"/>
                  <a:ext cx="1" cy="111"/>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69" name="Rectangle 570"/>
                <p:cNvSpPr>
                  <a:spLocks noChangeArrowheads="1"/>
                </p:cNvSpPr>
                <p:nvPr/>
              </p:nvSpPr>
              <p:spPr bwMode="auto">
                <a:xfrm>
                  <a:off x="3717" y="2832"/>
                  <a:ext cx="1" cy="111"/>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70" name="Rectangle 571"/>
                <p:cNvSpPr>
                  <a:spLocks noChangeArrowheads="1"/>
                </p:cNvSpPr>
                <p:nvPr/>
              </p:nvSpPr>
              <p:spPr bwMode="auto">
                <a:xfrm>
                  <a:off x="3718" y="2832"/>
                  <a:ext cx="1" cy="111"/>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71" name="Rectangle 572"/>
                <p:cNvSpPr>
                  <a:spLocks noChangeArrowheads="1"/>
                </p:cNvSpPr>
                <p:nvPr/>
              </p:nvSpPr>
              <p:spPr bwMode="auto">
                <a:xfrm>
                  <a:off x="3718" y="2832"/>
                  <a:ext cx="1" cy="111"/>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72" name="Rectangle 573"/>
                <p:cNvSpPr>
                  <a:spLocks noChangeArrowheads="1"/>
                </p:cNvSpPr>
                <p:nvPr/>
              </p:nvSpPr>
              <p:spPr bwMode="auto">
                <a:xfrm>
                  <a:off x="3719" y="2832"/>
                  <a:ext cx="1" cy="111"/>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73" name="Rectangle 574"/>
                <p:cNvSpPr>
                  <a:spLocks noChangeArrowheads="1"/>
                </p:cNvSpPr>
                <p:nvPr/>
              </p:nvSpPr>
              <p:spPr bwMode="auto">
                <a:xfrm>
                  <a:off x="3719" y="2832"/>
                  <a:ext cx="1" cy="111"/>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74" name="Rectangle 575"/>
                <p:cNvSpPr>
                  <a:spLocks noChangeArrowheads="1"/>
                </p:cNvSpPr>
                <p:nvPr/>
              </p:nvSpPr>
              <p:spPr bwMode="auto">
                <a:xfrm>
                  <a:off x="3719" y="2832"/>
                  <a:ext cx="1" cy="1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75" name="Rectangle 576"/>
                <p:cNvSpPr>
                  <a:spLocks noChangeArrowheads="1"/>
                </p:cNvSpPr>
                <p:nvPr/>
              </p:nvSpPr>
              <p:spPr bwMode="auto">
                <a:xfrm>
                  <a:off x="3720" y="2832"/>
                  <a:ext cx="1" cy="111"/>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876" name="Freeform 577"/>
                <p:cNvSpPr>
                  <a:spLocks/>
                </p:cNvSpPr>
                <p:nvPr/>
              </p:nvSpPr>
              <p:spPr bwMode="auto">
                <a:xfrm>
                  <a:off x="3418" y="2832"/>
                  <a:ext cx="302" cy="110"/>
                </a:xfrm>
                <a:custGeom>
                  <a:avLst/>
                  <a:gdLst>
                    <a:gd name="T0" fmla="*/ 0 w 3521"/>
                    <a:gd name="T1" fmla="*/ 976 h 1284"/>
                    <a:gd name="T2" fmla="*/ 308 w 3521"/>
                    <a:gd name="T3" fmla="*/ 1284 h 1284"/>
                    <a:gd name="T4" fmla="*/ 3212 w 3521"/>
                    <a:gd name="T5" fmla="*/ 1284 h 1284"/>
                    <a:gd name="T6" fmla="*/ 3521 w 3521"/>
                    <a:gd name="T7" fmla="*/ 976 h 1284"/>
                    <a:gd name="T8" fmla="*/ 3521 w 3521"/>
                    <a:gd name="T9" fmla="*/ 309 h 1284"/>
                    <a:gd name="T10" fmla="*/ 3212 w 3521"/>
                    <a:gd name="T11" fmla="*/ 0 h 1284"/>
                    <a:gd name="T12" fmla="*/ 308 w 3521"/>
                    <a:gd name="T13" fmla="*/ 0 h 1284"/>
                    <a:gd name="T14" fmla="*/ 0 w 3521"/>
                    <a:gd name="T15" fmla="*/ 309 h 1284"/>
                    <a:gd name="T16" fmla="*/ 0 w 3521"/>
                    <a:gd name="T17" fmla="*/ 976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1" h="1284">
                      <a:moveTo>
                        <a:pt x="0" y="976"/>
                      </a:moveTo>
                      <a:cubicBezTo>
                        <a:pt x="0" y="1146"/>
                        <a:pt x="138" y="1284"/>
                        <a:pt x="308" y="1284"/>
                      </a:cubicBezTo>
                      <a:lnTo>
                        <a:pt x="3212" y="1284"/>
                      </a:lnTo>
                      <a:cubicBezTo>
                        <a:pt x="3383" y="1284"/>
                        <a:pt x="3521" y="1146"/>
                        <a:pt x="3521" y="976"/>
                      </a:cubicBezTo>
                      <a:lnTo>
                        <a:pt x="3521" y="309"/>
                      </a:lnTo>
                      <a:cubicBezTo>
                        <a:pt x="3521" y="138"/>
                        <a:pt x="3383" y="0"/>
                        <a:pt x="3212" y="0"/>
                      </a:cubicBezTo>
                      <a:lnTo>
                        <a:pt x="308" y="0"/>
                      </a:lnTo>
                      <a:cubicBezTo>
                        <a:pt x="138" y="0"/>
                        <a:pt x="0" y="138"/>
                        <a:pt x="0" y="309"/>
                      </a:cubicBezTo>
                      <a:lnTo>
                        <a:pt x="0" y="976"/>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2" name="Group 578"/>
              <p:cNvGrpSpPr>
                <a:grpSpLocks/>
              </p:cNvGrpSpPr>
              <p:nvPr/>
            </p:nvGrpSpPr>
            <p:grpSpPr bwMode="auto">
              <a:xfrm>
                <a:off x="3291" y="3497"/>
                <a:ext cx="303" cy="109"/>
                <a:chOff x="3418" y="3497"/>
                <a:chExt cx="303" cy="109"/>
              </a:xfrm>
            </p:grpSpPr>
            <p:sp>
              <p:nvSpPr>
                <p:cNvPr id="3523" name="Rectangle 579"/>
                <p:cNvSpPr>
                  <a:spLocks noChangeArrowheads="1"/>
                </p:cNvSpPr>
                <p:nvPr/>
              </p:nvSpPr>
              <p:spPr bwMode="auto">
                <a:xfrm>
                  <a:off x="3418" y="3497"/>
                  <a:ext cx="1" cy="109"/>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24" name="Rectangle 580"/>
                <p:cNvSpPr>
                  <a:spLocks noChangeArrowheads="1"/>
                </p:cNvSpPr>
                <p:nvPr/>
              </p:nvSpPr>
              <p:spPr bwMode="auto">
                <a:xfrm>
                  <a:off x="3418" y="3497"/>
                  <a:ext cx="1" cy="109"/>
                </a:xfrm>
                <a:prstGeom prst="rect">
                  <a:avLst/>
                </a:prstGeom>
                <a:solidFill>
                  <a:srgbClr val="04040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25" name="Rectangle 581"/>
                <p:cNvSpPr>
                  <a:spLocks noChangeArrowheads="1"/>
                </p:cNvSpPr>
                <p:nvPr/>
              </p:nvSpPr>
              <p:spPr bwMode="auto">
                <a:xfrm>
                  <a:off x="3418" y="3497"/>
                  <a:ext cx="1" cy="109"/>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26" name="Rectangle 582"/>
                <p:cNvSpPr>
                  <a:spLocks noChangeArrowheads="1"/>
                </p:cNvSpPr>
                <p:nvPr/>
              </p:nvSpPr>
              <p:spPr bwMode="auto">
                <a:xfrm>
                  <a:off x="3419" y="3497"/>
                  <a:ext cx="1" cy="109"/>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27" name="Rectangle 583"/>
                <p:cNvSpPr>
                  <a:spLocks noChangeArrowheads="1"/>
                </p:cNvSpPr>
                <p:nvPr/>
              </p:nvSpPr>
              <p:spPr bwMode="auto">
                <a:xfrm>
                  <a:off x="3419" y="3497"/>
                  <a:ext cx="1" cy="109"/>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28" name="Rectangle 584"/>
                <p:cNvSpPr>
                  <a:spLocks noChangeArrowheads="1"/>
                </p:cNvSpPr>
                <p:nvPr/>
              </p:nvSpPr>
              <p:spPr bwMode="auto">
                <a:xfrm>
                  <a:off x="3420" y="3497"/>
                  <a:ext cx="1" cy="109"/>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29" name="Rectangle 585"/>
                <p:cNvSpPr>
                  <a:spLocks noChangeArrowheads="1"/>
                </p:cNvSpPr>
                <p:nvPr/>
              </p:nvSpPr>
              <p:spPr bwMode="auto">
                <a:xfrm>
                  <a:off x="3420" y="3497"/>
                  <a:ext cx="1" cy="109"/>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30" name="Rectangle 586"/>
                <p:cNvSpPr>
                  <a:spLocks noChangeArrowheads="1"/>
                </p:cNvSpPr>
                <p:nvPr/>
              </p:nvSpPr>
              <p:spPr bwMode="auto">
                <a:xfrm>
                  <a:off x="3421" y="3497"/>
                  <a:ext cx="1" cy="109"/>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31" name="Rectangle 587"/>
                <p:cNvSpPr>
                  <a:spLocks noChangeArrowheads="1"/>
                </p:cNvSpPr>
                <p:nvPr/>
              </p:nvSpPr>
              <p:spPr bwMode="auto">
                <a:xfrm>
                  <a:off x="3422" y="3497"/>
                  <a:ext cx="1" cy="109"/>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32" name="Rectangle 588"/>
                <p:cNvSpPr>
                  <a:spLocks noChangeArrowheads="1"/>
                </p:cNvSpPr>
                <p:nvPr/>
              </p:nvSpPr>
              <p:spPr bwMode="auto">
                <a:xfrm>
                  <a:off x="3423" y="3497"/>
                  <a:ext cx="1" cy="109"/>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33" name="Rectangle 589"/>
                <p:cNvSpPr>
                  <a:spLocks noChangeArrowheads="1"/>
                </p:cNvSpPr>
                <p:nvPr/>
              </p:nvSpPr>
              <p:spPr bwMode="auto">
                <a:xfrm>
                  <a:off x="3424" y="3497"/>
                  <a:ext cx="1" cy="109"/>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34" name="Rectangle 590"/>
                <p:cNvSpPr>
                  <a:spLocks noChangeArrowheads="1"/>
                </p:cNvSpPr>
                <p:nvPr/>
              </p:nvSpPr>
              <p:spPr bwMode="auto">
                <a:xfrm>
                  <a:off x="3425" y="3497"/>
                  <a:ext cx="1" cy="109"/>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35" name="Rectangle 591"/>
                <p:cNvSpPr>
                  <a:spLocks noChangeArrowheads="1"/>
                </p:cNvSpPr>
                <p:nvPr/>
              </p:nvSpPr>
              <p:spPr bwMode="auto">
                <a:xfrm>
                  <a:off x="3426" y="3497"/>
                  <a:ext cx="1" cy="109"/>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36" name="Rectangle 592"/>
                <p:cNvSpPr>
                  <a:spLocks noChangeArrowheads="1"/>
                </p:cNvSpPr>
                <p:nvPr/>
              </p:nvSpPr>
              <p:spPr bwMode="auto">
                <a:xfrm>
                  <a:off x="3427" y="3497"/>
                  <a:ext cx="2" cy="109"/>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37" name="Rectangle 593"/>
                <p:cNvSpPr>
                  <a:spLocks noChangeArrowheads="1"/>
                </p:cNvSpPr>
                <p:nvPr/>
              </p:nvSpPr>
              <p:spPr bwMode="auto">
                <a:xfrm>
                  <a:off x="3429" y="3497"/>
                  <a:ext cx="1" cy="109"/>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38" name="Rectangle 594"/>
                <p:cNvSpPr>
                  <a:spLocks noChangeArrowheads="1"/>
                </p:cNvSpPr>
                <p:nvPr/>
              </p:nvSpPr>
              <p:spPr bwMode="auto">
                <a:xfrm>
                  <a:off x="3430" y="3497"/>
                  <a:ext cx="1" cy="109"/>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39" name="Rectangle 595"/>
                <p:cNvSpPr>
                  <a:spLocks noChangeArrowheads="1"/>
                </p:cNvSpPr>
                <p:nvPr/>
              </p:nvSpPr>
              <p:spPr bwMode="auto">
                <a:xfrm>
                  <a:off x="3431" y="3497"/>
                  <a:ext cx="1" cy="109"/>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40" name="Rectangle 596"/>
                <p:cNvSpPr>
                  <a:spLocks noChangeArrowheads="1"/>
                </p:cNvSpPr>
                <p:nvPr/>
              </p:nvSpPr>
              <p:spPr bwMode="auto">
                <a:xfrm>
                  <a:off x="3432" y="3497"/>
                  <a:ext cx="1" cy="109"/>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41" name="Rectangle 597"/>
                <p:cNvSpPr>
                  <a:spLocks noChangeArrowheads="1"/>
                </p:cNvSpPr>
                <p:nvPr/>
              </p:nvSpPr>
              <p:spPr bwMode="auto">
                <a:xfrm>
                  <a:off x="3433" y="3497"/>
                  <a:ext cx="1" cy="109"/>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42" name="Rectangle 598"/>
                <p:cNvSpPr>
                  <a:spLocks noChangeArrowheads="1"/>
                </p:cNvSpPr>
                <p:nvPr/>
              </p:nvSpPr>
              <p:spPr bwMode="auto">
                <a:xfrm>
                  <a:off x="3434" y="3497"/>
                  <a:ext cx="2" cy="109"/>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43" name="Rectangle 599"/>
                <p:cNvSpPr>
                  <a:spLocks noChangeArrowheads="1"/>
                </p:cNvSpPr>
                <p:nvPr/>
              </p:nvSpPr>
              <p:spPr bwMode="auto">
                <a:xfrm>
                  <a:off x="3436" y="3497"/>
                  <a:ext cx="1" cy="109"/>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44" name="Rectangle 600"/>
                <p:cNvSpPr>
                  <a:spLocks noChangeArrowheads="1"/>
                </p:cNvSpPr>
                <p:nvPr/>
              </p:nvSpPr>
              <p:spPr bwMode="auto">
                <a:xfrm>
                  <a:off x="3437" y="3497"/>
                  <a:ext cx="1" cy="109"/>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45" name="Rectangle 601"/>
                <p:cNvSpPr>
                  <a:spLocks noChangeArrowheads="1"/>
                </p:cNvSpPr>
                <p:nvPr/>
              </p:nvSpPr>
              <p:spPr bwMode="auto">
                <a:xfrm>
                  <a:off x="3438" y="3497"/>
                  <a:ext cx="2" cy="109"/>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46" name="Rectangle 602"/>
                <p:cNvSpPr>
                  <a:spLocks noChangeArrowheads="1"/>
                </p:cNvSpPr>
                <p:nvPr/>
              </p:nvSpPr>
              <p:spPr bwMode="auto">
                <a:xfrm>
                  <a:off x="3440" y="3497"/>
                  <a:ext cx="2" cy="109"/>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47" name="Rectangle 603"/>
                <p:cNvSpPr>
                  <a:spLocks noChangeArrowheads="1"/>
                </p:cNvSpPr>
                <p:nvPr/>
              </p:nvSpPr>
              <p:spPr bwMode="auto">
                <a:xfrm>
                  <a:off x="3442" y="3497"/>
                  <a:ext cx="1" cy="109"/>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48" name="Rectangle 604"/>
                <p:cNvSpPr>
                  <a:spLocks noChangeArrowheads="1"/>
                </p:cNvSpPr>
                <p:nvPr/>
              </p:nvSpPr>
              <p:spPr bwMode="auto">
                <a:xfrm>
                  <a:off x="3442" y="3497"/>
                  <a:ext cx="2" cy="109"/>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49" name="Rectangle 605"/>
                <p:cNvSpPr>
                  <a:spLocks noChangeArrowheads="1"/>
                </p:cNvSpPr>
                <p:nvPr/>
              </p:nvSpPr>
              <p:spPr bwMode="auto">
                <a:xfrm>
                  <a:off x="3444" y="3497"/>
                  <a:ext cx="1" cy="109"/>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50" name="Rectangle 606"/>
                <p:cNvSpPr>
                  <a:spLocks noChangeArrowheads="1"/>
                </p:cNvSpPr>
                <p:nvPr/>
              </p:nvSpPr>
              <p:spPr bwMode="auto">
                <a:xfrm>
                  <a:off x="3445" y="3497"/>
                  <a:ext cx="1" cy="109"/>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51" name="Rectangle 607"/>
                <p:cNvSpPr>
                  <a:spLocks noChangeArrowheads="1"/>
                </p:cNvSpPr>
                <p:nvPr/>
              </p:nvSpPr>
              <p:spPr bwMode="auto">
                <a:xfrm>
                  <a:off x="3446" y="3497"/>
                  <a:ext cx="1" cy="109"/>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52" name="Rectangle 608"/>
                <p:cNvSpPr>
                  <a:spLocks noChangeArrowheads="1"/>
                </p:cNvSpPr>
                <p:nvPr/>
              </p:nvSpPr>
              <p:spPr bwMode="auto">
                <a:xfrm>
                  <a:off x="3447" y="3497"/>
                  <a:ext cx="2" cy="109"/>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53" name="Rectangle 609"/>
                <p:cNvSpPr>
                  <a:spLocks noChangeArrowheads="1"/>
                </p:cNvSpPr>
                <p:nvPr/>
              </p:nvSpPr>
              <p:spPr bwMode="auto">
                <a:xfrm>
                  <a:off x="3449" y="3497"/>
                  <a:ext cx="1" cy="109"/>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54" name="Rectangle 610"/>
                <p:cNvSpPr>
                  <a:spLocks noChangeArrowheads="1"/>
                </p:cNvSpPr>
                <p:nvPr/>
              </p:nvSpPr>
              <p:spPr bwMode="auto">
                <a:xfrm>
                  <a:off x="3450" y="3497"/>
                  <a:ext cx="1" cy="109"/>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55" name="Rectangle 611"/>
                <p:cNvSpPr>
                  <a:spLocks noChangeArrowheads="1"/>
                </p:cNvSpPr>
                <p:nvPr/>
              </p:nvSpPr>
              <p:spPr bwMode="auto">
                <a:xfrm>
                  <a:off x="3451" y="3497"/>
                  <a:ext cx="2" cy="109"/>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56" name="Rectangle 612"/>
                <p:cNvSpPr>
                  <a:spLocks noChangeArrowheads="1"/>
                </p:cNvSpPr>
                <p:nvPr/>
              </p:nvSpPr>
              <p:spPr bwMode="auto">
                <a:xfrm>
                  <a:off x="3453" y="3497"/>
                  <a:ext cx="1" cy="109"/>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57" name="Rectangle 613"/>
                <p:cNvSpPr>
                  <a:spLocks noChangeArrowheads="1"/>
                </p:cNvSpPr>
                <p:nvPr/>
              </p:nvSpPr>
              <p:spPr bwMode="auto">
                <a:xfrm>
                  <a:off x="3454" y="3497"/>
                  <a:ext cx="1" cy="109"/>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58" name="Rectangle 614"/>
                <p:cNvSpPr>
                  <a:spLocks noChangeArrowheads="1"/>
                </p:cNvSpPr>
                <p:nvPr/>
              </p:nvSpPr>
              <p:spPr bwMode="auto">
                <a:xfrm>
                  <a:off x="3455" y="3497"/>
                  <a:ext cx="1" cy="109"/>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59" name="Rectangle 615"/>
                <p:cNvSpPr>
                  <a:spLocks noChangeArrowheads="1"/>
                </p:cNvSpPr>
                <p:nvPr/>
              </p:nvSpPr>
              <p:spPr bwMode="auto">
                <a:xfrm>
                  <a:off x="3456" y="3497"/>
                  <a:ext cx="1" cy="109"/>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60" name="Rectangle 616"/>
                <p:cNvSpPr>
                  <a:spLocks noChangeArrowheads="1"/>
                </p:cNvSpPr>
                <p:nvPr/>
              </p:nvSpPr>
              <p:spPr bwMode="auto">
                <a:xfrm>
                  <a:off x="3457" y="3497"/>
                  <a:ext cx="2" cy="109"/>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61" name="Rectangle 617"/>
                <p:cNvSpPr>
                  <a:spLocks noChangeArrowheads="1"/>
                </p:cNvSpPr>
                <p:nvPr/>
              </p:nvSpPr>
              <p:spPr bwMode="auto">
                <a:xfrm>
                  <a:off x="3459" y="3497"/>
                  <a:ext cx="1" cy="10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62" name="Rectangle 618"/>
                <p:cNvSpPr>
                  <a:spLocks noChangeArrowheads="1"/>
                </p:cNvSpPr>
                <p:nvPr/>
              </p:nvSpPr>
              <p:spPr bwMode="auto">
                <a:xfrm>
                  <a:off x="3460" y="3497"/>
                  <a:ext cx="1" cy="109"/>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63" name="Rectangle 619"/>
                <p:cNvSpPr>
                  <a:spLocks noChangeArrowheads="1"/>
                </p:cNvSpPr>
                <p:nvPr/>
              </p:nvSpPr>
              <p:spPr bwMode="auto">
                <a:xfrm>
                  <a:off x="3461" y="3497"/>
                  <a:ext cx="2" cy="109"/>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64" name="Rectangle 620"/>
                <p:cNvSpPr>
                  <a:spLocks noChangeArrowheads="1"/>
                </p:cNvSpPr>
                <p:nvPr/>
              </p:nvSpPr>
              <p:spPr bwMode="auto">
                <a:xfrm>
                  <a:off x="3463" y="3497"/>
                  <a:ext cx="1" cy="109"/>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65" name="Rectangle 621"/>
                <p:cNvSpPr>
                  <a:spLocks noChangeArrowheads="1"/>
                </p:cNvSpPr>
                <p:nvPr/>
              </p:nvSpPr>
              <p:spPr bwMode="auto">
                <a:xfrm>
                  <a:off x="3464" y="3497"/>
                  <a:ext cx="1" cy="109"/>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66" name="Rectangle 622"/>
                <p:cNvSpPr>
                  <a:spLocks noChangeArrowheads="1"/>
                </p:cNvSpPr>
                <p:nvPr/>
              </p:nvSpPr>
              <p:spPr bwMode="auto">
                <a:xfrm>
                  <a:off x="3465" y="3497"/>
                  <a:ext cx="1" cy="109"/>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67" name="Rectangle 623"/>
                <p:cNvSpPr>
                  <a:spLocks noChangeArrowheads="1"/>
                </p:cNvSpPr>
                <p:nvPr/>
              </p:nvSpPr>
              <p:spPr bwMode="auto">
                <a:xfrm>
                  <a:off x="3466" y="3497"/>
                  <a:ext cx="2" cy="109"/>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68" name="Rectangle 624"/>
                <p:cNvSpPr>
                  <a:spLocks noChangeArrowheads="1"/>
                </p:cNvSpPr>
                <p:nvPr/>
              </p:nvSpPr>
              <p:spPr bwMode="auto">
                <a:xfrm>
                  <a:off x="3468" y="3497"/>
                  <a:ext cx="1" cy="109"/>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69" name="Rectangle 625"/>
                <p:cNvSpPr>
                  <a:spLocks noChangeArrowheads="1"/>
                </p:cNvSpPr>
                <p:nvPr/>
              </p:nvSpPr>
              <p:spPr bwMode="auto">
                <a:xfrm>
                  <a:off x="3469" y="3497"/>
                  <a:ext cx="1" cy="109"/>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70" name="Rectangle 626"/>
                <p:cNvSpPr>
                  <a:spLocks noChangeArrowheads="1"/>
                </p:cNvSpPr>
                <p:nvPr/>
              </p:nvSpPr>
              <p:spPr bwMode="auto">
                <a:xfrm>
                  <a:off x="3470" y="3497"/>
                  <a:ext cx="2" cy="109"/>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71" name="Rectangle 627"/>
                <p:cNvSpPr>
                  <a:spLocks noChangeArrowheads="1"/>
                </p:cNvSpPr>
                <p:nvPr/>
              </p:nvSpPr>
              <p:spPr bwMode="auto">
                <a:xfrm>
                  <a:off x="3472" y="3497"/>
                  <a:ext cx="1" cy="109"/>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72" name="Rectangle 628"/>
                <p:cNvSpPr>
                  <a:spLocks noChangeArrowheads="1"/>
                </p:cNvSpPr>
                <p:nvPr/>
              </p:nvSpPr>
              <p:spPr bwMode="auto">
                <a:xfrm>
                  <a:off x="3473" y="3497"/>
                  <a:ext cx="1" cy="109"/>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73" name="Rectangle 629"/>
                <p:cNvSpPr>
                  <a:spLocks noChangeArrowheads="1"/>
                </p:cNvSpPr>
                <p:nvPr/>
              </p:nvSpPr>
              <p:spPr bwMode="auto">
                <a:xfrm>
                  <a:off x="3474" y="3497"/>
                  <a:ext cx="2" cy="109"/>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74" name="Rectangle 630"/>
                <p:cNvSpPr>
                  <a:spLocks noChangeArrowheads="1"/>
                </p:cNvSpPr>
                <p:nvPr/>
              </p:nvSpPr>
              <p:spPr bwMode="auto">
                <a:xfrm>
                  <a:off x="3476" y="3497"/>
                  <a:ext cx="1" cy="109"/>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75" name="Rectangle 631"/>
                <p:cNvSpPr>
                  <a:spLocks noChangeArrowheads="1"/>
                </p:cNvSpPr>
                <p:nvPr/>
              </p:nvSpPr>
              <p:spPr bwMode="auto">
                <a:xfrm>
                  <a:off x="3477" y="3497"/>
                  <a:ext cx="1" cy="109"/>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76" name="Rectangle 632"/>
                <p:cNvSpPr>
                  <a:spLocks noChangeArrowheads="1"/>
                </p:cNvSpPr>
                <p:nvPr/>
              </p:nvSpPr>
              <p:spPr bwMode="auto">
                <a:xfrm>
                  <a:off x="3478" y="3497"/>
                  <a:ext cx="2" cy="109"/>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77" name="Rectangle 633"/>
                <p:cNvSpPr>
                  <a:spLocks noChangeArrowheads="1"/>
                </p:cNvSpPr>
                <p:nvPr/>
              </p:nvSpPr>
              <p:spPr bwMode="auto">
                <a:xfrm>
                  <a:off x="3480" y="3497"/>
                  <a:ext cx="1" cy="109"/>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78" name="Rectangle 634"/>
                <p:cNvSpPr>
                  <a:spLocks noChangeArrowheads="1"/>
                </p:cNvSpPr>
                <p:nvPr/>
              </p:nvSpPr>
              <p:spPr bwMode="auto">
                <a:xfrm>
                  <a:off x="3481" y="3497"/>
                  <a:ext cx="1" cy="109"/>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79" name="Rectangle 635"/>
                <p:cNvSpPr>
                  <a:spLocks noChangeArrowheads="1"/>
                </p:cNvSpPr>
                <p:nvPr/>
              </p:nvSpPr>
              <p:spPr bwMode="auto">
                <a:xfrm>
                  <a:off x="3482" y="3497"/>
                  <a:ext cx="2" cy="109"/>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80" name="Rectangle 636"/>
                <p:cNvSpPr>
                  <a:spLocks noChangeArrowheads="1"/>
                </p:cNvSpPr>
                <p:nvPr/>
              </p:nvSpPr>
              <p:spPr bwMode="auto">
                <a:xfrm>
                  <a:off x="3484" y="3497"/>
                  <a:ext cx="1" cy="109"/>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81" name="Rectangle 637"/>
                <p:cNvSpPr>
                  <a:spLocks noChangeArrowheads="1"/>
                </p:cNvSpPr>
                <p:nvPr/>
              </p:nvSpPr>
              <p:spPr bwMode="auto">
                <a:xfrm>
                  <a:off x="3485" y="3497"/>
                  <a:ext cx="1" cy="109"/>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82" name="Rectangle 638"/>
                <p:cNvSpPr>
                  <a:spLocks noChangeArrowheads="1"/>
                </p:cNvSpPr>
                <p:nvPr/>
              </p:nvSpPr>
              <p:spPr bwMode="auto">
                <a:xfrm>
                  <a:off x="3486" y="3497"/>
                  <a:ext cx="2" cy="109"/>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83" name="Rectangle 639"/>
                <p:cNvSpPr>
                  <a:spLocks noChangeArrowheads="1"/>
                </p:cNvSpPr>
                <p:nvPr/>
              </p:nvSpPr>
              <p:spPr bwMode="auto">
                <a:xfrm>
                  <a:off x="3488" y="3497"/>
                  <a:ext cx="1" cy="109"/>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84" name="Rectangle 640"/>
                <p:cNvSpPr>
                  <a:spLocks noChangeArrowheads="1"/>
                </p:cNvSpPr>
                <p:nvPr/>
              </p:nvSpPr>
              <p:spPr bwMode="auto">
                <a:xfrm>
                  <a:off x="3489" y="3497"/>
                  <a:ext cx="2" cy="109"/>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85" name="Rectangle 641"/>
                <p:cNvSpPr>
                  <a:spLocks noChangeArrowheads="1"/>
                </p:cNvSpPr>
                <p:nvPr/>
              </p:nvSpPr>
              <p:spPr bwMode="auto">
                <a:xfrm>
                  <a:off x="3491" y="3497"/>
                  <a:ext cx="1" cy="10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86" name="Rectangle 642"/>
                <p:cNvSpPr>
                  <a:spLocks noChangeArrowheads="1"/>
                </p:cNvSpPr>
                <p:nvPr/>
              </p:nvSpPr>
              <p:spPr bwMode="auto">
                <a:xfrm>
                  <a:off x="3492" y="3497"/>
                  <a:ext cx="2" cy="10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87" name="Rectangle 643"/>
                <p:cNvSpPr>
                  <a:spLocks noChangeArrowheads="1"/>
                </p:cNvSpPr>
                <p:nvPr/>
              </p:nvSpPr>
              <p:spPr bwMode="auto">
                <a:xfrm>
                  <a:off x="3494" y="3497"/>
                  <a:ext cx="1" cy="109"/>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88" name="Rectangle 644"/>
                <p:cNvSpPr>
                  <a:spLocks noChangeArrowheads="1"/>
                </p:cNvSpPr>
                <p:nvPr/>
              </p:nvSpPr>
              <p:spPr bwMode="auto">
                <a:xfrm>
                  <a:off x="3495" y="3497"/>
                  <a:ext cx="2" cy="109"/>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89" name="Rectangle 645"/>
                <p:cNvSpPr>
                  <a:spLocks noChangeArrowheads="1"/>
                </p:cNvSpPr>
                <p:nvPr/>
              </p:nvSpPr>
              <p:spPr bwMode="auto">
                <a:xfrm>
                  <a:off x="3497" y="3497"/>
                  <a:ext cx="1" cy="109"/>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90" name="Rectangle 646"/>
                <p:cNvSpPr>
                  <a:spLocks noChangeArrowheads="1"/>
                </p:cNvSpPr>
                <p:nvPr/>
              </p:nvSpPr>
              <p:spPr bwMode="auto">
                <a:xfrm>
                  <a:off x="3498" y="3497"/>
                  <a:ext cx="3" cy="109"/>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91" name="Rectangle 647"/>
                <p:cNvSpPr>
                  <a:spLocks noChangeArrowheads="1"/>
                </p:cNvSpPr>
                <p:nvPr/>
              </p:nvSpPr>
              <p:spPr bwMode="auto">
                <a:xfrm>
                  <a:off x="3501" y="3497"/>
                  <a:ext cx="1" cy="109"/>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92" name="Rectangle 648"/>
                <p:cNvSpPr>
                  <a:spLocks noChangeArrowheads="1"/>
                </p:cNvSpPr>
                <p:nvPr/>
              </p:nvSpPr>
              <p:spPr bwMode="auto">
                <a:xfrm>
                  <a:off x="3502" y="3497"/>
                  <a:ext cx="1" cy="109"/>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93" name="Rectangle 649"/>
                <p:cNvSpPr>
                  <a:spLocks noChangeArrowheads="1"/>
                </p:cNvSpPr>
                <p:nvPr/>
              </p:nvSpPr>
              <p:spPr bwMode="auto">
                <a:xfrm>
                  <a:off x="3503" y="3497"/>
                  <a:ext cx="2" cy="109"/>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94" name="Rectangle 650"/>
                <p:cNvSpPr>
                  <a:spLocks noChangeArrowheads="1"/>
                </p:cNvSpPr>
                <p:nvPr/>
              </p:nvSpPr>
              <p:spPr bwMode="auto">
                <a:xfrm>
                  <a:off x="3505" y="3497"/>
                  <a:ext cx="2" cy="109"/>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95" name="Rectangle 651"/>
                <p:cNvSpPr>
                  <a:spLocks noChangeArrowheads="1"/>
                </p:cNvSpPr>
                <p:nvPr/>
              </p:nvSpPr>
              <p:spPr bwMode="auto">
                <a:xfrm>
                  <a:off x="3507" y="3497"/>
                  <a:ext cx="2" cy="10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96" name="Rectangle 652"/>
                <p:cNvSpPr>
                  <a:spLocks noChangeArrowheads="1"/>
                </p:cNvSpPr>
                <p:nvPr/>
              </p:nvSpPr>
              <p:spPr bwMode="auto">
                <a:xfrm>
                  <a:off x="3509" y="3497"/>
                  <a:ext cx="3"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97" name="Rectangle 653"/>
                <p:cNvSpPr>
                  <a:spLocks noChangeArrowheads="1"/>
                </p:cNvSpPr>
                <p:nvPr/>
              </p:nvSpPr>
              <p:spPr bwMode="auto">
                <a:xfrm>
                  <a:off x="3512" y="3497"/>
                  <a:ext cx="2" cy="109"/>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98" name="Rectangle 654"/>
                <p:cNvSpPr>
                  <a:spLocks noChangeArrowheads="1"/>
                </p:cNvSpPr>
                <p:nvPr/>
              </p:nvSpPr>
              <p:spPr bwMode="auto">
                <a:xfrm>
                  <a:off x="3514" y="3497"/>
                  <a:ext cx="1" cy="109"/>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99" name="Rectangle 655"/>
                <p:cNvSpPr>
                  <a:spLocks noChangeArrowheads="1"/>
                </p:cNvSpPr>
                <p:nvPr/>
              </p:nvSpPr>
              <p:spPr bwMode="auto">
                <a:xfrm>
                  <a:off x="3515" y="3497"/>
                  <a:ext cx="2" cy="109"/>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00" name="Rectangle 656"/>
                <p:cNvSpPr>
                  <a:spLocks noChangeArrowheads="1"/>
                </p:cNvSpPr>
                <p:nvPr/>
              </p:nvSpPr>
              <p:spPr bwMode="auto">
                <a:xfrm>
                  <a:off x="3517" y="3497"/>
                  <a:ext cx="3" cy="109"/>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01" name="Rectangle 657"/>
                <p:cNvSpPr>
                  <a:spLocks noChangeArrowheads="1"/>
                </p:cNvSpPr>
                <p:nvPr/>
              </p:nvSpPr>
              <p:spPr bwMode="auto">
                <a:xfrm>
                  <a:off x="3520" y="3497"/>
                  <a:ext cx="3" cy="109"/>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02" name="Rectangle 658"/>
                <p:cNvSpPr>
                  <a:spLocks noChangeArrowheads="1"/>
                </p:cNvSpPr>
                <p:nvPr/>
              </p:nvSpPr>
              <p:spPr bwMode="auto">
                <a:xfrm>
                  <a:off x="3523" y="3497"/>
                  <a:ext cx="3" cy="109"/>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03" name="Rectangle 659"/>
                <p:cNvSpPr>
                  <a:spLocks noChangeArrowheads="1"/>
                </p:cNvSpPr>
                <p:nvPr/>
              </p:nvSpPr>
              <p:spPr bwMode="auto">
                <a:xfrm>
                  <a:off x="3526" y="3497"/>
                  <a:ext cx="3" cy="109"/>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04" name="Rectangle 660"/>
                <p:cNvSpPr>
                  <a:spLocks noChangeArrowheads="1"/>
                </p:cNvSpPr>
                <p:nvPr/>
              </p:nvSpPr>
              <p:spPr bwMode="auto">
                <a:xfrm>
                  <a:off x="3529" y="3497"/>
                  <a:ext cx="2" cy="109"/>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05" name="Rectangle 661"/>
                <p:cNvSpPr>
                  <a:spLocks noChangeArrowheads="1"/>
                </p:cNvSpPr>
                <p:nvPr/>
              </p:nvSpPr>
              <p:spPr bwMode="auto">
                <a:xfrm>
                  <a:off x="3531" y="3497"/>
                  <a:ext cx="4" cy="109"/>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06" name="Rectangle 662"/>
                <p:cNvSpPr>
                  <a:spLocks noChangeArrowheads="1"/>
                </p:cNvSpPr>
                <p:nvPr/>
              </p:nvSpPr>
              <p:spPr bwMode="auto">
                <a:xfrm>
                  <a:off x="3535" y="3497"/>
                  <a:ext cx="5" cy="109"/>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07" name="Rectangle 663"/>
                <p:cNvSpPr>
                  <a:spLocks noChangeArrowheads="1"/>
                </p:cNvSpPr>
                <p:nvPr/>
              </p:nvSpPr>
              <p:spPr bwMode="auto">
                <a:xfrm>
                  <a:off x="3540" y="3497"/>
                  <a:ext cx="4" cy="109"/>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08" name="Rectangle 664"/>
                <p:cNvSpPr>
                  <a:spLocks noChangeArrowheads="1"/>
                </p:cNvSpPr>
                <p:nvPr/>
              </p:nvSpPr>
              <p:spPr bwMode="auto">
                <a:xfrm>
                  <a:off x="3544" y="3497"/>
                  <a:ext cx="6" cy="109"/>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09" name="Rectangle 665"/>
                <p:cNvSpPr>
                  <a:spLocks noChangeArrowheads="1"/>
                </p:cNvSpPr>
                <p:nvPr/>
              </p:nvSpPr>
              <p:spPr bwMode="auto">
                <a:xfrm>
                  <a:off x="3550" y="3497"/>
                  <a:ext cx="10" cy="109"/>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10" name="Rectangle 666"/>
                <p:cNvSpPr>
                  <a:spLocks noChangeArrowheads="1"/>
                </p:cNvSpPr>
                <p:nvPr/>
              </p:nvSpPr>
              <p:spPr bwMode="auto">
                <a:xfrm>
                  <a:off x="3560" y="3497"/>
                  <a:ext cx="22" cy="109"/>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11" name="Rectangle 667"/>
                <p:cNvSpPr>
                  <a:spLocks noChangeArrowheads="1"/>
                </p:cNvSpPr>
                <p:nvPr/>
              </p:nvSpPr>
              <p:spPr bwMode="auto">
                <a:xfrm>
                  <a:off x="3582" y="3497"/>
                  <a:ext cx="7" cy="109"/>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12" name="Rectangle 668"/>
                <p:cNvSpPr>
                  <a:spLocks noChangeArrowheads="1"/>
                </p:cNvSpPr>
                <p:nvPr/>
              </p:nvSpPr>
              <p:spPr bwMode="auto">
                <a:xfrm>
                  <a:off x="3589" y="3497"/>
                  <a:ext cx="6" cy="109"/>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13" name="Rectangle 669"/>
                <p:cNvSpPr>
                  <a:spLocks noChangeArrowheads="1"/>
                </p:cNvSpPr>
                <p:nvPr/>
              </p:nvSpPr>
              <p:spPr bwMode="auto">
                <a:xfrm>
                  <a:off x="3595" y="3497"/>
                  <a:ext cx="5" cy="109"/>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14" name="Rectangle 670"/>
                <p:cNvSpPr>
                  <a:spLocks noChangeArrowheads="1"/>
                </p:cNvSpPr>
                <p:nvPr/>
              </p:nvSpPr>
              <p:spPr bwMode="auto">
                <a:xfrm>
                  <a:off x="3600" y="3497"/>
                  <a:ext cx="3" cy="109"/>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15" name="Rectangle 671"/>
                <p:cNvSpPr>
                  <a:spLocks noChangeArrowheads="1"/>
                </p:cNvSpPr>
                <p:nvPr/>
              </p:nvSpPr>
              <p:spPr bwMode="auto">
                <a:xfrm>
                  <a:off x="3603" y="3497"/>
                  <a:ext cx="4" cy="109"/>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16" name="Rectangle 672"/>
                <p:cNvSpPr>
                  <a:spLocks noChangeArrowheads="1"/>
                </p:cNvSpPr>
                <p:nvPr/>
              </p:nvSpPr>
              <p:spPr bwMode="auto">
                <a:xfrm>
                  <a:off x="3607" y="3497"/>
                  <a:ext cx="4" cy="109"/>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17" name="Rectangle 673"/>
                <p:cNvSpPr>
                  <a:spLocks noChangeArrowheads="1"/>
                </p:cNvSpPr>
                <p:nvPr/>
              </p:nvSpPr>
              <p:spPr bwMode="auto">
                <a:xfrm>
                  <a:off x="3611" y="3497"/>
                  <a:ext cx="2" cy="109"/>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18" name="Rectangle 674"/>
                <p:cNvSpPr>
                  <a:spLocks noChangeArrowheads="1"/>
                </p:cNvSpPr>
                <p:nvPr/>
              </p:nvSpPr>
              <p:spPr bwMode="auto">
                <a:xfrm>
                  <a:off x="3613" y="3497"/>
                  <a:ext cx="2" cy="109"/>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19" name="Rectangle 675"/>
                <p:cNvSpPr>
                  <a:spLocks noChangeArrowheads="1"/>
                </p:cNvSpPr>
                <p:nvPr/>
              </p:nvSpPr>
              <p:spPr bwMode="auto">
                <a:xfrm>
                  <a:off x="3615" y="3497"/>
                  <a:ext cx="4" cy="109"/>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20" name="Rectangle 676"/>
                <p:cNvSpPr>
                  <a:spLocks noChangeArrowheads="1"/>
                </p:cNvSpPr>
                <p:nvPr/>
              </p:nvSpPr>
              <p:spPr bwMode="auto">
                <a:xfrm>
                  <a:off x="3619" y="3497"/>
                  <a:ext cx="2" cy="109"/>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21" name="Rectangle 677"/>
                <p:cNvSpPr>
                  <a:spLocks noChangeArrowheads="1"/>
                </p:cNvSpPr>
                <p:nvPr/>
              </p:nvSpPr>
              <p:spPr bwMode="auto">
                <a:xfrm>
                  <a:off x="3621" y="3497"/>
                  <a:ext cx="2" cy="109"/>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22" name="Rectangle 678"/>
                <p:cNvSpPr>
                  <a:spLocks noChangeArrowheads="1"/>
                </p:cNvSpPr>
                <p:nvPr/>
              </p:nvSpPr>
              <p:spPr bwMode="auto">
                <a:xfrm>
                  <a:off x="3623" y="3497"/>
                  <a:ext cx="2" cy="109"/>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23" name="Rectangle 679"/>
                <p:cNvSpPr>
                  <a:spLocks noChangeArrowheads="1"/>
                </p:cNvSpPr>
                <p:nvPr/>
              </p:nvSpPr>
              <p:spPr bwMode="auto">
                <a:xfrm>
                  <a:off x="3625" y="3497"/>
                  <a:ext cx="2" cy="109"/>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24" name="Rectangle 680"/>
                <p:cNvSpPr>
                  <a:spLocks noChangeArrowheads="1"/>
                </p:cNvSpPr>
                <p:nvPr/>
              </p:nvSpPr>
              <p:spPr bwMode="auto">
                <a:xfrm>
                  <a:off x="3627" y="3497"/>
                  <a:ext cx="3"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25" name="Rectangle 681"/>
                <p:cNvSpPr>
                  <a:spLocks noChangeArrowheads="1"/>
                </p:cNvSpPr>
                <p:nvPr/>
              </p:nvSpPr>
              <p:spPr bwMode="auto">
                <a:xfrm>
                  <a:off x="3630" y="3497"/>
                  <a:ext cx="1" cy="10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26" name="Rectangle 682"/>
                <p:cNvSpPr>
                  <a:spLocks noChangeArrowheads="1"/>
                </p:cNvSpPr>
                <p:nvPr/>
              </p:nvSpPr>
              <p:spPr bwMode="auto">
                <a:xfrm>
                  <a:off x="3631" y="3497"/>
                  <a:ext cx="2" cy="109"/>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27" name="Rectangle 683"/>
                <p:cNvSpPr>
                  <a:spLocks noChangeArrowheads="1"/>
                </p:cNvSpPr>
                <p:nvPr/>
              </p:nvSpPr>
              <p:spPr bwMode="auto">
                <a:xfrm>
                  <a:off x="3633" y="3497"/>
                  <a:ext cx="1" cy="109"/>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28" name="Rectangle 684"/>
                <p:cNvSpPr>
                  <a:spLocks noChangeArrowheads="1"/>
                </p:cNvSpPr>
                <p:nvPr/>
              </p:nvSpPr>
              <p:spPr bwMode="auto">
                <a:xfrm>
                  <a:off x="3634" y="3497"/>
                  <a:ext cx="2" cy="109"/>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29" name="Rectangle 685"/>
                <p:cNvSpPr>
                  <a:spLocks noChangeArrowheads="1"/>
                </p:cNvSpPr>
                <p:nvPr/>
              </p:nvSpPr>
              <p:spPr bwMode="auto">
                <a:xfrm>
                  <a:off x="3636" y="3497"/>
                  <a:ext cx="2" cy="109"/>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30" name="Rectangle 686"/>
                <p:cNvSpPr>
                  <a:spLocks noChangeArrowheads="1"/>
                </p:cNvSpPr>
                <p:nvPr/>
              </p:nvSpPr>
              <p:spPr bwMode="auto">
                <a:xfrm>
                  <a:off x="3638" y="3497"/>
                  <a:ext cx="2" cy="109"/>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31" name="Rectangle 687"/>
                <p:cNvSpPr>
                  <a:spLocks noChangeArrowheads="1"/>
                </p:cNvSpPr>
                <p:nvPr/>
              </p:nvSpPr>
              <p:spPr bwMode="auto">
                <a:xfrm>
                  <a:off x="3640" y="3497"/>
                  <a:ext cx="1" cy="109"/>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32" name="Rectangle 688"/>
                <p:cNvSpPr>
                  <a:spLocks noChangeArrowheads="1"/>
                </p:cNvSpPr>
                <p:nvPr/>
              </p:nvSpPr>
              <p:spPr bwMode="auto">
                <a:xfrm>
                  <a:off x="3641" y="3497"/>
                  <a:ext cx="2" cy="109"/>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33" name="Rectangle 689"/>
                <p:cNvSpPr>
                  <a:spLocks noChangeArrowheads="1"/>
                </p:cNvSpPr>
                <p:nvPr/>
              </p:nvSpPr>
              <p:spPr bwMode="auto">
                <a:xfrm>
                  <a:off x="3643" y="3497"/>
                  <a:ext cx="1" cy="109"/>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34" name="Rectangle 690"/>
                <p:cNvSpPr>
                  <a:spLocks noChangeArrowheads="1"/>
                </p:cNvSpPr>
                <p:nvPr/>
              </p:nvSpPr>
              <p:spPr bwMode="auto">
                <a:xfrm>
                  <a:off x="3644" y="3497"/>
                  <a:ext cx="2" cy="10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35" name="Rectangle 691"/>
                <p:cNvSpPr>
                  <a:spLocks noChangeArrowheads="1"/>
                </p:cNvSpPr>
                <p:nvPr/>
              </p:nvSpPr>
              <p:spPr bwMode="auto">
                <a:xfrm>
                  <a:off x="3646" y="3497"/>
                  <a:ext cx="1" cy="10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36" name="Rectangle 692"/>
                <p:cNvSpPr>
                  <a:spLocks noChangeArrowheads="1"/>
                </p:cNvSpPr>
                <p:nvPr/>
              </p:nvSpPr>
              <p:spPr bwMode="auto">
                <a:xfrm>
                  <a:off x="3647" y="3497"/>
                  <a:ext cx="1" cy="109"/>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37" name="Rectangle 693"/>
                <p:cNvSpPr>
                  <a:spLocks noChangeArrowheads="1"/>
                </p:cNvSpPr>
                <p:nvPr/>
              </p:nvSpPr>
              <p:spPr bwMode="auto">
                <a:xfrm>
                  <a:off x="3648" y="3497"/>
                  <a:ext cx="2" cy="109"/>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38" name="Rectangle 694"/>
                <p:cNvSpPr>
                  <a:spLocks noChangeArrowheads="1"/>
                </p:cNvSpPr>
                <p:nvPr/>
              </p:nvSpPr>
              <p:spPr bwMode="auto">
                <a:xfrm>
                  <a:off x="3650" y="3497"/>
                  <a:ext cx="2" cy="109"/>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39" name="Rectangle 695"/>
                <p:cNvSpPr>
                  <a:spLocks noChangeArrowheads="1"/>
                </p:cNvSpPr>
                <p:nvPr/>
              </p:nvSpPr>
              <p:spPr bwMode="auto">
                <a:xfrm>
                  <a:off x="3652" y="3497"/>
                  <a:ext cx="1" cy="109"/>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40" name="Rectangle 696"/>
                <p:cNvSpPr>
                  <a:spLocks noChangeArrowheads="1"/>
                </p:cNvSpPr>
                <p:nvPr/>
              </p:nvSpPr>
              <p:spPr bwMode="auto">
                <a:xfrm>
                  <a:off x="3653" y="3497"/>
                  <a:ext cx="1" cy="109"/>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41" name="Rectangle 697"/>
                <p:cNvSpPr>
                  <a:spLocks noChangeArrowheads="1"/>
                </p:cNvSpPr>
                <p:nvPr/>
              </p:nvSpPr>
              <p:spPr bwMode="auto">
                <a:xfrm>
                  <a:off x="3654" y="3497"/>
                  <a:ext cx="2" cy="109"/>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42" name="Rectangle 698"/>
                <p:cNvSpPr>
                  <a:spLocks noChangeArrowheads="1"/>
                </p:cNvSpPr>
                <p:nvPr/>
              </p:nvSpPr>
              <p:spPr bwMode="auto">
                <a:xfrm>
                  <a:off x="3656" y="3497"/>
                  <a:ext cx="1" cy="109"/>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43" name="Rectangle 699"/>
                <p:cNvSpPr>
                  <a:spLocks noChangeArrowheads="1"/>
                </p:cNvSpPr>
                <p:nvPr/>
              </p:nvSpPr>
              <p:spPr bwMode="auto">
                <a:xfrm>
                  <a:off x="3657" y="3497"/>
                  <a:ext cx="2" cy="109"/>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44" name="Rectangle 700"/>
                <p:cNvSpPr>
                  <a:spLocks noChangeArrowheads="1"/>
                </p:cNvSpPr>
                <p:nvPr/>
              </p:nvSpPr>
              <p:spPr bwMode="auto">
                <a:xfrm>
                  <a:off x="3659" y="3497"/>
                  <a:ext cx="1" cy="109"/>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45" name="Rectangle 701"/>
                <p:cNvSpPr>
                  <a:spLocks noChangeArrowheads="1"/>
                </p:cNvSpPr>
                <p:nvPr/>
              </p:nvSpPr>
              <p:spPr bwMode="auto">
                <a:xfrm>
                  <a:off x="3660" y="3497"/>
                  <a:ext cx="1" cy="109"/>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46" name="Rectangle 702"/>
                <p:cNvSpPr>
                  <a:spLocks noChangeArrowheads="1"/>
                </p:cNvSpPr>
                <p:nvPr/>
              </p:nvSpPr>
              <p:spPr bwMode="auto">
                <a:xfrm>
                  <a:off x="3661" y="3497"/>
                  <a:ext cx="2" cy="109"/>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47" name="Rectangle 703"/>
                <p:cNvSpPr>
                  <a:spLocks noChangeArrowheads="1"/>
                </p:cNvSpPr>
                <p:nvPr/>
              </p:nvSpPr>
              <p:spPr bwMode="auto">
                <a:xfrm>
                  <a:off x="3663" y="3497"/>
                  <a:ext cx="1" cy="109"/>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48" name="Rectangle 704"/>
                <p:cNvSpPr>
                  <a:spLocks noChangeArrowheads="1"/>
                </p:cNvSpPr>
                <p:nvPr/>
              </p:nvSpPr>
              <p:spPr bwMode="auto">
                <a:xfrm>
                  <a:off x="3664" y="3497"/>
                  <a:ext cx="1" cy="109"/>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49" name="Rectangle 705"/>
                <p:cNvSpPr>
                  <a:spLocks noChangeArrowheads="1"/>
                </p:cNvSpPr>
                <p:nvPr/>
              </p:nvSpPr>
              <p:spPr bwMode="auto">
                <a:xfrm>
                  <a:off x="3665" y="3497"/>
                  <a:ext cx="1" cy="109"/>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50" name="Rectangle 706"/>
                <p:cNvSpPr>
                  <a:spLocks noChangeArrowheads="1"/>
                </p:cNvSpPr>
                <p:nvPr/>
              </p:nvSpPr>
              <p:spPr bwMode="auto">
                <a:xfrm>
                  <a:off x="3666" y="3497"/>
                  <a:ext cx="1" cy="109"/>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51" name="Rectangle 707"/>
                <p:cNvSpPr>
                  <a:spLocks noChangeArrowheads="1"/>
                </p:cNvSpPr>
                <p:nvPr/>
              </p:nvSpPr>
              <p:spPr bwMode="auto">
                <a:xfrm>
                  <a:off x="3667" y="3497"/>
                  <a:ext cx="2" cy="109"/>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52" name="Rectangle 708"/>
                <p:cNvSpPr>
                  <a:spLocks noChangeArrowheads="1"/>
                </p:cNvSpPr>
                <p:nvPr/>
              </p:nvSpPr>
              <p:spPr bwMode="auto">
                <a:xfrm>
                  <a:off x="3669" y="3497"/>
                  <a:ext cx="1" cy="109"/>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53" name="Rectangle 709"/>
                <p:cNvSpPr>
                  <a:spLocks noChangeArrowheads="1"/>
                </p:cNvSpPr>
                <p:nvPr/>
              </p:nvSpPr>
              <p:spPr bwMode="auto">
                <a:xfrm>
                  <a:off x="3670" y="3497"/>
                  <a:ext cx="1" cy="109"/>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54" name="Rectangle 710"/>
                <p:cNvSpPr>
                  <a:spLocks noChangeArrowheads="1"/>
                </p:cNvSpPr>
                <p:nvPr/>
              </p:nvSpPr>
              <p:spPr bwMode="auto">
                <a:xfrm>
                  <a:off x="3671" y="3497"/>
                  <a:ext cx="2" cy="109"/>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55" name="Rectangle 711"/>
                <p:cNvSpPr>
                  <a:spLocks noChangeArrowheads="1"/>
                </p:cNvSpPr>
                <p:nvPr/>
              </p:nvSpPr>
              <p:spPr bwMode="auto">
                <a:xfrm>
                  <a:off x="3673" y="3497"/>
                  <a:ext cx="1" cy="109"/>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56" name="Rectangle 712"/>
                <p:cNvSpPr>
                  <a:spLocks noChangeArrowheads="1"/>
                </p:cNvSpPr>
                <p:nvPr/>
              </p:nvSpPr>
              <p:spPr bwMode="auto">
                <a:xfrm>
                  <a:off x="3674" y="3497"/>
                  <a:ext cx="1" cy="109"/>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57" name="Rectangle 713"/>
                <p:cNvSpPr>
                  <a:spLocks noChangeArrowheads="1"/>
                </p:cNvSpPr>
                <p:nvPr/>
              </p:nvSpPr>
              <p:spPr bwMode="auto">
                <a:xfrm>
                  <a:off x="3675" y="3497"/>
                  <a:ext cx="1" cy="109"/>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58" name="Rectangle 714"/>
                <p:cNvSpPr>
                  <a:spLocks noChangeArrowheads="1"/>
                </p:cNvSpPr>
                <p:nvPr/>
              </p:nvSpPr>
              <p:spPr bwMode="auto">
                <a:xfrm>
                  <a:off x="3676" y="3497"/>
                  <a:ext cx="2" cy="109"/>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59" name="Rectangle 715"/>
                <p:cNvSpPr>
                  <a:spLocks noChangeArrowheads="1"/>
                </p:cNvSpPr>
                <p:nvPr/>
              </p:nvSpPr>
              <p:spPr bwMode="auto">
                <a:xfrm>
                  <a:off x="3678" y="3497"/>
                  <a:ext cx="1" cy="10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60" name="Rectangle 716"/>
                <p:cNvSpPr>
                  <a:spLocks noChangeArrowheads="1"/>
                </p:cNvSpPr>
                <p:nvPr/>
              </p:nvSpPr>
              <p:spPr bwMode="auto">
                <a:xfrm>
                  <a:off x="3679" y="3497"/>
                  <a:ext cx="1" cy="109"/>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61" name="Rectangle 717"/>
                <p:cNvSpPr>
                  <a:spLocks noChangeArrowheads="1"/>
                </p:cNvSpPr>
                <p:nvPr/>
              </p:nvSpPr>
              <p:spPr bwMode="auto">
                <a:xfrm>
                  <a:off x="3680" y="3497"/>
                  <a:ext cx="2" cy="109"/>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62" name="Rectangle 718"/>
                <p:cNvSpPr>
                  <a:spLocks noChangeArrowheads="1"/>
                </p:cNvSpPr>
                <p:nvPr/>
              </p:nvSpPr>
              <p:spPr bwMode="auto">
                <a:xfrm>
                  <a:off x="3682" y="3497"/>
                  <a:ext cx="1" cy="109"/>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63" name="Rectangle 719"/>
                <p:cNvSpPr>
                  <a:spLocks noChangeArrowheads="1"/>
                </p:cNvSpPr>
                <p:nvPr/>
              </p:nvSpPr>
              <p:spPr bwMode="auto">
                <a:xfrm>
                  <a:off x="3683" y="3497"/>
                  <a:ext cx="1" cy="109"/>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64" name="Rectangle 720"/>
                <p:cNvSpPr>
                  <a:spLocks noChangeArrowheads="1"/>
                </p:cNvSpPr>
                <p:nvPr/>
              </p:nvSpPr>
              <p:spPr bwMode="auto">
                <a:xfrm>
                  <a:off x="3684" y="3497"/>
                  <a:ext cx="1" cy="109"/>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65" name="Rectangle 721"/>
                <p:cNvSpPr>
                  <a:spLocks noChangeArrowheads="1"/>
                </p:cNvSpPr>
                <p:nvPr/>
              </p:nvSpPr>
              <p:spPr bwMode="auto">
                <a:xfrm>
                  <a:off x="3685" y="3497"/>
                  <a:ext cx="1" cy="109"/>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66" name="Rectangle 722"/>
                <p:cNvSpPr>
                  <a:spLocks noChangeArrowheads="1"/>
                </p:cNvSpPr>
                <p:nvPr/>
              </p:nvSpPr>
              <p:spPr bwMode="auto">
                <a:xfrm>
                  <a:off x="3686" y="3497"/>
                  <a:ext cx="2" cy="109"/>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67" name="Rectangle 723"/>
                <p:cNvSpPr>
                  <a:spLocks noChangeArrowheads="1"/>
                </p:cNvSpPr>
                <p:nvPr/>
              </p:nvSpPr>
              <p:spPr bwMode="auto">
                <a:xfrm>
                  <a:off x="3688" y="3497"/>
                  <a:ext cx="1" cy="109"/>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68" name="Rectangle 724"/>
                <p:cNvSpPr>
                  <a:spLocks noChangeArrowheads="1"/>
                </p:cNvSpPr>
                <p:nvPr/>
              </p:nvSpPr>
              <p:spPr bwMode="auto">
                <a:xfrm>
                  <a:off x="3689" y="3497"/>
                  <a:ext cx="1" cy="109"/>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69" name="Rectangle 725"/>
                <p:cNvSpPr>
                  <a:spLocks noChangeArrowheads="1"/>
                </p:cNvSpPr>
                <p:nvPr/>
              </p:nvSpPr>
              <p:spPr bwMode="auto">
                <a:xfrm>
                  <a:off x="3690" y="3497"/>
                  <a:ext cx="2" cy="109"/>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70" name="Rectangle 726"/>
                <p:cNvSpPr>
                  <a:spLocks noChangeArrowheads="1"/>
                </p:cNvSpPr>
                <p:nvPr/>
              </p:nvSpPr>
              <p:spPr bwMode="auto">
                <a:xfrm>
                  <a:off x="3692" y="3497"/>
                  <a:ext cx="1" cy="109"/>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71" name="Rectangle 727"/>
                <p:cNvSpPr>
                  <a:spLocks noChangeArrowheads="1"/>
                </p:cNvSpPr>
                <p:nvPr/>
              </p:nvSpPr>
              <p:spPr bwMode="auto">
                <a:xfrm>
                  <a:off x="3693" y="3497"/>
                  <a:ext cx="1" cy="109"/>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72" name="Rectangle 728"/>
                <p:cNvSpPr>
                  <a:spLocks noChangeArrowheads="1"/>
                </p:cNvSpPr>
                <p:nvPr/>
              </p:nvSpPr>
              <p:spPr bwMode="auto">
                <a:xfrm>
                  <a:off x="3694" y="3497"/>
                  <a:ext cx="1" cy="109"/>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73" name="Rectangle 729"/>
                <p:cNvSpPr>
                  <a:spLocks noChangeArrowheads="1"/>
                </p:cNvSpPr>
                <p:nvPr/>
              </p:nvSpPr>
              <p:spPr bwMode="auto">
                <a:xfrm>
                  <a:off x="3695" y="3497"/>
                  <a:ext cx="2" cy="109"/>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74" name="Rectangle 730"/>
                <p:cNvSpPr>
                  <a:spLocks noChangeArrowheads="1"/>
                </p:cNvSpPr>
                <p:nvPr/>
              </p:nvSpPr>
              <p:spPr bwMode="auto">
                <a:xfrm>
                  <a:off x="3697" y="3497"/>
                  <a:ext cx="1" cy="109"/>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75" name="Rectangle 731"/>
                <p:cNvSpPr>
                  <a:spLocks noChangeArrowheads="1"/>
                </p:cNvSpPr>
                <p:nvPr/>
              </p:nvSpPr>
              <p:spPr bwMode="auto">
                <a:xfrm>
                  <a:off x="3698" y="3497"/>
                  <a:ext cx="1" cy="109"/>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76" name="Rectangle 732"/>
                <p:cNvSpPr>
                  <a:spLocks noChangeArrowheads="1"/>
                </p:cNvSpPr>
                <p:nvPr/>
              </p:nvSpPr>
              <p:spPr bwMode="auto">
                <a:xfrm>
                  <a:off x="3699" y="3497"/>
                  <a:ext cx="2" cy="109"/>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77" name="Rectangle 733"/>
                <p:cNvSpPr>
                  <a:spLocks noChangeArrowheads="1"/>
                </p:cNvSpPr>
                <p:nvPr/>
              </p:nvSpPr>
              <p:spPr bwMode="auto">
                <a:xfrm>
                  <a:off x="3701" y="3497"/>
                  <a:ext cx="1" cy="109"/>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78" name="Rectangle 734"/>
                <p:cNvSpPr>
                  <a:spLocks noChangeArrowheads="1"/>
                </p:cNvSpPr>
                <p:nvPr/>
              </p:nvSpPr>
              <p:spPr bwMode="auto">
                <a:xfrm>
                  <a:off x="3702" y="3497"/>
                  <a:ext cx="1" cy="109"/>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79" name="Rectangle 735"/>
                <p:cNvSpPr>
                  <a:spLocks noChangeArrowheads="1"/>
                </p:cNvSpPr>
                <p:nvPr/>
              </p:nvSpPr>
              <p:spPr bwMode="auto">
                <a:xfrm>
                  <a:off x="3703" y="3497"/>
                  <a:ext cx="1" cy="109"/>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80" name="Rectangle 736"/>
                <p:cNvSpPr>
                  <a:spLocks noChangeArrowheads="1"/>
                </p:cNvSpPr>
                <p:nvPr/>
              </p:nvSpPr>
              <p:spPr bwMode="auto">
                <a:xfrm>
                  <a:off x="3704" y="3497"/>
                  <a:ext cx="1" cy="109"/>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81" name="Rectangle 737"/>
                <p:cNvSpPr>
                  <a:spLocks noChangeArrowheads="1"/>
                </p:cNvSpPr>
                <p:nvPr/>
              </p:nvSpPr>
              <p:spPr bwMode="auto">
                <a:xfrm>
                  <a:off x="3705" y="3497"/>
                  <a:ext cx="2" cy="109"/>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82" name="Rectangle 738"/>
                <p:cNvSpPr>
                  <a:spLocks noChangeArrowheads="1"/>
                </p:cNvSpPr>
                <p:nvPr/>
              </p:nvSpPr>
              <p:spPr bwMode="auto">
                <a:xfrm>
                  <a:off x="3707" y="3497"/>
                  <a:ext cx="1" cy="109"/>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83" name="Rectangle 739"/>
                <p:cNvSpPr>
                  <a:spLocks noChangeArrowheads="1"/>
                </p:cNvSpPr>
                <p:nvPr/>
              </p:nvSpPr>
              <p:spPr bwMode="auto">
                <a:xfrm>
                  <a:off x="3708" y="3497"/>
                  <a:ext cx="2" cy="109"/>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84" name="Rectangle 740"/>
                <p:cNvSpPr>
                  <a:spLocks noChangeArrowheads="1"/>
                </p:cNvSpPr>
                <p:nvPr/>
              </p:nvSpPr>
              <p:spPr bwMode="auto">
                <a:xfrm>
                  <a:off x="3710" y="3497"/>
                  <a:ext cx="1" cy="109"/>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85" name="Rectangle 741"/>
                <p:cNvSpPr>
                  <a:spLocks noChangeArrowheads="1"/>
                </p:cNvSpPr>
                <p:nvPr/>
              </p:nvSpPr>
              <p:spPr bwMode="auto">
                <a:xfrm>
                  <a:off x="3711" y="3497"/>
                  <a:ext cx="1" cy="109"/>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86" name="Rectangle 742"/>
                <p:cNvSpPr>
                  <a:spLocks noChangeArrowheads="1"/>
                </p:cNvSpPr>
                <p:nvPr/>
              </p:nvSpPr>
              <p:spPr bwMode="auto">
                <a:xfrm>
                  <a:off x="3711" y="3497"/>
                  <a:ext cx="2" cy="109"/>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87" name="Rectangle 743"/>
                <p:cNvSpPr>
                  <a:spLocks noChangeArrowheads="1"/>
                </p:cNvSpPr>
                <p:nvPr/>
              </p:nvSpPr>
              <p:spPr bwMode="auto">
                <a:xfrm>
                  <a:off x="3713" y="3497"/>
                  <a:ext cx="1" cy="109"/>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88" name="Rectangle 744"/>
                <p:cNvSpPr>
                  <a:spLocks noChangeArrowheads="1"/>
                </p:cNvSpPr>
                <p:nvPr/>
              </p:nvSpPr>
              <p:spPr bwMode="auto">
                <a:xfrm>
                  <a:off x="3714" y="3497"/>
                  <a:ext cx="1" cy="109"/>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89" name="Rectangle 745"/>
                <p:cNvSpPr>
                  <a:spLocks noChangeArrowheads="1"/>
                </p:cNvSpPr>
                <p:nvPr/>
              </p:nvSpPr>
              <p:spPr bwMode="auto">
                <a:xfrm>
                  <a:off x="3715" y="3497"/>
                  <a:ext cx="1" cy="109"/>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90" name="Rectangle 746"/>
                <p:cNvSpPr>
                  <a:spLocks noChangeArrowheads="1"/>
                </p:cNvSpPr>
                <p:nvPr/>
              </p:nvSpPr>
              <p:spPr bwMode="auto">
                <a:xfrm>
                  <a:off x="3716" y="3497"/>
                  <a:ext cx="1" cy="109"/>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91" name="Rectangle 747"/>
                <p:cNvSpPr>
                  <a:spLocks noChangeArrowheads="1"/>
                </p:cNvSpPr>
                <p:nvPr/>
              </p:nvSpPr>
              <p:spPr bwMode="auto">
                <a:xfrm>
                  <a:off x="3717" y="3497"/>
                  <a:ext cx="1" cy="109"/>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92" name="Rectangle 748"/>
                <p:cNvSpPr>
                  <a:spLocks noChangeArrowheads="1"/>
                </p:cNvSpPr>
                <p:nvPr/>
              </p:nvSpPr>
              <p:spPr bwMode="auto">
                <a:xfrm>
                  <a:off x="3717" y="3497"/>
                  <a:ext cx="1" cy="109"/>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93" name="Rectangle 749"/>
                <p:cNvSpPr>
                  <a:spLocks noChangeArrowheads="1"/>
                </p:cNvSpPr>
                <p:nvPr/>
              </p:nvSpPr>
              <p:spPr bwMode="auto">
                <a:xfrm>
                  <a:off x="3718" y="3497"/>
                  <a:ext cx="1" cy="109"/>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94" name="Rectangle 750"/>
                <p:cNvSpPr>
                  <a:spLocks noChangeArrowheads="1"/>
                </p:cNvSpPr>
                <p:nvPr/>
              </p:nvSpPr>
              <p:spPr bwMode="auto">
                <a:xfrm>
                  <a:off x="3718" y="3497"/>
                  <a:ext cx="1" cy="109"/>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95" name="Rectangle 751"/>
                <p:cNvSpPr>
                  <a:spLocks noChangeArrowheads="1"/>
                </p:cNvSpPr>
                <p:nvPr/>
              </p:nvSpPr>
              <p:spPr bwMode="auto">
                <a:xfrm>
                  <a:off x="3719" y="3497"/>
                  <a:ext cx="1" cy="109"/>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96" name="Rectangle 752"/>
                <p:cNvSpPr>
                  <a:spLocks noChangeArrowheads="1"/>
                </p:cNvSpPr>
                <p:nvPr/>
              </p:nvSpPr>
              <p:spPr bwMode="auto">
                <a:xfrm>
                  <a:off x="3719" y="3497"/>
                  <a:ext cx="1" cy="109"/>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97" name="Rectangle 753"/>
                <p:cNvSpPr>
                  <a:spLocks noChangeArrowheads="1"/>
                </p:cNvSpPr>
                <p:nvPr/>
              </p:nvSpPr>
              <p:spPr bwMode="auto">
                <a:xfrm>
                  <a:off x="3719" y="3497"/>
                  <a:ext cx="1" cy="10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98" name="Rectangle 754"/>
                <p:cNvSpPr>
                  <a:spLocks noChangeArrowheads="1"/>
                </p:cNvSpPr>
                <p:nvPr/>
              </p:nvSpPr>
              <p:spPr bwMode="auto">
                <a:xfrm>
                  <a:off x="3720" y="3497"/>
                  <a:ext cx="1" cy="109"/>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699" name="Freeform 755"/>
                <p:cNvSpPr>
                  <a:spLocks/>
                </p:cNvSpPr>
                <p:nvPr/>
              </p:nvSpPr>
              <p:spPr bwMode="auto">
                <a:xfrm>
                  <a:off x="3418" y="3497"/>
                  <a:ext cx="302" cy="109"/>
                </a:xfrm>
                <a:custGeom>
                  <a:avLst/>
                  <a:gdLst>
                    <a:gd name="T0" fmla="*/ 0 w 3521"/>
                    <a:gd name="T1" fmla="*/ 963 h 1267"/>
                    <a:gd name="T2" fmla="*/ 304 w 3521"/>
                    <a:gd name="T3" fmla="*/ 1267 h 1267"/>
                    <a:gd name="T4" fmla="*/ 3216 w 3521"/>
                    <a:gd name="T5" fmla="*/ 1267 h 1267"/>
                    <a:gd name="T6" fmla="*/ 3521 w 3521"/>
                    <a:gd name="T7" fmla="*/ 963 h 1267"/>
                    <a:gd name="T8" fmla="*/ 3521 w 3521"/>
                    <a:gd name="T9" fmla="*/ 305 h 1267"/>
                    <a:gd name="T10" fmla="*/ 3216 w 3521"/>
                    <a:gd name="T11" fmla="*/ 0 h 1267"/>
                    <a:gd name="T12" fmla="*/ 304 w 3521"/>
                    <a:gd name="T13" fmla="*/ 0 h 1267"/>
                    <a:gd name="T14" fmla="*/ 0 w 3521"/>
                    <a:gd name="T15" fmla="*/ 305 h 1267"/>
                    <a:gd name="T16" fmla="*/ 0 w 3521"/>
                    <a:gd name="T17" fmla="*/ 963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1" h="1267">
                      <a:moveTo>
                        <a:pt x="0" y="963"/>
                      </a:moveTo>
                      <a:cubicBezTo>
                        <a:pt x="0" y="1131"/>
                        <a:pt x="136" y="1267"/>
                        <a:pt x="304" y="1267"/>
                      </a:cubicBezTo>
                      <a:lnTo>
                        <a:pt x="3216" y="1267"/>
                      </a:lnTo>
                      <a:cubicBezTo>
                        <a:pt x="3384" y="1267"/>
                        <a:pt x="3521" y="1131"/>
                        <a:pt x="3521" y="963"/>
                      </a:cubicBezTo>
                      <a:lnTo>
                        <a:pt x="3521" y="305"/>
                      </a:lnTo>
                      <a:cubicBezTo>
                        <a:pt x="3521" y="137"/>
                        <a:pt x="3384" y="0"/>
                        <a:pt x="3216" y="0"/>
                      </a:cubicBezTo>
                      <a:lnTo>
                        <a:pt x="304" y="0"/>
                      </a:lnTo>
                      <a:cubicBezTo>
                        <a:pt x="136" y="0"/>
                        <a:pt x="0" y="137"/>
                        <a:pt x="0" y="305"/>
                      </a:cubicBezTo>
                      <a:lnTo>
                        <a:pt x="0" y="963"/>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3" name="Group 756"/>
              <p:cNvGrpSpPr>
                <a:grpSpLocks/>
              </p:cNvGrpSpPr>
              <p:nvPr/>
            </p:nvGrpSpPr>
            <p:grpSpPr bwMode="auto">
              <a:xfrm>
                <a:off x="2528" y="3126"/>
                <a:ext cx="17" cy="182"/>
                <a:chOff x="2655" y="3126"/>
                <a:chExt cx="17" cy="182"/>
              </a:xfrm>
            </p:grpSpPr>
            <p:sp>
              <p:nvSpPr>
                <p:cNvPr id="3477" name="Rectangle 757"/>
                <p:cNvSpPr>
                  <a:spLocks noChangeArrowheads="1"/>
                </p:cNvSpPr>
                <p:nvPr/>
              </p:nvSpPr>
              <p:spPr bwMode="auto">
                <a:xfrm>
                  <a:off x="2655" y="3126"/>
                  <a:ext cx="1" cy="182"/>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78" name="Rectangle 758"/>
                <p:cNvSpPr>
                  <a:spLocks noChangeArrowheads="1"/>
                </p:cNvSpPr>
                <p:nvPr/>
              </p:nvSpPr>
              <p:spPr bwMode="auto">
                <a:xfrm>
                  <a:off x="2655" y="3126"/>
                  <a:ext cx="1" cy="182"/>
                </a:xfrm>
                <a:prstGeom prst="rect">
                  <a:avLst/>
                </a:prstGeom>
                <a:solidFill>
                  <a:srgbClr val="B49F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79" name="Rectangle 759"/>
                <p:cNvSpPr>
                  <a:spLocks noChangeArrowheads="1"/>
                </p:cNvSpPr>
                <p:nvPr/>
              </p:nvSpPr>
              <p:spPr bwMode="auto">
                <a:xfrm>
                  <a:off x="2656" y="3126"/>
                  <a:ext cx="1" cy="182"/>
                </a:xfrm>
                <a:prstGeom prst="rect">
                  <a:avLst/>
                </a:prstGeom>
                <a:solidFill>
                  <a:srgbClr val="B39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80" name="Rectangle 760"/>
                <p:cNvSpPr>
                  <a:spLocks noChangeArrowheads="1"/>
                </p:cNvSpPr>
                <p:nvPr/>
              </p:nvSpPr>
              <p:spPr bwMode="auto">
                <a:xfrm>
                  <a:off x="2656" y="3126"/>
                  <a:ext cx="1" cy="182"/>
                </a:xfrm>
                <a:prstGeom prst="rect">
                  <a:avLst/>
                </a:prstGeom>
                <a:solidFill>
                  <a:srgbClr val="B39E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81" name="Rectangle 761"/>
                <p:cNvSpPr>
                  <a:spLocks noChangeArrowheads="1"/>
                </p:cNvSpPr>
                <p:nvPr/>
              </p:nvSpPr>
              <p:spPr bwMode="auto">
                <a:xfrm>
                  <a:off x="2657" y="3126"/>
                  <a:ext cx="1" cy="182"/>
                </a:xfrm>
                <a:prstGeom prst="rect">
                  <a:avLst/>
                </a:prstGeom>
                <a:solidFill>
                  <a:srgbClr val="B29D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82" name="Rectangle 762"/>
                <p:cNvSpPr>
                  <a:spLocks noChangeArrowheads="1"/>
                </p:cNvSpPr>
                <p:nvPr/>
              </p:nvSpPr>
              <p:spPr bwMode="auto">
                <a:xfrm>
                  <a:off x="2657" y="3126"/>
                  <a:ext cx="1" cy="182"/>
                </a:xfrm>
                <a:prstGeom prst="rect">
                  <a:avLst/>
                </a:prstGeom>
                <a:solidFill>
                  <a:srgbClr val="B19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83" name="Rectangle 763"/>
                <p:cNvSpPr>
                  <a:spLocks noChangeArrowheads="1"/>
                </p:cNvSpPr>
                <p:nvPr/>
              </p:nvSpPr>
              <p:spPr bwMode="auto">
                <a:xfrm>
                  <a:off x="2657" y="3126"/>
                  <a:ext cx="1" cy="182"/>
                </a:xfrm>
                <a:prstGeom prst="rect">
                  <a:avLst/>
                </a:prstGeom>
                <a:solidFill>
                  <a:srgbClr val="B09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84" name="Rectangle 764"/>
                <p:cNvSpPr>
                  <a:spLocks noChangeArrowheads="1"/>
                </p:cNvSpPr>
                <p:nvPr/>
              </p:nvSpPr>
              <p:spPr bwMode="auto">
                <a:xfrm>
                  <a:off x="2658" y="3126"/>
                  <a:ext cx="1" cy="182"/>
                </a:xfrm>
                <a:prstGeom prst="rect">
                  <a:avLst/>
                </a:prstGeom>
                <a:solidFill>
                  <a:srgbClr val="AF9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85" name="Rectangle 765"/>
                <p:cNvSpPr>
                  <a:spLocks noChangeArrowheads="1"/>
                </p:cNvSpPr>
                <p:nvPr/>
              </p:nvSpPr>
              <p:spPr bwMode="auto">
                <a:xfrm>
                  <a:off x="2658" y="3126"/>
                  <a:ext cx="1" cy="182"/>
                </a:xfrm>
                <a:prstGeom prst="rect">
                  <a:avLst/>
                </a:prstGeom>
                <a:solidFill>
                  <a:srgbClr val="AE9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86" name="Rectangle 766"/>
                <p:cNvSpPr>
                  <a:spLocks noChangeArrowheads="1"/>
                </p:cNvSpPr>
                <p:nvPr/>
              </p:nvSpPr>
              <p:spPr bwMode="auto">
                <a:xfrm>
                  <a:off x="2658" y="3126"/>
                  <a:ext cx="1" cy="182"/>
                </a:xfrm>
                <a:prstGeom prst="rect">
                  <a:avLst/>
                </a:prstGeom>
                <a:solidFill>
                  <a:srgbClr val="AC98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87" name="Rectangle 767"/>
                <p:cNvSpPr>
                  <a:spLocks noChangeArrowheads="1"/>
                </p:cNvSpPr>
                <p:nvPr/>
              </p:nvSpPr>
              <p:spPr bwMode="auto">
                <a:xfrm>
                  <a:off x="2659" y="3126"/>
                  <a:ext cx="1" cy="182"/>
                </a:xfrm>
                <a:prstGeom prst="rect">
                  <a:avLst/>
                </a:prstGeom>
                <a:solidFill>
                  <a:srgbClr val="AB97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88" name="Rectangle 768"/>
                <p:cNvSpPr>
                  <a:spLocks noChangeArrowheads="1"/>
                </p:cNvSpPr>
                <p:nvPr/>
              </p:nvSpPr>
              <p:spPr bwMode="auto">
                <a:xfrm>
                  <a:off x="2659" y="3126"/>
                  <a:ext cx="1" cy="182"/>
                </a:xfrm>
                <a:prstGeom prst="rect">
                  <a:avLst/>
                </a:prstGeom>
                <a:solidFill>
                  <a:srgbClr val="AA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89" name="Rectangle 769"/>
                <p:cNvSpPr>
                  <a:spLocks noChangeArrowheads="1"/>
                </p:cNvSpPr>
                <p:nvPr/>
              </p:nvSpPr>
              <p:spPr bwMode="auto">
                <a:xfrm>
                  <a:off x="2660" y="3126"/>
                  <a:ext cx="1" cy="182"/>
                </a:xfrm>
                <a:prstGeom prst="rect">
                  <a:avLst/>
                </a:prstGeom>
                <a:solidFill>
                  <a:srgbClr val="A895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90" name="Rectangle 770"/>
                <p:cNvSpPr>
                  <a:spLocks noChangeArrowheads="1"/>
                </p:cNvSpPr>
                <p:nvPr/>
              </p:nvSpPr>
              <p:spPr bwMode="auto">
                <a:xfrm>
                  <a:off x="2660" y="3126"/>
                  <a:ext cx="1" cy="182"/>
                </a:xfrm>
                <a:prstGeom prst="rect">
                  <a:avLst/>
                </a:prstGeom>
                <a:solidFill>
                  <a:srgbClr val="A693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91" name="Rectangle 771"/>
                <p:cNvSpPr>
                  <a:spLocks noChangeArrowheads="1"/>
                </p:cNvSpPr>
                <p:nvPr/>
              </p:nvSpPr>
              <p:spPr bwMode="auto">
                <a:xfrm>
                  <a:off x="2660" y="3126"/>
                  <a:ext cx="1" cy="182"/>
                </a:xfrm>
                <a:prstGeom prst="rect">
                  <a:avLst/>
                </a:prstGeom>
                <a:solidFill>
                  <a:srgbClr val="A49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92" name="Rectangle 772"/>
                <p:cNvSpPr>
                  <a:spLocks noChangeArrowheads="1"/>
                </p:cNvSpPr>
                <p:nvPr/>
              </p:nvSpPr>
              <p:spPr bwMode="auto">
                <a:xfrm>
                  <a:off x="2661" y="3126"/>
                  <a:ext cx="1" cy="182"/>
                </a:xfrm>
                <a:prstGeom prst="rect">
                  <a:avLst/>
                </a:prstGeom>
                <a:solidFill>
                  <a:srgbClr val="A290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93" name="Rectangle 773"/>
                <p:cNvSpPr>
                  <a:spLocks noChangeArrowheads="1"/>
                </p:cNvSpPr>
                <p:nvPr/>
              </p:nvSpPr>
              <p:spPr bwMode="auto">
                <a:xfrm>
                  <a:off x="2661" y="3126"/>
                  <a:ext cx="1" cy="182"/>
                </a:xfrm>
                <a:prstGeom prst="rect">
                  <a:avLst/>
                </a:prstGeom>
                <a:solidFill>
                  <a:srgbClr val="A08E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94" name="Rectangle 774"/>
                <p:cNvSpPr>
                  <a:spLocks noChangeArrowheads="1"/>
                </p:cNvSpPr>
                <p:nvPr/>
              </p:nvSpPr>
              <p:spPr bwMode="auto">
                <a:xfrm>
                  <a:off x="2661" y="3126"/>
                  <a:ext cx="1" cy="182"/>
                </a:xfrm>
                <a:prstGeom prst="rect">
                  <a:avLst/>
                </a:prstGeom>
                <a:solidFill>
                  <a:srgbClr val="9E8C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95" name="Rectangle 775"/>
                <p:cNvSpPr>
                  <a:spLocks noChangeArrowheads="1"/>
                </p:cNvSpPr>
                <p:nvPr/>
              </p:nvSpPr>
              <p:spPr bwMode="auto">
                <a:xfrm>
                  <a:off x="2662" y="3126"/>
                  <a:ext cx="1" cy="182"/>
                </a:xfrm>
                <a:prstGeom prst="rect">
                  <a:avLst/>
                </a:prstGeom>
                <a:solidFill>
                  <a:srgbClr val="9B89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96" name="Rectangle 776"/>
                <p:cNvSpPr>
                  <a:spLocks noChangeArrowheads="1"/>
                </p:cNvSpPr>
                <p:nvPr/>
              </p:nvSpPr>
              <p:spPr bwMode="auto">
                <a:xfrm>
                  <a:off x="2662" y="3126"/>
                  <a:ext cx="1" cy="182"/>
                </a:xfrm>
                <a:prstGeom prst="rect">
                  <a:avLst/>
                </a:prstGeom>
                <a:solidFill>
                  <a:srgbClr val="998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97" name="Rectangle 777"/>
                <p:cNvSpPr>
                  <a:spLocks noChangeArrowheads="1"/>
                </p:cNvSpPr>
                <p:nvPr/>
              </p:nvSpPr>
              <p:spPr bwMode="auto">
                <a:xfrm>
                  <a:off x="2662" y="3126"/>
                  <a:ext cx="1" cy="182"/>
                </a:xfrm>
                <a:prstGeom prst="rect">
                  <a:avLst/>
                </a:prstGeom>
                <a:solidFill>
                  <a:srgbClr val="9685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98" name="Rectangle 778"/>
                <p:cNvSpPr>
                  <a:spLocks noChangeArrowheads="1"/>
                </p:cNvSpPr>
                <p:nvPr/>
              </p:nvSpPr>
              <p:spPr bwMode="auto">
                <a:xfrm>
                  <a:off x="2663" y="3126"/>
                  <a:ext cx="1" cy="182"/>
                </a:xfrm>
                <a:prstGeom prst="rect">
                  <a:avLst/>
                </a:prstGeom>
                <a:solidFill>
                  <a:srgbClr val="9482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99" name="Rectangle 779"/>
                <p:cNvSpPr>
                  <a:spLocks noChangeArrowheads="1"/>
                </p:cNvSpPr>
                <p:nvPr/>
              </p:nvSpPr>
              <p:spPr bwMode="auto">
                <a:xfrm>
                  <a:off x="2663" y="3126"/>
                  <a:ext cx="1" cy="182"/>
                </a:xfrm>
                <a:prstGeom prst="rect">
                  <a:avLst/>
                </a:prstGeom>
                <a:solidFill>
                  <a:srgbClr val="9180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00" name="Rectangle 780"/>
                <p:cNvSpPr>
                  <a:spLocks noChangeArrowheads="1"/>
                </p:cNvSpPr>
                <p:nvPr/>
              </p:nvSpPr>
              <p:spPr bwMode="auto">
                <a:xfrm>
                  <a:off x="2663" y="3126"/>
                  <a:ext cx="1" cy="182"/>
                </a:xfrm>
                <a:prstGeom prst="rect">
                  <a:avLst/>
                </a:prstGeom>
                <a:solidFill>
                  <a:srgbClr val="8E7D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01" name="Rectangle 781"/>
                <p:cNvSpPr>
                  <a:spLocks noChangeArrowheads="1"/>
                </p:cNvSpPr>
                <p:nvPr/>
              </p:nvSpPr>
              <p:spPr bwMode="auto">
                <a:xfrm>
                  <a:off x="2664" y="3126"/>
                  <a:ext cx="1" cy="182"/>
                </a:xfrm>
                <a:prstGeom prst="rect">
                  <a:avLst/>
                </a:prstGeom>
                <a:solidFill>
                  <a:srgbClr val="8B7A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02" name="Rectangle 782"/>
                <p:cNvSpPr>
                  <a:spLocks noChangeArrowheads="1"/>
                </p:cNvSpPr>
                <p:nvPr/>
              </p:nvSpPr>
              <p:spPr bwMode="auto">
                <a:xfrm>
                  <a:off x="2664" y="3126"/>
                  <a:ext cx="1" cy="182"/>
                </a:xfrm>
                <a:prstGeom prst="rect">
                  <a:avLst/>
                </a:prstGeom>
                <a:solidFill>
                  <a:srgbClr val="8777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03" name="Rectangle 783"/>
                <p:cNvSpPr>
                  <a:spLocks noChangeArrowheads="1"/>
                </p:cNvSpPr>
                <p:nvPr/>
              </p:nvSpPr>
              <p:spPr bwMode="auto">
                <a:xfrm>
                  <a:off x="2664" y="3126"/>
                  <a:ext cx="1" cy="182"/>
                </a:xfrm>
                <a:prstGeom prst="rect">
                  <a:avLst/>
                </a:prstGeom>
                <a:solidFill>
                  <a:srgbClr val="8474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04" name="Rectangle 784"/>
                <p:cNvSpPr>
                  <a:spLocks noChangeArrowheads="1"/>
                </p:cNvSpPr>
                <p:nvPr/>
              </p:nvSpPr>
              <p:spPr bwMode="auto">
                <a:xfrm>
                  <a:off x="2665" y="3126"/>
                  <a:ext cx="1" cy="182"/>
                </a:xfrm>
                <a:prstGeom prst="rect">
                  <a:avLst/>
                </a:prstGeom>
                <a:solidFill>
                  <a:srgbClr val="8172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05" name="Rectangle 785"/>
                <p:cNvSpPr>
                  <a:spLocks noChangeArrowheads="1"/>
                </p:cNvSpPr>
                <p:nvPr/>
              </p:nvSpPr>
              <p:spPr bwMode="auto">
                <a:xfrm>
                  <a:off x="2665" y="3126"/>
                  <a:ext cx="1" cy="182"/>
                </a:xfrm>
                <a:prstGeom prst="rect">
                  <a:avLst/>
                </a:prstGeom>
                <a:solidFill>
                  <a:srgbClr val="7E6F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06" name="Rectangle 786"/>
                <p:cNvSpPr>
                  <a:spLocks noChangeArrowheads="1"/>
                </p:cNvSpPr>
                <p:nvPr/>
              </p:nvSpPr>
              <p:spPr bwMode="auto">
                <a:xfrm>
                  <a:off x="2665" y="3126"/>
                  <a:ext cx="1" cy="182"/>
                </a:xfrm>
                <a:prstGeom prst="rect">
                  <a:avLst/>
                </a:prstGeom>
                <a:solidFill>
                  <a:srgbClr val="7B6D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07" name="Rectangle 787"/>
                <p:cNvSpPr>
                  <a:spLocks noChangeArrowheads="1"/>
                </p:cNvSpPr>
                <p:nvPr/>
              </p:nvSpPr>
              <p:spPr bwMode="auto">
                <a:xfrm>
                  <a:off x="2666" y="3126"/>
                  <a:ext cx="1" cy="182"/>
                </a:xfrm>
                <a:prstGeom prst="rect">
                  <a:avLst/>
                </a:prstGeom>
                <a:solidFill>
                  <a:srgbClr val="786A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08" name="Rectangle 788"/>
                <p:cNvSpPr>
                  <a:spLocks noChangeArrowheads="1"/>
                </p:cNvSpPr>
                <p:nvPr/>
              </p:nvSpPr>
              <p:spPr bwMode="auto">
                <a:xfrm>
                  <a:off x="2666" y="3126"/>
                  <a:ext cx="1" cy="182"/>
                </a:xfrm>
                <a:prstGeom prst="rect">
                  <a:avLst/>
                </a:prstGeom>
                <a:solidFill>
                  <a:srgbClr val="7567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09" name="Rectangle 789"/>
                <p:cNvSpPr>
                  <a:spLocks noChangeArrowheads="1"/>
                </p:cNvSpPr>
                <p:nvPr/>
              </p:nvSpPr>
              <p:spPr bwMode="auto">
                <a:xfrm>
                  <a:off x="2666" y="3126"/>
                  <a:ext cx="1" cy="182"/>
                </a:xfrm>
                <a:prstGeom prst="rect">
                  <a:avLst/>
                </a:prstGeom>
                <a:solidFill>
                  <a:srgbClr val="7264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10" name="Rectangle 790"/>
                <p:cNvSpPr>
                  <a:spLocks noChangeArrowheads="1"/>
                </p:cNvSpPr>
                <p:nvPr/>
              </p:nvSpPr>
              <p:spPr bwMode="auto">
                <a:xfrm>
                  <a:off x="2667" y="3126"/>
                  <a:ext cx="1" cy="182"/>
                </a:xfrm>
                <a:prstGeom prst="rect">
                  <a:avLst/>
                </a:prstGeom>
                <a:solidFill>
                  <a:srgbClr val="6F62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11" name="Rectangle 791"/>
                <p:cNvSpPr>
                  <a:spLocks noChangeArrowheads="1"/>
                </p:cNvSpPr>
                <p:nvPr/>
              </p:nvSpPr>
              <p:spPr bwMode="auto">
                <a:xfrm>
                  <a:off x="2667" y="3126"/>
                  <a:ext cx="1" cy="182"/>
                </a:xfrm>
                <a:prstGeom prst="rect">
                  <a:avLst/>
                </a:prstGeom>
                <a:solidFill>
                  <a:srgbClr val="6C5F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12" name="Rectangle 792"/>
                <p:cNvSpPr>
                  <a:spLocks noChangeArrowheads="1"/>
                </p:cNvSpPr>
                <p:nvPr/>
              </p:nvSpPr>
              <p:spPr bwMode="auto">
                <a:xfrm>
                  <a:off x="2667" y="3126"/>
                  <a:ext cx="1" cy="182"/>
                </a:xfrm>
                <a:prstGeom prst="rect">
                  <a:avLst/>
                </a:prstGeom>
                <a:solidFill>
                  <a:srgbClr val="695D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13" name="Rectangle 793"/>
                <p:cNvSpPr>
                  <a:spLocks noChangeArrowheads="1"/>
                </p:cNvSpPr>
                <p:nvPr/>
              </p:nvSpPr>
              <p:spPr bwMode="auto">
                <a:xfrm>
                  <a:off x="2668" y="3126"/>
                  <a:ext cx="1" cy="182"/>
                </a:xfrm>
                <a:prstGeom prst="rect">
                  <a:avLst/>
                </a:prstGeom>
                <a:solidFill>
                  <a:srgbClr val="675B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14" name="Rectangle 794"/>
                <p:cNvSpPr>
                  <a:spLocks noChangeArrowheads="1"/>
                </p:cNvSpPr>
                <p:nvPr/>
              </p:nvSpPr>
              <p:spPr bwMode="auto">
                <a:xfrm>
                  <a:off x="2668" y="3126"/>
                  <a:ext cx="1" cy="182"/>
                </a:xfrm>
                <a:prstGeom prst="rect">
                  <a:avLst/>
                </a:prstGeom>
                <a:solidFill>
                  <a:srgbClr val="6459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15" name="Rectangle 795"/>
                <p:cNvSpPr>
                  <a:spLocks noChangeArrowheads="1"/>
                </p:cNvSpPr>
                <p:nvPr/>
              </p:nvSpPr>
              <p:spPr bwMode="auto">
                <a:xfrm>
                  <a:off x="2668" y="3126"/>
                  <a:ext cx="1" cy="182"/>
                </a:xfrm>
                <a:prstGeom prst="rect">
                  <a:avLst/>
                </a:prstGeom>
                <a:solidFill>
                  <a:srgbClr val="6257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16" name="Rectangle 796"/>
                <p:cNvSpPr>
                  <a:spLocks noChangeArrowheads="1"/>
                </p:cNvSpPr>
                <p:nvPr/>
              </p:nvSpPr>
              <p:spPr bwMode="auto">
                <a:xfrm>
                  <a:off x="2669" y="3126"/>
                  <a:ext cx="1" cy="182"/>
                </a:xfrm>
                <a:prstGeom prst="rect">
                  <a:avLst/>
                </a:prstGeom>
                <a:solidFill>
                  <a:srgbClr val="6055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17" name="Rectangle 797"/>
                <p:cNvSpPr>
                  <a:spLocks noChangeArrowheads="1"/>
                </p:cNvSpPr>
                <p:nvPr/>
              </p:nvSpPr>
              <p:spPr bwMode="auto">
                <a:xfrm>
                  <a:off x="2669" y="3126"/>
                  <a:ext cx="1" cy="182"/>
                </a:xfrm>
                <a:prstGeom prst="rect">
                  <a:avLst/>
                </a:prstGeom>
                <a:solidFill>
                  <a:srgbClr val="5E53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18" name="Rectangle 798"/>
                <p:cNvSpPr>
                  <a:spLocks noChangeArrowheads="1"/>
                </p:cNvSpPr>
                <p:nvPr/>
              </p:nvSpPr>
              <p:spPr bwMode="auto">
                <a:xfrm>
                  <a:off x="2669" y="3126"/>
                  <a:ext cx="1" cy="182"/>
                </a:xfrm>
                <a:prstGeom prst="rect">
                  <a:avLst/>
                </a:prstGeom>
                <a:solidFill>
                  <a:srgbClr val="5C5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19" name="Rectangle 799"/>
                <p:cNvSpPr>
                  <a:spLocks noChangeArrowheads="1"/>
                </p:cNvSpPr>
                <p:nvPr/>
              </p:nvSpPr>
              <p:spPr bwMode="auto">
                <a:xfrm>
                  <a:off x="2670" y="3126"/>
                  <a:ext cx="1" cy="182"/>
                </a:xfrm>
                <a:prstGeom prst="rect">
                  <a:avLst/>
                </a:prstGeom>
                <a:solidFill>
                  <a:srgbClr val="5A50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20" name="Rectangle 800"/>
                <p:cNvSpPr>
                  <a:spLocks noChangeArrowheads="1"/>
                </p:cNvSpPr>
                <p:nvPr/>
              </p:nvSpPr>
              <p:spPr bwMode="auto">
                <a:xfrm>
                  <a:off x="2670" y="3126"/>
                  <a:ext cx="1" cy="182"/>
                </a:xfrm>
                <a:prstGeom prst="rect">
                  <a:avLst/>
                </a:prstGeom>
                <a:solidFill>
                  <a:srgbClr val="594F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21" name="Rectangle 801"/>
                <p:cNvSpPr>
                  <a:spLocks noChangeArrowheads="1"/>
                </p:cNvSpPr>
                <p:nvPr/>
              </p:nvSpPr>
              <p:spPr bwMode="auto">
                <a:xfrm>
                  <a:off x="2670" y="3126"/>
                  <a:ext cx="1" cy="182"/>
                </a:xfrm>
                <a:prstGeom prst="rect">
                  <a:avLst/>
                </a:prstGeom>
                <a:solidFill>
                  <a:srgbClr val="584E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522" name="Rectangle 802"/>
                <p:cNvSpPr>
                  <a:spLocks noChangeArrowheads="1"/>
                </p:cNvSpPr>
                <p:nvPr/>
              </p:nvSpPr>
              <p:spPr bwMode="auto">
                <a:xfrm>
                  <a:off x="2671" y="3126"/>
                  <a:ext cx="1" cy="182"/>
                </a:xfrm>
                <a:prstGeom prst="rect">
                  <a:avLst/>
                </a:prstGeom>
                <a:solidFill>
                  <a:srgbClr val="574D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nvGrpSpPr>
              <p:cNvPr id="44" name="Group 803"/>
              <p:cNvGrpSpPr>
                <a:grpSpLocks/>
              </p:cNvGrpSpPr>
              <p:nvPr/>
            </p:nvGrpSpPr>
            <p:grpSpPr bwMode="auto">
              <a:xfrm>
                <a:off x="2560" y="3126"/>
                <a:ext cx="18" cy="182"/>
                <a:chOff x="2687" y="3126"/>
                <a:chExt cx="18" cy="182"/>
              </a:xfrm>
            </p:grpSpPr>
            <p:sp>
              <p:nvSpPr>
                <p:cNvPr id="3430" name="Rectangle 804"/>
                <p:cNvSpPr>
                  <a:spLocks noChangeArrowheads="1"/>
                </p:cNvSpPr>
                <p:nvPr/>
              </p:nvSpPr>
              <p:spPr bwMode="auto">
                <a:xfrm>
                  <a:off x="2687" y="3126"/>
                  <a:ext cx="1" cy="182"/>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31" name="Rectangle 805"/>
                <p:cNvSpPr>
                  <a:spLocks noChangeArrowheads="1"/>
                </p:cNvSpPr>
                <p:nvPr/>
              </p:nvSpPr>
              <p:spPr bwMode="auto">
                <a:xfrm>
                  <a:off x="2688" y="3126"/>
                  <a:ext cx="1" cy="182"/>
                </a:xfrm>
                <a:prstGeom prst="rect">
                  <a:avLst/>
                </a:prstGeom>
                <a:solidFill>
                  <a:srgbClr val="B49F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32" name="Rectangle 806"/>
                <p:cNvSpPr>
                  <a:spLocks noChangeArrowheads="1"/>
                </p:cNvSpPr>
                <p:nvPr/>
              </p:nvSpPr>
              <p:spPr bwMode="auto">
                <a:xfrm>
                  <a:off x="2689" y="3126"/>
                  <a:ext cx="1" cy="182"/>
                </a:xfrm>
                <a:prstGeom prst="rect">
                  <a:avLst/>
                </a:prstGeom>
                <a:solidFill>
                  <a:srgbClr val="B39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33" name="Rectangle 807"/>
                <p:cNvSpPr>
                  <a:spLocks noChangeArrowheads="1"/>
                </p:cNvSpPr>
                <p:nvPr/>
              </p:nvSpPr>
              <p:spPr bwMode="auto">
                <a:xfrm>
                  <a:off x="2689" y="3126"/>
                  <a:ext cx="1" cy="182"/>
                </a:xfrm>
                <a:prstGeom prst="rect">
                  <a:avLst/>
                </a:prstGeom>
                <a:solidFill>
                  <a:srgbClr val="B39E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34" name="Rectangle 808"/>
                <p:cNvSpPr>
                  <a:spLocks noChangeArrowheads="1"/>
                </p:cNvSpPr>
                <p:nvPr/>
              </p:nvSpPr>
              <p:spPr bwMode="auto">
                <a:xfrm>
                  <a:off x="2689" y="3126"/>
                  <a:ext cx="1" cy="182"/>
                </a:xfrm>
                <a:prstGeom prst="rect">
                  <a:avLst/>
                </a:prstGeom>
                <a:solidFill>
                  <a:srgbClr val="B29D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35" name="Rectangle 809"/>
                <p:cNvSpPr>
                  <a:spLocks noChangeArrowheads="1"/>
                </p:cNvSpPr>
                <p:nvPr/>
              </p:nvSpPr>
              <p:spPr bwMode="auto">
                <a:xfrm>
                  <a:off x="2690" y="3126"/>
                  <a:ext cx="1" cy="182"/>
                </a:xfrm>
                <a:prstGeom prst="rect">
                  <a:avLst/>
                </a:prstGeom>
                <a:solidFill>
                  <a:srgbClr val="B19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36" name="Rectangle 810"/>
                <p:cNvSpPr>
                  <a:spLocks noChangeArrowheads="1"/>
                </p:cNvSpPr>
                <p:nvPr/>
              </p:nvSpPr>
              <p:spPr bwMode="auto">
                <a:xfrm>
                  <a:off x="2690" y="3126"/>
                  <a:ext cx="1" cy="182"/>
                </a:xfrm>
                <a:prstGeom prst="rect">
                  <a:avLst/>
                </a:prstGeom>
                <a:solidFill>
                  <a:srgbClr val="B09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37" name="Rectangle 811"/>
                <p:cNvSpPr>
                  <a:spLocks noChangeArrowheads="1"/>
                </p:cNvSpPr>
                <p:nvPr/>
              </p:nvSpPr>
              <p:spPr bwMode="auto">
                <a:xfrm>
                  <a:off x="2690" y="3126"/>
                  <a:ext cx="1" cy="182"/>
                </a:xfrm>
                <a:prstGeom prst="rect">
                  <a:avLst/>
                </a:prstGeom>
                <a:solidFill>
                  <a:srgbClr val="AF9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38" name="Rectangle 812"/>
                <p:cNvSpPr>
                  <a:spLocks noChangeArrowheads="1"/>
                </p:cNvSpPr>
                <p:nvPr/>
              </p:nvSpPr>
              <p:spPr bwMode="auto">
                <a:xfrm>
                  <a:off x="2691" y="3126"/>
                  <a:ext cx="1" cy="182"/>
                </a:xfrm>
                <a:prstGeom prst="rect">
                  <a:avLst/>
                </a:prstGeom>
                <a:solidFill>
                  <a:srgbClr val="AE9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39" name="Rectangle 813"/>
                <p:cNvSpPr>
                  <a:spLocks noChangeArrowheads="1"/>
                </p:cNvSpPr>
                <p:nvPr/>
              </p:nvSpPr>
              <p:spPr bwMode="auto">
                <a:xfrm>
                  <a:off x="2691" y="3126"/>
                  <a:ext cx="1" cy="182"/>
                </a:xfrm>
                <a:prstGeom prst="rect">
                  <a:avLst/>
                </a:prstGeom>
                <a:solidFill>
                  <a:srgbClr val="AC98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40" name="Rectangle 814"/>
                <p:cNvSpPr>
                  <a:spLocks noChangeArrowheads="1"/>
                </p:cNvSpPr>
                <p:nvPr/>
              </p:nvSpPr>
              <p:spPr bwMode="auto">
                <a:xfrm>
                  <a:off x="2691" y="3126"/>
                  <a:ext cx="1" cy="182"/>
                </a:xfrm>
                <a:prstGeom prst="rect">
                  <a:avLst/>
                </a:prstGeom>
                <a:solidFill>
                  <a:srgbClr val="AB97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41" name="Rectangle 815"/>
                <p:cNvSpPr>
                  <a:spLocks noChangeArrowheads="1"/>
                </p:cNvSpPr>
                <p:nvPr/>
              </p:nvSpPr>
              <p:spPr bwMode="auto">
                <a:xfrm>
                  <a:off x="2692" y="3126"/>
                  <a:ext cx="1" cy="182"/>
                </a:xfrm>
                <a:prstGeom prst="rect">
                  <a:avLst/>
                </a:prstGeom>
                <a:solidFill>
                  <a:srgbClr val="A9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42" name="Rectangle 816"/>
                <p:cNvSpPr>
                  <a:spLocks noChangeArrowheads="1"/>
                </p:cNvSpPr>
                <p:nvPr/>
              </p:nvSpPr>
              <p:spPr bwMode="auto">
                <a:xfrm>
                  <a:off x="2692" y="3126"/>
                  <a:ext cx="1" cy="182"/>
                </a:xfrm>
                <a:prstGeom prst="rect">
                  <a:avLst/>
                </a:prstGeom>
                <a:solidFill>
                  <a:srgbClr val="A895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43" name="Rectangle 817"/>
                <p:cNvSpPr>
                  <a:spLocks noChangeArrowheads="1"/>
                </p:cNvSpPr>
                <p:nvPr/>
              </p:nvSpPr>
              <p:spPr bwMode="auto">
                <a:xfrm>
                  <a:off x="2692" y="3126"/>
                  <a:ext cx="1" cy="182"/>
                </a:xfrm>
                <a:prstGeom prst="rect">
                  <a:avLst/>
                </a:prstGeom>
                <a:solidFill>
                  <a:srgbClr val="A693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44" name="Rectangle 818"/>
                <p:cNvSpPr>
                  <a:spLocks noChangeArrowheads="1"/>
                </p:cNvSpPr>
                <p:nvPr/>
              </p:nvSpPr>
              <p:spPr bwMode="auto">
                <a:xfrm>
                  <a:off x="2693" y="3126"/>
                  <a:ext cx="1" cy="182"/>
                </a:xfrm>
                <a:prstGeom prst="rect">
                  <a:avLst/>
                </a:prstGeom>
                <a:solidFill>
                  <a:srgbClr val="A491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45" name="Rectangle 819"/>
                <p:cNvSpPr>
                  <a:spLocks noChangeArrowheads="1"/>
                </p:cNvSpPr>
                <p:nvPr/>
              </p:nvSpPr>
              <p:spPr bwMode="auto">
                <a:xfrm>
                  <a:off x="2693" y="3126"/>
                  <a:ext cx="1" cy="182"/>
                </a:xfrm>
                <a:prstGeom prst="rect">
                  <a:avLst/>
                </a:prstGeom>
                <a:solidFill>
                  <a:srgbClr val="A290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46" name="Rectangle 820"/>
                <p:cNvSpPr>
                  <a:spLocks noChangeArrowheads="1"/>
                </p:cNvSpPr>
                <p:nvPr/>
              </p:nvSpPr>
              <p:spPr bwMode="auto">
                <a:xfrm>
                  <a:off x="2693" y="3126"/>
                  <a:ext cx="1" cy="182"/>
                </a:xfrm>
                <a:prstGeom prst="rect">
                  <a:avLst/>
                </a:prstGeom>
                <a:solidFill>
                  <a:srgbClr val="A08E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47" name="Rectangle 821"/>
                <p:cNvSpPr>
                  <a:spLocks noChangeArrowheads="1"/>
                </p:cNvSpPr>
                <p:nvPr/>
              </p:nvSpPr>
              <p:spPr bwMode="auto">
                <a:xfrm>
                  <a:off x="2694" y="3126"/>
                  <a:ext cx="1" cy="182"/>
                </a:xfrm>
                <a:prstGeom prst="rect">
                  <a:avLst/>
                </a:prstGeom>
                <a:solidFill>
                  <a:srgbClr val="9D8B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48" name="Rectangle 822"/>
                <p:cNvSpPr>
                  <a:spLocks noChangeArrowheads="1"/>
                </p:cNvSpPr>
                <p:nvPr/>
              </p:nvSpPr>
              <p:spPr bwMode="auto">
                <a:xfrm>
                  <a:off x="2694" y="3126"/>
                  <a:ext cx="1" cy="182"/>
                </a:xfrm>
                <a:prstGeom prst="rect">
                  <a:avLst/>
                </a:prstGeom>
                <a:solidFill>
                  <a:srgbClr val="9B89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49" name="Rectangle 823"/>
                <p:cNvSpPr>
                  <a:spLocks noChangeArrowheads="1"/>
                </p:cNvSpPr>
                <p:nvPr/>
              </p:nvSpPr>
              <p:spPr bwMode="auto">
                <a:xfrm>
                  <a:off x="2695" y="3126"/>
                  <a:ext cx="1" cy="182"/>
                </a:xfrm>
                <a:prstGeom prst="rect">
                  <a:avLst/>
                </a:prstGeom>
                <a:solidFill>
                  <a:srgbClr val="998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50" name="Rectangle 824"/>
                <p:cNvSpPr>
                  <a:spLocks noChangeArrowheads="1"/>
                </p:cNvSpPr>
                <p:nvPr/>
              </p:nvSpPr>
              <p:spPr bwMode="auto">
                <a:xfrm>
                  <a:off x="2695" y="3126"/>
                  <a:ext cx="1" cy="182"/>
                </a:xfrm>
                <a:prstGeom prst="rect">
                  <a:avLst/>
                </a:prstGeom>
                <a:solidFill>
                  <a:srgbClr val="9685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51" name="Rectangle 825"/>
                <p:cNvSpPr>
                  <a:spLocks noChangeArrowheads="1"/>
                </p:cNvSpPr>
                <p:nvPr/>
              </p:nvSpPr>
              <p:spPr bwMode="auto">
                <a:xfrm>
                  <a:off x="2695" y="3126"/>
                  <a:ext cx="1" cy="182"/>
                </a:xfrm>
                <a:prstGeom prst="rect">
                  <a:avLst/>
                </a:prstGeom>
                <a:solidFill>
                  <a:srgbClr val="9482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52" name="Rectangle 826"/>
                <p:cNvSpPr>
                  <a:spLocks noChangeArrowheads="1"/>
                </p:cNvSpPr>
                <p:nvPr/>
              </p:nvSpPr>
              <p:spPr bwMode="auto">
                <a:xfrm>
                  <a:off x="2696" y="3126"/>
                  <a:ext cx="1" cy="182"/>
                </a:xfrm>
                <a:prstGeom prst="rect">
                  <a:avLst/>
                </a:prstGeom>
                <a:solidFill>
                  <a:srgbClr val="917F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53" name="Rectangle 827"/>
                <p:cNvSpPr>
                  <a:spLocks noChangeArrowheads="1"/>
                </p:cNvSpPr>
                <p:nvPr/>
              </p:nvSpPr>
              <p:spPr bwMode="auto">
                <a:xfrm>
                  <a:off x="2696" y="3126"/>
                  <a:ext cx="1" cy="182"/>
                </a:xfrm>
                <a:prstGeom prst="rect">
                  <a:avLst/>
                </a:prstGeom>
                <a:solidFill>
                  <a:srgbClr val="8E7D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54" name="Rectangle 828"/>
                <p:cNvSpPr>
                  <a:spLocks noChangeArrowheads="1"/>
                </p:cNvSpPr>
                <p:nvPr/>
              </p:nvSpPr>
              <p:spPr bwMode="auto">
                <a:xfrm>
                  <a:off x="2696" y="3126"/>
                  <a:ext cx="1" cy="182"/>
                </a:xfrm>
                <a:prstGeom prst="rect">
                  <a:avLst/>
                </a:prstGeom>
                <a:solidFill>
                  <a:srgbClr val="8A7A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55" name="Rectangle 829"/>
                <p:cNvSpPr>
                  <a:spLocks noChangeArrowheads="1"/>
                </p:cNvSpPr>
                <p:nvPr/>
              </p:nvSpPr>
              <p:spPr bwMode="auto">
                <a:xfrm>
                  <a:off x="2697" y="3126"/>
                  <a:ext cx="1" cy="182"/>
                </a:xfrm>
                <a:prstGeom prst="rect">
                  <a:avLst/>
                </a:prstGeom>
                <a:solidFill>
                  <a:srgbClr val="8777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56" name="Rectangle 830"/>
                <p:cNvSpPr>
                  <a:spLocks noChangeArrowheads="1"/>
                </p:cNvSpPr>
                <p:nvPr/>
              </p:nvSpPr>
              <p:spPr bwMode="auto">
                <a:xfrm>
                  <a:off x="2697" y="3126"/>
                  <a:ext cx="1" cy="182"/>
                </a:xfrm>
                <a:prstGeom prst="rect">
                  <a:avLst/>
                </a:prstGeom>
                <a:solidFill>
                  <a:srgbClr val="8474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57" name="Rectangle 831"/>
                <p:cNvSpPr>
                  <a:spLocks noChangeArrowheads="1"/>
                </p:cNvSpPr>
                <p:nvPr/>
              </p:nvSpPr>
              <p:spPr bwMode="auto">
                <a:xfrm>
                  <a:off x="2697" y="3126"/>
                  <a:ext cx="1" cy="182"/>
                </a:xfrm>
                <a:prstGeom prst="rect">
                  <a:avLst/>
                </a:prstGeom>
                <a:solidFill>
                  <a:srgbClr val="8172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58" name="Rectangle 832"/>
                <p:cNvSpPr>
                  <a:spLocks noChangeArrowheads="1"/>
                </p:cNvSpPr>
                <p:nvPr/>
              </p:nvSpPr>
              <p:spPr bwMode="auto">
                <a:xfrm>
                  <a:off x="2698" y="3126"/>
                  <a:ext cx="1" cy="182"/>
                </a:xfrm>
                <a:prstGeom prst="rect">
                  <a:avLst/>
                </a:prstGeom>
                <a:solidFill>
                  <a:srgbClr val="7E6F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59" name="Rectangle 833"/>
                <p:cNvSpPr>
                  <a:spLocks noChangeArrowheads="1"/>
                </p:cNvSpPr>
                <p:nvPr/>
              </p:nvSpPr>
              <p:spPr bwMode="auto">
                <a:xfrm>
                  <a:off x="2698" y="3126"/>
                  <a:ext cx="1" cy="182"/>
                </a:xfrm>
                <a:prstGeom prst="rect">
                  <a:avLst/>
                </a:prstGeom>
                <a:solidFill>
                  <a:srgbClr val="7A6C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60" name="Rectangle 834"/>
                <p:cNvSpPr>
                  <a:spLocks noChangeArrowheads="1"/>
                </p:cNvSpPr>
                <p:nvPr/>
              </p:nvSpPr>
              <p:spPr bwMode="auto">
                <a:xfrm>
                  <a:off x="2698" y="3126"/>
                  <a:ext cx="1" cy="182"/>
                </a:xfrm>
                <a:prstGeom prst="rect">
                  <a:avLst/>
                </a:prstGeom>
                <a:solidFill>
                  <a:srgbClr val="786A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61" name="Rectangle 835"/>
                <p:cNvSpPr>
                  <a:spLocks noChangeArrowheads="1"/>
                </p:cNvSpPr>
                <p:nvPr/>
              </p:nvSpPr>
              <p:spPr bwMode="auto">
                <a:xfrm>
                  <a:off x="2699" y="3126"/>
                  <a:ext cx="1" cy="182"/>
                </a:xfrm>
                <a:prstGeom prst="rect">
                  <a:avLst/>
                </a:prstGeom>
                <a:solidFill>
                  <a:srgbClr val="7567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62" name="Rectangle 836"/>
                <p:cNvSpPr>
                  <a:spLocks noChangeArrowheads="1"/>
                </p:cNvSpPr>
                <p:nvPr/>
              </p:nvSpPr>
              <p:spPr bwMode="auto">
                <a:xfrm>
                  <a:off x="2699" y="3126"/>
                  <a:ext cx="1" cy="182"/>
                </a:xfrm>
                <a:prstGeom prst="rect">
                  <a:avLst/>
                </a:prstGeom>
                <a:solidFill>
                  <a:srgbClr val="7264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63" name="Rectangle 837"/>
                <p:cNvSpPr>
                  <a:spLocks noChangeArrowheads="1"/>
                </p:cNvSpPr>
                <p:nvPr/>
              </p:nvSpPr>
              <p:spPr bwMode="auto">
                <a:xfrm>
                  <a:off x="2699" y="3126"/>
                  <a:ext cx="1" cy="182"/>
                </a:xfrm>
                <a:prstGeom prst="rect">
                  <a:avLst/>
                </a:prstGeom>
                <a:solidFill>
                  <a:srgbClr val="6F62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64" name="Rectangle 838"/>
                <p:cNvSpPr>
                  <a:spLocks noChangeArrowheads="1"/>
                </p:cNvSpPr>
                <p:nvPr/>
              </p:nvSpPr>
              <p:spPr bwMode="auto">
                <a:xfrm>
                  <a:off x="2700" y="3126"/>
                  <a:ext cx="1" cy="182"/>
                </a:xfrm>
                <a:prstGeom prst="rect">
                  <a:avLst/>
                </a:prstGeom>
                <a:solidFill>
                  <a:srgbClr val="6C5F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65" name="Rectangle 839"/>
                <p:cNvSpPr>
                  <a:spLocks noChangeArrowheads="1"/>
                </p:cNvSpPr>
                <p:nvPr/>
              </p:nvSpPr>
              <p:spPr bwMode="auto">
                <a:xfrm>
                  <a:off x="2700" y="3126"/>
                  <a:ext cx="1" cy="182"/>
                </a:xfrm>
                <a:prstGeom prst="rect">
                  <a:avLst/>
                </a:prstGeom>
                <a:solidFill>
                  <a:srgbClr val="695D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66" name="Rectangle 840"/>
                <p:cNvSpPr>
                  <a:spLocks noChangeArrowheads="1"/>
                </p:cNvSpPr>
                <p:nvPr/>
              </p:nvSpPr>
              <p:spPr bwMode="auto">
                <a:xfrm>
                  <a:off x="2700" y="3126"/>
                  <a:ext cx="1" cy="182"/>
                </a:xfrm>
                <a:prstGeom prst="rect">
                  <a:avLst/>
                </a:prstGeom>
                <a:solidFill>
                  <a:srgbClr val="675B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67" name="Rectangle 841"/>
                <p:cNvSpPr>
                  <a:spLocks noChangeArrowheads="1"/>
                </p:cNvSpPr>
                <p:nvPr/>
              </p:nvSpPr>
              <p:spPr bwMode="auto">
                <a:xfrm>
                  <a:off x="2701" y="3126"/>
                  <a:ext cx="1" cy="182"/>
                </a:xfrm>
                <a:prstGeom prst="rect">
                  <a:avLst/>
                </a:prstGeom>
                <a:solidFill>
                  <a:srgbClr val="6459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68" name="Rectangle 842"/>
                <p:cNvSpPr>
                  <a:spLocks noChangeArrowheads="1"/>
                </p:cNvSpPr>
                <p:nvPr/>
              </p:nvSpPr>
              <p:spPr bwMode="auto">
                <a:xfrm>
                  <a:off x="2701" y="3126"/>
                  <a:ext cx="1" cy="182"/>
                </a:xfrm>
                <a:prstGeom prst="rect">
                  <a:avLst/>
                </a:prstGeom>
                <a:solidFill>
                  <a:srgbClr val="6156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69" name="Rectangle 843"/>
                <p:cNvSpPr>
                  <a:spLocks noChangeArrowheads="1"/>
                </p:cNvSpPr>
                <p:nvPr/>
              </p:nvSpPr>
              <p:spPr bwMode="auto">
                <a:xfrm>
                  <a:off x="2701" y="3126"/>
                  <a:ext cx="1" cy="182"/>
                </a:xfrm>
                <a:prstGeom prst="rect">
                  <a:avLst/>
                </a:prstGeom>
                <a:solidFill>
                  <a:srgbClr val="5F55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70" name="Rectangle 844"/>
                <p:cNvSpPr>
                  <a:spLocks noChangeArrowheads="1"/>
                </p:cNvSpPr>
                <p:nvPr/>
              </p:nvSpPr>
              <p:spPr bwMode="auto">
                <a:xfrm>
                  <a:off x="2702" y="3126"/>
                  <a:ext cx="1" cy="182"/>
                </a:xfrm>
                <a:prstGeom prst="rect">
                  <a:avLst/>
                </a:prstGeom>
                <a:solidFill>
                  <a:srgbClr val="5E53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71" name="Rectangle 845"/>
                <p:cNvSpPr>
                  <a:spLocks noChangeArrowheads="1"/>
                </p:cNvSpPr>
                <p:nvPr/>
              </p:nvSpPr>
              <p:spPr bwMode="auto">
                <a:xfrm>
                  <a:off x="2702" y="3126"/>
                  <a:ext cx="1" cy="182"/>
                </a:xfrm>
                <a:prstGeom prst="rect">
                  <a:avLst/>
                </a:prstGeom>
                <a:solidFill>
                  <a:srgbClr val="5C51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72" name="Rectangle 846"/>
                <p:cNvSpPr>
                  <a:spLocks noChangeArrowheads="1"/>
                </p:cNvSpPr>
                <p:nvPr/>
              </p:nvSpPr>
              <p:spPr bwMode="auto">
                <a:xfrm>
                  <a:off x="2702" y="3126"/>
                  <a:ext cx="1" cy="182"/>
                </a:xfrm>
                <a:prstGeom prst="rect">
                  <a:avLst/>
                </a:prstGeom>
                <a:solidFill>
                  <a:srgbClr val="5A50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73" name="Rectangle 847"/>
                <p:cNvSpPr>
                  <a:spLocks noChangeArrowheads="1"/>
                </p:cNvSpPr>
                <p:nvPr/>
              </p:nvSpPr>
              <p:spPr bwMode="auto">
                <a:xfrm>
                  <a:off x="2703" y="3126"/>
                  <a:ext cx="1" cy="182"/>
                </a:xfrm>
                <a:prstGeom prst="rect">
                  <a:avLst/>
                </a:prstGeom>
                <a:solidFill>
                  <a:srgbClr val="594F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74" name="Rectangle 848"/>
                <p:cNvSpPr>
                  <a:spLocks noChangeArrowheads="1"/>
                </p:cNvSpPr>
                <p:nvPr/>
              </p:nvSpPr>
              <p:spPr bwMode="auto">
                <a:xfrm>
                  <a:off x="2703" y="3126"/>
                  <a:ext cx="1" cy="182"/>
                </a:xfrm>
                <a:prstGeom prst="rect">
                  <a:avLst/>
                </a:prstGeom>
                <a:solidFill>
                  <a:srgbClr val="584E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75" name="Rectangle 849"/>
                <p:cNvSpPr>
                  <a:spLocks noChangeArrowheads="1"/>
                </p:cNvSpPr>
                <p:nvPr/>
              </p:nvSpPr>
              <p:spPr bwMode="auto">
                <a:xfrm>
                  <a:off x="2703" y="3126"/>
                  <a:ext cx="1" cy="182"/>
                </a:xfrm>
                <a:prstGeom prst="rect">
                  <a:avLst/>
                </a:prstGeom>
                <a:solidFill>
                  <a:srgbClr val="564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76" name="Rectangle 850"/>
                <p:cNvSpPr>
                  <a:spLocks noChangeArrowheads="1"/>
                </p:cNvSpPr>
                <p:nvPr/>
              </p:nvSpPr>
              <p:spPr bwMode="auto">
                <a:xfrm>
                  <a:off x="2704" y="3126"/>
                  <a:ext cx="1" cy="182"/>
                </a:xfrm>
                <a:prstGeom prst="rect">
                  <a:avLst/>
                </a:prstGeom>
                <a:solidFill>
                  <a:srgbClr val="564C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nvGrpSpPr>
              <p:cNvPr id="45" name="Group 851"/>
              <p:cNvGrpSpPr>
                <a:grpSpLocks/>
              </p:cNvGrpSpPr>
              <p:nvPr/>
            </p:nvGrpSpPr>
            <p:grpSpPr bwMode="auto">
              <a:xfrm>
                <a:off x="2493" y="3205"/>
                <a:ext cx="35" cy="25"/>
                <a:chOff x="2620" y="3205"/>
                <a:chExt cx="35" cy="25"/>
              </a:xfrm>
            </p:grpSpPr>
            <p:sp>
              <p:nvSpPr>
                <p:cNvPr id="3336" name="Rectangle 852"/>
                <p:cNvSpPr>
                  <a:spLocks noChangeArrowheads="1"/>
                </p:cNvSpPr>
                <p:nvPr/>
              </p:nvSpPr>
              <p:spPr bwMode="auto">
                <a:xfrm>
                  <a:off x="2620" y="3205"/>
                  <a:ext cx="1" cy="25"/>
                </a:xfrm>
                <a:prstGeom prst="rect">
                  <a:avLst/>
                </a:prstGeom>
                <a:solidFill>
                  <a:srgbClr val="2734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37" name="Rectangle 853"/>
                <p:cNvSpPr>
                  <a:spLocks noChangeArrowheads="1"/>
                </p:cNvSpPr>
                <p:nvPr/>
              </p:nvSpPr>
              <p:spPr bwMode="auto">
                <a:xfrm>
                  <a:off x="2620" y="3205"/>
                  <a:ext cx="1" cy="25"/>
                </a:xfrm>
                <a:prstGeom prst="rect">
                  <a:avLst/>
                </a:prstGeom>
                <a:solidFill>
                  <a:srgbClr val="2735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38" name="Rectangle 854"/>
                <p:cNvSpPr>
                  <a:spLocks noChangeArrowheads="1"/>
                </p:cNvSpPr>
                <p:nvPr/>
              </p:nvSpPr>
              <p:spPr bwMode="auto">
                <a:xfrm>
                  <a:off x="2621" y="3205"/>
                  <a:ext cx="1" cy="25"/>
                </a:xfrm>
                <a:prstGeom prst="rect">
                  <a:avLst/>
                </a:prstGeom>
                <a:solidFill>
                  <a:srgbClr val="2836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39" name="Rectangle 855"/>
                <p:cNvSpPr>
                  <a:spLocks noChangeArrowheads="1"/>
                </p:cNvSpPr>
                <p:nvPr/>
              </p:nvSpPr>
              <p:spPr bwMode="auto">
                <a:xfrm>
                  <a:off x="2621" y="3205"/>
                  <a:ext cx="1" cy="25"/>
                </a:xfrm>
                <a:prstGeom prst="rect">
                  <a:avLst/>
                </a:prstGeom>
                <a:solidFill>
                  <a:srgbClr val="293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40" name="Rectangle 856"/>
                <p:cNvSpPr>
                  <a:spLocks noChangeArrowheads="1"/>
                </p:cNvSpPr>
                <p:nvPr/>
              </p:nvSpPr>
              <p:spPr bwMode="auto">
                <a:xfrm>
                  <a:off x="2621" y="3205"/>
                  <a:ext cx="1" cy="25"/>
                </a:xfrm>
                <a:prstGeom prst="rect">
                  <a:avLst/>
                </a:prstGeom>
                <a:solidFill>
                  <a:srgbClr val="2A37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41" name="Rectangle 857"/>
                <p:cNvSpPr>
                  <a:spLocks noChangeArrowheads="1"/>
                </p:cNvSpPr>
                <p:nvPr/>
              </p:nvSpPr>
              <p:spPr bwMode="auto">
                <a:xfrm>
                  <a:off x="2622" y="3205"/>
                  <a:ext cx="1" cy="25"/>
                </a:xfrm>
                <a:prstGeom prst="rect">
                  <a:avLst/>
                </a:prstGeom>
                <a:solidFill>
                  <a:srgbClr val="2B38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42" name="Rectangle 858"/>
                <p:cNvSpPr>
                  <a:spLocks noChangeArrowheads="1"/>
                </p:cNvSpPr>
                <p:nvPr/>
              </p:nvSpPr>
              <p:spPr bwMode="auto">
                <a:xfrm>
                  <a:off x="2622" y="3205"/>
                  <a:ext cx="1" cy="25"/>
                </a:xfrm>
                <a:prstGeom prst="rect">
                  <a:avLst/>
                </a:prstGeom>
                <a:solidFill>
                  <a:srgbClr val="2C39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43" name="Rectangle 859"/>
                <p:cNvSpPr>
                  <a:spLocks noChangeArrowheads="1"/>
                </p:cNvSpPr>
                <p:nvPr/>
              </p:nvSpPr>
              <p:spPr bwMode="auto">
                <a:xfrm>
                  <a:off x="2622" y="3205"/>
                  <a:ext cx="1" cy="25"/>
                </a:xfrm>
                <a:prstGeom prst="rect">
                  <a:avLst/>
                </a:prstGeom>
                <a:solidFill>
                  <a:srgbClr val="2C3A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44" name="Rectangle 860"/>
                <p:cNvSpPr>
                  <a:spLocks noChangeArrowheads="1"/>
                </p:cNvSpPr>
                <p:nvPr/>
              </p:nvSpPr>
              <p:spPr bwMode="auto">
                <a:xfrm>
                  <a:off x="2623" y="3205"/>
                  <a:ext cx="1" cy="25"/>
                </a:xfrm>
                <a:prstGeom prst="rect">
                  <a:avLst/>
                </a:prstGeom>
                <a:solidFill>
                  <a:srgbClr val="2D3C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45" name="Rectangle 861"/>
                <p:cNvSpPr>
                  <a:spLocks noChangeArrowheads="1"/>
                </p:cNvSpPr>
                <p:nvPr/>
              </p:nvSpPr>
              <p:spPr bwMode="auto">
                <a:xfrm>
                  <a:off x="2623" y="3205"/>
                  <a:ext cx="1" cy="25"/>
                </a:xfrm>
                <a:prstGeom prst="rect">
                  <a:avLst/>
                </a:prstGeom>
                <a:solidFill>
                  <a:srgbClr val="2E3E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46" name="Rectangle 862"/>
                <p:cNvSpPr>
                  <a:spLocks noChangeArrowheads="1"/>
                </p:cNvSpPr>
                <p:nvPr/>
              </p:nvSpPr>
              <p:spPr bwMode="auto">
                <a:xfrm>
                  <a:off x="2623" y="3205"/>
                  <a:ext cx="1" cy="25"/>
                </a:xfrm>
                <a:prstGeom prst="rect">
                  <a:avLst/>
                </a:prstGeom>
                <a:solidFill>
                  <a:srgbClr val="303F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47" name="Rectangle 863"/>
                <p:cNvSpPr>
                  <a:spLocks noChangeArrowheads="1"/>
                </p:cNvSpPr>
                <p:nvPr/>
              </p:nvSpPr>
              <p:spPr bwMode="auto">
                <a:xfrm>
                  <a:off x="2624" y="3205"/>
                  <a:ext cx="1" cy="25"/>
                </a:xfrm>
                <a:prstGeom prst="rect">
                  <a:avLst/>
                </a:prstGeom>
                <a:solidFill>
                  <a:srgbClr val="314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48" name="Rectangle 864"/>
                <p:cNvSpPr>
                  <a:spLocks noChangeArrowheads="1"/>
                </p:cNvSpPr>
                <p:nvPr/>
              </p:nvSpPr>
              <p:spPr bwMode="auto">
                <a:xfrm>
                  <a:off x="2624" y="3205"/>
                  <a:ext cx="1" cy="25"/>
                </a:xfrm>
                <a:prstGeom prst="rect">
                  <a:avLst/>
                </a:prstGeom>
                <a:solidFill>
                  <a:srgbClr val="3344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49" name="Rectangle 865"/>
                <p:cNvSpPr>
                  <a:spLocks noChangeArrowheads="1"/>
                </p:cNvSpPr>
                <p:nvPr/>
              </p:nvSpPr>
              <p:spPr bwMode="auto">
                <a:xfrm>
                  <a:off x="2625" y="3205"/>
                  <a:ext cx="1" cy="25"/>
                </a:xfrm>
                <a:prstGeom prst="rect">
                  <a:avLst/>
                </a:prstGeom>
                <a:solidFill>
                  <a:srgbClr val="3546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50" name="Rectangle 866"/>
                <p:cNvSpPr>
                  <a:spLocks noChangeArrowheads="1"/>
                </p:cNvSpPr>
                <p:nvPr/>
              </p:nvSpPr>
              <p:spPr bwMode="auto">
                <a:xfrm>
                  <a:off x="2625" y="3205"/>
                  <a:ext cx="1" cy="25"/>
                </a:xfrm>
                <a:prstGeom prst="rect">
                  <a:avLst/>
                </a:prstGeom>
                <a:solidFill>
                  <a:srgbClr val="3647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51" name="Rectangle 867"/>
                <p:cNvSpPr>
                  <a:spLocks noChangeArrowheads="1"/>
                </p:cNvSpPr>
                <p:nvPr/>
              </p:nvSpPr>
              <p:spPr bwMode="auto">
                <a:xfrm>
                  <a:off x="2625" y="3205"/>
                  <a:ext cx="1" cy="25"/>
                </a:xfrm>
                <a:prstGeom prst="rect">
                  <a:avLst/>
                </a:prstGeom>
                <a:solidFill>
                  <a:srgbClr val="3849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52" name="Rectangle 868"/>
                <p:cNvSpPr>
                  <a:spLocks noChangeArrowheads="1"/>
                </p:cNvSpPr>
                <p:nvPr/>
              </p:nvSpPr>
              <p:spPr bwMode="auto">
                <a:xfrm>
                  <a:off x="2626" y="3205"/>
                  <a:ext cx="1" cy="25"/>
                </a:xfrm>
                <a:prstGeom prst="rect">
                  <a:avLst/>
                </a:prstGeom>
                <a:solidFill>
                  <a:srgbClr val="394C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53" name="Rectangle 869"/>
                <p:cNvSpPr>
                  <a:spLocks noChangeArrowheads="1"/>
                </p:cNvSpPr>
                <p:nvPr/>
              </p:nvSpPr>
              <p:spPr bwMode="auto">
                <a:xfrm>
                  <a:off x="2626" y="3205"/>
                  <a:ext cx="1" cy="25"/>
                </a:xfrm>
                <a:prstGeom prst="rect">
                  <a:avLst/>
                </a:prstGeom>
                <a:solidFill>
                  <a:srgbClr val="3B4E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54" name="Rectangle 870"/>
                <p:cNvSpPr>
                  <a:spLocks noChangeArrowheads="1"/>
                </p:cNvSpPr>
                <p:nvPr/>
              </p:nvSpPr>
              <p:spPr bwMode="auto">
                <a:xfrm>
                  <a:off x="2626" y="3205"/>
                  <a:ext cx="1" cy="25"/>
                </a:xfrm>
                <a:prstGeom prst="rect">
                  <a:avLst/>
                </a:prstGeom>
                <a:solidFill>
                  <a:srgbClr val="3D51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55" name="Rectangle 871"/>
                <p:cNvSpPr>
                  <a:spLocks noChangeArrowheads="1"/>
                </p:cNvSpPr>
                <p:nvPr/>
              </p:nvSpPr>
              <p:spPr bwMode="auto">
                <a:xfrm>
                  <a:off x="2627" y="3205"/>
                  <a:ext cx="1" cy="25"/>
                </a:xfrm>
                <a:prstGeom prst="rect">
                  <a:avLst/>
                </a:prstGeom>
                <a:solidFill>
                  <a:srgbClr val="3F53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56" name="Rectangle 872"/>
                <p:cNvSpPr>
                  <a:spLocks noChangeArrowheads="1"/>
                </p:cNvSpPr>
                <p:nvPr/>
              </p:nvSpPr>
              <p:spPr bwMode="auto">
                <a:xfrm>
                  <a:off x="2627" y="3205"/>
                  <a:ext cx="1" cy="25"/>
                </a:xfrm>
                <a:prstGeom prst="rect">
                  <a:avLst/>
                </a:prstGeom>
                <a:solidFill>
                  <a:srgbClr val="4156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57" name="Rectangle 873"/>
                <p:cNvSpPr>
                  <a:spLocks noChangeArrowheads="1"/>
                </p:cNvSpPr>
                <p:nvPr/>
              </p:nvSpPr>
              <p:spPr bwMode="auto">
                <a:xfrm>
                  <a:off x="2627" y="3205"/>
                  <a:ext cx="1" cy="25"/>
                </a:xfrm>
                <a:prstGeom prst="rect">
                  <a:avLst/>
                </a:prstGeom>
                <a:solidFill>
                  <a:srgbClr val="4258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58" name="Rectangle 874"/>
                <p:cNvSpPr>
                  <a:spLocks noChangeArrowheads="1"/>
                </p:cNvSpPr>
                <p:nvPr/>
              </p:nvSpPr>
              <p:spPr bwMode="auto">
                <a:xfrm>
                  <a:off x="2628" y="3205"/>
                  <a:ext cx="1" cy="25"/>
                </a:xfrm>
                <a:prstGeom prst="rect">
                  <a:avLst/>
                </a:prstGeom>
                <a:solidFill>
                  <a:srgbClr val="445B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59" name="Rectangle 875"/>
                <p:cNvSpPr>
                  <a:spLocks noChangeArrowheads="1"/>
                </p:cNvSpPr>
                <p:nvPr/>
              </p:nvSpPr>
              <p:spPr bwMode="auto">
                <a:xfrm>
                  <a:off x="2628" y="3205"/>
                  <a:ext cx="1" cy="25"/>
                </a:xfrm>
                <a:prstGeom prst="rect">
                  <a:avLst/>
                </a:prstGeom>
                <a:solidFill>
                  <a:srgbClr val="465D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60" name="Rectangle 876"/>
                <p:cNvSpPr>
                  <a:spLocks noChangeArrowheads="1"/>
                </p:cNvSpPr>
                <p:nvPr/>
              </p:nvSpPr>
              <p:spPr bwMode="auto">
                <a:xfrm>
                  <a:off x="2628" y="3205"/>
                  <a:ext cx="1" cy="25"/>
                </a:xfrm>
                <a:prstGeom prst="rect">
                  <a:avLst/>
                </a:prstGeom>
                <a:solidFill>
                  <a:srgbClr val="4860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61" name="Rectangle 877"/>
                <p:cNvSpPr>
                  <a:spLocks noChangeArrowheads="1"/>
                </p:cNvSpPr>
                <p:nvPr/>
              </p:nvSpPr>
              <p:spPr bwMode="auto">
                <a:xfrm>
                  <a:off x="2629" y="3205"/>
                  <a:ext cx="1" cy="25"/>
                </a:xfrm>
                <a:prstGeom prst="rect">
                  <a:avLst/>
                </a:prstGeom>
                <a:solidFill>
                  <a:srgbClr val="4A6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62" name="Rectangle 878"/>
                <p:cNvSpPr>
                  <a:spLocks noChangeArrowheads="1"/>
                </p:cNvSpPr>
                <p:nvPr/>
              </p:nvSpPr>
              <p:spPr bwMode="auto">
                <a:xfrm>
                  <a:off x="2629" y="3205"/>
                  <a:ext cx="1" cy="25"/>
                </a:xfrm>
                <a:prstGeom prst="rect">
                  <a:avLst/>
                </a:prstGeom>
                <a:solidFill>
                  <a:srgbClr val="4C65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63" name="Rectangle 879"/>
                <p:cNvSpPr>
                  <a:spLocks noChangeArrowheads="1"/>
                </p:cNvSpPr>
                <p:nvPr/>
              </p:nvSpPr>
              <p:spPr bwMode="auto">
                <a:xfrm>
                  <a:off x="2629" y="3205"/>
                  <a:ext cx="1" cy="25"/>
                </a:xfrm>
                <a:prstGeom prst="rect">
                  <a:avLst/>
                </a:prstGeom>
                <a:solidFill>
                  <a:srgbClr val="4D6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64" name="Rectangle 880"/>
                <p:cNvSpPr>
                  <a:spLocks noChangeArrowheads="1"/>
                </p:cNvSpPr>
                <p:nvPr/>
              </p:nvSpPr>
              <p:spPr bwMode="auto">
                <a:xfrm>
                  <a:off x="2630" y="3205"/>
                  <a:ext cx="1" cy="25"/>
                </a:xfrm>
                <a:prstGeom prst="rect">
                  <a:avLst/>
                </a:prstGeom>
                <a:solidFill>
                  <a:srgbClr val="4F69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65" name="Rectangle 881"/>
                <p:cNvSpPr>
                  <a:spLocks noChangeArrowheads="1"/>
                </p:cNvSpPr>
                <p:nvPr/>
              </p:nvSpPr>
              <p:spPr bwMode="auto">
                <a:xfrm>
                  <a:off x="2630" y="3205"/>
                  <a:ext cx="1" cy="25"/>
                </a:xfrm>
                <a:prstGeom prst="rect">
                  <a:avLst/>
                </a:prstGeom>
                <a:solidFill>
                  <a:srgbClr val="506A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66" name="Rectangle 882"/>
                <p:cNvSpPr>
                  <a:spLocks noChangeArrowheads="1"/>
                </p:cNvSpPr>
                <p:nvPr/>
              </p:nvSpPr>
              <p:spPr bwMode="auto">
                <a:xfrm>
                  <a:off x="2630" y="3205"/>
                  <a:ext cx="1" cy="25"/>
                </a:xfrm>
                <a:prstGeom prst="rect">
                  <a:avLst/>
                </a:prstGeom>
                <a:solidFill>
                  <a:srgbClr val="526D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67" name="Rectangle 883"/>
                <p:cNvSpPr>
                  <a:spLocks noChangeArrowheads="1"/>
                </p:cNvSpPr>
                <p:nvPr/>
              </p:nvSpPr>
              <p:spPr bwMode="auto">
                <a:xfrm>
                  <a:off x="2631" y="3205"/>
                  <a:ext cx="1" cy="25"/>
                </a:xfrm>
                <a:prstGeom prst="rect">
                  <a:avLst/>
                </a:prstGeom>
                <a:solidFill>
                  <a:srgbClr val="536F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68" name="Rectangle 884"/>
                <p:cNvSpPr>
                  <a:spLocks noChangeArrowheads="1"/>
                </p:cNvSpPr>
                <p:nvPr/>
              </p:nvSpPr>
              <p:spPr bwMode="auto">
                <a:xfrm>
                  <a:off x="2631" y="3205"/>
                  <a:ext cx="1" cy="25"/>
                </a:xfrm>
                <a:prstGeom prst="rect">
                  <a:avLst/>
                </a:prstGeom>
                <a:solidFill>
                  <a:srgbClr val="5470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69" name="Rectangle 885"/>
                <p:cNvSpPr>
                  <a:spLocks noChangeArrowheads="1"/>
                </p:cNvSpPr>
                <p:nvPr/>
              </p:nvSpPr>
              <p:spPr bwMode="auto">
                <a:xfrm>
                  <a:off x="2631" y="3205"/>
                  <a:ext cx="1" cy="25"/>
                </a:xfrm>
                <a:prstGeom prst="rect">
                  <a:avLst/>
                </a:prstGeom>
                <a:solidFill>
                  <a:srgbClr val="567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70" name="Rectangle 886"/>
                <p:cNvSpPr>
                  <a:spLocks noChangeArrowheads="1"/>
                </p:cNvSpPr>
                <p:nvPr/>
              </p:nvSpPr>
              <p:spPr bwMode="auto">
                <a:xfrm>
                  <a:off x="2632" y="3205"/>
                  <a:ext cx="1" cy="25"/>
                </a:xfrm>
                <a:prstGeom prst="rect">
                  <a:avLst/>
                </a:prstGeom>
                <a:solidFill>
                  <a:srgbClr val="5774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71" name="Rectangle 887"/>
                <p:cNvSpPr>
                  <a:spLocks noChangeArrowheads="1"/>
                </p:cNvSpPr>
                <p:nvPr/>
              </p:nvSpPr>
              <p:spPr bwMode="auto">
                <a:xfrm>
                  <a:off x="2632" y="3205"/>
                  <a:ext cx="1" cy="25"/>
                </a:xfrm>
                <a:prstGeom prst="rect">
                  <a:avLst/>
                </a:prstGeom>
                <a:solidFill>
                  <a:srgbClr val="5875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72" name="Rectangle 888"/>
                <p:cNvSpPr>
                  <a:spLocks noChangeArrowheads="1"/>
                </p:cNvSpPr>
                <p:nvPr/>
              </p:nvSpPr>
              <p:spPr bwMode="auto">
                <a:xfrm>
                  <a:off x="2632" y="3205"/>
                  <a:ext cx="1" cy="25"/>
                </a:xfrm>
                <a:prstGeom prst="rect">
                  <a:avLst/>
                </a:prstGeom>
                <a:solidFill>
                  <a:srgbClr val="5976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73" name="Rectangle 889"/>
                <p:cNvSpPr>
                  <a:spLocks noChangeArrowheads="1"/>
                </p:cNvSpPr>
                <p:nvPr/>
              </p:nvSpPr>
              <p:spPr bwMode="auto">
                <a:xfrm>
                  <a:off x="2633" y="3205"/>
                  <a:ext cx="1" cy="25"/>
                </a:xfrm>
                <a:prstGeom prst="rect">
                  <a:avLst/>
                </a:prstGeom>
                <a:solidFill>
                  <a:srgbClr val="5B78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74" name="Rectangle 890"/>
                <p:cNvSpPr>
                  <a:spLocks noChangeArrowheads="1"/>
                </p:cNvSpPr>
                <p:nvPr/>
              </p:nvSpPr>
              <p:spPr bwMode="auto">
                <a:xfrm>
                  <a:off x="2633" y="3205"/>
                  <a:ext cx="1" cy="25"/>
                </a:xfrm>
                <a:prstGeom prst="rect">
                  <a:avLst/>
                </a:prstGeom>
                <a:solidFill>
                  <a:srgbClr val="5B7A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75" name="Rectangle 891"/>
                <p:cNvSpPr>
                  <a:spLocks noChangeArrowheads="1"/>
                </p:cNvSpPr>
                <p:nvPr/>
              </p:nvSpPr>
              <p:spPr bwMode="auto">
                <a:xfrm>
                  <a:off x="2633" y="3205"/>
                  <a:ext cx="1" cy="25"/>
                </a:xfrm>
                <a:prstGeom prst="rect">
                  <a:avLst/>
                </a:prstGeom>
                <a:solidFill>
                  <a:srgbClr val="5C7B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76" name="Rectangle 892"/>
                <p:cNvSpPr>
                  <a:spLocks noChangeArrowheads="1"/>
                </p:cNvSpPr>
                <p:nvPr/>
              </p:nvSpPr>
              <p:spPr bwMode="auto">
                <a:xfrm>
                  <a:off x="2634" y="3205"/>
                  <a:ext cx="1" cy="25"/>
                </a:xfrm>
                <a:prstGeom prst="rect">
                  <a:avLst/>
                </a:prstGeom>
                <a:solidFill>
                  <a:srgbClr val="5D7C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77" name="Rectangle 893"/>
                <p:cNvSpPr>
                  <a:spLocks noChangeArrowheads="1"/>
                </p:cNvSpPr>
                <p:nvPr/>
              </p:nvSpPr>
              <p:spPr bwMode="auto">
                <a:xfrm>
                  <a:off x="2634" y="3205"/>
                  <a:ext cx="1" cy="25"/>
                </a:xfrm>
                <a:prstGeom prst="rect">
                  <a:avLst/>
                </a:prstGeom>
                <a:solidFill>
                  <a:srgbClr val="5E7C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78" name="Rectangle 894"/>
                <p:cNvSpPr>
                  <a:spLocks noChangeArrowheads="1"/>
                </p:cNvSpPr>
                <p:nvPr/>
              </p:nvSpPr>
              <p:spPr bwMode="auto">
                <a:xfrm>
                  <a:off x="2634" y="3205"/>
                  <a:ext cx="1" cy="25"/>
                </a:xfrm>
                <a:prstGeom prst="rect">
                  <a:avLst/>
                </a:prstGeom>
                <a:solidFill>
                  <a:srgbClr val="5E7D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79" name="Rectangle 895"/>
                <p:cNvSpPr>
                  <a:spLocks noChangeArrowheads="1"/>
                </p:cNvSpPr>
                <p:nvPr/>
              </p:nvSpPr>
              <p:spPr bwMode="auto">
                <a:xfrm>
                  <a:off x="2635" y="3205"/>
                  <a:ext cx="1" cy="25"/>
                </a:xfrm>
                <a:prstGeom prst="rect">
                  <a:avLst/>
                </a:prstGeom>
                <a:solidFill>
                  <a:srgbClr val="5F7E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80" name="Rectangle 896"/>
                <p:cNvSpPr>
                  <a:spLocks noChangeArrowheads="1"/>
                </p:cNvSpPr>
                <p:nvPr/>
              </p:nvSpPr>
              <p:spPr bwMode="auto">
                <a:xfrm>
                  <a:off x="2635" y="3205"/>
                  <a:ext cx="1" cy="25"/>
                </a:xfrm>
                <a:prstGeom prst="rect">
                  <a:avLst/>
                </a:prstGeom>
                <a:solidFill>
                  <a:srgbClr val="607F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81" name="Rectangle 897"/>
                <p:cNvSpPr>
                  <a:spLocks noChangeArrowheads="1"/>
                </p:cNvSpPr>
                <p:nvPr/>
              </p:nvSpPr>
              <p:spPr bwMode="auto">
                <a:xfrm>
                  <a:off x="2635" y="3205"/>
                  <a:ext cx="1" cy="25"/>
                </a:xfrm>
                <a:prstGeom prst="rect">
                  <a:avLst/>
                </a:prstGeom>
                <a:solidFill>
                  <a:srgbClr val="6080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82" name="Rectangle 898"/>
                <p:cNvSpPr>
                  <a:spLocks noChangeArrowheads="1"/>
                </p:cNvSpPr>
                <p:nvPr/>
              </p:nvSpPr>
              <p:spPr bwMode="auto">
                <a:xfrm>
                  <a:off x="2636" y="3205"/>
                  <a:ext cx="1" cy="25"/>
                </a:xfrm>
                <a:prstGeom prst="rect">
                  <a:avLst/>
                </a:prstGeom>
                <a:solidFill>
                  <a:srgbClr val="6180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83" name="Rectangle 899"/>
                <p:cNvSpPr>
                  <a:spLocks noChangeArrowheads="1"/>
                </p:cNvSpPr>
                <p:nvPr/>
              </p:nvSpPr>
              <p:spPr bwMode="auto">
                <a:xfrm>
                  <a:off x="2637" y="3205"/>
                  <a:ext cx="1" cy="25"/>
                </a:xfrm>
                <a:prstGeom prst="rect">
                  <a:avLst/>
                </a:prstGeom>
                <a:solidFill>
                  <a:srgbClr val="6181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84" name="Rectangle 900"/>
                <p:cNvSpPr>
                  <a:spLocks noChangeArrowheads="1"/>
                </p:cNvSpPr>
                <p:nvPr/>
              </p:nvSpPr>
              <p:spPr bwMode="auto">
                <a:xfrm>
                  <a:off x="2637" y="3205"/>
                  <a:ext cx="2" cy="25"/>
                </a:xfrm>
                <a:prstGeom prst="rect">
                  <a:avLst/>
                </a:prstGeom>
                <a:solidFill>
                  <a:srgbClr val="6282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85" name="Rectangle 901"/>
                <p:cNvSpPr>
                  <a:spLocks noChangeArrowheads="1"/>
                </p:cNvSpPr>
                <p:nvPr/>
              </p:nvSpPr>
              <p:spPr bwMode="auto">
                <a:xfrm>
                  <a:off x="2639" y="3205"/>
                  <a:ext cx="1" cy="25"/>
                </a:xfrm>
                <a:prstGeom prst="rect">
                  <a:avLst/>
                </a:prstGeom>
                <a:solidFill>
                  <a:srgbClr val="6181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86" name="Rectangle 902"/>
                <p:cNvSpPr>
                  <a:spLocks noChangeArrowheads="1"/>
                </p:cNvSpPr>
                <p:nvPr/>
              </p:nvSpPr>
              <p:spPr bwMode="auto">
                <a:xfrm>
                  <a:off x="2639" y="3205"/>
                  <a:ext cx="1" cy="25"/>
                </a:xfrm>
                <a:prstGeom prst="rect">
                  <a:avLst/>
                </a:prstGeom>
                <a:solidFill>
                  <a:srgbClr val="6180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87" name="Rectangle 903"/>
                <p:cNvSpPr>
                  <a:spLocks noChangeArrowheads="1"/>
                </p:cNvSpPr>
                <p:nvPr/>
              </p:nvSpPr>
              <p:spPr bwMode="auto">
                <a:xfrm>
                  <a:off x="2640" y="3205"/>
                  <a:ext cx="1" cy="25"/>
                </a:xfrm>
                <a:prstGeom prst="rect">
                  <a:avLst/>
                </a:prstGeom>
                <a:solidFill>
                  <a:srgbClr val="6080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88" name="Rectangle 904"/>
                <p:cNvSpPr>
                  <a:spLocks noChangeArrowheads="1"/>
                </p:cNvSpPr>
                <p:nvPr/>
              </p:nvSpPr>
              <p:spPr bwMode="auto">
                <a:xfrm>
                  <a:off x="2641" y="3205"/>
                  <a:ext cx="1" cy="25"/>
                </a:xfrm>
                <a:prstGeom prst="rect">
                  <a:avLst/>
                </a:prstGeom>
                <a:solidFill>
                  <a:srgbClr val="607F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89" name="Rectangle 905"/>
                <p:cNvSpPr>
                  <a:spLocks noChangeArrowheads="1"/>
                </p:cNvSpPr>
                <p:nvPr/>
              </p:nvSpPr>
              <p:spPr bwMode="auto">
                <a:xfrm>
                  <a:off x="2641" y="3205"/>
                  <a:ext cx="1" cy="25"/>
                </a:xfrm>
                <a:prstGeom prst="rect">
                  <a:avLst/>
                </a:prstGeom>
                <a:solidFill>
                  <a:srgbClr val="5F7E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90" name="Rectangle 906"/>
                <p:cNvSpPr>
                  <a:spLocks noChangeArrowheads="1"/>
                </p:cNvSpPr>
                <p:nvPr/>
              </p:nvSpPr>
              <p:spPr bwMode="auto">
                <a:xfrm>
                  <a:off x="2641" y="3205"/>
                  <a:ext cx="1" cy="25"/>
                </a:xfrm>
                <a:prstGeom prst="rect">
                  <a:avLst/>
                </a:prstGeom>
                <a:solidFill>
                  <a:srgbClr val="5E7D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91" name="Rectangle 907"/>
                <p:cNvSpPr>
                  <a:spLocks noChangeArrowheads="1"/>
                </p:cNvSpPr>
                <p:nvPr/>
              </p:nvSpPr>
              <p:spPr bwMode="auto">
                <a:xfrm>
                  <a:off x="2642" y="3205"/>
                  <a:ext cx="1" cy="25"/>
                </a:xfrm>
                <a:prstGeom prst="rect">
                  <a:avLst/>
                </a:prstGeom>
                <a:solidFill>
                  <a:srgbClr val="5E7C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92" name="Rectangle 908"/>
                <p:cNvSpPr>
                  <a:spLocks noChangeArrowheads="1"/>
                </p:cNvSpPr>
                <p:nvPr/>
              </p:nvSpPr>
              <p:spPr bwMode="auto">
                <a:xfrm>
                  <a:off x="2642" y="3205"/>
                  <a:ext cx="1" cy="25"/>
                </a:xfrm>
                <a:prstGeom prst="rect">
                  <a:avLst/>
                </a:prstGeom>
                <a:solidFill>
                  <a:srgbClr val="5D7B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93" name="Rectangle 909"/>
                <p:cNvSpPr>
                  <a:spLocks noChangeArrowheads="1"/>
                </p:cNvSpPr>
                <p:nvPr/>
              </p:nvSpPr>
              <p:spPr bwMode="auto">
                <a:xfrm>
                  <a:off x="2642" y="3205"/>
                  <a:ext cx="1" cy="25"/>
                </a:xfrm>
                <a:prstGeom prst="rect">
                  <a:avLst/>
                </a:prstGeom>
                <a:solidFill>
                  <a:srgbClr val="5C7B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94" name="Rectangle 910"/>
                <p:cNvSpPr>
                  <a:spLocks noChangeArrowheads="1"/>
                </p:cNvSpPr>
                <p:nvPr/>
              </p:nvSpPr>
              <p:spPr bwMode="auto">
                <a:xfrm>
                  <a:off x="2643" y="3205"/>
                  <a:ext cx="1" cy="25"/>
                </a:xfrm>
                <a:prstGeom prst="rect">
                  <a:avLst/>
                </a:prstGeom>
                <a:solidFill>
                  <a:srgbClr val="5B79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95" name="Rectangle 911"/>
                <p:cNvSpPr>
                  <a:spLocks noChangeArrowheads="1"/>
                </p:cNvSpPr>
                <p:nvPr/>
              </p:nvSpPr>
              <p:spPr bwMode="auto">
                <a:xfrm>
                  <a:off x="2643" y="3205"/>
                  <a:ext cx="1" cy="25"/>
                </a:xfrm>
                <a:prstGeom prst="rect">
                  <a:avLst/>
                </a:prstGeom>
                <a:solidFill>
                  <a:srgbClr val="5A788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96" name="Rectangle 912"/>
                <p:cNvSpPr>
                  <a:spLocks noChangeArrowheads="1"/>
                </p:cNvSpPr>
                <p:nvPr/>
              </p:nvSpPr>
              <p:spPr bwMode="auto">
                <a:xfrm>
                  <a:off x="2643" y="3205"/>
                  <a:ext cx="1" cy="25"/>
                </a:xfrm>
                <a:prstGeom prst="rect">
                  <a:avLst/>
                </a:prstGeom>
                <a:solidFill>
                  <a:srgbClr val="5976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97" name="Rectangle 913"/>
                <p:cNvSpPr>
                  <a:spLocks noChangeArrowheads="1"/>
                </p:cNvSpPr>
                <p:nvPr/>
              </p:nvSpPr>
              <p:spPr bwMode="auto">
                <a:xfrm>
                  <a:off x="2644" y="3205"/>
                  <a:ext cx="1" cy="25"/>
                </a:xfrm>
                <a:prstGeom prst="rect">
                  <a:avLst/>
                </a:prstGeom>
                <a:solidFill>
                  <a:srgbClr val="5875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98" name="Rectangle 914"/>
                <p:cNvSpPr>
                  <a:spLocks noChangeArrowheads="1"/>
                </p:cNvSpPr>
                <p:nvPr/>
              </p:nvSpPr>
              <p:spPr bwMode="auto">
                <a:xfrm>
                  <a:off x="2644" y="3205"/>
                  <a:ext cx="1" cy="25"/>
                </a:xfrm>
                <a:prstGeom prst="rect">
                  <a:avLst/>
                </a:prstGeom>
                <a:solidFill>
                  <a:srgbClr val="5773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99" name="Rectangle 915"/>
                <p:cNvSpPr>
                  <a:spLocks noChangeArrowheads="1"/>
                </p:cNvSpPr>
                <p:nvPr/>
              </p:nvSpPr>
              <p:spPr bwMode="auto">
                <a:xfrm>
                  <a:off x="2644" y="3205"/>
                  <a:ext cx="1" cy="25"/>
                </a:xfrm>
                <a:prstGeom prst="rect">
                  <a:avLst/>
                </a:prstGeom>
                <a:solidFill>
                  <a:srgbClr val="5571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00" name="Rectangle 916"/>
                <p:cNvSpPr>
                  <a:spLocks noChangeArrowheads="1"/>
                </p:cNvSpPr>
                <p:nvPr/>
              </p:nvSpPr>
              <p:spPr bwMode="auto">
                <a:xfrm>
                  <a:off x="2645" y="3205"/>
                  <a:ext cx="1" cy="25"/>
                </a:xfrm>
                <a:prstGeom prst="rect">
                  <a:avLst/>
                </a:prstGeom>
                <a:solidFill>
                  <a:srgbClr val="5470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01" name="Rectangle 917"/>
                <p:cNvSpPr>
                  <a:spLocks noChangeArrowheads="1"/>
                </p:cNvSpPr>
                <p:nvPr/>
              </p:nvSpPr>
              <p:spPr bwMode="auto">
                <a:xfrm>
                  <a:off x="2645" y="3205"/>
                  <a:ext cx="1" cy="25"/>
                </a:xfrm>
                <a:prstGeom prst="rect">
                  <a:avLst/>
                </a:prstGeom>
                <a:solidFill>
                  <a:srgbClr val="536F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02" name="Rectangle 918"/>
                <p:cNvSpPr>
                  <a:spLocks noChangeArrowheads="1"/>
                </p:cNvSpPr>
                <p:nvPr/>
              </p:nvSpPr>
              <p:spPr bwMode="auto">
                <a:xfrm>
                  <a:off x="2645" y="3205"/>
                  <a:ext cx="1" cy="25"/>
                </a:xfrm>
                <a:prstGeom prst="rect">
                  <a:avLst/>
                </a:prstGeom>
                <a:solidFill>
                  <a:srgbClr val="526C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03" name="Rectangle 919"/>
                <p:cNvSpPr>
                  <a:spLocks noChangeArrowheads="1"/>
                </p:cNvSpPr>
                <p:nvPr/>
              </p:nvSpPr>
              <p:spPr bwMode="auto">
                <a:xfrm>
                  <a:off x="2646" y="3205"/>
                  <a:ext cx="1" cy="25"/>
                </a:xfrm>
                <a:prstGeom prst="rect">
                  <a:avLst/>
                </a:prstGeom>
                <a:solidFill>
                  <a:srgbClr val="506A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04" name="Rectangle 920"/>
                <p:cNvSpPr>
                  <a:spLocks noChangeArrowheads="1"/>
                </p:cNvSpPr>
                <p:nvPr/>
              </p:nvSpPr>
              <p:spPr bwMode="auto">
                <a:xfrm>
                  <a:off x="2646" y="3205"/>
                  <a:ext cx="1" cy="25"/>
                </a:xfrm>
                <a:prstGeom prst="rect">
                  <a:avLst/>
                </a:prstGeom>
                <a:solidFill>
                  <a:srgbClr val="4E68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05" name="Rectangle 921"/>
                <p:cNvSpPr>
                  <a:spLocks noChangeArrowheads="1"/>
                </p:cNvSpPr>
                <p:nvPr/>
              </p:nvSpPr>
              <p:spPr bwMode="auto">
                <a:xfrm>
                  <a:off x="2646" y="3205"/>
                  <a:ext cx="1" cy="25"/>
                </a:xfrm>
                <a:prstGeom prst="rect">
                  <a:avLst/>
                </a:prstGeom>
                <a:solidFill>
                  <a:srgbClr val="4D6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06" name="Rectangle 922"/>
                <p:cNvSpPr>
                  <a:spLocks noChangeArrowheads="1"/>
                </p:cNvSpPr>
                <p:nvPr/>
              </p:nvSpPr>
              <p:spPr bwMode="auto">
                <a:xfrm>
                  <a:off x="2647" y="3205"/>
                  <a:ext cx="1" cy="25"/>
                </a:xfrm>
                <a:prstGeom prst="rect">
                  <a:avLst/>
                </a:prstGeom>
                <a:solidFill>
                  <a:srgbClr val="4B6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07" name="Rectangle 923"/>
                <p:cNvSpPr>
                  <a:spLocks noChangeArrowheads="1"/>
                </p:cNvSpPr>
                <p:nvPr/>
              </p:nvSpPr>
              <p:spPr bwMode="auto">
                <a:xfrm>
                  <a:off x="2647" y="3205"/>
                  <a:ext cx="1" cy="25"/>
                </a:xfrm>
                <a:prstGeom prst="rect">
                  <a:avLst/>
                </a:prstGeom>
                <a:solidFill>
                  <a:srgbClr val="4A62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08" name="Rectangle 924"/>
                <p:cNvSpPr>
                  <a:spLocks noChangeArrowheads="1"/>
                </p:cNvSpPr>
                <p:nvPr/>
              </p:nvSpPr>
              <p:spPr bwMode="auto">
                <a:xfrm>
                  <a:off x="2647" y="3205"/>
                  <a:ext cx="1" cy="25"/>
                </a:xfrm>
                <a:prstGeom prst="rect">
                  <a:avLst/>
                </a:prstGeom>
                <a:solidFill>
                  <a:srgbClr val="485F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09" name="Rectangle 925"/>
                <p:cNvSpPr>
                  <a:spLocks noChangeArrowheads="1"/>
                </p:cNvSpPr>
                <p:nvPr/>
              </p:nvSpPr>
              <p:spPr bwMode="auto">
                <a:xfrm>
                  <a:off x="2648" y="3205"/>
                  <a:ext cx="1" cy="25"/>
                </a:xfrm>
                <a:prstGeom prst="rect">
                  <a:avLst/>
                </a:prstGeom>
                <a:solidFill>
                  <a:srgbClr val="465D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10" name="Rectangle 926"/>
                <p:cNvSpPr>
                  <a:spLocks noChangeArrowheads="1"/>
                </p:cNvSpPr>
                <p:nvPr/>
              </p:nvSpPr>
              <p:spPr bwMode="auto">
                <a:xfrm>
                  <a:off x="2648" y="3205"/>
                  <a:ext cx="1" cy="25"/>
                </a:xfrm>
                <a:prstGeom prst="rect">
                  <a:avLst/>
                </a:prstGeom>
                <a:solidFill>
                  <a:srgbClr val="445A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11" name="Rectangle 927"/>
                <p:cNvSpPr>
                  <a:spLocks noChangeArrowheads="1"/>
                </p:cNvSpPr>
                <p:nvPr/>
              </p:nvSpPr>
              <p:spPr bwMode="auto">
                <a:xfrm>
                  <a:off x="2649" y="3205"/>
                  <a:ext cx="1" cy="25"/>
                </a:xfrm>
                <a:prstGeom prst="rect">
                  <a:avLst/>
                </a:prstGeom>
                <a:solidFill>
                  <a:srgbClr val="4258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12" name="Rectangle 928"/>
                <p:cNvSpPr>
                  <a:spLocks noChangeArrowheads="1"/>
                </p:cNvSpPr>
                <p:nvPr/>
              </p:nvSpPr>
              <p:spPr bwMode="auto">
                <a:xfrm>
                  <a:off x="2649" y="3205"/>
                  <a:ext cx="1" cy="25"/>
                </a:xfrm>
                <a:prstGeom prst="rect">
                  <a:avLst/>
                </a:prstGeom>
                <a:solidFill>
                  <a:srgbClr val="4055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13" name="Rectangle 929"/>
                <p:cNvSpPr>
                  <a:spLocks noChangeArrowheads="1"/>
                </p:cNvSpPr>
                <p:nvPr/>
              </p:nvSpPr>
              <p:spPr bwMode="auto">
                <a:xfrm>
                  <a:off x="2649" y="3205"/>
                  <a:ext cx="1" cy="25"/>
                </a:xfrm>
                <a:prstGeom prst="rect">
                  <a:avLst/>
                </a:prstGeom>
                <a:solidFill>
                  <a:srgbClr val="3E53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14" name="Rectangle 930"/>
                <p:cNvSpPr>
                  <a:spLocks noChangeArrowheads="1"/>
                </p:cNvSpPr>
                <p:nvPr/>
              </p:nvSpPr>
              <p:spPr bwMode="auto">
                <a:xfrm>
                  <a:off x="2650" y="3205"/>
                  <a:ext cx="1" cy="25"/>
                </a:xfrm>
                <a:prstGeom prst="rect">
                  <a:avLst/>
                </a:prstGeom>
                <a:solidFill>
                  <a:srgbClr val="3C50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15" name="Rectangle 931"/>
                <p:cNvSpPr>
                  <a:spLocks noChangeArrowheads="1"/>
                </p:cNvSpPr>
                <p:nvPr/>
              </p:nvSpPr>
              <p:spPr bwMode="auto">
                <a:xfrm>
                  <a:off x="2650" y="3205"/>
                  <a:ext cx="1" cy="25"/>
                </a:xfrm>
                <a:prstGeom prst="rect">
                  <a:avLst/>
                </a:prstGeom>
                <a:solidFill>
                  <a:srgbClr val="3B4E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16" name="Rectangle 932"/>
                <p:cNvSpPr>
                  <a:spLocks noChangeArrowheads="1"/>
                </p:cNvSpPr>
                <p:nvPr/>
              </p:nvSpPr>
              <p:spPr bwMode="auto">
                <a:xfrm>
                  <a:off x="2650" y="3205"/>
                  <a:ext cx="1" cy="25"/>
                </a:xfrm>
                <a:prstGeom prst="rect">
                  <a:avLst/>
                </a:prstGeom>
                <a:solidFill>
                  <a:srgbClr val="394B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17" name="Rectangle 933"/>
                <p:cNvSpPr>
                  <a:spLocks noChangeArrowheads="1"/>
                </p:cNvSpPr>
                <p:nvPr/>
              </p:nvSpPr>
              <p:spPr bwMode="auto">
                <a:xfrm>
                  <a:off x="2651" y="3205"/>
                  <a:ext cx="1" cy="25"/>
                </a:xfrm>
                <a:prstGeom prst="rect">
                  <a:avLst/>
                </a:prstGeom>
                <a:solidFill>
                  <a:srgbClr val="3849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18" name="Rectangle 934"/>
                <p:cNvSpPr>
                  <a:spLocks noChangeArrowheads="1"/>
                </p:cNvSpPr>
                <p:nvPr/>
              </p:nvSpPr>
              <p:spPr bwMode="auto">
                <a:xfrm>
                  <a:off x="2651" y="3205"/>
                  <a:ext cx="1" cy="25"/>
                </a:xfrm>
                <a:prstGeom prst="rect">
                  <a:avLst/>
                </a:prstGeom>
                <a:solidFill>
                  <a:srgbClr val="3647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19" name="Rectangle 935"/>
                <p:cNvSpPr>
                  <a:spLocks noChangeArrowheads="1"/>
                </p:cNvSpPr>
                <p:nvPr/>
              </p:nvSpPr>
              <p:spPr bwMode="auto">
                <a:xfrm>
                  <a:off x="2651" y="3205"/>
                  <a:ext cx="1" cy="25"/>
                </a:xfrm>
                <a:prstGeom prst="rect">
                  <a:avLst/>
                </a:prstGeom>
                <a:solidFill>
                  <a:srgbClr val="3445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20" name="Rectangle 936"/>
                <p:cNvSpPr>
                  <a:spLocks noChangeArrowheads="1"/>
                </p:cNvSpPr>
                <p:nvPr/>
              </p:nvSpPr>
              <p:spPr bwMode="auto">
                <a:xfrm>
                  <a:off x="2652" y="3205"/>
                  <a:ext cx="1" cy="25"/>
                </a:xfrm>
                <a:prstGeom prst="rect">
                  <a:avLst/>
                </a:prstGeom>
                <a:solidFill>
                  <a:srgbClr val="3243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21" name="Rectangle 937"/>
                <p:cNvSpPr>
                  <a:spLocks noChangeArrowheads="1"/>
                </p:cNvSpPr>
                <p:nvPr/>
              </p:nvSpPr>
              <p:spPr bwMode="auto">
                <a:xfrm>
                  <a:off x="2652" y="3205"/>
                  <a:ext cx="1" cy="25"/>
                </a:xfrm>
                <a:prstGeom prst="rect">
                  <a:avLst/>
                </a:prstGeom>
                <a:solidFill>
                  <a:srgbClr val="3141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22" name="Rectangle 938"/>
                <p:cNvSpPr>
                  <a:spLocks noChangeArrowheads="1"/>
                </p:cNvSpPr>
                <p:nvPr/>
              </p:nvSpPr>
              <p:spPr bwMode="auto">
                <a:xfrm>
                  <a:off x="2652" y="3205"/>
                  <a:ext cx="1" cy="25"/>
                </a:xfrm>
                <a:prstGeom prst="rect">
                  <a:avLst/>
                </a:prstGeom>
                <a:solidFill>
                  <a:srgbClr val="303F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23" name="Rectangle 939"/>
                <p:cNvSpPr>
                  <a:spLocks noChangeArrowheads="1"/>
                </p:cNvSpPr>
                <p:nvPr/>
              </p:nvSpPr>
              <p:spPr bwMode="auto">
                <a:xfrm>
                  <a:off x="2653" y="3205"/>
                  <a:ext cx="1" cy="25"/>
                </a:xfrm>
                <a:prstGeom prst="rect">
                  <a:avLst/>
                </a:prstGeom>
                <a:solidFill>
                  <a:srgbClr val="2E3D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24" name="Rectangle 940"/>
                <p:cNvSpPr>
                  <a:spLocks noChangeArrowheads="1"/>
                </p:cNvSpPr>
                <p:nvPr/>
              </p:nvSpPr>
              <p:spPr bwMode="auto">
                <a:xfrm>
                  <a:off x="2653" y="3205"/>
                  <a:ext cx="1" cy="25"/>
                </a:xfrm>
                <a:prstGeom prst="rect">
                  <a:avLst/>
                </a:prstGeom>
                <a:solidFill>
                  <a:srgbClr val="2D3C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25" name="Rectangle 941"/>
                <p:cNvSpPr>
                  <a:spLocks noChangeArrowheads="1"/>
                </p:cNvSpPr>
                <p:nvPr/>
              </p:nvSpPr>
              <p:spPr bwMode="auto">
                <a:xfrm>
                  <a:off x="2653" y="3205"/>
                  <a:ext cx="1" cy="25"/>
                </a:xfrm>
                <a:prstGeom prst="rect">
                  <a:avLst/>
                </a:prstGeom>
                <a:solidFill>
                  <a:srgbClr val="2C3A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26" name="Rectangle 942"/>
                <p:cNvSpPr>
                  <a:spLocks noChangeArrowheads="1"/>
                </p:cNvSpPr>
                <p:nvPr/>
              </p:nvSpPr>
              <p:spPr bwMode="auto">
                <a:xfrm>
                  <a:off x="2654" y="3205"/>
                  <a:ext cx="1" cy="25"/>
                </a:xfrm>
                <a:prstGeom prst="rect">
                  <a:avLst/>
                </a:prstGeom>
                <a:solidFill>
                  <a:srgbClr val="2B39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27" name="Rectangle 943"/>
                <p:cNvSpPr>
                  <a:spLocks noChangeArrowheads="1"/>
                </p:cNvSpPr>
                <p:nvPr/>
              </p:nvSpPr>
              <p:spPr bwMode="auto">
                <a:xfrm>
                  <a:off x="2654" y="3205"/>
                  <a:ext cx="1" cy="25"/>
                </a:xfrm>
                <a:prstGeom prst="rect">
                  <a:avLst/>
                </a:prstGeom>
                <a:solidFill>
                  <a:srgbClr val="2B38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28" name="Rectangle 944"/>
                <p:cNvSpPr>
                  <a:spLocks noChangeArrowheads="1"/>
                </p:cNvSpPr>
                <p:nvPr/>
              </p:nvSpPr>
              <p:spPr bwMode="auto">
                <a:xfrm>
                  <a:off x="2654" y="3205"/>
                  <a:ext cx="1" cy="25"/>
                </a:xfrm>
                <a:prstGeom prst="rect">
                  <a:avLst/>
                </a:prstGeom>
                <a:solidFill>
                  <a:srgbClr val="293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429" name="Freeform 945"/>
                <p:cNvSpPr>
                  <a:spLocks/>
                </p:cNvSpPr>
                <p:nvPr/>
              </p:nvSpPr>
              <p:spPr bwMode="auto">
                <a:xfrm>
                  <a:off x="2620" y="3205"/>
                  <a:ext cx="34" cy="24"/>
                </a:xfrm>
                <a:custGeom>
                  <a:avLst/>
                  <a:gdLst>
                    <a:gd name="T0" fmla="*/ 0 w 34"/>
                    <a:gd name="T1" fmla="*/ 12 h 24"/>
                    <a:gd name="T2" fmla="*/ 0 w 34"/>
                    <a:gd name="T3" fmla="*/ 24 h 24"/>
                    <a:gd name="T4" fmla="*/ 34 w 34"/>
                    <a:gd name="T5" fmla="*/ 24 h 24"/>
                    <a:gd name="T6" fmla="*/ 34 w 34"/>
                    <a:gd name="T7" fmla="*/ 0 h 24"/>
                    <a:gd name="T8" fmla="*/ 0 w 34"/>
                    <a:gd name="T9" fmla="*/ 0 h 24"/>
                    <a:gd name="T10" fmla="*/ 0 w 34"/>
                    <a:gd name="T11" fmla="*/ 12 h 24"/>
                  </a:gdLst>
                  <a:ahLst/>
                  <a:cxnLst>
                    <a:cxn ang="0">
                      <a:pos x="T0" y="T1"/>
                    </a:cxn>
                    <a:cxn ang="0">
                      <a:pos x="T2" y="T3"/>
                    </a:cxn>
                    <a:cxn ang="0">
                      <a:pos x="T4" y="T5"/>
                    </a:cxn>
                    <a:cxn ang="0">
                      <a:pos x="T6" y="T7"/>
                    </a:cxn>
                    <a:cxn ang="0">
                      <a:pos x="T8" y="T9"/>
                    </a:cxn>
                    <a:cxn ang="0">
                      <a:pos x="T10" y="T11"/>
                    </a:cxn>
                  </a:cxnLst>
                  <a:rect l="0" t="0" r="r" b="b"/>
                  <a:pathLst>
                    <a:path w="34" h="24">
                      <a:moveTo>
                        <a:pt x="0" y="12"/>
                      </a:moveTo>
                      <a:lnTo>
                        <a:pt x="0" y="24"/>
                      </a:lnTo>
                      <a:lnTo>
                        <a:pt x="34" y="24"/>
                      </a:lnTo>
                      <a:lnTo>
                        <a:pt x="34" y="0"/>
                      </a:lnTo>
                      <a:lnTo>
                        <a:pt x="0" y="0"/>
                      </a:lnTo>
                      <a:lnTo>
                        <a:pt x="0" y="12"/>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6" name="Group 946"/>
              <p:cNvGrpSpPr>
                <a:grpSpLocks/>
              </p:cNvGrpSpPr>
              <p:nvPr/>
            </p:nvGrpSpPr>
            <p:grpSpPr bwMode="auto">
              <a:xfrm>
                <a:off x="2677" y="3125"/>
                <a:ext cx="18" cy="183"/>
                <a:chOff x="2804" y="3125"/>
                <a:chExt cx="18" cy="183"/>
              </a:xfrm>
            </p:grpSpPr>
            <p:sp>
              <p:nvSpPr>
                <p:cNvPr id="3290" name="Rectangle 947"/>
                <p:cNvSpPr>
                  <a:spLocks noChangeArrowheads="1"/>
                </p:cNvSpPr>
                <p:nvPr/>
              </p:nvSpPr>
              <p:spPr bwMode="auto">
                <a:xfrm>
                  <a:off x="2804" y="3125"/>
                  <a:ext cx="1" cy="183"/>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91" name="Rectangle 948"/>
                <p:cNvSpPr>
                  <a:spLocks noChangeArrowheads="1"/>
                </p:cNvSpPr>
                <p:nvPr/>
              </p:nvSpPr>
              <p:spPr bwMode="auto">
                <a:xfrm>
                  <a:off x="2805" y="3125"/>
                  <a:ext cx="1" cy="183"/>
                </a:xfrm>
                <a:prstGeom prst="rect">
                  <a:avLst/>
                </a:prstGeom>
                <a:solidFill>
                  <a:srgbClr val="B49F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92" name="Rectangle 949"/>
                <p:cNvSpPr>
                  <a:spLocks noChangeArrowheads="1"/>
                </p:cNvSpPr>
                <p:nvPr/>
              </p:nvSpPr>
              <p:spPr bwMode="auto">
                <a:xfrm>
                  <a:off x="2806" y="3125"/>
                  <a:ext cx="1" cy="183"/>
                </a:xfrm>
                <a:prstGeom prst="rect">
                  <a:avLst/>
                </a:prstGeom>
                <a:solidFill>
                  <a:srgbClr val="B39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93" name="Rectangle 950"/>
                <p:cNvSpPr>
                  <a:spLocks noChangeArrowheads="1"/>
                </p:cNvSpPr>
                <p:nvPr/>
              </p:nvSpPr>
              <p:spPr bwMode="auto">
                <a:xfrm>
                  <a:off x="2806" y="3125"/>
                  <a:ext cx="1" cy="183"/>
                </a:xfrm>
                <a:prstGeom prst="rect">
                  <a:avLst/>
                </a:prstGeom>
                <a:solidFill>
                  <a:srgbClr val="B29D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94" name="Rectangle 951"/>
                <p:cNvSpPr>
                  <a:spLocks noChangeArrowheads="1"/>
                </p:cNvSpPr>
                <p:nvPr/>
              </p:nvSpPr>
              <p:spPr bwMode="auto">
                <a:xfrm>
                  <a:off x="2807" y="3125"/>
                  <a:ext cx="1" cy="183"/>
                </a:xfrm>
                <a:prstGeom prst="rect">
                  <a:avLst/>
                </a:prstGeom>
                <a:solidFill>
                  <a:srgbClr val="B19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95" name="Rectangle 952"/>
                <p:cNvSpPr>
                  <a:spLocks noChangeArrowheads="1"/>
                </p:cNvSpPr>
                <p:nvPr/>
              </p:nvSpPr>
              <p:spPr bwMode="auto">
                <a:xfrm>
                  <a:off x="2807" y="3125"/>
                  <a:ext cx="1" cy="183"/>
                </a:xfrm>
                <a:prstGeom prst="rect">
                  <a:avLst/>
                </a:prstGeom>
                <a:solidFill>
                  <a:srgbClr val="B09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96" name="Rectangle 953"/>
                <p:cNvSpPr>
                  <a:spLocks noChangeArrowheads="1"/>
                </p:cNvSpPr>
                <p:nvPr/>
              </p:nvSpPr>
              <p:spPr bwMode="auto">
                <a:xfrm>
                  <a:off x="2808" y="3125"/>
                  <a:ext cx="1" cy="183"/>
                </a:xfrm>
                <a:prstGeom prst="rect">
                  <a:avLst/>
                </a:prstGeom>
                <a:solidFill>
                  <a:srgbClr val="AF9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97" name="Rectangle 954"/>
                <p:cNvSpPr>
                  <a:spLocks noChangeArrowheads="1"/>
                </p:cNvSpPr>
                <p:nvPr/>
              </p:nvSpPr>
              <p:spPr bwMode="auto">
                <a:xfrm>
                  <a:off x="2808" y="3125"/>
                  <a:ext cx="1" cy="183"/>
                </a:xfrm>
                <a:prstGeom prst="rect">
                  <a:avLst/>
                </a:prstGeom>
                <a:solidFill>
                  <a:srgbClr val="AE9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98" name="Rectangle 955"/>
                <p:cNvSpPr>
                  <a:spLocks noChangeArrowheads="1"/>
                </p:cNvSpPr>
                <p:nvPr/>
              </p:nvSpPr>
              <p:spPr bwMode="auto">
                <a:xfrm>
                  <a:off x="2808" y="3125"/>
                  <a:ext cx="1" cy="183"/>
                </a:xfrm>
                <a:prstGeom prst="rect">
                  <a:avLst/>
                </a:prstGeom>
                <a:solidFill>
                  <a:srgbClr val="AC98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99" name="Rectangle 956"/>
                <p:cNvSpPr>
                  <a:spLocks noChangeArrowheads="1"/>
                </p:cNvSpPr>
                <p:nvPr/>
              </p:nvSpPr>
              <p:spPr bwMode="auto">
                <a:xfrm>
                  <a:off x="2809" y="3125"/>
                  <a:ext cx="1" cy="183"/>
                </a:xfrm>
                <a:prstGeom prst="rect">
                  <a:avLst/>
                </a:prstGeom>
                <a:solidFill>
                  <a:srgbClr val="AB97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00" name="Rectangle 957"/>
                <p:cNvSpPr>
                  <a:spLocks noChangeArrowheads="1"/>
                </p:cNvSpPr>
                <p:nvPr/>
              </p:nvSpPr>
              <p:spPr bwMode="auto">
                <a:xfrm>
                  <a:off x="2809" y="3125"/>
                  <a:ext cx="1" cy="183"/>
                </a:xfrm>
                <a:prstGeom prst="rect">
                  <a:avLst/>
                </a:prstGeom>
                <a:solidFill>
                  <a:srgbClr val="A9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01" name="Rectangle 958"/>
                <p:cNvSpPr>
                  <a:spLocks noChangeArrowheads="1"/>
                </p:cNvSpPr>
                <p:nvPr/>
              </p:nvSpPr>
              <p:spPr bwMode="auto">
                <a:xfrm>
                  <a:off x="2809" y="3125"/>
                  <a:ext cx="1" cy="183"/>
                </a:xfrm>
                <a:prstGeom prst="rect">
                  <a:avLst/>
                </a:prstGeom>
                <a:solidFill>
                  <a:srgbClr val="A895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02" name="Rectangle 959"/>
                <p:cNvSpPr>
                  <a:spLocks noChangeArrowheads="1"/>
                </p:cNvSpPr>
                <p:nvPr/>
              </p:nvSpPr>
              <p:spPr bwMode="auto">
                <a:xfrm>
                  <a:off x="2810" y="3125"/>
                  <a:ext cx="1" cy="183"/>
                </a:xfrm>
                <a:prstGeom prst="rect">
                  <a:avLst/>
                </a:prstGeom>
                <a:solidFill>
                  <a:srgbClr val="A693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03" name="Rectangle 960"/>
                <p:cNvSpPr>
                  <a:spLocks noChangeArrowheads="1"/>
                </p:cNvSpPr>
                <p:nvPr/>
              </p:nvSpPr>
              <p:spPr bwMode="auto">
                <a:xfrm>
                  <a:off x="2810" y="3125"/>
                  <a:ext cx="1" cy="183"/>
                </a:xfrm>
                <a:prstGeom prst="rect">
                  <a:avLst/>
                </a:prstGeom>
                <a:solidFill>
                  <a:srgbClr val="A49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04" name="Rectangle 961"/>
                <p:cNvSpPr>
                  <a:spLocks noChangeArrowheads="1"/>
                </p:cNvSpPr>
                <p:nvPr/>
              </p:nvSpPr>
              <p:spPr bwMode="auto">
                <a:xfrm>
                  <a:off x="2810" y="3125"/>
                  <a:ext cx="1" cy="183"/>
                </a:xfrm>
                <a:prstGeom prst="rect">
                  <a:avLst/>
                </a:prstGeom>
                <a:solidFill>
                  <a:srgbClr val="A290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05" name="Rectangle 962"/>
                <p:cNvSpPr>
                  <a:spLocks noChangeArrowheads="1"/>
                </p:cNvSpPr>
                <p:nvPr/>
              </p:nvSpPr>
              <p:spPr bwMode="auto">
                <a:xfrm>
                  <a:off x="2811" y="3125"/>
                  <a:ext cx="1" cy="183"/>
                </a:xfrm>
                <a:prstGeom prst="rect">
                  <a:avLst/>
                </a:prstGeom>
                <a:solidFill>
                  <a:srgbClr val="A08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06" name="Rectangle 963"/>
                <p:cNvSpPr>
                  <a:spLocks noChangeArrowheads="1"/>
                </p:cNvSpPr>
                <p:nvPr/>
              </p:nvSpPr>
              <p:spPr bwMode="auto">
                <a:xfrm>
                  <a:off x="2811" y="3125"/>
                  <a:ext cx="1" cy="183"/>
                </a:xfrm>
                <a:prstGeom prst="rect">
                  <a:avLst/>
                </a:prstGeom>
                <a:solidFill>
                  <a:srgbClr val="9E8C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07" name="Rectangle 964"/>
                <p:cNvSpPr>
                  <a:spLocks noChangeArrowheads="1"/>
                </p:cNvSpPr>
                <p:nvPr/>
              </p:nvSpPr>
              <p:spPr bwMode="auto">
                <a:xfrm>
                  <a:off x="2812" y="3125"/>
                  <a:ext cx="1" cy="183"/>
                </a:xfrm>
                <a:prstGeom prst="rect">
                  <a:avLst/>
                </a:prstGeom>
                <a:solidFill>
                  <a:srgbClr val="9C8A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08" name="Rectangle 965"/>
                <p:cNvSpPr>
                  <a:spLocks noChangeArrowheads="1"/>
                </p:cNvSpPr>
                <p:nvPr/>
              </p:nvSpPr>
              <p:spPr bwMode="auto">
                <a:xfrm>
                  <a:off x="2812" y="3125"/>
                  <a:ext cx="1" cy="183"/>
                </a:xfrm>
                <a:prstGeom prst="rect">
                  <a:avLst/>
                </a:prstGeom>
                <a:solidFill>
                  <a:srgbClr val="998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09" name="Rectangle 966"/>
                <p:cNvSpPr>
                  <a:spLocks noChangeArrowheads="1"/>
                </p:cNvSpPr>
                <p:nvPr/>
              </p:nvSpPr>
              <p:spPr bwMode="auto">
                <a:xfrm>
                  <a:off x="2812" y="3125"/>
                  <a:ext cx="1" cy="183"/>
                </a:xfrm>
                <a:prstGeom prst="rect">
                  <a:avLst/>
                </a:prstGeom>
                <a:solidFill>
                  <a:srgbClr val="9785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10" name="Rectangle 967"/>
                <p:cNvSpPr>
                  <a:spLocks noChangeArrowheads="1"/>
                </p:cNvSpPr>
                <p:nvPr/>
              </p:nvSpPr>
              <p:spPr bwMode="auto">
                <a:xfrm>
                  <a:off x="2813" y="3125"/>
                  <a:ext cx="1" cy="183"/>
                </a:xfrm>
                <a:prstGeom prst="rect">
                  <a:avLst/>
                </a:prstGeom>
                <a:solidFill>
                  <a:srgbClr val="9482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11" name="Rectangle 968"/>
                <p:cNvSpPr>
                  <a:spLocks noChangeArrowheads="1"/>
                </p:cNvSpPr>
                <p:nvPr/>
              </p:nvSpPr>
              <p:spPr bwMode="auto">
                <a:xfrm>
                  <a:off x="2813" y="3125"/>
                  <a:ext cx="1" cy="183"/>
                </a:xfrm>
                <a:prstGeom prst="rect">
                  <a:avLst/>
                </a:prstGeom>
                <a:solidFill>
                  <a:srgbClr val="9180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12" name="Rectangle 969"/>
                <p:cNvSpPr>
                  <a:spLocks noChangeArrowheads="1"/>
                </p:cNvSpPr>
                <p:nvPr/>
              </p:nvSpPr>
              <p:spPr bwMode="auto">
                <a:xfrm>
                  <a:off x="2813" y="3125"/>
                  <a:ext cx="1" cy="183"/>
                </a:xfrm>
                <a:prstGeom prst="rect">
                  <a:avLst/>
                </a:prstGeom>
                <a:solidFill>
                  <a:srgbClr val="8E7D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13" name="Rectangle 970"/>
                <p:cNvSpPr>
                  <a:spLocks noChangeArrowheads="1"/>
                </p:cNvSpPr>
                <p:nvPr/>
              </p:nvSpPr>
              <p:spPr bwMode="auto">
                <a:xfrm>
                  <a:off x="2814" y="3125"/>
                  <a:ext cx="1" cy="183"/>
                </a:xfrm>
                <a:prstGeom prst="rect">
                  <a:avLst/>
                </a:prstGeom>
                <a:solidFill>
                  <a:srgbClr val="8B7B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14" name="Rectangle 971"/>
                <p:cNvSpPr>
                  <a:spLocks noChangeArrowheads="1"/>
                </p:cNvSpPr>
                <p:nvPr/>
              </p:nvSpPr>
              <p:spPr bwMode="auto">
                <a:xfrm>
                  <a:off x="2814" y="3125"/>
                  <a:ext cx="1" cy="183"/>
                </a:xfrm>
                <a:prstGeom prst="rect">
                  <a:avLst/>
                </a:prstGeom>
                <a:solidFill>
                  <a:srgbClr val="8878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15" name="Rectangle 972"/>
                <p:cNvSpPr>
                  <a:spLocks noChangeArrowheads="1"/>
                </p:cNvSpPr>
                <p:nvPr/>
              </p:nvSpPr>
              <p:spPr bwMode="auto">
                <a:xfrm>
                  <a:off x="2814" y="3125"/>
                  <a:ext cx="1" cy="183"/>
                </a:xfrm>
                <a:prstGeom prst="rect">
                  <a:avLst/>
                </a:prstGeom>
                <a:solidFill>
                  <a:srgbClr val="8575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16" name="Rectangle 973"/>
                <p:cNvSpPr>
                  <a:spLocks noChangeArrowheads="1"/>
                </p:cNvSpPr>
                <p:nvPr/>
              </p:nvSpPr>
              <p:spPr bwMode="auto">
                <a:xfrm>
                  <a:off x="2815" y="3125"/>
                  <a:ext cx="1" cy="183"/>
                </a:xfrm>
                <a:prstGeom prst="rect">
                  <a:avLst/>
                </a:prstGeom>
                <a:solidFill>
                  <a:srgbClr val="8272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17" name="Rectangle 974"/>
                <p:cNvSpPr>
                  <a:spLocks noChangeArrowheads="1"/>
                </p:cNvSpPr>
                <p:nvPr/>
              </p:nvSpPr>
              <p:spPr bwMode="auto">
                <a:xfrm>
                  <a:off x="2815" y="3125"/>
                  <a:ext cx="1" cy="183"/>
                </a:xfrm>
                <a:prstGeom prst="rect">
                  <a:avLst/>
                </a:prstGeom>
                <a:solidFill>
                  <a:srgbClr val="7F70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18" name="Rectangle 975"/>
                <p:cNvSpPr>
                  <a:spLocks noChangeArrowheads="1"/>
                </p:cNvSpPr>
                <p:nvPr/>
              </p:nvSpPr>
              <p:spPr bwMode="auto">
                <a:xfrm>
                  <a:off x="2815" y="3125"/>
                  <a:ext cx="1" cy="183"/>
                </a:xfrm>
                <a:prstGeom prst="rect">
                  <a:avLst/>
                </a:prstGeom>
                <a:solidFill>
                  <a:srgbClr val="7C6D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19" name="Rectangle 976"/>
                <p:cNvSpPr>
                  <a:spLocks noChangeArrowheads="1"/>
                </p:cNvSpPr>
                <p:nvPr/>
              </p:nvSpPr>
              <p:spPr bwMode="auto">
                <a:xfrm>
                  <a:off x="2816" y="3125"/>
                  <a:ext cx="1" cy="183"/>
                </a:xfrm>
                <a:prstGeom prst="rect">
                  <a:avLst/>
                </a:prstGeom>
                <a:solidFill>
                  <a:srgbClr val="796B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20" name="Rectangle 977"/>
                <p:cNvSpPr>
                  <a:spLocks noChangeArrowheads="1"/>
                </p:cNvSpPr>
                <p:nvPr/>
              </p:nvSpPr>
              <p:spPr bwMode="auto">
                <a:xfrm>
                  <a:off x="2816" y="3125"/>
                  <a:ext cx="1" cy="183"/>
                </a:xfrm>
                <a:prstGeom prst="rect">
                  <a:avLst/>
                </a:prstGeom>
                <a:solidFill>
                  <a:srgbClr val="7668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21" name="Rectangle 978"/>
                <p:cNvSpPr>
                  <a:spLocks noChangeArrowheads="1"/>
                </p:cNvSpPr>
                <p:nvPr/>
              </p:nvSpPr>
              <p:spPr bwMode="auto">
                <a:xfrm>
                  <a:off x="2816" y="3125"/>
                  <a:ext cx="1" cy="183"/>
                </a:xfrm>
                <a:prstGeom prst="rect">
                  <a:avLst/>
                </a:prstGeom>
                <a:solidFill>
                  <a:srgbClr val="7365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22" name="Rectangle 979"/>
                <p:cNvSpPr>
                  <a:spLocks noChangeArrowheads="1"/>
                </p:cNvSpPr>
                <p:nvPr/>
              </p:nvSpPr>
              <p:spPr bwMode="auto">
                <a:xfrm>
                  <a:off x="2817" y="3125"/>
                  <a:ext cx="1" cy="183"/>
                </a:xfrm>
                <a:prstGeom prst="rect">
                  <a:avLst/>
                </a:prstGeom>
                <a:solidFill>
                  <a:srgbClr val="706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23" name="Rectangle 980"/>
                <p:cNvSpPr>
                  <a:spLocks noChangeArrowheads="1"/>
                </p:cNvSpPr>
                <p:nvPr/>
              </p:nvSpPr>
              <p:spPr bwMode="auto">
                <a:xfrm>
                  <a:off x="2817" y="3125"/>
                  <a:ext cx="1" cy="183"/>
                </a:xfrm>
                <a:prstGeom prst="rect">
                  <a:avLst/>
                </a:prstGeom>
                <a:solidFill>
                  <a:srgbClr val="6D6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24" name="Rectangle 981"/>
                <p:cNvSpPr>
                  <a:spLocks noChangeArrowheads="1"/>
                </p:cNvSpPr>
                <p:nvPr/>
              </p:nvSpPr>
              <p:spPr bwMode="auto">
                <a:xfrm>
                  <a:off x="2817" y="3125"/>
                  <a:ext cx="1" cy="183"/>
                </a:xfrm>
                <a:prstGeom prst="rect">
                  <a:avLst/>
                </a:prstGeom>
                <a:solidFill>
                  <a:srgbClr val="6B5E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25" name="Rectangle 982"/>
                <p:cNvSpPr>
                  <a:spLocks noChangeArrowheads="1"/>
                </p:cNvSpPr>
                <p:nvPr/>
              </p:nvSpPr>
              <p:spPr bwMode="auto">
                <a:xfrm>
                  <a:off x="2818" y="3125"/>
                  <a:ext cx="1" cy="183"/>
                </a:xfrm>
                <a:prstGeom prst="rect">
                  <a:avLst/>
                </a:prstGeom>
                <a:solidFill>
                  <a:srgbClr val="685C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26" name="Rectangle 983"/>
                <p:cNvSpPr>
                  <a:spLocks noChangeArrowheads="1"/>
                </p:cNvSpPr>
                <p:nvPr/>
              </p:nvSpPr>
              <p:spPr bwMode="auto">
                <a:xfrm>
                  <a:off x="2818" y="3125"/>
                  <a:ext cx="1" cy="183"/>
                </a:xfrm>
                <a:prstGeom prst="rect">
                  <a:avLst/>
                </a:prstGeom>
                <a:solidFill>
                  <a:srgbClr val="655A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27" name="Rectangle 984"/>
                <p:cNvSpPr>
                  <a:spLocks noChangeArrowheads="1"/>
                </p:cNvSpPr>
                <p:nvPr/>
              </p:nvSpPr>
              <p:spPr bwMode="auto">
                <a:xfrm>
                  <a:off x="2818" y="3125"/>
                  <a:ext cx="1" cy="183"/>
                </a:xfrm>
                <a:prstGeom prst="rect">
                  <a:avLst/>
                </a:prstGeom>
                <a:solidFill>
                  <a:srgbClr val="6358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28" name="Rectangle 985"/>
                <p:cNvSpPr>
                  <a:spLocks noChangeArrowheads="1"/>
                </p:cNvSpPr>
                <p:nvPr/>
              </p:nvSpPr>
              <p:spPr bwMode="auto">
                <a:xfrm>
                  <a:off x="2819" y="3125"/>
                  <a:ext cx="1" cy="183"/>
                </a:xfrm>
                <a:prstGeom prst="rect">
                  <a:avLst/>
                </a:prstGeom>
                <a:solidFill>
                  <a:srgbClr val="6156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29" name="Rectangle 986"/>
                <p:cNvSpPr>
                  <a:spLocks noChangeArrowheads="1"/>
                </p:cNvSpPr>
                <p:nvPr/>
              </p:nvSpPr>
              <p:spPr bwMode="auto">
                <a:xfrm>
                  <a:off x="2819" y="3125"/>
                  <a:ext cx="1" cy="183"/>
                </a:xfrm>
                <a:prstGeom prst="rect">
                  <a:avLst/>
                </a:prstGeom>
                <a:solidFill>
                  <a:srgbClr val="5F54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30" name="Rectangle 987"/>
                <p:cNvSpPr>
                  <a:spLocks noChangeArrowheads="1"/>
                </p:cNvSpPr>
                <p:nvPr/>
              </p:nvSpPr>
              <p:spPr bwMode="auto">
                <a:xfrm>
                  <a:off x="2819" y="3125"/>
                  <a:ext cx="1" cy="183"/>
                </a:xfrm>
                <a:prstGeom prst="rect">
                  <a:avLst/>
                </a:prstGeom>
                <a:solidFill>
                  <a:srgbClr val="5D5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31" name="Rectangle 988"/>
                <p:cNvSpPr>
                  <a:spLocks noChangeArrowheads="1"/>
                </p:cNvSpPr>
                <p:nvPr/>
              </p:nvSpPr>
              <p:spPr bwMode="auto">
                <a:xfrm>
                  <a:off x="2820" y="3125"/>
                  <a:ext cx="1" cy="183"/>
                </a:xfrm>
                <a:prstGeom prst="rect">
                  <a:avLst/>
                </a:prstGeom>
                <a:solidFill>
                  <a:srgbClr val="5B51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32" name="Rectangle 989"/>
                <p:cNvSpPr>
                  <a:spLocks noChangeArrowheads="1"/>
                </p:cNvSpPr>
                <p:nvPr/>
              </p:nvSpPr>
              <p:spPr bwMode="auto">
                <a:xfrm>
                  <a:off x="2820" y="3125"/>
                  <a:ext cx="1" cy="183"/>
                </a:xfrm>
                <a:prstGeom prst="rect">
                  <a:avLst/>
                </a:prstGeom>
                <a:solidFill>
                  <a:srgbClr val="5A50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33" name="Rectangle 990"/>
                <p:cNvSpPr>
                  <a:spLocks noChangeArrowheads="1"/>
                </p:cNvSpPr>
                <p:nvPr/>
              </p:nvSpPr>
              <p:spPr bwMode="auto">
                <a:xfrm>
                  <a:off x="2820" y="3125"/>
                  <a:ext cx="1" cy="183"/>
                </a:xfrm>
                <a:prstGeom prst="rect">
                  <a:avLst/>
                </a:prstGeom>
                <a:solidFill>
                  <a:srgbClr val="584E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34" name="Rectangle 991"/>
                <p:cNvSpPr>
                  <a:spLocks noChangeArrowheads="1"/>
                </p:cNvSpPr>
                <p:nvPr/>
              </p:nvSpPr>
              <p:spPr bwMode="auto">
                <a:xfrm>
                  <a:off x="2821" y="3125"/>
                  <a:ext cx="1" cy="183"/>
                </a:xfrm>
                <a:prstGeom prst="rect">
                  <a:avLst/>
                </a:prstGeom>
                <a:solidFill>
                  <a:srgbClr val="574D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335" name="Rectangle 992"/>
                <p:cNvSpPr>
                  <a:spLocks noChangeArrowheads="1"/>
                </p:cNvSpPr>
                <p:nvPr/>
              </p:nvSpPr>
              <p:spPr bwMode="auto">
                <a:xfrm>
                  <a:off x="2821" y="3125"/>
                  <a:ext cx="1" cy="183"/>
                </a:xfrm>
                <a:prstGeom prst="rect">
                  <a:avLst/>
                </a:prstGeom>
                <a:solidFill>
                  <a:srgbClr val="564C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grpSp>
          <p:grpSp>
            <p:nvGrpSpPr>
              <p:cNvPr id="47" name="Group 993"/>
              <p:cNvGrpSpPr>
                <a:grpSpLocks/>
              </p:cNvGrpSpPr>
              <p:nvPr/>
            </p:nvGrpSpPr>
            <p:grpSpPr bwMode="auto">
              <a:xfrm>
                <a:off x="2269" y="2905"/>
                <a:ext cx="32" cy="627"/>
                <a:chOff x="2396" y="2905"/>
                <a:chExt cx="32" cy="627"/>
              </a:xfrm>
            </p:grpSpPr>
            <p:sp>
              <p:nvSpPr>
                <p:cNvPr id="3204" name="Rectangle 994"/>
                <p:cNvSpPr>
                  <a:spLocks noChangeArrowheads="1"/>
                </p:cNvSpPr>
                <p:nvPr/>
              </p:nvSpPr>
              <p:spPr bwMode="auto">
                <a:xfrm>
                  <a:off x="2396" y="2905"/>
                  <a:ext cx="1" cy="627"/>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05" name="Rectangle 995"/>
                <p:cNvSpPr>
                  <a:spLocks noChangeArrowheads="1"/>
                </p:cNvSpPr>
                <p:nvPr/>
              </p:nvSpPr>
              <p:spPr bwMode="auto">
                <a:xfrm>
                  <a:off x="2397" y="2905"/>
                  <a:ext cx="1" cy="627"/>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06" name="Rectangle 996"/>
                <p:cNvSpPr>
                  <a:spLocks noChangeArrowheads="1"/>
                </p:cNvSpPr>
                <p:nvPr/>
              </p:nvSpPr>
              <p:spPr bwMode="auto">
                <a:xfrm>
                  <a:off x="2397" y="2905"/>
                  <a:ext cx="1" cy="627"/>
                </a:xfrm>
                <a:prstGeom prst="rect">
                  <a:avLst/>
                </a:prstGeom>
                <a:solidFill>
                  <a:srgbClr val="6161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07" name="Rectangle 997"/>
                <p:cNvSpPr>
                  <a:spLocks noChangeArrowheads="1"/>
                </p:cNvSpPr>
                <p:nvPr/>
              </p:nvSpPr>
              <p:spPr bwMode="auto">
                <a:xfrm>
                  <a:off x="2397" y="2905"/>
                  <a:ext cx="1" cy="627"/>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08" name="Rectangle 998"/>
                <p:cNvSpPr>
                  <a:spLocks noChangeArrowheads="1"/>
                </p:cNvSpPr>
                <p:nvPr/>
              </p:nvSpPr>
              <p:spPr bwMode="auto">
                <a:xfrm>
                  <a:off x="2398" y="2905"/>
                  <a:ext cx="1" cy="62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09" name="Rectangle 999"/>
                <p:cNvSpPr>
                  <a:spLocks noChangeArrowheads="1"/>
                </p:cNvSpPr>
                <p:nvPr/>
              </p:nvSpPr>
              <p:spPr bwMode="auto">
                <a:xfrm>
                  <a:off x="2398" y="2905"/>
                  <a:ext cx="1" cy="62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10" name="Rectangle 1000"/>
                <p:cNvSpPr>
                  <a:spLocks noChangeArrowheads="1"/>
                </p:cNvSpPr>
                <p:nvPr/>
              </p:nvSpPr>
              <p:spPr bwMode="auto">
                <a:xfrm>
                  <a:off x="2398" y="2905"/>
                  <a:ext cx="1" cy="627"/>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11" name="Rectangle 1001"/>
                <p:cNvSpPr>
                  <a:spLocks noChangeArrowheads="1"/>
                </p:cNvSpPr>
                <p:nvPr/>
              </p:nvSpPr>
              <p:spPr bwMode="auto">
                <a:xfrm>
                  <a:off x="2399" y="2905"/>
                  <a:ext cx="1" cy="627"/>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12" name="Rectangle 1002"/>
                <p:cNvSpPr>
                  <a:spLocks noChangeArrowheads="1"/>
                </p:cNvSpPr>
                <p:nvPr/>
              </p:nvSpPr>
              <p:spPr bwMode="auto">
                <a:xfrm>
                  <a:off x="2399" y="2905"/>
                  <a:ext cx="1" cy="627"/>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13" name="Rectangle 1003"/>
                <p:cNvSpPr>
                  <a:spLocks noChangeArrowheads="1"/>
                </p:cNvSpPr>
                <p:nvPr/>
              </p:nvSpPr>
              <p:spPr bwMode="auto">
                <a:xfrm>
                  <a:off x="2399" y="2905"/>
                  <a:ext cx="1" cy="627"/>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14" name="Rectangle 1004"/>
                <p:cNvSpPr>
                  <a:spLocks noChangeArrowheads="1"/>
                </p:cNvSpPr>
                <p:nvPr/>
              </p:nvSpPr>
              <p:spPr bwMode="auto">
                <a:xfrm>
                  <a:off x="2400" y="2905"/>
                  <a:ext cx="1" cy="627"/>
                </a:xfrm>
                <a:prstGeom prst="rect">
                  <a:avLst/>
                </a:prstGeom>
                <a:solidFill>
                  <a:srgbClr val="7171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15" name="Rectangle 1005"/>
                <p:cNvSpPr>
                  <a:spLocks noChangeArrowheads="1"/>
                </p:cNvSpPr>
                <p:nvPr/>
              </p:nvSpPr>
              <p:spPr bwMode="auto">
                <a:xfrm>
                  <a:off x="2400" y="2905"/>
                  <a:ext cx="1" cy="627"/>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16" name="Rectangle 1006"/>
                <p:cNvSpPr>
                  <a:spLocks noChangeArrowheads="1"/>
                </p:cNvSpPr>
                <p:nvPr/>
              </p:nvSpPr>
              <p:spPr bwMode="auto">
                <a:xfrm>
                  <a:off x="2400" y="2905"/>
                  <a:ext cx="1" cy="627"/>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17" name="Rectangle 1007"/>
                <p:cNvSpPr>
                  <a:spLocks noChangeArrowheads="1"/>
                </p:cNvSpPr>
                <p:nvPr/>
              </p:nvSpPr>
              <p:spPr bwMode="auto">
                <a:xfrm>
                  <a:off x="2401" y="2905"/>
                  <a:ext cx="1" cy="627"/>
                </a:xfrm>
                <a:prstGeom prst="rect">
                  <a:avLst/>
                </a:prstGeom>
                <a:solidFill>
                  <a:srgbClr val="7B7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18" name="Rectangle 1008"/>
                <p:cNvSpPr>
                  <a:spLocks noChangeArrowheads="1"/>
                </p:cNvSpPr>
                <p:nvPr/>
              </p:nvSpPr>
              <p:spPr bwMode="auto">
                <a:xfrm>
                  <a:off x="2401" y="2905"/>
                  <a:ext cx="1" cy="627"/>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19" name="Rectangle 1009"/>
                <p:cNvSpPr>
                  <a:spLocks noChangeArrowheads="1"/>
                </p:cNvSpPr>
                <p:nvPr/>
              </p:nvSpPr>
              <p:spPr bwMode="auto">
                <a:xfrm>
                  <a:off x="2401" y="2905"/>
                  <a:ext cx="1" cy="627"/>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20" name="Rectangle 1010"/>
                <p:cNvSpPr>
                  <a:spLocks noChangeArrowheads="1"/>
                </p:cNvSpPr>
                <p:nvPr/>
              </p:nvSpPr>
              <p:spPr bwMode="auto">
                <a:xfrm>
                  <a:off x="2402" y="2905"/>
                  <a:ext cx="1" cy="627"/>
                </a:xfrm>
                <a:prstGeom prst="rect">
                  <a:avLst/>
                </a:prstGeom>
                <a:solidFill>
                  <a:srgbClr val="8585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21" name="Rectangle 1011"/>
                <p:cNvSpPr>
                  <a:spLocks noChangeArrowheads="1"/>
                </p:cNvSpPr>
                <p:nvPr/>
              </p:nvSpPr>
              <p:spPr bwMode="auto">
                <a:xfrm>
                  <a:off x="2402" y="2905"/>
                  <a:ext cx="1" cy="627"/>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22" name="Rectangle 1012"/>
                <p:cNvSpPr>
                  <a:spLocks noChangeArrowheads="1"/>
                </p:cNvSpPr>
                <p:nvPr/>
              </p:nvSpPr>
              <p:spPr bwMode="auto">
                <a:xfrm>
                  <a:off x="2402" y="2905"/>
                  <a:ext cx="1" cy="627"/>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23" name="Rectangle 1013"/>
                <p:cNvSpPr>
                  <a:spLocks noChangeArrowheads="1"/>
                </p:cNvSpPr>
                <p:nvPr/>
              </p:nvSpPr>
              <p:spPr bwMode="auto">
                <a:xfrm>
                  <a:off x="2403" y="2905"/>
                  <a:ext cx="1" cy="627"/>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24" name="Rectangle 1014"/>
                <p:cNvSpPr>
                  <a:spLocks noChangeArrowheads="1"/>
                </p:cNvSpPr>
                <p:nvPr/>
              </p:nvSpPr>
              <p:spPr bwMode="auto">
                <a:xfrm>
                  <a:off x="2403" y="2905"/>
                  <a:ext cx="1" cy="627"/>
                </a:xfrm>
                <a:prstGeom prst="rect">
                  <a:avLst/>
                </a:prstGeom>
                <a:solidFill>
                  <a:srgbClr val="9595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25" name="Rectangle 1015"/>
                <p:cNvSpPr>
                  <a:spLocks noChangeArrowheads="1"/>
                </p:cNvSpPr>
                <p:nvPr/>
              </p:nvSpPr>
              <p:spPr bwMode="auto">
                <a:xfrm>
                  <a:off x="2404" y="2905"/>
                  <a:ext cx="1" cy="627"/>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26" name="Rectangle 1016"/>
                <p:cNvSpPr>
                  <a:spLocks noChangeArrowheads="1"/>
                </p:cNvSpPr>
                <p:nvPr/>
              </p:nvSpPr>
              <p:spPr bwMode="auto">
                <a:xfrm>
                  <a:off x="2404" y="2905"/>
                  <a:ext cx="1" cy="627"/>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27" name="Rectangle 1017"/>
                <p:cNvSpPr>
                  <a:spLocks noChangeArrowheads="1"/>
                </p:cNvSpPr>
                <p:nvPr/>
              </p:nvSpPr>
              <p:spPr bwMode="auto">
                <a:xfrm>
                  <a:off x="2404" y="2905"/>
                  <a:ext cx="1" cy="627"/>
                </a:xfrm>
                <a:prstGeom prst="rect">
                  <a:avLst/>
                </a:prstGeom>
                <a:solidFill>
                  <a:srgbClr val="A1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28" name="Rectangle 1018"/>
                <p:cNvSpPr>
                  <a:spLocks noChangeArrowheads="1"/>
                </p:cNvSpPr>
                <p:nvPr/>
              </p:nvSpPr>
              <p:spPr bwMode="auto">
                <a:xfrm>
                  <a:off x="2405" y="2905"/>
                  <a:ext cx="1" cy="627"/>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29" name="Rectangle 1019"/>
                <p:cNvSpPr>
                  <a:spLocks noChangeArrowheads="1"/>
                </p:cNvSpPr>
                <p:nvPr/>
              </p:nvSpPr>
              <p:spPr bwMode="auto">
                <a:xfrm>
                  <a:off x="2405" y="2905"/>
                  <a:ext cx="1" cy="627"/>
                </a:xfrm>
                <a:prstGeom prst="rect">
                  <a:avLst/>
                </a:prstGeom>
                <a:solidFill>
                  <a:srgbClr val="A7A7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30" name="Rectangle 1020"/>
                <p:cNvSpPr>
                  <a:spLocks noChangeArrowheads="1"/>
                </p:cNvSpPr>
                <p:nvPr/>
              </p:nvSpPr>
              <p:spPr bwMode="auto">
                <a:xfrm>
                  <a:off x="2405" y="2905"/>
                  <a:ext cx="1" cy="627"/>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31" name="Rectangle 1021"/>
                <p:cNvSpPr>
                  <a:spLocks noChangeArrowheads="1"/>
                </p:cNvSpPr>
                <p:nvPr/>
              </p:nvSpPr>
              <p:spPr bwMode="auto">
                <a:xfrm>
                  <a:off x="2406" y="2905"/>
                  <a:ext cx="1" cy="627"/>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32" name="Rectangle 1022"/>
                <p:cNvSpPr>
                  <a:spLocks noChangeArrowheads="1"/>
                </p:cNvSpPr>
                <p:nvPr/>
              </p:nvSpPr>
              <p:spPr bwMode="auto">
                <a:xfrm>
                  <a:off x="2406" y="2905"/>
                  <a:ext cx="1" cy="62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33" name="Rectangle 1023"/>
                <p:cNvSpPr>
                  <a:spLocks noChangeArrowheads="1"/>
                </p:cNvSpPr>
                <p:nvPr/>
              </p:nvSpPr>
              <p:spPr bwMode="auto">
                <a:xfrm>
                  <a:off x="2406" y="2905"/>
                  <a:ext cx="1" cy="627"/>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34" name="Rectangle 1024"/>
                <p:cNvSpPr>
                  <a:spLocks noChangeArrowheads="1"/>
                </p:cNvSpPr>
                <p:nvPr/>
              </p:nvSpPr>
              <p:spPr bwMode="auto">
                <a:xfrm>
                  <a:off x="2407" y="2905"/>
                  <a:ext cx="1" cy="627"/>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35" name="Rectangle 1025"/>
                <p:cNvSpPr>
                  <a:spLocks noChangeArrowheads="1"/>
                </p:cNvSpPr>
                <p:nvPr/>
              </p:nvSpPr>
              <p:spPr bwMode="auto">
                <a:xfrm>
                  <a:off x="2407" y="2905"/>
                  <a:ext cx="1" cy="627"/>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36" name="Rectangle 1026"/>
                <p:cNvSpPr>
                  <a:spLocks noChangeArrowheads="1"/>
                </p:cNvSpPr>
                <p:nvPr/>
              </p:nvSpPr>
              <p:spPr bwMode="auto">
                <a:xfrm>
                  <a:off x="2407" y="2905"/>
                  <a:ext cx="1" cy="627"/>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37" name="Rectangle 1027"/>
                <p:cNvSpPr>
                  <a:spLocks noChangeArrowheads="1"/>
                </p:cNvSpPr>
                <p:nvPr/>
              </p:nvSpPr>
              <p:spPr bwMode="auto">
                <a:xfrm>
                  <a:off x="2408" y="2905"/>
                  <a:ext cx="1" cy="62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38" name="Rectangle 1028"/>
                <p:cNvSpPr>
                  <a:spLocks noChangeArrowheads="1"/>
                </p:cNvSpPr>
                <p:nvPr/>
              </p:nvSpPr>
              <p:spPr bwMode="auto">
                <a:xfrm>
                  <a:off x="2408" y="2905"/>
                  <a:ext cx="1" cy="627"/>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39" name="Rectangle 1029"/>
                <p:cNvSpPr>
                  <a:spLocks noChangeArrowheads="1"/>
                </p:cNvSpPr>
                <p:nvPr/>
              </p:nvSpPr>
              <p:spPr bwMode="auto">
                <a:xfrm>
                  <a:off x="2408" y="2905"/>
                  <a:ext cx="1" cy="627"/>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40" name="Rectangle 1030"/>
                <p:cNvSpPr>
                  <a:spLocks noChangeArrowheads="1"/>
                </p:cNvSpPr>
                <p:nvPr/>
              </p:nvSpPr>
              <p:spPr bwMode="auto">
                <a:xfrm>
                  <a:off x="2409" y="2905"/>
                  <a:ext cx="1" cy="627"/>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41" name="Rectangle 1031"/>
                <p:cNvSpPr>
                  <a:spLocks noChangeArrowheads="1"/>
                </p:cNvSpPr>
                <p:nvPr/>
              </p:nvSpPr>
              <p:spPr bwMode="auto">
                <a:xfrm>
                  <a:off x="2409" y="2905"/>
                  <a:ext cx="1" cy="627"/>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42" name="Rectangle 1032"/>
                <p:cNvSpPr>
                  <a:spLocks noChangeArrowheads="1"/>
                </p:cNvSpPr>
                <p:nvPr/>
              </p:nvSpPr>
              <p:spPr bwMode="auto">
                <a:xfrm>
                  <a:off x="2409" y="2905"/>
                  <a:ext cx="1" cy="627"/>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43" name="Rectangle 1033"/>
                <p:cNvSpPr>
                  <a:spLocks noChangeArrowheads="1"/>
                </p:cNvSpPr>
                <p:nvPr/>
              </p:nvSpPr>
              <p:spPr bwMode="auto">
                <a:xfrm>
                  <a:off x="2410" y="2905"/>
                  <a:ext cx="1" cy="627"/>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44" name="Rectangle 1034"/>
                <p:cNvSpPr>
                  <a:spLocks noChangeArrowheads="1"/>
                </p:cNvSpPr>
                <p:nvPr/>
              </p:nvSpPr>
              <p:spPr bwMode="auto">
                <a:xfrm>
                  <a:off x="2410" y="2905"/>
                  <a:ext cx="1" cy="627"/>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45" name="Rectangle 1035"/>
                <p:cNvSpPr>
                  <a:spLocks noChangeArrowheads="1"/>
                </p:cNvSpPr>
                <p:nvPr/>
              </p:nvSpPr>
              <p:spPr bwMode="auto">
                <a:xfrm>
                  <a:off x="2411" y="2905"/>
                  <a:ext cx="1" cy="62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46" name="Rectangle 1036"/>
                <p:cNvSpPr>
                  <a:spLocks noChangeArrowheads="1"/>
                </p:cNvSpPr>
                <p:nvPr/>
              </p:nvSpPr>
              <p:spPr bwMode="auto">
                <a:xfrm>
                  <a:off x="2411" y="2905"/>
                  <a:ext cx="1" cy="627"/>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3247" name="Rectangle 1037"/>
                <p:cNvSpPr>
                  <a:spLocks noChangeArrowheads="1"/>
                </p:cNvSpPr>
                <p:nvPr/>
              </p:nvSpPr>
              <p:spPr bwMode="auto">
                <a:xfrm>
                  <a:off x="2412" y="2905"/>
                  <a:ext cx="1" cy="627"/>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48" name="Rectangle 1038"/>
                <p:cNvSpPr>
                  <a:spLocks noChangeArrowheads="1"/>
                </p:cNvSpPr>
                <p:nvPr/>
              </p:nvSpPr>
              <p:spPr bwMode="auto">
                <a:xfrm>
                  <a:off x="2413" y="2905"/>
                  <a:ext cx="1" cy="627"/>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49" name="Rectangle 1039"/>
                <p:cNvSpPr>
                  <a:spLocks noChangeArrowheads="1"/>
                </p:cNvSpPr>
                <p:nvPr/>
              </p:nvSpPr>
              <p:spPr bwMode="auto">
                <a:xfrm>
                  <a:off x="2414" y="2905"/>
                  <a:ext cx="1" cy="62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50" name="Rectangle 1040"/>
                <p:cNvSpPr>
                  <a:spLocks noChangeArrowheads="1"/>
                </p:cNvSpPr>
                <p:nvPr/>
              </p:nvSpPr>
              <p:spPr bwMode="auto">
                <a:xfrm>
                  <a:off x="2414" y="2905"/>
                  <a:ext cx="1" cy="627"/>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51" name="Rectangle 1041"/>
                <p:cNvSpPr>
                  <a:spLocks noChangeArrowheads="1"/>
                </p:cNvSpPr>
                <p:nvPr/>
              </p:nvSpPr>
              <p:spPr bwMode="auto">
                <a:xfrm>
                  <a:off x="2415" y="2905"/>
                  <a:ext cx="1" cy="627"/>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52" name="Rectangle 1042"/>
                <p:cNvSpPr>
                  <a:spLocks noChangeArrowheads="1"/>
                </p:cNvSpPr>
                <p:nvPr/>
              </p:nvSpPr>
              <p:spPr bwMode="auto">
                <a:xfrm>
                  <a:off x="2415" y="2905"/>
                  <a:ext cx="1" cy="627"/>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53" name="Rectangle 1043"/>
                <p:cNvSpPr>
                  <a:spLocks noChangeArrowheads="1"/>
                </p:cNvSpPr>
                <p:nvPr/>
              </p:nvSpPr>
              <p:spPr bwMode="auto">
                <a:xfrm>
                  <a:off x="2415" y="2905"/>
                  <a:ext cx="1" cy="627"/>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54" name="Rectangle 1044"/>
                <p:cNvSpPr>
                  <a:spLocks noChangeArrowheads="1"/>
                </p:cNvSpPr>
                <p:nvPr/>
              </p:nvSpPr>
              <p:spPr bwMode="auto">
                <a:xfrm>
                  <a:off x="2416" y="2905"/>
                  <a:ext cx="1" cy="627"/>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55" name="Rectangle 1045"/>
                <p:cNvSpPr>
                  <a:spLocks noChangeArrowheads="1"/>
                </p:cNvSpPr>
                <p:nvPr/>
              </p:nvSpPr>
              <p:spPr bwMode="auto">
                <a:xfrm>
                  <a:off x="2416" y="2905"/>
                  <a:ext cx="1" cy="627"/>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56" name="Rectangle 1046"/>
                <p:cNvSpPr>
                  <a:spLocks noChangeArrowheads="1"/>
                </p:cNvSpPr>
                <p:nvPr/>
              </p:nvSpPr>
              <p:spPr bwMode="auto">
                <a:xfrm>
                  <a:off x="2416" y="2905"/>
                  <a:ext cx="1" cy="627"/>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57" name="Rectangle 1047"/>
                <p:cNvSpPr>
                  <a:spLocks noChangeArrowheads="1"/>
                </p:cNvSpPr>
                <p:nvPr/>
              </p:nvSpPr>
              <p:spPr bwMode="auto">
                <a:xfrm>
                  <a:off x="2417" y="2905"/>
                  <a:ext cx="1" cy="627"/>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58" name="Rectangle 1048"/>
                <p:cNvSpPr>
                  <a:spLocks noChangeArrowheads="1"/>
                </p:cNvSpPr>
                <p:nvPr/>
              </p:nvSpPr>
              <p:spPr bwMode="auto">
                <a:xfrm>
                  <a:off x="2417" y="2905"/>
                  <a:ext cx="1" cy="62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59" name="Rectangle 1049"/>
                <p:cNvSpPr>
                  <a:spLocks noChangeArrowheads="1"/>
                </p:cNvSpPr>
                <p:nvPr/>
              </p:nvSpPr>
              <p:spPr bwMode="auto">
                <a:xfrm>
                  <a:off x="2417" y="2905"/>
                  <a:ext cx="1" cy="627"/>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60" name="Rectangle 1050"/>
                <p:cNvSpPr>
                  <a:spLocks noChangeArrowheads="1"/>
                </p:cNvSpPr>
                <p:nvPr/>
              </p:nvSpPr>
              <p:spPr bwMode="auto">
                <a:xfrm>
                  <a:off x="2418" y="2905"/>
                  <a:ext cx="1" cy="627"/>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61" name="Rectangle 1051"/>
                <p:cNvSpPr>
                  <a:spLocks noChangeArrowheads="1"/>
                </p:cNvSpPr>
                <p:nvPr/>
              </p:nvSpPr>
              <p:spPr bwMode="auto">
                <a:xfrm>
                  <a:off x="2418" y="2905"/>
                  <a:ext cx="1" cy="627"/>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62" name="Rectangle 1052"/>
                <p:cNvSpPr>
                  <a:spLocks noChangeArrowheads="1"/>
                </p:cNvSpPr>
                <p:nvPr/>
              </p:nvSpPr>
              <p:spPr bwMode="auto">
                <a:xfrm>
                  <a:off x="2418" y="2905"/>
                  <a:ext cx="1" cy="627"/>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63" name="Rectangle 1053"/>
                <p:cNvSpPr>
                  <a:spLocks noChangeArrowheads="1"/>
                </p:cNvSpPr>
                <p:nvPr/>
              </p:nvSpPr>
              <p:spPr bwMode="auto">
                <a:xfrm>
                  <a:off x="2419" y="2905"/>
                  <a:ext cx="1" cy="62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64" name="Rectangle 1054"/>
                <p:cNvSpPr>
                  <a:spLocks noChangeArrowheads="1"/>
                </p:cNvSpPr>
                <p:nvPr/>
              </p:nvSpPr>
              <p:spPr bwMode="auto">
                <a:xfrm>
                  <a:off x="2419" y="2905"/>
                  <a:ext cx="1" cy="627"/>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65" name="Rectangle 1055"/>
                <p:cNvSpPr>
                  <a:spLocks noChangeArrowheads="1"/>
                </p:cNvSpPr>
                <p:nvPr/>
              </p:nvSpPr>
              <p:spPr bwMode="auto">
                <a:xfrm>
                  <a:off x="2419" y="2905"/>
                  <a:ext cx="1" cy="627"/>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66" name="Rectangle 1056"/>
                <p:cNvSpPr>
                  <a:spLocks noChangeArrowheads="1"/>
                </p:cNvSpPr>
                <p:nvPr/>
              </p:nvSpPr>
              <p:spPr bwMode="auto">
                <a:xfrm>
                  <a:off x="2420" y="2905"/>
                  <a:ext cx="1" cy="627"/>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67" name="Rectangle 1057"/>
                <p:cNvSpPr>
                  <a:spLocks noChangeArrowheads="1"/>
                </p:cNvSpPr>
                <p:nvPr/>
              </p:nvSpPr>
              <p:spPr bwMode="auto">
                <a:xfrm>
                  <a:off x="2420" y="2905"/>
                  <a:ext cx="1" cy="627"/>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68" name="Rectangle 1058"/>
                <p:cNvSpPr>
                  <a:spLocks noChangeArrowheads="1"/>
                </p:cNvSpPr>
                <p:nvPr/>
              </p:nvSpPr>
              <p:spPr bwMode="auto">
                <a:xfrm>
                  <a:off x="2420" y="2905"/>
                  <a:ext cx="1" cy="627"/>
                </a:xfrm>
                <a:prstGeom prst="rect">
                  <a:avLst/>
                </a:prstGeom>
                <a:solidFill>
                  <a:srgbClr val="A1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69" name="Rectangle 1059"/>
                <p:cNvSpPr>
                  <a:spLocks noChangeArrowheads="1"/>
                </p:cNvSpPr>
                <p:nvPr/>
              </p:nvSpPr>
              <p:spPr bwMode="auto">
                <a:xfrm>
                  <a:off x="2421" y="2905"/>
                  <a:ext cx="1" cy="627"/>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0" name="Rectangle 1060"/>
                <p:cNvSpPr>
                  <a:spLocks noChangeArrowheads="1"/>
                </p:cNvSpPr>
                <p:nvPr/>
              </p:nvSpPr>
              <p:spPr bwMode="auto">
                <a:xfrm>
                  <a:off x="2421" y="2905"/>
                  <a:ext cx="1" cy="62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1" name="Rectangle 1061"/>
                <p:cNvSpPr>
                  <a:spLocks noChangeArrowheads="1"/>
                </p:cNvSpPr>
                <p:nvPr/>
              </p:nvSpPr>
              <p:spPr bwMode="auto">
                <a:xfrm>
                  <a:off x="2421" y="2905"/>
                  <a:ext cx="1" cy="6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2" name="Rectangle 1062"/>
                <p:cNvSpPr>
                  <a:spLocks noChangeArrowheads="1"/>
                </p:cNvSpPr>
                <p:nvPr/>
              </p:nvSpPr>
              <p:spPr bwMode="auto">
                <a:xfrm>
                  <a:off x="2422" y="2905"/>
                  <a:ext cx="1" cy="627"/>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3" name="Rectangle 1063"/>
                <p:cNvSpPr>
                  <a:spLocks noChangeArrowheads="1"/>
                </p:cNvSpPr>
                <p:nvPr/>
              </p:nvSpPr>
              <p:spPr bwMode="auto">
                <a:xfrm>
                  <a:off x="2422" y="2905"/>
                  <a:ext cx="1" cy="627"/>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4" name="Rectangle 1064"/>
                <p:cNvSpPr>
                  <a:spLocks noChangeArrowheads="1"/>
                </p:cNvSpPr>
                <p:nvPr/>
              </p:nvSpPr>
              <p:spPr bwMode="auto">
                <a:xfrm>
                  <a:off x="2422" y="2905"/>
                  <a:ext cx="1" cy="627"/>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5" name="Rectangle 1065"/>
                <p:cNvSpPr>
                  <a:spLocks noChangeArrowheads="1"/>
                </p:cNvSpPr>
                <p:nvPr/>
              </p:nvSpPr>
              <p:spPr bwMode="auto">
                <a:xfrm>
                  <a:off x="2423" y="2905"/>
                  <a:ext cx="1" cy="627"/>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6" name="Rectangle 1066"/>
                <p:cNvSpPr>
                  <a:spLocks noChangeArrowheads="1"/>
                </p:cNvSpPr>
                <p:nvPr/>
              </p:nvSpPr>
              <p:spPr bwMode="auto">
                <a:xfrm>
                  <a:off x="2423" y="2905"/>
                  <a:ext cx="1" cy="627"/>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7" name="Rectangle 1067"/>
                <p:cNvSpPr>
                  <a:spLocks noChangeArrowheads="1"/>
                </p:cNvSpPr>
                <p:nvPr/>
              </p:nvSpPr>
              <p:spPr bwMode="auto">
                <a:xfrm>
                  <a:off x="2423" y="2905"/>
                  <a:ext cx="1" cy="627"/>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8" name="Rectangle 1068"/>
                <p:cNvSpPr>
                  <a:spLocks noChangeArrowheads="1"/>
                </p:cNvSpPr>
                <p:nvPr/>
              </p:nvSpPr>
              <p:spPr bwMode="auto">
                <a:xfrm>
                  <a:off x="2424" y="2905"/>
                  <a:ext cx="1" cy="627"/>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79" name="Rectangle 1069"/>
                <p:cNvSpPr>
                  <a:spLocks noChangeArrowheads="1"/>
                </p:cNvSpPr>
                <p:nvPr/>
              </p:nvSpPr>
              <p:spPr bwMode="auto">
                <a:xfrm>
                  <a:off x="2424" y="2905"/>
                  <a:ext cx="1" cy="627"/>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0" name="Rectangle 1070"/>
                <p:cNvSpPr>
                  <a:spLocks noChangeArrowheads="1"/>
                </p:cNvSpPr>
                <p:nvPr/>
              </p:nvSpPr>
              <p:spPr bwMode="auto">
                <a:xfrm>
                  <a:off x="2424" y="2905"/>
                  <a:ext cx="1" cy="627"/>
                </a:xfrm>
                <a:prstGeom prst="rect">
                  <a:avLst/>
                </a:prstGeom>
                <a:solidFill>
                  <a:srgbClr val="7575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1" name="Rectangle 1071"/>
                <p:cNvSpPr>
                  <a:spLocks noChangeArrowheads="1"/>
                </p:cNvSpPr>
                <p:nvPr/>
              </p:nvSpPr>
              <p:spPr bwMode="auto">
                <a:xfrm>
                  <a:off x="2425" y="2905"/>
                  <a:ext cx="1" cy="627"/>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2" name="Rectangle 1072"/>
                <p:cNvSpPr>
                  <a:spLocks noChangeArrowheads="1"/>
                </p:cNvSpPr>
                <p:nvPr/>
              </p:nvSpPr>
              <p:spPr bwMode="auto">
                <a:xfrm>
                  <a:off x="2425" y="2905"/>
                  <a:ext cx="1" cy="627"/>
                </a:xfrm>
                <a:prstGeom prst="rect">
                  <a:avLst/>
                </a:prstGeom>
                <a:solidFill>
                  <a:srgbClr val="6F6F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3" name="Rectangle 1073"/>
                <p:cNvSpPr>
                  <a:spLocks noChangeArrowheads="1"/>
                </p:cNvSpPr>
                <p:nvPr/>
              </p:nvSpPr>
              <p:spPr bwMode="auto">
                <a:xfrm>
                  <a:off x="2425" y="2905"/>
                  <a:ext cx="1" cy="627"/>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4" name="Rectangle 1074"/>
                <p:cNvSpPr>
                  <a:spLocks noChangeArrowheads="1"/>
                </p:cNvSpPr>
                <p:nvPr/>
              </p:nvSpPr>
              <p:spPr bwMode="auto">
                <a:xfrm>
                  <a:off x="2426" y="2905"/>
                  <a:ext cx="1" cy="627"/>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5" name="Rectangle 1075"/>
                <p:cNvSpPr>
                  <a:spLocks noChangeArrowheads="1"/>
                </p:cNvSpPr>
                <p:nvPr/>
              </p:nvSpPr>
              <p:spPr bwMode="auto">
                <a:xfrm>
                  <a:off x="2426" y="2905"/>
                  <a:ext cx="1" cy="627"/>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6" name="Rectangle 1076"/>
                <p:cNvSpPr>
                  <a:spLocks noChangeArrowheads="1"/>
                </p:cNvSpPr>
                <p:nvPr/>
              </p:nvSpPr>
              <p:spPr bwMode="auto">
                <a:xfrm>
                  <a:off x="2427" y="2905"/>
                  <a:ext cx="1" cy="62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7" name="Rectangle 1077"/>
                <p:cNvSpPr>
                  <a:spLocks noChangeArrowheads="1"/>
                </p:cNvSpPr>
                <p:nvPr/>
              </p:nvSpPr>
              <p:spPr bwMode="auto">
                <a:xfrm>
                  <a:off x="2427" y="2905"/>
                  <a:ext cx="1" cy="62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8" name="Rectangle 1078"/>
                <p:cNvSpPr>
                  <a:spLocks noChangeArrowheads="1"/>
                </p:cNvSpPr>
                <p:nvPr/>
              </p:nvSpPr>
              <p:spPr bwMode="auto">
                <a:xfrm>
                  <a:off x="2427" y="2905"/>
                  <a:ext cx="1" cy="627"/>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9" name="Freeform 1079"/>
                <p:cNvSpPr>
                  <a:spLocks/>
                </p:cNvSpPr>
                <p:nvPr/>
              </p:nvSpPr>
              <p:spPr bwMode="auto">
                <a:xfrm>
                  <a:off x="2396" y="2905"/>
                  <a:ext cx="31" cy="627"/>
                </a:xfrm>
                <a:custGeom>
                  <a:avLst/>
                  <a:gdLst>
                    <a:gd name="T0" fmla="*/ 16 w 31"/>
                    <a:gd name="T1" fmla="*/ 0 h 627"/>
                    <a:gd name="T2" fmla="*/ 0 w 31"/>
                    <a:gd name="T3" fmla="*/ 0 h 627"/>
                    <a:gd name="T4" fmla="*/ 0 w 31"/>
                    <a:gd name="T5" fmla="*/ 627 h 627"/>
                    <a:gd name="T6" fmla="*/ 31 w 31"/>
                    <a:gd name="T7" fmla="*/ 627 h 627"/>
                    <a:gd name="T8" fmla="*/ 31 w 31"/>
                    <a:gd name="T9" fmla="*/ 0 h 627"/>
                    <a:gd name="T10" fmla="*/ 16 w 31"/>
                    <a:gd name="T11" fmla="*/ 0 h 627"/>
                  </a:gdLst>
                  <a:ahLst/>
                  <a:cxnLst>
                    <a:cxn ang="0">
                      <a:pos x="T0" y="T1"/>
                    </a:cxn>
                    <a:cxn ang="0">
                      <a:pos x="T2" y="T3"/>
                    </a:cxn>
                    <a:cxn ang="0">
                      <a:pos x="T4" y="T5"/>
                    </a:cxn>
                    <a:cxn ang="0">
                      <a:pos x="T6" y="T7"/>
                    </a:cxn>
                    <a:cxn ang="0">
                      <a:pos x="T8" y="T9"/>
                    </a:cxn>
                    <a:cxn ang="0">
                      <a:pos x="T10" y="T11"/>
                    </a:cxn>
                  </a:cxnLst>
                  <a:rect l="0" t="0" r="r" b="b"/>
                  <a:pathLst>
                    <a:path w="31" h="627">
                      <a:moveTo>
                        <a:pt x="16" y="0"/>
                      </a:moveTo>
                      <a:lnTo>
                        <a:pt x="0" y="0"/>
                      </a:lnTo>
                      <a:lnTo>
                        <a:pt x="0" y="627"/>
                      </a:lnTo>
                      <a:lnTo>
                        <a:pt x="31" y="627"/>
                      </a:lnTo>
                      <a:lnTo>
                        <a:pt x="31" y="0"/>
                      </a:lnTo>
                      <a:lnTo>
                        <a:pt x="16"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8" name="Group 1080"/>
              <p:cNvGrpSpPr>
                <a:grpSpLocks/>
              </p:cNvGrpSpPr>
              <p:nvPr/>
            </p:nvGrpSpPr>
            <p:grpSpPr bwMode="auto">
              <a:xfrm>
                <a:off x="2121" y="2835"/>
                <a:ext cx="324" cy="105"/>
                <a:chOff x="2248" y="2835"/>
                <a:chExt cx="324" cy="105"/>
              </a:xfrm>
            </p:grpSpPr>
            <p:sp>
              <p:nvSpPr>
                <p:cNvPr id="3027" name="Rectangle 1081"/>
                <p:cNvSpPr>
                  <a:spLocks noChangeArrowheads="1"/>
                </p:cNvSpPr>
                <p:nvPr/>
              </p:nvSpPr>
              <p:spPr bwMode="auto">
                <a:xfrm>
                  <a:off x="2248" y="2835"/>
                  <a:ext cx="1" cy="105"/>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28" name="Rectangle 1082"/>
                <p:cNvSpPr>
                  <a:spLocks noChangeArrowheads="1"/>
                </p:cNvSpPr>
                <p:nvPr/>
              </p:nvSpPr>
              <p:spPr bwMode="auto">
                <a:xfrm>
                  <a:off x="2249" y="2835"/>
                  <a:ext cx="1" cy="105"/>
                </a:xfrm>
                <a:prstGeom prst="rect">
                  <a:avLst/>
                </a:prstGeom>
                <a:solidFill>
                  <a:srgbClr val="04040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29" name="Rectangle 1083"/>
                <p:cNvSpPr>
                  <a:spLocks noChangeArrowheads="1"/>
                </p:cNvSpPr>
                <p:nvPr/>
              </p:nvSpPr>
              <p:spPr bwMode="auto">
                <a:xfrm>
                  <a:off x="2249" y="2835"/>
                  <a:ext cx="1" cy="105"/>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0" name="Rectangle 1084"/>
                <p:cNvSpPr>
                  <a:spLocks noChangeArrowheads="1"/>
                </p:cNvSpPr>
                <p:nvPr/>
              </p:nvSpPr>
              <p:spPr bwMode="auto">
                <a:xfrm>
                  <a:off x="2249" y="2835"/>
                  <a:ext cx="1" cy="105"/>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1" name="Rectangle 1085"/>
                <p:cNvSpPr>
                  <a:spLocks noChangeArrowheads="1"/>
                </p:cNvSpPr>
                <p:nvPr/>
              </p:nvSpPr>
              <p:spPr bwMode="auto">
                <a:xfrm>
                  <a:off x="2250" y="2835"/>
                  <a:ext cx="1" cy="105"/>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2" name="Rectangle 1086"/>
                <p:cNvSpPr>
                  <a:spLocks noChangeArrowheads="1"/>
                </p:cNvSpPr>
                <p:nvPr/>
              </p:nvSpPr>
              <p:spPr bwMode="auto">
                <a:xfrm>
                  <a:off x="2250" y="2835"/>
                  <a:ext cx="1" cy="105"/>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3" name="Rectangle 1087"/>
                <p:cNvSpPr>
                  <a:spLocks noChangeArrowheads="1"/>
                </p:cNvSpPr>
                <p:nvPr/>
              </p:nvSpPr>
              <p:spPr bwMode="auto">
                <a:xfrm>
                  <a:off x="2251" y="2835"/>
                  <a:ext cx="1" cy="105"/>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4" name="Rectangle 1088"/>
                <p:cNvSpPr>
                  <a:spLocks noChangeArrowheads="1"/>
                </p:cNvSpPr>
                <p:nvPr/>
              </p:nvSpPr>
              <p:spPr bwMode="auto">
                <a:xfrm>
                  <a:off x="2252" y="2835"/>
                  <a:ext cx="1" cy="105"/>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5" name="Rectangle 1089"/>
                <p:cNvSpPr>
                  <a:spLocks noChangeArrowheads="1"/>
                </p:cNvSpPr>
                <p:nvPr/>
              </p:nvSpPr>
              <p:spPr bwMode="auto">
                <a:xfrm>
                  <a:off x="2253" y="2835"/>
                  <a:ext cx="1" cy="105"/>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6" name="Rectangle 1090"/>
                <p:cNvSpPr>
                  <a:spLocks noChangeArrowheads="1"/>
                </p:cNvSpPr>
                <p:nvPr/>
              </p:nvSpPr>
              <p:spPr bwMode="auto">
                <a:xfrm>
                  <a:off x="2254" y="2835"/>
                  <a:ext cx="1" cy="105"/>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7" name="Rectangle 1091"/>
                <p:cNvSpPr>
                  <a:spLocks noChangeArrowheads="1"/>
                </p:cNvSpPr>
                <p:nvPr/>
              </p:nvSpPr>
              <p:spPr bwMode="auto">
                <a:xfrm>
                  <a:off x="2255" y="2835"/>
                  <a:ext cx="2" cy="105"/>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8" name="Rectangle 1092"/>
                <p:cNvSpPr>
                  <a:spLocks noChangeArrowheads="1"/>
                </p:cNvSpPr>
                <p:nvPr/>
              </p:nvSpPr>
              <p:spPr bwMode="auto">
                <a:xfrm>
                  <a:off x="2257" y="2835"/>
                  <a:ext cx="1" cy="10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39" name="Rectangle 1093"/>
                <p:cNvSpPr>
                  <a:spLocks noChangeArrowheads="1"/>
                </p:cNvSpPr>
                <p:nvPr/>
              </p:nvSpPr>
              <p:spPr bwMode="auto">
                <a:xfrm>
                  <a:off x="2258" y="2835"/>
                  <a:ext cx="1" cy="105"/>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40" name="Rectangle 1094"/>
                <p:cNvSpPr>
                  <a:spLocks noChangeArrowheads="1"/>
                </p:cNvSpPr>
                <p:nvPr/>
              </p:nvSpPr>
              <p:spPr bwMode="auto">
                <a:xfrm>
                  <a:off x="2258" y="2835"/>
                  <a:ext cx="2" cy="105"/>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41" name="Rectangle 1095"/>
                <p:cNvSpPr>
                  <a:spLocks noChangeArrowheads="1"/>
                </p:cNvSpPr>
                <p:nvPr/>
              </p:nvSpPr>
              <p:spPr bwMode="auto">
                <a:xfrm>
                  <a:off x="2260" y="2835"/>
                  <a:ext cx="2" cy="105"/>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42" name="Rectangle 1096"/>
                <p:cNvSpPr>
                  <a:spLocks noChangeArrowheads="1"/>
                </p:cNvSpPr>
                <p:nvPr/>
              </p:nvSpPr>
              <p:spPr bwMode="auto">
                <a:xfrm>
                  <a:off x="2262" y="2835"/>
                  <a:ext cx="1" cy="105"/>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43" name="Rectangle 1097"/>
                <p:cNvSpPr>
                  <a:spLocks noChangeArrowheads="1"/>
                </p:cNvSpPr>
                <p:nvPr/>
              </p:nvSpPr>
              <p:spPr bwMode="auto">
                <a:xfrm>
                  <a:off x="2263" y="2835"/>
                  <a:ext cx="1" cy="105"/>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44" name="Rectangle 1098"/>
                <p:cNvSpPr>
                  <a:spLocks noChangeArrowheads="1"/>
                </p:cNvSpPr>
                <p:nvPr/>
              </p:nvSpPr>
              <p:spPr bwMode="auto">
                <a:xfrm>
                  <a:off x="2264" y="2835"/>
                  <a:ext cx="1" cy="10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45" name="Rectangle 1099"/>
                <p:cNvSpPr>
                  <a:spLocks noChangeArrowheads="1"/>
                </p:cNvSpPr>
                <p:nvPr/>
              </p:nvSpPr>
              <p:spPr bwMode="auto">
                <a:xfrm>
                  <a:off x="2265" y="2835"/>
                  <a:ext cx="1" cy="10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46" name="Rectangle 1100"/>
                <p:cNvSpPr>
                  <a:spLocks noChangeArrowheads="1"/>
                </p:cNvSpPr>
                <p:nvPr/>
              </p:nvSpPr>
              <p:spPr bwMode="auto">
                <a:xfrm>
                  <a:off x="2266" y="2835"/>
                  <a:ext cx="2" cy="105"/>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47" name="Rectangle 1101"/>
                <p:cNvSpPr>
                  <a:spLocks noChangeArrowheads="1"/>
                </p:cNvSpPr>
                <p:nvPr/>
              </p:nvSpPr>
              <p:spPr bwMode="auto">
                <a:xfrm>
                  <a:off x="2268" y="2835"/>
                  <a:ext cx="1" cy="105"/>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48" name="Rectangle 1102"/>
                <p:cNvSpPr>
                  <a:spLocks noChangeArrowheads="1"/>
                </p:cNvSpPr>
                <p:nvPr/>
              </p:nvSpPr>
              <p:spPr bwMode="auto">
                <a:xfrm>
                  <a:off x="2269" y="2835"/>
                  <a:ext cx="2" cy="105"/>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49" name="Rectangle 1103"/>
                <p:cNvSpPr>
                  <a:spLocks noChangeArrowheads="1"/>
                </p:cNvSpPr>
                <p:nvPr/>
              </p:nvSpPr>
              <p:spPr bwMode="auto">
                <a:xfrm>
                  <a:off x="2271" y="2835"/>
                  <a:ext cx="1" cy="105"/>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50" name="Rectangle 1104"/>
                <p:cNvSpPr>
                  <a:spLocks noChangeArrowheads="1"/>
                </p:cNvSpPr>
                <p:nvPr/>
              </p:nvSpPr>
              <p:spPr bwMode="auto">
                <a:xfrm>
                  <a:off x="2272" y="2835"/>
                  <a:ext cx="2" cy="105"/>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51" name="Rectangle 1105"/>
                <p:cNvSpPr>
                  <a:spLocks noChangeArrowheads="1"/>
                </p:cNvSpPr>
                <p:nvPr/>
              </p:nvSpPr>
              <p:spPr bwMode="auto">
                <a:xfrm>
                  <a:off x="2274" y="2835"/>
                  <a:ext cx="1" cy="105"/>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52" name="Rectangle 1106"/>
                <p:cNvSpPr>
                  <a:spLocks noChangeArrowheads="1"/>
                </p:cNvSpPr>
                <p:nvPr/>
              </p:nvSpPr>
              <p:spPr bwMode="auto">
                <a:xfrm>
                  <a:off x="2275" y="2835"/>
                  <a:ext cx="2" cy="105"/>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53" name="Rectangle 1107"/>
                <p:cNvSpPr>
                  <a:spLocks noChangeArrowheads="1"/>
                </p:cNvSpPr>
                <p:nvPr/>
              </p:nvSpPr>
              <p:spPr bwMode="auto">
                <a:xfrm>
                  <a:off x="2277" y="2835"/>
                  <a:ext cx="1" cy="105"/>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54" name="Rectangle 1108"/>
                <p:cNvSpPr>
                  <a:spLocks noChangeArrowheads="1"/>
                </p:cNvSpPr>
                <p:nvPr/>
              </p:nvSpPr>
              <p:spPr bwMode="auto">
                <a:xfrm>
                  <a:off x="2278" y="2835"/>
                  <a:ext cx="1" cy="10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55" name="Rectangle 1109"/>
                <p:cNvSpPr>
                  <a:spLocks noChangeArrowheads="1"/>
                </p:cNvSpPr>
                <p:nvPr/>
              </p:nvSpPr>
              <p:spPr bwMode="auto">
                <a:xfrm>
                  <a:off x="2279" y="2835"/>
                  <a:ext cx="1" cy="105"/>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56" name="Rectangle 1110"/>
                <p:cNvSpPr>
                  <a:spLocks noChangeArrowheads="1"/>
                </p:cNvSpPr>
                <p:nvPr/>
              </p:nvSpPr>
              <p:spPr bwMode="auto">
                <a:xfrm>
                  <a:off x="2280" y="2835"/>
                  <a:ext cx="1" cy="105"/>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57" name="Rectangle 1111"/>
                <p:cNvSpPr>
                  <a:spLocks noChangeArrowheads="1"/>
                </p:cNvSpPr>
                <p:nvPr/>
              </p:nvSpPr>
              <p:spPr bwMode="auto">
                <a:xfrm>
                  <a:off x="2281" y="2835"/>
                  <a:ext cx="2" cy="105"/>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58" name="Rectangle 1112"/>
                <p:cNvSpPr>
                  <a:spLocks noChangeArrowheads="1"/>
                </p:cNvSpPr>
                <p:nvPr/>
              </p:nvSpPr>
              <p:spPr bwMode="auto">
                <a:xfrm>
                  <a:off x="2283" y="2835"/>
                  <a:ext cx="1" cy="105"/>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59" name="Rectangle 1113"/>
                <p:cNvSpPr>
                  <a:spLocks noChangeArrowheads="1"/>
                </p:cNvSpPr>
                <p:nvPr/>
              </p:nvSpPr>
              <p:spPr bwMode="auto">
                <a:xfrm>
                  <a:off x="2284" y="2835"/>
                  <a:ext cx="2" cy="10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60" name="Rectangle 1114"/>
                <p:cNvSpPr>
                  <a:spLocks noChangeArrowheads="1"/>
                </p:cNvSpPr>
                <p:nvPr/>
              </p:nvSpPr>
              <p:spPr bwMode="auto">
                <a:xfrm>
                  <a:off x="2286" y="2835"/>
                  <a:ext cx="1" cy="105"/>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61" name="Rectangle 1115"/>
                <p:cNvSpPr>
                  <a:spLocks noChangeArrowheads="1"/>
                </p:cNvSpPr>
                <p:nvPr/>
              </p:nvSpPr>
              <p:spPr bwMode="auto">
                <a:xfrm>
                  <a:off x="2287" y="2835"/>
                  <a:ext cx="1" cy="105"/>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62" name="Rectangle 1116"/>
                <p:cNvSpPr>
                  <a:spLocks noChangeArrowheads="1"/>
                </p:cNvSpPr>
                <p:nvPr/>
              </p:nvSpPr>
              <p:spPr bwMode="auto">
                <a:xfrm>
                  <a:off x="2288" y="2835"/>
                  <a:ext cx="2" cy="105"/>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63" name="Rectangle 1117"/>
                <p:cNvSpPr>
                  <a:spLocks noChangeArrowheads="1"/>
                </p:cNvSpPr>
                <p:nvPr/>
              </p:nvSpPr>
              <p:spPr bwMode="auto">
                <a:xfrm>
                  <a:off x="2290" y="2835"/>
                  <a:ext cx="1" cy="105"/>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64" name="Rectangle 1118"/>
                <p:cNvSpPr>
                  <a:spLocks noChangeArrowheads="1"/>
                </p:cNvSpPr>
                <p:nvPr/>
              </p:nvSpPr>
              <p:spPr bwMode="auto">
                <a:xfrm>
                  <a:off x="2291" y="2835"/>
                  <a:ext cx="1" cy="105"/>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65" name="Rectangle 1119"/>
                <p:cNvSpPr>
                  <a:spLocks noChangeArrowheads="1"/>
                </p:cNvSpPr>
                <p:nvPr/>
              </p:nvSpPr>
              <p:spPr bwMode="auto">
                <a:xfrm>
                  <a:off x="2292" y="2835"/>
                  <a:ext cx="2" cy="10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66" name="Rectangle 1120"/>
                <p:cNvSpPr>
                  <a:spLocks noChangeArrowheads="1"/>
                </p:cNvSpPr>
                <p:nvPr/>
              </p:nvSpPr>
              <p:spPr bwMode="auto">
                <a:xfrm>
                  <a:off x="2294" y="2835"/>
                  <a:ext cx="1" cy="105"/>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67" name="Rectangle 1121"/>
                <p:cNvSpPr>
                  <a:spLocks noChangeArrowheads="1"/>
                </p:cNvSpPr>
                <p:nvPr/>
              </p:nvSpPr>
              <p:spPr bwMode="auto">
                <a:xfrm>
                  <a:off x="2295" y="2835"/>
                  <a:ext cx="1" cy="105"/>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68" name="Rectangle 1122"/>
                <p:cNvSpPr>
                  <a:spLocks noChangeArrowheads="1"/>
                </p:cNvSpPr>
                <p:nvPr/>
              </p:nvSpPr>
              <p:spPr bwMode="auto">
                <a:xfrm>
                  <a:off x="2296" y="2835"/>
                  <a:ext cx="2" cy="105"/>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69" name="Rectangle 1123"/>
                <p:cNvSpPr>
                  <a:spLocks noChangeArrowheads="1"/>
                </p:cNvSpPr>
                <p:nvPr/>
              </p:nvSpPr>
              <p:spPr bwMode="auto">
                <a:xfrm>
                  <a:off x="2298" y="2835"/>
                  <a:ext cx="1" cy="105"/>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0" name="Rectangle 1124"/>
                <p:cNvSpPr>
                  <a:spLocks noChangeArrowheads="1"/>
                </p:cNvSpPr>
                <p:nvPr/>
              </p:nvSpPr>
              <p:spPr bwMode="auto">
                <a:xfrm>
                  <a:off x="2299" y="2835"/>
                  <a:ext cx="1" cy="105"/>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1" name="Rectangle 1125"/>
                <p:cNvSpPr>
                  <a:spLocks noChangeArrowheads="1"/>
                </p:cNvSpPr>
                <p:nvPr/>
              </p:nvSpPr>
              <p:spPr bwMode="auto">
                <a:xfrm>
                  <a:off x="2300" y="2835"/>
                  <a:ext cx="2" cy="105"/>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2" name="Rectangle 1126"/>
                <p:cNvSpPr>
                  <a:spLocks noChangeArrowheads="1"/>
                </p:cNvSpPr>
                <p:nvPr/>
              </p:nvSpPr>
              <p:spPr bwMode="auto">
                <a:xfrm>
                  <a:off x="2302" y="2835"/>
                  <a:ext cx="1" cy="105"/>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3" name="Rectangle 1127"/>
                <p:cNvSpPr>
                  <a:spLocks noChangeArrowheads="1"/>
                </p:cNvSpPr>
                <p:nvPr/>
              </p:nvSpPr>
              <p:spPr bwMode="auto">
                <a:xfrm>
                  <a:off x="2303" y="2835"/>
                  <a:ext cx="2" cy="105"/>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4" name="Rectangle 1128"/>
                <p:cNvSpPr>
                  <a:spLocks noChangeArrowheads="1"/>
                </p:cNvSpPr>
                <p:nvPr/>
              </p:nvSpPr>
              <p:spPr bwMode="auto">
                <a:xfrm>
                  <a:off x="2305" y="2835"/>
                  <a:ext cx="1" cy="105"/>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5" name="Rectangle 1129"/>
                <p:cNvSpPr>
                  <a:spLocks noChangeArrowheads="1"/>
                </p:cNvSpPr>
                <p:nvPr/>
              </p:nvSpPr>
              <p:spPr bwMode="auto">
                <a:xfrm>
                  <a:off x="2306" y="2835"/>
                  <a:ext cx="1" cy="10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6" name="Rectangle 1130"/>
                <p:cNvSpPr>
                  <a:spLocks noChangeArrowheads="1"/>
                </p:cNvSpPr>
                <p:nvPr/>
              </p:nvSpPr>
              <p:spPr bwMode="auto">
                <a:xfrm>
                  <a:off x="2307" y="2835"/>
                  <a:ext cx="1" cy="10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7" name="Rectangle 1131"/>
                <p:cNvSpPr>
                  <a:spLocks noChangeArrowheads="1"/>
                </p:cNvSpPr>
                <p:nvPr/>
              </p:nvSpPr>
              <p:spPr bwMode="auto">
                <a:xfrm>
                  <a:off x="2308" y="2835"/>
                  <a:ext cx="3" cy="105"/>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8" name="Rectangle 1132"/>
                <p:cNvSpPr>
                  <a:spLocks noChangeArrowheads="1"/>
                </p:cNvSpPr>
                <p:nvPr/>
              </p:nvSpPr>
              <p:spPr bwMode="auto">
                <a:xfrm>
                  <a:off x="2311" y="2835"/>
                  <a:ext cx="1" cy="105"/>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79" name="Rectangle 1133"/>
                <p:cNvSpPr>
                  <a:spLocks noChangeArrowheads="1"/>
                </p:cNvSpPr>
                <p:nvPr/>
              </p:nvSpPr>
              <p:spPr bwMode="auto">
                <a:xfrm>
                  <a:off x="2312" y="2835"/>
                  <a:ext cx="1" cy="105"/>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0" name="Rectangle 1134"/>
                <p:cNvSpPr>
                  <a:spLocks noChangeArrowheads="1"/>
                </p:cNvSpPr>
                <p:nvPr/>
              </p:nvSpPr>
              <p:spPr bwMode="auto">
                <a:xfrm>
                  <a:off x="2313" y="2835"/>
                  <a:ext cx="2" cy="105"/>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1" name="Rectangle 1135"/>
                <p:cNvSpPr>
                  <a:spLocks noChangeArrowheads="1"/>
                </p:cNvSpPr>
                <p:nvPr/>
              </p:nvSpPr>
              <p:spPr bwMode="auto">
                <a:xfrm>
                  <a:off x="2315" y="2835"/>
                  <a:ext cx="1" cy="105"/>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2" name="Rectangle 1136"/>
                <p:cNvSpPr>
                  <a:spLocks noChangeArrowheads="1"/>
                </p:cNvSpPr>
                <p:nvPr/>
              </p:nvSpPr>
              <p:spPr bwMode="auto">
                <a:xfrm>
                  <a:off x="2316" y="2835"/>
                  <a:ext cx="1" cy="105"/>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3" name="Rectangle 1137"/>
                <p:cNvSpPr>
                  <a:spLocks noChangeArrowheads="1"/>
                </p:cNvSpPr>
                <p:nvPr/>
              </p:nvSpPr>
              <p:spPr bwMode="auto">
                <a:xfrm>
                  <a:off x="2317" y="2835"/>
                  <a:ext cx="2" cy="105"/>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4" name="Rectangle 1138"/>
                <p:cNvSpPr>
                  <a:spLocks noChangeArrowheads="1"/>
                </p:cNvSpPr>
                <p:nvPr/>
              </p:nvSpPr>
              <p:spPr bwMode="auto">
                <a:xfrm>
                  <a:off x="2319" y="2835"/>
                  <a:ext cx="1" cy="105"/>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5" name="Rectangle 1139"/>
                <p:cNvSpPr>
                  <a:spLocks noChangeArrowheads="1"/>
                </p:cNvSpPr>
                <p:nvPr/>
              </p:nvSpPr>
              <p:spPr bwMode="auto">
                <a:xfrm>
                  <a:off x="2320" y="2835"/>
                  <a:ext cx="2" cy="105"/>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6" name="Rectangle 1140"/>
                <p:cNvSpPr>
                  <a:spLocks noChangeArrowheads="1"/>
                </p:cNvSpPr>
                <p:nvPr/>
              </p:nvSpPr>
              <p:spPr bwMode="auto">
                <a:xfrm>
                  <a:off x="2322" y="2835"/>
                  <a:ext cx="1" cy="105"/>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7" name="Rectangle 1141"/>
                <p:cNvSpPr>
                  <a:spLocks noChangeArrowheads="1"/>
                </p:cNvSpPr>
                <p:nvPr/>
              </p:nvSpPr>
              <p:spPr bwMode="auto">
                <a:xfrm>
                  <a:off x="2323" y="2835"/>
                  <a:ext cx="2" cy="105"/>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8" name="Rectangle 1142"/>
                <p:cNvSpPr>
                  <a:spLocks noChangeArrowheads="1"/>
                </p:cNvSpPr>
                <p:nvPr/>
              </p:nvSpPr>
              <p:spPr bwMode="auto">
                <a:xfrm>
                  <a:off x="2325" y="2835"/>
                  <a:ext cx="1" cy="105"/>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9" name="Rectangle 1143"/>
                <p:cNvSpPr>
                  <a:spLocks noChangeArrowheads="1"/>
                </p:cNvSpPr>
                <p:nvPr/>
              </p:nvSpPr>
              <p:spPr bwMode="auto">
                <a:xfrm>
                  <a:off x="2326" y="2835"/>
                  <a:ext cx="2" cy="10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0" name="Rectangle 1144"/>
                <p:cNvSpPr>
                  <a:spLocks noChangeArrowheads="1"/>
                </p:cNvSpPr>
                <p:nvPr/>
              </p:nvSpPr>
              <p:spPr bwMode="auto">
                <a:xfrm>
                  <a:off x="2328" y="2835"/>
                  <a:ext cx="2" cy="105"/>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1" name="Rectangle 1145"/>
                <p:cNvSpPr>
                  <a:spLocks noChangeArrowheads="1"/>
                </p:cNvSpPr>
                <p:nvPr/>
              </p:nvSpPr>
              <p:spPr bwMode="auto">
                <a:xfrm>
                  <a:off x="2330" y="2835"/>
                  <a:ext cx="1" cy="105"/>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2" name="Rectangle 1146"/>
                <p:cNvSpPr>
                  <a:spLocks noChangeArrowheads="1"/>
                </p:cNvSpPr>
                <p:nvPr/>
              </p:nvSpPr>
              <p:spPr bwMode="auto">
                <a:xfrm>
                  <a:off x="2331" y="2835"/>
                  <a:ext cx="2" cy="105"/>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3" name="Rectangle 1147"/>
                <p:cNvSpPr>
                  <a:spLocks noChangeArrowheads="1"/>
                </p:cNvSpPr>
                <p:nvPr/>
              </p:nvSpPr>
              <p:spPr bwMode="auto">
                <a:xfrm>
                  <a:off x="2333" y="2835"/>
                  <a:ext cx="2" cy="10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4" name="Rectangle 1148"/>
                <p:cNvSpPr>
                  <a:spLocks noChangeArrowheads="1"/>
                </p:cNvSpPr>
                <p:nvPr/>
              </p:nvSpPr>
              <p:spPr bwMode="auto">
                <a:xfrm>
                  <a:off x="2335" y="2835"/>
                  <a:ext cx="2" cy="105"/>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5" name="Rectangle 1149"/>
                <p:cNvSpPr>
                  <a:spLocks noChangeArrowheads="1"/>
                </p:cNvSpPr>
                <p:nvPr/>
              </p:nvSpPr>
              <p:spPr bwMode="auto">
                <a:xfrm>
                  <a:off x="2337" y="2835"/>
                  <a:ext cx="1" cy="10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6" name="Rectangle 1150"/>
                <p:cNvSpPr>
                  <a:spLocks noChangeArrowheads="1"/>
                </p:cNvSpPr>
                <p:nvPr/>
              </p:nvSpPr>
              <p:spPr bwMode="auto">
                <a:xfrm>
                  <a:off x="2338" y="2835"/>
                  <a:ext cx="2" cy="105"/>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7" name="Rectangle 1151"/>
                <p:cNvSpPr>
                  <a:spLocks noChangeArrowheads="1"/>
                </p:cNvSpPr>
                <p:nvPr/>
              </p:nvSpPr>
              <p:spPr bwMode="auto">
                <a:xfrm>
                  <a:off x="2340" y="2835"/>
                  <a:ext cx="2" cy="105"/>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8" name="Rectangle 1152"/>
                <p:cNvSpPr>
                  <a:spLocks noChangeArrowheads="1"/>
                </p:cNvSpPr>
                <p:nvPr/>
              </p:nvSpPr>
              <p:spPr bwMode="auto">
                <a:xfrm>
                  <a:off x="2342" y="2835"/>
                  <a:ext cx="2" cy="105"/>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99" name="Rectangle 1153"/>
                <p:cNvSpPr>
                  <a:spLocks noChangeArrowheads="1"/>
                </p:cNvSpPr>
                <p:nvPr/>
              </p:nvSpPr>
              <p:spPr bwMode="auto">
                <a:xfrm>
                  <a:off x="2344" y="2835"/>
                  <a:ext cx="2" cy="10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0" name="Rectangle 1154"/>
                <p:cNvSpPr>
                  <a:spLocks noChangeArrowheads="1"/>
                </p:cNvSpPr>
                <p:nvPr/>
              </p:nvSpPr>
              <p:spPr bwMode="auto">
                <a:xfrm>
                  <a:off x="2346" y="2835"/>
                  <a:ext cx="3" cy="10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1" name="Rectangle 1155"/>
                <p:cNvSpPr>
                  <a:spLocks noChangeArrowheads="1"/>
                </p:cNvSpPr>
                <p:nvPr/>
              </p:nvSpPr>
              <p:spPr bwMode="auto">
                <a:xfrm>
                  <a:off x="2349" y="2835"/>
                  <a:ext cx="2" cy="10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2" name="Rectangle 1156"/>
                <p:cNvSpPr>
                  <a:spLocks noChangeArrowheads="1"/>
                </p:cNvSpPr>
                <p:nvPr/>
              </p:nvSpPr>
              <p:spPr bwMode="auto">
                <a:xfrm>
                  <a:off x="2351" y="2835"/>
                  <a:ext cx="1" cy="10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3" name="Rectangle 1157"/>
                <p:cNvSpPr>
                  <a:spLocks noChangeArrowheads="1"/>
                </p:cNvSpPr>
                <p:nvPr/>
              </p:nvSpPr>
              <p:spPr bwMode="auto">
                <a:xfrm>
                  <a:off x="2352" y="2835"/>
                  <a:ext cx="3" cy="105"/>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4" name="Rectangle 1158"/>
                <p:cNvSpPr>
                  <a:spLocks noChangeArrowheads="1"/>
                </p:cNvSpPr>
                <p:nvPr/>
              </p:nvSpPr>
              <p:spPr bwMode="auto">
                <a:xfrm>
                  <a:off x="2355" y="2835"/>
                  <a:ext cx="2" cy="105"/>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5" name="Rectangle 1159"/>
                <p:cNvSpPr>
                  <a:spLocks noChangeArrowheads="1"/>
                </p:cNvSpPr>
                <p:nvPr/>
              </p:nvSpPr>
              <p:spPr bwMode="auto">
                <a:xfrm>
                  <a:off x="2357" y="2835"/>
                  <a:ext cx="4" cy="10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6" name="Rectangle 1160"/>
                <p:cNvSpPr>
                  <a:spLocks noChangeArrowheads="1"/>
                </p:cNvSpPr>
                <p:nvPr/>
              </p:nvSpPr>
              <p:spPr bwMode="auto">
                <a:xfrm>
                  <a:off x="2361" y="2835"/>
                  <a:ext cx="2" cy="105"/>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7" name="Rectangle 1161"/>
                <p:cNvSpPr>
                  <a:spLocks noChangeArrowheads="1"/>
                </p:cNvSpPr>
                <p:nvPr/>
              </p:nvSpPr>
              <p:spPr bwMode="auto">
                <a:xfrm>
                  <a:off x="2363" y="2835"/>
                  <a:ext cx="4" cy="105"/>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8" name="Rectangle 1162"/>
                <p:cNvSpPr>
                  <a:spLocks noChangeArrowheads="1"/>
                </p:cNvSpPr>
                <p:nvPr/>
              </p:nvSpPr>
              <p:spPr bwMode="auto">
                <a:xfrm>
                  <a:off x="2367" y="2835"/>
                  <a:ext cx="3" cy="105"/>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09" name="Rectangle 1163"/>
                <p:cNvSpPr>
                  <a:spLocks noChangeArrowheads="1"/>
                </p:cNvSpPr>
                <p:nvPr/>
              </p:nvSpPr>
              <p:spPr bwMode="auto">
                <a:xfrm>
                  <a:off x="2370" y="2835"/>
                  <a:ext cx="4" cy="105"/>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10" name="Rectangle 1164"/>
                <p:cNvSpPr>
                  <a:spLocks noChangeArrowheads="1"/>
                </p:cNvSpPr>
                <p:nvPr/>
              </p:nvSpPr>
              <p:spPr bwMode="auto">
                <a:xfrm>
                  <a:off x="2374" y="2835"/>
                  <a:ext cx="4" cy="105"/>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11" name="Rectangle 1165"/>
                <p:cNvSpPr>
                  <a:spLocks noChangeArrowheads="1"/>
                </p:cNvSpPr>
                <p:nvPr/>
              </p:nvSpPr>
              <p:spPr bwMode="auto">
                <a:xfrm>
                  <a:off x="2378" y="2835"/>
                  <a:ext cx="6" cy="105"/>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12" name="Rectangle 1166"/>
                <p:cNvSpPr>
                  <a:spLocks noChangeArrowheads="1"/>
                </p:cNvSpPr>
                <p:nvPr/>
              </p:nvSpPr>
              <p:spPr bwMode="auto">
                <a:xfrm>
                  <a:off x="2384" y="2835"/>
                  <a:ext cx="6" cy="105"/>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13" name="Rectangle 1167"/>
                <p:cNvSpPr>
                  <a:spLocks noChangeArrowheads="1"/>
                </p:cNvSpPr>
                <p:nvPr/>
              </p:nvSpPr>
              <p:spPr bwMode="auto">
                <a:xfrm>
                  <a:off x="2390" y="2835"/>
                  <a:ext cx="10" cy="10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14" name="Rectangle 1168"/>
                <p:cNvSpPr>
                  <a:spLocks noChangeArrowheads="1"/>
                </p:cNvSpPr>
                <p:nvPr/>
              </p:nvSpPr>
              <p:spPr bwMode="auto">
                <a:xfrm>
                  <a:off x="2400" y="2835"/>
                  <a:ext cx="24" cy="10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15" name="Rectangle 1169"/>
                <p:cNvSpPr>
                  <a:spLocks noChangeArrowheads="1"/>
                </p:cNvSpPr>
                <p:nvPr/>
              </p:nvSpPr>
              <p:spPr bwMode="auto">
                <a:xfrm>
                  <a:off x="2424" y="2835"/>
                  <a:ext cx="7" cy="10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16" name="Rectangle 1170"/>
                <p:cNvSpPr>
                  <a:spLocks noChangeArrowheads="1"/>
                </p:cNvSpPr>
                <p:nvPr/>
              </p:nvSpPr>
              <p:spPr bwMode="auto">
                <a:xfrm>
                  <a:off x="2431" y="2835"/>
                  <a:ext cx="7" cy="105"/>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17" name="Rectangle 1171"/>
                <p:cNvSpPr>
                  <a:spLocks noChangeArrowheads="1"/>
                </p:cNvSpPr>
                <p:nvPr/>
              </p:nvSpPr>
              <p:spPr bwMode="auto">
                <a:xfrm>
                  <a:off x="2438" y="2835"/>
                  <a:ext cx="5" cy="105"/>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18" name="Rectangle 1172"/>
                <p:cNvSpPr>
                  <a:spLocks noChangeArrowheads="1"/>
                </p:cNvSpPr>
                <p:nvPr/>
              </p:nvSpPr>
              <p:spPr bwMode="auto">
                <a:xfrm>
                  <a:off x="2443" y="2835"/>
                  <a:ext cx="3" cy="105"/>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19" name="Rectangle 1173"/>
                <p:cNvSpPr>
                  <a:spLocks noChangeArrowheads="1"/>
                </p:cNvSpPr>
                <p:nvPr/>
              </p:nvSpPr>
              <p:spPr bwMode="auto">
                <a:xfrm>
                  <a:off x="2446" y="2835"/>
                  <a:ext cx="4" cy="105"/>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20" name="Rectangle 1174"/>
                <p:cNvSpPr>
                  <a:spLocks noChangeArrowheads="1"/>
                </p:cNvSpPr>
                <p:nvPr/>
              </p:nvSpPr>
              <p:spPr bwMode="auto">
                <a:xfrm>
                  <a:off x="2450" y="2835"/>
                  <a:ext cx="4" cy="105"/>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21" name="Rectangle 1175"/>
                <p:cNvSpPr>
                  <a:spLocks noChangeArrowheads="1"/>
                </p:cNvSpPr>
                <p:nvPr/>
              </p:nvSpPr>
              <p:spPr bwMode="auto">
                <a:xfrm>
                  <a:off x="2454" y="2835"/>
                  <a:ext cx="3" cy="105"/>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22" name="Rectangle 1176"/>
                <p:cNvSpPr>
                  <a:spLocks noChangeArrowheads="1"/>
                </p:cNvSpPr>
                <p:nvPr/>
              </p:nvSpPr>
              <p:spPr bwMode="auto">
                <a:xfrm>
                  <a:off x="2457" y="2835"/>
                  <a:ext cx="2" cy="105"/>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23" name="Rectangle 1177"/>
                <p:cNvSpPr>
                  <a:spLocks noChangeArrowheads="1"/>
                </p:cNvSpPr>
                <p:nvPr/>
              </p:nvSpPr>
              <p:spPr bwMode="auto">
                <a:xfrm>
                  <a:off x="2459" y="2835"/>
                  <a:ext cx="4" cy="10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24" name="Rectangle 1178"/>
                <p:cNvSpPr>
                  <a:spLocks noChangeArrowheads="1"/>
                </p:cNvSpPr>
                <p:nvPr/>
              </p:nvSpPr>
              <p:spPr bwMode="auto">
                <a:xfrm>
                  <a:off x="2463" y="2835"/>
                  <a:ext cx="2" cy="105"/>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25" name="Rectangle 1179"/>
                <p:cNvSpPr>
                  <a:spLocks noChangeArrowheads="1"/>
                </p:cNvSpPr>
                <p:nvPr/>
              </p:nvSpPr>
              <p:spPr bwMode="auto">
                <a:xfrm>
                  <a:off x="2465" y="2835"/>
                  <a:ext cx="3" cy="105"/>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26" name="Rectangle 1180"/>
                <p:cNvSpPr>
                  <a:spLocks noChangeArrowheads="1"/>
                </p:cNvSpPr>
                <p:nvPr/>
              </p:nvSpPr>
              <p:spPr bwMode="auto">
                <a:xfrm>
                  <a:off x="2468" y="2835"/>
                  <a:ext cx="1" cy="10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27" name="Rectangle 1181"/>
                <p:cNvSpPr>
                  <a:spLocks noChangeArrowheads="1"/>
                </p:cNvSpPr>
                <p:nvPr/>
              </p:nvSpPr>
              <p:spPr bwMode="auto">
                <a:xfrm>
                  <a:off x="2469" y="2835"/>
                  <a:ext cx="3" cy="10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28" name="Rectangle 1182"/>
                <p:cNvSpPr>
                  <a:spLocks noChangeArrowheads="1"/>
                </p:cNvSpPr>
                <p:nvPr/>
              </p:nvSpPr>
              <p:spPr bwMode="auto">
                <a:xfrm>
                  <a:off x="2472" y="2835"/>
                  <a:ext cx="2" cy="10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29" name="Rectangle 1183"/>
                <p:cNvSpPr>
                  <a:spLocks noChangeArrowheads="1"/>
                </p:cNvSpPr>
                <p:nvPr/>
              </p:nvSpPr>
              <p:spPr bwMode="auto">
                <a:xfrm>
                  <a:off x="2474" y="2835"/>
                  <a:ext cx="2" cy="10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30" name="Rectangle 1184"/>
                <p:cNvSpPr>
                  <a:spLocks noChangeArrowheads="1"/>
                </p:cNvSpPr>
                <p:nvPr/>
              </p:nvSpPr>
              <p:spPr bwMode="auto">
                <a:xfrm>
                  <a:off x="2476" y="2835"/>
                  <a:ext cx="2" cy="105"/>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31" name="Rectangle 1185"/>
                <p:cNvSpPr>
                  <a:spLocks noChangeArrowheads="1"/>
                </p:cNvSpPr>
                <p:nvPr/>
              </p:nvSpPr>
              <p:spPr bwMode="auto">
                <a:xfrm>
                  <a:off x="2478" y="2835"/>
                  <a:ext cx="2" cy="105"/>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32" name="Rectangle 1186"/>
                <p:cNvSpPr>
                  <a:spLocks noChangeArrowheads="1"/>
                </p:cNvSpPr>
                <p:nvPr/>
              </p:nvSpPr>
              <p:spPr bwMode="auto">
                <a:xfrm>
                  <a:off x="2480" y="2835"/>
                  <a:ext cx="1" cy="105"/>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33" name="Rectangle 1187"/>
                <p:cNvSpPr>
                  <a:spLocks noChangeArrowheads="1"/>
                </p:cNvSpPr>
                <p:nvPr/>
              </p:nvSpPr>
              <p:spPr bwMode="auto">
                <a:xfrm>
                  <a:off x="2481" y="2835"/>
                  <a:ext cx="2" cy="10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34" name="Rectangle 1188"/>
                <p:cNvSpPr>
                  <a:spLocks noChangeArrowheads="1"/>
                </p:cNvSpPr>
                <p:nvPr/>
              </p:nvSpPr>
              <p:spPr bwMode="auto">
                <a:xfrm>
                  <a:off x="2483" y="2835"/>
                  <a:ext cx="2" cy="105"/>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35" name="Rectangle 1189"/>
                <p:cNvSpPr>
                  <a:spLocks noChangeArrowheads="1"/>
                </p:cNvSpPr>
                <p:nvPr/>
              </p:nvSpPr>
              <p:spPr bwMode="auto">
                <a:xfrm>
                  <a:off x="2485" y="2835"/>
                  <a:ext cx="2" cy="10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36" name="Rectangle 1190"/>
                <p:cNvSpPr>
                  <a:spLocks noChangeArrowheads="1"/>
                </p:cNvSpPr>
                <p:nvPr/>
              </p:nvSpPr>
              <p:spPr bwMode="auto">
                <a:xfrm>
                  <a:off x="2487" y="2835"/>
                  <a:ext cx="1" cy="105"/>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37" name="Rectangle 1191"/>
                <p:cNvSpPr>
                  <a:spLocks noChangeArrowheads="1"/>
                </p:cNvSpPr>
                <p:nvPr/>
              </p:nvSpPr>
              <p:spPr bwMode="auto">
                <a:xfrm>
                  <a:off x="2488" y="2835"/>
                  <a:ext cx="2" cy="105"/>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38" name="Rectangle 1192"/>
                <p:cNvSpPr>
                  <a:spLocks noChangeArrowheads="1"/>
                </p:cNvSpPr>
                <p:nvPr/>
              </p:nvSpPr>
              <p:spPr bwMode="auto">
                <a:xfrm>
                  <a:off x="2490" y="2835"/>
                  <a:ext cx="2" cy="105"/>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39" name="Rectangle 1193"/>
                <p:cNvSpPr>
                  <a:spLocks noChangeArrowheads="1"/>
                </p:cNvSpPr>
                <p:nvPr/>
              </p:nvSpPr>
              <p:spPr bwMode="auto">
                <a:xfrm>
                  <a:off x="2492" y="2835"/>
                  <a:ext cx="1" cy="10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40" name="Rectangle 1194"/>
                <p:cNvSpPr>
                  <a:spLocks noChangeArrowheads="1"/>
                </p:cNvSpPr>
                <p:nvPr/>
              </p:nvSpPr>
              <p:spPr bwMode="auto">
                <a:xfrm>
                  <a:off x="2493" y="2835"/>
                  <a:ext cx="2" cy="105"/>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41" name="Rectangle 1195"/>
                <p:cNvSpPr>
                  <a:spLocks noChangeArrowheads="1"/>
                </p:cNvSpPr>
                <p:nvPr/>
              </p:nvSpPr>
              <p:spPr bwMode="auto">
                <a:xfrm>
                  <a:off x="2495" y="2835"/>
                  <a:ext cx="2" cy="105"/>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42" name="Rectangle 1196"/>
                <p:cNvSpPr>
                  <a:spLocks noChangeArrowheads="1"/>
                </p:cNvSpPr>
                <p:nvPr/>
              </p:nvSpPr>
              <p:spPr bwMode="auto">
                <a:xfrm>
                  <a:off x="2497" y="2835"/>
                  <a:ext cx="1" cy="105"/>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43" name="Rectangle 1197"/>
                <p:cNvSpPr>
                  <a:spLocks noChangeArrowheads="1"/>
                </p:cNvSpPr>
                <p:nvPr/>
              </p:nvSpPr>
              <p:spPr bwMode="auto">
                <a:xfrm>
                  <a:off x="2498" y="2835"/>
                  <a:ext cx="1" cy="105"/>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44" name="Rectangle 1198"/>
                <p:cNvSpPr>
                  <a:spLocks noChangeArrowheads="1"/>
                </p:cNvSpPr>
                <p:nvPr/>
              </p:nvSpPr>
              <p:spPr bwMode="auto">
                <a:xfrm>
                  <a:off x="2499" y="2835"/>
                  <a:ext cx="2" cy="105"/>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45" name="Rectangle 1199"/>
                <p:cNvSpPr>
                  <a:spLocks noChangeArrowheads="1"/>
                </p:cNvSpPr>
                <p:nvPr/>
              </p:nvSpPr>
              <p:spPr bwMode="auto">
                <a:xfrm>
                  <a:off x="2501" y="2835"/>
                  <a:ext cx="1" cy="105"/>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46" name="Rectangle 1200"/>
                <p:cNvSpPr>
                  <a:spLocks noChangeArrowheads="1"/>
                </p:cNvSpPr>
                <p:nvPr/>
              </p:nvSpPr>
              <p:spPr bwMode="auto">
                <a:xfrm>
                  <a:off x="2502" y="2835"/>
                  <a:ext cx="1" cy="105"/>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47" name="Rectangle 1201"/>
                <p:cNvSpPr>
                  <a:spLocks noChangeArrowheads="1"/>
                </p:cNvSpPr>
                <p:nvPr/>
              </p:nvSpPr>
              <p:spPr bwMode="auto">
                <a:xfrm>
                  <a:off x="2503" y="2835"/>
                  <a:ext cx="2" cy="105"/>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48" name="Rectangle 1202"/>
                <p:cNvSpPr>
                  <a:spLocks noChangeArrowheads="1"/>
                </p:cNvSpPr>
                <p:nvPr/>
              </p:nvSpPr>
              <p:spPr bwMode="auto">
                <a:xfrm>
                  <a:off x="2505" y="2835"/>
                  <a:ext cx="2" cy="105"/>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49" name="Rectangle 1203"/>
                <p:cNvSpPr>
                  <a:spLocks noChangeArrowheads="1"/>
                </p:cNvSpPr>
                <p:nvPr/>
              </p:nvSpPr>
              <p:spPr bwMode="auto">
                <a:xfrm>
                  <a:off x="2507" y="2835"/>
                  <a:ext cx="1" cy="105"/>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50" name="Rectangle 1204"/>
                <p:cNvSpPr>
                  <a:spLocks noChangeArrowheads="1"/>
                </p:cNvSpPr>
                <p:nvPr/>
              </p:nvSpPr>
              <p:spPr bwMode="auto">
                <a:xfrm>
                  <a:off x="2508" y="2835"/>
                  <a:ext cx="2" cy="105"/>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51" name="Rectangle 1205"/>
                <p:cNvSpPr>
                  <a:spLocks noChangeArrowheads="1"/>
                </p:cNvSpPr>
                <p:nvPr/>
              </p:nvSpPr>
              <p:spPr bwMode="auto">
                <a:xfrm>
                  <a:off x="2510" y="2835"/>
                  <a:ext cx="1" cy="105"/>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52" name="Rectangle 1206"/>
                <p:cNvSpPr>
                  <a:spLocks noChangeArrowheads="1"/>
                </p:cNvSpPr>
                <p:nvPr/>
              </p:nvSpPr>
              <p:spPr bwMode="auto">
                <a:xfrm>
                  <a:off x="2511" y="2835"/>
                  <a:ext cx="1" cy="10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53" name="Rectangle 1207"/>
                <p:cNvSpPr>
                  <a:spLocks noChangeArrowheads="1"/>
                </p:cNvSpPr>
                <p:nvPr/>
              </p:nvSpPr>
              <p:spPr bwMode="auto">
                <a:xfrm>
                  <a:off x="2512" y="2835"/>
                  <a:ext cx="2" cy="10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54" name="Rectangle 1208"/>
                <p:cNvSpPr>
                  <a:spLocks noChangeArrowheads="1"/>
                </p:cNvSpPr>
                <p:nvPr/>
              </p:nvSpPr>
              <p:spPr bwMode="auto">
                <a:xfrm>
                  <a:off x="2514" y="2835"/>
                  <a:ext cx="1" cy="105"/>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55" name="Rectangle 1209"/>
                <p:cNvSpPr>
                  <a:spLocks noChangeArrowheads="1"/>
                </p:cNvSpPr>
                <p:nvPr/>
              </p:nvSpPr>
              <p:spPr bwMode="auto">
                <a:xfrm>
                  <a:off x="2515" y="2835"/>
                  <a:ext cx="1" cy="105"/>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56" name="Rectangle 1210"/>
                <p:cNvSpPr>
                  <a:spLocks noChangeArrowheads="1"/>
                </p:cNvSpPr>
                <p:nvPr/>
              </p:nvSpPr>
              <p:spPr bwMode="auto">
                <a:xfrm>
                  <a:off x="2516" y="2835"/>
                  <a:ext cx="2" cy="105"/>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57" name="Rectangle 1211"/>
                <p:cNvSpPr>
                  <a:spLocks noChangeArrowheads="1"/>
                </p:cNvSpPr>
                <p:nvPr/>
              </p:nvSpPr>
              <p:spPr bwMode="auto">
                <a:xfrm>
                  <a:off x="2518" y="2835"/>
                  <a:ext cx="1" cy="105"/>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58" name="Rectangle 1212"/>
                <p:cNvSpPr>
                  <a:spLocks noChangeArrowheads="1"/>
                </p:cNvSpPr>
                <p:nvPr/>
              </p:nvSpPr>
              <p:spPr bwMode="auto">
                <a:xfrm>
                  <a:off x="2519" y="2835"/>
                  <a:ext cx="2" cy="105"/>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59" name="Rectangle 1213"/>
                <p:cNvSpPr>
                  <a:spLocks noChangeArrowheads="1"/>
                </p:cNvSpPr>
                <p:nvPr/>
              </p:nvSpPr>
              <p:spPr bwMode="auto">
                <a:xfrm>
                  <a:off x="2521" y="2835"/>
                  <a:ext cx="1" cy="105"/>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0" name="Rectangle 1214"/>
                <p:cNvSpPr>
                  <a:spLocks noChangeArrowheads="1"/>
                </p:cNvSpPr>
                <p:nvPr/>
              </p:nvSpPr>
              <p:spPr bwMode="auto">
                <a:xfrm>
                  <a:off x="2522" y="2835"/>
                  <a:ext cx="1" cy="105"/>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1" name="Rectangle 1215"/>
                <p:cNvSpPr>
                  <a:spLocks noChangeArrowheads="1"/>
                </p:cNvSpPr>
                <p:nvPr/>
              </p:nvSpPr>
              <p:spPr bwMode="auto">
                <a:xfrm>
                  <a:off x="2523" y="2835"/>
                  <a:ext cx="1" cy="105"/>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2" name="Rectangle 1216"/>
                <p:cNvSpPr>
                  <a:spLocks noChangeArrowheads="1"/>
                </p:cNvSpPr>
                <p:nvPr/>
              </p:nvSpPr>
              <p:spPr bwMode="auto">
                <a:xfrm>
                  <a:off x="2524" y="2835"/>
                  <a:ext cx="2" cy="105"/>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3" name="Rectangle 1217"/>
                <p:cNvSpPr>
                  <a:spLocks noChangeArrowheads="1"/>
                </p:cNvSpPr>
                <p:nvPr/>
              </p:nvSpPr>
              <p:spPr bwMode="auto">
                <a:xfrm>
                  <a:off x="2526" y="2835"/>
                  <a:ext cx="1" cy="10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4" name="Rectangle 1218"/>
                <p:cNvSpPr>
                  <a:spLocks noChangeArrowheads="1"/>
                </p:cNvSpPr>
                <p:nvPr/>
              </p:nvSpPr>
              <p:spPr bwMode="auto">
                <a:xfrm>
                  <a:off x="2527" y="2835"/>
                  <a:ext cx="2" cy="105"/>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5" name="Rectangle 1219"/>
                <p:cNvSpPr>
                  <a:spLocks noChangeArrowheads="1"/>
                </p:cNvSpPr>
                <p:nvPr/>
              </p:nvSpPr>
              <p:spPr bwMode="auto">
                <a:xfrm>
                  <a:off x="2529" y="2835"/>
                  <a:ext cx="1" cy="105"/>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6" name="Rectangle 1220"/>
                <p:cNvSpPr>
                  <a:spLocks noChangeArrowheads="1"/>
                </p:cNvSpPr>
                <p:nvPr/>
              </p:nvSpPr>
              <p:spPr bwMode="auto">
                <a:xfrm>
                  <a:off x="2530" y="2835"/>
                  <a:ext cx="1" cy="105"/>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7" name="Rectangle 1221"/>
                <p:cNvSpPr>
                  <a:spLocks noChangeArrowheads="1"/>
                </p:cNvSpPr>
                <p:nvPr/>
              </p:nvSpPr>
              <p:spPr bwMode="auto">
                <a:xfrm>
                  <a:off x="2531" y="2835"/>
                  <a:ext cx="2" cy="105"/>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8" name="Rectangle 1222"/>
                <p:cNvSpPr>
                  <a:spLocks noChangeArrowheads="1"/>
                </p:cNvSpPr>
                <p:nvPr/>
              </p:nvSpPr>
              <p:spPr bwMode="auto">
                <a:xfrm>
                  <a:off x="2533" y="2835"/>
                  <a:ext cx="1" cy="105"/>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69" name="Rectangle 1223"/>
                <p:cNvSpPr>
                  <a:spLocks noChangeArrowheads="1"/>
                </p:cNvSpPr>
                <p:nvPr/>
              </p:nvSpPr>
              <p:spPr bwMode="auto">
                <a:xfrm>
                  <a:off x="2534" y="2835"/>
                  <a:ext cx="1" cy="10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0" name="Rectangle 1224"/>
                <p:cNvSpPr>
                  <a:spLocks noChangeArrowheads="1"/>
                </p:cNvSpPr>
                <p:nvPr/>
              </p:nvSpPr>
              <p:spPr bwMode="auto">
                <a:xfrm>
                  <a:off x="2535" y="2835"/>
                  <a:ext cx="2" cy="105"/>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1" name="Rectangle 1225"/>
                <p:cNvSpPr>
                  <a:spLocks noChangeArrowheads="1"/>
                </p:cNvSpPr>
                <p:nvPr/>
              </p:nvSpPr>
              <p:spPr bwMode="auto">
                <a:xfrm>
                  <a:off x="2537" y="2835"/>
                  <a:ext cx="1" cy="105"/>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2" name="Rectangle 1226"/>
                <p:cNvSpPr>
                  <a:spLocks noChangeArrowheads="1"/>
                </p:cNvSpPr>
                <p:nvPr/>
              </p:nvSpPr>
              <p:spPr bwMode="auto">
                <a:xfrm>
                  <a:off x="2538" y="2835"/>
                  <a:ext cx="1" cy="105"/>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3" name="Rectangle 1227"/>
                <p:cNvSpPr>
                  <a:spLocks noChangeArrowheads="1"/>
                </p:cNvSpPr>
                <p:nvPr/>
              </p:nvSpPr>
              <p:spPr bwMode="auto">
                <a:xfrm>
                  <a:off x="2539" y="2835"/>
                  <a:ext cx="2" cy="105"/>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4" name="Rectangle 1228"/>
                <p:cNvSpPr>
                  <a:spLocks noChangeArrowheads="1"/>
                </p:cNvSpPr>
                <p:nvPr/>
              </p:nvSpPr>
              <p:spPr bwMode="auto">
                <a:xfrm>
                  <a:off x="2541" y="2835"/>
                  <a:ext cx="1" cy="10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5" name="Rectangle 1229"/>
                <p:cNvSpPr>
                  <a:spLocks noChangeArrowheads="1"/>
                </p:cNvSpPr>
                <p:nvPr/>
              </p:nvSpPr>
              <p:spPr bwMode="auto">
                <a:xfrm>
                  <a:off x="2542" y="2835"/>
                  <a:ext cx="2" cy="105"/>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6" name="Rectangle 1230"/>
                <p:cNvSpPr>
                  <a:spLocks noChangeArrowheads="1"/>
                </p:cNvSpPr>
                <p:nvPr/>
              </p:nvSpPr>
              <p:spPr bwMode="auto">
                <a:xfrm>
                  <a:off x="2544" y="2835"/>
                  <a:ext cx="1" cy="105"/>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7" name="Rectangle 1231"/>
                <p:cNvSpPr>
                  <a:spLocks noChangeArrowheads="1"/>
                </p:cNvSpPr>
                <p:nvPr/>
              </p:nvSpPr>
              <p:spPr bwMode="auto">
                <a:xfrm>
                  <a:off x="2545" y="2835"/>
                  <a:ext cx="1" cy="105"/>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8" name="Rectangle 1232"/>
                <p:cNvSpPr>
                  <a:spLocks noChangeArrowheads="1"/>
                </p:cNvSpPr>
                <p:nvPr/>
              </p:nvSpPr>
              <p:spPr bwMode="auto">
                <a:xfrm>
                  <a:off x="2546" y="2835"/>
                  <a:ext cx="2" cy="105"/>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79" name="Rectangle 1233"/>
                <p:cNvSpPr>
                  <a:spLocks noChangeArrowheads="1"/>
                </p:cNvSpPr>
                <p:nvPr/>
              </p:nvSpPr>
              <p:spPr bwMode="auto">
                <a:xfrm>
                  <a:off x="2548" y="2835"/>
                  <a:ext cx="1" cy="105"/>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0" name="Rectangle 1234"/>
                <p:cNvSpPr>
                  <a:spLocks noChangeArrowheads="1"/>
                </p:cNvSpPr>
                <p:nvPr/>
              </p:nvSpPr>
              <p:spPr bwMode="auto">
                <a:xfrm>
                  <a:off x="2549" y="2835"/>
                  <a:ext cx="2" cy="105"/>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1" name="Rectangle 1235"/>
                <p:cNvSpPr>
                  <a:spLocks noChangeArrowheads="1"/>
                </p:cNvSpPr>
                <p:nvPr/>
              </p:nvSpPr>
              <p:spPr bwMode="auto">
                <a:xfrm>
                  <a:off x="2551" y="2835"/>
                  <a:ext cx="1" cy="105"/>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2" name="Rectangle 1236"/>
                <p:cNvSpPr>
                  <a:spLocks noChangeArrowheads="1"/>
                </p:cNvSpPr>
                <p:nvPr/>
              </p:nvSpPr>
              <p:spPr bwMode="auto">
                <a:xfrm>
                  <a:off x="2552" y="2835"/>
                  <a:ext cx="1" cy="105"/>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3" name="Rectangle 1237"/>
                <p:cNvSpPr>
                  <a:spLocks noChangeArrowheads="1"/>
                </p:cNvSpPr>
                <p:nvPr/>
              </p:nvSpPr>
              <p:spPr bwMode="auto">
                <a:xfrm>
                  <a:off x="2553" y="2835"/>
                  <a:ext cx="2" cy="10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4" name="Rectangle 1238"/>
                <p:cNvSpPr>
                  <a:spLocks noChangeArrowheads="1"/>
                </p:cNvSpPr>
                <p:nvPr/>
              </p:nvSpPr>
              <p:spPr bwMode="auto">
                <a:xfrm>
                  <a:off x="2555" y="2835"/>
                  <a:ext cx="1" cy="10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5" name="Rectangle 1239"/>
                <p:cNvSpPr>
                  <a:spLocks noChangeArrowheads="1"/>
                </p:cNvSpPr>
                <p:nvPr/>
              </p:nvSpPr>
              <p:spPr bwMode="auto">
                <a:xfrm>
                  <a:off x="2555" y="2835"/>
                  <a:ext cx="2" cy="105"/>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6" name="Rectangle 1240"/>
                <p:cNvSpPr>
                  <a:spLocks noChangeArrowheads="1"/>
                </p:cNvSpPr>
                <p:nvPr/>
              </p:nvSpPr>
              <p:spPr bwMode="auto">
                <a:xfrm>
                  <a:off x="2557" y="2835"/>
                  <a:ext cx="1" cy="105"/>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7" name="Rectangle 1241"/>
                <p:cNvSpPr>
                  <a:spLocks noChangeArrowheads="1"/>
                </p:cNvSpPr>
                <p:nvPr/>
              </p:nvSpPr>
              <p:spPr bwMode="auto">
                <a:xfrm>
                  <a:off x="2558" y="2835"/>
                  <a:ext cx="2" cy="105"/>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8" name="Rectangle 1242"/>
                <p:cNvSpPr>
                  <a:spLocks noChangeArrowheads="1"/>
                </p:cNvSpPr>
                <p:nvPr/>
              </p:nvSpPr>
              <p:spPr bwMode="auto">
                <a:xfrm>
                  <a:off x="2560" y="2835"/>
                  <a:ext cx="1" cy="105"/>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89" name="Rectangle 1243"/>
                <p:cNvSpPr>
                  <a:spLocks noChangeArrowheads="1"/>
                </p:cNvSpPr>
                <p:nvPr/>
              </p:nvSpPr>
              <p:spPr bwMode="auto">
                <a:xfrm>
                  <a:off x="2561" y="2835"/>
                  <a:ext cx="1" cy="105"/>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0" name="Rectangle 1244"/>
                <p:cNvSpPr>
                  <a:spLocks noChangeArrowheads="1"/>
                </p:cNvSpPr>
                <p:nvPr/>
              </p:nvSpPr>
              <p:spPr bwMode="auto">
                <a:xfrm>
                  <a:off x="2561" y="2835"/>
                  <a:ext cx="2" cy="10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1" name="Rectangle 1245"/>
                <p:cNvSpPr>
                  <a:spLocks noChangeArrowheads="1"/>
                </p:cNvSpPr>
                <p:nvPr/>
              </p:nvSpPr>
              <p:spPr bwMode="auto">
                <a:xfrm>
                  <a:off x="2563" y="2835"/>
                  <a:ext cx="1" cy="105"/>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2" name="Rectangle 1246"/>
                <p:cNvSpPr>
                  <a:spLocks noChangeArrowheads="1"/>
                </p:cNvSpPr>
                <p:nvPr/>
              </p:nvSpPr>
              <p:spPr bwMode="auto">
                <a:xfrm>
                  <a:off x="2564" y="2835"/>
                  <a:ext cx="2" cy="105"/>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3" name="Rectangle 1247"/>
                <p:cNvSpPr>
                  <a:spLocks noChangeArrowheads="1"/>
                </p:cNvSpPr>
                <p:nvPr/>
              </p:nvSpPr>
              <p:spPr bwMode="auto">
                <a:xfrm>
                  <a:off x="2566" y="2835"/>
                  <a:ext cx="1" cy="105"/>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4" name="Rectangle 1248"/>
                <p:cNvSpPr>
                  <a:spLocks noChangeArrowheads="1"/>
                </p:cNvSpPr>
                <p:nvPr/>
              </p:nvSpPr>
              <p:spPr bwMode="auto">
                <a:xfrm>
                  <a:off x="2567" y="2835"/>
                  <a:ext cx="1" cy="105"/>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5" name="Rectangle 1249"/>
                <p:cNvSpPr>
                  <a:spLocks noChangeArrowheads="1"/>
                </p:cNvSpPr>
                <p:nvPr/>
              </p:nvSpPr>
              <p:spPr bwMode="auto">
                <a:xfrm>
                  <a:off x="2567" y="2835"/>
                  <a:ext cx="1" cy="105"/>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6" name="Rectangle 1250"/>
                <p:cNvSpPr>
                  <a:spLocks noChangeArrowheads="1"/>
                </p:cNvSpPr>
                <p:nvPr/>
              </p:nvSpPr>
              <p:spPr bwMode="auto">
                <a:xfrm>
                  <a:off x="2568" y="2835"/>
                  <a:ext cx="1" cy="105"/>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7" name="Rectangle 1251"/>
                <p:cNvSpPr>
                  <a:spLocks noChangeArrowheads="1"/>
                </p:cNvSpPr>
                <p:nvPr/>
              </p:nvSpPr>
              <p:spPr bwMode="auto">
                <a:xfrm>
                  <a:off x="2569" y="2835"/>
                  <a:ext cx="1" cy="105"/>
                </a:xfrm>
                <a:prstGeom prst="rect">
                  <a:avLst/>
                </a:prstGeom>
                <a:solidFill>
                  <a:srgbClr val="0B0B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8" name="Rectangle 1252"/>
                <p:cNvSpPr>
                  <a:spLocks noChangeArrowheads="1"/>
                </p:cNvSpPr>
                <p:nvPr/>
              </p:nvSpPr>
              <p:spPr bwMode="auto">
                <a:xfrm>
                  <a:off x="2569" y="2835"/>
                  <a:ext cx="1" cy="105"/>
                </a:xfrm>
                <a:prstGeom prst="rect">
                  <a:avLst/>
                </a:prstGeom>
                <a:solidFill>
                  <a:srgbClr val="0909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99" name="Rectangle 1253"/>
                <p:cNvSpPr>
                  <a:spLocks noChangeArrowheads="1"/>
                </p:cNvSpPr>
                <p:nvPr/>
              </p:nvSpPr>
              <p:spPr bwMode="auto">
                <a:xfrm>
                  <a:off x="2570" y="2835"/>
                  <a:ext cx="1" cy="105"/>
                </a:xfrm>
                <a:prstGeom prst="rect">
                  <a:avLst/>
                </a:prstGeom>
                <a:solidFill>
                  <a:srgbClr val="06060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00" name="Rectangle 1254"/>
                <p:cNvSpPr>
                  <a:spLocks noChangeArrowheads="1"/>
                </p:cNvSpPr>
                <p:nvPr/>
              </p:nvSpPr>
              <p:spPr bwMode="auto">
                <a:xfrm>
                  <a:off x="2570" y="2835"/>
                  <a:ext cx="1" cy="105"/>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01" name="Rectangle 1255"/>
                <p:cNvSpPr>
                  <a:spLocks noChangeArrowheads="1"/>
                </p:cNvSpPr>
                <p:nvPr/>
              </p:nvSpPr>
              <p:spPr bwMode="auto">
                <a:xfrm>
                  <a:off x="2570" y="2835"/>
                  <a:ext cx="1" cy="1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02" name="Rectangle 1256"/>
                <p:cNvSpPr>
                  <a:spLocks noChangeArrowheads="1"/>
                </p:cNvSpPr>
                <p:nvPr/>
              </p:nvSpPr>
              <p:spPr bwMode="auto">
                <a:xfrm>
                  <a:off x="2571" y="2835"/>
                  <a:ext cx="1" cy="105"/>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03" name="Freeform 1257"/>
                <p:cNvSpPr>
                  <a:spLocks/>
                </p:cNvSpPr>
                <p:nvPr/>
              </p:nvSpPr>
              <p:spPr bwMode="auto">
                <a:xfrm>
                  <a:off x="2248" y="2835"/>
                  <a:ext cx="323" cy="104"/>
                </a:xfrm>
                <a:custGeom>
                  <a:avLst/>
                  <a:gdLst>
                    <a:gd name="T0" fmla="*/ 0 w 15017"/>
                    <a:gd name="T1" fmla="*/ 3685 h 4850"/>
                    <a:gd name="T2" fmla="*/ 1165 w 15017"/>
                    <a:gd name="T3" fmla="*/ 4850 h 4850"/>
                    <a:gd name="T4" fmla="*/ 13852 w 15017"/>
                    <a:gd name="T5" fmla="*/ 4850 h 4850"/>
                    <a:gd name="T6" fmla="*/ 15017 w 15017"/>
                    <a:gd name="T7" fmla="*/ 3685 h 4850"/>
                    <a:gd name="T8" fmla="*/ 15017 w 15017"/>
                    <a:gd name="T9" fmla="*/ 1166 h 4850"/>
                    <a:gd name="T10" fmla="*/ 13852 w 15017"/>
                    <a:gd name="T11" fmla="*/ 0 h 4850"/>
                    <a:gd name="T12" fmla="*/ 1165 w 15017"/>
                    <a:gd name="T13" fmla="*/ 0 h 4850"/>
                    <a:gd name="T14" fmla="*/ 0 w 15017"/>
                    <a:gd name="T15" fmla="*/ 1166 h 4850"/>
                    <a:gd name="T16" fmla="*/ 0 w 15017"/>
                    <a:gd name="T17" fmla="*/ 3685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17" h="4850">
                      <a:moveTo>
                        <a:pt x="0" y="3685"/>
                      </a:moveTo>
                      <a:cubicBezTo>
                        <a:pt x="0" y="4329"/>
                        <a:pt x="522" y="4850"/>
                        <a:pt x="1165" y="4850"/>
                      </a:cubicBezTo>
                      <a:lnTo>
                        <a:pt x="13852" y="4850"/>
                      </a:lnTo>
                      <a:cubicBezTo>
                        <a:pt x="14495" y="4850"/>
                        <a:pt x="15017" y="4329"/>
                        <a:pt x="15017" y="3685"/>
                      </a:cubicBezTo>
                      <a:lnTo>
                        <a:pt x="15017" y="1166"/>
                      </a:lnTo>
                      <a:cubicBezTo>
                        <a:pt x="15017" y="522"/>
                        <a:pt x="14495" y="0"/>
                        <a:pt x="13852" y="0"/>
                      </a:cubicBezTo>
                      <a:lnTo>
                        <a:pt x="1165" y="0"/>
                      </a:lnTo>
                      <a:cubicBezTo>
                        <a:pt x="522" y="0"/>
                        <a:pt x="0" y="522"/>
                        <a:pt x="0" y="1166"/>
                      </a:cubicBezTo>
                      <a:lnTo>
                        <a:pt x="0" y="3685"/>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9" name="Group 1258"/>
              <p:cNvGrpSpPr>
                <a:grpSpLocks/>
              </p:cNvGrpSpPr>
              <p:nvPr/>
            </p:nvGrpSpPr>
            <p:grpSpPr bwMode="auto">
              <a:xfrm>
                <a:off x="2121" y="3494"/>
                <a:ext cx="324" cy="104"/>
                <a:chOff x="2248" y="3494"/>
                <a:chExt cx="324" cy="104"/>
              </a:xfrm>
            </p:grpSpPr>
            <p:sp>
              <p:nvSpPr>
                <p:cNvPr id="2850" name="Rectangle 1259"/>
                <p:cNvSpPr>
                  <a:spLocks noChangeArrowheads="1"/>
                </p:cNvSpPr>
                <p:nvPr/>
              </p:nvSpPr>
              <p:spPr bwMode="auto">
                <a:xfrm>
                  <a:off x="2248" y="3494"/>
                  <a:ext cx="1" cy="104"/>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51" name="Rectangle 1260"/>
                <p:cNvSpPr>
                  <a:spLocks noChangeArrowheads="1"/>
                </p:cNvSpPr>
                <p:nvPr/>
              </p:nvSpPr>
              <p:spPr bwMode="auto">
                <a:xfrm>
                  <a:off x="2249" y="3494"/>
                  <a:ext cx="1" cy="104"/>
                </a:xfrm>
                <a:prstGeom prst="rect">
                  <a:avLst/>
                </a:prstGeom>
                <a:solidFill>
                  <a:srgbClr val="04040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52" name="Rectangle 1261"/>
                <p:cNvSpPr>
                  <a:spLocks noChangeArrowheads="1"/>
                </p:cNvSpPr>
                <p:nvPr/>
              </p:nvSpPr>
              <p:spPr bwMode="auto">
                <a:xfrm>
                  <a:off x="2249" y="3494"/>
                  <a:ext cx="1" cy="104"/>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53" name="Rectangle 1262"/>
                <p:cNvSpPr>
                  <a:spLocks noChangeArrowheads="1"/>
                </p:cNvSpPr>
                <p:nvPr/>
              </p:nvSpPr>
              <p:spPr bwMode="auto">
                <a:xfrm>
                  <a:off x="2249" y="3494"/>
                  <a:ext cx="1" cy="104"/>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54" name="Rectangle 1263"/>
                <p:cNvSpPr>
                  <a:spLocks noChangeArrowheads="1"/>
                </p:cNvSpPr>
                <p:nvPr/>
              </p:nvSpPr>
              <p:spPr bwMode="auto">
                <a:xfrm>
                  <a:off x="2250" y="3494"/>
                  <a:ext cx="1" cy="104"/>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55" name="Rectangle 1264"/>
                <p:cNvSpPr>
                  <a:spLocks noChangeArrowheads="1"/>
                </p:cNvSpPr>
                <p:nvPr/>
              </p:nvSpPr>
              <p:spPr bwMode="auto">
                <a:xfrm>
                  <a:off x="2250" y="3494"/>
                  <a:ext cx="1" cy="104"/>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56" name="Rectangle 1265"/>
                <p:cNvSpPr>
                  <a:spLocks noChangeArrowheads="1"/>
                </p:cNvSpPr>
                <p:nvPr/>
              </p:nvSpPr>
              <p:spPr bwMode="auto">
                <a:xfrm>
                  <a:off x="2251" y="3494"/>
                  <a:ext cx="1" cy="104"/>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57" name="Rectangle 1266"/>
                <p:cNvSpPr>
                  <a:spLocks noChangeArrowheads="1"/>
                </p:cNvSpPr>
                <p:nvPr/>
              </p:nvSpPr>
              <p:spPr bwMode="auto">
                <a:xfrm>
                  <a:off x="2252" y="3494"/>
                  <a:ext cx="1" cy="104"/>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58" name="Rectangle 1267"/>
                <p:cNvSpPr>
                  <a:spLocks noChangeArrowheads="1"/>
                </p:cNvSpPr>
                <p:nvPr/>
              </p:nvSpPr>
              <p:spPr bwMode="auto">
                <a:xfrm>
                  <a:off x="2253" y="3494"/>
                  <a:ext cx="1" cy="104"/>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59" name="Rectangle 1268"/>
                <p:cNvSpPr>
                  <a:spLocks noChangeArrowheads="1"/>
                </p:cNvSpPr>
                <p:nvPr/>
              </p:nvSpPr>
              <p:spPr bwMode="auto">
                <a:xfrm>
                  <a:off x="2254" y="3494"/>
                  <a:ext cx="1" cy="104"/>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0" name="Rectangle 1269"/>
                <p:cNvSpPr>
                  <a:spLocks noChangeArrowheads="1"/>
                </p:cNvSpPr>
                <p:nvPr/>
              </p:nvSpPr>
              <p:spPr bwMode="auto">
                <a:xfrm>
                  <a:off x="2255" y="3494"/>
                  <a:ext cx="2" cy="104"/>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1" name="Rectangle 1270"/>
                <p:cNvSpPr>
                  <a:spLocks noChangeArrowheads="1"/>
                </p:cNvSpPr>
                <p:nvPr/>
              </p:nvSpPr>
              <p:spPr bwMode="auto">
                <a:xfrm>
                  <a:off x="2257" y="3494"/>
                  <a:ext cx="1" cy="104"/>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2" name="Rectangle 1271"/>
                <p:cNvSpPr>
                  <a:spLocks noChangeArrowheads="1"/>
                </p:cNvSpPr>
                <p:nvPr/>
              </p:nvSpPr>
              <p:spPr bwMode="auto">
                <a:xfrm>
                  <a:off x="2258" y="3494"/>
                  <a:ext cx="1" cy="104"/>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3" name="Rectangle 1272"/>
                <p:cNvSpPr>
                  <a:spLocks noChangeArrowheads="1"/>
                </p:cNvSpPr>
                <p:nvPr/>
              </p:nvSpPr>
              <p:spPr bwMode="auto">
                <a:xfrm>
                  <a:off x="2258" y="3494"/>
                  <a:ext cx="2" cy="104"/>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4" name="Rectangle 1273"/>
                <p:cNvSpPr>
                  <a:spLocks noChangeArrowheads="1"/>
                </p:cNvSpPr>
                <p:nvPr/>
              </p:nvSpPr>
              <p:spPr bwMode="auto">
                <a:xfrm>
                  <a:off x="2260" y="3494"/>
                  <a:ext cx="2" cy="104"/>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5" name="Rectangle 1274"/>
                <p:cNvSpPr>
                  <a:spLocks noChangeArrowheads="1"/>
                </p:cNvSpPr>
                <p:nvPr/>
              </p:nvSpPr>
              <p:spPr bwMode="auto">
                <a:xfrm>
                  <a:off x="2262" y="3494"/>
                  <a:ext cx="1" cy="104"/>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6" name="Rectangle 1275"/>
                <p:cNvSpPr>
                  <a:spLocks noChangeArrowheads="1"/>
                </p:cNvSpPr>
                <p:nvPr/>
              </p:nvSpPr>
              <p:spPr bwMode="auto">
                <a:xfrm>
                  <a:off x="2263" y="3494"/>
                  <a:ext cx="1" cy="104"/>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7" name="Rectangle 1276"/>
                <p:cNvSpPr>
                  <a:spLocks noChangeArrowheads="1"/>
                </p:cNvSpPr>
                <p:nvPr/>
              </p:nvSpPr>
              <p:spPr bwMode="auto">
                <a:xfrm>
                  <a:off x="2264" y="3494"/>
                  <a:ext cx="1" cy="104"/>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8" name="Rectangle 1277"/>
                <p:cNvSpPr>
                  <a:spLocks noChangeArrowheads="1"/>
                </p:cNvSpPr>
                <p:nvPr/>
              </p:nvSpPr>
              <p:spPr bwMode="auto">
                <a:xfrm>
                  <a:off x="2265" y="3494"/>
                  <a:ext cx="1" cy="10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69" name="Rectangle 1278"/>
                <p:cNvSpPr>
                  <a:spLocks noChangeArrowheads="1"/>
                </p:cNvSpPr>
                <p:nvPr/>
              </p:nvSpPr>
              <p:spPr bwMode="auto">
                <a:xfrm>
                  <a:off x="2266" y="3494"/>
                  <a:ext cx="2" cy="104"/>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0" name="Rectangle 1279"/>
                <p:cNvSpPr>
                  <a:spLocks noChangeArrowheads="1"/>
                </p:cNvSpPr>
                <p:nvPr/>
              </p:nvSpPr>
              <p:spPr bwMode="auto">
                <a:xfrm>
                  <a:off x="2268" y="3494"/>
                  <a:ext cx="1" cy="104"/>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1" name="Rectangle 1280"/>
                <p:cNvSpPr>
                  <a:spLocks noChangeArrowheads="1"/>
                </p:cNvSpPr>
                <p:nvPr/>
              </p:nvSpPr>
              <p:spPr bwMode="auto">
                <a:xfrm>
                  <a:off x="2269" y="3494"/>
                  <a:ext cx="2" cy="104"/>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2" name="Rectangle 1281"/>
                <p:cNvSpPr>
                  <a:spLocks noChangeArrowheads="1"/>
                </p:cNvSpPr>
                <p:nvPr/>
              </p:nvSpPr>
              <p:spPr bwMode="auto">
                <a:xfrm>
                  <a:off x="2271" y="3494"/>
                  <a:ext cx="1" cy="104"/>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3" name="Rectangle 1282"/>
                <p:cNvSpPr>
                  <a:spLocks noChangeArrowheads="1"/>
                </p:cNvSpPr>
                <p:nvPr/>
              </p:nvSpPr>
              <p:spPr bwMode="auto">
                <a:xfrm>
                  <a:off x="2272" y="3494"/>
                  <a:ext cx="2" cy="104"/>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4" name="Rectangle 1283"/>
                <p:cNvSpPr>
                  <a:spLocks noChangeArrowheads="1"/>
                </p:cNvSpPr>
                <p:nvPr/>
              </p:nvSpPr>
              <p:spPr bwMode="auto">
                <a:xfrm>
                  <a:off x="2274" y="3494"/>
                  <a:ext cx="1" cy="104"/>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5" name="Rectangle 1284"/>
                <p:cNvSpPr>
                  <a:spLocks noChangeArrowheads="1"/>
                </p:cNvSpPr>
                <p:nvPr/>
              </p:nvSpPr>
              <p:spPr bwMode="auto">
                <a:xfrm>
                  <a:off x="2275" y="3494"/>
                  <a:ext cx="2" cy="104"/>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6" name="Rectangle 1285"/>
                <p:cNvSpPr>
                  <a:spLocks noChangeArrowheads="1"/>
                </p:cNvSpPr>
                <p:nvPr/>
              </p:nvSpPr>
              <p:spPr bwMode="auto">
                <a:xfrm>
                  <a:off x="2277" y="3494"/>
                  <a:ext cx="1" cy="104"/>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7" name="Rectangle 1286"/>
                <p:cNvSpPr>
                  <a:spLocks noChangeArrowheads="1"/>
                </p:cNvSpPr>
                <p:nvPr/>
              </p:nvSpPr>
              <p:spPr bwMode="auto">
                <a:xfrm>
                  <a:off x="2278" y="3494"/>
                  <a:ext cx="1" cy="104"/>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8" name="Rectangle 1287"/>
                <p:cNvSpPr>
                  <a:spLocks noChangeArrowheads="1"/>
                </p:cNvSpPr>
                <p:nvPr/>
              </p:nvSpPr>
              <p:spPr bwMode="auto">
                <a:xfrm>
                  <a:off x="2279" y="3494"/>
                  <a:ext cx="1" cy="104"/>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79" name="Rectangle 1288"/>
                <p:cNvSpPr>
                  <a:spLocks noChangeArrowheads="1"/>
                </p:cNvSpPr>
                <p:nvPr/>
              </p:nvSpPr>
              <p:spPr bwMode="auto">
                <a:xfrm>
                  <a:off x="2280" y="3494"/>
                  <a:ext cx="1" cy="104"/>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0" name="Rectangle 1289"/>
                <p:cNvSpPr>
                  <a:spLocks noChangeArrowheads="1"/>
                </p:cNvSpPr>
                <p:nvPr/>
              </p:nvSpPr>
              <p:spPr bwMode="auto">
                <a:xfrm>
                  <a:off x="2281" y="3494"/>
                  <a:ext cx="2" cy="104"/>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1" name="Rectangle 1290"/>
                <p:cNvSpPr>
                  <a:spLocks noChangeArrowheads="1"/>
                </p:cNvSpPr>
                <p:nvPr/>
              </p:nvSpPr>
              <p:spPr bwMode="auto">
                <a:xfrm>
                  <a:off x="2283" y="3494"/>
                  <a:ext cx="1" cy="104"/>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2" name="Rectangle 1291"/>
                <p:cNvSpPr>
                  <a:spLocks noChangeArrowheads="1"/>
                </p:cNvSpPr>
                <p:nvPr/>
              </p:nvSpPr>
              <p:spPr bwMode="auto">
                <a:xfrm>
                  <a:off x="2284" y="3494"/>
                  <a:ext cx="2" cy="104"/>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3" name="Rectangle 1292"/>
                <p:cNvSpPr>
                  <a:spLocks noChangeArrowheads="1"/>
                </p:cNvSpPr>
                <p:nvPr/>
              </p:nvSpPr>
              <p:spPr bwMode="auto">
                <a:xfrm>
                  <a:off x="2286" y="3494"/>
                  <a:ext cx="1" cy="104"/>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4" name="Rectangle 1293"/>
                <p:cNvSpPr>
                  <a:spLocks noChangeArrowheads="1"/>
                </p:cNvSpPr>
                <p:nvPr/>
              </p:nvSpPr>
              <p:spPr bwMode="auto">
                <a:xfrm>
                  <a:off x="2287" y="3494"/>
                  <a:ext cx="1" cy="104"/>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5" name="Rectangle 1294"/>
                <p:cNvSpPr>
                  <a:spLocks noChangeArrowheads="1"/>
                </p:cNvSpPr>
                <p:nvPr/>
              </p:nvSpPr>
              <p:spPr bwMode="auto">
                <a:xfrm>
                  <a:off x="2288" y="3494"/>
                  <a:ext cx="2" cy="104"/>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6" name="Rectangle 1295"/>
                <p:cNvSpPr>
                  <a:spLocks noChangeArrowheads="1"/>
                </p:cNvSpPr>
                <p:nvPr/>
              </p:nvSpPr>
              <p:spPr bwMode="auto">
                <a:xfrm>
                  <a:off x="2290" y="3494"/>
                  <a:ext cx="1" cy="104"/>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7" name="Rectangle 1296"/>
                <p:cNvSpPr>
                  <a:spLocks noChangeArrowheads="1"/>
                </p:cNvSpPr>
                <p:nvPr/>
              </p:nvSpPr>
              <p:spPr bwMode="auto">
                <a:xfrm>
                  <a:off x="2291" y="3494"/>
                  <a:ext cx="1" cy="104"/>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8" name="Rectangle 1297"/>
                <p:cNvSpPr>
                  <a:spLocks noChangeArrowheads="1"/>
                </p:cNvSpPr>
                <p:nvPr/>
              </p:nvSpPr>
              <p:spPr bwMode="auto">
                <a:xfrm>
                  <a:off x="2292" y="3494"/>
                  <a:ext cx="2" cy="104"/>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89" name="Rectangle 1298"/>
                <p:cNvSpPr>
                  <a:spLocks noChangeArrowheads="1"/>
                </p:cNvSpPr>
                <p:nvPr/>
              </p:nvSpPr>
              <p:spPr bwMode="auto">
                <a:xfrm>
                  <a:off x="2294" y="3494"/>
                  <a:ext cx="1" cy="104"/>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0" name="Rectangle 1299"/>
                <p:cNvSpPr>
                  <a:spLocks noChangeArrowheads="1"/>
                </p:cNvSpPr>
                <p:nvPr/>
              </p:nvSpPr>
              <p:spPr bwMode="auto">
                <a:xfrm>
                  <a:off x="2295" y="3494"/>
                  <a:ext cx="1" cy="104"/>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1" name="Rectangle 1300"/>
                <p:cNvSpPr>
                  <a:spLocks noChangeArrowheads="1"/>
                </p:cNvSpPr>
                <p:nvPr/>
              </p:nvSpPr>
              <p:spPr bwMode="auto">
                <a:xfrm>
                  <a:off x="2296" y="3494"/>
                  <a:ext cx="2" cy="104"/>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2" name="Rectangle 1301"/>
                <p:cNvSpPr>
                  <a:spLocks noChangeArrowheads="1"/>
                </p:cNvSpPr>
                <p:nvPr/>
              </p:nvSpPr>
              <p:spPr bwMode="auto">
                <a:xfrm>
                  <a:off x="2298" y="3494"/>
                  <a:ext cx="1" cy="104"/>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3" name="Rectangle 1302"/>
                <p:cNvSpPr>
                  <a:spLocks noChangeArrowheads="1"/>
                </p:cNvSpPr>
                <p:nvPr/>
              </p:nvSpPr>
              <p:spPr bwMode="auto">
                <a:xfrm>
                  <a:off x="2299" y="3494"/>
                  <a:ext cx="1" cy="104"/>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4" name="Rectangle 1303"/>
                <p:cNvSpPr>
                  <a:spLocks noChangeArrowheads="1"/>
                </p:cNvSpPr>
                <p:nvPr/>
              </p:nvSpPr>
              <p:spPr bwMode="auto">
                <a:xfrm>
                  <a:off x="2300" y="3494"/>
                  <a:ext cx="2" cy="10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5" name="Rectangle 1304"/>
                <p:cNvSpPr>
                  <a:spLocks noChangeArrowheads="1"/>
                </p:cNvSpPr>
                <p:nvPr/>
              </p:nvSpPr>
              <p:spPr bwMode="auto">
                <a:xfrm>
                  <a:off x="2302" y="3494"/>
                  <a:ext cx="1" cy="104"/>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6" name="Rectangle 1305"/>
                <p:cNvSpPr>
                  <a:spLocks noChangeArrowheads="1"/>
                </p:cNvSpPr>
                <p:nvPr/>
              </p:nvSpPr>
              <p:spPr bwMode="auto">
                <a:xfrm>
                  <a:off x="2303" y="3494"/>
                  <a:ext cx="2" cy="10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7" name="Rectangle 1306"/>
                <p:cNvSpPr>
                  <a:spLocks noChangeArrowheads="1"/>
                </p:cNvSpPr>
                <p:nvPr/>
              </p:nvSpPr>
              <p:spPr bwMode="auto">
                <a:xfrm>
                  <a:off x="2305" y="3494"/>
                  <a:ext cx="1" cy="104"/>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8" name="Rectangle 1307"/>
                <p:cNvSpPr>
                  <a:spLocks noChangeArrowheads="1"/>
                </p:cNvSpPr>
                <p:nvPr/>
              </p:nvSpPr>
              <p:spPr bwMode="auto">
                <a:xfrm>
                  <a:off x="2306" y="3494"/>
                  <a:ext cx="1" cy="10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99" name="Rectangle 1308"/>
                <p:cNvSpPr>
                  <a:spLocks noChangeArrowheads="1"/>
                </p:cNvSpPr>
                <p:nvPr/>
              </p:nvSpPr>
              <p:spPr bwMode="auto">
                <a:xfrm>
                  <a:off x="2307" y="3494"/>
                  <a:ext cx="1" cy="104"/>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00" name="Rectangle 1309"/>
                <p:cNvSpPr>
                  <a:spLocks noChangeArrowheads="1"/>
                </p:cNvSpPr>
                <p:nvPr/>
              </p:nvSpPr>
              <p:spPr bwMode="auto">
                <a:xfrm>
                  <a:off x="2308" y="3494"/>
                  <a:ext cx="3" cy="104"/>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01" name="Rectangle 1310"/>
                <p:cNvSpPr>
                  <a:spLocks noChangeArrowheads="1"/>
                </p:cNvSpPr>
                <p:nvPr/>
              </p:nvSpPr>
              <p:spPr bwMode="auto">
                <a:xfrm>
                  <a:off x="2311" y="3494"/>
                  <a:ext cx="1" cy="104"/>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02" name="Rectangle 1311"/>
                <p:cNvSpPr>
                  <a:spLocks noChangeArrowheads="1"/>
                </p:cNvSpPr>
                <p:nvPr/>
              </p:nvSpPr>
              <p:spPr bwMode="auto">
                <a:xfrm>
                  <a:off x="2312" y="3494"/>
                  <a:ext cx="1" cy="104"/>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03" name="Rectangle 1312"/>
                <p:cNvSpPr>
                  <a:spLocks noChangeArrowheads="1"/>
                </p:cNvSpPr>
                <p:nvPr/>
              </p:nvSpPr>
              <p:spPr bwMode="auto">
                <a:xfrm>
                  <a:off x="2313" y="3494"/>
                  <a:ext cx="2" cy="104"/>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04" name="Rectangle 1313"/>
                <p:cNvSpPr>
                  <a:spLocks noChangeArrowheads="1"/>
                </p:cNvSpPr>
                <p:nvPr/>
              </p:nvSpPr>
              <p:spPr bwMode="auto">
                <a:xfrm>
                  <a:off x="2315" y="3494"/>
                  <a:ext cx="1" cy="104"/>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05" name="Rectangle 1314"/>
                <p:cNvSpPr>
                  <a:spLocks noChangeArrowheads="1"/>
                </p:cNvSpPr>
                <p:nvPr/>
              </p:nvSpPr>
              <p:spPr bwMode="auto">
                <a:xfrm>
                  <a:off x="2316" y="3494"/>
                  <a:ext cx="1" cy="104"/>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06" name="Rectangle 1315"/>
                <p:cNvSpPr>
                  <a:spLocks noChangeArrowheads="1"/>
                </p:cNvSpPr>
                <p:nvPr/>
              </p:nvSpPr>
              <p:spPr bwMode="auto">
                <a:xfrm>
                  <a:off x="2317" y="3494"/>
                  <a:ext cx="2" cy="104"/>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07" name="Rectangle 1316"/>
                <p:cNvSpPr>
                  <a:spLocks noChangeArrowheads="1"/>
                </p:cNvSpPr>
                <p:nvPr/>
              </p:nvSpPr>
              <p:spPr bwMode="auto">
                <a:xfrm>
                  <a:off x="2319" y="3494"/>
                  <a:ext cx="1" cy="104"/>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08" name="Rectangle 1317"/>
                <p:cNvSpPr>
                  <a:spLocks noChangeArrowheads="1"/>
                </p:cNvSpPr>
                <p:nvPr/>
              </p:nvSpPr>
              <p:spPr bwMode="auto">
                <a:xfrm>
                  <a:off x="2320" y="3494"/>
                  <a:ext cx="2" cy="104"/>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09" name="Rectangle 1318"/>
                <p:cNvSpPr>
                  <a:spLocks noChangeArrowheads="1"/>
                </p:cNvSpPr>
                <p:nvPr/>
              </p:nvSpPr>
              <p:spPr bwMode="auto">
                <a:xfrm>
                  <a:off x="2322" y="3494"/>
                  <a:ext cx="1" cy="104"/>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10" name="Rectangle 1319"/>
                <p:cNvSpPr>
                  <a:spLocks noChangeArrowheads="1"/>
                </p:cNvSpPr>
                <p:nvPr/>
              </p:nvSpPr>
              <p:spPr bwMode="auto">
                <a:xfrm>
                  <a:off x="2323" y="3494"/>
                  <a:ext cx="2" cy="104"/>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11" name="Rectangle 1320"/>
                <p:cNvSpPr>
                  <a:spLocks noChangeArrowheads="1"/>
                </p:cNvSpPr>
                <p:nvPr/>
              </p:nvSpPr>
              <p:spPr bwMode="auto">
                <a:xfrm>
                  <a:off x="2325" y="3494"/>
                  <a:ext cx="1" cy="104"/>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12" name="Rectangle 1321"/>
                <p:cNvSpPr>
                  <a:spLocks noChangeArrowheads="1"/>
                </p:cNvSpPr>
                <p:nvPr/>
              </p:nvSpPr>
              <p:spPr bwMode="auto">
                <a:xfrm>
                  <a:off x="2326" y="3494"/>
                  <a:ext cx="2" cy="10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13" name="Rectangle 1322"/>
                <p:cNvSpPr>
                  <a:spLocks noChangeArrowheads="1"/>
                </p:cNvSpPr>
                <p:nvPr/>
              </p:nvSpPr>
              <p:spPr bwMode="auto">
                <a:xfrm>
                  <a:off x="2328" y="3494"/>
                  <a:ext cx="2" cy="104"/>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14" name="Rectangle 1323"/>
                <p:cNvSpPr>
                  <a:spLocks noChangeArrowheads="1"/>
                </p:cNvSpPr>
                <p:nvPr/>
              </p:nvSpPr>
              <p:spPr bwMode="auto">
                <a:xfrm>
                  <a:off x="2330" y="3494"/>
                  <a:ext cx="1" cy="104"/>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15" name="Rectangle 1324"/>
                <p:cNvSpPr>
                  <a:spLocks noChangeArrowheads="1"/>
                </p:cNvSpPr>
                <p:nvPr/>
              </p:nvSpPr>
              <p:spPr bwMode="auto">
                <a:xfrm>
                  <a:off x="2331" y="3494"/>
                  <a:ext cx="2" cy="104"/>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16" name="Rectangle 1325"/>
                <p:cNvSpPr>
                  <a:spLocks noChangeArrowheads="1"/>
                </p:cNvSpPr>
                <p:nvPr/>
              </p:nvSpPr>
              <p:spPr bwMode="auto">
                <a:xfrm>
                  <a:off x="2333" y="3494"/>
                  <a:ext cx="2" cy="104"/>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17" name="Rectangle 1326"/>
                <p:cNvSpPr>
                  <a:spLocks noChangeArrowheads="1"/>
                </p:cNvSpPr>
                <p:nvPr/>
              </p:nvSpPr>
              <p:spPr bwMode="auto">
                <a:xfrm>
                  <a:off x="2335" y="3494"/>
                  <a:ext cx="2" cy="104"/>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18" name="Rectangle 1327"/>
                <p:cNvSpPr>
                  <a:spLocks noChangeArrowheads="1"/>
                </p:cNvSpPr>
                <p:nvPr/>
              </p:nvSpPr>
              <p:spPr bwMode="auto">
                <a:xfrm>
                  <a:off x="2337" y="3494"/>
                  <a:ext cx="1" cy="104"/>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19" name="Rectangle 1328"/>
                <p:cNvSpPr>
                  <a:spLocks noChangeArrowheads="1"/>
                </p:cNvSpPr>
                <p:nvPr/>
              </p:nvSpPr>
              <p:spPr bwMode="auto">
                <a:xfrm>
                  <a:off x="2338" y="3494"/>
                  <a:ext cx="2" cy="10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20" name="Rectangle 1329"/>
                <p:cNvSpPr>
                  <a:spLocks noChangeArrowheads="1"/>
                </p:cNvSpPr>
                <p:nvPr/>
              </p:nvSpPr>
              <p:spPr bwMode="auto">
                <a:xfrm>
                  <a:off x="2340" y="3494"/>
                  <a:ext cx="2" cy="104"/>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21" name="Rectangle 1330"/>
                <p:cNvSpPr>
                  <a:spLocks noChangeArrowheads="1"/>
                </p:cNvSpPr>
                <p:nvPr/>
              </p:nvSpPr>
              <p:spPr bwMode="auto">
                <a:xfrm>
                  <a:off x="2342" y="3494"/>
                  <a:ext cx="2" cy="104"/>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22" name="Rectangle 1331"/>
                <p:cNvSpPr>
                  <a:spLocks noChangeArrowheads="1"/>
                </p:cNvSpPr>
                <p:nvPr/>
              </p:nvSpPr>
              <p:spPr bwMode="auto">
                <a:xfrm>
                  <a:off x="2344" y="3494"/>
                  <a:ext cx="2" cy="104"/>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23" name="Rectangle 1332"/>
                <p:cNvSpPr>
                  <a:spLocks noChangeArrowheads="1"/>
                </p:cNvSpPr>
                <p:nvPr/>
              </p:nvSpPr>
              <p:spPr bwMode="auto">
                <a:xfrm>
                  <a:off x="2346" y="3494"/>
                  <a:ext cx="2" cy="10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24" name="Rectangle 1333"/>
                <p:cNvSpPr>
                  <a:spLocks noChangeArrowheads="1"/>
                </p:cNvSpPr>
                <p:nvPr/>
              </p:nvSpPr>
              <p:spPr bwMode="auto">
                <a:xfrm>
                  <a:off x="2348" y="3494"/>
                  <a:ext cx="3" cy="10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25" name="Rectangle 1334"/>
                <p:cNvSpPr>
                  <a:spLocks noChangeArrowheads="1"/>
                </p:cNvSpPr>
                <p:nvPr/>
              </p:nvSpPr>
              <p:spPr bwMode="auto">
                <a:xfrm>
                  <a:off x="2351" y="3494"/>
                  <a:ext cx="1" cy="104"/>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26" name="Rectangle 1335"/>
                <p:cNvSpPr>
                  <a:spLocks noChangeArrowheads="1"/>
                </p:cNvSpPr>
                <p:nvPr/>
              </p:nvSpPr>
              <p:spPr bwMode="auto">
                <a:xfrm>
                  <a:off x="2352" y="3494"/>
                  <a:ext cx="3" cy="104"/>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27" name="Rectangle 1336"/>
                <p:cNvSpPr>
                  <a:spLocks noChangeArrowheads="1"/>
                </p:cNvSpPr>
                <p:nvPr/>
              </p:nvSpPr>
              <p:spPr bwMode="auto">
                <a:xfrm>
                  <a:off x="2355" y="3494"/>
                  <a:ext cx="2" cy="104"/>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28" name="Rectangle 1337"/>
                <p:cNvSpPr>
                  <a:spLocks noChangeArrowheads="1"/>
                </p:cNvSpPr>
                <p:nvPr/>
              </p:nvSpPr>
              <p:spPr bwMode="auto">
                <a:xfrm>
                  <a:off x="2357" y="3494"/>
                  <a:ext cx="4" cy="10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29" name="Rectangle 1338"/>
                <p:cNvSpPr>
                  <a:spLocks noChangeArrowheads="1"/>
                </p:cNvSpPr>
                <p:nvPr/>
              </p:nvSpPr>
              <p:spPr bwMode="auto">
                <a:xfrm>
                  <a:off x="2361" y="3494"/>
                  <a:ext cx="2" cy="104"/>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30" name="Rectangle 1339"/>
                <p:cNvSpPr>
                  <a:spLocks noChangeArrowheads="1"/>
                </p:cNvSpPr>
                <p:nvPr/>
              </p:nvSpPr>
              <p:spPr bwMode="auto">
                <a:xfrm>
                  <a:off x="2363" y="3494"/>
                  <a:ext cx="4" cy="104"/>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31" name="Rectangle 1340"/>
                <p:cNvSpPr>
                  <a:spLocks noChangeArrowheads="1"/>
                </p:cNvSpPr>
                <p:nvPr/>
              </p:nvSpPr>
              <p:spPr bwMode="auto">
                <a:xfrm>
                  <a:off x="2367" y="3494"/>
                  <a:ext cx="3" cy="104"/>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32" name="Rectangle 1341"/>
                <p:cNvSpPr>
                  <a:spLocks noChangeArrowheads="1"/>
                </p:cNvSpPr>
                <p:nvPr/>
              </p:nvSpPr>
              <p:spPr bwMode="auto">
                <a:xfrm>
                  <a:off x="2370" y="3494"/>
                  <a:ext cx="4" cy="104"/>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33" name="Rectangle 1342"/>
                <p:cNvSpPr>
                  <a:spLocks noChangeArrowheads="1"/>
                </p:cNvSpPr>
                <p:nvPr/>
              </p:nvSpPr>
              <p:spPr bwMode="auto">
                <a:xfrm>
                  <a:off x="2374" y="3494"/>
                  <a:ext cx="4" cy="104"/>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34" name="Rectangle 1343"/>
                <p:cNvSpPr>
                  <a:spLocks noChangeArrowheads="1"/>
                </p:cNvSpPr>
                <p:nvPr/>
              </p:nvSpPr>
              <p:spPr bwMode="auto">
                <a:xfrm>
                  <a:off x="2378" y="3494"/>
                  <a:ext cx="6" cy="104"/>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35" name="Rectangle 1344"/>
                <p:cNvSpPr>
                  <a:spLocks noChangeArrowheads="1"/>
                </p:cNvSpPr>
                <p:nvPr/>
              </p:nvSpPr>
              <p:spPr bwMode="auto">
                <a:xfrm>
                  <a:off x="2384" y="3494"/>
                  <a:ext cx="6" cy="104"/>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36" name="Rectangle 1345"/>
                <p:cNvSpPr>
                  <a:spLocks noChangeArrowheads="1"/>
                </p:cNvSpPr>
                <p:nvPr/>
              </p:nvSpPr>
              <p:spPr bwMode="auto">
                <a:xfrm>
                  <a:off x="2390" y="3494"/>
                  <a:ext cx="10" cy="10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37" name="Rectangle 1346"/>
                <p:cNvSpPr>
                  <a:spLocks noChangeArrowheads="1"/>
                </p:cNvSpPr>
                <p:nvPr/>
              </p:nvSpPr>
              <p:spPr bwMode="auto">
                <a:xfrm>
                  <a:off x="2400" y="3494"/>
                  <a:ext cx="24" cy="10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38" name="Rectangle 1347"/>
                <p:cNvSpPr>
                  <a:spLocks noChangeArrowheads="1"/>
                </p:cNvSpPr>
                <p:nvPr/>
              </p:nvSpPr>
              <p:spPr bwMode="auto">
                <a:xfrm>
                  <a:off x="2424" y="3494"/>
                  <a:ext cx="7" cy="10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39" name="Rectangle 1348"/>
                <p:cNvSpPr>
                  <a:spLocks noChangeArrowheads="1"/>
                </p:cNvSpPr>
                <p:nvPr/>
              </p:nvSpPr>
              <p:spPr bwMode="auto">
                <a:xfrm>
                  <a:off x="2431" y="3494"/>
                  <a:ext cx="7" cy="104"/>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40" name="Rectangle 1349"/>
                <p:cNvSpPr>
                  <a:spLocks noChangeArrowheads="1"/>
                </p:cNvSpPr>
                <p:nvPr/>
              </p:nvSpPr>
              <p:spPr bwMode="auto">
                <a:xfrm>
                  <a:off x="2438" y="3494"/>
                  <a:ext cx="5" cy="104"/>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41" name="Rectangle 1350"/>
                <p:cNvSpPr>
                  <a:spLocks noChangeArrowheads="1"/>
                </p:cNvSpPr>
                <p:nvPr/>
              </p:nvSpPr>
              <p:spPr bwMode="auto">
                <a:xfrm>
                  <a:off x="2443" y="3494"/>
                  <a:ext cx="3" cy="104"/>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42" name="Rectangle 1351"/>
                <p:cNvSpPr>
                  <a:spLocks noChangeArrowheads="1"/>
                </p:cNvSpPr>
                <p:nvPr/>
              </p:nvSpPr>
              <p:spPr bwMode="auto">
                <a:xfrm>
                  <a:off x="2446" y="3494"/>
                  <a:ext cx="4" cy="104"/>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43" name="Rectangle 1352"/>
                <p:cNvSpPr>
                  <a:spLocks noChangeArrowheads="1"/>
                </p:cNvSpPr>
                <p:nvPr/>
              </p:nvSpPr>
              <p:spPr bwMode="auto">
                <a:xfrm>
                  <a:off x="2450" y="3494"/>
                  <a:ext cx="4" cy="104"/>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44" name="Rectangle 1353"/>
                <p:cNvSpPr>
                  <a:spLocks noChangeArrowheads="1"/>
                </p:cNvSpPr>
                <p:nvPr/>
              </p:nvSpPr>
              <p:spPr bwMode="auto">
                <a:xfrm>
                  <a:off x="2454" y="3494"/>
                  <a:ext cx="3" cy="104"/>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45" name="Rectangle 1354"/>
                <p:cNvSpPr>
                  <a:spLocks noChangeArrowheads="1"/>
                </p:cNvSpPr>
                <p:nvPr/>
              </p:nvSpPr>
              <p:spPr bwMode="auto">
                <a:xfrm>
                  <a:off x="2457" y="3494"/>
                  <a:ext cx="2" cy="104"/>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46" name="Rectangle 1355"/>
                <p:cNvSpPr>
                  <a:spLocks noChangeArrowheads="1"/>
                </p:cNvSpPr>
                <p:nvPr/>
              </p:nvSpPr>
              <p:spPr bwMode="auto">
                <a:xfrm>
                  <a:off x="2459" y="3494"/>
                  <a:ext cx="4" cy="10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47" name="Rectangle 1356"/>
                <p:cNvSpPr>
                  <a:spLocks noChangeArrowheads="1"/>
                </p:cNvSpPr>
                <p:nvPr/>
              </p:nvSpPr>
              <p:spPr bwMode="auto">
                <a:xfrm>
                  <a:off x="2463" y="3494"/>
                  <a:ext cx="2" cy="104"/>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48" name="Rectangle 1357"/>
                <p:cNvSpPr>
                  <a:spLocks noChangeArrowheads="1"/>
                </p:cNvSpPr>
                <p:nvPr/>
              </p:nvSpPr>
              <p:spPr bwMode="auto">
                <a:xfrm>
                  <a:off x="2465" y="3494"/>
                  <a:ext cx="3" cy="104"/>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49" name="Rectangle 1358"/>
                <p:cNvSpPr>
                  <a:spLocks noChangeArrowheads="1"/>
                </p:cNvSpPr>
                <p:nvPr/>
              </p:nvSpPr>
              <p:spPr bwMode="auto">
                <a:xfrm>
                  <a:off x="2468" y="3494"/>
                  <a:ext cx="1" cy="104"/>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50" name="Rectangle 1359"/>
                <p:cNvSpPr>
                  <a:spLocks noChangeArrowheads="1"/>
                </p:cNvSpPr>
                <p:nvPr/>
              </p:nvSpPr>
              <p:spPr bwMode="auto">
                <a:xfrm>
                  <a:off x="2469" y="3494"/>
                  <a:ext cx="3" cy="10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51" name="Rectangle 1360"/>
                <p:cNvSpPr>
                  <a:spLocks noChangeArrowheads="1"/>
                </p:cNvSpPr>
                <p:nvPr/>
              </p:nvSpPr>
              <p:spPr bwMode="auto">
                <a:xfrm>
                  <a:off x="2472" y="3494"/>
                  <a:ext cx="2" cy="10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52" name="Rectangle 1361"/>
                <p:cNvSpPr>
                  <a:spLocks noChangeArrowheads="1"/>
                </p:cNvSpPr>
                <p:nvPr/>
              </p:nvSpPr>
              <p:spPr bwMode="auto">
                <a:xfrm>
                  <a:off x="2474" y="3494"/>
                  <a:ext cx="2" cy="104"/>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53" name="Rectangle 1362"/>
                <p:cNvSpPr>
                  <a:spLocks noChangeArrowheads="1"/>
                </p:cNvSpPr>
                <p:nvPr/>
              </p:nvSpPr>
              <p:spPr bwMode="auto">
                <a:xfrm>
                  <a:off x="2476" y="3494"/>
                  <a:ext cx="2" cy="104"/>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54" name="Rectangle 1363"/>
                <p:cNvSpPr>
                  <a:spLocks noChangeArrowheads="1"/>
                </p:cNvSpPr>
                <p:nvPr/>
              </p:nvSpPr>
              <p:spPr bwMode="auto">
                <a:xfrm>
                  <a:off x="2478" y="3494"/>
                  <a:ext cx="2" cy="104"/>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55" name="Rectangle 1364"/>
                <p:cNvSpPr>
                  <a:spLocks noChangeArrowheads="1"/>
                </p:cNvSpPr>
                <p:nvPr/>
              </p:nvSpPr>
              <p:spPr bwMode="auto">
                <a:xfrm>
                  <a:off x="2480" y="3494"/>
                  <a:ext cx="1" cy="10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56" name="Rectangle 1365"/>
                <p:cNvSpPr>
                  <a:spLocks noChangeArrowheads="1"/>
                </p:cNvSpPr>
                <p:nvPr/>
              </p:nvSpPr>
              <p:spPr bwMode="auto">
                <a:xfrm>
                  <a:off x="2481" y="3494"/>
                  <a:ext cx="2" cy="104"/>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57" name="Rectangle 1366"/>
                <p:cNvSpPr>
                  <a:spLocks noChangeArrowheads="1"/>
                </p:cNvSpPr>
                <p:nvPr/>
              </p:nvSpPr>
              <p:spPr bwMode="auto">
                <a:xfrm>
                  <a:off x="2483" y="3494"/>
                  <a:ext cx="2" cy="104"/>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58" name="Rectangle 1367"/>
                <p:cNvSpPr>
                  <a:spLocks noChangeArrowheads="1"/>
                </p:cNvSpPr>
                <p:nvPr/>
              </p:nvSpPr>
              <p:spPr bwMode="auto">
                <a:xfrm>
                  <a:off x="2485" y="3494"/>
                  <a:ext cx="2" cy="104"/>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59" name="Rectangle 1368"/>
                <p:cNvSpPr>
                  <a:spLocks noChangeArrowheads="1"/>
                </p:cNvSpPr>
                <p:nvPr/>
              </p:nvSpPr>
              <p:spPr bwMode="auto">
                <a:xfrm>
                  <a:off x="2487" y="3494"/>
                  <a:ext cx="1" cy="104"/>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60" name="Rectangle 1369"/>
                <p:cNvSpPr>
                  <a:spLocks noChangeArrowheads="1"/>
                </p:cNvSpPr>
                <p:nvPr/>
              </p:nvSpPr>
              <p:spPr bwMode="auto">
                <a:xfrm>
                  <a:off x="2488" y="3494"/>
                  <a:ext cx="2" cy="104"/>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61" name="Rectangle 1370"/>
                <p:cNvSpPr>
                  <a:spLocks noChangeArrowheads="1"/>
                </p:cNvSpPr>
                <p:nvPr/>
              </p:nvSpPr>
              <p:spPr bwMode="auto">
                <a:xfrm>
                  <a:off x="2490" y="3494"/>
                  <a:ext cx="2" cy="104"/>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62" name="Rectangle 1371"/>
                <p:cNvSpPr>
                  <a:spLocks noChangeArrowheads="1"/>
                </p:cNvSpPr>
                <p:nvPr/>
              </p:nvSpPr>
              <p:spPr bwMode="auto">
                <a:xfrm>
                  <a:off x="2492" y="3494"/>
                  <a:ext cx="1" cy="10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63" name="Rectangle 1372"/>
                <p:cNvSpPr>
                  <a:spLocks noChangeArrowheads="1"/>
                </p:cNvSpPr>
                <p:nvPr/>
              </p:nvSpPr>
              <p:spPr bwMode="auto">
                <a:xfrm>
                  <a:off x="2493" y="3494"/>
                  <a:ext cx="2" cy="104"/>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64" name="Rectangle 1373"/>
                <p:cNvSpPr>
                  <a:spLocks noChangeArrowheads="1"/>
                </p:cNvSpPr>
                <p:nvPr/>
              </p:nvSpPr>
              <p:spPr bwMode="auto">
                <a:xfrm>
                  <a:off x="2495" y="3494"/>
                  <a:ext cx="2" cy="104"/>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65" name="Rectangle 1374"/>
                <p:cNvSpPr>
                  <a:spLocks noChangeArrowheads="1"/>
                </p:cNvSpPr>
                <p:nvPr/>
              </p:nvSpPr>
              <p:spPr bwMode="auto">
                <a:xfrm>
                  <a:off x="2497" y="3494"/>
                  <a:ext cx="1" cy="104"/>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66" name="Rectangle 1375"/>
                <p:cNvSpPr>
                  <a:spLocks noChangeArrowheads="1"/>
                </p:cNvSpPr>
                <p:nvPr/>
              </p:nvSpPr>
              <p:spPr bwMode="auto">
                <a:xfrm>
                  <a:off x="2498" y="3494"/>
                  <a:ext cx="1" cy="104"/>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67" name="Rectangle 1376"/>
                <p:cNvSpPr>
                  <a:spLocks noChangeArrowheads="1"/>
                </p:cNvSpPr>
                <p:nvPr/>
              </p:nvSpPr>
              <p:spPr bwMode="auto">
                <a:xfrm>
                  <a:off x="2499" y="3494"/>
                  <a:ext cx="2" cy="104"/>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68" name="Rectangle 1377"/>
                <p:cNvSpPr>
                  <a:spLocks noChangeArrowheads="1"/>
                </p:cNvSpPr>
                <p:nvPr/>
              </p:nvSpPr>
              <p:spPr bwMode="auto">
                <a:xfrm>
                  <a:off x="2501" y="3494"/>
                  <a:ext cx="1" cy="104"/>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69" name="Rectangle 1378"/>
                <p:cNvSpPr>
                  <a:spLocks noChangeArrowheads="1"/>
                </p:cNvSpPr>
                <p:nvPr/>
              </p:nvSpPr>
              <p:spPr bwMode="auto">
                <a:xfrm>
                  <a:off x="2502" y="3494"/>
                  <a:ext cx="1" cy="104"/>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0" name="Rectangle 1379"/>
                <p:cNvSpPr>
                  <a:spLocks noChangeArrowheads="1"/>
                </p:cNvSpPr>
                <p:nvPr/>
              </p:nvSpPr>
              <p:spPr bwMode="auto">
                <a:xfrm>
                  <a:off x="2503" y="3494"/>
                  <a:ext cx="2" cy="104"/>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1" name="Rectangle 1380"/>
                <p:cNvSpPr>
                  <a:spLocks noChangeArrowheads="1"/>
                </p:cNvSpPr>
                <p:nvPr/>
              </p:nvSpPr>
              <p:spPr bwMode="auto">
                <a:xfrm>
                  <a:off x="2505" y="3494"/>
                  <a:ext cx="2" cy="104"/>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2" name="Rectangle 1381"/>
                <p:cNvSpPr>
                  <a:spLocks noChangeArrowheads="1"/>
                </p:cNvSpPr>
                <p:nvPr/>
              </p:nvSpPr>
              <p:spPr bwMode="auto">
                <a:xfrm>
                  <a:off x="2507" y="3494"/>
                  <a:ext cx="1" cy="104"/>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3" name="Rectangle 1382"/>
                <p:cNvSpPr>
                  <a:spLocks noChangeArrowheads="1"/>
                </p:cNvSpPr>
                <p:nvPr/>
              </p:nvSpPr>
              <p:spPr bwMode="auto">
                <a:xfrm>
                  <a:off x="2508" y="3494"/>
                  <a:ext cx="2" cy="104"/>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4" name="Rectangle 1383"/>
                <p:cNvSpPr>
                  <a:spLocks noChangeArrowheads="1"/>
                </p:cNvSpPr>
                <p:nvPr/>
              </p:nvSpPr>
              <p:spPr bwMode="auto">
                <a:xfrm>
                  <a:off x="2510" y="3494"/>
                  <a:ext cx="1" cy="104"/>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5" name="Rectangle 1384"/>
                <p:cNvSpPr>
                  <a:spLocks noChangeArrowheads="1"/>
                </p:cNvSpPr>
                <p:nvPr/>
              </p:nvSpPr>
              <p:spPr bwMode="auto">
                <a:xfrm>
                  <a:off x="2511" y="3494"/>
                  <a:ext cx="1" cy="104"/>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6" name="Rectangle 1385"/>
                <p:cNvSpPr>
                  <a:spLocks noChangeArrowheads="1"/>
                </p:cNvSpPr>
                <p:nvPr/>
              </p:nvSpPr>
              <p:spPr bwMode="auto">
                <a:xfrm>
                  <a:off x="2512" y="3494"/>
                  <a:ext cx="2" cy="10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7" name="Rectangle 1386"/>
                <p:cNvSpPr>
                  <a:spLocks noChangeArrowheads="1"/>
                </p:cNvSpPr>
                <p:nvPr/>
              </p:nvSpPr>
              <p:spPr bwMode="auto">
                <a:xfrm>
                  <a:off x="2514" y="3494"/>
                  <a:ext cx="1" cy="104"/>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8" name="Rectangle 1387"/>
                <p:cNvSpPr>
                  <a:spLocks noChangeArrowheads="1"/>
                </p:cNvSpPr>
                <p:nvPr/>
              </p:nvSpPr>
              <p:spPr bwMode="auto">
                <a:xfrm>
                  <a:off x="2515" y="3494"/>
                  <a:ext cx="1" cy="10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79" name="Rectangle 1388"/>
                <p:cNvSpPr>
                  <a:spLocks noChangeArrowheads="1"/>
                </p:cNvSpPr>
                <p:nvPr/>
              </p:nvSpPr>
              <p:spPr bwMode="auto">
                <a:xfrm>
                  <a:off x="2516" y="3494"/>
                  <a:ext cx="2" cy="104"/>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0" name="Rectangle 1389"/>
                <p:cNvSpPr>
                  <a:spLocks noChangeArrowheads="1"/>
                </p:cNvSpPr>
                <p:nvPr/>
              </p:nvSpPr>
              <p:spPr bwMode="auto">
                <a:xfrm>
                  <a:off x="2518" y="3494"/>
                  <a:ext cx="1" cy="10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1" name="Rectangle 1390"/>
                <p:cNvSpPr>
                  <a:spLocks noChangeArrowheads="1"/>
                </p:cNvSpPr>
                <p:nvPr/>
              </p:nvSpPr>
              <p:spPr bwMode="auto">
                <a:xfrm>
                  <a:off x="2519" y="3494"/>
                  <a:ext cx="2" cy="104"/>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2" name="Rectangle 1391"/>
                <p:cNvSpPr>
                  <a:spLocks noChangeArrowheads="1"/>
                </p:cNvSpPr>
                <p:nvPr/>
              </p:nvSpPr>
              <p:spPr bwMode="auto">
                <a:xfrm>
                  <a:off x="2521" y="3494"/>
                  <a:ext cx="1" cy="104"/>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3" name="Rectangle 1392"/>
                <p:cNvSpPr>
                  <a:spLocks noChangeArrowheads="1"/>
                </p:cNvSpPr>
                <p:nvPr/>
              </p:nvSpPr>
              <p:spPr bwMode="auto">
                <a:xfrm>
                  <a:off x="2522" y="3494"/>
                  <a:ext cx="1" cy="104"/>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4" name="Rectangle 1393"/>
                <p:cNvSpPr>
                  <a:spLocks noChangeArrowheads="1"/>
                </p:cNvSpPr>
                <p:nvPr/>
              </p:nvSpPr>
              <p:spPr bwMode="auto">
                <a:xfrm>
                  <a:off x="2523" y="3494"/>
                  <a:ext cx="1" cy="104"/>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5" name="Rectangle 1394"/>
                <p:cNvSpPr>
                  <a:spLocks noChangeArrowheads="1"/>
                </p:cNvSpPr>
                <p:nvPr/>
              </p:nvSpPr>
              <p:spPr bwMode="auto">
                <a:xfrm>
                  <a:off x="2524" y="3494"/>
                  <a:ext cx="2" cy="104"/>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6" name="Rectangle 1395"/>
                <p:cNvSpPr>
                  <a:spLocks noChangeArrowheads="1"/>
                </p:cNvSpPr>
                <p:nvPr/>
              </p:nvSpPr>
              <p:spPr bwMode="auto">
                <a:xfrm>
                  <a:off x="2526" y="3494"/>
                  <a:ext cx="1" cy="104"/>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7" name="Rectangle 1396"/>
                <p:cNvSpPr>
                  <a:spLocks noChangeArrowheads="1"/>
                </p:cNvSpPr>
                <p:nvPr/>
              </p:nvSpPr>
              <p:spPr bwMode="auto">
                <a:xfrm>
                  <a:off x="2527" y="3494"/>
                  <a:ext cx="2" cy="104"/>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8" name="Rectangle 1397"/>
                <p:cNvSpPr>
                  <a:spLocks noChangeArrowheads="1"/>
                </p:cNvSpPr>
                <p:nvPr/>
              </p:nvSpPr>
              <p:spPr bwMode="auto">
                <a:xfrm>
                  <a:off x="2529" y="3494"/>
                  <a:ext cx="1" cy="104"/>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89" name="Rectangle 1398"/>
                <p:cNvSpPr>
                  <a:spLocks noChangeArrowheads="1"/>
                </p:cNvSpPr>
                <p:nvPr/>
              </p:nvSpPr>
              <p:spPr bwMode="auto">
                <a:xfrm>
                  <a:off x="2530" y="3494"/>
                  <a:ext cx="1" cy="104"/>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0" name="Rectangle 1399"/>
                <p:cNvSpPr>
                  <a:spLocks noChangeArrowheads="1"/>
                </p:cNvSpPr>
                <p:nvPr/>
              </p:nvSpPr>
              <p:spPr bwMode="auto">
                <a:xfrm>
                  <a:off x="2531" y="3494"/>
                  <a:ext cx="2" cy="104"/>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1" name="Rectangle 1400"/>
                <p:cNvSpPr>
                  <a:spLocks noChangeArrowheads="1"/>
                </p:cNvSpPr>
                <p:nvPr/>
              </p:nvSpPr>
              <p:spPr bwMode="auto">
                <a:xfrm>
                  <a:off x="2533" y="3494"/>
                  <a:ext cx="1" cy="104"/>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2" name="Rectangle 1401"/>
                <p:cNvSpPr>
                  <a:spLocks noChangeArrowheads="1"/>
                </p:cNvSpPr>
                <p:nvPr/>
              </p:nvSpPr>
              <p:spPr bwMode="auto">
                <a:xfrm>
                  <a:off x="2534" y="3494"/>
                  <a:ext cx="1" cy="104"/>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3" name="Rectangle 1402"/>
                <p:cNvSpPr>
                  <a:spLocks noChangeArrowheads="1"/>
                </p:cNvSpPr>
                <p:nvPr/>
              </p:nvSpPr>
              <p:spPr bwMode="auto">
                <a:xfrm>
                  <a:off x="2535" y="3494"/>
                  <a:ext cx="2" cy="104"/>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4" name="Rectangle 1403"/>
                <p:cNvSpPr>
                  <a:spLocks noChangeArrowheads="1"/>
                </p:cNvSpPr>
                <p:nvPr/>
              </p:nvSpPr>
              <p:spPr bwMode="auto">
                <a:xfrm>
                  <a:off x="2537" y="3494"/>
                  <a:ext cx="1" cy="104"/>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5" name="Rectangle 1404"/>
                <p:cNvSpPr>
                  <a:spLocks noChangeArrowheads="1"/>
                </p:cNvSpPr>
                <p:nvPr/>
              </p:nvSpPr>
              <p:spPr bwMode="auto">
                <a:xfrm>
                  <a:off x="2538" y="3494"/>
                  <a:ext cx="1" cy="104"/>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6" name="Rectangle 1405"/>
                <p:cNvSpPr>
                  <a:spLocks noChangeArrowheads="1"/>
                </p:cNvSpPr>
                <p:nvPr/>
              </p:nvSpPr>
              <p:spPr bwMode="auto">
                <a:xfrm>
                  <a:off x="2539" y="3494"/>
                  <a:ext cx="2" cy="104"/>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7" name="Rectangle 1406"/>
                <p:cNvSpPr>
                  <a:spLocks noChangeArrowheads="1"/>
                </p:cNvSpPr>
                <p:nvPr/>
              </p:nvSpPr>
              <p:spPr bwMode="auto">
                <a:xfrm>
                  <a:off x="2541" y="3494"/>
                  <a:ext cx="1" cy="104"/>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8" name="Rectangle 1407"/>
                <p:cNvSpPr>
                  <a:spLocks noChangeArrowheads="1"/>
                </p:cNvSpPr>
                <p:nvPr/>
              </p:nvSpPr>
              <p:spPr bwMode="auto">
                <a:xfrm>
                  <a:off x="2542" y="3494"/>
                  <a:ext cx="2" cy="104"/>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999" name="Rectangle 1408"/>
                <p:cNvSpPr>
                  <a:spLocks noChangeArrowheads="1"/>
                </p:cNvSpPr>
                <p:nvPr/>
              </p:nvSpPr>
              <p:spPr bwMode="auto">
                <a:xfrm>
                  <a:off x="2544" y="3494"/>
                  <a:ext cx="1" cy="104"/>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00" name="Rectangle 1409"/>
                <p:cNvSpPr>
                  <a:spLocks noChangeArrowheads="1"/>
                </p:cNvSpPr>
                <p:nvPr/>
              </p:nvSpPr>
              <p:spPr bwMode="auto">
                <a:xfrm>
                  <a:off x="2545" y="3494"/>
                  <a:ext cx="1" cy="104"/>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01" name="Rectangle 1410"/>
                <p:cNvSpPr>
                  <a:spLocks noChangeArrowheads="1"/>
                </p:cNvSpPr>
                <p:nvPr/>
              </p:nvSpPr>
              <p:spPr bwMode="auto">
                <a:xfrm>
                  <a:off x="2546" y="3494"/>
                  <a:ext cx="2" cy="104"/>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02" name="Rectangle 1411"/>
                <p:cNvSpPr>
                  <a:spLocks noChangeArrowheads="1"/>
                </p:cNvSpPr>
                <p:nvPr/>
              </p:nvSpPr>
              <p:spPr bwMode="auto">
                <a:xfrm>
                  <a:off x="2548" y="3494"/>
                  <a:ext cx="1" cy="104"/>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03" name="Rectangle 1412"/>
                <p:cNvSpPr>
                  <a:spLocks noChangeArrowheads="1"/>
                </p:cNvSpPr>
                <p:nvPr/>
              </p:nvSpPr>
              <p:spPr bwMode="auto">
                <a:xfrm>
                  <a:off x="2549" y="3494"/>
                  <a:ext cx="2" cy="104"/>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04" name="Rectangle 1413"/>
                <p:cNvSpPr>
                  <a:spLocks noChangeArrowheads="1"/>
                </p:cNvSpPr>
                <p:nvPr/>
              </p:nvSpPr>
              <p:spPr bwMode="auto">
                <a:xfrm>
                  <a:off x="2551" y="3494"/>
                  <a:ext cx="1" cy="104"/>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05" name="Rectangle 1414"/>
                <p:cNvSpPr>
                  <a:spLocks noChangeArrowheads="1"/>
                </p:cNvSpPr>
                <p:nvPr/>
              </p:nvSpPr>
              <p:spPr bwMode="auto">
                <a:xfrm>
                  <a:off x="2552" y="3494"/>
                  <a:ext cx="1" cy="104"/>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06" name="Rectangle 1415"/>
                <p:cNvSpPr>
                  <a:spLocks noChangeArrowheads="1"/>
                </p:cNvSpPr>
                <p:nvPr/>
              </p:nvSpPr>
              <p:spPr bwMode="auto">
                <a:xfrm>
                  <a:off x="2553" y="3494"/>
                  <a:ext cx="2" cy="10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07" name="Rectangle 1416"/>
                <p:cNvSpPr>
                  <a:spLocks noChangeArrowheads="1"/>
                </p:cNvSpPr>
                <p:nvPr/>
              </p:nvSpPr>
              <p:spPr bwMode="auto">
                <a:xfrm>
                  <a:off x="2555" y="3494"/>
                  <a:ext cx="1" cy="104"/>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08" name="Rectangle 1417"/>
                <p:cNvSpPr>
                  <a:spLocks noChangeArrowheads="1"/>
                </p:cNvSpPr>
                <p:nvPr/>
              </p:nvSpPr>
              <p:spPr bwMode="auto">
                <a:xfrm>
                  <a:off x="2555" y="3494"/>
                  <a:ext cx="2" cy="104"/>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09" name="Rectangle 1418"/>
                <p:cNvSpPr>
                  <a:spLocks noChangeArrowheads="1"/>
                </p:cNvSpPr>
                <p:nvPr/>
              </p:nvSpPr>
              <p:spPr bwMode="auto">
                <a:xfrm>
                  <a:off x="2557" y="3494"/>
                  <a:ext cx="1" cy="104"/>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0" name="Rectangle 1419"/>
                <p:cNvSpPr>
                  <a:spLocks noChangeArrowheads="1"/>
                </p:cNvSpPr>
                <p:nvPr/>
              </p:nvSpPr>
              <p:spPr bwMode="auto">
                <a:xfrm>
                  <a:off x="2558" y="3494"/>
                  <a:ext cx="2" cy="104"/>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1" name="Rectangle 1420"/>
                <p:cNvSpPr>
                  <a:spLocks noChangeArrowheads="1"/>
                </p:cNvSpPr>
                <p:nvPr/>
              </p:nvSpPr>
              <p:spPr bwMode="auto">
                <a:xfrm>
                  <a:off x="2560" y="3494"/>
                  <a:ext cx="1" cy="104"/>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2" name="Rectangle 1421"/>
                <p:cNvSpPr>
                  <a:spLocks noChangeArrowheads="1"/>
                </p:cNvSpPr>
                <p:nvPr/>
              </p:nvSpPr>
              <p:spPr bwMode="auto">
                <a:xfrm>
                  <a:off x="2561" y="3494"/>
                  <a:ext cx="1" cy="104"/>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3" name="Rectangle 1422"/>
                <p:cNvSpPr>
                  <a:spLocks noChangeArrowheads="1"/>
                </p:cNvSpPr>
                <p:nvPr/>
              </p:nvSpPr>
              <p:spPr bwMode="auto">
                <a:xfrm>
                  <a:off x="2561" y="3494"/>
                  <a:ext cx="2" cy="104"/>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4" name="Rectangle 1423"/>
                <p:cNvSpPr>
                  <a:spLocks noChangeArrowheads="1"/>
                </p:cNvSpPr>
                <p:nvPr/>
              </p:nvSpPr>
              <p:spPr bwMode="auto">
                <a:xfrm>
                  <a:off x="2563" y="3494"/>
                  <a:ext cx="1" cy="104"/>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5" name="Rectangle 1424"/>
                <p:cNvSpPr>
                  <a:spLocks noChangeArrowheads="1"/>
                </p:cNvSpPr>
                <p:nvPr/>
              </p:nvSpPr>
              <p:spPr bwMode="auto">
                <a:xfrm>
                  <a:off x="2564" y="3494"/>
                  <a:ext cx="2" cy="104"/>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6" name="Rectangle 1425"/>
                <p:cNvSpPr>
                  <a:spLocks noChangeArrowheads="1"/>
                </p:cNvSpPr>
                <p:nvPr/>
              </p:nvSpPr>
              <p:spPr bwMode="auto">
                <a:xfrm>
                  <a:off x="2566" y="3494"/>
                  <a:ext cx="1" cy="104"/>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7" name="Rectangle 1426"/>
                <p:cNvSpPr>
                  <a:spLocks noChangeArrowheads="1"/>
                </p:cNvSpPr>
                <p:nvPr/>
              </p:nvSpPr>
              <p:spPr bwMode="auto">
                <a:xfrm>
                  <a:off x="2567" y="3494"/>
                  <a:ext cx="1" cy="104"/>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8" name="Rectangle 1427"/>
                <p:cNvSpPr>
                  <a:spLocks noChangeArrowheads="1"/>
                </p:cNvSpPr>
                <p:nvPr/>
              </p:nvSpPr>
              <p:spPr bwMode="auto">
                <a:xfrm>
                  <a:off x="2567" y="3494"/>
                  <a:ext cx="1" cy="104"/>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19" name="Rectangle 1428"/>
                <p:cNvSpPr>
                  <a:spLocks noChangeArrowheads="1"/>
                </p:cNvSpPr>
                <p:nvPr/>
              </p:nvSpPr>
              <p:spPr bwMode="auto">
                <a:xfrm>
                  <a:off x="2568" y="3494"/>
                  <a:ext cx="1" cy="104"/>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20" name="Rectangle 1429"/>
                <p:cNvSpPr>
                  <a:spLocks noChangeArrowheads="1"/>
                </p:cNvSpPr>
                <p:nvPr/>
              </p:nvSpPr>
              <p:spPr bwMode="auto">
                <a:xfrm>
                  <a:off x="2569" y="3494"/>
                  <a:ext cx="1" cy="104"/>
                </a:xfrm>
                <a:prstGeom prst="rect">
                  <a:avLst/>
                </a:prstGeom>
                <a:solidFill>
                  <a:srgbClr val="0B0B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21" name="Rectangle 1430"/>
                <p:cNvSpPr>
                  <a:spLocks noChangeArrowheads="1"/>
                </p:cNvSpPr>
                <p:nvPr/>
              </p:nvSpPr>
              <p:spPr bwMode="auto">
                <a:xfrm>
                  <a:off x="2569" y="3494"/>
                  <a:ext cx="1" cy="104"/>
                </a:xfrm>
                <a:prstGeom prst="rect">
                  <a:avLst/>
                </a:prstGeom>
                <a:solidFill>
                  <a:srgbClr val="0909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22" name="Rectangle 1431"/>
                <p:cNvSpPr>
                  <a:spLocks noChangeArrowheads="1"/>
                </p:cNvSpPr>
                <p:nvPr/>
              </p:nvSpPr>
              <p:spPr bwMode="auto">
                <a:xfrm>
                  <a:off x="2570" y="3494"/>
                  <a:ext cx="1" cy="104"/>
                </a:xfrm>
                <a:prstGeom prst="rect">
                  <a:avLst/>
                </a:prstGeom>
                <a:solidFill>
                  <a:srgbClr val="06060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23" name="Rectangle 1432"/>
                <p:cNvSpPr>
                  <a:spLocks noChangeArrowheads="1"/>
                </p:cNvSpPr>
                <p:nvPr/>
              </p:nvSpPr>
              <p:spPr bwMode="auto">
                <a:xfrm>
                  <a:off x="2570" y="3494"/>
                  <a:ext cx="1" cy="104"/>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24" name="Rectangle 1433"/>
                <p:cNvSpPr>
                  <a:spLocks noChangeArrowheads="1"/>
                </p:cNvSpPr>
                <p:nvPr/>
              </p:nvSpPr>
              <p:spPr bwMode="auto">
                <a:xfrm>
                  <a:off x="2570" y="3494"/>
                  <a:ext cx="1" cy="1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25" name="Rectangle 1434"/>
                <p:cNvSpPr>
                  <a:spLocks noChangeArrowheads="1"/>
                </p:cNvSpPr>
                <p:nvPr/>
              </p:nvSpPr>
              <p:spPr bwMode="auto">
                <a:xfrm>
                  <a:off x="2571" y="3494"/>
                  <a:ext cx="1" cy="104"/>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26" name="Freeform 1435"/>
                <p:cNvSpPr>
                  <a:spLocks/>
                </p:cNvSpPr>
                <p:nvPr/>
              </p:nvSpPr>
              <p:spPr bwMode="auto">
                <a:xfrm>
                  <a:off x="2248" y="3494"/>
                  <a:ext cx="323" cy="104"/>
                </a:xfrm>
                <a:custGeom>
                  <a:avLst/>
                  <a:gdLst>
                    <a:gd name="T0" fmla="*/ 0 w 7508"/>
                    <a:gd name="T1" fmla="*/ 1836 h 2416"/>
                    <a:gd name="T2" fmla="*/ 580 w 7508"/>
                    <a:gd name="T3" fmla="*/ 2416 h 2416"/>
                    <a:gd name="T4" fmla="*/ 6928 w 7508"/>
                    <a:gd name="T5" fmla="*/ 2416 h 2416"/>
                    <a:gd name="T6" fmla="*/ 7508 w 7508"/>
                    <a:gd name="T7" fmla="*/ 1836 h 2416"/>
                    <a:gd name="T8" fmla="*/ 7508 w 7508"/>
                    <a:gd name="T9" fmla="*/ 580 h 2416"/>
                    <a:gd name="T10" fmla="*/ 6928 w 7508"/>
                    <a:gd name="T11" fmla="*/ 0 h 2416"/>
                    <a:gd name="T12" fmla="*/ 580 w 7508"/>
                    <a:gd name="T13" fmla="*/ 0 h 2416"/>
                    <a:gd name="T14" fmla="*/ 0 w 7508"/>
                    <a:gd name="T15" fmla="*/ 580 h 2416"/>
                    <a:gd name="T16" fmla="*/ 0 w 7508"/>
                    <a:gd name="T17" fmla="*/ 1836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8" h="2416">
                      <a:moveTo>
                        <a:pt x="0" y="1836"/>
                      </a:moveTo>
                      <a:cubicBezTo>
                        <a:pt x="0" y="2157"/>
                        <a:pt x="260" y="2416"/>
                        <a:pt x="580" y="2416"/>
                      </a:cubicBezTo>
                      <a:lnTo>
                        <a:pt x="6928" y="2416"/>
                      </a:lnTo>
                      <a:cubicBezTo>
                        <a:pt x="7248" y="2416"/>
                        <a:pt x="7508" y="2157"/>
                        <a:pt x="7508" y="1836"/>
                      </a:cubicBezTo>
                      <a:lnTo>
                        <a:pt x="7508" y="580"/>
                      </a:lnTo>
                      <a:cubicBezTo>
                        <a:pt x="7508" y="260"/>
                        <a:pt x="7248" y="0"/>
                        <a:pt x="6928" y="0"/>
                      </a:cubicBezTo>
                      <a:lnTo>
                        <a:pt x="580" y="0"/>
                      </a:lnTo>
                      <a:cubicBezTo>
                        <a:pt x="260" y="0"/>
                        <a:pt x="0" y="260"/>
                        <a:pt x="0" y="580"/>
                      </a:cubicBezTo>
                      <a:lnTo>
                        <a:pt x="0" y="1836"/>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0" name="Rectangle 1436"/>
              <p:cNvSpPr>
                <a:spLocks noChangeArrowheads="1"/>
              </p:cNvSpPr>
              <p:nvPr/>
            </p:nvSpPr>
            <p:spPr bwMode="auto">
              <a:xfrm>
                <a:off x="3193" y="3295"/>
                <a:ext cx="50"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FFFFFF"/>
                    </a:solidFill>
                  </a:rPr>
                  <a:t>BM</a:t>
                </a:r>
                <a:endParaRPr lang="de-DE" altLang="de-DE"/>
              </a:p>
            </p:txBody>
          </p:sp>
          <p:sp>
            <p:nvSpPr>
              <p:cNvPr id="51" name="Rectangle 1437"/>
              <p:cNvSpPr>
                <a:spLocks noChangeArrowheads="1"/>
              </p:cNvSpPr>
              <p:nvPr/>
            </p:nvSpPr>
            <p:spPr bwMode="auto">
              <a:xfrm>
                <a:off x="2795" y="3167"/>
                <a:ext cx="13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Getriebe</a:t>
                </a:r>
                <a:endParaRPr lang="de-DE" altLang="de-DE"/>
              </a:p>
            </p:txBody>
          </p:sp>
          <p:grpSp>
            <p:nvGrpSpPr>
              <p:cNvPr id="52" name="Group 1438"/>
              <p:cNvGrpSpPr>
                <a:grpSpLocks/>
              </p:cNvGrpSpPr>
              <p:nvPr/>
            </p:nvGrpSpPr>
            <p:grpSpPr bwMode="auto">
              <a:xfrm>
                <a:off x="2595" y="3118"/>
                <a:ext cx="60" cy="198"/>
                <a:chOff x="2722" y="3118"/>
                <a:chExt cx="60" cy="198"/>
              </a:xfrm>
            </p:grpSpPr>
            <p:sp>
              <p:nvSpPr>
                <p:cNvPr id="2798" name="Rectangle 1439"/>
                <p:cNvSpPr>
                  <a:spLocks noChangeArrowheads="1"/>
                </p:cNvSpPr>
                <p:nvPr/>
              </p:nvSpPr>
              <p:spPr bwMode="auto">
                <a:xfrm>
                  <a:off x="2722" y="3118"/>
                  <a:ext cx="4" cy="198"/>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9" name="Rectangle 1440"/>
                <p:cNvSpPr>
                  <a:spLocks noChangeArrowheads="1"/>
                </p:cNvSpPr>
                <p:nvPr/>
              </p:nvSpPr>
              <p:spPr bwMode="auto">
                <a:xfrm>
                  <a:off x="2726" y="3118"/>
                  <a:ext cx="3" cy="198"/>
                </a:xfrm>
                <a:prstGeom prst="rect">
                  <a:avLst/>
                </a:prstGeom>
                <a:solidFill>
                  <a:srgbClr val="B39F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0" name="Rectangle 1441"/>
                <p:cNvSpPr>
                  <a:spLocks noChangeArrowheads="1"/>
                </p:cNvSpPr>
                <p:nvPr/>
              </p:nvSpPr>
              <p:spPr bwMode="auto">
                <a:xfrm>
                  <a:off x="2729" y="3118"/>
                  <a:ext cx="3" cy="198"/>
                </a:xfrm>
                <a:prstGeom prst="rect">
                  <a:avLst/>
                </a:prstGeom>
                <a:solidFill>
                  <a:srgbClr val="B29D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1" name="Rectangle 1442"/>
                <p:cNvSpPr>
                  <a:spLocks noChangeArrowheads="1"/>
                </p:cNvSpPr>
                <p:nvPr/>
              </p:nvSpPr>
              <p:spPr bwMode="auto">
                <a:xfrm>
                  <a:off x="2732" y="3118"/>
                  <a:ext cx="1" cy="198"/>
                </a:xfrm>
                <a:prstGeom prst="rect">
                  <a:avLst/>
                </a:prstGeom>
                <a:solidFill>
                  <a:srgbClr val="B09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2" name="Rectangle 1443"/>
                <p:cNvSpPr>
                  <a:spLocks noChangeArrowheads="1"/>
                </p:cNvSpPr>
                <p:nvPr/>
              </p:nvSpPr>
              <p:spPr bwMode="auto">
                <a:xfrm>
                  <a:off x="2733" y="3118"/>
                  <a:ext cx="2" cy="198"/>
                </a:xfrm>
                <a:prstGeom prst="rect">
                  <a:avLst/>
                </a:prstGeom>
                <a:solidFill>
                  <a:srgbClr val="AE9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3" name="Rectangle 1444"/>
                <p:cNvSpPr>
                  <a:spLocks noChangeArrowheads="1"/>
                </p:cNvSpPr>
                <p:nvPr/>
              </p:nvSpPr>
              <p:spPr bwMode="auto">
                <a:xfrm>
                  <a:off x="2735" y="3118"/>
                  <a:ext cx="2" cy="198"/>
                </a:xfrm>
                <a:prstGeom prst="rect">
                  <a:avLst/>
                </a:prstGeom>
                <a:solidFill>
                  <a:srgbClr val="AC98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4" name="Rectangle 1445"/>
                <p:cNvSpPr>
                  <a:spLocks noChangeArrowheads="1"/>
                </p:cNvSpPr>
                <p:nvPr/>
              </p:nvSpPr>
              <p:spPr bwMode="auto">
                <a:xfrm>
                  <a:off x="2737" y="3118"/>
                  <a:ext cx="2" cy="198"/>
                </a:xfrm>
                <a:prstGeom prst="rect">
                  <a:avLst/>
                </a:prstGeom>
                <a:solidFill>
                  <a:srgbClr val="AA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5" name="Rectangle 1446"/>
                <p:cNvSpPr>
                  <a:spLocks noChangeArrowheads="1"/>
                </p:cNvSpPr>
                <p:nvPr/>
              </p:nvSpPr>
              <p:spPr bwMode="auto">
                <a:xfrm>
                  <a:off x="2739" y="3118"/>
                  <a:ext cx="1" cy="198"/>
                </a:xfrm>
                <a:prstGeom prst="rect">
                  <a:avLst/>
                </a:prstGeom>
                <a:solidFill>
                  <a:srgbClr val="A895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6" name="Rectangle 1447"/>
                <p:cNvSpPr>
                  <a:spLocks noChangeArrowheads="1"/>
                </p:cNvSpPr>
                <p:nvPr/>
              </p:nvSpPr>
              <p:spPr bwMode="auto">
                <a:xfrm>
                  <a:off x="2740" y="3118"/>
                  <a:ext cx="1" cy="198"/>
                </a:xfrm>
                <a:prstGeom prst="rect">
                  <a:avLst/>
                </a:prstGeom>
                <a:solidFill>
                  <a:srgbClr val="A693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7" name="Rectangle 1448"/>
                <p:cNvSpPr>
                  <a:spLocks noChangeArrowheads="1"/>
                </p:cNvSpPr>
                <p:nvPr/>
              </p:nvSpPr>
              <p:spPr bwMode="auto">
                <a:xfrm>
                  <a:off x="2741" y="3118"/>
                  <a:ext cx="1" cy="198"/>
                </a:xfrm>
                <a:prstGeom prst="rect">
                  <a:avLst/>
                </a:prstGeom>
                <a:solidFill>
                  <a:srgbClr val="A591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8" name="Rectangle 1449"/>
                <p:cNvSpPr>
                  <a:spLocks noChangeArrowheads="1"/>
                </p:cNvSpPr>
                <p:nvPr/>
              </p:nvSpPr>
              <p:spPr bwMode="auto">
                <a:xfrm>
                  <a:off x="2742" y="3118"/>
                  <a:ext cx="1" cy="198"/>
                </a:xfrm>
                <a:prstGeom prst="rect">
                  <a:avLst/>
                </a:prstGeom>
                <a:solidFill>
                  <a:srgbClr val="A390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9" name="Rectangle 1450"/>
                <p:cNvSpPr>
                  <a:spLocks noChangeArrowheads="1"/>
                </p:cNvSpPr>
                <p:nvPr/>
              </p:nvSpPr>
              <p:spPr bwMode="auto">
                <a:xfrm>
                  <a:off x="2743" y="3118"/>
                  <a:ext cx="1" cy="198"/>
                </a:xfrm>
                <a:prstGeom prst="rect">
                  <a:avLst/>
                </a:prstGeom>
                <a:solidFill>
                  <a:srgbClr val="A18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0" name="Rectangle 1451"/>
                <p:cNvSpPr>
                  <a:spLocks noChangeArrowheads="1"/>
                </p:cNvSpPr>
                <p:nvPr/>
              </p:nvSpPr>
              <p:spPr bwMode="auto">
                <a:xfrm>
                  <a:off x="2744" y="3118"/>
                  <a:ext cx="1" cy="198"/>
                </a:xfrm>
                <a:prstGeom prst="rect">
                  <a:avLst/>
                </a:prstGeom>
                <a:solidFill>
                  <a:srgbClr val="9F8D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1" name="Rectangle 1452"/>
                <p:cNvSpPr>
                  <a:spLocks noChangeArrowheads="1"/>
                </p:cNvSpPr>
                <p:nvPr/>
              </p:nvSpPr>
              <p:spPr bwMode="auto">
                <a:xfrm>
                  <a:off x="2745" y="3118"/>
                  <a:ext cx="1" cy="198"/>
                </a:xfrm>
                <a:prstGeom prst="rect">
                  <a:avLst/>
                </a:prstGeom>
                <a:solidFill>
                  <a:srgbClr val="9E8B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2" name="Rectangle 1453"/>
                <p:cNvSpPr>
                  <a:spLocks noChangeArrowheads="1"/>
                </p:cNvSpPr>
                <p:nvPr/>
              </p:nvSpPr>
              <p:spPr bwMode="auto">
                <a:xfrm>
                  <a:off x="2746" y="3118"/>
                  <a:ext cx="1" cy="198"/>
                </a:xfrm>
                <a:prstGeom prst="rect">
                  <a:avLst/>
                </a:prstGeom>
                <a:solidFill>
                  <a:srgbClr val="9C8A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3" name="Rectangle 1454"/>
                <p:cNvSpPr>
                  <a:spLocks noChangeArrowheads="1"/>
                </p:cNvSpPr>
                <p:nvPr/>
              </p:nvSpPr>
              <p:spPr bwMode="auto">
                <a:xfrm>
                  <a:off x="2747" y="3118"/>
                  <a:ext cx="1" cy="198"/>
                </a:xfrm>
                <a:prstGeom prst="rect">
                  <a:avLst/>
                </a:prstGeom>
                <a:solidFill>
                  <a:srgbClr val="9A88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4" name="Rectangle 1455"/>
                <p:cNvSpPr>
                  <a:spLocks noChangeArrowheads="1"/>
                </p:cNvSpPr>
                <p:nvPr/>
              </p:nvSpPr>
              <p:spPr bwMode="auto">
                <a:xfrm>
                  <a:off x="2748" y="3118"/>
                  <a:ext cx="1" cy="198"/>
                </a:xfrm>
                <a:prstGeom prst="rect">
                  <a:avLst/>
                </a:prstGeom>
                <a:solidFill>
                  <a:srgbClr val="9886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5" name="Rectangle 1456"/>
                <p:cNvSpPr>
                  <a:spLocks noChangeArrowheads="1"/>
                </p:cNvSpPr>
                <p:nvPr/>
              </p:nvSpPr>
              <p:spPr bwMode="auto">
                <a:xfrm>
                  <a:off x="2748" y="3118"/>
                  <a:ext cx="1" cy="198"/>
                </a:xfrm>
                <a:prstGeom prst="rect">
                  <a:avLst/>
                </a:prstGeom>
                <a:solidFill>
                  <a:srgbClr val="9685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6" name="Rectangle 1457"/>
                <p:cNvSpPr>
                  <a:spLocks noChangeArrowheads="1"/>
                </p:cNvSpPr>
                <p:nvPr/>
              </p:nvSpPr>
              <p:spPr bwMode="auto">
                <a:xfrm>
                  <a:off x="2749" y="3118"/>
                  <a:ext cx="1" cy="198"/>
                </a:xfrm>
                <a:prstGeom prst="rect">
                  <a:avLst/>
                </a:prstGeom>
                <a:solidFill>
                  <a:srgbClr val="9483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7" name="Rectangle 1458"/>
                <p:cNvSpPr>
                  <a:spLocks noChangeArrowheads="1"/>
                </p:cNvSpPr>
                <p:nvPr/>
              </p:nvSpPr>
              <p:spPr bwMode="auto">
                <a:xfrm>
                  <a:off x="2750" y="3118"/>
                  <a:ext cx="1" cy="198"/>
                </a:xfrm>
                <a:prstGeom prst="rect">
                  <a:avLst/>
                </a:prstGeom>
                <a:solidFill>
                  <a:srgbClr val="9281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8" name="Rectangle 1459"/>
                <p:cNvSpPr>
                  <a:spLocks noChangeArrowheads="1"/>
                </p:cNvSpPr>
                <p:nvPr/>
              </p:nvSpPr>
              <p:spPr bwMode="auto">
                <a:xfrm>
                  <a:off x="2751" y="3118"/>
                  <a:ext cx="1" cy="198"/>
                </a:xfrm>
                <a:prstGeom prst="rect">
                  <a:avLst/>
                </a:prstGeom>
                <a:solidFill>
                  <a:srgbClr val="907F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19" name="Rectangle 1460"/>
                <p:cNvSpPr>
                  <a:spLocks noChangeArrowheads="1"/>
                </p:cNvSpPr>
                <p:nvPr/>
              </p:nvSpPr>
              <p:spPr bwMode="auto">
                <a:xfrm>
                  <a:off x="2752" y="3118"/>
                  <a:ext cx="1" cy="198"/>
                </a:xfrm>
                <a:prstGeom prst="rect">
                  <a:avLst/>
                </a:prstGeom>
                <a:solidFill>
                  <a:srgbClr val="8E7D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0" name="Rectangle 1461"/>
                <p:cNvSpPr>
                  <a:spLocks noChangeArrowheads="1"/>
                </p:cNvSpPr>
                <p:nvPr/>
              </p:nvSpPr>
              <p:spPr bwMode="auto">
                <a:xfrm>
                  <a:off x="2752" y="3118"/>
                  <a:ext cx="1" cy="198"/>
                </a:xfrm>
                <a:prstGeom prst="rect">
                  <a:avLst/>
                </a:prstGeom>
                <a:solidFill>
                  <a:srgbClr val="8C7C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1" name="Rectangle 1462"/>
                <p:cNvSpPr>
                  <a:spLocks noChangeArrowheads="1"/>
                </p:cNvSpPr>
                <p:nvPr/>
              </p:nvSpPr>
              <p:spPr bwMode="auto">
                <a:xfrm>
                  <a:off x="2753" y="3118"/>
                  <a:ext cx="1" cy="198"/>
                </a:xfrm>
                <a:prstGeom prst="rect">
                  <a:avLst/>
                </a:prstGeom>
                <a:solidFill>
                  <a:srgbClr val="8A7A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2" name="Rectangle 1463"/>
                <p:cNvSpPr>
                  <a:spLocks noChangeArrowheads="1"/>
                </p:cNvSpPr>
                <p:nvPr/>
              </p:nvSpPr>
              <p:spPr bwMode="auto">
                <a:xfrm>
                  <a:off x="2754" y="3118"/>
                  <a:ext cx="1" cy="198"/>
                </a:xfrm>
                <a:prstGeom prst="rect">
                  <a:avLst/>
                </a:prstGeom>
                <a:solidFill>
                  <a:srgbClr val="8878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3" name="Rectangle 1464"/>
                <p:cNvSpPr>
                  <a:spLocks noChangeArrowheads="1"/>
                </p:cNvSpPr>
                <p:nvPr/>
              </p:nvSpPr>
              <p:spPr bwMode="auto">
                <a:xfrm>
                  <a:off x="2755" y="3118"/>
                  <a:ext cx="1" cy="198"/>
                </a:xfrm>
                <a:prstGeom prst="rect">
                  <a:avLst/>
                </a:prstGeom>
                <a:solidFill>
                  <a:srgbClr val="8676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4" name="Rectangle 1465"/>
                <p:cNvSpPr>
                  <a:spLocks noChangeArrowheads="1"/>
                </p:cNvSpPr>
                <p:nvPr/>
              </p:nvSpPr>
              <p:spPr bwMode="auto">
                <a:xfrm>
                  <a:off x="2756" y="3118"/>
                  <a:ext cx="1" cy="198"/>
                </a:xfrm>
                <a:prstGeom prst="rect">
                  <a:avLst/>
                </a:prstGeom>
                <a:solidFill>
                  <a:srgbClr val="8474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5" name="Rectangle 1466"/>
                <p:cNvSpPr>
                  <a:spLocks noChangeArrowheads="1"/>
                </p:cNvSpPr>
                <p:nvPr/>
              </p:nvSpPr>
              <p:spPr bwMode="auto">
                <a:xfrm>
                  <a:off x="2757" y="3118"/>
                  <a:ext cx="1" cy="198"/>
                </a:xfrm>
                <a:prstGeom prst="rect">
                  <a:avLst/>
                </a:prstGeom>
                <a:solidFill>
                  <a:srgbClr val="8272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6" name="Rectangle 1467"/>
                <p:cNvSpPr>
                  <a:spLocks noChangeArrowheads="1"/>
                </p:cNvSpPr>
                <p:nvPr/>
              </p:nvSpPr>
              <p:spPr bwMode="auto">
                <a:xfrm>
                  <a:off x="2757" y="3118"/>
                  <a:ext cx="1" cy="198"/>
                </a:xfrm>
                <a:prstGeom prst="rect">
                  <a:avLst/>
                </a:prstGeom>
                <a:solidFill>
                  <a:srgbClr val="8071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7" name="Rectangle 1468"/>
                <p:cNvSpPr>
                  <a:spLocks noChangeArrowheads="1"/>
                </p:cNvSpPr>
                <p:nvPr/>
              </p:nvSpPr>
              <p:spPr bwMode="auto">
                <a:xfrm>
                  <a:off x="2758" y="3118"/>
                  <a:ext cx="1" cy="198"/>
                </a:xfrm>
                <a:prstGeom prst="rect">
                  <a:avLst/>
                </a:prstGeom>
                <a:solidFill>
                  <a:srgbClr val="7E6F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8" name="Rectangle 1469"/>
                <p:cNvSpPr>
                  <a:spLocks noChangeArrowheads="1"/>
                </p:cNvSpPr>
                <p:nvPr/>
              </p:nvSpPr>
              <p:spPr bwMode="auto">
                <a:xfrm>
                  <a:off x="2759" y="3118"/>
                  <a:ext cx="1" cy="198"/>
                </a:xfrm>
                <a:prstGeom prst="rect">
                  <a:avLst/>
                </a:prstGeom>
                <a:solidFill>
                  <a:srgbClr val="7C6E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29" name="Rectangle 1470"/>
                <p:cNvSpPr>
                  <a:spLocks noChangeArrowheads="1"/>
                </p:cNvSpPr>
                <p:nvPr/>
              </p:nvSpPr>
              <p:spPr bwMode="auto">
                <a:xfrm>
                  <a:off x="2759" y="3118"/>
                  <a:ext cx="1" cy="198"/>
                </a:xfrm>
                <a:prstGeom prst="rect">
                  <a:avLst/>
                </a:prstGeom>
                <a:solidFill>
                  <a:srgbClr val="7A6C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0" name="Rectangle 1471"/>
                <p:cNvSpPr>
                  <a:spLocks noChangeArrowheads="1"/>
                </p:cNvSpPr>
                <p:nvPr/>
              </p:nvSpPr>
              <p:spPr bwMode="auto">
                <a:xfrm>
                  <a:off x="2760" y="3118"/>
                  <a:ext cx="1" cy="198"/>
                </a:xfrm>
                <a:prstGeom prst="rect">
                  <a:avLst/>
                </a:prstGeom>
                <a:solidFill>
                  <a:srgbClr val="78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1" name="Rectangle 1472"/>
                <p:cNvSpPr>
                  <a:spLocks noChangeArrowheads="1"/>
                </p:cNvSpPr>
                <p:nvPr/>
              </p:nvSpPr>
              <p:spPr bwMode="auto">
                <a:xfrm>
                  <a:off x="2761" y="3118"/>
                  <a:ext cx="1" cy="198"/>
                </a:xfrm>
                <a:prstGeom prst="rect">
                  <a:avLst/>
                </a:prstGeom>
                <a:solidFill>
                  <a:srgbClr val="7668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2" name="Rectangle 1473"/>
                <p:cNvSpPr>
                  <a:spLocks noChangeArrowheads="1"/>
                </p:cNvSpPr>
                <p:nvPr/>
              </p:nvSpPr>
              <p:spPr bwMode="auto">
                <a:xfrm>
                  <a:off x="2762" y="3118"/>
                  <a:ext cx="1" cy="198"/>
                </a:xfrm>
                <a:prstGeom prst="rect">
                  <a:avLst/>
                </a:prstGeom>
                <a:solidFill>
                  <a:srgbClr val="7466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3" name="Rectangle 1474"/>
                <p:cNvSpPr>
                  <a:spLocks noChangeArrowheads="1"/>
                </p:cNvSpPr>
                <p:nvPr/>
              </p:nvSpPr>
              <p:spPr bwMode="auto">
                <a:xfrm>
                  <a:off x="2763" y="3118"/>
                  <a:ext cx="1" cy="198"/>
                </a:xfrm>
                <a:prstGeom prst="rect">
                  <a:avLst/>
                </a:prstGeom>
                <a:solidFill>
                  <a:srgbClr val="7264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4" name="Rectangle 1475"/>
                <p:cNvSpPr>
                  <a:spLocks noChangeArrowheads="1"/>
                </p:cNvSpPr>
                <p:nvPr/>
              </p:nvSpPr>
              <p:spPr bwMode="auto">
                <a:xfrm>
                  <a:off x="2763" y="3118"/>
                  <a:ext cx="1" cy="198"/>
                </a:xfrm>
                <a:prstGeom prst="rect">
                  <a:avLst/>
                </a:prstGeom>
                <a:solidFill>
                  <a:srgbClr val="706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5" name="Rectangle 1476"/>
                <p:cNvSpPr>
                  <a:spLocks noChangeArrowheads="1"/>
                </p:cNvSpPr>
                <p:nvPr/>
              </p:nvSpPr>
              <p:spPr bwMode="auto">
                <a:xfrm>
                  <a:off x="2764" y="3118"/>
                  <a:ext cx="1" cy="198"/>
                </a:xfrm>
                <a:prstGeom prst="rect">
                  <a:avLst/>
                </a:prstGeom>
                <a:solidFill>
                  <a:srgbClr val="6E61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 name="Rectangle 1477"/>
                <p:cNvSpPr>
                  <a:spLocks noChangeArrowheads="1"/>
                </p:cNvSpPr>
                <p:nvPr/>
              </p:nvSpPr>
              <p:spPr bwMode="auto">
                <a:xfrm>
                  <a:off x="2765" y="3118"/>
                  <a:ext cx="1" cy="198"/>
                </a:xfrm>
                <a:prstGeom prst="rect">
                  <a:avLst/>
                </a:prstGeom>
                <a:solidFill>
                  <a:srgbClr val="6C5F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7" name="Rectangle 1478"/>
                <p:cNvSpPr>
                  <a:spLocks noChangeArrowheads="1"/>
                </p:cNvSpPr>
                <p:nvPr/>
              </p:nvSpPr>
              <p:spPr bwMode="auto">
                <a:xfrm>
                  <a:off x="2766" y="3118"/>
                  <a:ext cx="1" cy="198"/>
                </a:xfrm>
                <a:prstGeom prst="rect">
                  <a:avLst/>
                </a:prstGeom>
                <a:solidFill>
                  <a:srgbClr val="6A5E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8" name="Rectangle 1479"/>
                <p:cNvSpPr>
                  <a:spLocks noChangeArrowheads="1"/>
                </p:cNvSpPr>
                <p:nvPr/>
              </p:nvSpPr>
              <p:spPr bwMode="auto">
                <a:xfrm>
                  <a:off x="2767" y="3118"/>
                  <a:ext cx="1" cy="198"/>
                </a:xfrm>
                <a:prstGeom prst="rect">
                  <a:avLst/>
                </a:prstGeom>
                <a:solidFill>
                  <a:srgbClr val="685C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9" name="Rectangle 1480"/>
                <p:cNvSpPr>
                  <a:spLocks noChangeArrowheads="1"/>
                </p:cNvSpPr>
                <p:nvPr/>
              </p:nvSpPr>
              <p:spPr bwMode="auto">
                <a:xfrm>
                  <a:off x="2768" y="3118"/>
                  <a:ext cx="1" cy="198"/>
                </a:xfrm>
                <a:prstGeom prst="rect">
                  <a:avLst/>
                </a:prstGeom>
                <a:solidFill>
                  <a:srgbClr val="665A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0" name="Rectangle 1481"/>
                <p:cNvSpPr>
                  <a:spLocks noChangeArrowheads="1"/>
                </p:cNvSpPr>
                <p:nvPr/>
              </p:nvSpPr>
              <p:spPr bwMode="auto">
                <a:xfrm>
                  <a:off x="2769" y="3118"/>
                  <a:ext cx="1" cy="198"/>
                </a:xfrm>
                <a:prstGeom prst="rect">
                  <a:avLst/>
                </a:prstGeom>
                <a:solidFill>
                  <a:srgbClr val="6458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1" name="Rectangle 1482"/>
                <p:cNvSpPr>
                  <a:spLocks noChangeArrowheads="1"/>
                </p:cNvSpPr>
                <p:nvPr/>
              </p:nvSpPr>
              <p:spPr bwMode="auto">
                <a:xfrm>
                  <a:off x="2770" y="3118"/>
                  <a:ext cx="1" cy="198"/>
                </a:xfrm>
                <a:prstGeom prst="rect">
                  <a:avLst/>
                </a:prstGeom>
                <a:solidFill>
                  <a:srgbClr val="6257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2" name="Rectangle 1483"/>
                <p:cNvSpPr>
                  <a:spLocks noChangeArrowheads="1"/>
                </p:cNvSpPr>
                <p:nvPr/>
              </p:nvSpPr>
              <p:spPr bwMode="auto">
                <a:xfrm>
                  <a:off x="2771" y="3118"/>
                  <a:ext cx="1" cy="198"/>
                </a:xfrm>
                <a:prstGeom prst="rect">
                  <a:avLst/>
                </a:prstGeom>
                <a:solidFill>
                  <a:srgbClr val="6155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3" name="Rectangle 1484"/>
                <p:cNvSpPr>
                  <a:spLocks noChangeArrowheads="1"/>
                </p:cNvSpPr>
                <p:nvPr/>
              </p:nvSpPr>
              <p:spPr bwMode="auto">
                <a:xfrm>
                  <a:off x="2772" y="3118"/>
                  <a:ext cx="1" cy="198"/>
                </a:xfrm>
                <a:prstGeom prst="rect">
                  <a:avLst/>
                </a:prstGeom>
                <a:solidFill>
                  <a:srgbClr val="5F53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4" name="Rectangle 1485"/>
                <p:cNvSpPr>
                  <a:spLocks noChangeArrowheads="1"/>
                </p:cNvSpPr>
                <p:nvPr/>
              </p:nvSpPr>
              <p:spPr bwMode="auto">
                <a:xfrm>
                  <a:off x="2773" y="3118"/>
                  <a:ext cx="1" cy="198"/>
                </a:xfrm>
                <a:prstGeom prst="rect">
                  <a:avLst/>
                </a:prstGeom>
                <a:solidFill>
                  <a:srgbClr val="5D5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5" name="Rectangle 1486"/>
                <p:cNvSpPr>
                  <a:spLocks noChangeArrowheads="1"/>
                </p:cNvSpPr>
                <p:nvPr/>
              </p:nvSpPr>
              <p:spPr bwMode="auto">
                <a:xfrm>
                  <a:off x="2774" y="3118"/>
                  <a:ext cx="1" cy="198"/>
                </a:xfrm>
                <a:prstGeom prst="rect">
                  <a:avLst/>
                </a:prstGeom>
                <a:solidFill>
                  <a:srgbClr val="5B51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6" name="Rectangle 1487"/>
                <p:cNvSpPr>
                  <a:spLocks noChangeArrowheads="1"/>
                </p:cNvSpPr>
                <p:nvPr/>
              </p:nvSpPr>
              <p:spPr bwMode="auto">
                <a:xfrm>
                  <a:off x="2775" y="3118"/>
                  <a:ext cx="2" cy="198"/>
                </a:xfrm>
                <a:prstGeom prst="rect">
                  <a:avLst/>
                </a:prstGeom>
                <a:solidFill>
                  <a:srgbClr val="594F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7" name="Rectangle 1488"/>
                <p:cNvSpPr>
                  <a:spLocks noChangeArrowheads="1"/>
                </p:cNvSpPr>
                <p:nvPr/>
              </p:nvSpPr>
              <p:spPr bwMode="auto">
                <a:xfrm>
                  <a:off x="2777" y="3118"/>
                  <a:ext cx="2" cy="198"/>
                </a:xfrm>
                <a:prstGeom prst="rect">
                  <a:avLst/>
                </a:prstGeom>
                <a:solidFill>
                  <a:srgbClr val="584D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8" name="Rectangle 1489"/>
                <p:cNvSpPr>
                  <a:spLocks noChangeArrowheads="1"/>
                </p:cNvSpPr>
                <p:nvPr/>
              </p:nvSpPr>
              <p:spPr bwMode="auto">
                <a:xfrm>
                  <a:off x="2779" y="3118"/>
                  <a:ext cx="1" cy="198"/>
                </a:xfrm>
                <a:prstGeom prst="rect">
                  <a:avLst/>
                </a:prstGeom>
                <a:solidFill>
                  <a:srgbClr val="564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49" name="Rectangle 1490"/>
                <p:cNvSpPr>
                  <a:spLocks noChangeArrowheads="1"/>
                </p:cNvSpPr>
                <p:nvPr/>
              </p:nvSpPr>
              <p:spPr bwMode="auto">
                <a:xfrm>
                  <a:off x="2780" y="3118"/>
                  <a:ext cx="2" cy="198"/>
                </a:xfrm>
                <a:prstGeom prst="rect">
                  <a:avLst/>
                </a:prstGeom>
                <a:solidFill>
                  <a:srgbClr val="544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53" name="Rectangle 1491"/>
              <p:cNvSpPr>
                <a:spLocks noChangeArrowheads="1"/>
              </p:cNvSpPr>
              <p:nvPr/>
            </p:nvSpPr>
            <p:spPr bwMode="auto">
              <a:xfrm rot="16200000">
                <a:off x="2615" y="3245"/>
                <a:ext cx="2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E</a:t>
                </a:r>
                <a:endParaRPr lang="de-DE" altLang="de-DE"/>
              </a:p>
            </p:txBody>
          </p:sp>
          <p:sp>
            <p:nvSpPr>
              <p:cNvPr id="54" name="Rectangle 1492"/>
              <p:cNvSpPr>
                <a:spLocks noChangeArrowheads="1"/>
              </p:cNvSpPr>
              <p:nvPr/>
            </p:nvSpPr>
            <p:spPr bwMode="auto">
              <a:xfrm rot="16200000">
                <a:off x="2620" y="3228"/>
                <a:ext cx="1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a:t>
                </a:r>
                <a:endParaRPr lang="de-DE" altLang="de-DE"/>
              </a:p>
            </p:txBody>
          </p:sp>
          <p:sp>
            <p:nvSpPr>
              <p:cNvPr id="55" name="Rectangle 1493"/>
              <p:cNvSpPr>
                <a:spLocks noChangeArrowheads="1"/>
              </p:cNvSpPr>
              <p:nvPr/>
            </p:nvSpPr>
            <p:spPr bwMode="auto">
              <a:xfrm rot="16200000">
                <a:off x="2586" y="3181"/>
                <a:ext cx="80"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Drive</a:t>
                </a:r>
                <a:endParaRPr lang="de-DE" altLang="de-DE"/>
              </a:p>
            </p:txBody>
          </p:sp>
          <p:grpSp>
            <p:nvGrpSpPr>
              <p:cNvPr id="56" name="Group 1494"/>
              <p:cNvGrpSpPr>
                <a:grpSpLocks/>
              </p:cNvGrpSpPr>
              <p:nvPr/>
            </p:nvGrpSpPr>
            <p:grpSpPr bwMode="auto">
              <a:xfrm>
                <a:off x="2710" y="3125"/>
                <a:ext cx="17" cy="183"/>
                <a:chOff x="2837" y="3125"/>
                <a:chExt cx="17" cy="183"/>
              </a:xfrm>
            </p:grpSpPr>
            <p:sp>
              <p:nvSpPr>
                <p:cNvPr id="2752" name="Rectangle 1495"/>
                <p:cNvSpPr>
                  <a:spLocks noChangeArrowheads="1"/>
                </p:cNvSpPr>
                <p:nvPr/>
              </p:nvSpPr>
              <p:spPr bwMode="auto">
                <a:xfrm>
                  <a:off x="2837" y="3125"/>
                  <a:ext cx="1" cy="183"/>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53" name="Rectangle 1496"/>
                <p:cNvSpPr>
                  <a:spLocks noChangeArrowheads="1"/>
                </p:cNvSpPr>
                <p:nvPr/>
              </p:nvSpPr>
              <p:spPr bwMode="auto">
                <a:xfrm>
                  <a:off x="2837" y="3125"/>
                  <a:ext cx="1" cy="183"/>
                </a:xfrm>
                <a:prstGeom prst="rect">
                  <a:avLst/>
                </a:prstGeom>
                <a:solidFill>
                  <a:srgbClr val="B49F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54" name="Rectangle 1497"/>
                <p:cNvSpPr>
                  <a:spLocks noChangeArrowheads="1"/>
                </p:cNvSpPr>
                <p:nvPr/>
              </p:nvSpPr>
              <p:spPr bwMode="auto">
                <a:xfrm>
                  <a:off x="2838" y="3125"/>
                  <a:ext cx="1" cy="183"/>
                </a:xfrm>
                <a:prstGeom prst="rect">
                  <a:avLst/>
                </a:prstGeom>
                <a:solidFill>
                  <a:srgbClr val="B39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55" name="Rectangle 1498"/>
                <p:cNvSpPr>
                  <a:spLocks noChangeArrowheads="1"/>
                </p:cNvSpPr>
                <p:nvPr/>
              </p:nvSpPr>
              <p:spPr bwMode="auto">
                <a:xfrm>
                  <a:off x="2839" y="3125"/>
                  <a:ext cx="1" cy="183"/>
                </a:xfrm>
                <a:prstGeom prst="rect">
                  <a:avLst/>
                </a:prstGeom>
                <a:solidFill>
                  <a:srgbClr val="B29D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56" name="Rectangle 1499"/>
                <p:cNvSpPr>
                  <a:spLocks noChangeArrowheads="1"/>
                </p:cNvSpPr>
                <p:nvPr/>
              </p:nvSpPr>
              <p:spPr bwMode="auto">
                <a:xfrm>
                  <a:off x="2839" y="3125"/>
                  <a:ext cx="1" cy="183"/>
                </a:xfrm>
                <a:prstGeom prst="rect">
                  <a:avLst/>
                </a:prstGeom>
                <a:solidFill>
                  <a:srgbClr val="B19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57" name="Rectangle 1500"/>
                <p:cNvSpPr>
                  <a:spLocks noChangeArrowheads="1"/>
                </p:cNvSpPr>
                <p:nvPr/>
              </p:nvSpPr>
              <p:spPr bwMode="auto">
                <a:xfrm>
                  <a:off x="2840" y="3125"/>
                  <a:ext cx="1" cy="183"/>
                </a:xfrm>
                <a:prstGeom prst="rect">
                  <a:avLst/>
                </a:prstGeom>
                <a:solidFill>
                  <a:srgbClr val="B09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58" name="Rectangle 1501"/>
                <p:cNvSpPr>
                  <a:spLocks noChangeArrowheads="1"/>
                </p:cNvSpPr>
                <p:nvPr/>
              </p:nvSpPr>
              <p:spPr bwMode="auto">
                <a:xfrm>
                  <a:off x="2840" y="3125"/>
                  <a:ext cx="1" cy="183"/>
                </a:xfrm>
                <a:prstGeom prst="rect">
                  <a:avLst/>
                </a:prstGeom>
                <a:solidFill>
                  <a:srgbClr val="AF9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59" name="Rectangle 1502"/>
                <p:cNvSpPr>
                  <a:spLocks noChangeArrowheads="1"/>
                </p:cNvSpPr>
                <p:nvPr/>
              </p:nvSpPr>
              <p:spPr bwMode="auto">
                <a:xfrm>
                  <a:off x="2840" y="3125"/>
                  <a:ext cx="1" cy="183"/>
                </a:xfrm>
                <a:prstGeom prst="rect">
                  <a:avLst/>
                </a:prstGeom>
                <a:solidFill>
                  <a:srgbClr val="AE9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0" name="Rectangle 1503"/>
                <p:cNvSpPr>
                  <a:spLocks noChangeArrowheads="1"/>
                </p:cNvSpPr>
                <p:nvPr/>
              </p:nvSpPr>
              <p:spPr bwMode="auto">
                <a:xfrm>
                  <a:off x="2841" y="3125"/>
                  <a:ext cx="1" cy="183"/>
                </a:xfrm>
                <a:prstGeom prst="rect">
                  <a:avLst/>
                </a:prstGeom>
                <a:solidFill>
                  <a:srgbClr val="AC98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1" name="Rectangle 1504"/>
                <p:cNvSpPr>
                  <a:spLocks noChangeArrowheads="1"/>
                </p:cNvSpPr>
                <p:nvPr/>
              </p:nvSpPr>
              <p:spPr bwMode="auto">
                <a:xfrm>
                  <a:off x="2841" y="3125"/>
                  <a:ext cx="1" cy="183"/>
                </a:xfrm>
                <a:prstGeom prst="rect">
                  <a:avLst/>
                </a:prstGeom>
                <a:solidFill>
                  <a:srgbClr val="AB97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2" name="Rectangle 1505"/>
                <p:cNvSpPr>
                  <a:spLocks noChangeArrowheads="1"/>
                </p:cNvSpPr>
                <p:nvPr/>
              </p:nvSpPr>
              <p:spPr bwMode="auto">
                <a:xfrm>
                  <a:off x="2841" y="3125"/>
                  <a:ext cx="1" cy="183"/>
                </a:xfrm>
                <a:prstGeom prst="rect">
                  <a:avLst/>
                </a:prstGeom>
                <a:solidFill>
                  <a:srgbClr val="A99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3" name="Rectangle 1506"/>
                <p:cNvSpPr>
                  <a:spLocks noChangeArrowheads="1"/>
                </p:cNvSpPr>
                <p:nvPr/>
              </p:nvSpPr>
              <p:spPr bwMode="auto">
                <a:xfrm>
                  <a:off x="2842" y="3125"/>
                  <a:ext cx="1" cy="183"/>
                </a:xfrm>
                <a:prstGeom prst="rect">
                  <a:avLst/>
                </a:prstGeom>
                <a:solidFill>
                  <a:srgbClr val="A895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4" name="Rectangle 1507"/>
                <p:cNvSpPr>
                  <a:spLocks noChangeArrowheads="1"/>
                </p:cNvSpPr>
                <p:nvPr/>
              </p:nvSpPr>
              <p:spPr bwMode="auto">
                <a:xfrm>
                  <a:off x="2842" y="3125"/>
                  <a:ext cx="1" cy="183"/>
                </a:xfrm>
                <a:prstGeom prst="rect">
                  <a:avLst/>
                </a:prstGeom>
                <a:solidFill>
                  <a:srgbClr val="A693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 name="Rectangle 1508"/>
                <p:cNvSpPr>
                  <a:spLocks noChangeArrowheads="1"/>
                </p:cNvSpPr>
                <p:nvPr/>
              </p:nvSpPr>
              <p:spPr bwMode="auto">
                <a:xfrm>
                  <a:off x="2842" y="3125"/>
                  <a:ext cx="1" cy="183"/>
                </a:xfrm>
                <a:prstGeom prst="rect">
                  <a:avLst/>
                </a:prstGeom>
                <a:solidFill>
                  <a:srgbClr val="A492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 name="Rectangle 1509"/>
                <p:cNvSpPr>
                  <a:spLocks noChangeArrowheads="1"/>
                </p:cNvSpPr>
                <p:nvPr/>
              </p:nvSpPr>
              <p:spPr bwMode="auto">
                <a:xfrm>
                  <a:off x="2843" y="3125"/>
                  <a:ext cx="1" cy="183"/>
                </a:xfrm>
                <a:prstGeom prst="rect">
                  <a:avLst/>
                </a:prstGeom>
                <a:solidFill>
                  <a:srgbClr val="A290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7" name="Rectangle 1510"/>
                <p:cNvSpPr>
                  <a:spLocks noChangeArrowheads="1"/>
                </p:cNvSpPr>
                <p:nvPr/>
              </p:nvSpPr>
              <p:spPr bwMode="auto">
                <a:xfrm>
                  <a:off x="2843" y="3125"/>
                  <a:ext cx="1" cy="183"/>
                </a:xfrm>
                <a:prstGeom prst="rect">
                  <a:avLst/>
                </a:prstGeom>
                <a:solidFill>
                  <a:srgbClr val="A08E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8" name="Rectangle 1511"/>
                <p:cNvSpPr>
                  <a:spLocks noChangeArrowheads="1"/>
                </p:cNvSpPr>
                <p:nvPr/>
              </p:nvSpPr>
              <p:spPr bwMode="auto">
                <a:xfrm>
                  <a:off x="2843" y="3125"/>
                  <a:ext cx="1" cy="183"/>
                </a:xfrm>
                <a:prstGeom prst="rect">
                  <a:avLst/>
                </a:prstGeom>
                <a:solidFill>
                  <a:srgbClr val="9E8C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9" name="Rectangle 1512"/>
                <p:cNvSpPr>
                  <a:spLocks noChangeArrowheads="1"/>
                </p:cNvSpPr>
                <p:nvPr/>
              </p:nvSpPr>
              <p:spPr bwMode="auto">
                <a:xfrm>
                  <a:off x="2844" y="3125"/>
                  <a:ext cx="1" cy="183"/>
                </a:xfrm>
                <a:prstGeom prst="rect">
                  <a:avLst/>
                </a:prstGeom>
                <a:solidFill>
                  <a:srgbClr val="9C8A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 name="Rectangle 1513"/>
                <p:cNvSpPr>
                  <a:spLocks noChangeArrowheads="1"/>
                </p:cNvSpPr>
                <p:nvPr/>
              </p:nvSpPr>
              <p:spPr bwMode="auto">
                <a:xfrm>
                  <a:off x="2844" y="3125"/>
                  <a:ext cx="1" cy="183"/>
                </a:xfrm>
                <a:prstGeom prst="rect">
                  <a:avLst/>
                </a:prstGeom>
                <a:solidFill>
                  <a:srgbClr val="9987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1" name="Rectangle 1514"/>
                <p:cNvSpPr>
                  <a:spLocks noChangeArrowheads="1"/>
                </p:cNvSpPr>
                <p:nvPr/>
              </p:nvSpPr>
              <p:spPr bwMode="auto">
                <a:xfrm>
                  <a:off x="2844" y="3125"/>
                  <a:ext cx="1" cy="183"/>
                </a:xfrm>
                <a:prstGeom prst="rect">
                  <a:avLst/>
                </a:prstGeom>
                <a:solidFill>
                  <a:srgbClr val="9785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2" name="Rectangle 1515"/>
                <p:cNvSpPr>
                  <a:spLocks noChangeArrowheads="1"/>
                </p:cNvSpPr>
                <p:nvPr/>
              </p:nvSpPr>
              <p:spPr bwMode="auto">
                <a:xfrm>
                  <a:off x="2845" y="3125"/>
                  <a:ext cx="1" cy="183"/>
                </a:xfrm>
                <a:prstGeom prst="rect">
                  <a:avLst/>
                </a:prstGeom>
                <a:solidFill>
                  <a:srgbClr val="9483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3" name="Rectangle 1516"/>
                <p:cNvSpPr>
                  <a:spLocks noChangeArrowheads="1"/>
                </p:cNvSpPr>
                <p:nvPr/>
              </p:nvSpPr>
              <p:spPr bwMode="auto">
                <a:xfrm>
                  <a:off x="2845" y="3125"/>
                  <a:ext cx="1" cy="183"/>
                </a:xfrm>
                <a:prstGeom prst="rect">
                  <a:avLst/>
                </a:prstGeom>
                <a:solidFill>
                  <a:srgbClr val="918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4" name="Rectangle 1517"/>
                <p:cNvSpPr>
                  <a:spLocks noChangeArrowheads="1"/>
                </p:cNvSpPr>
                <p:nvPr/>
              </p:nvSpPr>
              <p:spPr bwMode="auto">
                <a:xfrm>
                  <a:off x="2845" y="3125"/>
                  <a:ext cx="1" cy="183"/>
                </a:xfrm>
                <a:prstGeom prst="rect">
                  <a:avLst/>
                </a:prstGeom>
                <a:solidFill>
                  <a:srgbClr val="8E7D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 name="Rectangle 1518"/>
                <p:cNvSpPr>
                  <a:spLocks noChangeArrowheads="1"/>
                </p:cNvSpPr>
                <p:nvPr/>
              </p:nvSpPr>
              <p:spPr bwMode="auto">
                <a:xfrm>
                  <a:off x="2846" y="3125"/>
                  <a:ext cx="1" cy="183"/>
                </a:xfrm>
                <a:prstGeom prst="rect">
                  <a:avLst/>
                </a:prstGeom>
                <a:solidFill>
                  <a:srgbClr val="8B7B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6" name="Rectangle 1519"/>
                <p:cNvSpPr>
                  <a:spLocks noChangeArrowheads="1"/>
                </p:cNvSpPr>
                <p:nvPr/>
              </p:nvSpPr>
              <p:spPr bwMode="auto">
                <a:xfrm>
                  <a:off x="2846" y="3125"/>
                  <a:ext cx="1" cy="183"/>
                </a:xfrm>
                <a:prstGeom prst="rect">
                  <a:avLst/>
                </a:prstGeom>
                <a:solidFill>
                  <a:srgbClr val="8878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7" name="Rectangle 1520"/>
                <p:cNvSpPr>
                  <a:spLocks noChangeArrowheads="1"/>
                </p:cNvSpPr>
                <p:nvPr/>
              </p:nvSpPr>
              <p:spPr bwMode="auto">
                <a:xfrm>
                  <a:off x="2847" y="3125"/>
                  <a:ext cx="1" cy="183"/>
                </a:xfrm>
                <a:prstGeom prst="rect">
                  <a:avLst/>
                </a:prstGeom>
                <a:solidFill>
                  <a:srgbClr val="8575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8" name="Rectangle 1521"/>
                <p:cNvSpPr>
                  <a:spLocks noChangeArrowheads="1"/>
                </p:cNvSpPr>
                <p:nvPr/>
              </p:nvSpPr>
              <p:spPr bwMode="auto">
                <a:xfrm>
                  <a:off x="2847" y="3125"/>
                  <a:ext cx="1" cy="183"/>
                </a:xfrm>
                <a:prstGeom prst="rect">
                  <a:avLst/>
                </a:prstGeom>
                <a:solidFill>
                  <a:srgbClr val="8272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9" name="Rectangle 1522"/>
                <p:cNvSpPr>
                  <a:spLocks noChangeArrowheads="1"/>
                </p:cNvSpPr>
                <p:nvPr/>
              </p:nvSpPr>
              <p:spPr bwMode="auto">
                <a:xfrm>
                  <a:off x="2847" y="3125"/>
                  <a:ext cx="1" cy="183"/>
                </a:xfrm>
                <a:prstGeom prst="rect">
                  <a:avLst/>
                </a:prstGeom>
                <a:solidFill>
                  <a:srgbClr val="7F70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0" name="Rectangle 1523"/>
                <p:cNvSpPr>
                  <a:spLocks noChangeArrowheads="1"/>
                </p:cNvSpPr>
                <p:nvPr/>
              </p:nvSpPr>
              <p:spPr bwMode="auto">
                <a:xfrm>
                  <a:off x="2848" y="3125"/>
                  <a:ext cx="1" cy="183"/>
                </a:xfrm>
                <a:prstGeom prst="rect">
                  <a:avLst/>
                </a:prstGeom>
                <a:solidFill>
                  <a:srgbClr val="7C6D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1" name="Rectangle 1524"/>
                <p:cNvSpPr>
                  <a:spLocks noChangeArrowheads="1"/>
                </p:cNvSpPr>
                <p:nvPr/>
              </p:nvSpPr>
              <p:spPr bwMode="auto">
                <a:xfrm>
                  <a:off x="2848" y="3125"/>
                  <a:ext cx="1" cy="183"/>
                </a:xfrm>
                <a:prstGeom prst="rect">
                  <a:avLst/>
                </a:prstGeom>
                <a:solidFill>
                  <a:srgbClr val="796B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2" name="Rectangle 1525"/>
                <p:cNvSpPr>
                  <a:spLocks noChangeArrowheads="1"/>
                </p:cNvSpPr>
                <p:nvPr/>
              </p:nvSpPr>
              <p:spPr bwMode="auto">
                <a:xfrm>
                  <a:off x="2848" y="3125"/>
                  <a:ext cx="1" cy="183"/>
                </a:xfrm>
                <a:prstGeom prst="rect">
                  <a:avLst/>
                </a:prstGeom>
                <a:solidFill>
                  <a:srgbClr val="7668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3" name="Rectangle 1526"/>
                <p:cNvSpPr>
                  <a:spLocks noChangeArrowheads="1"/>
                </p:cNvSpPr>
                <p:nvPr/>
              </p:nvSpPr>
              <p:spPr bwMode="auto">
                <a:xfrm>
                  <a:off x="2849" y="3125"/>
                  <a:ext cx="1" cy="183"/>
                </a:xfrm>
                <a:prstGeom prst="rect">
                  <a:avLst/>
                </a:prstGeom>
                <a:solidFill>
                  <a:srgbClr val="7365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4" name="Rectangle 1527"/>
                <p:cNvSpPr>
                  <a:spLocks noChangeArrowheads="1"/>
                </p:cNvSpPr>
                <p:nvPr/>
              </p:nvSpPr>
              <p:spPr bwMode="auto">
                <a:xfrm>
                  <a:off x="2849" y="3125"/>
                  <a:ext cx="1" cy="183"/>
                </a:xfrm>
                <a:prstGeom prst="rect">
                  <a:avLst/>
                </a:prstGeom>
                <a:solidFill>
                  <a:srgbClr val="7063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5" name="Rectangle 1528"/>
                <p:cNvSpPr>
                  <a:spLocks noChangeArrowheads="1"/>
                </p:cNvSpPr>
                <p:nvPr/>
              </p:nvSpPr>
              <p:spPr bwMode="auto">
                <a:xfrm>
                  <a:off x="2849" y="3125"/>
                  <a:ext cx="1" cy="183"/>
                </a:xfrm>
                <a:prstGeom prst="rect">
                  <a:avLst/>
                </a:prstGeom>
                <a:solidFill>
                  <a:srgbClr val="6D6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6" name="Rectangle 1529"/>
                <p:cNvSpPr>
                  <a:spLocks noChangeArrowheads="1"/>
                </p:cNvSpPr>
                <p:nvPr/>
              </p:nvSpPr>
              <p:spPr bwMode="auto">
                <a:xfrm>
                  <a:off x="2850" y="3125"/>
                  <a:ext cx="1" cy="183"/>
                </a:xfrm>
                <a:prstGeom prst="rect">
                  <a:avLst/>
                </a:prstGeom>
                <a:solidFill>
                  <a:srgbClr val="6B5E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7" name="Rectangle 1530"/>
                <p:cNvSpPr>
                  <a:spLocks noChangeArrowheads="1"/>
                </p:cNvSpPr>
                <p:nvPr/>
              </p:nvSpPr>
              <p:spPr bwMode="auto">
                <a:xfrm>
                  <a:off x="2850" y="3125"/>
                  <a:ext cx="1" cy="183"/>
                </a:xfrm>
                <a:prstGeom prst="rect">
                  <a:avLst/>
                </a:prstGeom>
                <a:solidFill>
                  <a:srgbClr val="685C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8" name="Rectangle 1531"/>
                <p:cNvSpPr>
                  <a:spLocks noChangeArrowheads="1"/>
                </p:cNvSpPr>
                <p:nvPr/>
              </p:nvSpPr>
              <p:spPr bwMode="auto">
                <a:xfrm>
                  <a:off x="2850" y="3125"/>
                  <a:ext cx="1" cy="183"/>
                </a:xfrm>
                <a:prstGeom prst="rect">
                  <a:avLst/>
                </a:prstGeom>
                <a:solidFill>
                  <a:srgbClr val="655A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9" name="Rectangle 1532"/>
                <p:cNvSpPr>
                  <a:spLocks noChangeArrowheads="1"/>
                </p:cNvSpPr>
                <p:nvPr/>
              </p:nvSpPr>
              <p:spPr bwMode="auto">
                <a:xfrm>
                  <a:off x="2851" y="3125"/>
                  <a:ext cx="1" cy="183"/>
                </a:xfrm>
                <a:prstGeom prst="rect">
                  <a:avLst/>
                </a:prstGeom>
                <a:solidFill>
                  <a:srgbClr val="6358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0" name="Rectangle 1533"/>
                <p:cNvSpPr>
                  <a:spLocks noChangeArrowheads="1"/>
                </p:cNvSpPr>
                <p:nvPr/>
              </p:nvSpPr>
              <p:spPr bwMode="auto">
                <a:xfrm>
                  <a:off x="2851" y="3125"/>
                  <a:ext cx="1" cy="183"/>
                </a:xfrm>
                <a:prstGeom prst="rect">
                  <a:avLst/>
                </a:prstGeom>
                <a:solidFill>
                  <a:srgbClr val="6156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1" name="Rectangle 1534"/>
                <p:cNvSpPr>
                  <a:spLocks noChangeArrowheads="1"/>
                </p:cNvSpPr>
                <p:nvPr/>
              </p:nvSpPr>
              <p:spPr bwMode="auto">
                <a:xfrm>
                  <a:off x="2851" y="3125"/>
                  <a:ext cx="1" cy="183"/>
                </a:xfrm>
                <a:prstGeom prst="rect">
                  <a:avLst/>
                </a:prstGeom>
                <a:solidFill>
                  <a:srgbClr val="5F54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2" name="Rectangle 1535"/>
                <p:cNvSpPr>
                  <a:spLocks noChangeArrowheads="1"/>
                </p:cNvSpPr>
                <p:nvPr/>
              </p:nvSpPr>
              <p:spPr bwMode="auto">
                <a:xfrm>
                  <a:off x="2852" y="3125"/>
                  <a:ext cx="1" cy="183"/>
                </a:xfrm>
                <a:prstGeom prst="rect">
                  <a:avLst/>
                </a:prstGeom>
                <a:solidFill>
                  <a:srgbClr val="5D5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3" name="Rectangle 1536"/>
                <p:cNvSpPr>
                  <a:spLocks noChangeArrowheads="1"/>
                </p:cNvSpPr>
                <p:nvPr/>
              </p:nvSpPr>
              <p:spPr bwMode="auto">
                <a:xfrm>
                  <a:off x="2852" y="3125"/>
                  <a:ext cx="1" cy="183"/>
                </a:xfrm>
                <a:prstGeom prst="rect">
                  <a:avLst/>
                </a:prstGeom>
                <a:solidFill>
                  <a:srgbClr val="5B51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4" name="Rectangle 1537"/>
                <p:cNvSpPr>
                  <a:spLocks noChangeArrowheads="1"/>
                </p:cNvSpPr>
                <p:nvPr/>
              </p:nvSpPr>
              <p:spPr bwMode="auto">
                <a:xfrm>
                  <a:off x="2852" y="3125"/>
                  <a:ext cx="1" cy="183"/>
                </a:xfrm>
                <a:prstGeom prst="rect">
                  <a:avLst/>
                </a:prstGeom>
                <a:solidFill>
                  <a:srgbClr val="5A50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5" name="Rectangle 1538"/>
                <p:cNvSpPr>
                  <a:spLocks noChangeArrowheads="1"/>
                </p:cNvSpPr>
                <p:nvPr/>
              </p:nvSpPr>
              <p:spPr bwMode="auto">
                <a:xfrm>
                  <a:off x="2853" y="3125"/>
                  <a:ext cx="1" cy="183"/>
                </a:xfrm>
                <a:prstGeom prst="rect">
                  <a:avLst/>
                </a:prstGeom>
                <a:solidFill>
                  <a:srgbClr val="584E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6" name="Rectangle 1539"/>
                <p:cNvSpPr>
                  <a:spLocks noChangeArrowheads="1"/>
                </p:cNvSpPr>
                <p:nvPr/>
              </p:nvSpPr>
              <p:spPr bwMode="auto">
                <a:xfrm>
                  <a:off x="2853" y="3125"/>
                  <a:ext cx="1" cy="183"/>
                </a:xfrm>
                <a:prstGeom prst="rect">
                  <a:avLst/>
                </a:prstGeom>
                <a:solidFill>
                  <a:srgbClr val="574D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7" name="Rectangle 1540"/>
                <p:cNvSpPr>
                  <a:spLocks noChangeArrowheads="1"/>
                </p:cNvSpPr>
                <p:nvPr/>
              </p:nvSpPr>
              <p:spPr bwMode="auto">
                <a:xfrm>
                  <a:off x="2853" y="3125"/>
                  <a:ext cx="1" cy="183"/>
                </a:xfrm>
                <a:prstGeom prst="rect">
                  <a:avLst/>
                </a:prstGeom>
                <a:solidFill>
                  <a:srgbClr val="564C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57" name="Group 1541"/>
              <p:cNvGrpSpPr>
                <a:grpSpLocks/>
              </p:cNvGrpSpPr>
              <p:nvPr/>
            </p:nvGrpSpPr>
            <p:grpSpPr bwMode="auto">
              <a:xfrm>
                <a:off x="3390" y="3153"/>
                <a:ext cx="97" cy="113"/>
                <a:chOff x="3517" y="3153"/>
                <a:chExt cx="97" cy="113"/>
              </a:xfrm>
            </p:grpSpPr>
            <p:sp>
              <p:nvSpPr>
                <p:cNvPr id="2750" name="Rectangle 1542"/>
                <p:cNvSpPr>
                  <a:spLocks noChangeArrowheads="1"/>
                </p:cNvSpPr>
                <p:nvPr/>
              </p:nvSpPr>
              <p:spPr bwMode="auto">
                <a:xfrm>
                  <a:off x="3517" y="3153"/>
                  <a:ext cx="97" cy="113"/>
                </a:xfrm>
                <a:prstGeom prst="rect">
                  <a:avLst/>
                </a:prstGeom>
                <a:solidFill>
                  <a:srgbClr val="6282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51" name="Rectangle 1543"/>
                <p:cNvSpPr>
                  <a:spLocks noChangeArrowheads="1"/>
                </p:cNvSpPr>
                <p:nvPr/>
              </p:nvSpPr>
              <p:spPr bwMode="auto">
                <a:xfrm>
                  <a:off x="3517" y="3153"/>
                  <a:ext cx="97" cy="113"/>
                </a:xfrm>
                <a:prstGeom prst="rect">
                  <a:avLst/>
                </a:pr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8" name="Group 1544"/>
              <p:cNvGrpSpPr>
                <a:grpSpLocks/>
              </p:cNvGrpSpPr>
              <p:nvPr/>
            </p:nvGrpSpPr>
            <p:grpSpPr bwMode="auto">
              <a:xfrm>
                <a:off x="3384" y="3145"/>
                <a:ext cx="108" cy="15"/>
                <a:chOff x="3511" y="3145"/>
                <a:chExt cx="108" cy="15"/>
              </a:xfrm>
            </p:grpSpPr>
            <p:sp>
              <p:nvSpPr>
                <p:cNvPr id="2748" name="Freeform 1545"/>
                <p:cNvSpPr>
                  <a:spLocks/>
                </p:cNvSpPr>
                <p:nvPr/>
              </p:nvSpPr>
              <p:spPr bwMode="auto">
                <a:xfrm>
                  <a:off x="3511" y="3145"/>
                  <a:ext cx="108" cy="15"/>
                </a:xfrm>
                <a:custGeom>
                  <a:avLst/>
                  <a:gdLst>
                    <a:gd name="T0" fmla="*/ 13 w 108"/>
                    <a:gd name="T1" fmla="*/ 8 h 15"/>
                    <a:gd name="T2" fmla="*/ 7 w 108"/>
                    <a:gd name="T3" fmla="*/ 15 h 15"/>
                    <a:gd name="T4" fmla="*/ 108 w 108"/>
                    <a:gd name="T5" fmla="*/ 15 h 15"/>
                    <a:gd name="T6" fmla="*/ 108 w 108"/>
                    <a:gd name="T7" fmla="*/ 0 h 15"/>
                    <a:gd name="T8" fmla="*/ 7 w 108"/>
                    <a:gd name="T9" fmla="*/ 0 h 15"/>
                    <a:gd name="T10" fmla="*/ 0 w 108"/>
                    <a:gd name="T11" fmla="*/ 8 h 15"/>
                    <a:gd name="T12" fmla="*/ 7 w 108"/>
                    <a:gd name="T13" fmla="*/ 0 h 15"/>
                    <a:gd name="T14" fmla="*/ 0 w 108"/>
                    <a:gd name="T15" fmla="*/ 0 h 15"/>
                    <a:gd name="T16" fmla="*/ 0 w 108"/>
                    <a:gd name="T17" fmla="*/ 8 h 15"/>
                    <a:gd name="T18" fmla="*/ 13 w 108"/>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5">
                      <a:moveTo>
                        <a:pt x="13" y="8"/>
                      </a:moveTo>
                      <a:lnTo>
                        <a:pt x="7" y="15"/>
                      </a:lnTo>
                      <a:lnTo>
                        <a:pt x="108" y="15"/>
                      </a:lnTo>
                      <a:lnTo>
                        <a:pt x="108" y="0"/>
                      </a:lnTo>
                      <a:lnTo>
                        <a:pt x="7" y="0"/>
                      </a:lnTo>
                      <a:lnTo>
                        <a:pt x="0" y="8"/>
                      </a:lnTo>
                      <a:lnTo>
                        <a:pt x="7" y="0"/>
                      </a:lnTo>
                      <a:lnTo>
                        <a:pt x="0" y="0"/>
                      </a:lnTo>
                      <a:lnTo>
                        <a:pt x="0" y="8"/>
                      </a:lnTo>
                      <a:lnTo>
                        <a:pt x="13" y="8"/>
                      </a:lnTo>
                      <a:close/>
                    </a:path>
                  </a:pathLst>
                </a:custGeom>
                <a:solidFill>
                  <a:srgbClr val="6282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9" name="Freeform 1546"/>
                <p:cNvSpPr>
                  <a:spLocks/>
                </p:cNvSpPr>
                <p:nvPr/>
              </p:nvSpPr>
              <p:spPr bwMode="auto">
                <a:xfrm>
                  <a:off x="3511" y="3145"/>
                  <a:ext cx="108" cy="15"/>
                </a:xfrm>
                <a:custGeom>
                  <a:avLst/>
                  <a:gdLst>
                    <a:gd name="T0" fmla="*/ 13 w 108"/>
                    <a:gd name="T1" fmla="*/ 8 h 15"/>
                    <a:gd name="T2" fmla="*/ 7 w 108"/>
                    <a:gd name="T3" fmla="*/ 15 h 15"/>
                    <a:gd name="T4" fmla="*/ 108 w 108"/>
                    <a:gd name="T5" fmla="*/ 15 h 15"/>
                    <a:gd name="T6" fmla="*/ 108 w 108"/>
                    <a:gd name="T7" fmla="*/ 0 h 15"/>
                    <a:gd name="T8" fmla="*/ 7 w 108"/>
                    <a:gd name="T9" fmla="*/ 0 h 15"/>
                    <a:gd name="T10" fmla="*/ 0 w 108"/>
                    <a:gd name="T11" fmla="*/ 8 h 15"/>
                    <a:gd name="T12" fmla="*/ 7 w 108"/>
                    <a:gd name="T13" fmla="*/ 0 h 15"/>
                    <a:gd name="T14" fmla="*/ 0 w 108"/>
                    <a:gd name="T15" fmla="*/ 0 h 15"/>
                    <a:gd name="T16" fmla="*/ 0 w 108"/>
                    <a:gd name="T17" fmla="*/ 8 h 15"/>
                    <a:gd name="T18" fmla="*/ 13 w 108"/>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5">
                      <a:moveTo>
                        <a:pt x="13" y="8"/>
                      </a:moveTo>
                      <a:lnTo>
                        <a:pt x="7" y="15"/>
                      </a:lnTo>
                      <a:lnTo>
                        <a:pt x="108" y="15"/>
                      </a:lnTo>
                      <a:lnTo>
                        <a:pt x="108" y="0"/>
                      </a:lnTo>
                      <a:lnTo>
                        <a:pt x="7" y="0"/>
                      </a:lnTo>
                      <a:lnTo>
                        <a:pt x="0" y="8"/>
                      </a:lnTo>
                      <a:lnTo>
                        <a:pt x="7" y="0"/>
                      </a:lnTo>
                      <a:lnTo>
                        <a:pt x="0" y="0"/>
                      </a:lnTo>
                      <a:lnTo>
                        <a:pt x="0" y="8"/>
                      </a:lnTo>
                      <a:lnTo>
                        <a:pt x="13" y="8"/>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59" name="Group 1547"/>
              <p:cNvGrpSpPr>
                <a:grpSpLocks/>
              </p:cNvGrpSpPr>
              <p:nvPr/>
            </p:nvGrpSpPr>
            <p:grpSpPr bwMode="auto">
              <a:xfrm>
                <a:off x="3385" y="3264"/>
                <a:ext cx="116" cy="14"/>
                <a:chOff x="3512" y="3264"/>
                <a:chExt cx="116" cy="14"/>
              </a:xfrm>
            </p:grpSpPr>
            <p:sp>
              <p:nvSpPr>
                <p:cNvPr id="2746" name="Freeform 1548"/>
                <p:cNvSpPr>
                  <a:spLocks/>
                </p:cNvSpPr>
                <p:nvPr/>
              </p:nvSpPr>
              <p:spPr bwMode="auto">
                <a:xfrm>
                  <a:off x="3512" y="3264"/>
                  <a:ext cx="116" cy="14"/>
                </a:xfrm>
                <a:custGeom>
                  <a:avLst/>
                  <a:gdLst>
                    <a:gd name="T0" fmla="*/ 102 w 116"/>
                    <a:gd name="T1" fmla="*/ 7 h 14"/>
                    <a:gd name="T2" fmla="*/ 108 w 116"/>
                    <a:gd name="T3" fmla="*/ 0 h 14"/>
                    <a:gd name="T4" fmla="*/ 0 w 116"/>
                    <a:gd name="T5" fmla="*/ 0 h 14"/>
                    <a:gd name="T6" fmla="*/ 0 w 116"/>
                    <a:gd name="T7" fmla="*/ 14 h 14"/>
                    <a:gd name="T8" fmla="*/ 108 w 116"/>
                    <a:gd name="T9" fmla="*/ 14 h 14"/>
                    <a:gd name="T10" fmla="*/ 116 w 116"/>
                    <a:gd name="T11" fmla="*/ 7 h 14"/>
                    <a:gd name="T12" fmla="*/ 108 w 116"/>
                    <a:gd name="T13" fmla="*/ 14 h 14"/>
                    <a:gd name="T14" fmla="*/ 116 w 116"/>
                    <a:gd name="T15" fmla="*/ 14 h 14"/>
                    <a:gd name="T16" fmla="*/ 116 w 116"/>
                    <a:gd name="T17" fmla="*/ 7 h 14"/>
                    <a:gd name="T18" fmla="*/ 102 w 1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4">
                      <a:moveTo>
                        <a:pt x="102" y="7"/>
                      </a:moveTo>
                      <a:lnTo>
                        <a:pt x="108" y="0"/>
                      </a:lnTo>
                      <a:lnTo>
                        <a:pt x="0" y="0"/>
                      </a:lnTo>
                      <a:lnTo>
                        <a:pt x="0" y="14"/>
                      </a:lnTo>
                      <a:lnTo>
                        <a:pt x="108" y="14"/>
                      </a:lnTo>
                      <a:lnTo>
                        <a:pt x="116" y="7"/>
                      </a:lnTo>
                      <a:lnTo>
                        <a:pt x="108" y="14"/>
                      </a:lnTo>
                      <a:lnTo>
                        <a:pt x="116" y="14"/>
                      </a:lnTo>
                      <a:lnTo>
                        <a:pt x="116" y="7"/>
                      </a:lnTo>
                      <a:lnTo>
                        <a:pt x="102" y="7"/>
                      </a:lnTo>
                      <a:close/>
                    </a:path>
                  </a:pathLst>
                </a:custGeom>
                <a:solidFill>
                  <a:srgbClr val="6282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7" name="Freeform 1549"/>
                <p:cNvSpPr>
                  <a:spLocks/>
                </p:cNvSpPr>
                <p:nvPr/>
              </p:nvSpPr>
              <p:spPr bwMode="auto">
                <a:xfrm>
                  <a:off x="3512" y="3264"/>
                  <a:ext cx="116" cy="14"/>
                </a:xfrm>
                <a:custGeom>
                  <a:avLst/>
                  <a:gdLst>
                    <a:gd name="T0" fmla="*/ 102 w 116"/>
                    <a:gd name="T1" fmla="*/ 7 h 14"/>
                    <a:gd name="T2" fmla="*/ 108 w 116"/>
                    <a:gd name="T3" fmla="*/ 0 h 14"/>
                    <a:gd name="T4" fmla="*/ 0 w 116"/>
                    <a:gd name="T5" fmla="*/ 0 h 14"/>
                    <a:gd name="T6" fmla="*/ 0 w 116"/>
                    <a:gd name="T7" fmla="*/ 14 h 14"/>
                    <a:gd name="T8" fmla="*/ 108 w 116"/>
                    <a:gd name="T9" fmla="*/ 14 h 14"/>
                    <a:gd name="T10" fmla="*/ 116 w 116"/>
                    <a:gd name="T11" fmla="*/ 7 h 14"/>
                    <a:gd name="T12" fmla="*/ 108 w 116"/>
                    <a:gd name="T13" fmla="*/ 14 h 14"/>
                    <a:gd name="T14" fmla="*/ 116 w 116"/>
                    <a:gd name="T15" fmla="*/ 14 h 14"/>
                    <a:gd name="T16" fmla="*/ 116 w 116"/>
                    <a:gd name="T17" fmla="*/ 7 h 14"/>
                    <a:gd name="T18" fmla="*/ 102 w 1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4">
                      <a:moveTo>
                        <a:pt x="102" y="7"/>
                      </a:moveTo>
                      <a:lnTo>
                        <a:pt x="108" y="0"/>
                      </a:lnTo>
                      <a:lnTo>
                        <a:pt x="0" y="0"/>
                      </a:lnTo>
                      <a:lnTo>
                        <a:pt x="0" y="14"/>
                      </a:lnTo>
                      <a:lnTo>
                        <a:pt x="108" y="14"/>
                      </a:lnTo>
                      <a:lnTo>
                        <a:pt x="116" y="7"/>
                      </a:lnTo>
                      <a:lnTo>
                        <a:pt x="108" y="14"/>
                      </a:lnTo>
                      <a:lnTo>
                        <a:pt x="116" y="14"/>
                      </a:lnTo>
                      <a:lnTo>
                        <a:pt x="116" y="7"/>
                      </a:lnTo>
                      <a:lnTo>
                        <a:pt x="102" y="7"/>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0" name="Group 1550"/>
              <p:cNvGrpSpPr>
                <a:grpSpLocks/>
              </p:cNvGrpSpPr>
              <p:nvPr/>
            </p:nvGrpSpPr>
            <p:grpSpPr bwMode="auto">
              <a:xfrm>
                <a:off x="3487" y="3146"/>
                <a:ext cx="14" cy="124"/>
                <a:chOff x="3614" y="3146"/>
                <a:chExt cx="14" cy="124"/>
              </a:xfrm>
            </p:grpSpPr>
            <p:sp>
              <p:nvSpPr>
                <p:cNvPr id="2744" name="Freeform 1551"/>
                <p:cNvSpPr>
                  <a:spLocks/>
                </p:cNvSpPr>
                <p:nvPr/>
              </p:nvSpPr>
              <p:spPr bwMode="auto">
                <a:xfrm>
                  <a:off x="3614" y="3146"/>
                  <a:ext cx="14" cy="124"/>
                </a:xfrm>
                <a:custGeom>
                  <a:avLst/>
                  <a:gdLst>
                    <a:gd name="T0" fmla="*/ 6 w 14"/>
                    <a:gd name="T1" fmla="*/ 15 h 124"/>
                    <a:gd name="T2" fmla="*/ 0 w 14"/>
                    <a:gd name="T3" fmla="*/ 7 h 124"/>
                    <a:gd name="T4" fmla="*/ 0 w 14"/>
                    <a:gd name="T5" fmla="*/ 124 h 124"/>
                    <a:gd name="T6" fmla="*/ 14 w 14"/>
                    <a:gd name="T7" fmla="*/ 124 h 124"/>
                    <a:gd name="T8" fmla="*/ 14 w 14"/>
                    <a:gd name="T9" fmla="*/ 7 h 124"/>
                    <a:gd name="T10" fmla="*/ 6 w 14"/>
                    <a:gd name="T11" fmla="*/ 0 h 124"/>
                    <a:gd name="T12" fmla="*/ 14 w 14"/>
                    <a:gd name="T13" fmla="*/ 7 h 124"/>
                    <a:gd name="T14" fmla="*/ 14 w 14"/>
                    <a:gd name="T15" fmla="*/ 0 h 124"/>
                    <a:gd name="T16" fmla="*/ 6 w 14"/>
                    <a:gd name="T17" fmla="*/ 0 h 124"/>
                    <a:gd name="T18" fmla="*/ 6 w 14"/>
                    <a:gd name="T1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4">
                      <a:moveTo>
                        <a:pt x="6" y="15"/>
                      </a:moveTo>
                      <a:lnTo>
                        <a:pt x="0" y="7"/>
                      </a:lnTo>
                      <a:lnTo>
                        <a:pt x="0" y="124"/>
                      </a:lnTo>
                      <a:lnTo>
                        <a:pt x="14" y="124"/>
                      </a:lnTo>
                      <a:lnTo>
                        <a:pt x="14" y="7"/>
                      </a:lnTo>
                      <a:lnTo>
                        <a:pt x="6" y="0"/>
                      </a:lnTo>
                      <a:lnTo>
                        <a:pt x="14" y="7"/>
                      </a:lnTo>
                      <a:lnTo>
                        <a:pt x="14" y="0"/>
                      </a:lnTo>
                      <a:lnTo>
                        <a:pt x="6" y="0"/>
                      </a:lnTo>
                      <a:lnTo>
                        <a:pt x="6" y="15"/>
                      </a:lnTo>
                      <a:close/>
                    </a:path>
                  </a:pathLst>
                </a:custGeom>
                <a:solidFill>
                  <a:srgbClr val="6282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5" name="Freeform 1552"/>
                <p:cNvSpPr>
                  <a:spLocks/>
                </p:cNvSpPr>
                <p:nvPr/>
              </p:nvSpPr>
              <p:spPr bwMode="auto">
                <a:xfrm>
                  <a:off x="3614" y="3146"/>
                  <a:ext cx="14" cy="124"/>
                </a:xfrm>
                <a:custGeom>
                  <a:avLst/>
                  <a:gdLst>
                    <a:gd name="T0" fmla="*/ 6 w 14"/>
                    <a:gd name="T1" fmla="*/ 15 h 124"/>
                    <a:gd name="T2" fmla="*/ 0 w 14"/>
                    <a:gd name="T3" fmla="*/ 7 h 124"/>
                    <a:gd name="T4" fmla="*/ 0 w 14"/>
                    <a:gd name="T5" fmla="*/ 124 h 124"/>
                    <a:gd name="T6" fmla="*/ 14 w 14"/>
                    <a:gd name="T7" fmla="*/ 124 h 124"/>
                    <a:gd name="T8" fmla="*/ 14 w 14"/>
                    <a:gd name="T9" fmla="*/ 7 h 124"/>
                    <a:gd name="T10" fmla="*/ 6 w 14"/>
                    <a:gd name="T11" fmla="*/ 0 h 124"/>
                    <a:gd name="T12" fmla="*/ 14 w 14"/>
                    <a:gd name="T13" fmla="*/ 7 h 124"/>
                    <a:gd name="T14" fmla="*/ 14 w 14"/>
                    <a:gd name="T15" fmla="*/ 0 h 124"/>
                    <a:gd name="T16" fmla="*/ 6 w 14"/>
                    <a:gd name="T17" fmla="*/ 0 h 124"/>
                    <a:gd name="T18" fmla="*/ 6 w 14"/>
                    <a:gd name="T1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4">
                      <a:moveTo>
                        <a:pt x="6" y="15"/>
                      </a:moveTo>
                      <a:lnTo>
                        <a:pt x="0" y="7"/>
                      </a:lnTo>
                      <a:lnTo>
                        <a:pt x="0" y="124"/>
                      </a:lnTo>
                      <a:lnTo>
                        <a:pt x="14" y="124"/>
                      </a:lnTo>
                      <a:lnTo>
                        <a:pt x="14" y="7"/>
                      </a:lnTo>
                      <a:lnTo>
                        <a:pt x="6" y="0"/>
                      </a:lnTo>
                      <a:lnTo>
                        <a:pt x="14" y="7"/>
                      </a:lnTo>
                      <a:lnTo>
                        <a:pt x="14" y="0"/>
                      </a:lnTo>
                      <a:lnTo>
                        <a:pt x="6" y="0"/>
                      </a:lnTo>
                      <a:lnTo>
                        <a:pt x="6" y="15"/>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1" name="Group 1553"/>
              <p:cNvGrpSpPr>
                <a:grpSpLocks/>
              </p:cNvGrpSpPr>
              <p:nvPr/>
            </p:nvGrpSpPr>
            <p:grpSpPr bwMode="auto">
              <a:xfrm>
                <a:off x="3385" y="3154"/>
                <a:ext cx="13" cy="124"/>
                <a:chOff x="3512" y="3154"/>
                <a:chExt cx="13" cy="124"/>
              </a:xfrm>
            </p:grpSpPr>
            <p:sp>
              <p:nvSpPr>
                <p:cNvPr id="2742" name="Freeform 1554"/>
                <p:cNvSpPr>
                  <a:spLocks/>
                </p:cNvSpPr>
                <p:nvPr/>
              </p:nvSpPr>
              <p:spPr bwMode="auto">
                <a:xfrm>
                  <a:off x="3512" y="3154"/>
                  <a:ext cx="13" cy="124"/>
                </a:xfrm>
                <a:custGeom>
                  <a:avLst/>
                  <a:gdLst>
                    <a:gd name="T0" fmla="*/ 6 w 13"/>
                    <a:gd name="T1" fmla="*/ 110 h 124"/>
                    <a:gd name="T2" fmla="*/ 13 w 13"/>
                    <a:gd name="T3" fmla="*/ 116 h 124"/>
                    <a:gd name="T4" fmla="*/ 13 w 13"/>
                    <a:gd name="T5" fmla="*/ 0 h 124"/>
                    <a:gd name="T6" fmla="*/ 0 w 13"/>
                    <a:gd name="T7" fmla="*/ 0 h 124"/>
                    <a:gd name="T8" fmla="*/ 0 w 13"/>
                    <a:gd name="T9" fmla="*/ 116 h 124"/>
                    <a:gd name="T10" fmla="*/ 6 w 13"/>
                    <a:gd name="T11" fmla="*/ 124 h 124"/>
                    <a:gd name="T12" fmla="*/ 0 w 13"/>
                    <a:gd name="T13" fmla="*/ 116 h 124"/>
                    <a:gd name="T14" fmla="*/ 0 w 13"/>
                    <a:gd name="T15" fmla="*/ 124 h 124"/>
                    <a:gd name="T16" fmla="*/ 6 w 13"/>
                    <a:gd name="T17" fmla="*/ 124 h 124"/>
                    <a:gd name="T18" fmla="*/ 6 w 13"/>
                    <a:gd name="T19" fmla="*/ 1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4">
                      <a:moveTo>
                        <a:pt x="6" y="110"/>
                      </a:moveTo>
                      <a:lnTo>
                        <a:pt x="13" y="116"/>
                      </a:lnTo>
                      <a:lnTo>
                        <a:pt x="13" y="0"/>
                      </a:lnTo>
                      <a:lnTo>
                        <a:pt x="0" y="0"/>
                      </a:lnTo>
                      <a:lnTo>
                        <a:pt x="0" y="116"/>
                      </a:lnTo>
                      <a:lnTo>
                        <a:pt x="6" y="124"/>
                      </a:lnTo>
                      <a:lnTo>
                        <a:pt x="0" y="116"/>
                      </a:lnTo>
                      <a:lnTo>
                        <a:pt x="0" y="124"/>
                      </a:lnTo>
                      <a:lnTo>
                        <a:pt x="6" y="124"/>
                      </a:lnTo>
                      <a:lnTo>
                        <a:pt x="6" y="110"/>
                      </a:lnTo>
                      <a:close/>
                    </a:path>
                  </a:pathLst>
                </a:custGeom>
                <a:solidFill>
                  <a:srgbClr val="6282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3" name="Freeform 1555"/>
                <p:cNvSpPr>
                  <a:spLocks/>
                </p:cNvSpPr>
                <p:nvPr/>
              </p:nvSpPr>
              <p:spPr bwMode="auto">
                <a:xfrm>
                  <a:off x="3512" y="3154"/>
                  <a:ext cx="13" cy="124"/>
                </a:xfrm>
                <a:custGeom>
                  <a:avLst/>
                  <a:gdLst>
                    <a:gd name="T0" fmla="*/ 6 w 13"/>
                    <a:gd name="T1" fmla="*/ 110 h 124"/>
                    <a:gd name="T2" fmla="*/ 13 w 13"/>
                    <a:gd name="T3" fmla="*/ 116 h 124"/>
                    <a:gd name="T4" fmla="*/ 13 w 13"/>
                    <a:gd name="T5" fmla="*/ 0 h 124"/>
                    <a:gd name="T6" fmla="*/ 0 w 13"/>
                    <a:gd name="T7" fmla="*/ 0 h 124"/>
                    <a:gd name="T8" fmla="*/ 0 w 13"/>
                    <a:gd name="T9" fmla="*/ 116 h 124"/>
                    <a:gd name="T10" fmla="*/ 6 w 13"/>
                    <a:gd name="T11" fmla="*/ 124 h 124"/>
                    <a:gd name="T12" fmla="*/ 0 w 13"/>
                    <a:gd name="T13" fmla="*/ 116 h 124"/>
                    <a:gd name="T14" fmla="*/ 0 w 13"/>
                    <a:gd name="T15" fmla="*/ 124 h 124"/>
                    <a:gd name="T16" fmla="*/ 6 w 13"/>
                    <a:gd name="T17" fmla="*/ 124 h 124"/>
                    <a:gd name="T18" fmla="*/ 6 w 13"/>
                    <a:gd name="T19" fmla="*/ 1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4">
                      <a:moveTo>
                        <a:pt x="6" y="110"/>
                      </a:moveTo>
                      <a:lnTo>
                        <a:pt x="13" y="116"/>
                      </a:lnTo>
                      <a:lnTo>
                        <a:pt x="13" y="0"/>
                      </a:lnTo>
                      <a:lnTo>
                        <a:pt x="0" y="0"/>
                      </a:lnTo>
                      <a:lnTo>
                        <a:pt x="0" y="116"/>
                      </a:lnTo>
                      <a:lnTo>
                        <a:pt x="6" y="124"/>
                      </a:lnTo>
                      <a:lnTo>
                        <a:pt x="0" y="116"/>
                      </a:lnTo>
                      <a:lnTo>
                        <a:pt x="0" y="124"/>
                      </a:lnTo>
                      <a:lnTo>
                        <a:pt x="6" y="124"/>
                      </a:lnTo>
                      <a:lnTo>
                        <a:pt x="6" y="11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2" name="Group 1556"/>
              <p:cNvGrpSpPr>
                <a:grpSpLocks/>
              </p:cNvGrpSpPr>
              <p:nvPr/>
            </p:nvGrpSpPr>
            <p:grpSpPr bwMode="auto">
              <a:xfrm>
                <a:off x="2745" y="3124"/>
                <a:ext cx="28" cy="183"/>
                <a:chOff x="2872" y="3124"/>
                <a:chExt cx="28" cy="183"/>
              </a:xfrm>
            </p:grpSpPr>
            <p:sp>
              <p:nvSpPr>
                <p:cNvPr id="2616" name="Rectangle 1557"/>
                <p:cNvSpPr>
                  <a:spLocks noChangeArrowheads="1"/>
                </p:cNvSpPr>
                <p:nvPr/>
              </p:nvSpPr>
              <p:spPr bwMode="auto">
                <a:xfrm>
                  <a:off x="2872" y="3124"/>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7" name="Rectangle 1558"/>
                <p:cNvSpPr>
                  <a:spLocks noChangeArrowheads="1"/>
                </p:cNvSpPr>
                <p:nvPr/>
              </p:nvSpPr>
              <p:spPr bwMode="auto">
                <a:xfrm>
                  <a:off x="2872" y="3125"/>
                  <a:ext cx="28" cy="3"/>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8" name="Rectangle 1559"/>
                <p:cNvSpPr>
                  <a:spLocks noChangeArrowheads="1"/>
                </p:cNvSpPr>
                <p:nvPr/>
              </p:nvSpPr>
              <p:spPr bwMode="auto">
                <a:xfrm>
                  <a:off x="2872" y="3128"/>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9" name="Rectangle 1560"/>
                <p:cNvSpPr>
                  <a:spLocks noChangeArrowheads="1"/>
                </p:cNvSpPr>
                <p:nvPr/>
              </p:nvSpPr>
              <p:spPr bwMode="auto">
                <a:xfrm>
                  <a:off x="2872" y="3130"/>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0" name="Rectangle 1561"/>
                <p:cNvSpPr>
                  <a:spLocks noChangeArrowheads="1"/>
                </p:cNvSpPr>
                <p:nvPr/>
              </p:nvSpPr>
              <p:spPr bwMode="auto">
                <a:xfrm>
                  <a:off x="2872" y="3132"/>
                  <a:ext cx="28" cy="3"/>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1" name="Rectangle 1562"/>
                <p:cNvSpPr>
                  <a:spLocks noChangeArrowheads="1"/>
                </p:cNvSpPr>
                <p:nvPr/>
              </p:nvSpPr>
              <p:spPr bwMode="auto">
                <a:xfrm>
                  <a:off x="2872" y="3135"/>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2" name="Rectangle 1563"/>
                <p:cNvSpPr>
                  <a:spLocks noChangeArrowheads="1"/>
                </p:cNvSpPr>
                <p:nvPr/>
              </p:nvSpPr>
              <p:spPr bwMode="auto">
                <a:xfrm>
                  <a:off x="2872" y="3136"/>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3" name="Rectangle 1564"/>
                <p:cNvSpPr>
                  <a:spLocks noChangeArrowheads="1"/>
                </p:cNvSpPr>
                <p:nvPr/>
              </p:nvSpPr>
              <p:spPr bwMode="auto">
                <a:xfrm>
                  <a:off x="2872" y="3138"/>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4" name="Rectangle 1565"/>
                <p:cNvSpPr>
                  <a:spLocks noChangeArrowheads="1"/>
                </p:cNvSpPr>
                <p:nvPr/>
              </p:nvSpPr>
              <p:spPr bwMode="auto">
                <a:xfrm>
                  <a:off x="2872" y="3139"/>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5" name="Rectangle 1566"/>
                <p:cNvSpPr>
                  <a:spLocks noChangeArrowheads="1"/>
                </p:cNvSpPr>
                <p:nvPr/>
              </p:nvSpPr>
              <p:spPr bwMode="auto">
                <a:xfrm>
                  <a:off x="2872" y="3140"/>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6" name="Rectangle 1567"/>
                <p:cNvSpPr>
                  <a:spLocks noChangeArrowheads="1"/>
                </p:cNvSpPr>
                <p:nvPr/>
              </p:nvSpPr>
              <p:spPr bwMode="auto">
                <a:xfrm>
                  <a:off x="2872" y="3141"/>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7" name="Rectangle 1568"/>
                <p:cNvSpPr>
                  <a:spLocks noChangeArrowheads="1"/>
                </p:cNvSpPr>
                <p:nvPr/>
              </p:nvSpPr>
              <p:spPr bwMode="auto">
                <a:xfrm>
                  <a:off x="2872" y="3142"/>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8" name="Rectangle 1569"/>
                <p:cNvSpPr>
                  <a:spLocks noChangeArrowheads="1"/>
                </p:cNvSpPr>
                <p:nvPr/>
              </p:nvSpPr>
              <p:spPr bwMode="auto">
                <a:xfrm>
                  <a:off x="2872" y="3143"/>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29" name="Rectangle 1570"/>
                <p:cNvSpPr>
                  <a:spLocks noChangeArrowheads="1"/>
                </p:cNvSpPr>
                <p:nvPr/>
              </p:nvSpPr>
              <p:spPr bwMode="auto">
                <a:xfrm>
                  <a:off x="2872" y="3145"/>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30" name="Rectangle 1571"/>
                <p:cNvSpPr>
                  <a:spLocks noChangeArrowheads="1"/>
                </p:cNvSpPr>
                <p:nvPr/>
              </p:nvSpPr>
              <p:spPr bwMode="auto">
                <a:xfrm>
                  <a:off x="2872" y="3146"/>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31" name="Rectangle 1572"/>
                <p:cNvSpPr>
                  <a:spLocks noChangeArrowheads="1"/>
                </p:cNvSpPr>
                <p:nvPr/>
              </p:nvSpPr>
              <p:spPr bwMode="auto">
                <a:xfrm>
                  <a:off x="2872" y="3147"/>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32" name="Rectangle 1573"/>
                <p:cNvSpPr>
                  <a:spLocks noChangeArrowheads="1"/>
                </p:cNvSpPr>
                <p:nvPr/>
              </p:nvSpPr>
              <p:spPr bwMode="auto">
                <a:xfrm>
                  <a:off x="2872" y="3148"/>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33" name="Rectangle 1574"/>
                <p:cNvSpPr>
                  <a:spLocks noChangeArrowheads="1"/>
                </p:cNvSpPr>
                <p:nvPr/>
              </p:nvSpPr>
              <p:spPr bwMode="auto">
                <a:xfrm>
                  <a:off x="2872" y="3149"/>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34" name="Rectangle 1575"/>
                <p:cNvSpPr>
                  <a:spLocks noChangeArrowheads="1"/>
                </p:cNvSpPr>
                <p:nvPr/>
              </p:nvSpPr>
              <p:spPr bwMode="auto">
                <a:xfrm>
                  <a:off x="2872" y="3150"/>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35" name="Rectangle 1576"/>
                <p:cNvSpPr>
                  <a:spLocks noChangeArrowheads="1"/>
                </p:cNvSpPr>
                <p:nvPr/>
              </p:nvSpPr>
              <p:spPr bwMode="auto">
                <a:xfrm>
                  <a:off x="2872" y="3151"/>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36" name="Rectangle 1577"/>
                <p:cNvSpPr>
                  <a:spLocks noChangeArrowheads="1"/>
                </p:cNvSpPr>
                <p:nvPr/>
              </p:nvSpPr>
              <p:spPr bwMode="auto">
                <a:xfrm>
                  <a:off x="2872" y="3152"/>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37" name="Rectangle 1578"/>
                <p:cNvSpPr>
                  <a:spLocks noChangeArrowheads="1"/>
                </p:cNvSpPr>
                <p:nvPr/>
              </p:nvSpPr>
              <p:spPr bwMode="auto">
                <a:xfrm>
                  <a:off x="2872" y="3153"/>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38" name="Rectangle 1579"/>
                <p:cNvSpPr>
                  <a:spLocks noChangeArrowheads="1"/>
                </p:cNvSpPr>
                <p:nvPr/>
              </p:nvSpPr>
              <p:spPr bwMode="auto">
                <a:xfrm>
                  <a:off x="2872" y="3154"/>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39" name="Rectangle 1580"/>
                <p:cNvSpPr>
                  <a:spLocks noChangeArrowheads="1"/>
                </p:cNvSpPr>
                <p:nvPr/>
              </p:nvSpPr>
              <p:spPr bwMode="auto">
                <a:xfrm>
                  <a:off x="2872" y="3155"/>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40" name="Rectangle 1581"/>
                <p:cNvSpPr>
                  <a:spLocks noChangeArrowheads="1"/>
                </p:cNvSpPr>
                <p:nvPr/>
              </p:nvSpPr>
              <p:spPr bwMode="auto">
                <a:xfrm>
                  <a:off x="2872" y="3156"/>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41" name="Rectangle 1582"/>
                <p:cNvSpPr>
                  <a:spLocks noChangeArrowheads="1"/>
                </p:cNvSpPr>
                <p:nvPr/>
              </p:nvSpPr>
              <p:spPr bwMode="auto">
                <a:xfrm>
                  <a:off x="2872" y="3157"/>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42" name="Rectangle 1583"/>
                <p:cNvSpPr>
                  <a:spLocks noChangeArrowheads="1"/>
                </p:cNvSpPr>
                <p:nvPr/>
              </p:nvSpPr>
              <p:spPr bwMode="auto">
                <a:xfrm>
                  <a:off x="2872" y="3158"/>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43" name="Rectangle 1584"/>
                <p:cNvSpPr>
                  <a:spLocks noChangeArrowheads="1"/>
                </p:cNvSpPr>
                <p:nvPr/>
              </p:nvSpPr>
              <p:spPr bwMode="auto">
                <a:xfrm>
                  <a:off x="2872" y="3159"/>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44" name="Rectangle 1585"/>
                <p:cNvSpPr>
                  <a:spLocks noChangeArrowheads="1"/>
                </p:cNvSpPr>
                <p:nvPr/>
              </p:nvSpPr>
              <p:spPr bwMode="auto">
                <a:xfrm>
                  <a:off x="2872" y="3160"/>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45" name="Rectangle 1586"/>
                <p:cNvSpPr>
                  <a:spLocks noChangeArrowheads="1"/>
                </p:cNvSpPr>
                <p:nvPr/>
              </p:nvSpPr>
              <p:spPr bwMode="auto">
                <a:xfrm>
                  <a:off x="2872" y="3161"/>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46" name="Rectangle 1587"/>
                <p:cNvSpPr>
                  <a:spLocks noChangeArrowheads="1"/>
                </p:cNvSpPr>
                <p:nvPr/>
              </p:nvSpPr>
              <p:spPr bwMode="auto">
                <a:xfrm>
                  <a:off x="2872" y="3161"/>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47" name="Rectangle 1588"/>
                <p:cNvSpPr>
                  <a:spLocks noChangeArrowheads="1"/>
                </p:cNvSpPr>
                <p:nvPr/>
              </p:nvSpPr>
              <p:spPr bwMode="auto">
                <a:xfrm>
                  <a:off x="2872" y="3162"/>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48" name="Rectangle 1589"/>
                <p:cNvSpPr>
                  <a:spLocks noChangeArrowheads="1"/>
                </p:cNvSpPr>
                <p:nvPr/>
              </p:nvSpPr>
              <p:spPr bwMode="auto">
                <a:xfrm>
                  <a:off x="2872" y="3163"/>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49" name="Rectangle 1590"/>
                <p:cNvSpPr>
                  <a:spLocks noChangeArrowheads="1"/>
                </p:cNvSpPr>
                <p:nvPr/>
              </p:nvSpPr>
              <p:spPr bwMode="auto">
                <a:xfrm>
                  <a:off x="2872" y="3164"/>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50" name="Rectangle 1591"/>
                <p:cNvSpPr>
                  <a:spLocks noChangeArrowheads="1"/>
                </p:cNvSpPr>
                <p:nvPr/>
              </p:nvSpPr>
              <p:spPr bwMode="auto">
                <a:xfrm>
                  <a:off x="2872" y="3165"/>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51" name="Rectangle 1592"/>
                <p:cNvSpPr>
                  <a:spLocks noChangeArrowheads="1"/>
                </p:cNvSpPr>
                <p:nvPr/>
              </p:nvSpPr>
              <p:spPr bwMode="auto">
                <a:xfrm>
                  <a:off x="2872" y="3166"/>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52" name="Rectangle 1593"/>
                <p:cNvSpPr>
                  <a:spLocks noChangeArrowheads="1"/>
                </p:cNvSpPr>
                <p:nvPr/>
              </p:nvSpPr>
              <p:spPr bwMode="auto">
                <a:xfrm>
                  <a:off x="2872" y="3167"/>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53" name="Rectangle 1594"/>
                <p:cNvSpPr>
                  <a:spLocks noChangeArrowheads="1"/>
                </p:cNvSpPr>
                <p:nvPr/>
              </p:nvSpPr>
              <p:spPr bwMode="auto">
                <a:xfrm>
                  <a:off x="2872" y="3168"/>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54" name="Rectangle 1595"/>
                <p:cNvSpPr>
                  <a:spLocks noChangeArrowheads="1"/>
                </p:cNvSpPr>
                <p:nvPr/>
              </p:nvSpPr>
              <p:spPr bwMode="auto">
                <a:xfrm>
                  <a:off x="2872" y="3169"/>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55" name="Rectangle 1596"/>
                <p:cNvSpPr>
                  <a:spLocks noChangeArrowheads="1"/>
                </p:cNvSpPr>
                <p:nvPr/>
              </p:nvSpPr>
              <p:spPr bwMode="auto">
                <a:xfrm>
                  <a:off x="2872" y="3170"/>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56" name="Rectangle 1597"/>
                <p:cNvSpPr>
                  <a:spLocks noChangeArrowheads="1"/>
                </p:cNvSpPr>
                <p:nvPr/>
              </p:nvSpPr>
              <p:spPr bwMode="auto">
                <a:xfrm>
                  <a:off x="2872" y="3171"/>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57" name="Rectangle 1598"/>
                <p:cNvSpPr>
                  <a:spLocks noChangeArrowheads="1"/>
                </p:cNvSpPr>
                <p:nvPr/>
              </p:nvSpPr>
              <p:spPr bwMode="auto">
                <a:xfrm>
                  <a:off x="2872" y="3172"/>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58" name="Rectangle 1599"/>
                <p:cNvSpPr>
                  <a:spLocks noChangeArrowheads="1"/>
                </p:cNvSpPr>
                <p:nvPr/>
              </p:nvSpPr>
              <p:spPr bwMode="auto">
                <a:xfrm>
                  <a:off x="2872" y="3173"/>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59" name="Rectangle 1600"/>
                <p:cNvSpPr>
                  <a:spLocks noChangeArrowheads="1"/>
                </p:cNvSpPr>
                <p:nvPr/>
              </p:nvSpPr>
              <p:spPr bwMode="auto">
                <a:xfrm>
                  <a:off x="2872" y="3174"/>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0" name="Rectangle 1601"/>
                <p:cNvSpPr>
                  <a:spLocks noChangeArrowheads="1"/>
                </p:cNvSpPr>
                <p:nvPr/>
              </p:nvSpPr>
              <p:spPr bwMode="auto">
                <a:xfrm>
                  <a:off x="2872" y="3175"/>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1" name="Rectangle 1602"/>
                <p:cNvSpPr>
                  <a:spLocks noChangeArrowheads="1"/>
                </p:cNvSpPr>
                <p:nvPr/>
              </p:nvSpPr>
              <p:spPr bwMode="auto">
                <a:xfrm>
                  <a:off x="2872" y="3176"/>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2" name="Rectangle 1603"/>
                <p:cNvSpPr>
                  <a:spLocks noChangeArrowheads="1"/>
                </p:cNvSpPr>
                <p:nvPr/>
              </p:nvSpPr>
              <p:spPr bwMode="auto">
                <a:xfrm>
                  <a:off x="2872" y="3177"/>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3" name="Rectangle 1604"/>
                <p:cNvSpPr>
                  <a:spLocks noChangeArrowheads="1"/>
                </p:cNvSpPr>
                <p:nvPr/>
              </p:nvSpPr>
              <p:spPr bwMode="auto">
                <a:xfrm>
                  <a:off x="2872" y="3179"/>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4" name="Rectangle 1605"/>
                <p:cNvSpPr>
                  <a:spLocks noChangeArrowheads="1"/>
                </p:cNvSpPr>
                <p:nvPr/>
              </p:nvSpPr>
              <p:spPr bwMode="auto">
                <a:xfrm>
                  <a:off x="2872" y="3180"/>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5" name="Rectangle 1606"/>
                <p:cNvSpPr>
                  <a:spLocks noChangeArrowheads="1"/>
                </p:cNvSpPr>
                <p:nvPr/>
              </p:nvSpPr>
              <p:spPr bwMode="auto">
                <a:xfrm>
                  <a:off x="2872" y="3181"/>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6" name="Rectangle 1607"/>
                <p:cNvSpPr>
                  <a:spLocks noChangeArrowheads="1"/>
                </p:cNvSpPr>
                <p:nvPr/>
              </p:nvSpPr>
              <p:spPr bwMode="auto">
                <a:xfrm>
                  <a:off x="2872" y="3182"/>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7" name="Rectangle 1608"/>
                <p:cNvSpPr>
                  <a:spLocks noChangeArrowheads="1"/>
                </p:cNvSpPr>
                <p:nvPr/>
              </p:nvSpPr>
              <p:spPr bwMode="auto">
                <a:xfrm>
                  <a:off x="2872" y="3184"/>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8" name="Rectangle 1609"/>
                <p:cNvSpPr>
                  <a:spLocks noChangeArrowheads="1"/>
                </p:cNvSpPr>
                <p:nvPr/>
              </p:nvSpPr>
              <p:spPr bwMode="auto">
                <a:xfrm>
                  <a:off x="2872" y="3185"/>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9" name="Rectangle 1610"/>
                <p:cNvSpPr>
                  <a:spLocks noChangeArrowheads="1"/>
                </p:cNvSpPr>
                <p:nvPr/>
              </p:nvSpPr>
              <p:spPr bwMode="auto">
                <a:xfrm>
                  <a:off x="2872" y="3187"/>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0" name="Rectangle 1611"/>
                <p:cNvSpPr>
                  <a:spLocks noChangeArrowheads="1"/>
                </p:cNvSpPr>
                <p:nvPr/>
              </p:nvSpPr>
              <p:spPr bwMode="auto">
                <a:xfrm>
                  <a:off x="2872" y="3188"/>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1" name="Rectangle 1612"/>
                <p:cNvSpPr>
                  <a:spLocks noChangeArrowheads="1"/>
                </p:cNvSpPr>
                <p:nvPr/>
              </p:nvSpPr>
              <p:spPr bwMode="auto">
                <a:xfrm>
                  <a:off x="2872" y="3189"/>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2" name="Rectangle 1613"/>
                <p:cNvSpPr>
                  <a:spLocks noChangeArrowheads="1"/>
                </p:cNvSpPr>
                <p:nvPr/>
              </p:nvSpPr>
              <p:spPr bwMode="auto">
                <a:xfrm>
                  <a:off x="2872" y="3191"/>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3" name="Rectangle 1614"/>
                <p:cNvSpPr>
                  <a:spLocks noChangeArrowheads="1"/>
                </p:cNvSpPr>
                <p:nvPr/>
              </p:nvSpPr>
              <p:spPr bwMode="auto">
                <a:xfrm>
                  <a:off x="2872" y="3193"/>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4" name="Rectangle 1615"/>
                <p:cNvSpPr>
                  <a:spLocks noChangeArrowheads="1"/>
                </p:cNvSpPr>
                <p:nvPr/>
              </p:nvSpPr>
              <p:spPr bwMode="auto">
                <a:xfrm>
                  <a:off x="2872" y="3195"/>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5" name="Rectangle 1616"/>
                <p:cNvSpPr>
                  <a:spLocks noChangeArrowheads="1"/>
                </p:cNvSpPr>
                <p:nvPr/>
              </p:nvSpPr>
              <p:spPr bwMode="auto">
                <a:xfrm>
                  <a:off x="2872" y="3197"/>
                  <a:ext cx="28" cy="4"/>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6" name="Rectangle 1617"/>
                <p:cNvSpPr>
                  <a:spLocks noChangeArrowheads="1"/>
                </p:cNvSpPr>
                <p:nvPr/>
              </p:nvSpPr>
              <p:spPr bwMode="auto">
                <a:xfrm>
                  <a:off x="2872" y="3201"/>
                  <a:ext cx="28" cy="4"/>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7" name="Rectangle 1618"/>
                <p:cNvSpPr>
                  <a:spLocks noChangeArrowheads="1"/>
                </p:cNvSpPr>
                <p:nvPr/>
              </p:nvSpPr>
              <p:spPr bwMode="auto">
                <a:xfrm>
                  <a:off x="2872" y="3205"/>
                  <a:ext cx="28" cy="5"/>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8" name="Rectangle 1619"/>
                <p:cNvSpPr>
                  <a:spLocks noChangeArrowheads="1"/>
                </p:cNvSpPr>
                <p:nvPr/>
              </p:nvSpPr>
              <p:spPr bwMode="auto">
                <a:xfrm>
                  <a:off x="2872" y="3210"/>
                  <a:ext cx="28" cy="13"/>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79" name="Rectangle 1620"/>
                <p:cNvSpPr>
                  <a:spLocks noChangeArrowheads="1"/>
                </p:cNvSpPr>
                <p:nvPr/>
              </p:nvSpPr>
              <p:spPr bwMode="auto">
                <a:xfrm>
                  <a:off x="2872" y="3223"/>
                  <a:ext cx="28" cy="5"/>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80" name="Rectangle 1621"/>
                <p:cNvSpPr>
                  <a:spLocks noChangeArrowheads="1"/>
                </p:cNvSpPr>
                <p:nvPr/>
              </p:nvSpPr>
              <p:spPr bwMode="auto">
                <a:xfrm>
                  <a:off x="2872" y="3228"/>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81" name="Rectangle 1622"/>
                <p:cNvSpPr>
                  <a:spLocks noChangeArrowheads="1"/>
                </p:cNvSpPr>
                <p:nvPr/>
              </p:nvSpPr>
              <p:spPr bwMode="auto">
                <a:xfrm>
                  <a:off x="2872" y="3230"/>
                  <a:ext cx="28" cy="3"/>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82" name="Rectangle 1623"/>
                <p:cNvSpPr>
                  <a:spLocks noChangeArrowheads="1"/>
                </p:cNvSpPr>
                <p:nvPr/>
              </p:nvSpPr>
              <p:spPr bwMode="auto">
                <a:xfrm>
                  <a:off x="2872" y="3233"/>
                  <a:ext cx="28" cy="3"/>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83" name="Rectangle 1624"/>
                <p:cNvSpPr>
                  <a:spLocks noChangeArrowheads="1"/>
                </p:cNvSpPr>
                <p:nvPr/>
              </p:nvSpPr>
              <p:spPr bwMode="auto">
                <a:xfrm>
                  <a:off x="2872" y="3236"/>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84" name="Rectangle 1625"/>
                <p:cNvSpPr>
                  <a:spLocks noChangeArrowheads="1"/>
                </p:cNvSpPr>
                <p:nvPr/>
              </p:nvSpPr>
              <p:spPr bwMode="auto">
                <a:xfrm>
                  <a:off x="2872" y="3238"/>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85" name="Rectangle 1626"/>
                <p:cNvSpPr>
                  <a:spLocks noChangeArrowheads="1"/>
                </p:cNvSpPr>
                <p:nvPr/>
              </p:nvSpPr>
              <p:spPr bwMode="auto">
                <a:xfrm>
                  <a:off x="2872" y="3240"/>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86" name="Rectangle 1627"/>
                <p:cNvSpPr>
                  <a:spLocks noChangeArrowheads="1"/>
                </p:cNvSpPr>
                <p:nvPr/>
              </p:nvSpPr>
              <p:spPr bwMode="auto">
                <a:xfrm>
                  <a:off x="2872" y="3241"/>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87" name="Rectangle 1628"/>
                <p:cNvSpPr>
                  <a:spLocks noChangeArrowheads="1"/>
                </p:cNvSpPr>
                <p:nvPr/>
              </p:nvSpPr>
              <p:spPr bwMode="auto">
                <a:xfrm>
                  <a:off x="2872" y="3242"/>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88" name="Rectangle 1629"/>
                <p:cNvSpPr>
                  <a:spLocks noChangeArrowheads="1"/>
                </p:cNvSpPr>
                <p:nvPr/>
              </p:nvSpPr>
              <p:spPr bwMode="auto">
                <a:xfrm>
                  <a:off x="2872" y="3243"/>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89" name="Rectangle 1630"/>
                <p:cNvSpPr>
                  <a:spLocks noChangeArrowheads="1"/>
                </p:cNvSpPr>
                <p:nvPr/>
              </p:nvSpPr>
              <p:spPr bwMode="auto">
                <a:xfrm>
                  <a:off x="2872" y="3245"/>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0" name="Rectangle 1631"/>
                <p:cNvSpPr>
                  <a:spLocks noChangeArrowheads="1"/>
                </p:cNvSpPr>
                <p:nvPr/>
              </p:nvSpPr>
              <p:spPr bwMode="auto">
                <a:xfrm>
                  <a:off x="2872" y="3246"/>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1" name="Rectangle 1632"/>
                <p:cNvSpPr>
                  <a:spLocks noChangeArrowheads="1"/>
                </p:cNvSpPr>
                <p:nvPr/>
              </p:nvSpPr>
              <p:spPr bwMode="auto">
                <a:xfrm>
                  <a:off x="2872" y="3248"/>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2" name="Rectangle 1633"/>
                <p:cNvSpPr>
                  <a:spLocks noChangeArrowheads="1"/>
                </p:cNvSpPr>
                <p:nvPr/>
              </p:nvSpPr>
              <p:spPr bwMode="auto">
                <a:xfrm>
                  <a:off x="2872" y="3249"/>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3" name="Rectangle 1634"/>
                <p:cNvSpPr>
                  <a:spLocks noChangeArrowheads="1"/>
                </p:cNvSpPr>
                <p:nvPr/>
              </p:nvSpPr>
              <p:spPr bwMode="auto">
                <a:xfrm>
                  <a:off x="2872" y="3250"/>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4" name="Rectangle 1635"/>
                <p:cNvSpPr>
                  <a:spLocks noChangeArrowheads="1"/>
                </p:cNvSpPr>
                <p:nvPr/>
              </p:nvSpPr>
              <p:spPr bwMode="auto">
                <a:xfrm>
                  <a:off x="2872" y="3251"/>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5" name="Rectangle 1636"/>
                <p:cNvSpPr>
                  <a:spLocks noChangeArrowheads="1"/>
                </p:cNvSpPr>
                <p:nvPr/>
              </p:nvSpPr>
              <p:spPr bwMode="auto">
                <a:xfrm>
                  <a:off x="2872" y="3253"/>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6" name="Rectangle 1637"/>
                <p:cNvSpPr>
                  <a:spLocks noChangeArrowheads="1"/>
                </p:cNvSpPr>
                <p:nvPr/>
              </p:nvSpPr>
              <p:spPr bwMode="auto">
                <a:xfrm>
                  <a:off x="2872" y="3254"/>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7" name="Rectangle 1638"/>
                <p:cNvSpPr>
                  <a:spLocks noChangeArrowheads="1"/>
                </p:cNvSpPr>
                <p:nvPr/>
              </p:nvSpPr>
              <p:spPr bwMode="auto">
                <a:xfrm>
                  <a:off x="2872" y="3255"/>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8" name="Rectangle 1639"/>
                <p:cNvSpPr>
                  <a:spLocks noChangeArrowheads="1"/>
                </p:cNvSpPr>
                <p:nvPr/>
              </p:nvSpPr>
              <p:spPr bwMode="auto">
                <a:xfrm>
                  <a:off x="2872" y="3256"/>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99" name="Rectangle 1640"/>
                <p:cNvSpPr>
                  <a:spLocks noChangeArrowheads="1"/>
                </p:cNvSpPr>
                <p:nvPr/>
              </p:nvSpPr>
              <p:spPr bwMode="auto">
                <a:xfrm>
                  <a:off x="2872" y="3257"/>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0" name="Rectangle 1641"/>
                <p:cNvSpPr>
                  <a:spLocks noChangeArrowheads="1"/>
                </p:cNvSpPr>
                <p:nvPr/>
              </p:nvSpPr>
              <p:spPr bwMode="auto">
                <a:xfrm>
                  <a:off x="2872" y="3258"/>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1" name="Rectangle 1642"/>
                <p:cNvSpPr>
                  <a:spLocks noChangeArrowheads="1"/>
                </p:cNvSpPr>
                <p:nvPr/>
              </p:nvSpPr>
              <p:spPr bwMode="auto">
                <a:xfrm>
                  <a:off x="2872" y="3259"/>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2" name="Rectangle 1643"/>
                <p:cNvSpPr>
                  <a:spLocks noChangeArrowheads="1"/>
                </p:cNvSpPr>
                <p:nvPr/>
              </p:nvSpPr>
              <p:spPr bwMode="auto">
                <a:xfrm>
                  <a:off x="2872" y="3260"/>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3" name="Rectangle 1644"/>
                <p:cNvSpPr>
                  <a:spLocks noChangeArrowheads="1"/>
                </p:cNvSpPr>
                <p:nvPr/>
              </p:nvSpPr>
              <p:spPr bwMode="auto">
                <a:xfrm>
                  <a:off x="2872" y="3261"/>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4" name="Rectangle 1645"/>
                <p:cNvSpPr>
                  <a:spLocks noChangeArrowheads="1"/>
                </p:cNvSpPr>
                <p:nvPr/>
              </p:nvSpPr>
              <p:spPr bwMode="auto">
                <a:xfrm>
                  <a:off x="2872" y="3262"/>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5" name="Rectangle 1646"/>
                <p:cNvSpPr>
                  <a:spLocks noChangeArrowheads="1"/>
                </p:cNvSpPr>
                <p:nvPr/>
              </p:nvSpPr>
              <p:spPr bwMode="auto">
                <a:xfrm>
                  <a:off x="2872" y="3263"/>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6" name="Rectangle 1647"/>
                <p:cNvSpPr>
                  <a:spLocks noChangeArrowheads="1"/>
                </p:cNvSpPr>
                <p:nvPr/>
              </p:nvSpPr>
              <p:spPr bwMode="auto">
                <a:xfrm>
                  <a:off x="2872" y="3264"/>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7" name="Rectangle 1648"/>
                <p:cNvSpPr>
                  <a:spLocks noChangeArrowheads="1"/>
                </p:cNvSpPr>
                <p:nvPr/>
              </p:nvSpPr>
              <p:spPr bwMode="auto">
                <a:xfrm>
                  <a:off x="2872" y="3265"/>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8" name="Rectangle 1649"/>
                <p:cNvSpPr>
                  <a:spLocks noChangeArrowheads="1"/>
                </p:cNvSpPr>
                <p:nvPr/>
              </p:nvSpPr>
              <p:spPr bwMode="auto">
                <a:xfrm>
                  <a:off x="2872" y="3266"/>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09" name="Rectangle 1650"/>
                <p:cNvSpPr>
                  <a:spLocks noChangeArrowheads="1"/>
                </p:cNvSpPr>
                <p:nvPr/>
              </p:nvSpPr>
              <p:spPr bwMode="auto">
                <a:xfrm>
                  <a:off x="2872" y="3267"/>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10" name="Rectangle 1651"/>
                <p:cNvSpPr>
                  <a:spLocks noChangeArrowheads="1"/>
                </p:cNvSpPr>
                <p:nvPr/>
              </p:nvSpPr>
              <p:spPr bwMode="auto">
                <a:xfrm>
                  <a:off x="2872" y="3268"/>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11" name="Rectangle 1652"/>
                <p:cNvSpPr>
                  <a:spLocks noChangeArrowheads="1"/>
                </p:cNvSpPr>
                <p:nvPr/>
              </p:nvSpPr>
              <p:spPr bwMode="auto">
                <a:xfrm>
                  <a:off x="2872" y="3268"/>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12" name="Rectangle 1653"/>
                <p:cNvSpPr>
                  <a:spLocks noChangeArrowheads="1"/>
                </p:cNvSpPr>
                <p:nvPr/>
              </p:nvSpPr>
              <p:spPr bwMode="auto">
                <a:xfrm>
                  <a:off x="2872" y="3269"/>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13" name="Rectangle 1654"/>
                <p:cNvSpPr>
                  <a:spLocks noChangeArrowheads="1"/>
                </p:cNvSpPr>
                <p:nvPr/>
              </p:nvSpPr>
              <p:spPr bwMode="auto">
                <a:xfrm>
                  <a:off x="2872" y="3270"/>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14" name="Rectangle 1655"/>
                <p:cNvSpPr>
                  <a:spLocks noChangeArrowheads="1"/>
                </p:cNvSpPr>
                <p:nvPr/>
              </p:nvSpPr>
              <p:spPr bwMode="auto">
                <a:xfrm>
                  <a:off x="2872" y="3271"/>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15" name="Rectangle 1656"/>
                <p:cNvSpPr>
                  <a:spLocks noChangeArrowheads="1"/>
                </p:cNvSpPr>
                <p:nvPr/>
              </p:nvSpPr>
              <p:spPr bwMode="auto">
                <a:xfrm>
                  <a:off x="2872" y="3272"/>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16" name="Rectangle 1657"/>
                <p:cNvSpPr>
                  <a:spLocks noChangeArrowheads="1"/>
                </p:cNvSpPr>
                <p:nvPr/>
              </p:nvSpPr>
              <p:spPr bwMode="auto">
                <a:xfrm>
                  <a:off x="2872" y="3273"/>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17" name="Rectangle 1658"/>
                <p:cNvSpPr>
                  <a:spLocks noChangeArrowheads="1"/>
                </p:cNvSpPr>
                <p:nvPr/>
              </p:nvSpPr>
              <p:spPr bwMode="auto">
                <a:xfrm>
                  <a:off x="2872" y="3274"/>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18" name="Rectangle 1659"/>
                <p:cNvSpPr>
                  <a:spLocks noChangeArrowheads="1"/>
                </p:cNvSpPr>
                <p:nvPr/>
              </p:nvSpPr>
              <p:spPr bwMode="auto">
                <a:xfrm>
                  <a:off x="2872" y="3275"/>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19" name="Rectangle 1660"/>
                <p:cNvSpPr>
                  <a:spLocks noChangeArrowheads="1"/>
                </p:cNvSpPr>
                <p:nvPr/>
              </p:nvSpPr>
              <p:spPr bwMode="auto">
                <a:xfrm>
                  <a:off x="2872" y="3276"/>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20" name="Rectangle 1661"/>
                <p:cNvSpPr>
                  <a:spLocks noChangeArrowheads="1"/>
                </p:cNvSpPr>
                <p:nvPr/>
              </p:nvSpPr>
              <p:spPr bwMode="auto">
                <a:xfrm>
                  <a:off x="2872" y="3277"/>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21" name="Rectangle 1662"/>
                <p:cNvSpPr>
                  <a:spLocks noChangeArrowheads="1"/>
                </p:cNvSpPr>
                <p:nvPr/>
              </p:nvSpPr>
              <p:spPr bwMode="auto">
                <a:xfrm>
                  <a:off x="2872" y="3278"/>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22" name="Rectangle 1663"/>
                <p:cNvSpPr>
                  <a:spLocks noChangeArrowheads="1"/>
                </p:cNvSpPr>
                <p:nvPr/>
              </p:nvSpPr>
              <p:spPr bwMode="auto">
                <a:xfrm>
                  <a:off x="2872" y="3279"/>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23" name="Rectangle 1664"/>
                <p:cNvSpPr>
                  <a:spLocks noChangeArrowheads="1"/>
                </p:cNvSpPr>
                <p:nvPr/>
              </p:nvSpPr>
              <p:spPr bwMode="auto">
                <a:xfrm>
                  <a:off x="2872" y="3280"/>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24" name="Rectangle 1665"/>
                <p:cNvSpPr>
                  <a:spLocks noChangeArrowheads="1"/>
                </p:cNvSpPr>
                <p:nvPr/>
              </p:nvSpPr>
              <p:spPr bwMode="auto">
                <a:xfrm>
                  <a:off x="2872" y="3281"/>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25" name="Rectangle 1666"/>
                <p:cNvSpPr>
                  <a:spLocks noChangeArrowheads="1"/>
                </p:cNvSpPr>
                <p:nvPr/>
              </p:nvSpPr>
              <p:spPr bwMode="auto">
                <a:xfrm>
                  <a:off x="2872" y="3282"/>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26" name="Rectangle 1667"/>
                <p:cNvSpPr>
                  <a:spLocks noChangeArrowheads="1"/>
                </p:cNvSpPr>
                <p:nvPr/>
              </p:nvSpPr>
              <p:spPr bwMode="auto">
                <a:xfrm>
                  <a:off x="2872" y="3283"/>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27" name="Rectangle 1668"/>
                <p:cNvSpPr>
                  <a:spLocks noChangeArrowheads="1"/>
                </p:cNvSpPr>
                <p:nvPr/>
              </p:nvSpPr>
              <p:spPr bwMode="auto">
                <a:xfrm>
                  <a:off x="2872" y="3284"/>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28" name="Rectangle 1669"/>
                <p:cNvSpPr>
                  <a:spLocks noChangeArrowheads="1"/>
                </p:cNvSpPr>
                <p:nvPr/>
              </p:nvSpPr>
              <p:spPr bwMode="auto">
                <a:xfrm>
                  <a:off x="2872" y="3285"/>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29" name="Rectangle 1670"/>
                <p:cNvSpPr>
                  <a:spLocks noChangeArrowheads="1"/>
                </p:cNvSpPr>
                <p:nvPr/>
              </p:nvSpPr>
              <p:spPr bwMode="auto">
                <a:xfrm>
                  <a:off x="2872" y="3287"/>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30" name="Rectangle 1671"/>
                <p:cNvSpPr>
                  <a:spLocks noChangeArrowheads="1"/>
                </p:cNvSpPr>
                <p:nvPr/>
              </p:nvSpPr>
              <p:spPr bwMode="auto">
                <a:xfrm>
                  <a:off x="2872" y="3287"/>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31" name="Rectangle 1672"/>
                <p:cNvSpPr>
                  <a:spLocks noChangeArrowheads="1"/>
                </p:cNvSpPr>
                <p:nvPr/>
              </p:nvSpPr>
              <p:spPr bwMode="auto">
                <a:xfrm>
                  <a:off x="2872" y="3289"/>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32" name="Rectangle 1673"/>
                <p:cNvSpPr>
                  <a:spLocks noChangeArrowheads="1"/>
                </p:cNvSpPr>
                <p:nvPr/>
              </p:nvSpPr>
              <p:spPr bwMode="auto">
                <a:xfrm>
                  <a:off x="2872" y="3290"/>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33" name="Rectangle 1674"/>
                <p:cNvSpPr>
                  <a:spLocks noChangeArrowheads="1"/>
                </p:cNvSpPr>
                <p:nvPr/>
              </p:nvSpPr>
              <p:spPr bwMode="auto">
                <a:xfrm>
                  <a:off x="2872" y="3292"/>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34" name="Rectangle 1675"/>
                <p:cNvSpPr>
                  <a:spLocks noChangeArrowheads="1"/>
                </p:cNvSpPr>
                <p:nvPr/>
              </p:nvSpPr>
              <p:spPr bwMode="auto">
                <a:xfrm>
                  <a:off x="2872" y="3293"/>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35" name="Rectangle 1676"/>
                <p:cNvSpPr>
                  <a:spLocks noChangeArrowheads="1"/>
                </p:cNvSpPr>
                <p:nvPr/>
              </p:nvSpPr>
              <p:spPr bwMode="auto">
                <a:xfrm>
                  <a:off x="2872" y="3294"/>
                  <a:ext cx="28" cy="3"/>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36" name="Rectangle 1677"/>
                <p:cNvSpPr>
                  <a:spLocks noChangeArrowheads="1"/>
                </p:cNvSpPr>
                <p:nvPr/>
              </p:nvSpPr>
              <p:spPr bwMode="auto">
                <a:xfrm>
                  <a:off x="2872" y="3297"/>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37" name="Rectangle 1678"/>
                <p:cNvSpPr>
                  <a:spLocks noChangeArrowheads="1"/>
                </p:cNvSpPr>
                <p:nvPr/>
              </p:nvSpPr>
              <p:spPr bwMode="auto">
                <a:xfrm>
                  <a:off x="2872" y="3298"/>
                  <a:ext cx="28" cy="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38" name="Rectangle 1679"/>
                <p:cNvSpPr>
                  <a:spLocks noChangeArrowheads="1"/>
                </p:cNvSpPr>
                <p:nvPr/>
              </p:nvSpPr>
              <p:spPr bwMode="auto">
                <a:xfrm>
                  <a:off x="2872" y="3300"/>
                  <a:ext cx="28" cy="3"/>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39" name="Rectangle 1680"/>
                <p:cNvSpPr>
                  <a:spLocks noChangeArrowheads="1"/>
                </p:cNvSpPr>
                <p:nvPr/>
              </p:nvSpPr>
              <p:spPr bwMode="auto">
                <a:xfrm>
                  <a:off x="2872" y="3303"/>
                  <a:ext cx="28" cy="3"/>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40" name="Rectangle 1681"/>
                <p:cNvSpPr>
                  <a:spLocks noChangeArrowheads="1"/>
                </p:cNvSpPr>
                <p:nvPr/>
              </p:nvSpPr>
              <p:spPr bwMode="auto">
                <a:xfrm>
                  <a:off x="2872" y="3306"/>
                  <a:ext cx="28" cy="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41" name="Freeform 1682"/>
                <p:cNvSpPr>
                  <a:spLocks/>
                </p:cNvSpPr>
                <p:nvPr/>
              </p:nvSpPr>
              <p:spPr bwMode="auto">
                <a:xfrm>
                  <a:off x="2872" y="3124"/>
                  <a:ext cx="28" cy="183"/>
                </a:xfrm>
                <a:custGeom>
                  <a:avLst/>
                  <a:gdLst>
                    <a:gd name="T0" fmla="*/ 0 w 28"/>
                    <a:gd name="T1" fmla="*/ 183 h 183"/>
                    <a:gd name="T2" fmla="*/ 28 w 28"/>
                    <a:gd name="T3" fmla="*/ 159 h 183"/>
                    <a:gd name="T4" fmla="*/ 28 w 28"/>
                    <a:gd name="T5" fmla="*/ 25 h 183"/>
                    <a:gd name="T6" fmla="*/ 0 w 28"/>
                    <a:gd name="T7" fmla="*/ 0 h 183"/>
                    <a:gd name="T8" fmla="*/ 0 w 28"/>
                    <a:gd name="T9" fmla="*/ 183 h 183"/>
                  </a:gdLst>
                  <a:ahLst/>
                  <a:cxnLst>
                    <a:cxn ang="0">
                      <a:pos x="T0" y="T1"/>
                    </a:cxn>
                    <a:cxn ang="0">
                      <a:pos x="T2" y="T3"/>
                    </a:cxn>
                    <a:cxn ang="0">
                      <a:pos x="T4" y="T5"/>
                    </a:cxn>
                    <a:cxn ang="0">
                      <a:pos x="T6" y="T7"/>
                    </a:cxn>
                    <a:cxn ang="0">
                      <a:pos x="T8" y="T9"/>
                    </a:cxn>
                  </a:cxnLst>
                  <a:rect l="0" t="0" r="r" b="b"/>
                  <a:pathLst>
                    <a:path w="28" h="183">
                      <a:moveTo>
                        <a:pt x="0" y="183"/>
                      </a:moveTo>
                      <a:lnTo>
                        <a:pt x="28" y="159"/>
                      </a:lnTo>
                      <a:lnTo>
                        <a:pt x="28" y="25"/>
                      </a:lnTo>
                      <a:lnTo>
                        <a:pt x="0" y="0"/>
                      </a:lnTo>
                      <a:lnTo>
                        <a:pt x="0" y="183"/>
                      </a:lnTo>
                    </a:path>
                  </a:pathLst>
                </a:custGeom>
                <a:solidFill>
                  <a:srgbClr val="C8C8D2"/>
                </a:solidFill>
                <a:ln w="3175" cap="rnd">
                  <a:solidFill>
                    <a:srgbClr val="000000"/>
                  </a:solidFill>
                  <a:prstDash val="solid"/>
                  <a:round/>
                  <a:headEnd/>
                  <a:tailEnd/>
                </a:ln>
              </p:spPr>
              <p:txBody>
                <a:bodyPr/>
                <a:lstStyle/>
                <a:p>
                  <a:endParaRPr lang="en-US"/>
                </a:p>
              </p:txBody>
            </p:sp>
          </p:grpSp>
          <p:sp>
            <p:nvSpPr>
              <p:cNvPr id="63" name="Rectangle 1683"/>
              <p:cNvSpPr>
                <a:spLocks noChangeArrowheads="1"/>
              </p:cNvSpPr>
              <p:nvPr/>
            </p:nvSpPr>
            <p:spPr bwMode="auto">
              <a:xfrm>
                <a:off x="3350" y="3452"/>
                <a:ext cx="16" cy="25"/>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64" name="Group 1684"/>
              <p:cNvGrpSpPr>
                <a:grpSpLocks/>
              </p:cNvGrpSpPr>
              <p:nvPr/>
            </p:nvGrpSpPr>
            <p:grpSpPr bwMode="auto">
              <a:xfrm>
                <a:off x="2695" y="3457"/>
                <a:ext cx="676" cy="22"/>
                <a:chOff x="2822" y="3457"/>
                <a:chExt cx="676" cy="22"/>
              </a:xfrm>
            </p:grpSpPr>
            <p:sp>
              <p:nvSpPr>
                <p:cNvPr id="2614" name="Rectangle 1685"/>
                <p:cNvSpPr>
                  <a:spLocks noChangeArrowheads="1"/>
                </p:cNvSpPr>
                <p:nvPr/>
              </p:nvSpPr>
              <p:spPr bwMode="auto">
                <a:xfrm>
                  <a:off x="2822" y="3457"/>
                  <a:ext cx="676" cy="22"/>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5" name="Rectangle 1686"/>
                <p:cNvSpPr>
                  <a:spLocks noChangeArrowheads="1"/>
                </p:cNvSpPr>
                <p:nvPr/>
              </p:nvSpPr>
              <p:spPr bwMode="auto">
                <a:xfrm>
                  <a:off x="2822" y="3457"/>
                  <a:ext cx="676" cy="22"/>
                </a:xfrm>
                <a:prstGeom prst="rect">
                  <a:avLst/>
                </a:prstGeom>
                <a:noFill/>
                <a:ln w="14288" cap="rnd">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5" name="Group 1687"/>
              <p:cNvGrpSpPr>
                <a:grpSpLocks/>
              </p:cNvGrpSpPr>
              <p:nvPr/>
            </p:nvGrpSpPr>
            <p:grpSpPr bwMode="auto">
              <a:xfrm>
                <a:off x="2489" y="3374"/>
                <a:ext cx="206" cy="121"/>
                <a:chOff x="2616" y="3374"/>
                <a:chExt cx="206" cy="121"/>
              </a:xfrm>
            </p:grpSpPr>
            <p:sp>
              <p:nvSpPr>
                <p:cNvPr id="2612" name="Rectangle 1688"/>
                <p:cNvSpPr>
                  <a:spLocks noChangeArrowheads="1"/>
                </p:cNvSpPr>
                <p:nvPr/>
              </p:nvSpPr>
              <p:spPr bwMode="auto">
                <a:xfrm>
                  <a:off x="2616" y="3374"/>
                  <a:ext cx="206" cy="121"/>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3" name="Rectangle 1689"/>
                <p:cNvSpPr>
                  <a:spLocks noChangeArrowheads="1"/>
                </p:cNvSpPr>
                <p:nvPr/>
              </p:nvSpPr>
              <p:spPr bwMode="auto">
                <a:xfrm>
                  <a:off x="2616" y="3374"/>
                  <a:ext cx="206" cy="121"/>
                </a:xfrm>
                <a:prstGeom prst="rect">
                  <a:avLst/>
                </a:prstGeom>
                <a:noFill/>
                <a:ln w="14288" cap="rnd">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6" name="Rectangle 1690"/>
              <p:cNvSpPr>
                <a:spLocks noChangeArrowheads="1"/>
              </p:cNvSpPr>
              <p:nvPr/>
            </p:nvSpPr>
            <p:spPr bwMode="auto">
              <a:xfrm>
                <a:off x="2505" y="3395"/>
                <a:ext cx="154"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Leistungs</a:t>
                </a:r>
                <a:endParaRPr lang="de-DE" altLang="de-DE"/>
              </a:p>
            </p:txBody>
          </p:sp>
          <p:sp>
            <p:nvSpPr>
              <p:cNvPr id="67" name="Rectangle 1691"/>
              <p:cNvSpPr>
                <a:spLocks noChangeArrowheads="1"/>
              </p:cNvSpPr>
              <p:nvPr/>
            </p:nvSpPr>
            <p:spPr bwMode="auto">
              <a:xfrm>
                <a:off x="2668" y="3395"/>
                <a:ext cx="1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a:t>
                </a:r>
                <a:endParaRPr lang="de-DE" altLang="de-DE"/>
              </a:p>
            </p:txBody>
          </p:sp>
          <p:sp>
            <p:nvSpPr>
              <p:cNvPr id="68" name="Rectangle 1692"/>
              <p:cNvSpPr>
                <a:spLocks noChangeArrowheads="1"/>
              </p:cNvSpPr>
              <p:nvPr/>
            </p:nvSpPr>
            <p:spPr bwMode="auto">
              <a:xfrm>
                <a:off x="2511" y="3436"/>
                <a:ext cx="153"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elektronik</a:t>
                </a:r>
                <a:endParaRPr lang="de-DE" altLang="de-DE"/>
              </a:p>
            </p:txBody>
          </p:sp>
          <p:grpSp>
            <p:nvGrpSpPr>
              <p:cNvPr id="69" name="Group 1693"/>
              <p:cNvGrpSpPr>
                <a:grpSpLocks/>
              </p:cNvGrpSpPr>
              <p:nvPr/>
            </p:nvGrpSpPr>
            <p:grpSpPr bwMode="auto">
              <a:xfrm>
                <a:off x="3341" y="3025"/>
                <a:ext cx="183" cy="58"/>
                <a:chOff x="3468" y="3025"/>
                <a:chExt cx="183" cy="58"/>
              </a:xfrm>
            </p:grpSpPr>
            <p:sp>
              <p:nvSpPr>
                <p:cNvPr id="2610" name="Rectangle 1694"/>
                <p:cNvSpPr>
                  <a:spLocks noChangeArrowheads="1"/>
                </p:cNvSpPr>
                <p:nvPr/>
              </p:nvSpPr>
              <p:spPr bwMode="auto">
                <a:xfrm>
                  <a:off x="3468" y="3025"/>
                  <a:ext cx="183" cy="58"/>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11" name="Rectangle 1695"/>
                <p:cNvSpPr>
                  <a:spLocks noChangeArrowheads="1"/>
                </p:cNvSpPr>
                <p:nvPr/>
              </p:nvSpPr>
              <p:spPr bwMode="auto">
                <a:xfrm>
                  <a:off x="3468" y="3025"/>
                  <a:ext cx="183" cy="58"/>
                </a:xfrm>
                <a:prstGeom prst="rect">
                  <a:avLst/>
                </a:prstGeom>
                <a:noFill/>
                <a:ln w="14288" cap="rnd">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0" name="Rectangle 1696"/>
              <p:cNvSpPr>
                <a:spLocks noChangeArrowheads="1"/>
              </p:cNvSpPr>
              <p:nvPr/>
            </p:nvSpPr>
            <p:spPr bwMode="auto">
              <a:xfrm>
                <a:off x="3370" y="3035"/>
                <a:ext cx="117"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Bremse</a:t>
                </a:r>
                <a:endParaRPr lang="de-DE" altLang="de-DE"/>
              </a:p>
            </p:txBody>
          </p:sp>
          <p:grpSp>
            <p:nvGrpSpPr>
              <p:cNvPr id="71" name="Group 1697"/>
              <p:cNvGrpSpPr>
                <a:grpSpLocks/>
              </p:cNvGrpSpPr>
              <p:nvPr/>
            </p:nvGrpSpPr>
            <p:grpSpPr bwMode="auto">
              <a:xfrm>
                <a:off x="2489" y="3495"/>
                <a:ext cx="306" cy="76"/>
                <a:chOff x="2616" y="3495"/>
                <a:chExt cx="306" cy="76"/>
              </a:xfrm>
            </p:grpSpPr>
            <p:sp>
              <p:nvSpPr>
                <p:cNvPr id="2608" name="Rectangle 1698"/>
                <p:cNvSpPr>
                  <a:spLocks noChangeArrowheads="1"/>
                </p:cNvSpPr>
                <p:nvPr/>
              </p:nvSpPr>
              <p:spPr bwMode="auto">
                <a:xfrm>
                  <a:off x="2616" y="3495"/>
                  <a:ext cx="306" cy="76"/>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09" name="Rectangle 1699"/>
                <p:cNvSpPr>
                  <a:spLocks noChangeArrowheads="1"/>
                </p:cNvSpPr>
                <p:nvPr/>
              </p:nvSpPr>
              <p:spPr bwMode="auto">
                <a:xfrm>
                  <a:off x="2616" y="3495"/>
                  <a:ext cx="306" cy="76"/>
                </a:xfrm>
                <a:prstGeom prst="rect">
                  <a:avLst/>
                </a:prstGeom>
                <a:noFill/>
                <a:ln w="14288" cap="rnd">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2" name="Rectangle 1700"/>
              <p:cNvSpPr>
                <a:spLocks noChangeArrowheads="1"/>
              </p:cNvSpPr>
              <p:nvPr/>
            </p:nvSpPr>
            <p:spPr bwMode="auto">
              <a:xfrm>
                <a:off x="2588" y="3514"/>
                <a:ext cx="101"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DC/DC</a:t>
                </a:r>
                <a:endParaRPr lang="de-DE" altLang="de-DE"/>
              </a:p>
            </p:txBody>
          </p:sp>
          <p:grpSp>
            <p:nvGrpSpPr>
              <p:cNvPr id="73" name="Group 1701"/>
              <p:cNvGrpSpPr>
                <a:grpSpLocks/>
              </p:cNvGrpSpPr>
              <p:nvPr/>
            </p:nvGrpSpPr>
            <p:grpSpPr bwMode="auto">
              <a:xfrm>
                <a:off x="3300" y="3301"/>
                <a:ext cx="238" cy="58"/>
                <a:chOff x="3427" y="3301"/>
                <a:chExt cx="238" cy="58"/>
              </a:xfrm>
            </p:grpSpPr>
            <p:sp>
              <p:nvSpPr>
                <p:cNvPr id="2606" name="Rectangle 1702"/>
                <p:cNvSpPr>
                  <a:spLocks noChangeArrowheads="1"/>
                </p:cNvSpPr>
                <p:nvPr/>
              </p:nvSpPr>
              <p:spPr bwMode="auto">
                <a:xfrm>
                  <a:off x="3427" y="3301"/>
                  <a:ext cx="238" cy="58"/>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07" name="Rectangle 1703"/>
                <p:cNvSpPr>
                  <a:spLocks noChangeArrowheads="1"/>
                </p:cNvSpPr>
                <p:nvPr/>
              </p:nvSpPr>
              <p:spPr bwMode="auto">
                <a:xfrm>
                  <a:off x="3427" y="3301"/>
                  <a:ext cx="238" cy="58"/>
                </a:xfrm>
                <a:prstGeom prst="rect">
                  <a:avLst/>
                </a:prstGeom>
                <a:noFill/>
                <a:ln w="14288" cap="rnd">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4" name="Rectangle 1704"/>
              <p:cNvSpPr>
                <a:spLocks noChangeArrowheads="1"/>
              </p:cNvSpPr>
              <p:nvPr/>
            </p:nvSpPr>
            <p:spPr bwMode="auto">
              <a:xfrm>
                <a:off x="3355" y="3311"/>
                <a:ext cx="120"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Batterie</a:t>
                </a:r>
                <a:endParaRPr lang="de-DE" altLang="de-DE"/>
              </a:p>
            </p:txBody>
          </p:sp>
          <p:grpSp>
            <p:nvGrpSpPr>
              <p:cNvPr id="75" name="Group 1705"/>
              <p:cNvGrpSpPr>
                <a:grpSpLocks/>
              </p:cNvGrpSpPr>
              <p:nvPr/>
            </p:nvGrpSpPr>
            <p:grpSpPr bwMode="auto">
              <a:xfrm>
                <a:off x="3025" y="2976"/>
                <a:ext cx="269" cy="109"/>
                <a:chOff x="3234" y="2976"/>
                <a:chExt cx="233" cy="109"/>
              </a:xfrm>
            </p:grpSpPr>
            <p:sp>
              <p:nvSpPr>
                <p:cNvPr id="2604" name="Rectangle 1706"/>
                <p:cNvSpPr>
                  <a:spLocks noChangeArrowheads="1"/>
                </p:cNvSpPr>
                <p:nvPr/>
              </p:nvSpPr>
              <p:spPr bwMode="auto">
                <a:xfrm>
                  <a:off x="3234" y="2976"/>
                  <a:ext cx="233" cy="109"/>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05" name="Rectangle 1707"/>
                <p:cNvSpPr>
                  <a:spLocks noChangeArrowheads="1"/>
                </p:cNvSpPr>
                <p:nvPr/>
              </p:nvSpPr>
              <p:spPr bwMode="auto">
                <a:xfrm>
                  <a:off x="3234" y="2976"/>
                  <a:ext cx="233" cy="109"/>
                </a:xfrm>
                <a:prstGeom prst="rect">
                  <a:avLst/>
                </a:prstGeom>
                <a:solidFill>
                  <a:srgbClr val="C8C8D2"/>
                </a:solidFill>
                <a:ln w="14288" cap="rnd">
                  <a:solidFill>
                    <a:srgbClr val="628297"/>
                  </a:solidFill>
                  <a:miter lim="800000"/>
                  <a:headEnd/>
                  <a:tailEnd/>
                </a:ln>
              </p:spPr>
              <p:txBody>
                <a:bodyPr/>
                <a:lstStyle/>
                <a:p>
                  <a:endParaRPr lang="en-US"/>
                </a:p>
              </p:txBody>
            </p:sp>
          </p:grpSp>
          <p:grpSp>
            <p:nvGrpSpPr>
              <p:cNvPr id="76" name="Group 1708"/>
              <p:cNvGrpSpPr>
                <a:grpSpLocks/>
              </p:cNvGrpSpPr>
              <p:nvPr/>
            </p:nvGrpSpPr>
            <p:grpSpPr bwMode="auto">
              <a:xfrm>
                <a:off x="3347" y="3359"/>
                <a:ext cx="25" cy="97"/>
                <a:chOff x="3474" y="3359"/>
                <a:chExt cx="25" cy="97"/>
              </a:xfrm>
            </p:grpSpPr>
            <p:sp>
              <p:nvSpPr>
                <p:cNvPr id="2602" name="Rectangle 1709"/>
                <p:cNvSpPr>
                  <a:spLocks noChangeArrowheads="1"/>
                </p:cNvSpPr>
                <p:nvPr/>
              </p:nvSpPr>
              <p:spPr bwMode="auto">
                <a:xfrm>
                  <a:off x="3474" y="3359"/>
                  <a:ext cx="25" cy="97"/>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03" name="Rectangle 1710"/>
                <p:cNvSpPr>
                  <a:spLocks noChangeArrowheads="1"/>
                </p:cNvSpPr>
                <p:nvPr/>
              </p:nvSpPr>
              <p:spPr bwMode="auto">
                <a:xfrm>
                  <a:off x="3474" y="3359"/>
                  <a:ext cx="25" cy="97"/>
                </a:xfrm>
                <a:prstGeom prst="rect">
                  <a:avLst/>
                </a:prstGeom>
                <a:noFill/>
                <a:ln w="14288" cap="rnd">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7" name="Rectangle 1711"/>
              <p:cNvSpPr>
                <a:spLocks noChangeArrowheads="1"/>
              </p:cNvSpPr>
              <p:nvPr/>
            </p:nvSpPr>
            <p:spPr bwMode="auto">
              <a:xfrm>
                <a:off x="3351" y="3449"/>
                <a:ext cx="17" cy="25"/>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78" name="Group 1712"/>
              <p:cNvGrpSpPr>
                <a:grpSpLocks/>
              </p:cNvGrpSpPr>
              <p:nvPr/>
            </p:nvGrpSpPr>
            <p:grpSpPr bwMode="auto">
              <a:xfrm>
                <a:off x="2971" y="3201"/>
                <a:ext cx="414" cy="26"/>
                <a:chOff x="3098" y="3201"/>
                <a:chExt cx="414" cy="26"/>
              </a:xfrm>
            </p:grpSpPr>
            <p:sp>
              <p:nvSpPr>
                <p:cNvPr id="2530" name="Rectangle 1713"/>
                <p:cNvSpPr>
                  <a:spLocks noChangeArrowheads="1"/>
                </p:cNvSpPr>
                <p:nvPr/>
              </p:nvSpPr>
              <p:spPr bwMode="auto">
                <a:xfrm>
                  <a:off x="3098" y="3201"/>
                  <a:ext cx="414" cy="1"/>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31" name="Rectangle 1714"/>
                <p:cNvSpPr>
                  <a:spLocks noChangeArrowheads="1"/>
                </p:cNvSpPr>
                <p:nvPr/>
              </p:nvSpPr>
              <p:spPr bwMode="auto">
                <a:xfrm>
                  <a:off x="3098" y="3201"/>
                  <a:ext cx="414"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32" name="Rectangle 1715"/>
                <p:cNvSpPr>
                  <a:spLocks noChangeArrowheads="1"/>
                </p:cNvSpPr>
                <p:nvPr/>
              </p:nvSpPr>
              <p:spPr bwMode="auto">
                <a:xfrm>
                  <a:off x="3098" y="3202"/>
                  <a:ext cx="414" cy="1"/>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33" name="Rectangle 1716"/>
                <p:cNvSpPr>
                  <a:spLocks noChangeArrowheads="1"/>
                </p:cNvSpPr>
                <p:nvPr/>
              </p:nvSpPr>
              <p:spPr bwMode="auto">
                <a:xfrm>
                  <a:off x="3098" y="3202"/>
                  <a:ext cx="414" cy="1"/>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34" name="Rectangle 1717"/>
                <p:cNvSpPr>
                  <a:spLocks noChangeArrowheads="1"/>
                </p:cNvSpPr>
                <p:nvPr/>
              </p:nvSpPr>
              <p:spPr bwMode="auto">
                <a:xfrm>
                  <a:off x="3098" y="3202"/>
                  <a:ext cx="414" cy="1"/>
                </a:xfrm>
                <a:prstGeom prst="rect">
                  <a:avLst/>
                </a:prstGeom>
                <a:solidFill>
                  <a:srgbClr val="6D6D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35" name="Rectangle 1718"/>
                <p:cNvSpPr>
                  <a:spLocks noChangeArrowheads="1"/>
                </p:cNvSpPr>
                <p:nvPr/>
              </p:nvSpPr>
              <p:spPr bwMode="auto">
                <a:xfrm>
                  <a:off x="3098" y="3203"/>
                  <a:ext cx="414" cy="1"/>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36" name="Rectangle 1719"/>
                <p:cNvSpPr>
                  <a:spLocks noChangeArrowheads="1"/>
                </p:cNvSpPr>
                <p:nvPr/>
              </p:nvSpPr>
              <p:spPr bwMode="auto">
                <a:xfrm>
                  <a:off x="3098" y="3203"/>
                  <a:ext cx="414" cy="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37" name="Rectangle 1720"/>
                <p:cNvSpPr>
                  <a:spLocks noChangeArrowheads="1"/>
                </p:cNvSpPr>
                <p:nvPr/>
              </p:nvSpPr>
              <p:spPr bwMode="auto">
                <a:xfrm>
                  <a:off x="3098" y="3204"/>
                  <a:ext cx="414" cy="1"/>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38" name="Rectangle 1721"/>
                <p:cNvSpPr>
                  <a:spLocks noChangeArrowheads="1"/>
                </p:cNvSpPr>
                <p:nvPr/>
              </p:nvSpPr>
              <p:spPr bwMode="auto">
                <a:xfrm>
                  <a:off x="3098" y="3204"/>
                  <a:ext cx="414" cy="1"/>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39" name="Rectangle 1722"/>
                <p:cNvSpPr>
                  <a:spLocks noChangeArrowheads="1"/>
                </p:cNvSpPr>
                <p:nvPr/>
              </p:nvSpPr>
              <p:spPr bwMode="auto">
                <a:xfrm>
                  <a:off x="3098" y="3204"/>
                  <a:ext cx="414" cy="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40" name="Rectangle 1723"/>
                <p:cNvSpPr>
                  <a:spLocks noChangeArrowheads="1"/>
                </p:cNvSpPr>
                <p:nvPr/>
              </p:nvSpPr>
              <p:spPr bwMode="auto">
                <a:xfrm>
                  <a:off x="3098" y="3205"/>
                  <a:ext cx="414" cy="1"/>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41" name="Rectangle 1724"/>
                <p:cNvSpPr>
                  <a:spLocks noChangeArrowheads="1"/>
                </p:cNvSpPr>
                <p:nvPr/>
              </p:nvSpPr>
              <p:spPr bwMode="auto">
                <a:xfrm>
                  <a:off x="3098" y="3205"/>
                  <a:ext cx="414" cy="1"/>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42" name="Rectangle 1725"/>
                <p:cNvSpPr>
                  <a:spLocks noChangeArrowheads="1"/>
                </p:cNvSpPr>
                <p:nvPr/>
              </p:nvSpPr>
              <p:spPr bwMode="auto">
                <a:xfrm>
                  <a:off x="3098" y="3205"/>
                  <a:ext cx="414" cy="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43" name="Rectangle 1726"/>
                <p:cNvSpPr>
                  <a:spLocks noChangeArrowheads="1"/>
                </p:cNvSpPr>
                <p:nvPr/>
              </p:nvSpPr>
              <p:spPr bwMode="auto">
                <a:xfrm>
                  <a:off x="3098" y="3206"/>
                  <a:ext cx="414" cy="1"/>
                </a:xfrm>
                <a:prstGeom prst="rect">
                  <a:avLst/>
                </a:prstGeom>
                <a:solidFill>
                  <a:srgbClr val="9393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44" name="Rectangle 1727"/>
                <p:cNvSpPr>
                  <a:spLocks noChangeArrowheads="1"/>
                </p:cNvSpPr>
                <p:nvPr/>
              </p:nvSpPr>
              <p:spPr bwMode="auto">
                <a:xfrm>
                  <a:off x="3098" y="3206"/>
                  <a:ext cx="414" cy="1"/>
                </a:xfrm>
                <a:prstGeom prst="rect">
                  <a:avLst/>
                </a:prstGeom>
                <a:solidFill>
                  <a:srgbClr val="9797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45" name="Rectangle 1728"/>
                <p:cNvSpPr>
                  <a:spLocks noChangeArrowheads="1"/>
                </p:cNvSpPr>
                <p:nvPr/>
              </p:nvSpPr>
              <p:spPr bwMode="auto">
                <a:xfrm>
                  <a:off x="3098" y="3206"/>
                  <a:ext cx="414" cy="1"/>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46" name="Rectangle 1729"/>
                <p:cNvSpPr>
                  <a:spLocks noChangeArrowheads="1"/>
                </p:cNvSpPr>
                <p:nvPr/>
              </p:nvSpPr>
              <p:spPr bwMode="auto">
                <a:xfrm>
                  <a:off x="3098" y="3207"/>
                  <a:ext cx="414" cy="1"/>
                </a:xfrm>
                <a:prstGeom prst="rect">
                  <a:avLst/>
                </a:prstGeom>
                <a:solidFill>
                  <a:srgbClr val="A1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47" name="Rectangle 1730"/>
                <p:cNvSpPr>
                  <a:spLocks noChangeArrowheads="1"/>
                </p:cNvSpPr>
                <p:nvPr/>
              </p:nvSpPr>
              <p:spPr bwMode="auto">
                <a:xfrm>
                  <a:off x="3098" y="3207"/>
                  <a:ext cx="414" cy="1"/>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48" name="Rectangle 1731"/>
                <p:cNvSpPr>
                  <a:spLocks noChangeArrowheads="1"/>
                </p:cNvSpPr>
                <p:nvPr/>
              </p:nvSpPr>
              <p:spPr bwMode="auto">
                <a:xfrm>
                  <a:off x="3098" y="3207"/>
                  <a:ext cx="414" cy="1"/>
                </a:xfrm>
                <a:prstGeom prst="rect">
                  <a:avLst/>
                </a:prstGeom>
                <a:solidFill>
                  <a:srgbClr val="A9A9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49" name="Rectangle 1732"/>
                <p:cNvSpPr>
                  <a:spLocks noChangeArrowheads="1"/>
                </p:cNvSpPr>
                <p:nvPr/>
              </p:nvSpPr>
              <p:spPr bwMode="auto">
                <a:xfrm>
                  <a:off x="3098" y="3208"/>
                  <a:ext cx="414" cy="1"/>
                </a:xfrm>
                <a:prstGeom prst="rect">
                  <a:avLst/>
                </a:prstGeom>
                <a:solidFill>
                  <a:srgbClr val="ADAD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50" name="Rectangle 1733"/>
                <p:cNvSpPr>
                  <a:spLocks noChangeArrowheads="1"/>
                </p:cNvSpPr>
                <p:nvPr/>
              </p:nvSpPr>
              <p:spPr bwMode="auto">
                <a:xfrm>
                  <a:off x="3098" y="3208"/>
                  <a:ext cx="414" cy="1"/>
                </a:xfrm>
                <a:prstGeom prst="rect">
                  <a:avLst/>
                </a:prstGeom>
                <a:solidFill>
                  <a:srgbClr val="B1B1B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51" name="Rectangle 1734"/>
                <p:cNvSpPr>
                  <a:spLocks noChangeArrowheads="1"/>
                </p:cNvSpPr>
                <p:nvPr/>
              </p:nvSpPr>
              <p:spPr bwMode="auto">
                <a:xfrm>
                  <a:off x="3098" y="3208"/>
                  <a:ext cx="414" cy="1"/>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52" name="Rectangle 1735"/>
                <p:cNvSpPr>
                  <a:spLocks noChangeArrowheads="1"/>
                </p:cNvSpPr>
                <p:nvPr/>
              </p:nvSpPr>
              <p:spPr bwMode="auto">
                <a:xfrm>
                  <a:off x="3098" y="3209"/>
                  <a:ext cx="414" cy="1"/>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53" name="Rectangle 1736"/>
                <p:cNvSpPr>
                  <a:spLocks noChangeArrowheads="1"/>
                </p:cNvSpPr>
                <p:nvPr/>
              </p:nvSpPr>
              <p:spPr bwMode="auto">
                <a:xfrm>
                  <a:off x="3098" y="3209"/>
                  <a:ext cx="414" cy="1"/>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54" name="Rectangle 1737"/>
                <p:cNvSpPr>
                  <a:spLocks noChangeArrowheads="1"/>
                </p:cNvSpPr>
                <p:nvPr/>
              </p:nvSpPr>
              <p:spPr bwMode="auto">
                <a:xfrm>
                  <a:off x="3098" y="3209"/>
                  <a:ext cx="414"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55" name="Rectangle 1738"/>
                <p:cNvSpPr>
                  <a:spLocks noChangeArrowheads="1"/>
                </p:cNvSpPr>
                <p:nvPr/>
              </p:nvSpPr>
              <p:spPr bwMode="auto">
                <a:xfrm>
                  <a:off x="3098" y="3210"/>
                  <a:ext cx="414" cy="1"/>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56" name="Rectangle 1739"/>
                <p:cNvSpPr>
                  <a:spLocks noChangeArrowheads="1"/>
                </p:cNvSpPr>
                <p:nvPr/>
              </p:nvSpPr>
              <p:spPr bwMode="auto">
                <a:xfrm>
                  <a:off x="3098" y="3210"/>
                  <a:ext cx="414" cy="1"/>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57" name="Rectangle 1740"/>
                <p:cNvSpPr>
                  <a:spLocks noChangeArrowheads="1"/>
                </p:cNvSpPr>
                <p:nvPr/>
              </p:nvSpPr>
              <p:spPr bwMode="auto">
                <a:xfrm>
                  <a:off x="3098" y="3210"/>
                  <a:ext cx="414" cy="1"/>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58" name="Rectangle 1741"/>
                <p:cNvSpPr>
                  <a:spLocks noChangeArrowheads="1"/>
                </p:cNvSpPr>
                <p:nvPr/>
              </p:nvSpPr>
              <p:spPr bwMode="auto">
                <a:xfrm>
                  <a:off x="3098" y="3211"/>
                  <a:ext cx="414" cy="1"/>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59" name="Rectangle 1742"/>
                <p:cNvSpPr>
                  <a:spLocks noChangeArrowheads="1"/>
                </p:cNvSpPr>
                <p:nvPr/>
              </p:nvSpPr>
              <p:spPr bwMode="auto">
                <a:xfrm>
                  <a:off x="3098" y="3211"/>
                  <a:ext cx="414"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0" name="Rectangle 1743"/>
                <p:cNvSpPr>
                  <a:spLocks noChangeArrowheads="1"/>
                </p:cNvSpPr>
                <p:nvPr/>
              </p:nvSpPr>
              <p:spPr bwMode="auto">
                <a:xfrm>
                  <a:off x="3098" y="3211"/>
                  <a:ext cx="414" cy="1"/>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1" name="Rectangle 1744"/>
                <p:cNvSpPr>
                  <a:spLocks noChangeArrowheads="1"/>
                </p:cNvSpPr>
                <p:nvPr/>
              </p:nvSpPr>
              <p:spPr bwMode="auto">
                <a:xfrm>
                  <a:off x="3098" y="3212"/>
                  <a:ext cx="414"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2" name="Rectangle 1745"/>
                <p:cNvSpPr>
                  <a:spLocks noChangeArrowheads="1"/>
                </p:cNvSpPr>
                <p:nvPr/>
              </p:nvSpPr>
              <p:spPr bwMode="auto">
                <a:xfrm>
                  <a:off x="3098" y="3212"/>
                  <a:ext cx="414" cy="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3" name="Rectangle 1746"/>
                <p:cNvSpPr>
                  <a:spLocks noChangeArrowheads="1"/>
                </p:cNvSpPr>
                <p:nvPr/>
              </p:nvSpPr>
              <p:spPr bwMode="auto">
                <a:xfrm>
                  <a:off x="3098" y="3212"/>
                  <a:ext cx="414" cy="1"/>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4" name="Rectangle 1747"/>
                <p:cNvSpPr>
                  <a:spLocks noChangeArrowheads="1"/>
                </p:cNvSpPr>
                <p:nvPr/>
              </p:nvSpPr>
              <p:spPr bwMode="auto">
                <a:xfrm>
                  <a:off x="3098" y="3213"/>
                  <a:ext cx="414" cy="1"/>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5" name="Rectangle 1748"/>
                <p:cNvSpPr>
                  <a:spLocks noChangeArrowheads="1"/>
                </p:cNvSpPr>
                <p:nvPr/>
              </p:nvSpPr>
              <p:spPr bwMode="auto">
                <a:xfrm>
                  <a:off x="3098" y="3213"/>
                  <a:ext cx="414" cy="2"/>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6" name="Rectangle 1749"/>
                <p:cNvSpPr>
                  <a:spLocks noChangeArrowheads="1"/>
                </p:cNvSpPr>
                <p:nvPr/>
              </p:nvSpPr>
              <p:spPr bwMode="auto">
                <a:xfrm>
                  <a:off x="3098" y="3215"/>
                  <a:ext cx="414" cy="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7" name="Rectangle 1750"/>
                <p:cNvSpPr>
                  <a:spLocks noChangeArrowheads="1"/>
                </p:cNvSpPr>
                <p:nvPr/>
              </p:nvSpPr>
              <p:spPr bwMode="auto">
                <a:xfrm>
                  <a:off x="3098" y="3215"/>
                  <a:ext cx="414" cy="1"/>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8" name="Rectangle 1751"/>
                <p:cNvSpPr>
                  <a:spLocks noChangeArrowheads="1"/>
                </p:cNvSpPr>
                <p:nvPr/>
              </p:nvSpPr>
              <p:spPr bwMode="auto">
                <a:xfrm>
                  <a:off x="3098" y="3215"/>
                  <a:ext cx="414" cy="1"/>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9" name="Rectangle 1752"/>
                <p:cNvSpPr>
                  <a:spLocks noChangeArrowheads="1"/>
                </p:cNvSpPr>
                <p:nvPr/>
              </p:nvSpPr>
              <p:spPr bwMode="auto">
                <a:xfrm>
                  <a:off x="3098" y="3216"/>
                  <a:ext cx="414" cy="1"/>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70" name="Rectangle 1753"/>
                <p:cNvSpPr>
                  <a:spLocks noChangeArrowheads="1"/>
                </p:cNvSpPr>
                <p:nvPr/>
              </p:nvSpPr>
              <p:spPr bwMode="auto">
                <a:xfrm>
                  <a:off x="3098" y="3216"/>
                  <a:ext cx="414" cy="1"/>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71" name="Rectangle 1754"/>
                <p:cNvSpPr>
                  <a:spLocks noChangeArrowheads="1"/>
                </p:cNvSpPr>
                <p:nvPr/>
              </p:nvSpPr>
              <p:spPr bwMode="auto">
                <a:xfrm>
                  <a:off x="3098" y="3216"/>
                  <a:ext cx="414" cy="1"/>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72" name="Rectangle 1755"/>
                <p:cNvSpPr>
                  <a:spLocks noChangeArrowheads="1"/>
                </p:cNvSpPr>
                <p:nvPr/>
              </p:nvSpPr>
              <p:spPr bwMode="auto">
                <a:xfrm>
                  <a:off x="3098" y="3217"/>
                  <a:ext cx="414" cy="1"/>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73" name="Rectangle 1756"/>
                <p:cNvSpPr>
                  <a:spLocks noChangeArrowheads="1"/>
                </p:cNvSpPr>
                <p:nvPr/>
              </p:nvSpPr>
              <p:spPr bwMode="auto">
                <a:xfrm>
                  <a:off x="3098" y="3217"/>
                  <a:ext cx="414" cy="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74" name="Rectangle 1757"/>
                <p:cNvSpPr>
                  <a:spLocks noChangeArrowheads="1"/>
                </p:cNvSpPr>
                <p:nvPr/>
              </p:nvSpPr>
              <p:spPr bwMode="auto">
                <a:xfrm>
                  <a:off x="3098" y="3217"/>
                  <a:ext cx="414" cy="1"/>
                </a:xfrm>
                <a:prstGeom prst="rect">
                  <a:avLst/>
                </a:prstGeom>
                <a:solidFill>
                  <a:srgbClr val="BEBE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75" name="Rectangle 1758"/>
                <p:cNvSpPr>
                  <a:spLocks noChangeArrowheads="1"/>
                </p:cNvSpPr>
                <p:nvPr/>
              </p:nvSpPr>
              <p:spPr bwMode="auto">
                <a:xfrm>
                  <a:off x="3098" y="3218"/>
                  <a:ext cx="414" cy="1"/>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76" name="Rectangle 1759"/>
                <p:cNvSpPr>
                  <a:spLocks noChangeArrowheads="1"/>
                </p:cNvSpPr>
                <p:nvPr/>
              </p:nvSpPr>
              <p:spPr bwMode="auto">
                <a:xfrm>
                  <a:off x="3098" y="3218"/>
                  <a:ext cx="414" cy="1"/>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77" name="Rectangle 1760"/>
                <p:cNvSpPr>
                  <a:spLocks noChangeArrowheads="1"/>
                </p:cNvSpPr>
                <p:nvPr/>
              </p:nvSpPr>
              <p:spPr bwMode="auto">
                <a:xfrm>
                  <a:off x="3098" y="3218"/>
                  <a:ext cx="414" cy="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78" name="Rectangle 1761"/>
                <p:cNvSpPr>
                  <a:spLocks noChangeArrowheads="1"/>
                </p:cNvSpPr>
                <p:nvPr/>
              </p:nvSpPr>
              <p:spPr bwMode="auto">
                <a:xfrm>
                  <a:off x="3098" y="3219"/>
                  <a:ext cx="414" cy="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79" name="Rectangle 1762"/>
                <p:cNvSpPr>
                  <a:spLocks noChangeArrowheads="1"/>
                </p:cNvSpPr>
                <p:nvPr/>
              </p:nvSpPr>
              <p:spPr bwMode="auto">
                <a:xfrm>
                  <a:off x="3098" y="3219"/>
                  <a:ext cx="414" cy="1"/>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80" name="Rectangle 1763"/>
                <p:cNvSpPr>
                  <a:spLocks noChangeArrowheads="1"/>
                </p:cNvSpPr>
                <p:nvPr/>
              </p:nvSpPr>
              <p:spPr bwMode="auto">
                <a:xfrm>
                  <a:off x="3098" y="3219"/>
                  <a:ext cx="414" cy="1"/>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81" name="Rectangle 1764"/>
                <p:cNvSpPr>
                  <a:spLocks noChangeArrowheads="1"/>
                </p:cNvSpPr>
                <p:nvPr/>
              </p:nvSpPr>
              <p:spPr bwMode="auto">
                <a:xfrm>
                  <a:off x="3098" y="3220"/>
                  <a:ext cx="414" cy="1"/>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82" name="Rectangle 1765"/>
                <p:cNvSpPr>
                  <a:spLocks noChangeArrowheads="1"/>
                </p:cNvSpPr>
                <p:nvPr/>
              </p:nvSpPr>
              <p:spPr bwMode="auto">
                <a:xfrm>
                  <a:off x="3098" y="3220"/>
                  <a:ext cx="414" cy="1"/>
                </a:xfrm>
                <a:prstGeom prst="rect">
                  <a:avLst/>
                </a:prstGeom>
                <a:solidFill>
                  <a:srgbClr val="9F9F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83" name="Rectangle 1766"/>
                <p:cNvSpPr>
                  <a:spLocks noChangeArrowheads="1"/>
                </p:cNvSpPr>
                <p:nvPr/>
              </p:nvSpPr>
              <p:spPr bwMode="auto">
                <a:xfrm>
                  <a:off x="3098" y="3220"/>
                  <a:ext cx="414" cy="1"/>
                </a:xfrm>
                <a:prstGeom prst="rect">
                  <a:avLst/>
                </a:prstGeom>
                <a:solidFill>
                  <a:srgbClr val="9B9B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84" name="Rectangle 1767"/>
                <p:cNvSpPr>
                  <a:spLocks noChangeArrowheads="1"/>
                </p:cNvSpPr>
                <p:nvPr/>
              </p:nvSpPr>
              <p:spPr bwMode="auto">
                <a:xfrm>
                  <a:off x="3098" y="3221"/>
                  <a:ext cx="414" cy="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85" name="Rectangle 1768"/>
                <p:cNvSpPr>
                  <a:spLocks noChangeArrowheads="1"/>
                </p:cNvSpPr>
                <p:nvPr/>
              </p:nvSpPr>
              <p:spPr bwMode="auto">
                <a:xfrm>
                  <a:off x="3098" y="3221"/>
                  <a:ext cx="414" cy="1"/>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86" name="Rectangle 1769"/>
                <p:cNvSpPr>
                  <a:spLocks noChangeArrowheads="1"/>
                </p:cNvSpPr>
                <p:nvPr/>
              </p:nvSpPr>
              <p:spPr bwMode="auto">
                <a:xfrm>
                  <a:off x="3098" y="3221"/>
                  <a:ext cx="414" cy="1"/>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87" name="Rectangle 1770"/>
                <p:cNvSpPr>
                  <a:spLocks noChangeArrowheads="1"/>
                </p:cNvSpPr>
                <p:nvPr/>
              </p:nvSpPr>
              <p:spPr bwMode="auto">
                <a:xfrm>
                  <a:off x="3098" y="3222"/>
                  <a:ext cx="414" cy="1"/>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88" name="Rectangle 1771"/>
                <p:cNvSpPr>
                  <a:spLocks noChangeArrowheads="1"/>
                </p:cNvSpPr>
                <p:nvPr/>
              </p:nvSpPr>
              <p:spPr bwMode="auto">
                <a:xfrm>
                  <a:off x="3098" y="3222"/>
                  <a:ext cx="414" cy="1"/>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89" name="Rectangle 1772"/>
                <p:cNvSpPr>
                  <a:spLocks noChangeArrowheads="1"/>
                </p:cNvSpPr>
                <p:nvPr/>
              </p:nvSpPr>
              <p:spPr bwMode="auto">
                <a:xfrm>
                  <a:off x="3098" y="3222"/>
                  <a:ext cx="414" cy="1"/>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0" name="Rectangle 1773"/>
                <p:cNvSpPr>
                  <a:spLocks noChangeArrowheads="1"/>
                </p:cNvSpPr>
                <p:nvPr/>
              </p:nvSpPr>
              <p:spPr bwMode="auto">
                <a:xfrm>
                  <a:off x="3098" y="3223"/>
                  <a:ext cx="414" cy="1"/>
                </a:xfrm>
                <a:prstGeom prst="rect">
                  <a:avLst/>
                </a:prstGeom>
                <a:solidFill>
                  <a:srgbClr val="7B7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1" name="Rectangle 1774"/>
                <p:cNvSpPr>
                  <a:spLocks noChangeArrowheads="1"/>
                </p:cNvSpPr>
                <p:nvPr/>
              </p:nvSpPr>
              <p:spPr bwMode="auto">
                <a:xfrm>
                  <a:off x="3098" y="3223"/>
                  <a:ext cx="414" cy="1"/>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2" name="Rectangle 1775"/>
                <p:cNvSpPr>
                  <a:spLocks noChangeArrowheads="1"/>
                </p:cNvSpPr>
                <p:nvPr/>
              </p:nvSpPr>
              <p:spPr bwMode="auto">
                <a:xfrm>
                  <a:off x="3098" y="3223"/>
                  <a:ext cx="414" cy="1"/>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3" name="Rectangle 1776"/>
                <p:cNvSpPr>
                  <a:spLocks noChangeArrowheads="1"/>
                </p:cNvSpPr>
                <p:nvPr/>
              </p:nvSpPr>
              <p:spPr bwMode="auto">
                <a:xfrm>
                  <a:off x="3098" y="3224"/>
                  <a:ext cx="414" cy="1"/>
                </a:xfrm>
                <a:prstGeom prst="rect">
                  <a:avLst/>
                </a:prstGeom>
                <a:solidFill>
                  <a:srgbClr val="6F6F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4" name="Rectangle 1777"/>
                <p:cNvSpPr>
                  <a:spLocks noChangeArrowheads="1"/>
                </p:cNvSpPr>
                <p:nvPr/>
              </p:nvSpPr>
              <p:spPr bwMode="auto">
                <a:xfrm>
                  <a:off x="3098" y="3224"/>
                  <a:ext cx="414" cy="1"/>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5" name="Rectangle 1778"/>
                <p:cNvSpPr>
                  <a:spLocks noChangeArrowheads="1"/>
                </p:cNvSpPr>
                <p:nvPr/>
              </p:nvSpPr>
              <p:spPr bwMode="auto">
                <a:xfrm>
                  <a:off x="3098" y="3224"/>
                  <a:ext cx="414" cy="1"/>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6" name="Rectangle 1779"/>
                <p:cNvSpPr>
                  <a:spLocks noChangeArrowheads="1"/>
                </p:cNvSpPr>
                <p:nvPr/>
              </p:nvSpPr>
              <p:spPr bwMode="auto">
                <a:xfrm>
                  <a:off x="3098" y="3225"/>
                  <a:ext cx="414" cy="1"/>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7" name="Rectangle 1780"/>
                <p:cNvSpPr>
                  <a:spLocks noChangeArrowheads="1"/>
                </p:cNvSpPr>
                <p:nvPr/>
              </p:nvSpPr>
              <p:spPr bwMode="auto">
                <a:xfrm>
                  <a:off x="3098" y="3225"/>
                  <a:ext cx="414" cy="1"/>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8" name="Rectangle 1781"/>
                <p:cNvSpPr>
                  <a:spLocks noChangeArrowheads="1"/>
                </p:cNvSpPr>
                <p:nvPr/>
              </p:nvSpPr>
              <p:spPr bwMode="auto">
                <a:xfrm>
                  <a:off x="3098" y="3225"/>
                  <a:ext cx="414" cy="1"/>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99" name="Rectangle 1782"/>
                <p:cNvSpPr>
                  <a:spLocks noChangeArrowheads="1"/>
                </p:cNvSpPr>
                <p:nvPr/>
              </p:nvSpPr>
              <p:spPr bwMode="auto">
                <a:xfrm>
                  <a:off x="3098" y="3226"/>
                  <a:ext cx="414" cy="1"/>
                </a:xfrm>
                <a:prstGeom prst="rect">
                  <a:avLst/>
                </a:prstGeom>
                <a:solidFill>
                  <a:srgbClr val="6161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00" name="Rectangle 1783"/>
                <p:cNvSpPr>
                  <a:spLocks noChangeArrowheads="1"/>
                </p:cNvSpPr>
                <p:nvPr/>
              </p:nvSpPr>
              <p:spPr bwMode="auto">
                <a:xfrm>
                  <a:off x="3098" y="3226"/>
                  <a:ext cx="414" cy="1"/>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01" name="Freeform 1784"/>
                <p:cNvSpPr>
                  <a:spLocks/>
                </p:cNvSpPr>
                <p:nvPr/>
              </p:nvSpPr>
              <p:spPr bwMode="auto">
                <a:xfrm>
                  <a:off x="3098" y="3201"/>
                  <a:ext cx="414" cy="26"/>
                </a:xfrm>
                <a:custGeom>
                  <a:avLst/>
                  <a:gdLst>
                    <a:gd name="T0" fmla="*/ 0 w 414"/>
                    <a:gd name="T1" fmla="*/ 13 h 26"/>
                    <a:gd name="T2" fmla="*/ 0 w 414"/>
                    <a:gd name="T3" fmla="*/ 25 h 26"/>
                    <a:gd name="T4" fmla="*/ 414 w 414"/>
                    <a:gd name="T5" fmla="*/ 26 h 26"/>
                    <a:gd name="T6" fmla="*/ 414 w 414"/>
                    <a:gd name="T7" fmla="*/ 1 h 26"/>
                    <a:gd name="T8" fmla="*/ 0 w 414"/>
                    <a:gd name="T9" fmla="*/ 0 h 26"/>
                    <a:gd name="T10" fmla="*/ 0 w 414"/>
                    <a:gd name="T11" fmla="*/ 13 h 26"/>
                  </a:gdLst>
                  <a:ahLst/>
                  <a:cxnLst>
                    <a:cxn ang="0">
                      <a:pos x="T0" y="T1"/>
                    </a:cxn>
                    <a:cxn ang="0">
                      <a:pos x="T2" y="T3"/>
                    </a:cxn>
                    <a:cxn ang="0">
                      <a:pos x="T4" y="T5"/>
                    </a:cxn>
                    <a:cxn ang="0">
                      <a:pos x="T6" y="T7"/>
                    </a:cxn>
                    <a:cxn ang="0">
                      <a:pos x="T8" y="T9"/>
                    </a:cxn>
                    <a:cxn ang="0">
                      <a:pos x="T10" y="T11"/>
                    </a:cxn>
                  </a:cxnLst>
                  <a:rect l="0" t="0" r="r" b="b"/>
                  <a:pathLst>
                    <a:path w="414" h="26">
                      <a:moveTo>
                        <a:pt x="0" y="13"/>
                      </a:moveTo>
                      <a:lnTo>
                        <a:pt x="0" y="25"/>
                      </a:lnTo>
                      <a:lnTo>
                        <a:pt x="414" y="26"/>
                      </a:lnTo>
                      <a:lnTo>
                        <a:pt x="414" y="1"/>
                      </a:lnTo>
                      <a:lnTo>
                        <a:pt x="0" y="0"/>
                      </a:lnTo>
                      <a:lnTo>
                        <a:pt x="0" y="13"/>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9" name="Line 1785"/>
              <p:cNvSpPr>
                <a:spLocks noChangeShapeType="1"/>
              </p:cNvSpPr>
              <p:nvPr/>
            </p:nvSpPr>
            <p:spPr bwMode="auto">
              <a:xfrm>
                <a:off x="2646" y="3301"/>
                <a:ext cx="1" cy="103"/>
              </a:xfrm>
              <a:prstGeom prst="line">
                <a:avLst/>
              </a:prstGeom>
              <a:noFill/>
              <a:ln w="20638">
                <a:solidFill>
                  <a:srgbClr val="5F5F5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1786"/>
              <p:cNvSpPr>
                <a:spLocks noChangeShapeType="1"/>
              </p:cNvSpPr>
              <p:nvPr/>
            </p:nvSpPr>
            <p:spPr bwMode="auto">
              <a:xfrm>
                <a:off x="2602" y="3301"/>
                <a:ext cx="1" cy="103"/>
              </a:xfrm>
              <a:prstGeom prst="line">
                <a:avLst/>
              </a:prstGeom>
              <a:noFill/>
              <a:ln w="20638">
                <a:solidFill>
                  <a:srgbClr val="5F5F5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1787"/>
              <p:cNvSpPr>
                <a:spLocks noChangeShapeType="1"/>
              </p:cNvSpPr>
              <p:nvPr/>
            </p:nvSpPr>
            <p:spPr bwMode="auto">
              <a:xfrm>
                <a:off x="2624" y="3301"/>
                <a:ext cx="1" cy="102"/>
              </a:xfrm>
              <a:prstGeom prst="line">
                <a:avLst/>
              </a:prstGeom>
              <a:noFill/>
              <a:ln w="20638">
                <a:solidFill>
                  <a:srgbClr val="5F5F5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 name="Group 1788"/>
              <p:cNvGrpSpPr>
                <a:grpSpLocks/>
              </p:cNvGrpSpPr>
              <p:nvPr/>
            </p:nvGrpSpPr>
            <p:grpSpPr bwMode="auto">
              <a:xfrm>
                <a:off x="2514" y="3112"/>
                <a:ext cx="235" cy="214"/>
                <a:chOff x="2641" y="3112"/>
                <a:chExt cx="235" cy="214"/>
              </a:xfrm>
            </p:grpSpPr>
            <p:sp>
              <p:nvSpPr>
                <p:cNvPr id="2528" name="Freeform 1789"/>
                <p:cNvSpPr>
                  <a:spLocks/>
                </p:cNvSpPr>
                <p:nvPr/>
              </p:nvSpPr>
              <p:spPr bwMode="auto">
                <a:xfrm>
                  <a:off x="2641" y="3112"/>
                  <a:ext cx="235" cy="214"/>
                </a:xfrm>
                <a:custGeom>
                  <a:avLst/>
                  <a:gdLst>
                    <a:gd name="T0" fmla="*/ 471 w 5484"/>
                    <a:gd name="T1" fmla="*/ 0 h 4975"/>
                    <a:gd name="T2" fmla="*/ 0 w 5484"/>
                    <a:gd name="T3" fmla="*/ 471 h 4975"/>
                    <a:gd name="T4" fmla="*/ 0 w 5484"/>
                    <a:gd name="T5" fmla="*/ 4505 h 4975"/>
                    <a:gd name="T6" fmla="*/ 471 w 5484"/>
                    <a:gd name="T7" fmla="*/ 4975 h 4975"/>
                    <a:gd name="T8" fmla="*/ 5013 w 5484"/>
                    <a:gd name="T9" fmla="*/ 4975 h 4975"/>
                    <a:gd name="T10" fmla="*/ 5484 w 5484"/>
                    <a:gd name="T11" fmla="*/ 4505 h 4975"/>
                    <a:gd name="T12" fmla="*/ 5484 w 5484"/>
                    <a:gd name="T13" fmla="*/ 471 h 4975"/>
                    <a:gd name="T14" fmla="*/ 5013 w 5484"/>
                    <a:gd name="T15" fmla="*/ 0 h 4975"/>
                    <a:gd name="T16" fmla="*/ 471 w 5484"/>
                    <a:gd name="T17" fmla="*/ 0 h 4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84" h="4975">
                      <a:moveTo>
                        <a:pt x="471" y="0"/>
                      </a:moveTo>
                      <a:cubicBezTo>
                        <a:pt x="211" y="0"/>
                        <a:pt x="0" y="211"/>
                        <a:pt x="0" y="471"/>
                      </a:cubicBezTo>
                      <a:lnTo>
                        <a:pt x="0" y="4505"/>
                      </a:lnTo>
                      <a:cubicBezTo>
                        <a:pt x="0" y="4765"/>
                        <a:pt x="211" y="4975"/>
                        <a:pt x="471" y="4975"/>
                      </a:cubicBezTo>
                      <a:lnTo>
                        <a:pt x="5013" y="4975"/>
                      </a:lnTo>
                      <a:cubicBezTo>
                        <a:pt x="5273" y="4975"/>
                        <a:pt x="5484" y="4765"/>
                        <a:pt x="5484" y="4505"/>
                      </a:cubicBezTo>
                      <a:lnTo>
                        <a:pt x="5484" y="471"/>
                      </a:lnTo>
                      <a:cubicBezTo>
                        <a:pt x="5484" y="211"/>
                        <a:pt x="5273" y="0"/>
                        <a:pt x="5013" y="0"/>
                      </a:cubicBezTo>
                      <a:lnTo>
                        <a:pt x="471" y="0"/>
                      </a:lnTo>
                      <a:close/>
                    </a:path>
                  </a:pathLst>
                </a:custGeom>
                <a:solidFill>
                  <a:srgbClr val="C8C8D2"/>
                </a:solidFill>
                <a:ln w="0">
                  <a:solidFill>
                    <a:srgbClr val="000000"/>
                  </a:solidFill>
                  <a:prstDash val="solid"/>
                  <a:round/>
                  <a:headEnd/>
                  <a:tailEnd/>
                </a:ln>
              </p:spPr>
              <p:txBody>
                <a:bodyPr/>
                <a:lstStyle/>
                <a:p>
                  <a:endParaRPr lang="en-US"/>
                </a:p>
              </p:txBody>
            </p:sp>
            <p:sp>
              <p:nvSpPr>
                <p:cNvPr id="2529" name="Freeform 1790"/>
                <p:cNvSpPr>
                  <a:spLocks/>
                </p:cNvSpPr>
                <p:nvPr/>
              </p:nvSpPr>
              <p:spPr bwMode="auto">
                <a:xfrm>
                  <a:off x="2641" y="3112"/>
                  <a:ext cx="235" cy="214"/>
                </a:xfrm>
                <a:custGeom>
                  <a:avLst/>
                  <a:gdLst>
                    <a:gd name="T0" fmla="*/ 471 w 5484"/>
                    <a:gd name="T1" fmla="*/ 0 h 4975"/>
                    <a:gd name="T2" fmla="*/ 0 w 5484"/>
                    <a:gd name="T3" fmla="*/ 471 h 4975"/>
                    <a:gd name="T4" fmla="*/ 0 w 5484"/>
                    <a:gd name="T5" fmla="*/ 4505 h 4975"/>
                    <a:gd name="T6" fmla="*/ 471 w 5484"/>
                    <a:gd name="T7" fmla="*/ 4975 h 4975"/>
                    <a:gd name="T8" fmla="*/ 5013 w 5484"/>
                    <a:gd name="T9" fmla="*/ 4975 h 4975"/>
                    <a:gd name="T10" fmla="*/ 5484 w 5484"/>
                    <a:gd name="T11" fmla="*/ 4505 h 4975"/>
                    <a:gd name="T12" fmla="*/ 5484 w 5484"/>
                    <a:gd name="T13" fmla="*/ 471 h 4975"/>
                    <a:gd name="T14" fmla="*/ 5013 w 5484"/>
                    <a:gd name="T15" fmla="*/ 0 h 4975"/>
                    <a:gd name="T16" fmla="*/ 471 w 5484"/>
                    <a:gd name="T17" fmla="*/ 0 h 4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84" h="4975">
                      <a:moveTo>
                        <a:pt x="471" y="0"/>
                      </a:moveTo>
                      <a:cubicBezTo>
                        <a:pt x="211" y="0"/>
                        <a:pt x="0" y="211"/>
                        <a:pt x="0" y="471"/>
                      </a:cubicBezTo>
                      <a:lnTo>
                        <a:pt x="0" y="4505"/>
                      </a:lnTo>
                      <a:cubicBezTo>
                        <a:pt x="0" y="4765"/>
                        <a:pt x="211" y="4975"/>
                        <a:pt x="471" y="4975"/>
                      </a:cubicBezTo>
                      <a:lnTo>
                        <a:pt x="5013" y="4975"/>
                      </a:lnTo>
                      <a:cubicBezTo>
                        <a:pt x="5273" y="4975"/>
                        <a:pt x="5484" y="4765"/>
                        <a:pt x="5484" y="4505"/>
                      </a:cubicBezTo>
                      <a:lnTo>
                        <a:pt x="5484" y="471"/>
                      </a:lnTo>
                      <a:cubicBezTo>
                        <a:pt x="5484" y="211"/>
                        <a:pt x="5273" y="0"/>
                        <a:pt x="5013" y="0"/>
                      </a:cubicBezTo>
                      <a:lnTo>
                        <a:pt x="471" y="0"/>
                      </a:lnTo>
                      <a:close/>
                    </a:path>
                  </a:pathLst>
                </a:custGeom>
                <a:solidFill>
                  <a:srgbClr val="C8C8D2"/>
                </a:solidFill>
                <a:ln w="3175" cap="rnd">
                  <a:solidFill>
                    <a:srgbClr val="000000"/>
                  </a:solidFill>
                  <a:prstDash val="solid"/>
                  <a:round/>
                  <a:headEnd/>
                  <a:tailEnd/>
                </a:ln>
              </p:spPr>
              <p:txBody>
                <a:bodyPr/>
                <a:lstStyle/>
                <a:p>
                  <a:endParaRPr lang="en-US"/>
                </a:p>
              </p:txBody>
            </p:sp>
          </p:grpSp>
          <p:grpSp>
            <p:nvGrpSpPr>
              <p:cNvPr id="83" name="Group 1791"/>
              <p:cNvGrpSpPr>
                <a:grpSpLocks/>
              </p:cNvGrpSpPr>
              <p:nvPr/>
            </p:nvGrpSpPr>
            <p:grpSpPr bwMode="auto">
              <a:xfrm>
                <a:off x="2572" y="3204"/>
                <a:ext cx="109" cy="26"/>
                <a:chOff x="2699" y="3204"/>
                <a:chExt cx="109" cy="26"/>
              </a:xfrm>
            </p:grpSpPr>
            <p:sp>
              <p:nvSpPr>
                <p:cNvPr id="2471" name="Rectangle 1792"/>
                <p:cNvSpPr>
                  <a:spLocks noChangeArrowheads="1"/>
                </p:cNvSpPr>
                <p:nvPr/>
              </p:nvSpPr>
              <p:spPr bwMode="auto">
                <a:xfrm>
                  <a:off x="2699" y="3204"/>
                  <a:ext cx="9"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72" name="Rectangle 1793"/>
                <p:cNvSpPr>
                  <a:spLocks noChangeArrowheads="1"/>
                </p:cNvSpPr>
                <p:nvPr/>
              </p:nvSpPr>
              <p:spPr bwMode="auto">
                <a:xfrm>
                  <a:off x="2708" y="3204"/>
                  <a:ext cx="4"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73" name="Rectangle 1794"/>
                <p:cNvSpPr>
                  <a:spLocks noChangeArrowheads="1"/>
                </p:cNvSpPr>
                <p:nvPr/>
              </p:nvSpPr>
              <p:spPr bwMode="auto">
                <a:xfrm>
                  <a:off x="2712" y="3204"/>
                  <a:ext cx="5"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74" name="Rectangle 1795"/>
                <p:cNvSpPr>
                  <a:spLocks noChangeArrowheads="1"/>
                </p:cNvSpPr>
                <p:nvPr/>
              </p:nvSpPr>
              <p:spPr bwMode="auto">
                <a:xfrm>
                  <a:off x="2717" y="3204"/>
                  <a:ext cx="4"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75" name="Rectangle 1796"/>
                <p:cNvSpPr>
                  <a:spLocks noChangeArrowheads="1"/>
                </p:cNvSpPr>
                <p:nvPr/>
              </p:nvSpPr>
              <p:spPr bwMode="auto">
                <a:xfrm>
                  <a:off x="2721"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76" name="Rectangle 1797"/>
                <p:cNvSpPr>
                  <a:spLocks noChangeArrowheads="1"/>
                </p:cNvSpPr>
                <p:nvPr/>
              </p:nvSpPr>
              <p:spPr bwMode="auto">
                <a:xfrm>
                  <a:off x="2723" y="3204"/>
                  <a:ext cx="3"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77" name="Rectangle 1798"/>
                <p:cNvSpPr>
                  <a:spLocks noChangeArrowheads="1"/>
                </p:cNvSpPr>
                <p:nvPr/>
              </p:nvSpPr>
              <p:spPr bwMode="auto">
                <a:xfrm>
                  <a:off x="2726" y="3204"/>
                  <a:ext cx="3"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78" name="Rectangle 1799"/>
                <p:cNvSpPr>
                  <a:spLocks noChangeArrowheads="1"/>
                </p:cNvSpPr>
                <p:nvPr/>
              </p:nvSpPr>
              <p:spPr bwMode="auto">
                <a:xfrm>
                  <a:off x="2729"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79" name="Rectangle 1800"/>
                <p:cNvSpPr>
                  <a:spLocks noChangeArrowheads="1"/>
                </p:cNvSpPr>
                <p:nvPr/>
              </p:nvSpPr>
              <p:spPr bwMode="auto">
                <a:xfrm>
                  <a:off x="2731"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0" name="Rectangle 1801"/>
                <p:cNvSpPr>
                  <a:spLocks noChangeArrowheads="1"/>
                </p:cNvSpPr>
                <p:nvPr/>
              </p:nvSpPr>
              <p:spPr bwMode="auto">
                <a:xfrm>
                  <a:off x="2732"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1" name="Rectangle 1802"/>
                <p:cNvSpPr>
                  <a:spLocks noChangeArrowheads="1"/>
                </p:cNvSpPr>
                <p:nvPr/>
              </p:nvSpPr>
              <p:spPr bwMode="auto">
                <a:xfrm>
                  <a:off x="2734"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2" name="Rectangle 1803"/>
                <p:cNvSpPr>
                  <a:spLocks noChangeArrowheads="1"/>
                </p:cNvSpPr>
                <p:nvPr/>
              </p:nvSpPr>
              <p:spPr bwMode="auto">
                <a:xfrm>
                  <a:off x="2736"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3" name="Rectangle 1804"/>
                <p:cNvSpPr>
                  <a:spLocks noChangeArrowheads="1"/>
                </p:cNvSpPr>
                <p:nvPr/>
              </p:nvSpPr>
              <p:spPr bwMode="auto">
                <a:xfrm>
                  <a:off x="2738"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4" name="Rectangle 1805"/>
                <p:cNvSpPr>
                  <a:spLocks noChangeArrowheads="1"/>
                </p:cNvSpPr>
                <p:nvPr/>
              </p:nvSpPr>
              <p:spPr bwMode="auto">
                <a:xfrm>
                  <a:off x="2740"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5" name="Rectangle 1806"/>
                <p:cNvSpPr>
                  <a:spLocks noChangeArrowheads="1"/>
                </p:cNvSpPr>
                <p:nvPr/>
              </p:nvSpPr>
              <p:spPr bwMode="auto">
                <a:xfrm>
                  <a:off x="2742"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6" name="Rectangle 1807"/>
                <p:cNvSpPr>
                  <a:spLocks noChangeArrowheads="1"/>
                </p:cNvSpPr>
                <p:nvPr/>
              </p:nvSpPr>
              <p:spPr bwMode="auto">
                <a:xfrm>
                  <a:off x="2743"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7" name="Rectangle 1808"/>
                <p:cNvSpPr>
                  <a:spLocks noChangeArrowheads="1"/>
                </p:cNvSpPr>
                <p:nvPr/>
              </p:nvSpPr>
              <p:spPr bwMode="auto">
                <a:xfrm>
                  <a:off x="2745"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8" name="Rectangle 1809"/>
                <p:cNvSpPr>
                  <a:spLocks noChangeArrowheads="1"/>
                </p:cNvSpPr>
                <p:nvPr/>
              </p:nvSpPr>
              <p:spPr bwMode="auto">
                <a:xfrm>
                  <a:off x="2746"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89" name="Rectangle 1810"/>
                <p:cNvSpPr>
                  <a:spLocks noChangeArrowheads="1"/>
                </p:cNvSpPr>
                <p:nvPr/>
              </p:nvSpPr>
              <p:spPr bwMode="auto">
                <a:xfrm>
                  <a:off x="2748"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90" name="Rectangle 1811"/>
                <p:cNvSpPr>
                  <a:spLocks noChangeArrowheads="1"/>
                </p:cNvSpPr>
                <p:nvPr/>
              </p:nvSpPr>
              <p:spPr bwMode="auto">
                <a:xfrm>
                  <a:off x="2750"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91" name="Rectangle 1812"/>
                <p:cNvSpPr>
                  <a:spLocks noChangeArrowheads="1"/>
                </p:cNvSpPr>
                <p:nvPr/>
              </p:nvSpPr>
              <p:spPr bwMode="auto">
                <a:xfrm>
                  <a:off x="2750"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92" name="Rectangle 1813"/>
                <p:cNvSpPr>
                  <a:spLocks noChangeArrowheads="1"/>
                </p:cNvSpPr>
                <p:nvPr/>
              </p:nvSpPr>
              <p:spPr bwMode="auto">
                <a:xfrm>
                  <a:off x="2752"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93" name="Rectangle 1814"/>
                <p:cNvSpPr>
                  <a:spLocks noChangeArrowheads="1"/>
                </p:cNvSpPr>
                <p:nvPr/>
              </p:nvSpPr>
              <p:spPr bwMode="auto">
                <a:xfrm>
                  <a:off x="2754"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94" name="Rectangle 1815"/>
                <p:cNvSpPr>
                  <a:spLocks noChangeArrowheads="1"/>
                </p:cNvSpPr>
                <p:nvPr/>
              </p:nvSpPr>
              <p:spPr bwMode="auto">
                <a:xfrm>
                  <a:off x="2755"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95" name="Rectangle 1816"/>
                <p:cNvSpPr>
                  <a:spLocks noChangeArrowheads="1"/>
                </p:cNvSpPr>
                <p:nvPr/>
              </p:nvSpPr>
              <p:spPr bwMode="auto">
                <a:xfrm>
                  <a:off x="2756"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96" name="Rectangle 1817"/>
                <p:cNvSpPr>
                  <a:spLocks noChangeArrowheads="1"/>
                </p:cNvSpPr>
                <p:nvPr/>
              </p:nvSpPr>
              <p:spPr bwMode="auto">
                <a:xfrm>
                  <a:off x="2758"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97" name="Rectangle 1818"/>
                <p:cNvSpPr>
                  <a:spLocks noChangeArrowheads="1"/>
                </p:cNvSpPr>
                <p:nvPr/>
              </p:nvSpPr>
              <p:spPr bwMode="auto">
                <a:xfrm>
                  <a:off x="2759"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98" name="Rectangle 1819"/>
                <p:cNvSpPr>
                  <a:spLocks noChangeArrowheads="1"/>
                </p:cNvSpPr>
                <p:nvPr/>
              </p:nvSpPr>
              <p:spPr bwMode="auto">
                <a:xfrm>
                  <a:off x="2761"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99" name="Rectangle 1820"/>
                <p:cNvSpPr>
                  <a:spLocks noChangeArrowheads="1"/>
                </p:cNvSpPr>
                <p:nvPr/>
              </p:nvSpPr>
              <p:spPr bwMode="auto">
                <a:xfrm>
                  <a:off x="2762"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00" name="Rectangle 1821"/>
                <p:cNvSpPr>
                  <a:spLocks noChangeArrowheads="1"/>
                </p:cNvSpPr>
                <p:nvPr/>
              </p:nvSpPr>
              <p:spPr bwMode="auto">
                <a:xfrm>
                  <a:off x="2763"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01" name="Rectangle 1822"/>
                <p:cNvSpPr>
                  <a:spLocks noChangeArrowheads="1"/>
                </p:cNvSpPr>
                <p:nvPr/>
              </p:nvSpPr>
              <p:spPr bwMode="auto">
                <a:xfrm>
                  <a:off x="2764"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02" name="Rectangle 1823"/>
                <p:cNvSpPr>
                  <a:spLocks noChangeArrowheads="1"/>
                </p:cNvSpPr>
                <p:nvPr/>
              </p:nvSpPr>
              <p:spPr bwMode="auto">
                <a:xfrm>
                  <a:off x="2766"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03" name="Rectangle 1824"/>
                <p:cNvSpPr>
                  <a:spLocks noChangeArrowheads="1"/>
                </p:cNvSpPr>
                <p:nvPr/>
              </p:nvSpPr>
              <p:spPr bwMode="auto">
                <a:xfrm>
                  <a:off x="2767"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04" name="Rectangle 1825"/>
                <p:cNvSpPr>
                  <a:spLocks noChangeArrowheads="1"/>
                </p:cNvSpPr>
                <p:nvPr/>
              </p:nvSpPr>
              <p:spPr bwMode="auto">
                <a:xfrm>
                  <a:off x="2768"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05" name="Rectangle 1826"/>
                <p:cNvSpPr>
                  <a:spLocks noChangeArrowheads="1"/>
                </p:cNvSpPr>
                <p:nvPr/>
              </p:nvSpPr>
              <p:spPr bwMode="auto">
                <a:xfrm>
                  <a:off x="2769"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06" name="Rectangle 1827"/>
                <p:cNvSpPr>
                  <a:spLocks noChangeArrowheads="1"/>
                </p:cNvSpPr>
                <p:nvPr/>
              </p:nvSpPr>
              <p:spPr bwMode="auto">
                <a:xfrm>
                  <a:off x="2770"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07" name="Rectangle 1828"/>
                <p:cNvSpPr>
                  <a:spLocks noChangeArrowheads="1"/>
                </p:cNvSpPr>
                <p:nvPr/>
              </p:nvSpPr>
              <p:spPr bwMode="auto">
                <a:xfrm>
                  <a:off x="2771"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08" name="Rectangle 1829"/>
                <p:cNvSpPr>
                  <a:spLocks noChangeArrowheads="1"/>
                </p:cNvSpPr>
                <p:nvPr/>
              </p:nvSpPr>
              <p:spPr bwMode="auto">
                <a:xfrm>
                  <a:off x="2773"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09" name="Rectangle 1830"/>
                <p:cNvSpPr>
                  <a:spLocks noChangeArrowheads="1"/>
                </p:cNvSpPr>
                <p:nvPr/>
              </p:nvSpPr>
              <p:spPr bwMode="auto">
                <a:xfrm>
                  <a:off x="2774"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0" name="Rectangle 1831"/>
                <p:cNvSpPr>
                  <a:spLocks noChangeArrowheads="1"/>
                </p:cNvSpPr>
                <p:nvPr/>
              </p:nvSpPr>
              <p:spPr bwMode="auto">
                <a:xfrm>
                  <a:off x="2775"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1" name="Rectangle 1832"/>
                <p:cNvSpPr>
                  <a:spLocks noChangeArrowheads="1"/>
                </p:cNvSpPr>
                <p:nvPr/>
              </p:nvSpPr>
              <p:spPr bwMode="auto">
                <a:xfrm>
                  <a:off x="2777"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2" name="Rectangle 1833"/>
                <p:cNvSpPr>
                  <a:spLocks noChangeArrowheads="1"/>
                </p:cNvSpPr>
                <p:nvPr/>
              </p:nvSpPr>
              <p:spPr bwMode="auto">
                <a:xfrm>
                  <a:off x="2778"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3" name="Rectangle 1834"/>
                <p:cNvSpPr>
                  <a:spLocks noChangeArrowheads="1"/>
                </p:cNvSpPr>
                <p:nvPr/>
              </p:nvSpPr>
              <p:spPr bwMode="auto">
                <a:xfrm>
                  <a:off x="2780"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4" name="Rectangle 1835"/>
                <p:cNvSpPr>
                  <a:spLocks noChangeArrowheads="1"/>
                </p:cNvSpPr>
                <p:nvPr/>
              </p:nvSpPr>
              <p:spPr bwMode="auto">
                <a:xfrm>
                  <a:off x="2781"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5" name="Rectangle 1836"/>
                <p:cNvSpPr>
                  <a:spLocks noChangeArrowheads="1"/>
                </p:cNvSpPr>
                <p:nvPr/>
              </p:nvSpPr>
              <p:spPr bwMode="auto">
                <a:xfrm>
                  <a:off x="2782"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6" name="Rectangle 1837"/>
                <p:cNvSpPr>
                  <a:spLocks noChangeArrowheads="1"/>
                </p:cNvSpPr>
                <p:nvPr/>
              </p:nvSpPr>
              <p:spPr bwMode="auto">
                <a:xfrm>
                  <a:off x="2784"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7" name="Rectangle 1838"/>
                <p:cNvSpPr>
                  <a:spLocks noChangeArrowheads="1"/>
                </p:cNvSpPr>
                <p:nvPr/>
              </p:nvSpPr>
              <p:spPr bwMode="auto">
                <a:xfrm>
                  <a:off x="2785"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8" name="Rectangle 1839"/>
                <p:cNvSpPr>
                  <a:spLocks noChangeArrowheads="1"/>
                </p:cNvSpPr>
                <p:nvPr/>
              </p:nvSpPr>
              <p:spPr bwMode="auto">
                <a:xfrm>
                  <a:off x="2787"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19" name="Rectangle 1840"/>
                <p:cNvSpPr>
                  <a:spLocks noChangeArrowheads="1"/>
                </p:cNvSpPr>
                <p:nvPr/>
              </p:nvSpPr>
              <p:spPr bwMode="auto">
                <a:xfrm>
                  <a:off x="2789"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20" name="Rectangle 1841"/>
                <p:cNvSpPr>
                  <a:spLocks noChangeArrowheads="1"/>
                </p:cNvSpPr>
                <p:nvPr/>
              </p:nvSpPr>
              <p:spPr bwMode="auto">
                <a:xfrm>
                  <a:off x="2791"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21" name="Rectangle 1842"/>
                <p:cNvSpPr>
                  <a:spLocks noChangeArrowheads="1"/>
                </p:cNvSpPr>
                <p:nvPr/>
              </p:nvSpPr>
              <p:spPr bwMode="auto">
                <a:xfrm>
                  <a:off x="2793"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22" name="Rectangle 1843"/>
                <p:cNvSpPr>
                  <a:spLocks noChangeArrowheads="1"/>
                </p:cNvSpPr>
                <p:nvPr/>
              </p:nvSpPr>
              <p:spPr bwMode="auto">
                <a:xfrm>
                  <a:off x="2794"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23" name="Rectangle 1844"/>
                <p:cNvSpPr>
                  <a:spLocks noChangeArrowheads="1"/>
                </p:cNvSpPr>
                <p:nvPr/>
              </p:nvSpPr>
              <p:spPr bwMode="auto">
                <a:xfrm>
                  <a:off x="2796"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24" name="Rectangle 1845"/>
                <p:cNvSpPr>
                  <a:spLocks noChangeArrowheads="1"/>
                </p:cNvSpPr>
                <p:nvPr/>
              </p:nvSpPr>
              <p:spPr bwMode="auto">
                <a:xfrm>
                  <a:off x="2798" y="3204"/>
                  <a:ext cx="3"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25" name="Rectangle 1846"/>
                <p:cNvSpPr>
                  <a:spLocks noChangeArrowheads="1"/>
                </p:cNvSpPr>
                <p:nvPr/>
              </p:nvSpPr>
              <p:spPr bwMode="auto">
                <a:xfrm>
                  <a:off x="2801"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26" name="Rectangle 1847"/>
                <p:cNvSpPr>
                  <a:spLocks noChangeArrowheads="1"/>
                </p:cNvSpPr>
                <p:nvPr/>
              </p:nvSpPr>
              <p:spPr bwMode="auto">
                <a:xfrm>
                  <a:off x="2803" y="3204"/>
                  <a:ext cx="3"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27" name="Rectangle 1848"/>
                <p:cNvSpPr>
                  <a:spLocks noChangeArrowheads="1"/>
                </p:cNvSpPr>
                <p:nvPr/>
              </p:nvSpPr>
              <p:spPr bwMode="auto">
                <a:xfrm>
                  <a:off x="2806" y="3204"/>
                  <a:ext cx="2"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4" name="Group 1849"/>
              <p:cNvGrpSpPr>
                <a:grpSpLocks/>
              </p:cNvGrpSpPr>
              <p:nvPr/>
            </p:nvGrpSpPr>
            <p:grpSpPr bwMode="auto">
              <a:xfrm>
                <a:off x="2725" y="3204"/>
                <a:ext cx="25" cy="26"/>
                <a:chOff x="2852" y="3204"/>
                <a:chExt cx="25" cy="26"/>
              </a:xfrm>
            </p:grpSpPr>
            <p:sp>
              <p:nvSpPr>
                <p:cNvPr id="2405" name="Rectangle 1850"/>
                <p:cNvSpPr>
                  <a:spLocks noChangeArrowheads="1"/>
                </p:cNvSpPr>
                <p:nvPr/>
              </p:nvSpPr>
              <p:spPr bwMode="auto">
                <a:xfrm>
                  <a:off x="2852"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06" name="Rectangle 1851"/>
                <p:cNvSpPr>
                  <a:spLocks noChangeArrowheads="1"/>
                </p:cNvSpPr>
                <p:nvPr/>
              </p:nvSpPr>
              <p:spPr bwMode="auto">
                <a:xfrm>
                  <a:off x="2853"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07" name="Rectangle 1852"/>
                <p:cNvSpPr>
                  <a:spLocks noChangeArrowheads="1"/>
                </p:cNvSpPr>
                <p:nvPr/>
              </p:nvSpPr>
              <p:spPr bwMode="auto">
                <a:xfrm>
                  <a:off x="2853"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08" name="Rectangle 1853"/>
                <p:cNvSpPr>
                  <a:spLocks noChangeArrowheads="1"/>
                </p:cNvSpPr>
                <p:nvPr/>
              </p:nvSpPr>
              <p:spPr bwMode="auto">
                <a:xfrm>
                  <a:off x="2854"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09" name="Rectangle 1854"/>
                <p:cNvSpPr>
                  <a:spLocks noChangeArrowheads="1"/>
                </p:cNvSpPr>
                <p:nvPr/>
              </p:nvSpPr>
              <p:spPr bwMode="auto">
                <a:xfrm>
                  <a:off x="2854"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10" name="Rectangle 1855"/>
                <p:cNvSpPr>
                  <a:spLocks noChangeArrowheads="1"/>
                </p:cNvSpPr>
                <p:nvPr/>
              </p:nvSpPr>
              <p:spPr bwMode="auto">
                <a:xfrm>
                  <a:off x="2855"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11" name="Rectangle 1856"/>
                <p:cNvSpPr>
                  <a:spLocks noChangeArrowheads="1"/>
                </p:cNvSpPr>
                <p:nvPr/>
              </p:nvSpPr>
              <p:spPr bwMode="auto">
                <a:xfrm>
                  <a:off x="2855"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12" name="Rectangle 1857"/>
                <p:cNvSpPr>
                  <a:spLocks noChangeArrowheads="1"/>
                </p:cNvSpPr>
                <p:nvPr/>
              </p:nvSpPr>
              <p:spPr bwMode="auto">
                <a:xfrm>
                  <a:off x="2856"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13" name="Rectangle 1858"/>
                <p:cNvSpPr>
                  <a:spLocks noChangeArrowheads="1"/>
                </p:cNvSpPr>
                <p:nvPr/>
              </p:nvSpPr>
              <p:spPr bwMode="auto">
                <a:xfrm>
                  <a:off x="2856"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14" name="Rectangle 1859"/>
                <p:cNvSpPr>
                  <a:spLocks noChangeArrowheads="1"/>
                </p:cNvSpPr>
                <p:nvPr/>
              </p:nvSpPr>
              <p:spPr bwMode="auto">
                <a:xfrm>
                  <a:off x="2856"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15" name="Rectangle 1860"/>
                <p:cNvSpPr>
                  <a:spLocks noChangeArrowheads="1"/>
                </p:cNvSpPr>
                <p:nvPr/>
              </p:nvSpPr>
              <p:spPr bwMode="auto">
                <a:xfrm>
                  <a:off x="2857"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16" name="Rectangle 1861"/>
                <p:cNvSpPr>
                  <a:spLocks noChangeArrowheads="1"/>
                </p:cNvSpPr>
                <p:nvPr/>
              </p:nvSpPr>
              <p:spPr bwMode="auto">
                <a:xfrm>
                  <a:off x="2857"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17" name="Rectangle 1862"/>
                <p:cNvSpPr>
                  <a:spLocks noChangeArrowheads="1"/>
                </p:cNvSpPr>
                <p:nvPr/>
              </p:nvSpPr>
              <p:spPr bwMode="auto">
                <a:xfrm>
                  <a:off x="2857"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18" name="Rectangle 1863"/>
                <p:cNvSpPr>
                  <a:spLocks noChangeArrowheads="1"/>
                </p:cNvSpPr>
                <p:nvPr/>
              </p:nvSpPr>
              <p:spPr bwMode="auto">
                <a:xfrm>
                  <a:off x="2858"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19" name="Rectangle 1864"/>
                <p:cNvSpPr>
                  <a:spLocks noChangeArrowheads="1"/>
                </p:cNvSpPr>
                <p:nvPr/>
              </p:nvSpPr>
              <p:spPr bwMode="auto">
                <a:xfrm>
                  <a:off x="2858"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20" name="Rectangle 1865"/>
                <p:cNvSpPr>
                  <a:spLocks noChangeArrowheads="1"/>
                </p:cNvSpPr>
                <p:nvPr/>
              </p:nvSpPr>
              <p:spPr bwMode="auto">
                <a:xfrm>
                  <a:off x="2859"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21" name="Rectangle 1866"/>
                <p:cNvSpPr>
                  <a:spLocks noChangeArrowheads="1"/>
                </p:cNvSpPr>
                <p:nvPr/>
              </p:nvSpPr>
              <p:spPr bwMode="auto">
                <a:xfrm>
                  <a:off x="2859"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22" name="Rectangle 1867"/>
                <p:cNvSpPr>
                  <a:spLocks noChangeArrowheads="1"/>
                </p:cNvSpPr>
                <p:nvPr/>
              </p:nvSpPr>
              <p:spPr bwMode="auto">
                <a:xfrm>
                  <a:off x="2860"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23" name="Rectangle 1868"/>
                <p:cNvSpPr>
                  <a:spLocks noChangeArrowheads="1"/>
                </p:cNvSpPr>
                <p:nvPr/>
              </p:nvSpPr>
              <p:spPr bwMode="auto">
                <a:xfrm>
                  <a:off x="2860"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24" name="Rectangle 1869"/>
                <p:cNvSpPr>
                  <a:spLocks noChangeArrowheads="1"/>
                </p:cNvSpPr>
                <p:nvPr/>
              </p:nvSpPr>
              <p:spPr bwMode="auto">
                <a:xfrm>
                  <a:off x="2860"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25" name="Rectangle 1870"/>
                <p:cNvSpPr>
                  <a:spLocks noChangeArrowheads="1"/>
                </p:cNvSpPr>
                <p:nvPr/>
              </p:nvSpPr>
              <p:spPr bwMode="auto">
                <a:xfrm>
                  <a:off x="2861"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26" name="Rectangle 1871"/>
                <p:cNvSpPr>
                  <a:spLocks noChangeArrowheads="1"/>
                </p:cNvSpPr>
                <p:nvPr/>
              </p:nvSpPr>
              <p:spPr bwMode="auto">
                <a:xfrm>
                  <a:off x="2861"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27" name="Rectangle 1872"/>
                <p:cNvSpPr>
                  <a:spLocks noChangeArrowheads="1"/>
                </p:cNvSpPr>
                <p:nvPr/>
              </p:nvSpPr>
              <p:spPr bwMode="auto">
                <a:xfrm>
                  <a:off x="2861"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28" name="Rectangle 1873"/>
                <p:cNvSpPr>
                  <a:spLocks noChangeArrowheads="1"/>
                </p:cNvSpPr>
                <p:nvPr/>
              </p:nvSpPr>
              <p:spPr bwMode="auto">
                <a:xfrm>
                  <a:off x="2862"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29" name="Rectangle 1874"/>
                <p:cNvSpPr>
                  <a:spLocks noChangeArrowheads="1"/>
                </p:cNvSpPr>
                <p:nvPr/>
              </p:nvSpPr>
              <p:spPr bwMode="auto">
                <a:xfrm>
                  <a:off x="2862"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30" name="Rectangle 1875"/>
                <p:cNvSpPr>
                  <a:spLocks noChangeArrowheads="1"/>
                </p:cNvSpPr>
                <p:nvPr/>
              </p:nvSpPr>
              <p:spPr bwMode="auto">
                <a:xfrm>
                  <a:off x="2862"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31" name="Rectangle 1876"/>
                <p:cNvSpPr>
                  <a:spLocks noChangeArrowheads="1"/>
                </p:cNvSpPr>
                <p:nvPr/>
              </p:nvSpPr>
              <p:spPr bwMode="auto">
                <a:xfrm>
                  <a:off x="2863"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32" name="Rectangle 1877"/>
                <p:cNvSpPr>
                  <a:spLocks noChangeArrowheads="1"/>
                </p:cNvSpPr>
                <p:nvPr/>
              </p:nvSpPr>
              <p:spPr bwMode="auto">
                <a:xfrm>
                  <a:off x="2863"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33" name="Rectangle 1878"/>
                <p:cNvSpPr>
                  <a:spLocks noChangeArrowheads="1"/>
                </p:cNvSpPr>
                <p:nvPr/>
              </p:nvSpPr>
              <p:spPr bwMode="auto">
                <a:xfrm>
                  <a:off x="2863"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34" name="Rectangle 1879"/>
                <p:cNvSpPr>
                  <a:spLocks noChangeArrowheads="1"/>
                </p:cNvSpPr>
                <p:nvPr/>
              </p:nvSpPr>
              <p:spPr bwMode="auto">
                <a:xfrm>
                  <a:off x="2864"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35" name="Rectangle 1880"/>
                <p:cNvSpPr>
                  <a:spLocks noChangeArrowheads="1"/>
                </p:cNvSpPr>
                <p:nvPr/>
              </p:nvSpPr>
              <p:spPr bwMode="auto">
                <a:xfrm>
                  <a:off x="2864"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36" name="Rectangle 1881"/>
                <p:cNvSpPr>
                  <a:spLocks noChangeArrowheads="1"/>
                </p:cNvSpPr>
                <p:nvPr/>
              </p:nvSpPr>
              <p:spPr bwMode="auto">
                <a:xfrm>
                  <a:off x="2864"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37" name="Rectangle 1882"/>
                <p:cNvSpPr>
                  <a:spLocks noChangeArrowheads="1"/>
                </p:cNvSpPr>
                <p:nvPr/>
              </p:nvSpPr>
              <p:spPr bwMode="auto">
                <a:xfrm>
                  <a:off x="2865"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38" name="Rectangle 1883"/>
                <p:cNvSpPr>
                  <a:spLocks noChangeArrowheads="1"/>
                </p:cNvSpPr>
                <p:nvPr/>
              </p:nvSpPr>
              <p:spPr bwMode="auto">
                <a:xfrm>
                  <a:off x="2865"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39" name="Rectangle 1884"/>
                <p:cNvSpPr>
                  <a:spLocks noChangeArrowheads="1"/>
                </p:cNvSpPr>
                <p:nvPr/>
              </p:nvSpPr>
              <p:spPr bwMode="auto">
                <a:xfrm>
                  <a:off x="2865"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40" name="Rectangle 1885"/>
                <p:cNvSpPr>
                  <a:spLocks noChangeArrowheads="1"/>
                </p:cNvSpPr>
                <p:nvPr/>
              </p:nvSpPr>
              <p:spPr bwMode="auto">
                <a:xfrm>
                  <a:off x="2866"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41" name="Rectangle 1886"/>
                <p:cNvSpPr>
                  <a:spLocks noChangeArrowheads="1"/>
                </p:cNvSpPr>
                <p:nvPr/>
              </p:nvSpPr>
              <p:spPr bwMode="auto">
                <a:xfrm>
                  <a:off x="2866"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42" name="Rectangle 1887"/>
                <p:cNvSpPr>
                  <a:spLocks noChangeArrowheads="1"/>
                </p:cNvSpPr>
                <p:nvPr/>
              </p:nvSpPr>
              <p:spPr bwMode="auto">
                <a:xfrm>
                  <a:off x="2866"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43" name="Rectangle 1888"/>
                <p:cNvSpPr>
                  <a:spLocks noChangeArrowheads="1"/>
                </p:cNvSpPr>
                <p:nvPr/>
              </p:nvSpPr>
              <p:spPr bwMode="auto">
                <a:xfrm>
                  <a:off x="2867"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44" name="Rectangle 1889"/>
                <p:cNvSpPr>
                  <a:spLocks noChangeArrowheads="1"/>
                </p:cNvSpPr>
                <p:nvPr/>
              </p:nvSpPr>
              <p:spPr bwMode="auto">
                <a:xfrm>
                  <a:off x="2867"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45" name="Rectangle 1890"/>
                <p:cNvSpPr>
                  <a:spLocks noChangeArrowheads="1"/>
                </p:cNvSpPr>
                <p:nvPr/>
              </p:nvSpPr>
              <p:spPr bwMode="auto">
                <a:xfrm>
                  <a:off x="2867"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46" name="Rectangle 1891"/>
                <p:cNvSpPr>
                  <a:spLocks noChangeArrowheads="1"/>
                </p:cNvSpPr>
                <p:nvPr/>
              </p:nvSpPr>
              <p:spPr bwMode="auto">
                <a:xfrm>
                  <a:off x="2868"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47" name="Rectangle 1892"/>
                <p:cNvSpPr>
                  <a:spLocks noChangeArrowheads="1"/>
                </p:cNvSpPr>
                <p:nvPr/>
              </p:nvSpPr>
              <p:spPr bwMode="auto">
                <a:xfrm>
                  <a:off x="2868"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48" name="Rectangle 1893"/>
                <p:cNvSpPr>
                  <a:spLocks noChangeArrowheads="1"/>
                </p:cNvSpPr>
                <p:nvPr/>
              </p:nvSpPr>
              <p:spPr bwMode="auto">
                <a:xfrm>
                  <a:off x="2868"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49" name="Rectangle 1894"/>
                <p:cNvSpPr>
                  <a:spLocks noChangeArrowheads="1"/>
                </p:cNvSpPr>
                <p:nvPr/>
              </p:nvSpPr>
              <p:spPr bwMode="auto">
                <a:xfrm>
                  <a:off x="2869"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0" name="Rectangle 1895"/>
                <p:cNvSpPr>
                  <a:spLocks noChangeArrowheads="1"/>
                </p:cNvSpPr>
                <p:nvPr/>
              </p:nvSpPr>
              <p:spPr bwMode="auto">
                <a:xfrm>
                  <a:off x="2869"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1" name="Rectangle 1896"/>
                <p:cNvSpPr>
                  <a:spLocks noChangeArrowheads="1"/>
                </p:cNvSpPr>
                <p:nvPr/>
              </p:nvSpPr>
              <p:spPr bwMode="auto">
                <a:xfrm>
                  <a:off x="2870"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2" name="Rectangle 1897"/>
                <p:cNvSpPr>
                  <a:spLocks noChangeArrowheads="1"/>
                </p:cNvSpPr>
                <p:nvPr/>
              </p:nvSpPr>
              <p:spPr bwMode="auto">
                <a:xfrm>
                  <a:off x="2870"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3" name="Rectangle 1898"/>
                <p:cNvSpPr>
                  <a:spLocks noChangeArrowheads="1"/>
                </p:cNvSpPr>
                <p:nvPr/>
              </p:nvSpPr>
              <p:spPr bwMode="auto">
                <a:xfrm>
                  <a:off x="2870"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4" name="Rectangle 1899"/>
                <p:cNvSpPr>
                  <a:spLocks noChangeArrowheads="1"/>
                </p:cNvSpPr>
                <p:nvPr/>
              </p:nvSpPr>
              <p:spPr bwMode="auto">
                <a:xfrm>
                  <a:off x="2871"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5" name="Rectangle 1900"/>
                <p:cNvSpPr>
                  <a:spLocks noChangeArrowheads="1"/>
                </p:cNvSpPr>
                <p:nvPr/>
              </p:nvSpPr>
              <p:spPr bwMode="auto">
                <a:xfrm>
                  <a:off x="2871"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6" name="Rectangle 1901"/>
                <p:cNvSpPr>
                  <a:spLocks noChangeArrowheads="1"/>
                </p:cNvSpPr>
                <p:nvPr/>
              </p:nvSpPr>
              <p:spPr bwMode="auto">
                <a:xfrm>
                  <a:off x="2871"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7" name="Rectangle 1902"/>
                <p:cNvSpPr>
                  <a:spLocks noChangeArrowheads="1"/>
                </p:cNvSpPr>
                <p:nvPr/>
              </p:nvSpPr>
              <p:spPr bwMode="auto">
                <a:xfrm>
                  <a:off x="2872"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 name="Rectangle 1903"/>
                <p:cNvSpPr>
                  <a:spLocks noChangeArrowheads="1"/>
                </p:cNvSpPr>
                <p:nvPr/>
              </p:nvSpPr>
              <p:spPr bwMode="auto">
                <a:xfrm>
                  <a:off x="2872"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9" name="Rectangle 1904"/>
                <p:cNvSpPr>
                  <a:spLocks noChangeArrowheads="1"/>
                </p:cNvSpPr>
                <p:nvPr/>
              </p:nvSpPr>
              <p:spPr bwMode="auto">
                <a:xfrm>
                  <a:off x="2872"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0" name="Rectangle 1905"/>
                <p:cNvSpPr>
                  <a:spLocks noChangeArrowheads="1"/>
                </p:cNvSpPr>
                <p:nvPr/>
              </p:nvSpPr>
              <p:spPr bwMode="auto">
                <a:xfrm>
                  <a:off x="2873"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1" name="Rectangle 1906"/>
                <p:cNvSpPr>
                  <a:spLocks noChangeArrowheads="1"/>
                </p:cNvSpPr>
                <p:nvPr/>
              </p:nvSpPr>
              <p:spPr bwMode="auto">
                <a:xfrm>
                  <a:off x="2873"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2" name="Rectangle 1907"/>
                <p:cNvSpPr>
                  <a:spLocks noChangeArrowheads="1"/>
                </p:cNvSpPr>
                <p:nvPr/>
              </p:nvSpPr>
              <p:spPr bwMode="auto">
                <a:xfrm>
                  <a:off x="2873"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3" name="Rectangle 1908"/>
                <p:cNvSpPr>
                  <a:spLocks noChangeArrowheads="1"/>
                </p:cNvSpPr>
                <p:nvPr/>
              </p:nvSpPr>
              <p:spPr bwMode="auto">
                <a:xfrm>
                  <a:off x="2874"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4" name="Rectangle 1909"/>
                <p:cNvSpPr>
                  <a:spLocks noChangeArrowheads="1"/>
                </p:cNvSpPr>
                <p:nvPr/>
              </p:nvSpPr>
              <p:spPr bwMode="auto">
                <a:xfrm>
                  <a:off x="2874"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5" name="Rectangle 1910"/>
                <p:cNvSpPr>
                  <a:spLocks noChangeArrowheads="1"/>
                </p:cNvSpPr>
                <p:nvPr/>
              </p:nvSpPr>
              <p:spPr bwMode="auto">
                <a:xfrm>
                  <a:off x="2874"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6" name="Rectangle 1911"/>
                <p:cNvSpPr>
                  <a:spLocks noChangeArrowheads="1"/>
                </p:cNvSpPr>
                <p:nvPr/>
              </p:nvSpPr>
              <p:spPr bwMode="auto">
                <a:xfrm>
                  <a:off x="2875"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7" name="Rectangle 1912"/>
                <p:cNvSpPr>
                  <a:spLocks noChangeArrowheads="1"/>
                </p:cNvSpPr>
                <p:nvPr/>
              </p:nvSpPr>
              <p:spPr bwMode="auto">
                <a:xfrm>
                  <a:off x="2875"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8" name="Rectangle 1913"/>
                <p:cNvSpPr>
                  <a:spLocks noChangeArrowheads="1"/>
                </p:cNvSpPr>
                <p:nvPr/>
              </p:nvSpPr>
              <p:spPr bwMode="auto">
                <a:xfrm>
                  <a:off x="2875"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9" name="Rectangle 1914"/>
                <p:cNvSpPr>
                  <a:spLocks noChangeArrowheads="1"/>
                </p:cNvSpPr>
                <p:nvPr/>
              </p:nvSpPr>
              <p:spPr bwMode="auto">
                <a:xfrm>
                  <a:off x="2876"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70" name="Rectangle 1915"/>
                <p:cNvSpPr>
                  <a:spLocks noChangeArrowheads="1"/>
                </p:cNvSpPr>
                <p:nvPr/>
              </p:nvSpPr>
              <p:spPr bwMode="auto">
                <a:xfrm>
                  <a:off x="2876" y="3204"/>
                  <a:ext cx="1" cy="26"/>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85" name="Group 1916"/>
              <p:cNvGrpSpPr>
                <a:grpSpLocks/>
              </p:cNvGrpSpPr>
              <p:nvPr/>
            </p:nvGrpSpPr>
            <p:grpSpPr bwMode="auto">
              <a:xfrm>
                <a:off x="2774" y="3149"/>
                <a:ext cx="214" cy="134"/>
                <a:chOff x="2901" y="3149"/>
                <a:chExt cx="214" cy="134"/>
              </a:xfrm>
            </p:grpSpPr>
            <p:sp>
              <p:nvSpPr>
                <p:cNvPr id="2403" name="Freeform 1917"/>
                <p:cNvSpPr>
                  <a:spLocks/>
                </p:cNvSpPr>
                <p:nvPr/>
              </p:nvSpPr>
              <p:spPr bwMode="auto">
                <a:xfrm>
                  <a:off x="2901" y="3149"/>
                  <a:ext cx="214" cy="134"/>
                </a:xfrm>
                <a:custGeom>
                  <a:avLst/>
                  <a:gdLst>
                    <a:gd name="T0" fmla="*/ 0 w 214"/>
                    <a:gd name="T1" fmla="*/ 134 h 134"/>
                    <a:gd name="T2" fmla="*/ 114 w 214"/>
                    <a:gd name="T3" fmla="*/ 134 h 134"/>
                    <a:gd name="T4" fmla="*/ 214 w 214"/>
                    <a:gd name="T5" fmla="*/ 103 h 134"/>
                    <a:gd name="T6" fmla="*/ 214 w 214"/>
                    <a:gd name="T7" fmla="*/ 31 h 134"/>
                    <a:gd name="T8" fmla="*/ 114 w 214"/>
                    <a:gd name="T9" fmla="*/ 0 h 134"/>
                    <a:gd name="T10" fmla="*/ 0 w 214"/>
                    <a:gd name="T11" fmla="*/ 0 h 134"/>
                    <a:gd name="T12" fmla="*/ 0 w 214"/>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14" h="134">
                      <a:moveTo>
                        <a:pt x="0" y="134"/>
                      </a:moveTo>
                      <a:lnTo>
                        <a:pt x="114" y="134"/>
                      </a:lnTo>
                      <a:lnTo>
                        <a:pt x="214" y="103"/>
                      </a:lnTo>
                      <a:lnTo>
                        <a:pt x="214" y="31"/>
                      </a:lnTo>
                      <a:lnTo>
                        <a:pt x="114" y="0"/>
                      </a:lnTo>
                      <a:lnTo>
                        <a:pt x="0" y="0"/>
                      </a:lnTo>
                      <a:lnTo>
                        <a:pt x="0" y="13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4" name="Freeform 1918"/>
                <p:cNvSpPr>
                  <a:spLocks/>
                </p:cNvSpPr>
                <p:nvPr/>
              </p:nvSpPr>
              <p:spPr bwMode="auto">
                <a:xfrm>
                  <a:off x="2901" y="3149"/>
                  <a:ext cx="214" cy="134"/>
                </a:xfrm>
                <a:custGeom>
                  <a:avLst/>
                  <a:gdLst>
                    <a:gd name="T0" fmla="*/ 0 w 214"/>
                    <a:gd name="T1" fmla="*/ 134 h 134"/>
                    <a:gd name="T2" fmla="*/ 114 w 214"/>
                    <a:gd name="T3" fmla="*/ 134 h 134"/>
                    <a:gd name="T4" fmla="*/ 214 w 214"/>
                    <a:gd name="T5" fmla="*/ 103 h 134"/>
                    <a:gd name="T6" fmla="*/ 214 w 214"/>
                    <a:gd name="T7" fmla="*/ 31 h 134"/>
                    <a:gd name="T8" fmla="*/ 114 w 214"/>
                    <a:gd name="T9" fmla="*/ 0 h 134"/>
                    <a:gd name="T10" fmla="*/ 0 w 214"/>
                    <a:gd name="T11" fmla="*/ 0 h 134"/>
                    <a:gd name="T12" fmla="*/ 0 w 214"/>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214" h="134">
                      <a:moveTo>
                        <a:pt x="0" y="134"/>
                      </a:moveTo>
                      <a:lnTo>
                        <a:pt x="114" y="134"/>
                      </a:lnTo>
                      <a:lnTo>
                        <a:pt x="214" y="103"/>
                      </a:lnTo>
                      <a:lnTo>
                        <a:pt x="214" y="31"/>
                      </a:lnTo>
                      <a:lnTo>
                        <a:pt x="114" y="0"/>
                      </a:lnTo>
                      <a:lnTo>
                        <a:pt x="0" y="0"/>
                      </a:lnTo>
                      <a:lnTo>
                        <a:pt x="0" y="134"/>
                      </a:lnTo>
                    </a:path>
                  </a:pathLst>
                </a:custGeom>
                <a:solidFill>
                  <a:srgbClr val="C8C8D2"/>
                </a:solidFill>
                <a:ln w="14288" cap="flat">
                  <a:solidFill>
                    <a:srgbClr val="628297"/>
                  </a:solidFill>
                  <a:prstDash val="solid"/>
                  <a:round/>
                  <a:headEnd/>
                  <a:tailEnd/>
                </a:ln>
              </p:spPr>
              <p:txBody>
                <a:bodyPr/>
                <a:lstStyle/>
                <a:p>
                  <a:endParaRPr lang="en-US"/>
                </a:p>
              </p:txBody>
            </p:sp>
          </p:grpSp>
          <p:grpSp>
            <p:nvGrpSpPr>
              <p:cNvPr id="86" name="Group 1919"/>
              <p:cNvGrpSpPr>
                <a:grpSpLocks/>
              </p:cNvGrpSpPr>
              <p:nvPr/>
            </p:nvGrpSpPr>
            <p:grpSpPr bwMode="auto">
              <a:xfrm>
                <a:off x="3429" y="2898"/>
                <a:ext cx="32" cy="254"/>
                <a:chOff x="3556" y="2898"/>
                <a:chExt cx="32" cy="254"/>
              </a:xfrm>
            </p:grpSpPr>
            <p:sp>
              <p:nvSpPr>
                <p:cNvPr id="2317" name="Rectangle 1920"/>
                <p:cNvSpPr>
                  <a:spLocks noChangeArrowheads="1"/>
                </p:cNvSpPr>
                <p:nvPr/>
              </p:nvSpPr>
              <p:spPr bwMode="auto">
                <a:xfrm>
                  <a:off x="3556" y="2898"/>
                  <a:ext cx="1" cy="25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18" name="Rectangle 1921"/>
                <p:cNvSpPr>
                  <a:spLocks noChangeArrowheads="1"/>
                </p:cNvSpPr>
                <p:nvPr/>
              </p:nvSpPr>
              <p:spPr bwMode="auto">
                <a:xfrm>
                  <a:off x="3557" y="2898"/>
                  <a:ext cx="1" cy="254"/>
                </a:xfrm>
                <a:prstGeom prst="rect">
                  <a:avLst/>
                </a:prstGeom>
                <a:solidFill>
                  <a:srgbClr val="6161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19" name="Rectangle 1922"/>
                <p:cNvSpPr>
                  <a:spLocks noChangeArrowheads="1"/>
                </p:cNvSpPr>
                <p:nvPr/>
              </p:nvSpPr>
              <p:spPr bwMode="auto">
                <a:xfrm>
                  <a:off x="3557" y="2898"/>
                  <a:ext cx="1" cy="254"/>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0" name="Rectangle 1923"/>
                <p:cNvSpPr>
                  <a:spLocks noChangeArrowheads="1"/>
                </p:cNvSpPr>
                <p:nvPr/>
              </p:nvSpPr>
              <p:spPr bwMode="auto">
                <a:xfrm>
                  <a:off x="3558" y="2898"/>
                  <a:ext cx="1" cy="254"/>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1" name="Rectangle 1924"/>
                <p:cNvSpPr>
                  <a:spLocks noChangeArrowheads="1"/>
                </p:cNvSpPr>
                <p:nvPr/>
              </p:nvSpPr>
              <p:spPr bwMode="auto">
                <a:xfrm>
                  <a:off x="3558" y="2898"/>
                  <a:ext cx="1" cy="254"/>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2" name="Rectangle 1925"/>
                <p:cNvSpPr>
                  <a:spLocks noChangeArrowheads="1"/>
                </p:cNvSpPr>
                <p:nvPr/>
              </p:nvSpPr>
              <p:spPr bwMode="auto">
                <a:xfrm>
                  <a:off x="3558" y="2898"/>
                  <a:ext cx="1" cy="254"/>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3" name="Rectangle 1926"/>
                <p:cNvSpPr>
                  <a:spLocks noChangeArrowheads="1"/>
                </p:cNvSpPr>
                <p:nvPr/>
              </p:nvSpPr>
              <p:spPr bwMode="auto">
                <a:xfrm>
                  <a:off x="3559" y="2898"/>
                  <a:ext cx="1" cy="254"/>
                </a:xfrm>
                <a:prstGeom prst="rect">
                  <a:avLst/>
                </a:prstGeom>
                <a:solidFill>
                  <a:srgbClr val="69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4" name="Rectangle 1927"/>
                <p:cNvSpPr>
                  <a:spLocks noChangeArrowheads="1"/>
                </p:cNvSpPr>
                <p:nvPr/>
              </p:nvSpPr>
              <p:spPr bwMode="auto">
                <a:xfrm>
                  <a:off x="3559" y="2898"/>
                  <a:ext cx="1" cy="254"/>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5" name="Rectangle 1928"/>
                <p:cNvSpPr>
                  <a:spLocks noChangeArrowheads="1"/>
                </p:cNvSpPr>
                <p:nvPr/>
              </p:nvSpPr>
              <p:spPr bwMode="auto">
                <a:xfrm>
                  <a:off x="3559" y="2898"/>
                  <a:ext cx="1" cy="254"/>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6" name="Rectangle 1929"/>
                <p:cNvSpPr>
                  <a:spLocks noChangeArrowheads="1"/>
                </p:cNvSpPr>
                <p:nvPr/>
              </p:nvSpPr>
              <p:spPr bwMode="auto">
                <a:xfrm>
                  <a:off x="3560" y="2898"/>
                  <a:ext cx="1" cy="254"/>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7" name="Rectangle 1930"/>
                <p:cNvSpPr>
                  <a:spLocks noChangeArrowheads="1"/>
                </p:cNvSpPr>
                <p:nvPr/>
              </p:nvSpPr>
              <p:spPr bwMode="auto">
                <a:xfrm>
                  <a:off x="3560" y="2898"/>
                  <a:ext cx="1" cy="254"/>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8" name="Rectangle 1931"/>
                <p:cNvSpPr>
                  <a:spLocks noChangeArrowheads="1"/>
                </p:cNvSpPr>
                <p:nvPr/>
              </p:nvSpPr>
              <p:spPr bwMode="auto">
                <a:xfrm>
                  <a:off x="3560" y="2898"/>
                  <a:ext cx="1" cy="254"/>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29" name="Rectangle 1932"/>
                <p:cNvSpPr>
                  <a:spLocks noChangeArrowheads="1"/>
                </p:cNvSpPr>
                <p:nvPr/>
              </p:nvSpPr>
              <p:spPr bwMode="auto">
                <a:xfrm>
                  <a:off x="3561" y="2898"/>
                  <a:ext cx="1" cy="254"/>
                </a:xfrm>
                <a:prstGeom prst="rect">
                  <a:avLst/>
                </a:prstGeom>
                <a:solidFill>
                  <a:srgbClr val="7B7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30" name="Rectangle 1933"/>
                <p:cNvSpPr>
                  <a:spLocks noChangeArrowheads="1"/>
                </p:cNvSpPr>
                <p:nvPr/>
              </p:nvSpPr>
              <p:spPr bwMode="auto">
                <a:xfrm>
                  <a:off x="3561" y="2898"/>
                  <a:ext cx="1" cy="254"/>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31" name="Rectangle 1934"/>
                <p:cNvSpPr>
                  <a:spLocks noChangeArrowheads="1"/>
                </p:cNvSpPr>
                <p:nvPr/>
              </p:nvSpPr>
              <p:spPr bwMode="auto">
                <a:xfrm>
                  <a:off x="3561" y="2898"/>
                  <a:ext cx="1" cy="254"/>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32" name="Rectangle 1935"/>
                <p:cNvSpPr>
                  <a:spLocks noChangeArrowheads="1"/>
                </p:cNvSpPr>
                <p:nvPr/>
              </p:nvSpPr>
              <p:spPr bwMode="auto">
                <a:xfrm>
                  <a:off x="3562" y="2898"/>
                  <a:ext cx="1" cy="254"/>
                </a:xfrm>
                <a:prstGeom prst="rect">
                  <a:avLst/>
                </a:prstGeom>
                <a:solidFill>
                  <a:srgbClr val="8585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33" name="Rectangle 1936"/>
                <p:cNvSpPr>
                  <a:spLocks noChangeArrowheads="1"/>
                </p:cNvSpPr>
                <p:nvPr/>
              </p:nvSpPr>
              <p:spPr bwMode="auto">
                <a:xfrm>
                  <a:off x="3562" y="2898"/>
                  <a:ext cx="1" cy="254"/>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34" name="Rectangle 1937"/>
                <p:cNvSpPr>
                  <a:spLocks noChangeArrowheads="1"/>
                </p:cNvSpPr>
                <p:nvPr/>
              </p:nvSpPr>
              <p:spPr bwMode="auto">
                <a:xfrm>
                  <a:off x="3562" y="2898"/>
                  <a:ext cx="1" cy="25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35" name="Rectangle 1938"/>
                <p:cNvSpPr>
                  <a:spLocks noChangeArrowheads="1"/>
                </p:cNvSpPr>
                <p:nvPr/>
              </p:nvSpPr>
              <p:spPr bwMode="auto">
                <a:xfrm>
                  <a:off x="3563" y="2898"/>
                  <a:ext cx="1" cy="254"/>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36" name="Rectangle 1939"/>
                <p:cNvSpPr>
                  <a:spLocks noChangeArrowheads="1"/>
                </p:cNvSpPr>
                <p:nvPr/>
              </p:nvSpPr>
              <p:spPr bwMode="auto">
                <a:xfrm>
                  <a:off x="3563" y="2898"/>
                  <a:ext cx="1" cy="254"/>
                </a:xfrm>
                <a:prstGeom prst="rect">
                  <a:avLst/>
                </a:prstGeom>
                <a:solidFill>
                  <a:srgbClr val="9595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37" name="Rectangle 1940"/>
                <p:cNvSpPr>
                  <a:spLocks noChangeArrowheads="1"/>
                </p:cNvSpPr>
                <p:nvPr/>
              </p:nvSpPr>
              <p:spPr bwMode="auto">
                <a:xfrm>
                  <a:off x="3563" y="2898"/>
                  <a:ext cx="1" cy="254"/>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38" name="Rectangle 1941"/>
                <p:cNvSpPr>
                  <a:spLocks noChangeArrowheads="1"/>
                </p:cNvSpPr>
                <p:nvPr/>
              </p:nvSpPr>
              <p:spPr bwMode="auto">
                <a:xfrm>
                  <a:off x="3564" y="2898"/>
                  <a:ext cx="1" cy="254"/>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39" name="Rectangle 1942"/>
                <p:cNvSpPr>
                  <a:spLocks noChangeArrowheads="1"/>
                </p:cNvSpPr>
                <p:nvPr/>
              </p:nvSpPr>
              <p:spPr bwMode="auto">
                <a:xfrm>
                  <a:off x="3564" y="2898"/>
                  <a:ext cx="1" cy="254"/>
                </a:xfrm>
                <a:prstGeom prst="rect">
                  <a:avLst/>
                </a:prstGeom>
                <a:solidFill>
                  <a:srgbClr val="A1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40" name="Rectangle 1943"/>
                <p:cNvSpPr>
                  <a:spLocks noChangeArrowheads="1"/>
                </p:cNvSpPr>
                <p:nvPr/>
              </p:nvSpPr>
              <p:spPr bwMode="auto">
                <a:xfrm>
                  <a:off x="3564" y="2898"/>
                  <a:ext cx="1" cy="254"/>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41" name="Rectangle 1944"/>
                <p:cNvSpPr>
                  <a:spLocks noChangeArrowheads="1"/>
                </p:cNvSpPr>
                <p:nvPr/>
              </p:nvSpPr>
              <p:spPr bwMode="auto">
                <a:xfrm>
                  <a:off x="3565" y="2898"/>
                  <a:ext cx="1" cy="254"/>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42" name="Rectangle 1945"/>
                <p:cNvSpPr>
                  <a:spLocks noChangeArrowheads="1"/>
                </p:cNvSpPr>
                <p:nvPr/>
              </p:nvSpPr>
              <p:spPr bwMode="auto">
                <a:xfrm>
                  <a:off x="3565" y="2898"/>
                  <a:ext cx="1" cy="254"/>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43" name="Rectangle 1946"/>
                <p:cNvSpPr>
                  <a:spLocks noChangeArrowheads="1"/>
                </p:cNvSpPr>
                <p:nvPr/>
              </p:nvSpPr>
              <p:spPr bwMode="auto">
                <a:xfrm>
                  <a:off x="3565" y="2898"/>
                  <a:ext cx="1" cy="254"/>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44" name="Rectangle 1947"/>
                <p:cNvSpPr>
                  <a:spLocks noChangeArrowheads="1"/>
                </p:cNvSpPr>
                <p:nvPr/>
              </p:nvSpPr>
              <p:spPr bwMode="auto">
                <a:xfrm>
                  <a:off x="3566" y="2898"/>
                  <a:ext cx="1" cy="25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45" name="Rectangle 1948"/>
                <p:cNvSpPr>
                  <a:spLocks noChangeArrowheads="1"/>
                </p:cNvSpPr>
                <p:nvPr/>
              </p:nvSpPr>
              <p:spPr bwMode="auto">
                <a:xfrm>
                  <a:off x="3566" y="2898"/>
                  <a:ext cx="1" cy="254"/>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46" name="Rectangle 1949"/>
                <p:cNvSpPr>
                  <a:spLocks noChangeArrowheads="1"/>
                </p:cNvSpPr>
                <p:nvPr/>
              </p:nvSpPr>
              <p:spPr bwMode="auto">
                <a:xfrm>
                  <a:off x="3566" y="2898"/>
                  <a:ext cx="1" cy="25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47" name="Rectangle 1950"/>
                <p:cNvSpPr>
                  <a:spLocks noChangeArrowheads="1"/>
                </p:cNvSpPr>
                <p:nvPr/>
              </p:nvSpPr>
              <p:spPr bwMode="auto">
                <a:xfrm>
                  <a:off x="3567" y="2898"/>
                  <a:ext cx="1" cy="254"/>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48" name="Rectangle 1951"/>
                <p:cNvSpPr>
                  <a:spLocks noChangeArrowheads="1"/>
                </p:cNvSpPr>
                <p:nvPr/>
              </p:nvSpPr>
              <p:spPr bwMode="auto">
                <a:xfrm>
                  <a:off x="3567" y="2898"/>
                  <a:ext cx="1" cy="254"/>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49" name="Rectangle 1952"/>
                <p:cNvSpPr>
                  <a:spLocks noChangeArrowheads="1"/>
                </p:cNvSpPr>
                <p:nvPr/>
              </p:nvSpPr>
              <p:spPr bwMode="auto">
                <a:xfrm>
                  <a:off x="3567" y="2898"/>
                  <a:ext cx="1" cy="25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0" name="Rectangle 1953"/>
                <p:cNvSpPr>
                  <a:spLocks noChangeArrowheads="1"/>
                </p:cNvSpPr>
                <p:nvPr/>
              </p:nvSpPr>
              <p:spPr bwMode="auto">
                <a:xfrm>
                  <a:off x="3568" y="2898"/>
                  <a:ext cx="1" cy="254"/>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1" name="Rectangle 1954"/>
                <p:cNvSpPr>
                  <a:spLocks noChangeArrowheads="1"/>
                </p:cNvSpPr>
                <p:nvPr/>
              </p:nvSpPr>
              <p:spPr bwMode="auto">
                <a:xfrm>
                  <a:off x="3568" y="2898"/>
                  <a:ext cx="1" cy="254"/>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2" name="Rectangle 1955"/>
                <p:cNvSpPr>
                  <a:spLocks noChangeArrowheads="1"/>
                </p:cNvSpPr>
                <p:nvPr/>
              </p:nvSpPr>
              <p:spPr bwMode="auto">
                <a:xfrm>
                  <a:off x="3568" y="2898"/>
                  <a:ext cx="1" cy="254"/>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3" name="Rectangle 1956"/>
                <p:cNvSpPr>
                  <a:spLocks noChangeArrowheads="1"/>
                </p:cNvSpPr>
                <p:nvPr/>
              </p:nvSpPr>
              <p:spPr bwMode="auto">
                <a:xfrm>
                  <a:off x="3569" y="2898"/>
                  <a:ext cx="1" cy="254"/>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4" name="Rectangle 1957"/>
                <p:cNvSpPr>
                  <a:spLocks noChangeArrowheads="1"/>
                </p:cNvSpPr>
                <p:nvPr/>
              </p:nvSpPr>
              <p:spPr bwMode="auto">
                <a:xfrm>
                  <a:off x="3569" y="2898"/>
                  <a:ext cx="1" cy="254"/>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5" name="Rectangle 1958"/>
                <p:cNvSpPr>
                  <a:spLocks noChangeArrowheads="1"/>
                </p:cNvSpPr>
                <p:nvPr/>
              </p:nvSpPr>
              <p:spPr bwMode="auto">
                <a:xfrm>
                  <a:off x="3570" y="2898"/>
                  <a:ext cx="1" cy="254"/>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6" name="Rectangle 1959"/>
                <p:cNvSpPr>
                  <a:spLocks noChangeArrowheads="1"/>
                </p:cNvSpPr>
                <p:nvPr/>
              </p:nvSpPr>
              <p:spPr bwMode="auto">
                <a:xfrm>
                  <a:off x="3570" y="2898"/>
                  <a:ext cx="1" cy="254"/>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7" name="Rectangle 1960"/>
                <p:cNvSpPr>
                  <a:spLocks noChangeArrowheads="1"/>
                </p:cNvSpPr>
                <p:nvPr/>
              </p:nvSpPr>
              <p:spPr bwMode="auto">
                <a:xfrm>
                  <a:off x="3570" y="2898"/>
                  <a:ext cx="1" cy="254"/>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8" name="Rectangle 1961"/>
                <p:cNvSpPr>
                  <a:spLocks noChangeArrowheads="1"/>
                </p:cNvSpPr>
                <p:nvPr/>
              </p:nvSpPr>
              <p:spPr bwMode="auto">
                <a:xfrm>
                  <a:off x="3571" y="2898"/>
                  <a:ext cx="1" cy="25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9" name="Rectangle 1962"/>
                <p:cNvSpPr>
                  <a:spLocks noChangeArrowheads="1"/>
                </p:cNvSpPr>
                <p:nvPr/>
              </p:nvSpPr>
              <p:spPr bwMode="auto">
                <a:xfrm>
                  <a:off x="3571" y="2898"/>
                  <a:ext cx="1" cy="254"/>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0" name="Rectangle 1963"/>
                <p:cNvSpPr>
                  <a:spLocks noChangeArrowheads="1"/>
                </p:cNvSpPr>
                <p:nvPr/>
              </p:nvSpPr>
              <p:spPr bwMode="auto">
                <a:xfrm>
                  <a:off x="3572" y="2898"/>
                  <a:ext cx="1" cy="254"/>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1" name="Rectangle 1964"/>
                <p:cNvSpPr>
                  <a:spLocks noChangeArrowheads="1"/>
                </p:cNvSpPr>
                <p:nvPr/>
              </p:nvSpPr>
              <p:spPr bwMode="auto">
                <a:xfrm>
                  <a:off x="3572" y="2898"/>
                  <a:ext cx="1" cy="254"/>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2" name="Rectangle 1965"/>
                <p:cNvSpPr>
                  <a:spLocks noChangeArrowheads="1"/>
                </p:cNvSpPr>
                <p:nvPr/>
              </p:nvSpPr>
              <p:spPr bwMode="auto">
                <a:xfrm>
                  <a:off x="3573" y="2898"/>
                  <a:ext cx="1" cy="254"/>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3" name="Rectangle 1966"/>
                <p:cNvSpPr>
                  <a:spLocks noChangeArrowheads="1"/>
                </p:cNvSpPr>
                <p:nvPr/>
              </p:nvSpPr>
              <p:spPr bwMode="auto">
                <a:xfrm>
                  <a:off x="3574" y="2898"/>
                  <a:ext cx="1" cy="254"/>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4" name="Rectangle 1967"/>
                <p:cNvSpPr>
                  <a:spLocks noChangeArrowheads="1"/>
                </p:cNvSpPr>
                <p:nvPr/>
              </p:nvSpPr>
              <p:spPr bwMode="auto">
                <a:xfrm>
                  <a:off x="3574" y="2898"/>
                  <a:ext cx="1" cy="254"/>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5" name="Rectangle 1968"/>
                <p:cNvSpPr>
                  <a:spLocks noChangeArrowheads="1"/>
                </p:cNvSpPr>
                <p:nvPr/>
              </p:nvSpPr>
              <p:spPr bwMode="auto">
                <a:xfrm>
                  <a:off x="3574" y="2898"/>
                  <a:ext cx="1" cy="254"/>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6" name="Rectangle 1969"/>
                <p:cNvSpPr>
                  <a:spLocks noChangeArrowheads="1"/>
                </p:cNvSpPr>
                <p:nvPr/>
              </p:nvSpPr>
              <p:spPr bwMode="auto">
                <a:xfrm>
                  <a:off x="3575" y="2898"/>
                  <a:ext cx="1" cy="254"/>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7" name="Rectangle 1970"/>
                <p:cNvSpPr>
                  <a:spLocks noChangeArrowheads="1"/>
                </p:cNvSpPr>
                <p:nvPr/>
              </p:nvSpPr>
              <p:spPr bwMode="auto">
                <a:xfrm>
                  <a:off x="3575" y="2898"/>
                  <a:ext cx="1" cy="254"/>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8" name="Rectangle 1971"/>
                <p:cNvSpPr>
                  <a:spLocks noChangeArrowheads="1"/>
                </p:cNvSpPr>
                <p:nvPr/>
              </p:nvSpPr>
              <p:spPr bwMode="auto">
                <a:xfrm>
                  <a:off x="3575" y="2898"/>
                  <a:ext cx="1" cy="254"/>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69" name="Rectangle 1972"/>
                <p:cNvSpPr>
                  <a:spLocks noChangeArrowheads="1"/>
                </p:cNvSpPr>
                <p:nvPr/>
              </p:nvSpPr>
              <p:spPr bwMode="auto">
                <a:xfrm>
                  <a:off x="3576" y="2898"/>
                  <a:ext cx="1" cy="254"/>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0" name="Rectangle 1973"/>
                <p:cNvSpPr>
                  <a:spLocks noChangeArrowheads="1"/>
                </p:cNvSpPr>
                <p:nvPr/>
              </p:nvSpPr>
              <p:spPr bwMode="auto">
                <a:xfrm>
                  <a:off x="3576" y="2898"/>
                  <a:ext cx="1" cy="25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1" name="Rectangle 1974"/>
                <p:cNvSpPr>
                  <a:spLocks noChangeArrowheads="1"/>
                </p:cNvSpPr>
                <p:nvPr/>
              </p:nvSpPr>
              <p:spPr bwMode="auto">
                <a:xfrm>
                  <a:off x="3576" y="2898"/>
                  <a:ext cx="1" cy="25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2" name="Rectangle 1975"/>
                <p:cNvSpPr>
                  <a:spLocks noChangeArrowheads="1"/>
                </p:cNvSpPr>
                <p:nvPr/>
              </p:nvSpPr>
              <p:spPr bwMode="auto">
                <a:xfrm>
                  <a:off x="3577" y="2898"/>
                  <a:ext cx="1" cy="254"/>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3" name="Rectangle 1976"/>
                <p:cNvSpPr>
                  <a:spLocks noChangeArrowheads="1"/>
                </p:cNvSpPr>
                <p:nvPr/>
              </p:nvSpPr>
              <p:spPr bwMode="auto">
                <a:xfrm>
                  <a:off x="3577" y="2898"/>
                  <a:ext cx="1" cy="254"/>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4" name="Rectangle 1977"/>
                <p:cNvSpPr>
                  <a:spLocks noChangeArrowheads="1"/>
                </p:cNvSpPr>
                <p:nvPr/>
              </p:nvSpPr>
              <p:spPr bwMode="auto">
                <a:xfrm>
                  <a:off x="3577" y="2898"/>
                  <a:ext cx="1" cy="25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5" name="Rectangle 1978"/>
                <p:cNvSpPr>
                  <a:spLocks noChangeArrowheads="1"/>
                </p:cNvSpPr>
                <p:nvPr/>
              </p:nvSpPr>
              <p:spPr bwMode="auto">
                <a:xfrm>
                  <a:off x="3578" y="2898"/>
                  <a:ext cx="1" cy="254"/>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6" name="Rectangle 1979"/>
                <p:cNvSpPr>
                  <a:spLocks noChangeArrowheads="1"/>
                </p:cNvSpPr>
                <p:nvPr/>
              </p:nvSpPr>
              <p:spPr bwMode="auto">
                <a:xfrm>
                  <a:off x="3578" y="2898"/>
                  <a:ext cx="1" cy="25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7" name="Rectangle 1980"/>
                <p:cNvSpPr>
                  <a:spLocks noChangeArrowheads="1"/>
                </p:cNvSpPr>
                <p:nvPr/>
              </p:nvSpPr>
              <p:spPr bwMode="auto">
                <a:xfrm>
                  <a:off x="3578" y="2898"/>
                  <a:ext cx="1" cy="254"/>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8" name="Rectangle 1981"/>
                <p:cNvSpPr>
                  <a:spLocks noChangeArrowheads="1"/>
                </p:cNvSpPr>
                <p:nvPr/>
              </p:nvSpPr>
              <p:spPr bwMode="auto">
                <a:xfrm>
                  <a:off x="3579" y="2898"/>
                  <a:ext cx="1" cy="254"/>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79" name="Rectangle 1982"/>
                <p:cNvSpPr>
                  <a:spLocks noChangeArrowheads="1"/>
                </p:cNvSpPr>
                <p:nvPr/>
              </p:nvSpPr>
              <p:spPr bwMode="auto">
                <a:xfrm>
                  <a:off x="3579" y="2898"/>
                  <a:ext cx="1" cy="254"/>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0" name="Rectangle 1983"/>
                <p:cNvSpPr>
                  <a:spLocks noChangeArrowheads="1"/>
                </p:cNvSpPr>
                <p:nvPr/>
              </p:nvSpPr>
              <p:spPr bwMode="auto">
                <a:xfrm>
                  <a:off x="3579" y="2898"/>
                  <a:ext cx="1" cy="254"/>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1" name="Rectangle 1984"/>
                <p:cNvSpPr>
                  <a:spLocks noChangeArrowheads="1"/>
                </p:cNvSpPr>
                <p:nvPr/>
              </p:nvSpPr>
              <p:spPr bwMode="auto">
                <a:xfrm>
                  <a:off x="3580" y="2898"/>
                  <a:ext cx="1" cy="254"/>
                </a:xfrm>
                <a:prstGeom prst="rect">
                  <a:avLst/>
                </a:prstGeom>
                <a:solidFill>
                  <a:srgbClr val="A1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2" name="Rectangle 1985"/>
                <p:cNvSpPr>
                  <a:spLocks noChangeArrowheads="1"/>
                </p:cNvSpPr>
                <p:nvPr/>
              </p:nvSpPr>
              <p:spPr bwMode="auto">
                <a:xfrm>
                  <a:off x="3580" y="2898"/>
                  <a:ext cx="1" cy="254"/>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3" name="Rectangle 1986"/>
                <p:cNvSpPr>
                  <a:spLocks noChangeArrowheads="1"/>
                </p:cNvSpPr>
                <p:nvPr/>
              </p:nvSpPr>
              <p:spPr bwMode="auto">
                <a:xfrm>
                  <a:off x="3580" y="2898"/>
                  <a:ext cx="1" cy="254"/>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4" name="Rectangle 1987"/>
                <p:cNvSpPr>
                  <a:spLocks noChangeArrowheads="1"/>
                </p:cNvSpPr>
                <p:nvPr/>
              </p:nvSpPr>
              <p:spPr bwMode="auto">
                <a:xfrm>
                  <a:off x="3581" y="2898"/>
                  <a:ext cx="1" cy="254"/>
                </a:xfrm>
                <a:prstGeom prst="rect">
                  <a:avLst/>
                </a:prstGeom>
                <a:solidFill>
                  <a:srgbClr val="9595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5" name="Rectangle 1988"/>
                <p:cNvSpPr>
                  <a:spLocks noChangeArrowheads="1"/>
                </p:cNvSpPr>
                <p:nvPr/>
              </p:nvSpPr>
              <p:spPr bwMode="auto">
                <a:xfrm>
                  <a:off x="3581" y="2898"/>
                  <a:ext cx="1" cy="254"/>
                </a:xfrm>
                <a:prstGeom prst="rect">
                  <a:avLst/>
                </a:prstGeom>
                <a:solidFill>
                  <a:srgbClr val="9191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6" name="Rectangle 1989"/>
                <p:cNvSpPr>
                  <a:spLocks noChangeArrowheads="1"/>
                </p:cNvSpPr>
                <p:nvPr/>
              </p:nvSpPr>
              <p:spPr bwMode="auto">
                <a:xfrm>
                  <a:off x="3582" y="2898"/>
                  <a:ext cx="1" cy="254"/>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7" name="Rectangle 1990"/>
                <p:cNvSpPr>
                  <a:spLocks noChangeArrowheads="1"/>
                </p:cNvSpPr>
                <p:nvPr/>
              </p:nvSpPr>
              <p:spPr bwMode="auto">
                <a:xfrm>
                  <a:off x="3582" y="2898"/>
                  <a:ext cx="1" cy="254"/>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8" name="Rectangle 1991"/>
                <p:cNvSpPr>
                  <a:spLocks noChangeArrowheads="1"/>
                </p:cNvSpPr>
                <p:nvPr/>
              </p:nvSpPr>
              <p:spPr bwMode="auto">
                <a:xfrm>
                  <a:off x="3582" y="2898"/>
                  <a:ext cx="1" cy="254"/>
                </a:xfrm>
                <a:prstGeom prst="rect">
                  <a:avLst/>
                </a:prstGeom>
                <a:solidFill>
                  <a:srgbClr val="8585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89" name="Rectangle 1992"/>
                <p:cNvSpPr>
                  <a:spLocks noChangeArrowheads="1"/>
                </p:cNvSpPr>
                <p:nvPr/>
              </p:nvSpPr>
              <p:spPr bwMode="auto">
                <a:xfrm>
                  <a:off x="3583" y="2898"/>
                  <a:ext cx="1" cy="254"/>
                </a:xfrm>
                <a:prstGeom prst="rect">
                  <a:avLst/>
                </a:prstGeom>
                <a:solidFill>
                  <a:srgbClr val="8181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90" name="Rectangle 1993"/>
                <p:cNvSpPr>
                  <a:spLocks noChangeArrowheads="1"/>
                </p:cNvSpPr>
                <p:nvPr/>
              </p:nvSpPr>
              <p:spPr bwMode="auto">
                <a:xfrm>
                  <a:off x="3583" y="2898"/>
                  <a:ext cx="1" cy="254"/>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91" name="Rectangle 1994"/>
                <p:cNvSpPr>
                  <a:spLocks noChangeArrowheads="1"/>
                </p:cNvSpPr>
                <p:nvPr/>
              </p:nvSpPr>
              <p:spPr bwMode="auto">
                <a:xfrm>
                  <a:off x="3583" y="2898"/>
                  <a:ext cx="1" cy="254"/>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92" name="Rectangle 1995"/>
                <p:cNvSpPr>
                  <a:spLocks noChangeArrowheads="1"/>
                </p:cNvSpPr>
                <p:nvPr/>
              </p:nvSpPr>
              <p:spPr bwMode="auto">
                <a:xfrm>
                  <a:off x="3584" y="2898"/>
                  <a:ext cx="1" cy="254"/>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93" name="Rectangle 1996"/>
                <p:cNvSpPr>
                  <a:spLocks noChangeArrowheads="1"/>
                </p:cNvSpPr>
                <p:nvPr/>
              </p:nvSpPr>
              <p:spPr bwMode="auto">
                <a:xfrm>
                  <a:off x="3584" y="2898"/>
                  <a:ext cx="1" cy="25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94" name="Rectangle 1997"/>
                <p:cNvSpPr>
                  <a:spLocks noChangeArrowheads="1"/>
                </p:cNvSpPr>
                <p:nvPr/>
              </p:nvSpPr>
              <p:spPr bwMode="auto">
                <a:xfrm>
                  <a:off x="3584" y="2898"/>
                  <a:ext cx="1" cy="254"/>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95" name="Rectangle 1998"/>
                <p:cNvSpPr>
                  <a:spLocks noChangeArrowheads="1"/>
                </p:cNvSpPr>
                <p:nvPr/>
              </p:nvSpPr>
              <p:spPr bwMode="auto">
                <a:xfrm>
                  <a:off x="3585" y="2898"/>
                  <a:ext cx="1" cy="254"/>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96" name="Rectangle 1999"/>
                <p:cNvSpPr>
                  <a:spLocks noChangeArrowheads="1"/>
                </p:cNvSpPr>
                <p:nvPr/>
              </p:nvSpPr>
              <p:spPr bwMode="auto">
                <a:xfrm>
                  <a:off x="3585" y="2898"/>
                  <a:ext cx="1" cy="254"/>
                </a:xfrm>
                <a:prstGeom prst="rect">
                  <a:avLst/>
                </a:prstGeom>
                <a:solidFill>
                  <a:srgbClr val="6B6B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97" name="Rectangle 2000"/>
                <p:cNvSpPr>
                  <a:spLocks noChangeArrowheads="1"/>
                </p:cNvSpPr>
                <p:nvPr/>
              </p:nvSpPr>
              <p:spPr bwMode="auto">
                <a:xfrm>
                  <a:off x="3585" y="2898"/>
                  <a:ext cx="1" cy="254"/>
                </a:xfrm>
                <a:prstGeom prst="rect">
                  <a:avLst/>
                </a:prstGeom>
                <a:solidFill>
                  <a:srgbClr val="6969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98" name="Rectangle 2001"/>
                <p:cNvSpPr>
                  <a:spLocks noChangeArrowheads="1"/>
                </p:cNvSpPr>
                <p:nvPr/>
              </p:nvSpPr>
              <p:spPr bwMode="auto">
                <a:xfrm>
                  <a:off x="3586" y="2898"/>
                  <a:ext cx="1" cy="254"/>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99" name="Rectangle 2002"/>
                <p:cNvSpPr>
                  <a:spLocks noChangeArrowheads="1"/>
                </p:cNvSpPr>
                <p:nvPr/>
              </p:nvSpPr>
              <p:spPr bwMode="auto">
                <a:xfrm>
                  <a:off x="3586" y="2898"/>
                  <a:ext cx="1" cy="254"/>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00" name="Rectangle 2003"/>
                <p:cNvSpPr>
                  <a:spLocks noChangeArrowheads="1"/>
                </p:cNvSpPr>
                <p:nvPr/>
              </p:nvSpPr>
              <p:spPr bwMode="auto">
                <a:xfrm>
                  <a:off x="3586" y="2898"/>
                  <a:ext cx="1" cy="254"/>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01" name="Rectangle 2004"/>
                <p:cNvSpPr>
                  <a:spLocks noChangeArrowheads="1"/>
                </p:cNvSpPr>
                <p:nvPr/>
              </p:nvSpPr>
              <p:spPr bwMode="auto">
                <a:xfrm>
                  <a:off x="3587" y="2898"/>
                  <a:ext cx="1" cy="254"/>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02" name="Freeform 2005"/>
                <p:cNvSpPr>
                  <a:spLocks/>
                </p:cNvSpPr>
                <p:nvPr/>
              </p:nvSpPr>
              <p:spPr bwMode="auto">
                <a:xfrm>
                  <a:off x="3557" y="2898"/>
                  <a:ext cx="30" cy="254"/>
                </a:xfrm>
                <a:custGeom>
                  <a:avLst/>
                  <a:gdLst>
                    <a:gd name="T0" fmla="*/ 14 w 30"/>
                    <a:gd name="T1" fmla="*/ 0 h 254"/>
                    <a:gd name="T2" fmla="*/ 0 w 30"/>
                    <a:gd name="T3" fmla="*/ 0 h 254"/>
                    <a:gd name="T4" fmla="*/ 0 w 30"/>
                    <a:gd name="T5" fmla="*/ 254 h 254"/>
                    <a:gd name="T6" fmla="*/ 30 w 30"/>
                    <a:gd name="T7" fmla="*/ 254 h 254"/>
                    <a:gd name="T8" fmla="*/ 29 w 30"/>
                    <a:gd name="T9" fmla="*/ 0 h 254"/>
                    <a:gd name="T10" fmla="*/ 14 w 30"/>
                    <a:gd name="T11" fmla="*/ 0 h 254"/>
                  </a:gdLst>
                  <a:ahLst/>
                  <a:cxnLst>
                    <a:cxn ang="0">
                      <a:pos x="T0" y="T1"/>
                    </a:cxn>
                    <a:cxn ang="0">
                      <a:pos x="T2" y="T3"/>
                    </a:cxn>
                    <a:cxn ang="0">
                      <a:pos x="T4" y="T5"/>
                    </a:cxn>
                    <a:cxn ang="0">
                      <a:pos x="T6" y="T7"/>
                    </a:cxn>
                    <a:cxn ang="0">
                      <a:pos x="T8" y="T9"/>
                    </a:cxn>
                    <a:cxn ang="0">
                      <a:pos x="T10" y="T11"/>
                    </a:cxn>
                  </a:cxnLst>
                  <a:rect l="0" t="0" r="r" b="b"/>
                  <a:pathLst>
                    <a:path w="30" h="254">
                      <a:moveTo>
                        <a:pt x="14" y="0"/>
                      </a:moveTo>
                      <a:lnTo>
                        <a:pt x="0" y="0"/>
                      </a:lnTo>
                      <a:lnTo>
                        <a:pt x="0" y="254"/>
                      </a:lnTo>
                      <a:lnTo>
                        <a:pt x="30" y="254"/>
                      </a:lnTo>
                      <a:lnTo>
                        <a:pt x="29" y="0"/>
                      </a:lnTo>
                      <a:lnTo>
                        <a:pt x="14"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7" name="Group 2006"/>
              <p:cNvGrpSpPr>
                <a:grpSpLocks/>
              </p:cNvGrpSpPr>
              <p:nvPr/>
            </p:nvGrpSpPr>
            <p:grpSpPr bwMode="auto">
              <a:xfrm>
                <a:off x="3429" y="3279"/>
                <a:ext cx="31" cy="248"/>
                <a:chOff x="3556" y="3279"/>
                <a:chExt cx="31" cy="248"/>
              </a:xfrm>
            </p:grpSpPr>
            <p:sp>
              <p:nvSpPr>
                <p:cNvPr id="2233" name="Rectangle 2007"/>
                <p:cNvSpPr>
                  <a:spLocks noChangeArrowheads="1"/>
                </p:cNvSpPr>
                <p:nvPr/>
              </p:nvSpPr>
              <p:spPr bwMode="auto">
                <a:xfrm>
                  <a:off x="3556" y="3279"/>
                  <a:ext cx="1" cy="248"/>
                </a:xfrm>
                <a:prstGeom prst="rect">
                  <a:avLst/>
                </a:prstGeom>
                <a:solidFill>
                  <a:srgbClr val="6161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34" name="Rectangle 2008"/>
                <p:cNvSpPr>
                  <a:spLocks noChangeArrowheads="1"/>
                </p:cNvSpPr>
                <p:nvPr/>
              </p:nvSpPr>
              <p:spPr bwMode="auto">
                <a:xfrm>
                  <a:off x="3557" y="3279"/>
                  <a:ext cx="1" cy="248"/>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35" name="Rectangle 2009"/>
                <p:cNvSpPr>
                  <a:spLocks noChangeArrowheads="1"/>
                </p:cNvSpPr>
                <p:nvPr/>
              </p:nvSpPr>
              <p:spPr bwMode="auto">
                <a:xfrm>
                  <a:off x="3557" y="3279"/>
                  <a:ext cx="1" cy="248"/>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36" name="Rectangle 2010"/>
                <p:cNvSpPr>
                  <a:spLocks noChangeArrowheads="1"/>
                </p:cNvSpPr>
                <p:nvPr/>
              </p:nvSpPr>
              <p:spPr bwMode="auto">
                <a:xfrm>
                  <a:off x="3558" y="3279"/>
                  <a:ext cx="1" cy="248"/>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37" name="Rectangle 2011"/>
                <p:cNvSpPr>
                  <a:spLocks noChangeArrowheads="1"/>
                </p:cNvSpPr>
                <p:nvPr/>
              </p:nvSpPr>
              <p:spPr bwMode="auto">
                <a:xfrm>
                  <a:off x="3558" y="3279"/>
                  <a:ext cx="1" cy="248"/>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38" name="Rectangle 2012"/>
                <p:cNvSpPr>
                  <a:spLocks noChangeArrowheads="1"/>
                </p:cNvSpPr>
                <p:nvPr/>
              </p:nvSpPr>
              <p:spPr bwMode="auto">
                <a:xfrm>
                  <a:off x="3558" y="3279"/>
                  <a:ext cx="1" cy="248"/>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39" name="Rectangle 2013"/>
                <p:cNvSpPr>
                  <a:spLocks noChangeArrowheads="1"/>
                </p:cNvSpPr>
                <p:nvPr/>
              </p:nvSpPr>
              <p:spPr bwMode="auto">
                <a:xfrm>
                  <a:off x="3559" y="3279"/>
                  <a:ext cx="1" cy="248"/>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40" name="Rectangle 2014"/>
                <p:cNvSpPr>
                  <a:spLocks noChangeArrowheads="1"/>
                </p:cNvSpPr>
                <p:nvPr/>
              </p:nvSpPr>
              <p:spPr bwMode="auto">
                <a:xfrm>
                  <a:off x="3559" y="3279"/>
                  <a:ext cx="1" cy="248"/>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41" name="Rectangle 2015"/>
                <p:cNvSpPr>
                  <a:spLocks noChangeArrowheads="1"/>
                </p:cNvSpPr>
                <p:nvPr/>
              </p:nvSpPr>
              <p:spPr bwMode="auto">
                <a:xfrm>
                  <a:off x="3559" y="3279"/>
                  <a:ext cx="1" cy="248"/>
                </a:xfrm>
                <a:prstGeom prst="rect">
                  <a:avLst/>
                </a:prstGeom>
                <a:solidFill>
                  <a:srgbClr val="7171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42" name="Rectangle 2016"/>
                <p:cNvSpPr>
                  <a:spLocks noChangeArrowheads="1"/>
                </p:cNvSpPr>
                <p:nvPr/>
              </p:nvSpPr>
              <p:spPr bwMode="auto">
                <a:xfrm>
                  <a:off x="3560" y="3279"/>
                  <a:ext cx="1" cy="248"/>
                </a:xfrm>
                <a:prstGeom prst="rect">
                  <a:avLst/>
                </a:prstGeom>
                <a:solidFill>
                  <a:srgbClr val="7575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43" name="Rectangle 2017"/>
                <p:cNvSpPr>
                  <a:spLocks noChangeArrowheads="1"/>
                </p:cNvSpPr>
                <p:nvPr/>
              </p:nvSpPr>
              <p:spPr bwMode="auto">
                <a:xfrm>
                  <a:off x="3560" y="3279"/>
                  <a:ext cx="1" cy="248"/>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44" name="Rectangle 2018"/>
                <p:cNvSpPr>
                  <a:spLocks noChangeArrowheads="1"/>
                </p:cNvSpPr>
                <p:nvPr/>
              </p:nvSpPr>
              <p:spPr bwMode="auto">
                <a:xfrm>
                  <a:off x="3560" y="3279"/>
                  <a:ext cx="1" cy="248"/>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45" name="Rectangle 2019"/>
                <p:cNvSpPr>
                  <a:spLocks noChangeArrowheads="1"/>
                </p:cNvSpPr>
                <p:nvPr/>
              </p:nvSpPr>
              <p:spPr bwMode="auto">
                <a:xfrm>
                  <a:off x="3561" y="3279"/>
                  <a:ext cx="1" cy="248"/>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46" name="Rectangle 2020"/>
                <p:cNvSpPr>
                  <a:spLocks noChangeArrowheads="1"/>
                </p:cNvSpPr>
                <p:nvPr/>
              </p:nvSpPr>
              <p:spPr bwMode="auto">
                <a:xfrm>
                  <a:off x="3561" y="3279"/>
                  <a:ext cx="1" cy="248"/>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47" name="Rectangle 2021"/>
                <p:cNvSpPr>
                  <a:spLocks noChangeArrowheads="1"/>
                </p:cNvSpPr>
                <p:nvPr/>
              </p:nvSpPr>
              <p:spPr bwMode="auto">
                <a:xfrm>
                  <a:off x="3561" y="3279"/>
                  <a:ext cx="1" cy="248"/>
                </a:xfrm>
                <a:prstGeom prst="rect">
                  <a:avLst/>
                </a:prstGeom>
                <a:solidFill>
                  <a:srgbClr val="8787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48" name="Rectangle 2022"/>
                <p:cNvSpPr>
                  <a:spLocks noChangeArrowheads="1"/>
                </p:cNvSpPr>
                <p:nvPr/>
              </p:nvSpPr>
              <p:spPr bwMode="auto">
                <a:xfrm>
                  <a:off x="3562" y="3279"/>
                  <a:ext cx="1" cy="248"/>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49" name="Rectangle 2023"/>
                <p:cNvSpPr>
                  <a:spLocks noChangeArrowheads="1"/>
                </p:cNvSpPr>
                <p:nvPr/>
              </p:nvSpPr>
              <p:spPr bwMode="auto">
                <a:xfrm>
                  <a:off x="3562" y="3279"/>
                  <a:ext cx="1" cy="248"/>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0" name="Rectangle 2024"/>
                <p:cNvSpPr>
                  <a:spLocks noChangeArrowheads="1"/>
                </p:cNvSpPr>
                <p:nvPr/>
              </p:nvSpPr>
              <p:spPr bwMode="auto">
                <a:xfrm>
                  <a:off x="3562" y="3279"/>
                  <a:ext cx="1" cy="24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1" name="Rectangle 2025"/>
                <p:cNvSpPr>
                  <a:spLocks noChangeArrowheads="1"/>
                </p:cNvSpPr>
                <p:nvPr/>
              </p:nvSpPr>
              <p:spPr bwMode="auto">
                <a:xfrm>
                  <a:off x="3563" y="3279"/>
                  <a:ext cx="1" cy="248"/>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2" name="Rectangle 2026"/>
                <p:cNvSpPr>
                  <a:spLocks noChangeArrowheads="1"/>
                </p:cNvSpPr>
                <p:nvPr/>
              </p:nvSpPr>
              <p:spPr bwMode="auto">
                <a:xfrm>
                  <a:off x="3563" y="3279"/>
                  <a:ext cx="1" cy="248"/>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3" name="Rectangle 2027"/>
                <p:cNvSpPr>
                  <a:spLocks noChangeArrowheads="1"/>
                </p:cNvSpPr>
                <p:nvPr/>
              </p:nvSpPr>
              <p:spPr bwMode="auto">
                <a:xfrm>
                  <a:off x="3563" y="3279"/>
                  <a:ext cx="1" cy="248"/>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4" name="Rectangle 2028"/>
                <p:cNvSpPr>
                  <a:spLocks noChangeArrowheads="1"/>
                </p:cNvSpPr>
                <p:nvPr/>
              </p:nvSpPr>
              <p:spPr bwMode="auto">
                <a:xfrm>
                  <a:off x="3564" y="3279"/>
                  <a:ext cx="1" cy="248"/>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5" name="Rectangle 2029"/>
                <p:cNvSpPr>
                  <a:spLocks noChangeArrowheads="1"/>
                </p:cNvSpPr>
                <p:nvPr/>
              </p:nvSpPr>
              <p:spPr bwMode="auto">
                <a:xfrm>
                  <a:off x="3564" y="3279"/>
                  <a:ext cx="1" cy="248"/>
                </a:xfrm>
                <a:prstGeom prst="rect">
                  <a:avLst/>
                </a:prstGeom>
                <a:solidFill>
                  <a:srgbClr val="A7A7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6" name="Rectangle 2030"/>
                <p:cNvSpPr>
                  <a:spLocks noChangeArrowheads="1"/>
                </p:cNvSpPr>
                <p:nvPr/>
              </p:nvSpPr>
              <p:spPr bwMode="auto">
                <a:xfrm>
                  <a:off x="3564" y="3279"/>
                  <a:ext cx="1" cy="248"/>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7" name="Rectangle 2031"/>
                <p:cNvSpPr>
                  <a:spLocks noChangeArrowheads="1"/>
                </p:cNvSpPr>
                <p:nvPr/>
              </p:nvSpPr>
              <p:spPr bwMode="auto">
                <a:xfrm>
                  <a:off x="3565" y="3279"/>
                  <a:ext cx="1" cy="248"/>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8" name="Rectangle 2032"/>
                <p:cNvSpPr>
                  <a:spLocks noChangeArrowheads="1"/>
                </p:cNvSpPr>
                <p:nvPr/>
              </p:nvSpPr>
              <p:spPr bwMode="auto">
                <a:xfrm>
                  <a:off x="3565" y="3279"/>
                  <a:ext cx="1" cy="24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59" name="Rectangle 2033"/>
                <p:cNvSpPr>
                  <a:spLocks noChangeArrowheads="1"/>
                </p:cNvSpPr>
                <p:nvPr/>
              </p:nvSpPr>
              <p:spPr bwMode="auto">
                <a:xfrm>
                  <a:off x="3565" y="3279"/>
                  <a:ext cx="1" cy="248"/>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0" name="Rectangle 2034"/>
                <p:cNvSpPr>
                  <a:spLocks noChangeArrowheads="1"/>
                </p:cNvSpPr>
                <p:nvPr/>
              </p:nvSpPr>
              <p:spPr bwMode="auto">
                <a:xfrm>
                  <a:off x="3566" y="3279"/>
                  <a:ext cx="1" cy="248"/>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1" name="Rectangle 2035"/>
                <p:cNvSpPr>
                  <a:spLocks noChangeArrowheads="1"/>
                </p:cNvSpPr>
                <p:nvPr/>
              </p:nvSpPr>
              <p:spPr bwMode="auto">
                <a:xfrm>
                  <a:off x="3566" y="3279"/>
                  <a:ext cx="1" cy="248"/>
                </a:xfrm>
                <a:prstGeom prst="rect">
                  <a:avLst/>
                </a:prstGeom>
                <a:solidFill>
                  <a:srgbClr val="BBBB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2" name="Rectangle 2036"/>
                <p:cNvSpPr>
                  <a:spLocks noChangeArrowheads="1"/>
                </p:cNvSpPr>
                <p:nvPr/>
              </p:nvSpPr>
              <p:spPr bwMode="auto">
                <a:xfrm>
                  <a:off x="3566" y="3279"/>
                  <a:ext cx="1" cy="248"/>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3" name="Rectangle 2037"/>
                <p:cNvSpPr>
                  <a:spLocks noChangeArrowheads="1"/>
                </p:cNvSpPr>
                <p:nvPr/>
              </p:nvSpPr>
              <p:spPr bwMode="auto">
                <a:xfrm>
                  <a:off x="3567" y="3279"/>
                  <a:ext cx="1" cy="24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4" name="Rectangle 2038"/>
                <p:cNvSpPr>
                  <a:spLocks noChangeArrowheads="1"/>
                </p:cNvSpPr>
                <p:nvPr/>
              </p:nvSpPr>
              <p:spPr bwMode="auto">
                <a:xfrm>
                  <a:off x="3567" y="3279"/>
                  <a:ext cx="1" cy="248"/>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5" name="Rectangle 2039"/>
                <p:cNvSpPr>
                  <a:spLocks noChangeArrowheads="1"/>
                </p:cNvSpPr>
                <p:nvPr/>
              </p:nvSpPr>
              <p:spPr bwMode="auto">
                <a:xfrm>
                  <a:off x="3567" y="3279"/>
                  <a:ext cx="1" cy="248"/>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6" name="Rectangle 2040"/>
                <p:cNvSpPr>
                  <a:spLocks noChangeArrowheads="1"/>
                </p:cNvSpPr>
                <p:nvPr/>
              </p:nvSpPr>
              <p:spPr bwMode="auto">
                <a:xfrm>
                  <a:off x="3568" y="3279"/>
                  <a:ext cx="1" cy="248"/>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7" name="Rectangle 2041"/>
                <p:cNvSpPr>
                  <a:spLocks noChangeArrowheads="1"/>
                </p:cNvSpPr>
                <p:nvPr/>
              </p:nvSpPr>
              <p:spPr bwMode="auto">
                <a:xfrm>
                  <a:off x="3568" y="3279"/>
                  <a:ext cx="1" cy="248"/>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8" name="Rectangle 2042"/>
                <p:cNvSpPr>
                  <a:spLocks noChangeArrowheads="1"/>
                </p:cNvSpPr>
                <p:nvPr/>
              </p:nvSpPr>
              <p:spPr bwMode="auto">
                <a:xfrm>
                  <a:off x="3568" y="3279"/>
                  <a:ext cx="1" cy="248"/>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69" name="Rectangle 2043"/>
                <p:cNvSpPr>
                  <a:spLocks noChangeArrowheads="1"/>
                </p:cNvSpPr>
                <p:nvPr/>
              </p:nvSpPr>
              <p:spPr bwMode="auto">
                <a:xfrm>
                  <a:off x="3569" y="3279"/>
                  <a:ext cx="1" cy="248"/>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0" name="Rectangle 2044"/>
                <p:cNvSpPr>
                  <a:spLocks noChangeArrowheads="1"/>
                </p:cNvSpPr>
                <p:nvPr/>
              </p:nvSpPr>
              <p:spPr bwMode="auto">
                <a:xfrm>
                  <a:off x="3569" y="3279"/>
                  <a:ext cx="1" cy="248"/>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1" name="Rectangle 2045"/>
                <p:cNvSpPr>
                  <a:spLocks noChangeArrowheads="1"/>
                </p:cNvSpPr>
                <p:nvPr/>
              </p:nvSpPr>
              <p:spPr bwMode="auto">
                <a:xfrm>
                  <a:off x="3570" y="3279"/>
                  <a:ext cx="1" cy="24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2" name="Rectangle 2046"/>
                <p:cNvSpPr>
                  <a:spLocks noChangeArrowheads="1"/>
                </p:cNvSpPr>
                <p:nvPr/>
              </p:nvSpPr>
              <p:spPr bwMode="auto">
                <a:xfrm>
                  <a:off x="3570" y="3279"/>
                  <a:ext cx="1" cy="24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3" name="Rectangle 2047"/>
                <p:cNvSpPr>
                  <a:spLocks noChangeArrowheads="1"/>
                </p:cNvSpPr>
                <p:nvPr/>
              </p:nvSpPr>
              <p:spPr bwMode="auto">
                <a:xfrm>
                  <a:off x="3570" y="3279"/>
                  <a:ext cx="1" cy="248"/>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4" name="Rectangle 2048"/>
                <p:cNvSpPr>
                  <a:spLocks noChangeArrowheads="1"/>
                </p:cNvSpPr>
                <p:nvPr/>
              </p:nvSpPr>
              <p:spPr bwMode="auto">
                <a:xfrm>
                  <a:off x="3571" y="3279"/>
                  <a:ext cx="1" cy="248"/>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5" name="Rectangle 2049"/>
                <p:cNvSpPr>
                  <a:spLocks noChangeArrowheads="1"/>
                </p:cNvSpPr>
                <p:nvPr/>
              </p:nvSpPr>
              <p:spPr bwMode="auto">
                <a:xfrm>
                  <a:off x="3572" y="3279"/>
                  <a:ext cx="1" cy="248"/>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6" name="Rectangle 2050"/>
                <p:cNvSpPr>
                  <a:spLocks noChangeArrowheads="1"/>
                </p:cNvSpPr>
                <p:nvPr/>
              </p:nvSpPr>
              <p:spPr bwMode="auto">
                <a:xfrm>
                  <a:off x="3572" y="3279"/>
                  <a:ext cx="1" cy="24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7" name="Rectangle 2051"/>
                <p:cNvSpPr>
                  <a:spLocks noChangeArrowheads="1"/>
                </p:cNvSpPr>
                <p:nvPr/>
              </p:nvSpPr>
              <p:spPr bwMode="auto">
                <a:xfrm>
                  <a:off x="3573" y="3279"/>
                  <a:ext cx="1" cy="24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8" name="Rectangle 2052"/>
                <p:cNvSpPr>
                  <a:spLocks noChangeArrowheads="1"/>
                </p:cNvSpPr>
                <p:nvPr/>
              </p:nvSpPr>
              <p:spPr bwMode="auto">
                <a:xfrm>
                  <a:off x="3573" y="3279"/>
                  <a:ext cx="1" cy="248"/>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79" name="Rectangle 2053"/>
                <p:cNvSpPr>
                  <a:spLocks noChangeArrowheads="1"/>
                </p:cNvSpPr>
                <p:nvPr/>
              </p:nvSpPr>
              <p:spPr bwMode="auto">
                <a:xfrm>
                  <a:off x="3573" y="3279"/>
                  <a:ext cx="1" cy="248"/>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0" name="Rectangle 2054"/>
                <p:cNvSpPr>
                  <a:spLocks noChangeArrowheads="1"/>
                </p:cNvSpPr>
                <p:nvPr/>
              </p:nvSpPr>
              <p:spPr bwMode="auto">
                <a:xfrm>
                  <a:off x="3574" y="3279"/>
                  <a:ext cx="1" cy="248"/>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1" name="Rectangle 2055"/>
                <p:cNvSpPr>
                  <a:spLocks noChangeArrowheads="1"/>
                </p:cNvSpPr>
                <p:nvPr/>
              </p:nvSpPr>
              <p:spPr bwMode="auto">
                <a:xfrm>
                  <a:off x="3574" y="3279"/>
                  <a:ext cx="1" cy="248"/>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2" name="Rectangle 2056"/>
                <p:cNvSpPr>
                  <a:spLocks noChangeArrowheads="1"/>
                </p:cNvSpPr>
                <p:nvPr/>
              </p:nvSpPr>
              <p:spPr bwMode="auto">
                <a:xfrm>
                  <a:off x="3574" y="3279"/>
                  <a:ext cx="1" cy="248"/>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3" name="Rectangle 2057"/>
                <p:cNvSpPr>
                  <a:spLocks noChangeArrowheads="1"/>
                </p:cNvSpPr>
                <p:nvPr/>
              </p:nvSpPr>
              <p:spPr bwMode="auto">
                <a:xfrm>
                  <a:off x="3575" y="3279"/>
                  <a:ext cx="1" cy="248"/>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4" name="Rectangle 2058"/>
                <p:cNvSpPr>
                  <a:spLocks noChangeArrowheads="1"/>
                </p:cNvSpPr>
                <p:nvPr/>
              </p:nvSpPr>
              <p:spPr bwMode="auto">
                <a:xfrm>
                  <a:off x="3575" y="3279"/>
                  <a:ext cx="1" cy="248"/>
                </a:xfrm>
                <a:prstGeom prst="rect">
                  <a:avLst/>
                </a:prstGeom>
                <a:solidFill>
                  <a:srgbClr val="C2C2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5" name="Rectangle 2059"/>
                <p:cNvSpPr>
                  <a:spLocks noChangeArrowheads="1"/>
                </p:cNvSpPr>
                <p:nvPr/>
              </p:nvSpPr>
              <p:spPr bwMode="auto">
                <a:xfrm>
                  <a:off x="3575" y="3279"/>
                  <a:ext cx="1" cy="24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6" name="Rectangle 2060"/>
                <p:cNvSpPr>
                  <a:spLocks noChangeArrowheads="1"/>
                </p:cNvSpPr>
                <p:nvPr/>
              </p:nvSpPr>
              <p:spPr bwMode="auto">
                <a:xfrm>
                  <a:off x="3576" y="3279"/>
                  <a:ext cx="1" cy="248"/>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7" name="Rectangle 2061"/>
                <p:cNvSpPr>
                  <a:spLocks noChangeArrowheads="1"/>
                </p:cNvSpPr>
                <p:nvPr/>
              </p:nvSpPr>
              <p:spPr bwMode="auto">
                <a:xfrm>
                  <a:off x="3576" y="3279"/>
                  <a:ext cx="1" cy="248"/>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8" name="Rectangle 2062"/>
                <p:cNvSpPr>
                  <a:spLocks noChangeArrowheads="1"/>
                </p:cNvSpPr>
                <p:nvPr/>
              </p:nvSpPr>
              <p:spPr bwMode="auto">
                <a:xfrm>
                  <a:off x="3576" y="3279"/>
                  <a:ext cx="1" cy="248"/>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89" name="Rectangle 2063"/>
                <p:cNvSpPr>
                  <a:spLocks noChangeArrowheads="1"/>
                </p:cNvSpPr>
                <p:nvPr/>
              </p:nvSpPr>
              <p:spPr bwMode="auto">
                <a:xfrm>
                  <a:off x="3577" y="3279"/>
                  <a:ext cx="1" cy="248"/>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0" name="Rectangle 2064"/>
                <p:cNvSpPr>
                  <a:spLocks noChangeArrowheads="1"/>
                </p:cNvSpPr>
                <p:nvPr/>
              </p:nvSpPr>
              <p:spPr bwMode="auto">
                <a:xfrm>
                  <a:off x="3577" y="3279"/>
                  <a:ext cx="1" cy="248"/>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1" name="Rectangle 2065"/>
                <p:cNvSpPr>
                  <a:spLocks noChangeArrowheads="1"/>
                </p:cNvSpPr>
                <p:nvPr/>
              </p:nvSpPr>
              <p:spPr bwMode="auto">
                <a:xfrm>
                  <a:off x="3577" y="3279"/>
                  <a:ext cx="1" cy="248"/>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2" name="Rectangle 2066"/>
                <p:cNvSpPr>
                  <a:spLocks noChangeArrowheads="1"/>
                </p:cNvSpPr>
                <p:nvPr/>
              </p:nvSpPr>
              <p:spPr bwMode="auto">
                <a:xfrm>
                  <a:off x="3578" y="3279"/>
                  <a:ext cx="1" cy="248"/>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3" name="Rectangle 2067"/>
                <p:cNvSpPr>
                  <a:spLocks noChangeArrowheads="1"/>
                </p:cNvSpPr>
                <p:nvPr/>
              </p:nvSpPr>
              <p:spPr bwMode="auto">
                <a:xfrm>
                  <a:off x="3578" y="3279"/>
                  <a:ext cx="1" cy="248"/>
                </a:xfrm>
                <a:prstGeom prst="rect">
                  <a:avLst/>
                </a:prstGeom>
                <a:solidFill>
                  <a:srgbClr val="A7A7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4" name="Rectangle 2068"/>
                <p:cNvSpPr>
                  <a:spLocks noChangeArrowheads="1"/>
                </p:cNvSpPr>
                <p:nvPr/>
              </p:nvSpPr>
              <p:spPr bwMode="auto">
                <a:xfrm>
                  <a:off x="3578" y="3279"/>
                  <a:ext cx="1" cy="248"/>
                </a:xfrm>
                <a:prstGeom prst="rect">
                  <a:avLst/>
                </a:prstGeom>
                <a:solidFill>
                  <a:srgbClr val="A3A3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5" name="Rectangle 2069"/>
                <p:cNvSpPr>
                  <a:spLocks noChangeArrowheads="1"/>
                </p:cNvSpPr>
                <p:nvPr/>
              </p:nvSpPr>
              <p:spPr bwMode="auto">
                <a:xfrm>
                  <a:off x="3579" y="3279"/>
                  <a:ext cx="1" cy="248"/>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6" name="Rectangle 2070"/>
                <p:cNvSpPr>
                  <a:spLocks noChangeArrowheads="1"/>
                </p:cNvSpPr>
                <p:nvPr/>
              </p:nvSpPr>
              <p:spPr bwMode="auto">
                <a:xfrm>
                  <a:off x="3579" y="3279"/>
                  <a:ext cx="1" cy="248"/>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7" name="Rectangle 2071"/>
                <p:cNvSpPr>
                  <a:spLocks noChangeArrowheads="1"/>
                </p:cNvSpPr>
                <p:nvPr/>
              </p:nvSpPr>
              <p:spPr bwMode="auto">
                <a:xfrm>
                  <a:off x="3579" y="3279"/>
                  <a:ext cx="1" cy="248"/>
                </a:xfrm>
                <a:prstGeom prst="rect">
                  <a:avLst/>
                </a:prstGeom>
                <a:solidFill>
                  <a:srgbClr val="9797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8" name="Rectangle 2072"/>
                <p:cNvSpPr>
                  <a:spLocks noChangeArrowheads="1"/>
                </p:cNvSpPr>
                <p:nvPr/>
              </p:nvSpPr>
              <p:spPr bwMode="auto">
                <a:xfrm>
                  <a:off x="3580" y="3279"/>
                  <a:ext cx="1" cy="248"/>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99" name="Rectangle 2073"/>
                <p:cNvSpPr>
                  <a:spLocks noChangeArrowheads="1"/>
                </p:cNvSpPr>
                <p:nvPr/>
              </p:nvSpPr>
              <p:spPr bwMode="auto">
                <a:xfrm>
                  <a:off x="3580" y="3279"/>
                  <a:ext cx="1" cy="248"/>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0" name="Rectangle 2074"/>
                <p:cNvSpPr>
                  <a:spLocks noChangeArrowheads="1"/>
                </p:cNvSpPr>
                <p:nvPr/>
              </p:nvSpPr>
              <p:spPr bwMode="auto">
                <a:xfrm>
                  <a:off x="3580" y="3279"/>
                  <a:ext cx="1" cy="248"/>
                </a:xfrm>
                <a:prstGeom prst="rect">
                  <a:avLst/>
                </a:prstGeom>
                <a:solidFill>
                  <a:srgbClr val="8B8B8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1" name="Rectangle 2075"/>
                <p:cNvSpPr>
                  <a:spLocks noChangeArrowheads="1"/>
                </p:cNvSpPr>
                <p:nvPr/>
              </p:nvSpPr>
              <p:spPr bwMode="auto">
                <a:xfrm>
                  <a:off x="3581" y="3279"/>
                  <a:ext cx="1" cy="248"/>
                </a:xfrm>
                <a:prstGeom prst="rect">
                  <a:avLst/>
                </a:prstGeom>
                <a:solidFill>
                  <a:srgbClr val="8787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2" name="Rectangle 2076"/>
                <p:cNvSpPr>
                  <a:spLocks noChangeArrowheads="1"/>
                </p:cNvSpPr>
                <p:nvPr/>
              </p:nvSpPr>
              <p:spPr bwMode="auto">
                <a:xfrm>
                  <a:off x="3581" y="3279"/>
                  <a:ext cx="1" cy="248"/>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3" name="Rectangle 2077"/>
                <p:cNvSpPr>
                  <a:spLocks noChangeArrowheads="1"/>
                </p:cNvSpPr>
                <p:nvPr/>
              </p:nvSpPr>
              <p:spPr bwMode="auto">
                <a:xfrm>
                  <a:off x="3582" y="3279"/>
                  <a:ext cx="1" cy="248"/>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4" name="Rectangle 2078"/>
                <p:cNvSpPr>
                  <a:spLocks noChangeArrowheads="1"/>
                </p:cNvSpPr>
                <p:nvPr/>
              </p:nvSpPr>
              <p:spPr bwMode="auto">
                <a:xfrm>
                  <a:off x="3582" y="3279"/>
                  <a:ext cx="1" cy="248"/>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5" name="Rectangle 2079"/>
                <p:cNvSpPr>
                  <a:spLocks noChangeArrowheads="1"/>
                </p:cNvSpPr>
                <p:nvPr/>
              </p:nvSpPr>
              <p:spPr bwMode="auto">
                <a:xfrm>
                  <a:off x="3582" y="3279"/>
                  <a:ext cx="1" cy="248"/>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6" name="Rectangle 2080"/>
                <p:cNvSpPr>
                  <a:spLocks noChangeArrowheads="1"/>
                </p:cNvSpPr>
                <p:nvPr/>
              </p:nvSpPr>
              <p:spPr bwMode="auto">
                <a:xfrm>
                  <a:off x="3583" y="3279"/>
                  <a:ext cx="1" cy="248"/>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7" name="Rectangle 2081"/>
                <p:cNvSpPr>
                  <a:spLocks noChangeArrowheads="1"/>
                </p:cNvSpPr>
                <p:nvPr/>
              </p:nvSpPr>
              <p:spPr bwMode="auto">
                <a:xfrm>
                  <a:off x="3583" y="3279"/>
                  <a:ext cx="1" cy="248"/>
                </a:xfrm>
                <a:prstGeom prst="rect">
                  <a:avLst/>
                </a:prstGeom>
                <a:solidFill>
                  <a:srgbClr val="7171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8" name="Rectangle 2082"/>
                <p:cNvSpPr>
                  <a:spLocks noChangeArrowheads="1"/>
                </p:cNvSpPr>
                <p:nvPr/>
              </p:nvSpPr>
              <p:spPr bwMode="auto">
                <a:xfrm>
                  <a:off x="3583" y="3279"/>
                  <a:ext cx="1" cy="248"/>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09" name="Rectangle 2083"/>
                <p:cNvSpPr>
                  <a:spLocks noChangeArrowheads="1"/>
                </p:cNvSpPr>
                <p:nvPr/>
              </p:nvSpPr>
              <p:spPr bwMode="auto">
                <a:xfrm>
                  <a:off x="3584" y="3279"/>
                  <a:ext cx="1" cy="248"/>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10" name="Rectangle 2084"/>
                <p:cNvSpPr>
                  <a:spLocks noChangeArrowheads="1"/>
                </p:cNvSpPr>
                <p:nvPr/>
              </p:nvSpPr>
              <p:spPr bwMode="auto">
                <a:xfrm>
                  <a:off x="3584" y="3279"/>
                  <a:ext cx="1" cy="248"/>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11" name="Rectangle 2085"/>
                <p:cNvSpPr>
                  <a:spLocks noChangeArrowheads="1"/>
                </p:cNvSpPr>
                <p:nvPr/>
              </p:nvSpPr>
              <p:spPr bwMode="auto">
                <a:xfrm>
                  <a:off x="3584" y="3279"/>
                  <a:ext cx="1" cy="248"/>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12" name="Rectangle 2086"/>
                <p:cNvSpPr>
                  <a:spLocks noChangeArrowheads="1"/>
                </p:cNvSpPr>
                <p:nvPr/>
              </p:nvSpPr>
              <p:spPr bwMode="auto">
                <a:xfrm>
                  <a:off x="3585" y="3279"/>
                  <a:ext cx="1" cy="248"/>
                </a:xfrm>
                <a:prstGeom prst="rect">
                  <a:avLst/>
                </a:prstGeom>
                <a:solidFill>
                  <a:srgbClr val="6565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13" name="Rectangle 2087"/>
                <p:cNvSpPr>
                  <a:spLocks noChangeArrowheads="1"/>
                </p:cNvSpPr>
                <p:nvPr/>
              </p:nvSpPr>
              <p:spPr bwMode="auto">
                <a:xfrm>
                  <a:off x="3585" y="3279"/>
                  <a:ext cx="1" cy="248"/>
                </a:xfrm>
                <a:prstGeom prst="rect">
                  <a:avLst/>
                </a:prstGeom>
                <a:solidFill>
                  <a:srgbClr val="6363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14" name="Rectangle 2088"/>
                <p:cNvSpPr>
                  <a:spLocks noChangeArrowheads="1"/>
                </p:cNvSpPr>
                <p:nvPr/>
              </p:nvSpPr>
              <p:spPr bwMode="auto">
                <a:xfrm>
                  <a:off x="3585" y="3279"/>
                  <a:ext cx="1" cy="248"/>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15" name="Rectangle 2089"/>
                <p:cNvSpPr>
                  <a:spLocks noChangeArrowheads="1"/>
                </p:cNvSpPr>
                <p:nvPr/>
              </p:nvSpPr>
              <p:spPr bwMode="auto">
                <a:xfrm>
                  <a:off x="3586" y="3279"/>
                  <a:ext cx="1" cy="248"/>
                </a:xfrm>
                <a:prstGeom prst="rect">
                  <a:avLst/>
                </a:prstGeom>
                <a:solidFill>
                  <a:srgbClr val="6161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16" name="Freeform 2090"/>
                <p:cNvSpPr>
                  <a:spLocks/>
                </p:cNvSpPr>
                <p:nvPr/>
              </p:nvSpPr>
              <p:spPr bwMode="auto">
                <a:xfrm>
                  <a:off x="3557" y="3279"/>
                  <a:ext cx="29" cy="248"/>
                </a:xfrm>
                <a:custGeom>
                  <a:avLst/>
                  <a:gdLst>
                    <a:gd name="T0" fmla="*/ 14 w 29"/>
                    <a:gd name="T1" fmla="*/ 0 h 248"/>
                    <a:gd name="T2" fmla="*/ 0 w 29"/>
                    <a:gd name="T3" fmla="*/ 0 h 248"/>
                    <a:gd name="T4" fmla="*/ 0 w 29"/>
                    <a:gd name="T5" fmla="*/ 248 h 248"/>
                    <a:gd name="T6" fmla="*/ 29 w 29"/>
                    <a:gd name="T7" fmla="*/ 248 h 248"/>
                    <a:gd name="T8" fmla="*/ 29 w 29"/>
                    <a:gd name="T9" fmla="*/ 0 h 248"/>
                    <a:gd name="T10" fmla="*/ 14 w 29"/>
                    <a:gd name="T11" fmla="*/ 0 h 248"/>
                  </a:gdLst>
                  <a:ahLst/>
                  <a:cxnLst>
                    <a:cxn ang="0">
                      <a:pos x="T0" y="T1"/>
                    </a:cxn>
                    <a:cxn ang="0">
                      <a:pos x="T2" y="T3"/>
                    </a:cxn>
                    <a:cxn ang="0">
                      <a:pos x="T4" y="T5"/>
                    </a:cxn>
                    <a:cxn ang="0">
                      <a:pos x="T6" y="T7"/>
                    </a:cxn>
                    <a:cxn ang="0">
                      <a:pos x="T8" y="T9"/>
                    </a:cxn>
                    <a:cxn ang="0">
                      <a:pos x="T10" y="T11"/>
                    </a:cxn>
                  </a:cxnLst>
                  <a:rect l="0" t="0" r="r" b="b"/>
                  <a:pathLst>
                    <a:path w="29" h="248">
                      <a:moveTo>
                        <a:pt x="14" y="0"/>
                      </a:moveTo>
                      <a:lnTo>
                        <a:pt x="0" y="0"/>
                      </a:lnTo>
                      <a:lnTo>
                        <a:pt x="0" y="248"/>
                      </a:lnTo>
                      <a:lnTo>
                        <a:pt x="29" y="248"/>
                      </a:lnTo>
                      <a:lnTo>
                        <a:pt x="29" y="0"/>
                      </a:lnTo>
                      <a:lnTo>
                        <a:pt x="14"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8" name="Group 2091"/>
              <p:cNvGrpSpPr>
                <a:grpSpLocks/>
              </p:cNvGrpSpPr>
              <p:nvPr/>
            </p:nvGrpSpPr>
            <p:grpSpPr bwMode="auto">
              <a:xfrm>
                <a:off x="3291" y="2832"/>
                <a:ext cx="303" cy="111"/>
                <a:chOff x="3418" y="2832"/>
                <a:chExt cx="303" cy="111"/>
              </a:xfrm>
            </p:grpSpPr>
            <p:sp>
              <p:nvSpPr>
                <p:cNvPr id="2056" name="Rectangle 2092"/>
                <p:cNvSpPr>
                  <a:spLocks noChangeArrowheads="1"/>
                </p:cNvSpPr>
                <p:nvPr/>
              </p:nvSpPr>
              <p:spPr bwMode="auto">
                <a:xfrm>
                  <a:off x="3418" y="2832"/>
                  <a:ext cx="1" cy="111"/>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7" name="Rectangle 2093"/>
                <p:cNvSpPr>
                  <a:spLocks noChangeArrowheads="1"/>
                </p:cNvSpPr>
                <p:nvPr/>
              </p:nvSpPr>
              <p:spPr bwMode="auto">
                <a:xfrm>
                  <a:off x="3418" y="2832"/>
                  <a:ext cx="1" cy="111"/>
                </a:xfrm>
                <a:prstGeom prst="rect">
                  <a:avLst/>
                </a:prstGeom>
                <a:solidFill>
                  <a:srgbClr val="04040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8" name="Rectangle 2094"/>
                <p:cNvSpPr>
                  <a:spLocks noChangeArrowheads="1"/>
                </p:cNvSpPr>
                <p:nvPr/>
              </p:nvSpPr>
              <p:spPr bwMode="auto">
                <a:xfrm>
                  <a:off x="3418" y="2832"/>
                  <a:ext cx="1" cy="111"/>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9" name="Rectangle 2095"/>
                <p:cNvSpPr>
                  <a:spLocks noChangeArrowheads="1"/>
                </p:cNvSpPr>
                <p:nvPr/>
              </p:nvSpPr>
              <p:spPr bwMode="auto">
                <a:xfrm>
                  <a:off x="3419" y="2832"/>
                  <a:ext cx="1" cy="111"/>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0" name="Rectangle 2096"/>
                <p:cNvSpPr>
                  <a:spLocks noChangeArrowheads="1"/>
                </p:cNvSpPr>
                <p:nvPr/>
              </p:nvSpPr>
              <p:spPr bwMode="auto">
                <a:xfrm>
                  <a:off x="3419" y="2832"/>
                  <a:ext cx="1" cy="111"/>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1" name="Rectangle 2097"/>
                <p:cNvSpPr>
                  <a:spLocks noChangeArrowheads="1"/>
                </p:cNvSpPr>
                <p:nvPr/>
              </p:nvSpPr>
              <p:spPr bwMode="auto">
                <a:xfrm>
                  <a:off x="3420" y="2832"/>
                  <a:ext cx="1" cy="111"/>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2" name="Rectangle 2098"/>
                <p:cNvSpPr>
                  <a:spLocks noChangeArrowheads="1"/>
                </p:cNvSpPr>
                <p:nvPr/>
              </p:nvSpPr>
              <p:spPr bwMode="auto">
                <a:xfrm>
                  <a:off x="3420" y="2832"/>
                  <a:ext cx="1" cy="111"/>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3" name="Rectangle 2099"/>
                <p:cNvSpPr>
                  <a:spLocks noChangeArrowheads="1"/>
                </p:cNvSpPr>
                <p:nvPr/>
              </p:nvSpPr>
              <p:spPr bwMode="auto">
                <a:xfrm>
                  <a:off x="3421" y="2832"/>
                  <a:ext cx="1" cy="111"/>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4" name="Rectangle 2100"/>
                <p:cNvSpPr>
                  <a:spLocks noChangeArrowheads="1"/>
                </p:cNvSpPr>
                <p:nvPr/>
              </p:nvSpPr>
              <p:spPr bwMode="auto">
                <a:xfrm>
                  <a:off x="3422" y="2832"/>
                  <a:ext cx="1" cy="111"/>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5" name="Rectangle 2101"/>
                <p:cNvSpPr>
                  <a:spLocks noChangeArrowheads="1"/>
                </p:cNvSpPr>
                <p:nvPr/>
              </p:nvSpPr>
              <p:spPr bwMode="auto">
                <a:xfrm>
                  <a:off x="3423" y="2832"/>
                  <a:ext cx="1" cy="111"/>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6" name="Rectangle 2102"/>
                <p:cNvSpPr>
                  <a:spLocks noChangeArrowheads="1"/>
                </p:cNvSpPr>
                <p:nvPr/>
              </p:nvSpPr>
              <p:spPr bwMode="auto">
                <a:xfrm>
                  <a:off x="3424" y="2832"/>
                  <a:ext cx="1" cy="111"/>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7" name="Rectangle 2103"/>
                <p:cNvSpPr>
                  <a:spLocks noChangeArrowheads="1"/>
                </p:cNvSpPr>
                <p:nvPr/>
              </p:nvSpPr>
              <p:spPr bwMode="auto">
                <a:xfrm>
                  <a:off x="3425" y="2832"/>
                  <a:ext cx="1" cy="111"/>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8" name="Rectangle 2104"/>
                <p:cNvSpPr>
                  <a:spLocks noChangeArrowheads="1"/>
                </p:cNvSpPr>
                <p:nvPr/>
              </p:nvSpPr>
              <p:spPr bwMode="auto">
                <a:xfrm>
                  <a:off x="3426" y="2832"/>
                  <a:ext cx="1" cy="111"/>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69" name="Rectangle 2105"/>
                <p:cNvSpPr>
                  <a:spLocks noChangeArrowheads="1"/>
                </p:cNvSpPr>
                <p:nvPr/>
              </p:nvSpPr>
              <p:spPr bwMode="auto">
                <a:xfrm>
                  <a:off x="3427" y="2832"/>
                  <a:ext cx="2" cy="111"/>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0" name="Rectangle 2106"/>
                <p:cNvSpPr>
                  <a:spLocks noChangeArrowheads="1"/>
                </p:cNvSpPr>
                <p:nvPr/>
              </p:nvSpPr>
              <p:spPr bwMode="auto">
                <a:xfrm>
                  <a:off x="3429" y="2832"/>
                  <a:ext cx="1" cy="111"/>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1" name="Rectangle 2107"/>
                <p:cNvSpPr>
                  <a:spLocks noChangeArrowheads="1"/>
                </p:cNvSpPr>
                <p:nvPr/>
              </p:nvSpPr>
              <p:spPr bwMode="auto">
                <a:xfrm>
                  <a:off x="3430" y="2832"/>
                  <a:ext cx="1" cy="11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2" name="Rectangle 2108"/>
                <p:cNvSpPr>
                  <a:spLocks noChangeArrowheads="1"/>
                </p:cNvSpPr>
                <p:nvPr/>
              </p:nvSpPr>
              <p:spPr bwMode="auto">
                <a:xfrm>
                  <a:off x="3431" y="2832"/>
                  <a:ext cx="1" cy="111"/>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3" name="Rectangle 2109"/>
                <p:cNvSpPr>
                  <a:spLocks noChangeArrowheads="1"/>
                </p:cNvSpPr>
                <p:nvPr/>
              </p:nvSpPr>
              <p:spPr bwMode="auto">
                <a:xfrm>
                  <a:off x="3432" y="2832"/>
                  <a:ext cx="1" cy="111"/>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4" name="Rectangle 2110"/>
                <p:cNvSpPr>
                  <a:spLocks noChangeArrowheads="1"/>
                </p:cNvSpPr>
                <p:nvPr/>
              </p:nvSpPr>
              <p:spPr bwMode="auto">
                <a:xfrm>
                  <a:off x="3433" y="2832"/>
                  <a:ext cx="1" cy="111"/>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5" name="Rectangle 2111"/>
                <p:cNvSpPr>
                  <a:spLocks noChangeArrowheads="1"/>
                </p:cNvSpPr>
                <p:nvPr/>
              </p:nvSpPr>
              <p:spPr bwMode="auto">
                <a:xfrm>
                  <a:off x="3434" y="2832"/>
                  <a:ext cx="2" cy="111"/>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6" name="Rectangle 2112"/>
                <p:cNvSpPr>
                  <a:spLocks noChangeArrowheads="1"/>
                </p:cNvSpPr>
                <p:nvPr/>
              </p:nvSpPr>
              <p:spPr bwMode="auto">
                <a:xfrm>
                  <a:off x="3436" y="2832"/>
                  <a:ext cx="1" cy="111"/>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7" name="Rectangle 2113"/>
                <p:cNvSpPr>
                  <a:spLocks noChangeArrowheads="1"/>
                </p:cNvSpPr>
                <p:nvPr/>
              </p:nvSpPr>
              <p:spPr bwMode="auto">
                <a:xfrm>
                  <a:off x="3437" y="2832"/>
                  <a:ext cx="1" cy="111"/>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8" name="Rectangle 2114"/>
                <p:cNvSpPr>
                  <a:spLocks noChangeArrowheads="1"/>
                </p:cNvSpPr>
                <p:nvPr/>
              </p:nvSpPr>
              <p:spPr bwMode="auto">
                <a:xfrm>
                  <a:off x="3438" y="2832"/>
                  <a:ext cx="2" cy="111"/>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79" name="Rectangle 2115"/>
                <p:cNvSpPr>
                  <a:spLocks noChangeArrowheads="1"/>
                </p:cNvSpPr>
                <p:nvPr/>
              </p:nvSpPr>
              <p:spPr bwMode="auto">
                <a:xfrm>
                  <a:off x="3440" y="2832"/>
                  <a:ext cx="2" cy="11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80" name="Rectangle 2116"/>
                <p:cNvSpPr>
                  <a:spLocks noChangeArrowheads="1"/>
                </p:cNvSpPr>
                <p:nvPr/>
              </p:nvSpPr>
              <p:spPr bwMode="auto">
                <a:xfrm>
                  <a:off x="3442" y="2832"/>
                  <a:ext cx="1" cy="111"/>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81" name="Rectangle 2117"/>
                <p:cNvSpPr>
                  <a:spLocks noChangeArrowheads="1"/>
                </p:cNvSpPr>
                <p:nvPr/>
              </p:nvSpPr>
              <p:spPr bwMode="auto">
                <a:xfrm>
                  <a:off x="3442" y="2832"/>
                  <a:ext cx="2" cy="111"/>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82" name="Rectangle 2118"/>
                <p:cNvSpPr>
                  <a:spLocks noChangeArrowheads="1"/>
                </p:cNvSpPr>
                <p:nvPr/>
              </p:nvSpPr>
              <p:spPr bwMode="auto">
                <a:xfrm>
                  <a:off x="3444" y="2832"/>
                  <a:ext cx="1" cy="111"/>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83" name="Rectangle 2119"/>
                <p:cNvSpPr>
                  <a:spLocks noChangeArrowheads="1"/>
                </p:cNvSpPr>
                <p:nvPr/>
              </p:nvSpPr>
              <p:spPr bwMode="auto">
                <a:xfrm>
                  <a:off x="3445" y="2832"/>
                  <a:ext cx="1" cy="111"/>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84" name="Rectangle 2120"/>
                <p:cNvSpPr>
                  <a:spLocks noChangeArrowheads="1"/>
                </p:cNvSpPr>
                <p:nvPr/>
              </p:nvSpPr>
              <p:spPr bwMode="auto">
                <a:xfrm>
                  <a:off x="3446" y="2832"/>
                  <a:ext cx="1" cy="111"/>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85" name="Rectangle 2121"/>
                <p:cNvSpPr>
                  <a:spLocks noChangeArrowheads="1"/>
                </p:cNvSpPr>
                <p:nvPr/>
              </p:nvSpPr>
              <p:spPr bwMode="auto">
                <a:xfrm>
                  <a:off x="3447" y="2832"/>
                  <a:ext cx="2" cy="111"/>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86" name="Rectangle 2122"/>
                <p:cNvSpPr>
                  <a:spLocks noChangeArrowheads="1"/>
                </p:cNvSpPr>
                <p:nvPr/>
              </p:nvSpPr>
              <p:spPr bwMode="auto">
                <a:xfrm>
                  <a:off x="3449" y="2832"/>
                  <a:ext cx="1" cy="111"/>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87" name="Rectangle 2123"/>
                <p:cNvSpPr>
                  <a:spLocks noChangeArrowheads="1"/>
                </p:cNvSpPr>
                <p:nvPr/>
              </p:nvSpPr>
              <p:spPr bwMode="auto">
                <a:xfrm>
                  <a:off x="3450" y="2832"/>
                  <a:ext cx="1" cy="111"/>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88" name="Rectangle 2124"/>
                <p:cNvSpPr>
                  <a:spLocks noChangeArrowheads="1"/>
                </p:cNvSpPr>
                <p:nvPr/>
              </p:nvSpPr>
              <p:spPr bwMode="auto">
                <a:xfrm>
                  <a:off x="3451" y="2832"/>
                  <a:ext cx="2" cy="111"/>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89" name="Rectangle 2125"/>
                <p:cNvSpPr>
                  <a:spLocks noChangeArrowheads="1"/>
                </p:cNvSpPr>
                <p:nvPr/>
              </p:nvSpPr>
              <p:spPr bwMode="auto">
                <a:xfrm>
                  <a:off x="3453" y="2832"/>
                  <a:ext cx="1" cy="111"/>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0" name="Rectangle 2126"/>
                <p:cNvSpPr>
                  <a:spLocks noChangeArrowheads="1"/>
                </p:cNvSpPr>
                <p:nvPr/>
              </p:nvSpPr>
              <p:spPr bwMode="auto">
                <a:xfrm>
                  <a:off x="3454" y="2832"/>
                  <a:ext cx="1" cy="11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1" name="Rectangle 2127"/>
                <p:cNvSpPr>
                  <a:spLocks noChangeArrowheads="1"/>
                </p:cNvSpPr>
                <p:nvPr/>
              </p:nvSpPr>
              <p:spPr bwMode="auto">
                <a:xfrm>
                  <a:off x="3455" y="2832"/>
                  <a:ext cx="1" cy="111"/>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2" name="Rectangle 2128"/>
                <p:cNvSpPr>
                  <a:spLocks noChangeArrowheads="1"/>
                </p:cNvSpPr>
                <p:nvPr/>
              </p:nvSpPr>
              <p:spPr bwMode="auto">
                <a:xfrm>
                  <a:off x="3456" y="2832"/>
                  <a:ext cx="1" cy="111"/>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3" name="Rectangle 2129"/>
                <p:cNvSpPr>
                  <a:spLocks noChangeArrowheads="1"/>
                </p:cNvSpPr>
                <p:nvPr/>
              </p:nvSpPr>
              <p:spPr bwMode="auto">
                <a:xfrm>
                  <a:off x="3457" y="2832"/>
                  <a:ext cx="2" cy="111"/>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4" name="Rectangle 2130"/>
                <p:cNvSpPr>
                  <a:spLocks noChangeArrowheads="1"/>
                </p:cNvSpPr>
                <p:nvPr/>
              </p:nvSpPr>
              <p:spPr bwMode="auto">
                <a:xfrm>
                  <a:off x="3459" y="2832"/>
                  <a:ext cx="1" cy="11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5" name="Rectangle 2131"/>
                <p:cNvSpPr>
                  <a:spLocks noChangeArrowheads="1"/>
                </p:cNvSpPr>
                <p:nvPr/>
              </p:nvSpPr>
              <p:spPr bwMode="auto">
                <a:xfrm>
                  <a:off x="3460" y="2832"/>
                  <a:ext cx="1" cy="111"/>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6" name="Rectangle 2132"/>
                <p:cNvSpPr>
                  <a:spLocks noChangeArrowheads="1"/>
                </p:cNvSpPr>
                <p:nvPr/>
              </p:nvSpPr>
              <p:spPr bwMode="auto">
                <a:xfrm>
                  <a:off x="3461" y="2832"/>
                  <a:ext cx="2" cy="111"/>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7" name="Rectangle 2133"/>
                <p:cNvSpPr>
                  <a:spLocks noChangeArrowheads="1"/>
                </p:cNvSpPr>
                <p:nvPr/>
              </p:nvSpPr>
              <p:spPr bwMode="auto">
                <a:xfrm>
                  <a:off x="3463" y="2832"/>
                  <a:ext cx="1" cy="111"/>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8" name="Rectangle 2134"/>
                <p:cNvSpPr>
                  <a:spLocks noChangeArrowheads="1"/>
                </p:cNvSpPr>
                <p:nvPr/>
              </p:nvSpPr>
              <p:spPr bwMode="auto">
                <a:xfrm>
                  <a:off x="3464" y="2832"/>
                  <a:ext cx="1" cy="111"/>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 name="Rectangle 2135"/>
                <p:cNvSpPr>
                  <a:spLocks noChangeArrowheads="1"/>
                </p:cNvSpPr>
                <p:nvPr/>
              </p:nvSpPr>
              <p:spPr bwMode="auto">
                <a:xfrm>
                  <a:off x="3465" y="2832"/>
                  <a:ext cx="1" cy="111"/>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0" name="Rectangle 2136"/>
                <p:cNvSpPr>
                  <a:spLocks noChangeArrowheads="1"/>
                </p:cNvSpPr>
                <p:nvPr/>
              </p:nvSpPr>
              <p:spPr bwMode="auto">
                <a:xfrm>
                  <a:off x="3466" y="2832"/>
                  <a:ext cx="2" cy="11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1" name="Rectangle 2137"/>
                <p:cNvSpPr>
                  <a:spLocks noChangeArrowheads="1"/>
                </p:cNvSpPr>
                <p:nvPr/>
              </p:nvSpPr>
              <p:spPr bwMode="auto">
                <a:xfrm>
                  <a:off x="3468" y="2832"/>
                  <a:ext cx="1" cy="111"/>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2" name="Rectangle 2138"/>
                <p:cNvSpPr>
                  <a:spLocks noChangeArrowheads="1"/>
                </p:cNvSpPr>
                <p:nvPr/>
              </p:nvSpPr>
              <p:spPr bwMode="auto">
                <a:xfrm>
                  <a:off x="3469" y="2832"/>
                  <a:ext cx="1" cy="111"/>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3" name="Rectangle 2139"/>
                <p:cNvSpPr>
                  <a:spLocks noChangeArrowheads="1"/>
                </p:cNvSpPr>
                <p:nvPr/>
              </p:nvSpPr>
              <p:spPr bwMode="auto">
                <a:xfrm>
                  <a:off x="3470" y="2832"/>
                  <a:ext cx="2" cy="111"/>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4" name="Rectangle 2140"/>
                <p:cNvSpPr>
                  <a:spLocks noChangeArrowheads="1"/>
                </p:cNvSpPr>
                <p:nvPr/>
              </p:nvSpPr>
              <p:spPr bwMode="auto">
                <a:xfrm>
                  <a:off x="3472" y="2832"/>
                  <a:ext cx="1" cy="111"/>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5" name="Rectangle 2141"/>
                <p:cNvSpPr>
                  <a:spLocks noChangeArrowheads="1"/>
                </p:cNvSpPr>
                <p:nvPr/>
              </p:nvSpPr>
              <p:spPr bwMode="auto">
                <a:xfrm>
                  <a:off x="3473" y="2832"/>
                  <a:ext cx="1" cy="111"/>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6" name="Rectangle 2142"/>
                <p:cNvSpPr>
                  <a:spLocks noChangeArrowheads="1"/>
                </p:cNvSpPr>
                <p:nvPr/>
              </p:nvSpPr>
              <p:spPr bwMode="auto">
                <a:xfrm>
                  <a:off x="3474" y="2832"/>
                  <a:ext cx="2" cy="111"/>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7" name="Rectangle 2143"/>
                <p:cNvSpPr>
                  <a:spLocks noChangeArrowheads="1"/>
                </p:cNvSpPr>
                <p:nvPr/>
              </p:nvSpPr>
              <p:spPr bwMode="auto">
                <a:xfrm>
                  <a:off x="3476" y="2832"/>
                  <a:ext cx="1" cy="111"/>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8" name="Rectangle 2144"/>
                <p:cNvSpPr>
                  <a:spLocks noChangeArrowheads="1"/>
                </p:cNvSpPr>
                <p:nvPr/>
              </p:nvSpPr>
              <p:spPr bwMode="auto">
                <a:xfrm>
                  <a:off x="3477" y="2832"/>
                  <a:ext cx="1" cy="111"/>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9" name="Rectangle 2145"/>
                <p:cNvSpPr>
                  <a:spLocks noChangeArrowheads="1"/>
                </p:cNvSpPr>
                <p:nvPr/>
              </p:nvSpPr>
              <p:spPr bwMode="auto">
                <a:xfrm>
                  <a:off x="3478" y="2832"/>
                  <a:ext cx="2" cy="111"/>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10" name="Rectangle 2146"/>
                <p:cNvSpPr>
                  <a:spLocks noChangeArrowheads="1"/>
                </p:cNvSpPr>
                <p:nvPr/>
              </p:nvSpPr>
              <p:spPr bwMode="auto">
                <a:xfrm>
                  <a:off x="3480" y="2832"/>
                  <a:ext cx="1" cy="111"/>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11" name="Rectangle 2147"/>
                <p:cNvSpPr>
                  <a:spLocks noChangeArrowheads="1"/>
                </p:cNvSpPr>
                <p:nvPr/>
              </p:nvSpPr>
              <p:spPr bwMode="auto">
                <a:xfrm>
                  <a:off x="3481" y="2832"/>
                  <a:ext cx="1" cy="111"/>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12" name="Rectangle 2148"/>
                <p:cNvSpPr>
                  <a:spLocks noChangeArrowheads="1"/>
                </p:cNvSpPr>
                <p:nvPr/>
              </p:nvSpPr>
              <p:spPr bwMode="auto">
                <a:xfrm>
                  <a:off x="3482" y="2832"/>
                  <a:ext cx="2" cy="11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13" name="Rectangle 2149"/>
                <p:cNvSpPr>
                  <a:spLocks noChangeArrowheads="1"/>
                </p:cNvSpPr>
                <p:nvPr/>
              </p:nvSpPr>
              <p:spPr bwMode="auto">
                <a:xfrm>
                  <a:off x="3484" y="2832"/>
                  <a:ext cx="1" cy="111"/>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14" name="Rectangle 2150"/>
                <p:cNvSpPr>
                  <a:spLocks noChangeArrowheads="1"/>
                </p:cNvSpPr>
                <p:nvPr/>
              </p:nvSpPr>
              <p:spPr bwMode="auto">
                <a:xfrm>
                  <a:off x="3485" y="2832"/>
                  <a:ext cx="1" cy="111"/>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15" name="Rectangle 2151"/>
                <p:cNvSpPr>
                  <a:spLocks noChangeArrowheads="1"/>
                </p:cNvSpPr>
                <p:nvPr/>
              </p:nvSpPr>
              <p:spPr bwMode="auto">
                <a:xfrm>
                  <a:off x="3486" y="2832"/>
                  <a:ext cx="2" cy="111"/>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16" name="Rectangle 2152"/>
                <p:cNvSpPr>
                  <a:spLocks noChangeArrowheads="1"/>
                </p:cNvSpPr>
                <p:nvPr/>
              </p:nvSpPr>
              <p:spPr bwMode="auto">
                <a:xfrm>
                  <a:off x="3488" y="2832"/>
                  <a:ext cx="1" cy="111"/>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17" name="Rectangle 2153"/>
                <p:cNvSpPr>
                  <a:spLocks noChangeArrowheads="1"/>
                </p:cNvSpPr>
                <p:nvPr/>
              </p:nvSpPr>
              <p:spPr bwMode="auto">
                <a:xfrm>
                  <a:off x="3489" y="2832"/>
                  <a:ext cx="2" cy="111"/>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18" name="Rectangle 2154"/>
                <p:cNvSpPr>
                  <a:spLocks noChangeArrowheads="1"/>
                </p:cNvSpPr>
                <p:nvPr/>
              </p:nvSpPr>
              <p:spPr bwMode="auto">
                <a:xfrm>
                  <a:off x="3491" y="2832"/>
                  <a:ext cx="1" cy="1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19" name="Rectangle 2155"/>
                <p:cNvSpPr>
                  <a:spLocks noChangeArrowheads="1"/>
                </p:cNvSpPr>
                <p:nvPr/>
              </p:nvSpPr>
              <p:spPr bwMode="auto">
                <a:xfrm>
                  <a:off x="3492" y="2832"/>
                  <a:ext cx="2" cy="11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20" name="Rectangle 2156"/>
                <p:cNvSpPr>
                  <a:spLocks noChangeArrowheads="1"/>
                </p:cNvSpPr>
                <p:nvPr/>
              </p:nvSpPr>
              <p:spPr bwMode="auto">
                <a:xfrm>
                  <a:off x="3494" y="2832"/>
                  <a:ext cx="1" cy="111"/>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21" name="Rectangle 2157"/>
                <p:cNvSpPr>
                  <a:spLocks noChangeArrowheads="1"/>
                </p:cNvSpPr>
                <p:nvPr/>
              </p:nvSpPr>
              <p:spPr bwMode="auto">
                <a:xfrm>
                  <a:off x="3495" y="2832"/>
                  <a:ext cx="2" cy="111"/>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22" name="Rectangle 2158"/>
                <p:cNvSpPr>
                  <a:spLocks noChangeArrowheads="1"/>
                </p:cNvSpPr>
                <p:nvPr/>
              </p:nvSpPr>
              <p:spPr bwMode="auto">
                <a:xfrm>
                  <a:off x="3497" y="2832"/>
                  <a:ext cx="1" cy="111"/>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23" name="Rectangle 2159"/>
                <p:cNvSpPr>
                  <a:spLocks noChangeArrowheads="1"/>
                </p:cNvSpPr>
                <p:nvPr/>
              </p:nvSpPr>
              <p:spPr bwMode="auto">
                <a:xfrm>
                  <a:off x="3498" y="2832"/>
                  <a:ext cx="3" cy="111"/>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24" name="Rectangle 2160"/>
                <p:cNvSpPr>
                  <a:spLocks noChangeArrowheads="1"/>
                </p:cNvSpPr>
                <p:nvPr/>
              </p:nvSpPr>
              <p:spPr bwMode="auto">
                <a:xfrm>
                  <a:off x="3501" y="2832"/>
                  <a:ext cx="1" cy="111"/>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25" name="Rectangle 2161"/>
                <p:cNvSpPr>
                  <a:spLocks noChangeArrowheads="1"/>
                </p:cNvSpPr>
                <p:nvPr/>
              </p:nvSpPr>
              <p:spPr bwMode="auto">
                <a:xfrm>
                  <a:off x="3502" y="2832"/>
                  <a:ext cx="1" cy="11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26" name="Rectangle 2162"/>
                <p:cNvSpPr>
                  <a:spLocks noChangeArrowheads="1"/>
                </p:cNvSpPr>
                <p:nvPr/>
              </p:nvSpPr>
              <p:spPr bwMode="auto">
                <a:xfrm>
                  <a:off x="3503" y="2832"/>
                  <a:ext cx="2" cy="111"/>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27" name="Rectangle 2163"/>
                <p:cNvSpPr>
                  <a:spLocks noChangeArrowheads="1"/>
                </p:cNvSpPr>
                <p:nvPr/>
              </p:nvSpPr>
              <p:spPr bwMode="auto">
                <a:xfrm>
                  <a:off x="3505" y="2832"/>
                  <a:ext cx="2" cy="111"/>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28" name="Rectangle 2164"/>
                <p:cNvSpPr>
                  <a:spLocks noChangeArrowheads="1"/>
                </p:cNvSpPr>
                <p:nvPr/>
              </p:nvSpPr>
              <p:spPr bwMode="auto">
                <a:xfrm>
                  <a:off x="3507" y="2832"/>
                  <a:ext cx="2" cy="11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29" name="Rectangle 2165"/>
                <p:cNvSpPr>
                  <a:spLocks noChangeArrowheads="1"/>
                </p:cNvSpPr>
                <p:nvPr/>
              </p:nvSpPr>
              <p:spPr bwMode="auto">
                <a:xfrm>
                  <a:off x="3509" y="2832"/>
                  <a:ext cx="3" cy="1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30" name="Rectangle 2166"/>
                <p:cNvSpPr>
                  <a:spLocks noChangeArrowheads="1"/>
                </p:cNvSpPr>
                <p:nvPr/>
              </p:nvSpPr>
              <p:spPr bwMode="auto">
                <a:xfrm>
                  <a:off x="3512" y="2832"/>
                  <a:ext cx="2" cy="111"/>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31" name="Rectangle 2167"/>
                <p:cNvSpPr>
                  <a:spLocks noChangeArrowheads="1"/>
                </p:cNvSpPr>
                <p:nvPr/>
              </p:nvSpPr>
              <p:spPr bwMode="auto">
                <a:xfrm>
                  <a:off x="3514" y="2832"/>
                  <a:ext cx="1" cy="11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32" name="Rectangle 2168"/>
                <p:cNvSpPr>
                  <a:spLocks noChangeArrowheads="1"/>
                </p:cNvSpPr>
                <p:nvPr/>
              </p:nvSpPr>
              <p:spPr bwMode="auto">
                <a:xfrm>
                  <a:off x="3515" y="2832"/>
                  <a:ext cx="2" cy="111"/>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33" name="Rectangle 2169"/>
                <p:cNvSpPr>
                  <a:spLocks noChangeArrowheads="1"/>
                </p:cNvSpPr>
                <p:nvPr/>
              </p:nvSpPr>
              <p:spPr bwMode="auto">
                <a:xfrm>
                  <a:off x="3517" y="2832"/>
                  <a:ext cx="3" cy="111"/>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34" name="Rectangle 2170"/>
                <p:cNvSpPr>
                  <a:spLocks noChangeArrowheads="1"/>
                </p:cNvSpPr>
                <p:nvPr/>
              </p:nvSpPr>
              <p:spPr bwMode="auto">
                <a:xfrm>
                  <a:off x="3520" y="2832"/>
                  <a:ext cx="3" cy="111"/>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35" name="Rectangle 2171"/>
                <p:cNvSpPr>
                  <a:spLocks noChangeArrowheads="1"/>
                </p:cNvSpPr>
                <p:nvPr/>
              </p:nvSpPr>
              <p:spPr bwMode="auto">
                <a:xfrm>
                  <a:off x="3523" y="2832"/>
                  <a:ext cx="3" cy="111"/>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36" name="Rectangle 2172"/>
                <p:cNvSpPr>
                  <a:spLocks noChangeArrowheads="1"/>
                </p:cNvSpPr>
                <p:nvPr/>
              </p:nvSpPr>
              <p:spPr bwMode="auto">
                <a:xfrm>
                  <a:off x="3526" y="2832"/>
                  <a:ext cx="3" cy="111"/>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37" name="Rectangle 2173"/>
                <p:cNvSpPr>
                  <a:spLocks noChangeArrowheads="1"/>
                </p:cNvSpPr>
                <p:nvPr/>
              </p:nvSpPr>
              <p:spPr bwMode="auto">
                <a:xfrm>
                  <a:off x="3529" y="2832"/>
                  <a:ext cx="2" cy="11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38" name="Rectangle 2174"/>
                <p:cNvSpPr>
                  <a:spLocks noChangeArrowheads="1"/>
                </p:cNvSpPr>
                <p:nvPr/>
              </p:nvSpPr>
              <p:spPr bwMode="auto">
                <a:xfrm>
                  <a:off x="3531" y="2832"/>
                  <a:ext cx="4" cy="111"/>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39" name="Rectangle 2175"/>
                <p:cNvSpPr>
                  <a:spLocks noChangeArrowheads="1"/>
                </p:cNvSpPr>
                <p:nvPr/>
              </p:nvSpPr>
              <p:spPr bwMode="auto">
                <a:xfrm>
                  <a:off x="3535" y="2832"/>
                  <a:ext cx="5" cy="111"/>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40" name="Rectangle 2176"/>
                <p:cNvSpPr>
                  <a:spLocks noChangeArrowheads="1"/>
                </p:cNvSpPr>
                <p:nvPr/>
              </p:nvSpPr>
              <p:spPr bwMode="auto">
                <a:xfrm>
                  <a:off x="3540" y="2832"/>
                  <a:ext cx="4" cy="111"/>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41" name="Rectangle 2177"/>
                <p:cNvSpPr>
                  <a:spLocks noChangeArrowheads="1"/>
                </p:cNvSpPr>
                <p:nvPr/>
              </p:nvSpPr>
              <p:spPr bwMode="auto">
                <a:xfrm>
                  <a:off x="3544" y="2832"/>
                  <a:ext cx="6" cy="111"/>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42" name="Rectangle 2178"/>
                <p:cNvSpPr>
                  <a:spLocks noChangeArrowheads="1"/>
                </p:cNvSpPr>
                <p:nvPr/>
              </p:nvSpPr>
              <p:spPr bwMode="auto">
                <a:xfrm>
                  <a:off x="3550" y="2832"/>
                  <a:ext cx="10" cy="11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43" name="Rectangle 2179"/>
                <p:cNvSpPr>
                  <a:spLocks noChangeArrowheads="1"/>
                </p:cNvSpPr>
                <p:nvPr/>
              </p:nvSpPr>
              <p:spPr bwMode="auto">
                <a:xfrm>
                  <a:off x="3560" y="2832"/>
                  <a:ext cx="22" cy="11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44" name="Rectangle 2180"/>
                <p:cNvSpPr>
                  <a:spLocks noChangeArrowheads="1"/>
                </p:cNvSpPr>
                <p:nvPr/>
              </p:nvSpPr>
              <p:spPr bwMode="auto">
                <a:xfrm>
                  <a:off x="3582" y="2832"/>
                  <a:ext cx="7" cy="11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45" name="Rectangle 2181"/>
                <p:cNvSpPr>
                  <a:spLocks noChangeArrowheads="1"/>
                </p:cNvSpPr>
                <p:nvPr/>
              </p:nvSpPr>
              <p:spPr bwMode="auto">
                <a:xfrm>
                  <a:off x="3589" y="2832"/>
                  <a:ext cx="6" cy="111"/>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46" name="Rectangle 2182"/>
                <p:cNvSpPr>
                  <a:spLocks noChangeArrowheads="1"/>
                </p:cNvSpPr>
                <p:nvPr/>
              </p:nvSpPr>
              <p:spPr bwMode="auto">
                <a:xfrm>
                  <a:off x="3595" y="2832"/>
                  <a:ext cx="5" cy="111"/>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47" name="Rectangle 2183"/>
                <p:cNvSpPr>
                  <a:spLocks noChangeArrowheads="1"/>
                </p:cNvSpPr>
                <p:nvPr/>
              </p:nvSpPr>
              <p:spPr bwMode="auto">
                <a:xfrm>
                  <a:off x="3600" y="2832"/>
                  <a:ext cx="3" cy="111"/>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48" name="Rectangle 2184"/>
                <p:cNvSpPr>
                  <a:spLocks noChangeArrowheads="1"/>
                </p:cNvSpPr>
                <p:nvPr/>
              </p:nvSpPr>
              <p:spPr bwMode="auto">
                <a:xfrm>
                  <a:off x="3603" y="2832"/>
                  <a:ext cx="4" cy="111"/>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49" name="Rectangle 2185"/>
                <p:cNvSpPr>
                  <a:spLocks noChangeArrowheads="1"/>
                </p:cNvSpPr>
                <p:nvPr/>
              </p:nvSpPr>
              <p:spPr bwMode="auto">
                <a:xfrm>
                  <a:off x="3607" y="2832"/>
                  <a:ext cx="4" cy="11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0" name="Rectangle 2186"/>
                <p:cNvSpPr>
                  <a:spLocks noChangeArrowheads="1"/>
                </p:cNvSpPr>
                <p:nvPr/>
              </p:nvSpPr>
              <p:spPr bwMode="auto">
                <a:xfrm>
                  <a:off x="3611" y="2832"/>
                  <a:ext cx="2" cy="111"/>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1" name="Rectangle 2187"/>
                <p:cNvSpPr>
                  <a:spLocks noChangeArrowheads="1"/>
                </p:cNvSpPr>
                <p:nvPr/>
              </p:nvSpPr>
              <p:spPr bwMode="auto">
                <a:xfrm>
                  <a:off x="3613" y="2832"/>
                  <a:ext cx="2" cy="111"/>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2" name="Rectangle 2188"/>
                <p:cNvSpPr>
                  <a:spLocks noChangeArrowheads="1"/>
                </p:cNvSpPr>
                <p:nvPr/>
              </p:nvSpPr>
              <p:spPr bwMode="auto">
                <a:xfrm>
                  <a:off x="3615" y="2832"/>
                  <a:ext cx="4" cy="111"/>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3" name="Rectangle 2189"/>
                <p:cNvSpPr>
                  <a:spLocks noChangeArrowheads="1"/>
                </p:cNvSpPr>
                <p:nvPr/>
              </p:nvSpPr>
              <p:spPr bwMode="auto">
                <a:xfrm>
                  <a:off x="3619" y="2832"/>
                  <a:ext cx="2" cy="111"/>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4" name="Rectangle 2190"/>
                <p:cNvSpPr>
                  <a:spLocks noChangeArrowheads="1"/>
                </p:cNvSpPr>
                <p:nvPr/>
              </p:nvSpPr>
              <p:spPr bwMode="auto">
                <a:xfrm>
                  <a:off x="3621" y="2832"/>
                  <a:ext cx="2" cy="111"/>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5" name="Rectangle 2191"/>
                <p:cNvSpPr>
                  <a:spLocks noChangeArrowheads="1"/>
                </p:cNvSpPr>
                <p:nvPr/>
              </p:nvSpPr>
              <p:spPr bwMode="auto">
                <a:xfrm>
                  <a:off x="3623" y="2832"/>
                  <a:ext cx="2" cy="111"/>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6" name="Rectangle 2192"/>
                <p:cNvSpPr>
                  <a:spLocks noChangeArrowheads="1"/>
                </p:cNvSpPr>
                <p:nvPr/>
              </p:nvSpPr>
              <p:spPr bwMode="auto">
                <a:xfrm>
                  <a:off x="3625" y="2832"/>
                  <a:ext cx="2" cy="111"/>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7" name="Rectangle 2193"/>
                <p:cNvSpPr>
                  <a:spLocks noChangeArrowheads="1"/>
                </p:cNvSpPr>
                <p:nvPr/>
              </p:nvSpPr>
              <p:spPr bwMode="auto">
                <a:xfrm>
                  <a:off x="3627" y="2832"/>
                  <a:ext cx="3" cy="11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8" name="Rectangle 2194"/>
                <p:cNvSpPr>
                  <a:spLocks noChangeArrowheads="1"/>
                </p:cNvSpPr>
                <p:nvPr/>
              </p:nvSpPr>
              <p:spPr bwMode="auto">
                <a:xfrm>
                  <a:off x="3630" y="2832"/>
                  <a:ext cx="1" cy="111"/>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59" name="Rectangle 2195"/>
                <p:cNvSpPr>
                  <a:spLocks noChangeArrowheads="1"/>
                </p:cNvSpPr>
                <p:nvPr/>
              </p:nvSpPr>
              <p:spPr bwMode="auto">
                <a:xfrm>
                  <a:off x="3631" y="2832"/>
                  <a:ext cx="2" cy="111"/>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0" name="Rectangle 2196"/>
                <p:cNvSpPr>
                  <a:spLocks noChangeArrowheads="1"/>
                </p:cNvSpPr>
                <p:nvPr/>
              </p:nvSpPr>
              <p:spPr bwMode="auto">
                <a:xfrm>
                  <a:off x="3633" y="2832"/>
                  <a:ext cx="1" cy="111"/>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1" name="Rectangle 2197"/>
                <p:cNvSpPr>
                  <a:spLocks noChangeArrowheads="1"/>
                </p:cNvSpPr>
                <p:nvPr/>
              </p:nvSpPr>
              <p:spPr bwMode="auto">
                <a:xfrm>
                  <a:off x="3634" y="2832"/>
                  <a:ext cx="2" cy="111"/>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2" name="Rectangle 2198"/>
                <p:cNvSpPr>
                  <a:spLocks noChangeArrowheads="1"/>
                </p:cNvSpPr>
                <p:nvPr/>
              </p:nvSpPr>
              <p:spPr bwMode="auto">
                <a:xfrm>
                  <a:off x="3636" y="2832"/>
                  <a:ext cx="2" cy="111"/>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3" name="Rectangle 2199"/>
                <p:cNvSpPr>
                  <a:spLocks noChangeArrowheads="1"/>
                </p:cNvSpPr>
                <p:nvPr/>
              </p:nvSpPr>
              <p:spPr bwMode="auto">
                <a:xfrm>
                  <a:off x="3638" y="2832"/>
                  <a:ext cx="2" cy="111"/>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4" name="Rectangle 2200"/>
                <p:cNvSpPr>
                  <a:spLocks noChangeArrowheads="1"/>
                </p:cNvSpPr>
                <p:nvPr/>
              </p:nvSpPr>
              <p:spPr bwMode="auto">
                <a:xfrm>
                  <a:off x="3640" y="2832"/>
                  <a:ext cx="1" cy="111"/>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5" name="Rectangle 2201"/>
                <p:cNvSpPr>
                  <a:spLocks noChangeArrowheads="1"/>
                </p:cNvSpPr>
                <p:nvPr/>
              </p:nvSpPr>
              <p:spPr bwMode="auto">
                <a:xfrm>
                  <a:off x="3641" y="2832"/>
                  <a:ext cx="2" cy="111"/>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6" name="Rectangle 2202"/>
                <p:cNvSpPr>
                  <a:spLocks noChangeArrowheads="1"/>
                </p:cNvSpPr>
                <p:nvPr/>
              </p:nvSpPr>
              <p:spPr bwMode="auto">
                <a:xfrm>
                  <a:off x="3643" y="2832"/>
                  <a:ext cx="1" cy="111"/>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7" name="Rectangle 2203"/>
                <p:cNvSpPr>
                  <a:spLocks noChangeArrowheads="1"/>
                </p:cNvSpPr>
                <p:nvPr/>
              </p:nvSpPr>
              <p:spPr bwMode="auto">
                <a:xfrm>
                  <a:off x="3644" y="2832"/>
                  <a:ext cx="2" cy="111"/>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8" name="Rectangle 2204"/>
                <p:cNvSpPr>
                  <a:spLocks noChangeArrowheads="1"/>
                </p:cNvSpPr>
                <p:nvPr/>
              </p:nvSpPr>
              <p:spPr bwMode="auto">
                <a:xfrm>
                  <a:off x="3646" y="2832"/>
                  <a:ext cx="1" cy="111"/>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69" name="Rectangle 2205"/>
                <p:cNvSpPr>
                  <a:spLocks noChangeArrowheads="1"/>
                </p:cNvSpPr>
                <p:nvPr/>
              </p:nvSpPr>
              <p:spPr bwMode="auto">
                <a:xfrm>
                  <a:off x="3647" y="2832"/>
                  <a:ext cx="1" cy="111"/>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0" name="Rectangle 2206"/>
                <p:cNvSpPr>
                  <a:spLocks noChangeArrowheads="1"/>
                </p:cNvSpPr>
                <p:nvPr/>
              </p:nvSpPr>
              <p:spPr bwMode="auto">
                <a:xfrm>
                  <a:off x="3648" y="2832"/>
                  <a:ext cx="2" cy="111"/>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1" name="Rectangle 2207"/>
                <p:cNvSpPr>
                  <a:spLocks noChangeArrowheads="1"/>
                </p:cNvSpPr>
                <p:nvPr/>
              </p:nvSpPr>
              <p:spPr bwMode="auto">
                <a:xfrm>
                  <a:off x="3650" y="2832"/>
                  <a:ext cx="2" cy="111"/>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2" name="Rectangle 2208"/>
                <p:cNvSpPr>
                  <a:spLocks noChangeArrowheads="1"/>
                </p:cNvSpPr>
                <p:nvPr/>
              </p:nvSpPr>
              <p:spPr bwMode="auto">
                <a:xfrm>
                  <a:off x="3652" y="2832"/>
                  <a:ext cx="1" cy="111"/>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3" name="Rectangle 2209"/>
                <p:cNvSpPr>
                  <a:spLocks noChangeArrowheads="1"/>
                </p:cNvSpPr>
                <p:nvPr/>
              </p:nvSpPr>
              <p:spPr bwMode="auto">
                <a:xfrm>
                  <a:off x="3653" y="2832"/>
                  <a:ext cx="1" cy="111"/>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4" name="Rectangle 2210"/>
                <p:cNvSpPr>
                  <a:spLocks noChangeArrowheads="1"/>
                </p:cNvSpPr>
                <p:nvPr/>
              </p:nvSpPr>
              <p:spPr bwMode="auto">
                <a:xfrm>
                  <a:off x="3654" y="2832"/>
                  <a:ext cx="2" cy="111"/>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5" name="Rectangle 2211"/>
                <p:cNvSpPr>
                  <a:spLocks noChangeArrowheads="1"/>
                </p:cNvSpPr>
                <p:nvPr/>
              </p:nvSpPr>
              <p:spPr bwMode="auto">
                <a:xfrm>
                  <a:off x="3656" y="2832"/>
                  <a:ext cx="1" cy="111"/>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6" name="Rectangle 2212"/>
                <p:cNvSpPr>
                  <a:spLocks noChangeArrowheads="1"/>
                </p:cNvSpPr>
                <p:nvPr/>
              </p:nvSpPr>
              <p:spPr bwMode="auto">
                <a:xfrm>
                  <a:off x="3657" y="2832"/>
                  <a:ext cx="2" cy="111"/>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7" name="Rectangle 2213"/>
                <p:cNvSpPr>
                  <a:spLocks noChangeArrowheads="1"/>
                </p:cNvSpPr>
                <p:nvPr/>
              </p:nvSpPr>
              <p:spPr bwMode="auto">
                <a:xfrm>
                  <a:off x="3659" y="2832"/>
                  <a:ext cx="1" cy="111"/>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8" name="Rectangle 2214"/>
                <p:cNvSpPr>
                  <a:spLocks noChangeArrowheads="1"/>
                </p:cNvSpPr>
                <p:nvPr/>
              </p:nvSpPr>
              <p:spPr bwMode="auto">
                <a:xfrm>
                  <a:off x="3660" y="2832"/>
                  <a:ext cx="1" cy="111"/>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9" name="Rectangle 2215"/>
                <p:cNvSpPr>
                  <a:spLocks noChangeArrowheads="1"/>
                </p:cNvSpPr>
                <p:nvPr/>
              </p:nvSpPr>
              <p:spPr bwMode="auto">
                <a:xfrm>
                  <a:off x="3661" y="2832"/>
                  <a:ext cx="2" cy="111"/>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80" name="Rectangle 2216"/>
                <p:cNvSpPr>
                  <a:spLocks noChangeArrowheads="1"/>
                </p:cNvSpPr>
                <p:nvPr/>
              </p:nvSpPr>
              <p:spPr bwMode="auto">
                <a:xfrm>
                  <a:off x="3663" y="2832"/>
                  <a:ext cx="1" cy="111"/>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81" name="Rectangle 2217"/>
                <p:cNvSpPr>
                  <a:spLocks noChangeArrowheads="1"/>
                </p:cNvSpPr>
                <p:nvPr/>
              </p:nvSpPr>
              <p:spPr bwMode="auto">
                <a:xfrm>
                  <a:off x="3664" y="2832"/>
                  <a:ext cx="1" cy="111"/>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82" name="Rectangle 2218"/>
                <p:cNvSpPr>
                  <a:spLocks noChangeArrowheads="1"/>
                </p:cNvSpPr>
                <p:nvPr/>
              </p:nvSpPr>
              <p:spPr bwMode="auto">
                <a:xfrm>
                  <a:off x="3665" y="2832"/>
                  <a:ext cx="1" cy="111"/>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83" name="Rectangle 2219"/>
                <p:cNvSpPr>
                  <a:spLocks noChangeArrowheads="1"/>
                </p:cNvSpPr>
                <p:nvPr/>
              </p:nvSpPr>
              <p:spPr bwMode="auto">
                <a:xfrm>
                  <a:off x="3666" y="2832"/>
                  <a:ext cx="1" cy="111"/>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84" name="Rectangle 2220"/>
                <p:cNvSpPr>
                  <a:spLocks noChangeArrowheads="1"/>
                </p:cNvSpPr>
                <p:nvPr/>
              </p:nvSpPr>
              <p:spPr bwMode="auto">
                <a:xfrm>
                  <a:off x="3667" y="2832"/>
                  <a:ext cx="2" cy="111"/>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85" name="Rectangle 2221"/>
                <p:cNvSpPr>
                  <a:spLocks noChangeArrowheads="1"/>
                </p:cNvSpPr>
                <p:nvPr/>
              </p:nvSpPr>
              <p:spPr bwMode="auto">
                <a:xfrm>
                  <a:off x="3669" y="2832"/>
                  <a:ext cx="1" cy="111"/>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86" name="Rectangle 2222"/>
                <p:cNvSpPr>
                  <a:spLocks noChangeArrowheads="1"/>
                </p:cNvSpPr>
                <p:nvPr/>
              </p:nvSpPr>
              <p:spPr bwMode="auto">
                <a:xfrm>
                  <a:off x="3670" y="2832"/>
                  <a:ext cx="1" cy="111"/>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87" name="Rectangle 2223"/>
                <p:cNvSpPr>
                  <a:spLocks noChangeArrowheads="1"/>
                </p:cNvSpPr>
                <p:nvPr/>
              </p:nvSpPr>
              <p:spPr bwMode="auto">
                <a:xfrm>
                  <a:off x="3671" y="2832"/>
                  <a:ext cx="2" cy="111"/>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88" name="Rectangle 2224"/>
                <p:cNvSpPr>
                  <a:spLocks noChangeArrowheads="1"/>
                </p:cNvSpPr>
                <p:nvPr/>
              </p:nvSpPr>
              <p:spPr bwMode="auto">
                <a:xfrm>
                  <a:off x="3673" y="2832"/>
                  <a:ext cx="1" cy="111"/>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89" name="Rectangle 2225"/>
                <p:cNvSpPr>
                  <a:spLocks noChangeArrowheads="1"/>
                </p:cNvSpPr>
                <p:nvPr/>
              </p:nvSpPr>
              <p:spPr bwMode="auto">
                <a:xfrm>
                  <a:off x="3674" y="2832"/>
                  <a:ext cx="1" cy="111"/>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0" name="Rectangle 2226"/>
                <p:cNvSpPr>
                  <a:spLocks noChangeArrowheads="1"/>
                </p:cNvSpPr>
                <p:nvPr/>
              </p:nvSpPr>
              <p:spPr bwMode="auto">
                <a:xfrm>
                  <a:off x="3675" y="2832"/>
                  <a:ext cx="1" cy="111"/>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1" name="Rectangle 2227"/>
                <p:cNvSpPr>
                  <a:spLocks noChangeArrowheads="1"/>
                </p:cNvSpPr>
                <p:nvPr/>
              </p:nvSpPr>
              <p:spPr bwMode="auto">
                <a:xfrm>
                  <a:off x="3676" y="2832"/>
                  <a:ext cx="2" cy="111"/>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2" name="Rectangle 2228"/>
                <p:cNvSpPr>
                  <a:spLocks noChangeArrowheads="1"/>
                </p:cNvSpPr>
                <p:nvPr/>
              </p:nvSpPr>
              <p:spPr bwMode="auto">
                <a:xfrm>
                  <a:off x="3678" y="2832"/>
                  <a:ext cx="1" cy="111"/>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3" name="Rectangle 2229"/>
                <p:cNvSpPr>
                  <a:spLocks noChangeArrowheads="1"/>
                </p:cNvSpPr>
                <p:nvPr/>
              </p:nvSpPr>
              <p:spPr bwMode="auto">
                <a:xfrm>
                  <a:off x="3679" y="2832"/>
                  <a:ext cx="1" cy="111"/>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4" name="Rectangle 2230"/>
                <p:cNvSpPr>
                  <a:spLocks noChangeArrowheads="1"/>
                </p:cNvSpPr>
                <p:nvPr/>
              </p:nvSpPr>
              <p:spPr bwMode="auto">
                <a:xfrm>
                  <a:off x="3680" y="2832"/>
                  <a:ext cx="2" cy="111"/>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5" name="Rectangle 2231"/>
                <p:cNvSpPr>
                  <a:spLocks noChangeArrowheads="1"/>
                </p:cNvSpPr>
                <p:nvPr/>
              </p:nvSpPr>
              <p:spPr bwMode="auto">
                <a:xfrm>
                  <a:off x="3682" y="2832"/>
                  <a:ext cx="1" cy="111"/>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6" name="Rectangle 2232"/>
                <p:cNvSpPr>
                  <a:spLocks noChangeArrowheads="1"/>
                </p:cNvSpPr>
                <p:nvPr/>
              </p:nvSpPr>
              <p:spPr bwMode="auto">
                <a:xfrm>
                  <a:off x="3683" y="2832"/>
                  <a:ext cx="1" cy="111"/>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7" name="Rectangle 2233"/>
                <p:cNvSpPr>
                  <a:spLocks noChangeArrowheads="1"/>
                </p:cNvSpPr>
                <p:nvPr/>
              </p:nvSpPr>
              <p:spPr bwMode="auto">
                <a:xfrm>
                  <a:off x="3684" y="2832"/>
                  <a:ext cx="1" cy="111"/>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8" name="Rectangle 2234"/>
                <p:cNvSpPr>
                  <a:spLocks noChangeArrowheads="1"/>
                </p:cNvSpPr>
                <p:nvPr/>
              </p:nvSpPr>
              <p:spPr bwMode="auto">
                <a:xfrm>
                  <a:off x="3685" y="2832"/>
                  <a:ext cx="1" cy="111"/>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99" name="Rectangle 2235"/>
                <p:cNvSpPr>
                  <a:spLocks noChangeArrowheads="1"/>
                </p:cNvSpPr>
                <p:nvPr/>
              </p:nvSpPr>
              <p:spPr bwMode="auto">
                <a:xfrm>
                  <a:off x="3686" y="2832"/>
                  <a:ext cx="2" cy="111"/>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00" name="Rectangle 2236"/>
                <p:cNvSpPr>
                  <a:spLocks noChangeArrowheads="1"/>
                </p:cNvSpPr>
                <p:nvPr/>
              </p:nvSpPr>
              <p:spPr bwMode="auto">
                <a:xfrm>
                  <a:off x="3688" y="2832"/>
                  <a:ext cx="1" cy="111"/>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01" name="Rectangle 2237"/>
                <p:cNvSpPr>
                  <a:spLocks noChangeArrowheads="1"/>
                </p:cNvSpPr>
                <p:nvPr/>
              </p:nvSpPr>
              <p:spPr bwMode="auto">
                <a:xfrm>
                  <a:off x="3689" y="2832"/>
                  <a:ext cx="1" cy="111"/>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02" name="Rectangle 2238"/>
                <p:cNvSpPr>
                  <a:spLocks noChangeArrowheads="1"/>
                </p:cNvSpPr>
                <p:nvPr/>
              </p:nvSpPr>
              <p:spPr bwMode="auto">
                <a:xfrm>
                  <a:off x="3690" y="2832"/>
                  <a:ext cx="2" cy="111"/>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03" name="Rectangle 2239"/>
                <p:cNvSpPr>
                  <a:spLocks noChangeArrowheads="1"/>
                </p:cNvSpPr>
                <p:nvPr/>
              </p:nvSpPr>
              <p:spPr bwMode="auto">
                <a:xfrm>
                  <a:off x="3692" y="2832"/>
                  <a:ext cx="1" cy="111"/>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04" name="Rectangle 2240"/>
                <p:cNvSpPr>
                  <a:spLocks noChangeArrowheads="1"/>
                </p:cNvSpPr>
                <p:nvPr/>
              </p:nvSpPr>
              <p:spPr bwMode="auto">
                <a:xfrm>
                  <a:off x="3693" y="2832"/>
                  <a:ext cx="1" cy="111"/>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05" name="Rectangle 2241"/>
                <p:cNvSpPr>
                  <a:spLocks noChangeArrowheads="1"/>
                </p:cNvSpPr>
                <p:nvPr/>
              </p:nvSpPr>
              <p:spPr bwMode="auto">
                <a:xfrm>
                  <a:off x="3694" y="2832"/>
                  <a:ext cx="1" cy="111"/>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06" name="Rectangle 2242"/>
                <p:cNvSpPr>
                  <a:spLocks noChangeArrowheads="1"/>
                </p:cNvSpPr>
                <p:nvPr/>
              </p:nvSpPr>
              <p:spPr bwMode="auto">
                <a:xfrm>
                  <a:off x="3695" y="2832"/>
                  <a:ext cx="2" cy="111"/>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07" name="Rectangle 2243"/>
                <p:cNvSpPr>
                  <a:spLocks noChangeArrowheads="1"/>
                </p:cNvSpPr>
                <p:nvPr/>
              </p:nvSpPr>
              <p:spPr bwMode="auto">
                <a:xfrm>
                  <a:off x="3697" y="2832"/>
                  <a:ext cx="1" cy="11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08" name="Rectangle 2244"/>
                <p:cNvSpPr>
                  <a:spLocks noChangeArrowheads="1"/>
                </p:cNvSpPr>
                <p:nvPr/>
              </p:nvSpPr>
              <p:spPr bwMode="auto">
                <a:xfrm>
                  <a:off x="3698" y="2832"/>
                  <a:ext cx="1" cy="111"/>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09" name="Rectangle 2245"/>
                <p:cNvSpPr>
                  <a:spLocks noChangeArrowheads="1"/>
                </p:cNvSpPr>
                <p:nvPr/>
              </p:nvSpPr>
              <p:spPr bwMode="auto">
                <a:xfrm>
                  <a:off x="3699" y="2832"/>
                  <a:ext cx="2" cy="111"/>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10" name="Rectangle 2246"/>
                <p:cNvSpPr>
                  <a:spLocks noChangeArrowheads="1"/>
                </p:cNvSpPr>
                <p:nvPr/>
              </p:nvSpPr>
              <p:spPr bwMode="auto">
                <a:xfrm>
                  <a:off x="3701" y="2832"/>
                  <a:ext cx="1" cy="111"/>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11" name="Rectangle 2247"/>
                <p:cNvSpPr>
                  <a:spLocks noChangeArrowheads="1"/>
                </p:cNvSpPr>
                <p:nvPr/>
              </p:nvSpPr>
              <p:spPr bwMode="auto">
                <a:xfrm>
                  <a:off x="3702" y="2832"/>
                  <a:ext cx="1" cy="111"/>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12" name="Rectangle 2248"/>
                <p:cNvSpPr>
                  <a:spLocks noChangeArrowheads="1"/>
                </p:cNvSpPr>
                <p:nvPr/>
              </p:nvSpPr>
              <p:spPr bwMode="auto">
                <a:xfrm>
                  <a:off x="3703" y="2832"/>
                  <a:ext cx="1" cy="111"/>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13" name="Rectangle 2249"/>
                <p:cNvSpPr>
                  <a:spLocks noChangeArrowheads="1"/>
                </p:cNvSpPr>
                <p:nvPr/>
              </p:nvSpPr>
              <p:spPr bwMode="auto">
                <a:xfrm>
                  <a:off x="3704" y="2832"/>
                  <a:ext cx="1" cy="111"/>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14" name="Rectangle 2250"/>
                <p:cNvSpPr>
                  <a:spLocks noChangeArrowheads="1"/>
                </p:cNvSpPr>
                <p:nvPr/>
              </p:nvSpPr>
              <p:spPr bwMode="auto">
                <a:xfrm>
                  <a:off x="3705" y="2832"/>
                  <a:ext cx="2" cy="111"/>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15" name="Rectangle 2251"/>
                <p:cNvSpPr>
                  <a:spLocks noChangeArrowheads="1"/>
                </p:cNvSpPr>
                <p:nvPr/>
              </p:nvSpPr>
              <p:spPr bwMode="auto">
                <a:xfrm>
                  <a:off x="3707" y="2832"/>
                  <a:ext cx="1" cy="111"/>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16" name="Rectangle 2252"/>
                <p:cNvSpPr>
                  <a:spLocks noChangeArrowheads="1"/>
                </p:cNvSpPr>
                <p:nvPr/>
              </p:nvSpPr>
              <p:spPr bwMode="auto">
                <a:xfrm>
                  <a:off x="3708" y="2832"/>
                  <a:ext cx="2" cy="111"/>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17" name="Rectangle 2253"/>
                <p:cNvSpPr>
                  <a:spLocks noChangeArrowheads="1"/>
                </p:cNvSpPr>
                <p:nvPr/>
              </p:nvSpPr>
              <p:spPr bwMode="auto">
                <a:xfrm>
                  <a:off x="3710" y="2832"/>
                  <a:ext cx="1" cy="111"/>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18" name="Rectangle 2254"/>
                <p:cNvSpPr>
                  <a:spLocks noChangeArrowheads="1"/>
                </p:cNvSpPr>
                <p:nvPr/>
              </p:nvSpPr>
              <p:spPr bwMode="auto">
                <a:xfrm>
                  <a:off x="3711" y="2832"/>
                  <a:ext cx="1" cy="111"/>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19" name="Rectangle 2255"/>
                <p:cNvSpPr>
                  <a:spLocks noChangeArrowheads="1"/>
                </p:cNvSpPr>
                <p:nvPr/>
              </p:nvSpPr>
              <p:spPr bwMode="auto">
                <a:xfrm>
                  <a:off x="3711" y="2832"/>
                  <a:ext cx="2" cy="111"/>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0" name="Rectangle 2256"/>
                <p:cNvSpPr>
                  <a:spLocks noChangeArrowheads="1"/>
                </p:cNvSpPr>
                <p:nvPr/>
              </p:nvSpPr>
              <p:spPr bwMode="auto">
                <a:xfrm>
                  <a:off x="3713" y="2832"/>
                  <a:ext cx="1" cy="111"/>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1" name="Rectangle 2257"/>
                <p:cNvSpPr>
                  <a:spLocks noChangeArrowheads="1"/>
                </p:cNvSpPr>
                <p:nvPr/>
              </p:nvSpPr>
              <p:spPr bwMode="auto">
                <a:xfrm>
                  <a:off x="3714" y="2832"/>
                  <a:ext cx="1" cy="111"/>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2" name="Rectangle 2258"/>
                <p:cNvSpPr>
                  <a:spLocks noChangeArrowheads="1"/>
                </p:cNvSpPr>
                <p:nvPr/>
              </p:nvSpPr>
              <p:spPr bwMode="auto">
                <a:xfrm>
                  <a:off x="3715" y="2832"/>
                  <a:ext cx="1" cy="111"/>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3" name="Rectangle 2259"/>
                <p:cNvSpPr>
                  <a:spLocks noChangeArrowheads="1"/>
                </p:cNvSpPr>
                <p:nvPr/>
              </p:nvSpPr>
              <p:spPr bwMode="auto">
                <a:xfrm>
                  <a:off x="3716" y="2832"/>
                  <a:ext cx="1" cy="111"/>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4" name="Rectangle 2260"/>
                <p:cNvSpPr>
                  <a:spLocks noChangeArrowheads="1"/>
                </p:cNvSpPr>
                <p:nvPr/>
              </p:nvSpPr>
              <p:spPr bwMode="auto">
                <a:xfrm>
                  <a:off x="3717" y="2832"/>
                  <a:ext cx="1" cy="111"/>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5" name="Rectangle 2261"/>
                <p:cNvSpPr>
                  <a:spLocks noChangeArrowheads="1"/>
                </p:cNvSpPr>
                <p:nvPr/>
              </p:nvSpPr>
              <p:spPr bwMode="auto">
                <a:xfrm>
                  <a:off x="3717" y="2832"/>
                  <a:ext cx="1" cy="111"/>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6" name="Rectangle 2262"/>
                <p:cNvSpPr>
                  <a:spLocks noChangeArrowheads="1"/>
                </p:cNvSpPr>
                <p:nvPr/>
              </p:nvSpPr>
              <p:spPr bwMode="auto">
                <a:xfrm>
                  <a:off x="3718" y="2832"/>
                  <a:ext cx="1" cy="111"/>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7" name="Rectangle 2263"/>
                <p:cNvSpPr>
                  <a:spLocks noChangeArrowheads="1"/>
                </p:cNvSpPr>
                <p:nvPr/>
              </p:nvSpPr>
              <p:spPr bwMode="auto">
                <a:xfrm>
                  <a:off x="3718" y="2832"/>
                  <a:ext cx="1" cy="111"/>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8" name="Rectangle 2264"/>
                <p:cNvSpPr>
                  <a:spLocks noChangeArrowheads="1"/>
                </p:cNvSpPr>
                <p:nvPr/>
              </p:nvSpPr>
              <p:spPr bwMode="auto">
                <a:xfrm>
                  <a:off x="3719" y="2832"/>
                  <a:ext cx="1" cy="111"/>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29" name="Rectangle 2265"/>
                <p:cNvSpPr>
                  <a:spLocks noChangeArrowheads="1"/>
                </p:cNvSpPr>
                <p:nvPr/>
              </p:nvSpPr>
              <p:spPr bwMode="auto">
                <a:xfrm>
                  <a:off x="3719" y="2832"/>
                  <a:ext cx="1" cy="111"/>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30" name="Rectangle 2266"/>
                <p:cNvSpPr>
                  <a:spLocks noChangeArrowheads="1"/>
                </p:cNvSpPr>
                <p:nvPr/>
              </p:nvSpPr>
              <p:spPr bwMode="auto">
                <a:xfrm>
                  <a:off x="3719" y="2832"/>
                  <a:ext cx="1" cy="1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31" name="Rectangle 2267"/>
                <p:cNvSpPr>
                  <a:spLocks noChangeArrowheads="1"/>
                </p:cNvSpPr>
                <p:nvPr/>
              </p:nvSpPr>
              <p:spPr bwMode="auto">
                <a:xfrm>
                  <a:off x="3720" y="2832"/>
                  <a:ext cx="1" cy="111"/>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232" name="Freeform 2268"/>
                <p:cNvSpPr>
                  <a:spLocks/>
                </p:cNvSpPr>
                <p:nvPr/>
              </p:nvSpPr>
              <p:spPr bwMode="auto">
                <a:xfrm>
                  <a:off x="3418" y="2832"/>
                  <a:ext cx="302" cy="110"/>
                </a:xfrm>
                <a:custGeom>
                  <a:avLst/>
                  <a:gdLst>
                    <a:gd name="T0" fmla="*/ 0 w 3521"/>
                    <a:gd name="T1" fmla="*/ 976 h 1284"/>
                    <a:gd name="T2" fmla="*/ 308 w 3521"/>
                    <a:gd name="T3" fmla="*/ 1284 h 1284"/>
                    <a:gd name="T4" fmla="*/ 3212 w 3521"/>
                    <a:gd name="T5" fmla="*/ 1284 h 1284"/>
                    <a:gd name="T6" fmla="*/ 3521 w 3521"/>
                    <a:gd name="T7" fmla="*/ 976 h 1284"/>
                    <a:gd name="T8" fmla="*/ 3521 w 3521"/>
                    <a:gd name="T9" fmla="*/ 309 h 1284"/>
                    <a:gd name="T10" fmla="*/ 3212 w 3521"/>
                    <a:gd name="T11" fmla="*/ 0 h 1284"/>
                    <a:gd name="T12" fmla="*/ 308 w 3521"/>
                    <a:gd name="T13" fmla="*/ 0 h 1284"/>
                    <a:gd name="T14" fmla="*/ 0 w 3521"/>
                    <a:gd name="T15" fmla="*/ 309 h 1284"/>
                    <a:gd name="T16" fmla="*/ 0 w 3521"/>
                    <a:gd name="T17" fmla="*/ 976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1" h="1284">
                      <a:moveTo>
                        <a:pt x="0" y="976"/>
                      </a:moveTo>
                      <a:cubicBezTo>
                        <a:pt x="0" y="1146"/>
                        <a:pt x="138" y="1284"/>
                        <a:pt x="308" y="1284"/>
                      </a:cubicBezTo>
                      <a:lnTo>
                        <a:pt x="3212" y="1284"/>
                      </a:lnTo>
                      <a:cubicBezTo>
                        <a:pt x="3383" y="1284"/>
                        <a:pt x="3521" y="1146"/>
                        <a:pt x="3521" y="976"/>
                      </a:cubicBezTo>
                      <a:lnTo>
                        <a:pt x="3521" y="309"/>
                      </a:lnTo>
                      <a:cubicBezTo>
                        <a:pt x="3521" y="138"/>
                        <a:pt x="3383" y="0"/>
                        <a:pt x="3212" y="0"/>
                      </a:cubicBezTo>
                      <a:lnTo>
                        <a:pt x="308" y="0"/>
                      </a:lnTo>
                      <a:cubicBezTo>
                        <a:pt x="138" y="0"/>
                        <a:pt x="0" y="138"/>
                        <a:pt x="0" y="309"/>
                      </a:cubicBezTo>
                      <a:lnTo>
                        <a:pt x="0" y="976"/>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89" name="Group 2269"/>
              <p:cNvGrpSpPr>
                <a:grpSpLocks/>
              </p:cNvGrpSpPr>
              <p:nvPr/>
            </p:nvGrpSpPr>
            <p:grpSpPr bwMode="auto">
              <a:xfrm>
                <a:off x="3291" y="3497"/>
                <a:ext cx="303" cy="109"/>
                <a:chOff x="3418" y="3497"/>
                <a:chExt cx="303" cy="109"/>
              </a:xfrm>
            </p:grpSpPr>
            <p:sp>
              <p:nvSpPr>
                <p:cNvPr id="1879" name="Rectangle 2270"/>
                <p:cNvSpPr>
                  <a:spLocks noChangeArrowheads="1"/>
                </p:cNvSpPr>
                <p:nvPr/>
              </p:nvSpPr>
              <p:spPr bwMode="auto">
                <a:xfrm>
                  <a:off x="3418" y="3497"/>
                  <a:ext cx="1" cy="109"/>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0" name="Rectangle 2271"/>
                <p:cNvSpPr>
                  <a:spLocks noChangeArrowheads="1"/>
                </p:cNvSpPr>
                <p:nvPr/>
              </p:nvSpPr>
              <p:spPr bwMode="auto">
                <a:xfrm>
                  <a:off x="3418" y="3497"/>
                  <a:ext cx="1" cy="109"/>
                </a:xfrm>
                <a:prstGeom prst="rect">
                  <a:avLst/>
                </a:prstGeom>
                <a:solidFill>
                  <a:srgbClr val="04040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1" name="Rectangle 2272"/>
                <p:cNvSpPr>
                  <a:spLocks noChangeArrowheads="1"/>
                </p:cNvSpPr>
                <p:nvPr/>
              </p:nvSpPr>
              <p:spPr bwMode="auto">
                <a:xfrm>
                  <a:off x="3418" y="3497"/>
                  <a:ext cx="1" cy="109"/>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2" name="Rectangle 2273"/>
                <p:cNvSpPr>
                  <a:spLocks noChangeArrowheads="1"/>
                </p:cNvSpPr>
                <p:nvPr/>
              </p:nvSpPr>
              <p:spPr bwMode="auto">
                <a:xfrm>
                  <a:off x="3419" y="3497"/>
                  <a:ext cx="1" cy="109"/>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3" name="Rectangle 2274"/>
                <p:cNvSpPr>
                  <a:spLocks noChangeArrowheads="1"/>
                </p:cNvSpPr>
                <p:nvPr/>
              </p:nvSpPr>
              <p:spPr bwMode="auto">
                <a:xfrm>
                  <a:off x="3419" y="3497"/>
                  <a:ext cx="1" cy="109"/>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4" name="Rectangle 2275"/>
                <p:cNvSpPr>
                  <a:spLocks noChangeArrowheads="1"/>
                </p:cNvSpPr>
                <p:nvPr/>
              </p:nvSpPr>
              <p:spPr bwMode="auto">
                <a:xfrm>
                  <a:off x="3420" y="3497"/>
                  <a:ext cx="1" cy="109"/>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5" name="Rectangle 2276"/>
                <p:cNvSpPr>
                  <a:spLocks noChangeArrowheads="1"/>
                </p:cNvSpPr>
                <p:nvPr/>
              </p:nvSpPr>
              <p:spPr bwMode="auto">
                <a:xfrm>
                  <a:off x="3420" y="3497"/>
                  <a:ext cx="1" cy="109"/>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6" name="Rectangle 2277"/>
                <p:cNvSpPr>
                  <a:spLocks noChangeArrowheads="1"/>
                </p:cNvSpPr>
                <p:nvPr/>
              </p:nvSpPr>
              <p:spPr bwMode="auto">
                <a:xfrm>
                  <a:off x="3421" y="3497"/>
                  <a:ext cx="1" cy="109"/>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7" name="Rectangle 2278"/>
                <p:cNvSpPr>
                  <a:spLocks noChangeArrowheads="1"/>
                </p:cNvSpPr>
                <p:nvPr/>
              </p:nvSpPr>
              <p:spPr bwMode="auto">
                <a:xfrm>
                  <a:off x="3422" y="3497"/>
                  <a:ext cx="1" cy="109"/>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8" name="Rectangle 2279"/>
                <p:cNvSpPr>
                  <a:spLocks noChangeArrowheads="1"/>
                </p:cNvSpPr>
                <p:nvPr/>
              </p:nvSpPr>
              <p:spPr bwMode="auto">
                <a:xfrm>
                  <a:off x="3423" y="3497"/>
                  <a:ext cx="1" cy="109"/>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89" name="Rectangle 2280"/>
                <p:cNvSpPr>
                  <a:spLocks noChangeArrowheads="1"/>
                </p:cNvSpPr>
                <p:nvPr/>
              </p:nvSpPr>
              <p:spPr bwMode="auto">
                <a:xfrm>
                  <a:off x="3424" y="3497"/>
                  <a:ext cx="1" cy="109"/>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0" name="Rectangle 2281"/>
                <p:cNvSpPr>
                  <a:spLocks noChangeArrowheads="1"/>
                </p:cNvSpPr>
                <p:nvPr/>
              </p:nvSpPr>
              <p:spPr bwMode="auto">
                <a:xfrm>
                  <a:off x="3425" y="3497"/>
                  <a:ext cx="1" cy="109"/>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1" name="Rectangle 2282"/>
                <p:cNvSpPr>
                  <a:spLocks noChangeArrowheads="1"/>
                </p:cNvSpPr>
                <p:nvPr/>
              </p:nvSpPr>
              <p:spPr bwMode="auto">
                <a:xfrm>
                  <a:off x="3426" y="3497"/>
                  <a:ext cx="1" cy="109"/>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2" name="Rectangle 2283"/>
                <p:cNvSpPr>
                  <a:spLocks noChangeArrowheads="1"/>
                </p:cNvSpPr>
                <p:nvPr/>
              </p:nvSpPr>
              <p:spPr bwMode="auto">
                <a:xfrm>
                  <a:off x="3427" y="3497"/>
                  <a:ext cx="2" cy="109"/>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3" name="Rectangle 2284"/>
                <p:cNvSpPr>
                  <a:spLocks noChangeArrowheads="1"/>
                </p:cNvSpPr>
                <p:nvPr/>
              </p:nvSpPr>
              <p:spPr bwMode="auto">
                <a:xfrm>
                  <a:off x="3429" y="3497"/>
                  <a:ext cx="1" cy="109"/>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4" name="Rectangle 2285"/>
                <p:cNvSpPr>
                  <a:spLocks noChangeArrowheads="1"/>
                </p:cNvSpPr>
                <p:nvPr/>
              </p:nvSpPr>
              <p:spPr bwMode="auto">
                <a:xfrm>
                  <a:off x="3430" y="3497"/>
                  <a:ext cx="1" cy="109"/>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5" name="Rectangle 2286"/>
                <p:cNvSpPr>
                  <a:spLocks noChangeArrowheads="1"/>
                </p:cNvSpPr>
                <p:nvPr/>
              </p:nvSpPr>
              <p:spPr bwMode="auto">
                <a:xfrm>
                  <a:off x="3431" y="3497"/>
                  <a:ext cx="1" cy="109"/>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6" name="Rectangle 2287"/>
                <p:cNvSpPr>
                  <a:spLocks noChangeArrowheads="1"/>
                </p:cNvSpPr>
                <p:nvPr/>
              </p:nvSpPr>
              <p:spPr bwMode="auto">
                <a:xfrm>
                  <a:off x="3432" y="3497"/>
                  <a:ext cx="1" cy="109"/>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7" name="Rectangle 2288"/>
                <p:cNvSpPr>
                  <a:spLocks noChangeArrowheads="1"/>
                </p:cNvSpPr>
                <p:nvPr/>
              </p:nvSpPr>
              <p:spPr bwMode="auto">
                <a:xfrm>
                  <a:off x="3433" y="3497"/>
                  <a:ext cx="1" cy="109"/>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8" name="Rectangle 2289"/>
                <p:cNvSpPr>
                  <a:spLocks noChangeArrowheads="1"/>
                </p:cNvSpPr>
                <p:nvPr/>
              </p:nvSpPr>
              <p:spPr bwMode="auto">
                <a:xfrm>
                  <a:off x="3434" y="3497"/>
                  <a:ext cx="2" cy="109"/>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99" name="Rectangle 2290"/>
                <p:cNvSpPr>
                  <a:spLocks noChangeArrowheads="1"/>
                </p:cNvSpPr>
                <p:nvPr/>
              </p:nvSpPr>
              <p:spPr bwMode="auto">
                <a:xfrm>
                  <a:off x="3436" y="3497"/>
                  <a:ext cx="1" cy="109"/>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0" name="Rectangle 2291"/>
                <p:cNvSpPr>
                  <a:spLocks noChangeArrowheads="1"/>
                </p:cNvSpPr>
                <p:nvPr/>
              </p:nvSpPr>
              <p:spPr bwMode="auto">
                <a:xfrm>
                  <a:off x="3437" y="3497"/>
                  <a:ext cx="1" cy="109"/>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1" name="Rectangle 2292"/>
                <p:cNvSpPr>
                  <a:spLocks noChangeArrowheads="1"/>
                </p:cNvSpPr>
                <p:nvPr/>
              </p:nvSpPr>
              <p:spPr bwMode="auto">
                <a:xfrm>
                  <a:off x="3438" y="3497"/>
                  <a:ext cx="2" cy="109"/>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2" name="Rectangle 2293"/>
                <p:cNvSpPr>
                  <a:spLocks noChangeArrowheads="1"/>
                </p:cNvSpPr>
                <p:nvPr/>
              </p:nvSpPr>
              <p:spPr bwMode="auto">
                <a:xfrm>
                  <a:off x="3440" y="3497"/>
                  <a:ext cx="2" cy="109"/>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3" name="Rectangle 2294"/>
                <p:cNvSpPr>
                  <a:spLocks noChangeArrowheads="1"/>
                </p:cNvSpPr>
                <p:nvPr/>
              </p:nvSpPr>
              <p:spPr bwMode="auto">
                <a:xfrm>
                  <a:off x="3442" y="3497"/>
                  <a:ext cx="1" cy="109"/>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4" name="Rectangle 2295"/>
                <p:cNvSpPr>
                  <a:spLocks noChangeArrowheads="1"/>
                </p:cNvSpPr>
                <p:nvPr/>
              </p:nvSpPr>
              <p:spPr bwMode="auto">
                <a:xfrm>
                  <a:off x="3442" y="3497"/>
                  <a:ext cx="2" cy="109"/>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5" name="Rectangle 2296"/>
                <p:cNvSpPr>
                  <a:spLocks noChangeArrowheads="1"/>
                </p:cNvSpPr>
                <p:nvPr/>
              </p:nvSpPr>
              <p:spPr bwMode="auto">
                <a:xfrm>
                  <a:off x="3444" y="3497"/>
                  <a:ext cx="1" cy="109"/>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6" name="Rectangle 2297"/>
                <p:cNvSpPr>
                  <a:spLocks noChangeArrowheads="1"/>
                </p:cNvSpPr>
                <p:nvPr/>
              </p:nvSpPr>
              <p:spPr bwMode="auto">
                <a:xfrm>
                  <a:off x="3445" y="3497"/>
                  <a:ext cx="1" cy="109"/>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7" name="Rectangle 2298"/>
                <p:cNvSpPr>
                  <a:spLocks noChangeArrowheads="1"/>
                </p:cNvSpPr>
                <p:nvPr/>
              </p:nvSpPr>
              <p:spPr bwMode="auto">
                <a:xfrm>
                  <a:off x="3446" y="3497"/>
                  <a:ext cx="1" cy="109"/>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8" name="Rectangle 2299"/>
                <p:cNvSpPr>
                  <a:spLocks noChangeArrowheads="1"/>
                </p:cNvSpPr>
                <p:nvPr/>
              </p:nvSpPr>
              <p:spPr bwMode="auto">
                <a:xfrm>
                  <a:off x="3447" y="3497"/>
                  <a:ext cx="2" cy="109"/>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09" name="Rectangle 2300"/>
                <p:cNvSpPr>
                  <a:spLocks noChangeArrowheads="1"/>
                </p:cNvSpPr>
                <p:nvPr/>
              </p:nvSpPr>
              <p:spPr bwMode="auto">
                <a:xfrm>
                  <a:off x="3449" y="3497"/>
                  <a:ext cx="1" cy="109"/>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0" name="Rectangle 2301"/>
                <p:cNvSpPr>
                  <a:spLocks noChangeArrowheads="1"/>
                </p:cNvSpPr>
                <p:nvPr/>
              </p:nvSpPr>
              <p:spPr bwMode="auto">
                <a:xfrm>
                  <a:off x="3450" y="3497"/>
                  <a:ext cx="1" cy="109"/>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1" name="Rectangle 2302"/>
                <p:cNvSpPr>
                  <a:spLocks noChangeArrowheads="1"/>
                </p:cNvSpPr>
                <p:nvPr/>
              </p:nvSpPr>
              <p:spPr bwMode="auto">
                <a:xfrm>
                  <a:off x="3451" y="3497"/>
                  <a:ext cx="2" cy="109"/>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2" name="Rectangle 2303"/>
                <p:cNvSpPr>
                  <a:spLocks noChangeArrowheads="1"/>
                </p:cNvSpPr>
                <p:nvPr/>
              </p:nvSpPr>
              <p:spPr bwMode="auto">
                <a:xfrm>
                  <a:off x="3453" y="3497"/>
                  <a:ext cx="1" cy="109"/>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3" name="Rectangle 2304"/>
                <p:cNvSpPr>
                  <a:spLocks noChangeArrowheads="1"/>
                </p:cNvSpPr>
                <p:nvPr/>
              </p:nvSpPr>
              <p:spPr bwMode="auto">
                <a:xfrm>
                  <a:off x="3454" y="3497"/>
                  <a:ext cx="1" cy="109"/>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4" name="Rectangle 2305"/>
                <p:cNvSpPr>
                  <a:spLocks noChangeArrowheads="1"/>
                </p:cNvSpPr>
                <p:nvPr/>
              </p:nvSpPr>
              <p:spPr bwMode="auto">
                <a:xfrm>
                  <a:off x="3455" y="3497"/>
                  <a:ext cx="1" cy="109"/>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5" name="Rectangle 2306"/>
                <p:cNvSpPr>
                  <a:spLocks noChangeArrowheads="1"/>
                </p:cNvSpPr>
                <p:nvPr/>
              </p:nvSpPr>
              <p:spPr bwMode="auto">
                <a:xfrm>
                  <a:off x="3456" y="3497"/>
                  <a:ext cx="1" cy="109"/>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6" name="Rectangle 2307"/>
                <p:cNvSpPr>
                  <a:spLocks noChangeArrowheads="1"/>
                </p:cNvSpPr>
                <p:nvPr/>
              </p:nvSpPr>
              <p:spPr bwMode="auto">
                <a:xfrm>
                  <a:off x="3457" y="3497"/>
                  <a:ext cx="2" cy="109"/>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7" name="Rectangle 2308"/>
                <p:cNvSpPr>
                  <a:spLocks noChangeArrowheads="1"/>
                </p:cNvSpPr>
                <p:nvPr/>
              </p:nvSpPr>
              <p:spPr bwMode="auto">
                <a:xfrm>
                  <a:off x="3459" y="3497"/>
                  <a:ext cx="1" cy="10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8" name="Rectangle 2309"/>
                <p:cNvSpPr>
                  <a:spLocks noChangeArrowheads="1"/>
                </p:cNvSpPr>
                <p:nvPr/>
              </p:nvSpPr>
              <p:spPr bwMode="auto">
                <a:xfrm>
                  <a:off x="3460" y="3497"/>
                  <a:ext cx="1" cy="109"/>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19" name="Rectangle 2310"/>
                <p:cNvSpPr>
                  <a:spLocks noChangeArrowheads="1"/>
                </p:cNvSpPr>
                <p:nvPr/>
              </p:nvSpPr>
              <p:spPr bwMode="auto">
                <a:xfrm>
                  <a:off x="3461" y="3497"/>
                  <a:ext cx="2" cy="109"/>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0" name="Rectangle 2311"/>
                <p:cNvSpPr>
                  <a:spLocks noChangeArrowheads="1"/>
                </p:cNvSpPr>
                <p:nvPr/>
              </p:nvSpPr>
              <p:spPr bwMode="auto">
                <a:xfrm>
                  <a:off x="3463" y="3497"/>
                  <a:ext cx="1" cy="109"/>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1" name="Rectangle 2312"/>
                <p:cNvSpPr>
                  <a:spLocks noChangeArrowheads="1"/>
                </p:cNvSpPr>
                <p:nvPr/>
              </p:nvSpPr>
              <p:spPr bwMode="auto">
                <a:xfrm>
                  <a:off x="3464" y="3497"/>
                  <a:ext cx="1" cy="109"/>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2" name="Rectangle 2313"/>
                <p:cNvSpPr>
                  <a:spLocks noChangeArrowheads="1"/>
                </p:cNvSpPr>
                <p:nvPr/>
              </p:nvSpPr>
              <p:spPr bwMode="auto">
                <a:xfrm>
                  <a:off x="3465" y="3497"/>
                  <a:ext cx="1" cy="109"/>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3" name="Rectangle 2314"/>
                <p:cNvSpPr>
                  <a:spLocks noChangeArrowheads="1"/>
                </p:cNvSpPr>
                <p:nvPr/>
              </p:nvSpPr>
              <p:spPr bwMode="auto">
                <a:xfrm>
                  <a:off x="3466" y="3497"/>
                  <a:ext cx="2" cy="109"/>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4" name="Rectangle 2315"/>
                <p:cNvSpPr>
                  <a:spLocks noChangeArrowheads="1"/>
                </p:cNvSpPr>
                <p:nvPr/>
              </p:nvSpPr>
              <p:spPr bwMode="auto">
                <a:xfrm>
                  <a:off x="3468" y="3497"/>
                  <a:ext cx="1" cy="109"/>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5" name="Rectangle 2316"/>
                <p:cNvSpPr>
                  <a:spLocks noChangeArrowheads="1"/>
                </p:cNvSpPr>
                <p:nvPr/>
              </p:nvSpPr>
              <p:spPr bwMode="auto">
                <a:xfrm>
                  <a:off x="3469" y="3497"/>
                  <a:ext cx="1" cy="109"/>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6" name="Rectangle 2317"/>
                <p:cNvSpPr>
                  <a:spLocks noChangeArrowheads="1"/>
                </p:cNvSpPr>
                <p:nvPr/>
              </p:nvSpPr>
              <p:spPr bwMode="auto">
                <a:xfrm>
                  <a:off x="3470" y="3497"/>
                  <a:ext cx="2" cy="109"/>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7" name="Rectangle 2318"/>
                <p:cNvSpPr>
                  <a:spLocks noChangeArrowheads="1"/>
                </p:cNvSpPr>
                <p:nvPr/>
              </p:nvSpPr>
              <p:spPr bwMode="auto">
                <a:xfrm>
                  <a:off x="3472" y="3497"/>
                  <a:ext cx="1" cy="109"/>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8" name="Rectangle 2319"/>
                <p:cNvSpPr>
                  <a:spLocks noChangeArrowheads="1"/>
                </p:cNvSpPr>
                <p:nvPr/>
              </p:nvSpPr>
              <p:spPr bwMode="auto">
                <a:xfrm>
                  <a:off x="3473" y="3497"/>
                  <a:ext cx="1" cy="109"/>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29" name="Rectangle 2320"/>
                <p:cNvSpPr>
                  <a:spLocks noChangeArrowheads="1"/>
                </p:cNvSpPr>
                <p:nvPr/>
              </p:nvSpPr>
              <p:spPr bwMode="auto">
                <a:xfrm>
                  <a:off x="3474" y="3497"/>
                  <a:ext cx="2" cy="109"/>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30" name="Rectangle 2321"/>
                <p:cNvSpPr>
                  <a:spLocks noChangeArrowheads="1"/>
                </p:cNvSpPr>
                <p:nvPr/>
              </p:nvSpPr>
              <p:spPr bwMode="auto">
                <a:xfrm>
                  <a:off x="3476" y="3497"/>
                  <a:ext cx="1" cy="109"/>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31" name="Rectangle 2322"/>
                <p:cNvSpPr>
                  <a:spLocks noChangeArrowheads="1"/>
                </p:cNvSpPr>
                <p:nvPr/>
              </p:nvSpPr>
              <p:spPr bwMode="auto">
                <a:xfrm>
                  <a:off x="3477" y="3497"/>
                  <a:ext cx="1" cy="109"/>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32" name="Rectangle 2323"/>
                <p:cNvSpPr>
                  <a:spLocks noChangeArrowheads="1"/>
                </p:cNvSpPr>
                <p:nvPr/>
              </p:nvSpPr>
              <p:spPr bwMode="auto">
                <a:xfrm>
                  <a:off x="3478" y="3497"/>
                  <a:ext cx="2" cy="109"/>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33" name="Rectangle 2324"/>
                <p:cNvSpPr>
                  <a:spLocks noChangeArrowheads="1"/>
                </p:cNvSpPr>
                <p:nvPr/>
              </p:nvSpPr>
              <p:spPr bwMode="auto">
                <a:xfrm>
                  <a:off x="3480" y="3497"/>
                  <a:ext cx="1" cy="109"/>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34" name="Rectangle 2325"/>
                <p:cNvSpPr>
                  <a:spLocks noChangeArrowheads="1"/>
                </p:cNvSpPr>
                <p:nvPr/>
              </p:nvSpPr>
              <p:spPr bwMode="auto">
                <a:xfrm>
                  <a:off x="3481" y="3497"/>
                  <a:ext cx="1" cy="109"/>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35" name="Rectangle 2326"/>
                <p:cNvSpPr>
                  <a:spLocks noChangeArrowheads="1"/>
                </p:cNvSpPr>
                <p:nvPr/>
              </p:nvSpPr>
              <p:spPr bwMode="auto">
                <a:xfrm>
                  <a:off x="3482" y="3497"/>
                  <a:ext cx="2" cy="109"/>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36" name="Rectangle 2327"/>
                <p:cNvSpPr>
                  <a:spLocks noChangeArrowheads="1"/>
                </p:cNvSpPr>
                <p:nvPr/>
              </p:nvSpPr>
              <p:spPr bwMode="auto">
                <a:xfrm>
                  <a:off x="3484" y="3497"/>
                  <a:ext cx="1" cy="109"/>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37" name="Rectangle 2328"/>
                <p:cNvSpPr>
                  <a:spLocks noChangeArrowheads="1"/>
                </p:cNvSpPr>
                <p:nvPr/>
              </p:nvSpPr>
              <p:spPr bwMode="auto">
                <a:xfrm>
                  <a:off x="3485" y="3497"/>
                  <a:ext cx="1" cy="109"/>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38" name="Rectangle 2329"/>
                <p:cNvSpPr>
                  <a:spLocks noChangeArrowheads="1"/>
                </p:cNvSpPr>
                <p:nvPr/>
              </p:nvSpPr>
              <p:spPr bwMode="auto">
                <a:xfrm>
                  <a:off x="3486" y="3497"/>
                  <a:ext cx="2" cy="109"/>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39" name="Rectangle 2330"/>
                <p:cNvSpPr>
                  <a:spLocks noChangeArrowheads="1"/>
                </p:cNvSpPr>
                <p:nvPr/>
              </p:nvSpPr>
              <p:spPr bwMode="auto">
                <a:xfrm>
                  <a:off x="3488" y="3497"/>
                  <a:ext cx="1" cy="109"/>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0" name="Rectangle 2331"/>
                <p:cNvSpPr>
                  <a:spLocks noChangeArrowheads="1"/>
                </p:cNvSpPr>
                <p:nvPr/>
              </p:nvSpPr>
              <p:spPr bwMode="auto">
                <a:xfrm>
                  <a:off x="3489" y="3497"/>
                  <a:ext cx="2" cy="109"/>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1" name="Rectangle 2332"/>
                <p:cNvSpPr>
                  <a:spLocks noChangeArrowheads="1"/>
                </p:cNvSpPr>
                <p:nvPr/>
              </p:nvSpPr>
              <p:spPr bwMode="auto">
                <a:xfrm>
                  <a:off x="3491" y="3497"/>
                  <a:ext cx="1" cy="10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2" name="Rectangle 2333"/>
                <p:cNvSpPr>
                  <a:spLocks noChangeArrowheads="1"/>
                </p:cNvSpPr>
                <p:nvPr/>
              </p:nvSpPr>
              <p:spPr bwMode="auto">
                <a:xfrm>
                  <a:off x="3492" y="3497"/>
                  <a:ext cx="2" cy="10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3" name="Rectangle 2334"/>
                <p:cNvSpPr>
                  <a:spLocks noChangeArrowheads="1"/>
                </p:cNvSpPr>
                <p:nvPr/>
              </p:nvSpPr>
              <p:spPr bwMode="auto">
                <a:xfrm>
                  <a:off x="3494" y="3497"/>
                  <a:ext cx="1" cy="109"/>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4" name="Rectangle 2335"/>
                <p:cNvSpPr>
                  <a:spLocks noChangeArrowheads="1"/>
                </p:cNvSpPr>
                <p:nvPr/>
              </p:nvSpPr>
              <p:spPr bwMode="auto">
                <a:xfrm>
                  <a:off x="3495" y="3497"/>
                  <a:ext cx="2" cy="109"/>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5" name="Rectangle 2336"/>
                <p:cNvSpPr>
                  <a:spLocks noChangeArrowheads="1"/>
                </p:cNvSpPr>
                <p:nvPr/>
              </p:nvSpPr>
              <p:spPr bwMode="auto">
                <a:xfrm>
                  <a:off x="3497" y="3497"/>
                  <a:ext cx="1" cy="109"/>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 name="Rectangle 2337"/>
                <p:cNvSpPr>
                  <a:spLocks noChangeArrowheads="1"/>
                </p:cNvSpPr>
                <p:nvPr/>
              </p:nvSpPr>
              <p:spPr bwMode="auto">
                <a:xfrm>
                  <a:off x="3498" y="3497"/>
                  <a:ext cx="3" cy="109"/>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7" name="Rectangle 2338"/>
                <p:cNvSpPr>
                  <a:spLocks noChangeArrowheads="1"/>
                </p:cNvSpPr>
                <p:nvPr/>
              </p:nvSpPr>
              <p:spPr bwMode="auto">
                <a:xfrm>
                  <a:off x="3501" y="3497"/>
                  <a:ext cx="1" cy="109"/>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 name="Rectangle 2339"/>
                <p:cNvSpPr>
                  <a:spLocks noChangeArrowheads="1"/>
                </p:cNvSpPr>
                <p:nvPr/>
              </p:nvSpPr>
              <p:spPr bwMode="auto">
                <a:xfrm>
                  <a:off x="3502" y="3497"/>
                  <a:ext cx="1" cy="109"/>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9" name="Rectangle 2340"/>
                <p:cNvSpPr>
                  <a:spLocks noChangeArrowheads="1"/>
                </p:cNvSpPr>
                <p:nvPr/>
              </p:nvSpPr>
              <p:spPr bwMode="auto">
                <a:xfrm>
                  <a:off x="3503" y="3497"/>
                  <a:ext cx="2" cy="109"/>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0" name="Rectangle 2341"/>
                <p:cNvSpPr>
                  <a:spLocks noChangeArrowheads="1"/>
                </p:cNvSpPr>
                <p:nvPr/>
              </p:nvSpPr>
              <p:spPr bwMode="auto">
                <a:xfrm>
                  <a:off x="3505" y="3497"/>
                  <a:ext cx="2" cy="109"/>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1" name="Rectangle 2342"/>
                <p:cNvSpPr>
                  <a:spLocks noChangeArrowheads="1"/>
                </p:cNvSpPr>
                <p:nvPr/>
              </p:nvSpPr>
              <p:spPr bwMode="auto">
                <a:xfrm>
                  <a:off x="3507" y="3497"/>
                  <a:ext cx="2" cy="10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2" name="Rectangle 2343"/>
                <p:cNvSpPr>
                  <a:spLocks noChangeArrowheads="1"/>
                </p:cNvSpPr>
                <p:nvPr/>
              </p:nvSpPr>
              <p:spPr bwMode="auto">
                <a:xfrm>
                  <a:off x="3509" y="3497"/>
                  <a:ext cx="3"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3" name="Rectangle 2344"/>
                <p:cNvSpPr>
                  <a:spLocks noChangeArrowheads="1"/>
                </p:cNvSpPr>
                <p:nvPr/>
              </p:nvSpPr>
              <p:spPr bwMode="auto">
                <a:xfrm>
                  <a:off x="3512" y="3497"/>
                  <a:ext cx="2" cy="109"/>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4" name="Rectangle 2345"/>
                <p:cNvSpPr>
                  <a:spLocks noChangeArrowheads="1"/>
                </p:cNvSpPr>
                <p:nvPr/>
              </p:nvSpPr>
              <p:spPr bwMode="auto">
                <a:xfrm>
                  <a:off x="3514" y="3497"/>
                  <a:ext cx="1" cy="109"/>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5" name="Rectangle 2346"/>
                <p:cNvSpPr>
                  <a:spLocks noChangeArrowheads="1"/>
                </p:cNvSpPr>
                <p:nvPr/>
              </p:nvSpPr>
              <p:spPr bwMode="auto">
                <a:xfrm>
                  <a:off x="3515" y="3497"/>
                  <a:ext cx="2" cy="109"/>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6" name="Rectangle 2347"/>
                <p:cNvSpPr>
                  <a:spLocks noChangeArrowheads="1"/>
                </p:cNvSpPr>
                <p:nvPr/>
              </p:nvSpPr>
              <p:spPr bwMode="auto">
                <a:xfrm>
                  <a:off x="3517" y="3497"/>
                  <a:ext cx="3" cy="109"/>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7" name="Rectangle 2348"/>
                <p:cNvSpPr>
                  <a:spLocks noChangeArrowheads="1"/>
                </p:cNvSpPr>
                <p:nvPr/>
              </p:nvSpPr>
              <p:spPr bwMode="auto">
                <a:xfrm>
                  <a:off x="3520" y="3497"/>
                  <a:ext cx="3" cy="109"/>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8" name="Rectangle 2349"/>
                <p:cNvSpPr>
                  <a:spLocks noChangeArrowheads="1"/>
                </p:cNvSpPr>
                <p:nvPr/>
              </p:nvSpPr>
              <p:spPr bwMode="auto">
                <a:xfrm>
                  <a:off x="3523" y="3497"/>
                  <a:ext cx="3" cy="109"/>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59" name="Rectangle 2350"/>
                <p:cNvSpPr>
                  <a:spLocks noChangeArrowheads="1"/>
                </p:cNvSpPr>
                <p:nvPr/>
              </p:nvSpPr>
              <p:spPr bwMode="auto">
                <a:xfrm>
                  <a:off x="3526" y="3497"/>
                  <a:ext cx="3" cy="109"/>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0" name="Rectangle 2351"/>
                <p:cNvSpPr>
                  <a:spLocks noChangeArrowheads="1"/>
                </p:cNvSpPr>
                <p:nvPr/>
              </p:nvSpPr>
              <p:spPr bwMode="auto">
                <a:xfrm>
                  <a:off x="3529" y="3497"/>
                  <a:ext cx="2" cy="109"/>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1" name="Rectangle 2352"/>
                <p:cNvSpPr>
                  <a:spLocks noChangeArrowheads="1"/>
                </p:cNvSpPr>
                <p:nvPr/>
              </p:nvSpPr>
              <p:spPr bwMode="auto">
                <a:xfrm>
                  <a:off x="3531" y="3497"/>
                  <a:ext cx="4" cy="109"/>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2" name="Rectangle 2353"/>
                <p:cNvSpPr>
                  <a:spLocks noChangeArrowheads="1"/>
                </p:cNvSpPr>
                <p:nvPr/>
              </p:nvSpPr>
              <p:spPr bwMode="auto">
                <a:xfrm>
                  <a:off x="3535" y="3497"/>
                  <a:ext cx="5" cy="109"/>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3" name="Rectangle 2354"/>
                <p:cNvSpPr>
                  <a:spLocks noChangeArrowheads="1"/>
                </p:cNvSpPr>
                <p:nvPr/>
              </p:nvSpPr>
              <p:spPr bwMode="auto">
                <a:xfrm>
                  <a:off x="3540" y="3497"/>
                  <a:ext cx="4" cy="109"/>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4" name="Rectangle 2355"/>
                <p:cNvSpPr>
                  <a:spLocks noChangeArrowheads="1"/>
                </p:cNvSpPr>
                <p:nvPr/>
              </p:nvSpPr>
              <p:spPr bwMode="auto">
                <a:xfrm>
                  <a:off x="3544" y="3497"/>
                  <a:ext cx="6" cy="109"/>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5" name="Rectangle 2356"/>
                <p:cNvSpPr>
                  <a:spLocks noChangeArrowheads="1"/>
                </p:cNvSpPr>
                <p:nvPr/>
              </p:nvSpPr>
              <p:spPr bwMode="auto">
                <a:xfrm>
                  <a:off x="3550" y="3497"/>
                  <a:ext cx="10" cy="109"/>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6" name="Rectangle 2357"/>
                <p:cNvSpPr>
                  <a:spLocks noChangeArrowheads="1"/>
                </p:cNvSpPr>
                <p:nvPr/>
              </p:nvSpPr>
              <p:spPr bwMode="auto">
                <a:xfrm>
                  <a:off x="3560" y="3497"/>
                  <a:ext cx="22" cy="109"/>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7" name="Rectangle 2358"/>
                <p:cNvSpPr>
                  <a:spLocks noChangeArrowheads="1"/>
                </p:cNvSpPr>
                <p:nvPr/>
              </p:nvSpPr>
              <p:spPr bwMode="auto">
                <a:xfrm>
                  <a:off x="3582" y="3497"/>
                  <a:ext cx="7" cy="109"/>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8" name="Rectangle 2359"/>
                <p:cNvSpPr>
                  <a:spLocks noChangeArrowheads="1"/>
                </p:cNvSpPr>
                <p:nvPr/>
              </p:nvSpPr>
              <p:spPr bwMode="auto">
                <a:xfrm>
                  <a:off x="3589" y="3497"/>
                  <a:ext cx="6" cy="109"/>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69" name="Rectangle 2360"/>
                <p:cNvSpPr>
                  <a:spLocks noChangeArrowheads="1"/>
                </p:cNvSpPr>
                <p:nvPr/>
              </p:nvSpPr>
              <p:spPr bwMode="auto">
                <a:xfrm>
                  <a:off x="3595" y="3497"/>
                  <a:ext cx="5" cy="109"/>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0" name="Rectangle 2361"/>
                <p:cNvSpPr>
                  <a:spLocks noChangeArrowheads="1"/>
                </p:cNvSpPr>
                <p:nvPr/>
              </p:nvSpPr>
              <p:spPr bwMode="auto">
                <a:xfrm>
                  <a:off x="3600" y="3497"/>
                  <a:ext cx="3" cy="109"/>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1" name="Rectangle 2362"/>
                <p:cNvSpPr>
                  <a:spLocks noChangeArrowheads="1"/>
                </p:cNvSpPr>
                <p:nvPr/>
              </p:nvSpPr>
              <p:spPr bwMode="auto">
                <a:xfrm>
                  <a:off x="3603" y="3497"/>
                  <a:ext cx="4" cy="109"/>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2" name="Rectangle 2363"/>
                <p:cNvSpPr>
                  <a:spLocks noChangeArrowheads="1"/>
                </p:cNvSpPr>
                <p:nvPr/>
              </p:nvSpPr>
              <p:spPr bwMode="auto">
                <a:xfrm>
                  <a:off x="3607" y="3497"/>
                  <a:ext cx="4" cy="109"/>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3" name="Rectangle 2364"/>
                <p:cNvSpPr>
                  <a:spLocks noChangeArrowheads="1"/>
                </p:cNvSpPr>
                <p:nvPr/>
              </p:nvSpPr>
              <p:spPr bwMode="auto">
                <a:xfrm>
                  <a:off x="3611" y="3497"/>
                  <a:ext cx="2" cy="109"/>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4" name="Rectangle 2365"/>
                <p:cNvSpPr>
                  <a:spLocks noChangeArrowheads="1"/>
                </p:cNvSpPr>
                <p:nvPr/>
              </p:nvSpPr>
              <p:spPr bwMode="auto">
                <a:xfrm>
                  <a:off x="3613" y="3497"/>
                  <a:ext cx="2" cy="109"/>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5" name="Rectangle 2366"/>
                <p:cNvSpPr>
                  <a:spLocks noChangeArrowheads="1"/>
                </p:cNvSpPr>
                <p:nvPr/>
              </p:nvSpPr>
              <p:spPr bwMode="auto">
                <a:xfrm>
                  <a:off x="3615" y="3497"/>
                  <a:ext cx="4" cy="109"/>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6" name="Rectangle 2367"/>
                <p:cNvSpPr>
                  <a:spLocks noChangeArrowheads="1"/>
                </p:cNvSpPr>
                <p:nvPr/>
              </p:nvSpPr>
              <p:spPr bwMode="auto">
                <a:xfrm>
                  <a:off x="3619" y="3497"/>
                  <a:ext cx="2" cy="109"/>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7" name="Rectangle 2368"/>
                <p:cNvSpPr>
                  <a:spLocks noChangeArrowheads="1"/>
                </p:cNvSpPr>
                <p:nvPr/>
              </p:nvSpPr>
              <p:spPr bwMode="auto">
                <a:xfrm>
                  <a:off x="3621" y="3497"/>
                  <a:ext cx="2" cy="109"/>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8" name="Rectangle 2369"/>
                <p:cNvSpPr>
                  <a:spLocks noChangeArrowheads="1"/>
                </p:cNvSpPr>
                <p:nvPr/>
              </p:nvSpPr>
              <p:spPr bwMode="auto">
                <a:xfrm>
                  <a:off x="3623" y="3497"/>
                  <a:ext cx="2" cy="109"/>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79" name="Rectangle 2370"/>
                <p:cNvSpPr>
                  <a:spLocks noChangeArrowheads="1"/>
                </p:cNvSpPr>
                <p:nvPr/>
              </p:nvSpPr>
              <p:spPr bwMode="auto">
                <a:xfrm>
                  <a:off x="3625" y="3497"/>
                  <a:ext cx="2" cy="109"/>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0" name="Rectangle 2371"/>
                <p:cNvSpPr>
                  <a:spLocks noChangeArrowheads="1"/>
                </p:cNvSpPr>
                <p:nvPr/>
              </p:nvSpPr>
              <p:spPr bwMode="auto">
                <a:xfrm>
                  <a:off x="3627" y="3497"/>
                  <a:ext cx="3" cy="10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1" name="Rectangle 2372"/>
                <p:cNvSpPr>
                  <a:spLocks noChangeArrowheads="1"/>
                </p:cNvSpPr>
                <p:nvPr/>
              </p:nvSpPr>
              <p:spPr bwMode="auto">
                <a:xfrm>
                  <a:off x="3630" y="3497"/>
                  <a:ext cx="1" cy="109"/>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2" name="Rectangle 2373"/>
                <p:cNvSpPr>
                  <a:spLocks noChangeArrowheads="1"/>
                </p:cNvSpPr>
                <p:nvPr/>
              </p:nvSpPr>
              <p:spPr bwMode="auto">
                <a:xfrm>
                  <a:off x="3631" y="3497"/>
                  <a:ext cx="2" cy="109"/>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3" name="Rectangle 2374"/>
                <p:cNvSpPr>
                  <a:spLocks noChangeArrowheads="1"/>
                </p:cNvSpPr>
                <p:nvPr/>
              </p:nvSpPr>
              <p:spPr bwMode="auto">
                <a:xfrm>
                  <a:off x="3633" y="3497"/>
                  <a:ext cx="1" cy="109"/>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4" name="Rectangle 2375"/>
                <p:cNvSpPr>
                  <a:spLocks noChangeArrowheads="1"/>
                </p:cNvSpPr>
                <p:nvPr/>
              </p:nvSpPr>
              <p:spPr bwMode="auto">
                <a:xfrm>
                  <a:off x="3634" y="3497"/>
                  <a:ext cx="2" cy="109"/>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5" name="Rectangle 2376"/>
                <p:cNvSpPr>
                  <a:spLocks noChangeArrowheads="1"/>
                </p:cNvSpPr>
                <p:nvPr/>
              </p:nvSpPr>
              <p:spPr bwMode="auto">
                <a:xfrm>
                  <a:off x="3636" y="3497"/>
                  <a:ext cx="2" cy="109"/>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6" name="Rectangle 2377"/>
                <p:cNvSpPr>
                  <a:spLocks noChangeArrowheads="1"/>
                </p:cNvSpPr>
                <p:nvPr/>
              </p:nvSpPr>
              <p:spPr bwMode="auto">
                <a:xfrm>
                  <a:off x="3638" y="3497"/>
                  <a:ext cx="2" cy="109"/>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7" name="Rectangle 2378"/>
                <p:cNvSpPr>
                  <a:spLocks noChangeArrowheads="1"/>
                </p:cNvSpPr>
                <p:nvPr/>
              </p:nvSpPr>
              <p:spPr bwMode="auto">
                <a:xfrm>
                  <a:off x="3640" y="3497"/>
                  <a:ext cx="1" cy="109"/>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8" name="Rectangle 2379"/>
                <p:cNvSpPr>
                  <a:spLocks noChangeArrowheads="1"/>
                </p:cNvSpPr>
                <p:nvPr/>
              </p:nvSpPr>
              <p:spPr bwMode="auto">
                <a:xfrm>
                  <a:off x="3641" y="3497"/>
                  <a:ext cx="2" cy="109"/>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89" name="Rectangle 2380"/>
                <p:cNvSpPr>
                  <a:spLocks noChangeArrowheads="1"/>
                </p:cNvSpPr>
                <p:nvPr/>
              </p:nvSpPr>
              <p:spPr bwMode="auto">
                <a:xfrm>
                  <a:off x="3643" y="3497"/>
                  <a:ext cx="1" cy="109"/>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0" name="Rectangle 2381"/>
                <p:cNvSpPr>
                  <a:spLocks noChangeArrowheads="1"/>
                </p:cNvSpPr>
                <p:nvPr/>
              </p:nvSpPr>
              <p:spPr bwMode="auto">
                <a:xfrm>
                  <a:off x="3644" y="3497"/>
                  <a:ext cx="2" cy="109"/>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1" name="Rectangle 2382"/>
                <p:cNvSpPr>
                  <a:spLocks noChangeArrowheads="1"/>
                </p:cNvSpPr>
                <p:nvPr/>
              </p:nvSpPr>
              <p:spPr bwMode="auto">
                <a:xfrm>
                  <a:off x="3646" y="3497"/>
                  <a:ext cx="1" cy="109"/>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2" name="Rectangle 2383"/>
                <p:cNvSpPr>
                  <a:spLocks noChangeArrowheads="1"/>
                </p:cNvSpPr>
                <p:nvPr/>
              </p:nvSpPr>
              <p:spPr bwMode="auto">
                <a:xfrm>
                  <a:off x="3647" y="3497"/>
                  <a:ext cx="1" cy="109"/>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3" name="Rectangle 2384"/>
                <p:cNvSpPr>
                  <a:spLocks noChangeArrowheads="1"/>
                </p:cNvSpPr>
                <p:nvPr/>
              </p:nvSpPr>
              <p:spPr bwMode="auto">
                <a:xfrm>
                  <a:off x="3648" y="3497"/>
                  <a:ext cx="2" cy="109"/>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4" name="Rectangle 2385"/>
                <p:cNvSpPr>
                  <a:spLocks noChangeArrowheads="1"/>
                </p:cNvSpPr>
                <p:nvPr/>
              </p:nvSpPr>
              <p:spPr bwMode="auto">
                <a:xfrm>
                  <a:off x="3650" y="3497"/>
                  <a:ext cx="2" cy="109"/>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5" name="Rectangle 2386"/>
                <p:cNvSpPr>
                  <a:spLocks noChangeArrowheads="1"/>
                </p:cNvSpPr>
                <p:nvPr/>
              </p:nvSpPr>
              <p:spPr bwMode="auto">
                <a:xfrm>
                  <a:off x="3652" y="3497"/>
                  <a:ext cx="1" cy="109"/>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6" name="Rectangle 2387"/>
                <p:cNvSpPr>
                  <a:spLocks noChangeArrowheads="1"/>
                </p:cNvSpPr>
                <p:nvPr/>
              </p:nvSpPr>
              <p:spPr bwMode="auto">
                <a:xfrm>
                  <a:off x="3653" y="3497"/>
                  <a:ext cx="1" cy="109"/>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7" name="Rectangle 2388"/>
                <p:cNvSpPr>
                  <a:spLocks noChangeArrowheads="1"/>
                </p:cNvSpPr>
                <p:nvPr/>
              </p:nvSpPr>
              <p:spPr bwMode="auto">
                <a:xfrm>
                  <a:off x="3654" y="3497"/>
                  <a:ext cx="2" cy="109"/>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8" name="Rectangle 2389"/>
                <p:cNvSpPr>
                  <a:spLocks noChangeArrowheads="1"/>
                </p:cNvSpPr>
                <p:nvPr/>
              </p:nvSpPr>
              <p:spPr bwMode="auto">
                <a:xfrm>
                  <a:off x="3656" y="3497"/>
                  <a:ext cx="1" cy="109"/>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99" name="Rectangle 2390"/>
                <p:cNvSpPr>
                  <a:spLocks noChangeArrowheads="1"/>
                </p:cNvSpPr>
                <p:nvPr/>
              </p:nvSpPr>
              <p:spPr bwMode="auto">
                <a:xfrm>
                  <a:off x="3657" y="3497"/>
                  <a:ext cx="2" cy="109"/>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0" name="Rectangle 2391"/>
                <p:cNvSpPr>
                  <a:spLocks noChangeArrowheads="1"/>
                </p:cNvSpPr>
                <p:nvPr/>
              </p:nvSpPr>
              <p:spPr bwMode="auto">
                <a:xfrm>
                  <a:off x="3659" y="3497"/>
                  <a:ext cx="1" cy="109"/>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1" name="Rectangle 2392"/>
                <p:cNvSpPr>
                  <a:spLocks noChangeArrowheads="1"/>
                </p:cNvSpPr>
                <p:nvPr/>
              </p:nvSpPr>
              <p:spPr bwMode="auto">
                <a:xfrm>
                  <a:off x="3660" y="3497"/>
                  <a:ext cx="1" cy="109"/>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2" name="Rectangle 2393"/>
                <p:cNvSpPr>
                  <a:spLocks noChangeArrowheads="1"/>
                </p:cNvSpPr>
                <p:nvPr/>
              </p:nvSpPr>
              <p:spPr bwMode="auto">
                <a:xfrm>
                  <a:off x="3661" y="3497"/>
                  <a:ext cx="2" cy="109"/>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3" name="Rectangle 2394"/>
                <p:cNvSpPr>
                  <a:spLocks noChangeArrowheads="1"/>
                </p:cNvSpPr>
                <p:nvPr/>
              </p:nvSpPr>
              <p:spPr bwMode="auto">
                <a:xfrm>
                  <a:off x="3663" y="3497"/>
                  <a:ext cx="1" cy="109"/>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4" name="Rectangle 2395"/>
                <p:cNvSpPr>
                  <a:spLocks noChangeArrowheads="1"/>
                </p:cNvSpPr>
                <p:nvPr/>
              </p:nvSpPr>
              <p:spPr bwMode="auto">
                <a:xfrm>
                  <a:off x="3664" y="3497"/>
                  <a:ext cx="1" cy="109"/>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5" name="Rectangle 2396"/>
                <p:cNvSpPr>
                  <a:spLocks noChangeArrowheads="1"/>
                </p:cNvSpPr>
                <p:nvPr/>
              </p:nvSpPr>
              <p:spPr bwMode="auto">
                <a:xfrm>
                  <a:off x="3665" y="3497"/>
                  <a:ext cx="1" cy="109"/>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6" name="Rectangle 2397"/>
                <p:cNvSpPr>
                  <a:spLocks noChangeArrowheads="1"/>
                </p:cNvSpPr>
                <p:nvPr/>
              </p:nvSpPr>
              <p:spPr bwMode="auto">
                <a:xfrm>
                  <a:off x="3666" y="3497"/>
                  <a:ext cx="1" cy="109"/>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7" name="Rectangle 2398"/>
                <p:cNvSpPr>
                  <a:spLocks noChangeArrowheads="1"/>
                </p:cNvSpPr>
                <p:nvPr/>
              </p:nvSpPr>
              <p:spPr bwMode="auto">
                <a:xfrm>
                  <a:off x="3667" y="3497"/>
                  <a:ext cx="2" cy="109"/>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8" name="Rectangle 2399"/>
                <p:cNvSpPr>
                  <a:spLocks noChangeArrowheads="1"/>
                </p:cNvSpPr>
                <p:nvPr/>
              </p:nvSpPr>
              <p:spPr bwMode="auto">
                <a:xfrm>
                  <a:off x="3669" y="3497"/>
                  <a:ext cx="1" cy="109"/>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09" name="Rectangle 2400"/>
                <p:cNvSpPr>
                  <a:spLocks noChangeArrowheads="1"/>
                </p:cNvSpPr>
                <p:nvPr/>
              </p:nvSpPr>
              <p:spPr bwMode="auto">
                <a:xfrm>
                  <a:off x="3670" y="3497"/>
                  <a:ext cx="1" cy="109"/>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10" name="Rectangle 2401"/>
                <p:cNvSpPr>
                  <a:spLocks noChangeArrowheads="1"/>
                </p:cNvSpPr>
                <p:nvPr/>
              </p:nvSpPr>
              <p:spPr bwMode="auto">
                <a:xfrm>
                  <a:off x="3671" y="3497"/>
                  <a:ext cx="2" cy="109"/>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11" name="Rectangle 2402"/>
                <p:cNvSpPr>
                  <a:spLocks noChangeArrowheads="1"/>
                </p:cNvSpPr>
                <p:nvPr/>
              </p:nvSpPr>
              <p:spPr bwMode="auto">
                <a:xfrm>
                  <a:off x="3673" y="3497"/>
                  <a:ext cx="1" cy="109"/>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12" name="Rectangle 2403"/>
                <p:cNvSpPr>
                  <a:spLocks noChangeArrowheads="1"/>
                </p:cNvSpPr>
                <p:nvPr/>
              </p:nvSpPr>
              <p:spPr bwMode="auto">
                <a:xfrm>
                  <a:off x="3674" y="3497"/>
                  <a:ext cx="1" cy="109"/>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13" name="Rectangle 2404"/>
                <p:cNvSpPr>
                  <a:spLocks noChangeArrowheads="1"/>
                </p:cNvSpPr>
                <p:nvPr/>
              </p:nvSpPr>
              <p:spPr bwMode="auto">
                <a:xfrm>
                  <a:off x="3675" y="3497"/>
                  <a:ext cx="1" cy="109"/>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14" name="Rectangle 2405"/>
                <p:cNvSpPr>
                  <a:spLocks noChangeArrowheads="1"/>
                </p:cNvSpPr>
                <p:nvPr/>
              </p:nvSpPr>
              <p:spPr bwMode="auto">
                <a:xfrm>
                  <a:off x="3676" y="3497"/>
                  <a:ext cx="2" cy="109"/>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15" name="Rectangle 2406"/>
                <p:cNvSpPr>
                  <a:spLocks noChangeArrowheads="1"/>
                </p:cNvSpPr>
                <p:nvPr/>
              </p:nvSpPr>
              <p:spPr bwMode="auto">
                <a:xfrm>
                  <a:off x="3678" y="3497"/>
                  <a:ext cx="1" cy="10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16" name="Rectangle 2407"/>
                <p:cNvSpPr>
                  <a:spLocks noChangeArrowheads="1"/>
                </p:cNvSpPr>
                <p:nvPr/>
              </p:nvSpPr>
              <p:spPr bwMode="auto">
                <a:xfrm>
                  <a:off x="3679" y="3497"/>
                  <a:ext cx="1" cy="109"/>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17" name="Rectangle 2408"/>
                <p:cNvSpPr>
                  <a:spLocks noChangeArrowheads="1"/>
                </p:cNvSpPr>
                <p:nvPr/>
              </p:nvSpPr>
              <p:spPr bwMode="auto">
                <a:xfrm>
                  <a:off x="3680" y="3497"/>
                  <a:ext cx="2" cy="109"/>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18" name="Rectangle 2409"/>
                <p:cNvSpPr>
                  <a:spLocks noChangeArrowheads="1"/>
                </p:cNvSpPr>
                <p:nvPr/>
              </p:nvSpPr>
              <p:spPr bwMode="auto">
                <a:xfrm>
                  <a:off x="3682" y="3497"/>
                  <a:ext cx="1" cy="109"/>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19" name="Rectangle 2410"/>
                <p:cNvSpPr>
                  <a:spLocks noChangeArrowheads="1"/>
                </p:cNvSpPr>
                <p:nvPr/>
              </p:nvSpPr>
              <p:spPr bwMode="auto">
                <a:xfrm>
                  <a:off x="3683" y="3497"/>
                  <a:ext cx="1" cy="109"/>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20" name="Rectangle 2411"/>
                <p:cNvSpPr>
                  <a:spLocks noChangeArrowheads="1"/>
                </p:cNvSpPr>
                <p:nvPr/>
              </p:nvSpPr>
              <p:spPr bwMode="auto">
                <a:xfrm>
                  <a:off x="3684" y="3497"/>
                  <a:ext cx="1" cy="109"/>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21" name="Rectangle 2412"/>
                <p:cNvSpPr>
                  <a:spLocks noChangeArrowheads="1"/>
                </p:cNvSpPr>
                <p:nvPr/>
              </p:nvSpPr>
              <p:spPr bwMode="auto">
                <a:xfrm>
                  <a:off x="3685" y="3497"/>
                  <a:ext cx="1" cy="109"/>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22" name="Rectangle 2413"/>
                <p:cNvSpPr>
                  <a:spLocks noChangeArrowheads="1"/>
                </p:cNvSpPr>
                <p:nvPr/>
              </p:nvSpPr>
              <p:spPr bwMode="auto">
                <a:xfrm>
                  <a:off x="3686" y="3497"/>
                  <a:ext cx="2" cy="109"/>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23" name="Rectangle 2414"/>
                <p:cNvSpPr>
                  <a:spLocks noChangeArrowheads="1"/>
                </p:cNvSpPr>
                <p:nvPr/>
              </p:nvSpPr>
              <p:spPr bwMode="auto">
                <a:xfrm>
                  <a:off x="3688" y="3497"/>
                  <a:ext cx="1" cy="109"/>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24" name="Rectangle 2415"/>
                <p:cNvSpPr>
                  <a:spLocks noChangeArrowheads="1"/>
                </p:cNvSpPr>
                <p:nvPr/>
              </p:nvSpPr>
              <p:spPr bwMode="auto">
                <a:xfrm>
                  <a:off x="3689" y="3497"/>
                  <a:ext cx="1" cy="109"/>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25" name="Rectangle 2416"/>
                <p:cNvSpPr>
                  <a:spLocks noChangeArrowheads="1"/>
                </p:cNvSpPr>
                <p:nvPr/>
              </p:nvSpPr>
              <p:spPr bwMode="auto">
                <a:xfrm>
                  <a:off x="3690" y="3497"/>
                  <a:ext cx="2" cy="109"/>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26" name="Rectangle 2417"/>
                <p:cNvSpPr>
                  <a:spLocks noChangeArrowheads="1"/>
                </p:cNvSpPr>
                <p:nvPr/>
              </p:nvSpPr>
              <p:spPr bwMode="auto">
                <a:xfrm>
                  <a:off x="3692" y="3497"/>
                  <a:ext cx="1" cy="109"/>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27" name="Rectangle 2418"/>
                <p:cNvSpPr>
                  <a:spLocks noChangeArrowheads="1"/>
                </p:cNvSpPr>
                <p:nvPr/>
              </p:nvSpPr>
              <p:spPr bwMode="auto">
                <a:xfrm>
                  <a:off x="3693" y="3497"/>
                  <a:ext cx="1" cy="109"/>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28" name="Rectangle 2419"/>
                <p:cNvSpPr>
                  <a:spLocks noChangeArrowheads="1"/>
                </p:cNvSpPr>
                <p:nvPr/>
              </p:nvSpPr>
              <p:spPr bwMode="auto">
                <a:xfrm>
                  <a:off x="3694" y="3497"/>
                  <a:ext cx="1" cy="109"/>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29" name="Rectangle 2420"/>
                <p:cNvSpPr>
                  <a:spLocks noChangeArrowheads="1"/>
                </p:cNvSpPr>
                <p:nvPr/>
              </p:nvSpPr>
              <p:spPr bwMode="auto">
                <a:xfrm>
                  <a:off x="3695" y="3497"/>
                  <a:ext cx="2" cy="109"/>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0" name="Rectangle 2421"/>
                <p:cNvSpPr>
                  <a:spLocks noChangeArrowheads="1"/>
                </p:cNvSpPr>
                <p:nvPr/>
              </p:nvSpPr>
              <p:spPr bwMode="auto">
                <a:xfrm>
                  <a:off x="3697" y="3497"/>
                  <a:ext cx="1" cy="109"/>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1" name="Rectangle 2422"/>
                <p:cNvSpPr>
                  <a:spLocks noChangeArrowheads="1"/>
                </p:cNvSpPr>
                <p:nvPr/>
              </p:nvSpPr>
              <p:spPr bwMode="auto">
                <a:xfrm>
                  <a:off x="3698" y="3497"/>
                  <a:ext cx="1" cy="109"/>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2" name="Rectangle 2423"/>
                <p:cNvSpPr>
                  <a:spLocks noChangeArrowheads="1"/>
                </p:cNvSpPr>
                <p:nvPr/>
              </p:nvSpPr>
              <p:spPr bwMode="auto">
                <a:xfrm>
                  <a:off x="3699" y="3497"/>
                  <a:ext cx="2" cy="109"/>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3" name="Rectangle 2424"/>
                <p:cNvSpPr>
                  <a:spLocks noChangeArrowheads="1"/>
                </p:cNvSpPr>
                <p:nvPr/>
              </p:nvSpPr>
              <p:spPr bwMode="auto">
                <a:xfrm>
                  <a:off x="3701" y="3497"/>
                  <a:ext cx="1" cy="109"/>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4" name="Rectangle 2425"/>
                <p:cNvSpPr>
                  <a:spLocks noChangeArrowheads="1"/>
                </p:cNvSpPr>
                <p:nvPr/>
              </p:nvSpPr>
              <p:spPr bwMode="auto">
                <a:xfrm>
                  <a:off x="3702" y="3497"/>
                  <a:ext cx="1" cy="109"/>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5" name="Rectangle 2426"/>
                <p:cNvSpPr>
                  <a:spLocks noChangeArrowheads="1"/>
                </p:cNvSpPr>
                <p:nvPr/>
              </p:nvSpPr>
              <p:spPr bwMode="auto">
                <a:xfrm>
                  <a:off x="3703" y="3497"/>
                  <a:ext cx="1" cy="109"/>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6" name="Rectangle 2427"/>
                <p:cNvSpPr>
                  <a:spLocks noChangeArrowheads="1"/>
                </p:cNvSpPr>
                <p:nvPr/>
              </p:nvSpPr>
              <p:spPr bwMode="auto">
                <a:xfrm>
                  <a:off x="3704" y="3497"/>
                  <a:ext cx="1" cy="109"/>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7" name="Rectangle 2428"/>
                <p:cNvSpPr>
                  <a:spLocks noChangeArrowheads="1"/>
                </p:cNvSpPr>
                <p:nvPr/>
              </p:nvSpPr>
              <p:spPr bwMode="auto">
                <a:xfrm>
                  <a:off x="3705" y="3497"/>
                  <a:ext cx="2" cy="109"/>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8" name="Rectangle 2429"/>
                <p:cNvSpPr>
                  <a:spLocks noChangeArrowheads="1"/>
                </p:cNvSpPr>
                <p:nvPr/>
              </p:nvSpPr>
              <p:spPr bwMode="auto">
                <a:xfrm>
                  <a:off x="3707" y="3497"/>
                  <a:ext cx="1" cy="109"/>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39" name="Rectangle 2430"/>
                <p:cNvSpPr>
                  <a:spLocks noChangeArrowheads="1"/>
                </p:cNvSpPr>
                <p:nvPr/>
              </p:nvSpPr>
              <p:spPr bwMode="auto">
                <a:xfrm>
                  <a:off x="3708" y="3497"/>
                  <a:ext cx="2" cy="109"/>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0" name="Rectangle 2431"/>
                <p:cNvSpPr>
                  <a:spLocks noChangeArrowheads="1"/>
                </p:cNvSpPr>
                <p:nvPr/>
              </p:nvSpPr>
              <p:spPr bwMode="auto">
                <a:xfrm>
                  <a:off x="3710" y="3497"/>
                  <a:ext cx="1" cy="109"/>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1" name="Rectangle 2432"/>
                <p:cNvSpPr>
                  <a:spLocks noChangeArrowheads="1"/>
                </p:cNvSpPr>
                <p:nvPr/>
              </p:nvSpPr>
              <p:spPr bwMode="auto">
                <a:xfrm>
                  <a:off x="3711" y="3497"/>
                  <a:ext cx="1" cy="109"/>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2" name="Rectangle 2433"/>
                <p:cNvSpPr>
                  <a:spLocks noChangeArrowheads="1"/>
                </p:cNvSpPr>
                <p:nvPr/>
              </p:nvSpPr>
              <p:spPr bwMode="auto">
                <a:xfrm>
                  <a:off x="3711" y="3497"/>
                  <a:ext cx="2" cy="109"/>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3" name="Rectangle 2434"/>
                <p:cNvSpPr>
                  <a:spLocks noChangeArrowheads="1"/>
                </p:cNvSpPr>
                <p:nvPr/>
              </p:nvSpPr>
              <p:spPr bwMode="auto">
                <a:xfrm>
                  <a:off x="3713" y="3497"/>
                  <a:ext cx="1" cy="109"/>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4" name="Rectangle 2435"/>
                <p:cNvSpPr>
                  <a:spLocks noChangeArrowheads="1"/>
                </p:cNvSpPr>
                <p:nvPr/>
              </p:nvSpPr>
              <p:spPr bwMode="auto">
                <a:xfrm>
                  <a:off x="3714" y="3497"/>
                  <a:ext cx="1" cy="109"/>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5" name="Rectangle 2436"/>
                <p:cNvSpPr>
                  <a:spLocks noChangeArrowheads="1"/>
                </p:cNvSpPr>
                <p:nvPr/>
              </p:nvSpPr>
              <p:spPr bwMode="auto">
                <a:xfrm>
                  <a:off x="3715" y="3497"/>
                  <a:ext cx="1" cy="109"/>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6" name="Rectangle 2437"/>
                <p:cNvSpPr>
                  <a:spLocks noChangeArrowheads="1"/>
                </p:cNvSpPr>
                <p:nvPr/>
              </p:nvSpPr>
              <p:spPr bwMode="auto">
                <a:xfrm>
                  <a:off x="3716" y="3497"/>
                  <a:ext cx="1" cy="109"/>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7" name="Rectangle 2438"/>
                <p:cNvSpPr>
                  <a:spLocks noChangeArrowheads="1"/>
                </p:cNvSpPr>
                <p:nvPr/>
              </p:nvSpPr>
              <p:spPr bwMode="auto">
                <a:xfrm>
                  <a:off x="3717" y="3497"/>
                  <a:ext cx="1" cy="109"/>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8" name="Rectangle 2439"/>
                <p:cNvSpPr>
                  <a:spLocks noChangeArrowheads="1"/>
                </p:cNvSpPr>
                <p:nvPr/>
              </p:nvSpPr>
              <p:spPr bwMode="auto">
                <a:xfrm>
                  <a:off x="3717" y="3497"/>
                  <a:ext cx="1" cy="109"/>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49" name="Rectangle 2440"/>
                <p:cNvSpPr>
                  <a:spLocks noChangeArrowheads="1"/>
                </p:cNvSpPr>
                <p:nvPr/>
              </p:nvSpPr>
              <p:spPr bwMode="auto">
                <a:xfrm>
                  <a:off x="3718" y="3497"/>
                  <a:ext cx="1" cy="109"/>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0" name="Rectangle 2441"/>
                <p:cNvSpPr>
                  <a:spLocks noChangeArrowheads="1"/>
                </p:cNvSpPr>
                <p:nvPr/>
              </p:nvSpPr>
              <p:spPr bwMode="auto">
                <a:xfrm>
                  <a:off x="3718" y="3497"/>
                  <a:ext cx="1" cy="109"/>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1" name="Rectangle 2442"/>
                <p:cNvSpPr>
                  <a:spLocks noChangeArrowheads="1"/>
                </p:cNvSpPr>
                <p:nvPr/>
              </p:nvSpPr>
              <p:spPr bwMode="auto">
                <a:xfrm>
                  <a:off x="3719" y="3497"/>
                  <a:ext cx="1" cy="109"/>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2" name="Rectangle 2443"/>
                <p:cNvSpPr>
                  <a:spLocks noChangeArrowheads="1"/>
                </p:cNvSpPr>
                <p:nvPr/>
              </p:nvSpPr>
              <p:spPr bwMode="auto">
                <a:xfrm>
                  <a:off x="3719" y="3497"/>
                  <a:ext cx="1" cy="109"/>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3" name="Rectangle 2444"/>
                <p:cNvSpPr>
                  <a:spLocks noChangeArrowheads="1"/>
                </p:cNvSpPr>
                <p:nvPr/>
              </p:nvSpPr>
              <p:spPr bwMode="auto">
                <a:xfrm>
                  <a:off x="3719" y="3497"/>
                  <a:ext cx="1" cy="10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4" name="Rectangle 2445"/>
                <p:cNvSpPr>
                  <a:spLocks noChangeArrowheads="1"/>
                </p:cNvSpPr>
                <p:nvPr/>
              </p:nvSpPr>
              <p:spPr bwMode="auto">
                <a:xfrm>
                  <a:off x="3720" y="3497"/>
                  <a:ext cx="1" cy="109"/>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55" name="Freeform 2446"/>
                <p:cNvSpPr>
                  <a:spLocks/>
                </p:cNvSpPr>
                <p:nvPr/>
              </p:nvSpPr>
              <p:spPr bwMode="auto">
                <a:xfrm>
                  <a:off x="3418" y="3497"/>
                  <a:ext cx="302" cy="109"/>
                </a:xfrm>
                <a:custGeom>
                  <a:avLst/>
                  <a:gdLst>
                    <a:gd name="T0" fmla="*/ 0 w 3521"/>
                    <a:gd name="T1" fmla="*/ 963 h 1267"/>
                    <a:gd name="T2" fmla="*/ 304 w 3521"/>
                    <a:gd name="T3" fmla="*/ 1267 h 1267"/>
                    <a:gd name="T4" fmla="*/ 3216 w 3521"/>
                    <a:gd name="T5" fmla="*/ 1267 h 1267"/>
                    <a:gd name="T6" fmla="*/ 3521 w 3521"/>
                    <a:gd name="T7" fmla="*/ 963 h 1267"/>
                    <a:gd name="T8" fmla="*/ 3521 w 3521"/>
                    <a:gd name="T9" fmla="*/ 305 h 1267"/>
                    <a:gd name="T10" fmla="*/ 3216 w 3521"/>
                    <a:gd name="T11" fmla="*/ 0 h 1267"/>
                    <a:gd name="T12" fmla="*/ 304 w 3521"/>
                    <a:gd name="T13" fmla="*/ 0 h 1267"/>
                    <a:gd name="T14" fmla="*/ 0 w 3521"/>
                    <a:gd name="T15" fmla="*/ 305 h 1267"/>
                    <a:gd name="T16" fmla="*/ 0 w 3521"/>
                    <a:gd name="T17" fmla="*/ 963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1" h="1267">
                      <a:moveTo>
                        <a:pt x="0" y="963"/>
                      </a:moveTo>
                      <a:cubicBezTo>
                        <a:pt x="0" y="1131"/>
                        <a:pt x="136" y="1267"/>
                        <a:pt x="304" y="1267"/>
                      </a:cubicBezTo>
                      <a:lnTo>
                        <a:pt x="3216" y="1267"/>
                      </a:lnTo>
                      <a:cubicBezTo>
                        <a:pt x="3384" y="1267"/>
                        <a:pt x="3521" y="1131"/>
                        <a:pt x="3521" y="963"/>
                      </a:cubicBezTo>
                      <a:lnTo>
                        <a:pt x="3521" y="305"/>
                      </a:lnTo>
                      <a:cubicBezTo>
                        <a:pt x="3521" y="137"/>
                        <a:pt x="3384" y="0"/>
                        <a:pt x="3216" y="0"/>
                      </a:cubicBezTo>
                      <a:lnTo>
                        <a:pt x="304" y="0"/>
                      </a:lnTo>
                      <a:cubicBezTo>
                        <a:pt x="136" y="0"/>
                        <a:pt x="0" y="137"/>
                        <a:pt x="0" y="305"/>
                      </a:cubicBezTo>
                      <a:lnTo>
                        <a:pt x="0" y="963"/>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90" name="Group 2447"/>
              <p:cNvGrpSpPr>
                <a:grpSpLocks/>
              </p:cNvGrpSpPr>
              <p:nvPr/>
            </p:nvGrpSpPr>
            <p:grpSpPr bwMode="auto">
              <a:xfrm>
                <a:off x="2528" y="3126"/>
                <a:ext cx="17" cy="182"/>
                <a:chOff x="2655" y="3126"/>
                <a:chExt cx="17" cy="182"/>
              </a:xfrm>
            </p:grpSpPr>
            <p:sp>
              <p:nvSpPr>
                <p:cNvPr id="1833" name="Rectangle 2448"/>
                <p:cNvSpPr>
                  <a:spLocks noChangeArrowheads="1"/>
                </p:cNvSpPr>
                <p:nvPr/>
              </p:nvSpPr>
              <p:spPr bwMode="auto">
                <a:xfrm>
                  <a:off x="2655"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4" name="Rectangle 2449"/>
                <p:cNvSpPr>
                  <a:spLocks noChangeArrowheads="1"/>
                </p:cNvSpPr>
                <p:nvPr/>
              </p:nvSpPr>
              <p:spPr bwMode="auto">
                <a:xfrm>
                  <a:off x="2655"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5" name="Rectangle 2450"/>
                <p:cNvSpPr>
                  <a:spLocks noChangeArrowheads="1"/>
                </p:cNvSpPr>
                <p:nvPr/>
              </p:nvSpPr>
              <p:spPr bwMode="auto">
                <a:xfrm>
                  <a:off x="2656"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6" name="Rectangle 2451"/>
                <p:cNvSpPr>
                  <a:spLocks noChangeArrowheads="1"/>
                </p:cNvSpPr>
                <p:nvPr/>
              </p:nvSpPr>
              <p:spPr bwMode="auto">
                <a:xfrm>
                  <a:off x="2656"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7" name="Rectangle 2452"/>
                <p:cNvSpPr>
                  <a:spLocks noChangeArrowheads="1"/>
                </p:cNvSpPr>
                <p:nvPr/>
              </p:nvSpPr>
              <p:spPr bwMode="auto">
                <a:xfrm>
                  <a:off x="2657"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8" name="Rectangle 2453"/>
                <p:cNvSpPr>
                  <a:spLocks noChangeArrowheads="1"/>
                </p:cNvSpPr>
                <p:nvPr/>
              </p:nvSpPr>
              <p:spPr bwMode="auto">
                <a:xfrm>
                  <a:off x="2657"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9" name="Rectangle 2454"/>
                <p:cNvSpPr>
                  <a:spLocks noChangeArrowheads="1"/>
                </p:cNvSpPr>
                <p:nvPr/>
              </p:nvSpPr>
              <p:spPr bwMode="auto">
                <a:xfrm>
                  <a:off x="2657"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0" name="Rectangle 2455"/>
                <p:cNvSpPr>
                  <a:spLocks noChangeArrowheads="1"/>
                </p:cNvSpPr>
                <p:nvPr/>
              </p:nvSpPr>
              <p:spPr bwMode="auto">
                <a:xfrm>
                  <a:off x="2658"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1" name="Rectangle 2456"/>
                <p:cNvSpPr>
                  <a:spLocks noChangeArrowheads="1"/>
                </p:cNvSpPr>
                <p:nvPr/>
              </p:nvSpPr>
              <p:spPr bwMode="auto">
                <a:xfrm>
                  <a:off x="2658"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2" name="Rectangle 2457"/>
                <p:cNvSpPr>
                  <a:spLocks noChangeArrowheads="1"/>
                </p:cNvSpPr>
                <p:nvPr/>
              </p:nvSpPr>
              <p:spPr bwMode="auto">
                <a:xfrm>
                  <a:off x="2658"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3" name="Rectangle 2458"/>
                <p:cNvSpPr>
                  <a:spLocks noChangeArrowheads="1"/>
                </p:cNvSpPr>
                <p:nvPr/>
              </p:nvSpPr>
              <p:spPr bwMode="auto">
                <a:xfrm>
                  <a:off x="2659"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4" name="Rectangle 2459"/>
                <p:cNvSpPr>
                  <a:spLocks noChangeArrowheads="1"/>
                </p:cNvSpPr>
                <p:nvPr/>
              </p:nvSpPr>
              <p:spPr bwMode="auto">
                <a:xfrm>
                  <a:off x="2659"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5" name="Rectangle 2460"/>
                <p:cNvSpPr>
                  <a:spLocks noChangeArrowheads="1"/>
                </p:cNvSpPr>
                <p:nvPr/>
              </p:nvSpPr>
              <p:spPr bwMode="auto">
                <a:xfrm>
                  <a:off x="266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6" name="Rectangle 2461"/>
                <p:cNvSpPr>
                  <a:spLocks noChangeArrowheads="1"/>
                </p:cNvSpPr>
                <p:nvPr/>
              </p:nvSpPr>
              <p:spPr bwMode="auto">
                <a:xfrm>
                  <a:off x="266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7" name="Rectangle 2462"/>
                <p:cNvSpPr>
                  <a:spLocks noChangeArrowheads="1"/>
                </p:cNvSpPr>
                <p:nvPr/>
              </p:nvSpPr>
              <p:spPr bwMode="auto">
                <a:xfrm>
                  <a:off x="266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8" name="Rectangle 2463"/>
                <p:cNvSpPr>
                  <a:spLocks noChangeArrowheads="1"/>
                </p:cNvSpPr>
                <p:nvPr/>
              </p:nvSpPr>
              <p:spPr bwMode="auto">
                <a:xfrm>
                  <a:off x="2661"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49" name="Rectangle 2464"/>
                <p:cNvSpPr>
                  <a:spLocks noChangeArrowheads="1"/>
                </p:cNvSpPr>
                <p:nvPr/>
              </p:nvSpPr>
              <p:spPr bwMode="auto">
                <a:xfrm>
                  <a:off x="2661"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0" name="Rectangle 2465"/>
                <p:cNvSpPr>
                  <a:spLocks noChangeArrowheads="1"/>
                </p:cNvSpPr>
                <p:nvPr/>
              </p:nvSpPr>
              <p:spPr bwMode="auto">
                <a:xfrm>
                  <a:off x="2661"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1" name="Rectangle 2466"/>
                <p:cNvSpPr>
                  <a:spLocks noChangeArrowheads="1"/>
                </p:cNvSpPr>
                <p:nvPr/>
              </p:nvSpPr>
              <p:spPr bwMode="auto">
                <a:xfrm>
                  <a:off x="2662"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2" name="Rectangle 2467"/>
                <p:cNvSpPr>
                  <a:spLocks noChangeArrowheads="1"/>
                </p:cNvSpPr>
                <p:nvPr/>
              </p:nvSpPr>
              <p:spPr bwMode="auto">
                <a:xfrm>
                  <a:off x="2662"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3" name="Rectangle 2468"/>
                <p:cNvSpPr>
                  <a:spLocks noChangeArrowheads="1"/>
                </p:cNvSpPr>
                <p:nvPr/>
              </p:nvSpPr>
              <p:spPr bwMode="auto">
                <a:xfrm>
                  <a:off x="2662"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4" name="Rectangle 2469"/>
                <p:cNvSpPr>
                  <a:spLocks noChangeArrowheads="1"/>
                </p:cNvSpPr>
                <p:nvPr/>
              </p:nvSpPr>
              <p:spPr bwMode="auto">
                <a:xfrm>
                  <a:off x="2663"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5" name="Rectangle 2470"/>
                <p:cNvSpPr>
                  <a:spLocks noChangeArrowheads="1"/>
                </p:cNvSpPr>
                <p:nvPr/>
              </p:nvSpPr>
              <p:spPr bwMode="auto">
                <a:xfrm>
                  <a:off x="2663"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6" name="Rectangle 2471"/>
                <p:cNvSpPr>
                  <a:spLocks noChangeArrowheads="1"/>
                </p:cNvSpPr>
                <p:nvPr/>
              </p:nvSpPr>
              <p:spPr bwMode="auto">
                <a:xfrm>
                  <a:off x="2663"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7" name="Rectangle 2472"/>
                <p:cNvSpPr>
                  <a:spLocks noChangeArrowheads="1"/>
                </p:cNvSpPr>
                <p:nvPr/>
              </p:nvSpPr>
              <p:spPr bwMode="auto">
                <a:xfrm>
                  <a:off x="2664"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8" name="Rectangle 2473"/>
                <p:cNvSpPr>
                  <a:spLocks noChangeArrowheads="1"/>
                </p:cNvSpPr>
                <p:nvPr/>
              </p:nvSpPr>
              <p:spPr bwMode="auto">
                <a:xfrm>
                  <a:off x="2664"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9" name="Rectangle 2474"/>
                <p:cNvSpPr>
                  <a:spLocks noChangeArrowheads="1"/>
                </p:cNvSpPr>
                <p:nvPr/>
              </p:nvSpPr>
              <p:spPr bwMode="auto">
                <a:xfrm>
                  <a:off x="2664"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0" name="Rectangle 2475"/>
                <p:cNvSpPr>
                  <a:spLocks noChangeArrowheads="1"/>
                </p:cNvSpPr>
                <p:nvPr/>
              </p:nvSpPr>
              <p:spPr bwMode="auto">
                <a:xfrm>
                  <a:off x="2665"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1" name="Rectangle 2476"/>
                <p:cNvSpPr>
                  <a:spLocks noChangeArrowheads="1"/>
                </p:cNvSpPr>
                <p:nvPr/>
              </p:nvSpPr>
              <p:spPr bwMode="auto">
                <a:xfrm>
                  <a:off x="2665"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2" name="Rectangle 2477"/>
                <p:cNvSpPr>
                  <a:spLocks noChangeArrowheads="1"/>
                </p:cNvSpPr>
                <p:nvPr/>
              </p:nvSpPr>
              <p:spPr bwMode="auto">
                <a:xfrm>
                  <a:off x="2665"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3" name="Rectangle 2478"/>
                <p:cNvSpPr>
                  <a:spLocks noChangeArrowheads="1"/>
                </p:cNvSpPr>
                <p:nvPr/>
              </p:nvSpPr>
              <p:spPr bwMode="auto">
                <a:xfrm>
                  <a:off x="2666"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4" name="Rectangle 2479"/>
                <p:cNvSpPr>
                  <a:spLocks noChangeArrowheads="1"/>
                </p:cNvSpPr>
                <p:nvPr/>
              </p:nvSpPr>
              <p:spPr bwMode="auto">
                <a:xfrm>
                  <a:off x="2666"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5" name="Rectangle 2480"/>
                <p:cNvSpPr>
                  <a:spLocks noChangeArrowheads="1"/>
                </p:cNvSpPr>
                <p:nvPr/>
              </p:nvSpPr>
              <p:spPr bwMode="auto">
                <a:xfrm>
                  <a:off x="2666"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6" name="Rectangle 2481"/>
                <p:cNvSpPr>
                  <a:spLocks noChangeArrowheads="1"/>
                </p:cNvSpPr>
                <p:nvPr/>
              </p:nvSpPr>
              <p:spPr bwMode="auto">
                <a:xfrm>
                  <a:off x="2667"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7" name="Rectangle 2482"/>
                <p:cNvSpPr>
                  <a:spLocks noChangeArrowheads="1"/>
                </p:cNvSpPr>
                <p:nvPr/>
              </p:nvSpPr>
              <p:spPr bwMode="auto">
                <a:xfrm>
                  <a:off x="2667"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8" name="Rectangle 2483"/>
                <p:cNvSpPr>
                  <a:spLocks noChangeArrowheads="1"/>
                </p:cNvSpPr>
                <p:nvPr/>
              </p:nvSpPr>
              <p:spPr bwMode="auto">
                <a:xfrm>
                  <a:off x="2667"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9" name="Rectangle 2484"/>
                <p:cNvSpPr>
                  <a:spLocks noChangeArrowheads="1"/>
                </p:cNvSpPr>
                <p:nvPr/>
              </p:nvSpPr>
              <p:spPr bwMode="auto">
                <a:xfrm>
                  <a:off x="2668"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0" name="Rectangle 2485"/>
                <p:cNvSpPr>
                  <a:spLocks noChangeArrowheads="1"/>
                </p:cNvSpPr>
                <p:nvPr/>
              </p:nvSpPr>
              <p:spPr bwMode="auto">
                <a:xfrm>
                  <a:off x="2668"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1" name="Rectangle 2486"/>
                <p:cNvSpPr>
                  <a:spLocks noChangeArrowheads="1"/>
                </p:cNvSpPr>
                <p:nvPr/>
              </p:nvSpPr>
              <p:spPr bwMode="auto">
                <a:xfrm>
                  <a:off x="2668"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2" name="Rectangle 2487"/>
                <p:cNvSpPr>
                  <a:spLocks noChangeArrowheads="1"/>
                </p:cNvSpPr>
                <p:nvPr/>
              </p:nvSpPr>
              <p:spPr bwMode="auto">
                <a:xfrm>
                  <a:off x="2669"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3" name="Rectangle 2488"/>
                <p:cNvSpPr>
                  <a:spLocks noChangeArrowheads="1"/>
                </p:cNvSpPr>
                <p:nvPr/>
              </p:nvSpPr>
              <p:spPr bwMode="auto">
                <a:xfrm>
                  <a:off x="2669"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4" name="Rectangle 2489"/>
                <p:cNvSpPr>
                  <a:spLocks noChangeArrowheads="1"/>
                </p:cNvSpPr>
                <p:nvPr/>
              </p:nvSpPr>
              <p:spPr bwMode="auto">
                <a:xfrm>
                  <a:off x="2669"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5" name="Rectangle 2490"/>
                <p:cNvSpPr>
                  <a:spLocks noChangeArrowheads="1"/>
                </p:cNvSpPr>
                <p:nvPr/>
              </p:nvSpPr>
              <p:spPr bwMode="auto">
                <a:xfrm>
                  <a:off x="267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6" name="Rectangle 2491"/>
                <p:cNvSpPr>
                  <a:spLocks noChangeArrowheads="1"/>
                </p:cNvSpPr>
                <p:nvPr/>
              </p:nvSpPr>
              <p:spPr bwMode="auto">
                <a:xfrm>
                  <a:off x="267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7" name="Rectangle 2492"/>
                <p:cNvSpPr>
                  <a:spLocks noChangeArrowheads="1"/>
                </p:cNvSpPr>
                <p:nvPr/>
              </p:nvSpPr>
              <p:spPr bwMode="auto">
                <a:xfrm>
                  <a:off x="267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78" name="Rectangle 2493"/>
                <p:cNvSpPr>
                  <a:spLocks noChangeArrowheads="1"/>
                </p:cNvSpPr>
                <p:nvPr/>
              </p:nvSpPr>
              <p:spPr bwMode="auto">
                <a:xfrm>
                  <a:off x="2671"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1" name="Group 2494"/>
              <p:cNvGrpSpPr>
                <a:grpSpLocks/>
              </p:cNvGrpSpPr>
              <p:nvPr/>
            </p:nvGrpSpPr>
            <p:grpSpPr bwMode="auto">
              <a:xfrm>
                <a:off x="2560" y="3126"/>
                <a:ext cx="18" cy="182"/>
                <a:chOff x="2687" y="3126"/>
                <a:chExt cx="18" cy="182"/>
              </a:xfrm>
            </p:grpSpPr>
            <p:sp>
              <p:nvSpPr>
                <p:cNvPr id="1786" name="Rectangle 2495"/>
                <p:cNvSpPr>
                  <a:spLocks noChangeArrowheads="1"/>
                </p:cNvSpPr>
                <p:nvPr/>
              </p:nvSpPr>
              <p:spPr bwMode="auto">
                <a:xfrm>
                  <a:off x="2687"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7" name="Rectangle 2496"/>
                <p:cNvSpPr>
                  <a:spLocks noChangeArrowheads="1"/>
                </p:cNvSpPr>
                <p:nvPr/>
              </p:nvSpPr>
              <p:spPr bwMode="auto">
                <a:xfrm>
                  <a:off x="2688"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8" name="Rectangle 2497"/>
                <p:cNvSpPr>
                  <a:spLocks noChangeArrowheads="1"/>
                </p:cNvSpPr>
                <p:nvPr/>
              </p:nvSpPr>
              <p:spPr bwMode="auto">
                <a:xfrm>
                  <a:off x="2689"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9" name="Rectangle 2498"/>
                <p:cNvSpPr>
                  <a:spLocks noChangeArrowheads="1"/>
                </p:cNvSpPr>
                <p:nvPr/>
              </p:nvSpPr>
              <p:spPr bwMode="auto">
                <a:xfrm>
                  <a:off x="2689"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0" name="Rectangle 2499"/>
                <p:cNvSpPr>
                  <a:spLocks noChangeArrowheads="1"/>
                </p:cNvSpPr>
                <p:nvPr/>
              </p:nvSpPr>
              <p:spPr bwMode="auto">
                <a:xfrm>
                  <a:off x="2689"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1" name="Rectangle 2500"/>
                <p:cNvSpPr>
                  <a:spLocks noChangeArrowheads="1"/>
                </p:cNvSpPr>
                <p:nvPr/>
              </p:nvSpPr>
              <p:spPr bwMode="auto">
                <a:xfrm>
                  <a:off x="269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2" name="Rectangle 2501"/>
                <p:cNvSpPr>
                  <a:spLocks noChangeArrowheads="1"/>
                </p:cNvSpPr>
                <p:nvPr/>
              </p:nvSpPr>
              <p:spPr bwMode="auto">
                <a:xfrm>
                  <a:off x="269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3" name="Rectangle 2502"/>
                <p:cNvSpPr>
                  <a:spLocks noChangeArrowheads="1"/>
                </p:cNvSpPr>
                <p:nvPr/>
              </p:nvSpPr>
              <p:spPr bwMode="auto">
                <a:xfrm>
                  <a:off x="269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4" name="Rectangle 2503"/>
                <p:cNvSpPr>
                  <a:spLocks noChangeArrowheads="1"/>
                </p:cNvSpPr>
                <p:nvPr/>
              </p:nvSpPr>
              <p:spPr bwMode="auto">
                <a:xfrm>
                  <a:off x="2691"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5" name="Rectangle 2504"/>
                <p:cNvSpPr>
                  <a:spLocks noChangeArrowheads="1"/>
                </p:cNvSpPr>
                <p:nvPr/>
              </p:nvSpPr>
              <p:spPr bwMode="auto">
                <a:xfrm>
                  <a:off x="2691"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6" name="Rectangle 2505"/>
                <p:cNvSpPr>
                  <a:spLocks noChangeArrowheads="1"/>
                </p:cNvSpPr>
                <p:nvPr/>
              </p:nvSpPr>
              <p:spPr bwMode="auto">
                <a:xfrm>
                  <a:off x="2691"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7" name="Rectangle 2506"/>
                <p:cNvSpPr>
                  <a:spLocks noChangeArrowheads="1"/>
                </p:cNvSpPr>
                <p:nvPr/>
              </p:nvSpPr>
              <p:spPr bwMode="auto">
                <a:xfrm>
                  <a:off x="2692"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8" name="Rectangle 2507"/>
                <p:cNvSpPr>
                  <a:spLocks noChangeArrowheads="1"/>
                </p:cNvSpPr>
                <p:nvPr/>
              </p:nvSpPr>
              <p:spPr bwMode="auto">
                <a:xfrm>
                  <a:off x="2692"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99" name="Rectangle 2508"/>
                <p:cNvSpPr>
                  <a:spLocks noChangeArrowheads="1"/>
                </p:cNvSpPr>
                <p:nvPr/>
              </p:nvSpPr>
              <p:spPr bwMode="auto">
                <a:xfrm>
                  <a:off x="2692"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0" name="Rectangle 2509"/>
                <p:cNvSpPr>
                  <a:spLocks noChangeArrowheads="1"/>
                </p:cNvSpPr>
                <p:nvPr/>
              </p:nvSpPr>
              <p:spPr bwMode="auto">
                <a:xfrm>
                  <a:off x="2693"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1" name="Rectangle 2510"/>
                <p:cNvSpPr>
                  <a:spLocks noChangeArrowheads="1"/>
                </p:cNvSpPr>
                <p:nvPr/>
              </p:nvSpPr>
              <p:spPr bwMode="auto">
                <a:xfrm>
                  <a:off x="2693"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2" name="Rectangle 2511"/>
                <p:cNvSpPr>
                  <a:spLocks noChangeArrowheads="1"/>
                </p:cNvSpPr>
                <p:nvPr/>
              </p:nvSpPr>
              <p:spPr bwMode="auto">
                <a:xfrm>
                  <a:off x="2693"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3" name="Rectangle 2512"/>
                <p:cNvSpPr>
                  <a:spLocks noChangeArrowheads="1"/>
                </p:cNvSpPr>
                <p:nvPr/>
              </p:nvSpPr>
              <p:spPr bwMode="auto">
                <a:xfrm>
                  <a:off x="2694"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4" name="Rectangle 2513"/>
                <p:cNvSpPr>
                  <a:spLocks noChangeArrowheads="1"/>
                </p:cNvSpPr>
                <p:nvPr/>
              </p:nvSpPr>
              <p:spPr bwMode="auto">
                <a:xfrm>
                  <a:off x="2694"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5" name="Rectangle 2514"/>
                <p:cNvSpPr>
                  <a:spLocks noChangeArrowheads="1"/>
                </p:cNvSpPr>
                <p:nvPr/>
              </p:nvSpPr>
              <p:spPr bwMode="auto">
                <a:xfrm>
                  <a:off x="2695"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6" name="Rectangle 2515"/>
                <p:cNvSpPr>
                  <a:spLocks noChangeArrowheads="1"/>
                </p:cNvSpPr>
                <p:nvPr/>
              </p:nvSpPr>
              <p:spPr bwMode="auto">
                <a:xfrm>
                  <a:off x="2695"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7" name="Rectangle 2516"/>
                <p:cNvSpPr>
                  <a:spLocks noChangeArrowheads="1"/>
                </p:cNvSpPr>
                <p:nvPr/>
              </p:nvSpPr>
              <p:spPr bwMode="auto">
                <a:xfrm>
                  <a:off x="2695"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8" name="Rectangle 2517"/>
                <p:cNvSpPr>
                  <a:spLocks noChangeArrowheads="1"/>
                </p:cNvSpPr>
                <p:nvPr/>
              </p:nvSpPr>
              <p:spPr bwMode="auto">
                <a:xfrm>
                  <a:off x="2696"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09" name="Rectangle 2518"/>
                <p:cNvSpPr>
                  <a:spLocks noChangeArrowheads="1"/>
                </p:cNvSpPr>
                <p:nvPr/>
              </p:nvSpPr>
              <p:spPr bwMode="auto">
                <a:xfrm>
                  <a:off x="2696"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0" name="Rectangle 2519"/>
                <p:cNvSpPr>
                  <a:spLocks noChangeArrowheads="1"/>
                </p:cNvSpPr>
                <p:nvPr/>
              </p:nvSpPr>
              <p:spPr bwMode="auto">
                <a:xfrm>
                  <a:off x="2696"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1" name="Rectangle 2520"/>
                <p:cNvSpPr>
                  <a:spLocks noChangeArrowheads="1"/>
                </p:cNvSpPr>
                <p:nvPr/>
              </p:nvSpPr>
              <p:spPr bwMode="auto">
                <a:xfrm>
                  <a:off x="2697"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2" name="Rectangle 2521"/>
                <p:cNvSpPr>
                  <a:spLocks noChangeArrowheads="1"/>
                </p:cNvSpPr>
                <p:nvPr/>
              </p:nvSpPr>
              <p:spPr bwMode="auto">
                <a:xfrm>
                  <a:off x="2697"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3" name="Rectangle 2522"/>
                <p:cNvSpPr>
                  <a:spLocks noChangeArrowheads="1"/>
                </p:cNvSpPr>
                <p:nvPr/>
              </p:nvSpPr>
              <p:spPr bwMode="auto">
                <a:xfrm>
                  <a:off x="2697"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4" name="Rectangle 2523"/>
                <p:cNvSpPr>
                  <a:spLocks noChangeArrowheads="1"/>
                </p:cNvSpPr>
                <p:nvPr/>
              </p:nvSpPr>
              <p:spPr bwMode="auto">
                <a:xfrm>
                  <a:off x="2698"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5" name="Rectangle 2524"/>
                <p:cNvSpPr>
                  <a:spLocks noChangeArrowheads="1"/>
                </p:cNvSpPr>
                <p:nvPr/>
              </p:nvSpPr>
              <p:spPr bwMode="auto">
                <a:xfrm>
                  <a:off x="2698"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6" name="Rectangle 2525"/>
                <p:cNvSpPr>
                  <a:spLocks noChangeArrowheads="1"/>
                </p:cNvSpPr>
                <p:nvPr/>
              </p:nvSpPr>
              <p:spPr bwMode="auto">
                <a:xfrm>
                  <a:off x="2698"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7" name="Rectangle 2526"/>
                <p:cNvSpPr>
                  <a:spLocks noChangeArrowheads="1"/>
                </p:cNvSpPr>
                <p:nvPr/>
              </p:nvSpPr>
              <p:spPr bwMode="auto">
                <a:xfrm>
                  <a:off x="2699"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8" name="Rectangle 2527"/>
                <p:cNvSpPr>
                  <a:spLocks noChangeArrowheads="1"/>
                </p:cNvSpPr>
                <p:nvPr/>
              </p:nvSpPr>
              <p:spPr bwMode="auto">
                <a:xfrm>
                  <a:off x="2699"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19" name="Rectangle 2528"/>
                <p:cNvSpPr>
                  <a:spLocks noChangeArrowheads="1"/>
                </p:cNvSpPr>
                <p:nvPr/>
              </p:nvSpPr>
              <p:spPr bwMode="auto">
                <a:xfrm>
                  <a:off x="2699"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0" name="Rectangle 2529"/>
                <p:cNvSpPr>
                  <a:spLocks noChangeArrowheads="1"/>
                </p:cNvSpPr>
                <p:nvPr/>
              </p:nvSpPr>
              <p:spPr bwMode="auto">
                <a:xfrm>
                  <a:off x="270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1" name="Rectangle 2530"/>
                <p:cNvSpPr>
                  <a:spLocks noChangeArrowheads="1"/>
                </p:cNvSpPr>
                <p:nvPr/>
              </p:nvSpPr>
              <p:spPr bwMode="auto">
                <a:xfrm>
                  <a:off x="270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2" name="Rectangle 2531"/>
                <p:cNvSpPr>
                  <a:spLocks noChangeArrowheads="1"/>
                </p:cNvSpPr>
                <p:nvPr/>
              </p:nvSpPr>
              <p:spPr bwMode="auto">
                <a:xfrm>
                  <a:off x="2700"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3" name="Rectangle 2532"/>
                <p:cNvSpPr>
                  <a:spLocks noChangeArrowheads="1"/>
                </p:cNvSpPr>
                <p:nvPr/>
              </p:nvSpPr>
              <p:spPr bwMode="auto">
                <a:xfrm>
                  <a:off x="2701"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4" name="Rectangle 2533"/>
                <p:cNvSpPr>
                  <a:spLocks noChangeArrowheads="1"/>
                </p:cNvSpPr>
                <p:nvPr/>
              </p:nvSpPr>
              <p:spPr bwMode="auto">
                <a:xfrm>
                  <a:off x="2701"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5" name="Rectangle 2534"/>
                <p:cNvSpPr>
                  <a:spLocks noChangeArrowheads="1"/>
                </p:cNvSpPr>
                <p:nvPr/>
              </p:nvSpPr>
              <p:spPr bwMode="auto">
                <a:xfrm>
                  <a:off x="2701"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6" name="Rectangle 2535"/>
                <p:cNvSpPr>
                  <a:spLocks noChangeArrowheads="1"/>
                </p:cNvSpPr>
                <p:nvPr/>
              </p:nvSpPr>
              <p:spPr bwMode="auto">
                <a:xfrm>
                  <a:off x="2702"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7" name="Rectangle 2536"/>
                <p:cNvSpPr>
                  <a:spLocks noChangeArrowheads="1"/>
                </p:cNvSpPr>
                <p:nvPr/>
              </p:nvSpPr>
              <p:spPr bwMode="auto">
                <a:xfrm>
                  <a:off x="2702"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8" name="Rectangle 2537"/>
                <p:cNvSpPr>
                  <a:spLocks noChangeArrowheads="1"/>
                </p:cNvSpPr>
                <p:nvPr/>
              </p:nvSpPr>
              <p:spPr bwMode="auto">
                <a:xfrm>
                  <a:off x="2702"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9" name="Rectangle 2538"/>
                <p:cNvSpPr>
                  <a:spLocks noChangeArrowheads="1"/>
                </p:cNvSpPr>
                <p:nvPr/>
              </p:nvSpPr>
              <p:spPr bwMode="auto">
                <a:xfrm>
                  <a:off x="2703"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0" name="Rectangle 2539"/>
                <p:cNvSpPr>
                  <a:spLocks noChangeArrowheads="1"/>
                </p:cNvSpPr>
                <p:nvPr/>
              </p:nvSpPr>
              <p:spPr bwMode="auto">
                <a:xfrm>
                  <a:off x="2703"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1" name="Rectangle 2540"/>
                <p:cNvSpPr>
                  <a:spLocks noChangeArrowheads="1"/>
                </p:cNvSpPr>
                <p:nvPr/>
              </p:nvSpPr>
              <p:spPr bwMode="auto">
                <a:xfrm>
                  <a:off x="2703"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32" name="Rectangle 2541"/>
                <p:cNvSpPr>
                  <a:spLocks noChangeArrowheads="1"/>
                </p:cNvSpPr>
                <p:nvPr/>
              </p:nvSpPr>
              <p:spPr bwMode="auto">
                <a:xfrm>
                  <a:off x="2704" y="3126"/>
                  <a:ext cx="1" cy="182"/>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2" name="Group 2542"/>
              <p:cNvGrpSpPr>
                <a:grpSpLocks/>
              </p:cNvGrpSpPr>
              <p:nvPr/>
            </p:nvGrpSpPr>
            <p:grpSpPr bwMode="auto">
              <a:xfrm>
                <a:off x="2493" y="3205"/>
                <a:ext cx="35" cy="25"/>
                <a:chOff x="2620" y="3205"/>
                <a:chExt cx="35" cy="25"/>
              </a:xfrm>
            </p:grpSpPr>
            <p:sp>
              <p:nvSpPr>
                <p:cNvPr id="1692" name="Rectangle 2543"/>
                <p:cNvSpPr>
                  <a:spLocks noChangeArrowheads="1"/>
                </p:cNvSpPr>
                <p:nvPr/>
              </p:nvSpPr>
              <p:spPr bwMode="auto">
                <a:xfrm>
                  <a:off x="2620" y="3205"/>
                  <a:ext cx="1" cy="25"/>
                </a:xfrm>
                <a:prstGeom prst="rect">
                  <a:avLst/>
                </a:prstGeom>
                <a:solidFill>
                  <a:srgbClr val="2734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3" name="Rectangle 2544"/>
                <p:cNvSpPr>
                  <a:spLocks noChangeArrowheads="1"/>
                </p:cNvSpPr>
                <p:nvPr/>
              </p:nvSpPr>
              <p:spPr bwMode="auto">
                <a:xfrm>
                  <a:off x="2620" y="3205"/>
                  <a:ext cx="1" cy="25"/>
                </a:xfrm>
                <a:prstGeom prst="rect">
                  <a:avLst/>
                </a:prstGeom>
                <a:solidFill>
                  <a:srgbClr val="2735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4" name="Rectangle 2545"/>
                <p:cNvSpPr>
                  <a:spLocks noChangeArrowheads="1"/>
                </p:cNvSpPr>
                <p:nvPr/>
              </p:nvSpPr>
              <p:spPr bwMode="auto">
                <a:xfrm>
                  <a:off x="2621" y="3205"/>
                  <a:ext cx="1" cy="25"/>
                </a:xfrm>
                <a:prstGeom prst="rect">
                  <a:avLst/>
                </a:prstGeom>
                <a:solidFill>
                  <a:srgbClr val="2836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5" name="Rectangle 2546"/>
                <p:cNvSpPr>
                  <a:spLocks noChangeArrowheads="1"/>
                </p:cNvSpPr>
                <p:nvPr/>
              </p:nvSpPr>
              <p:spPr bwMode="auto">
                <a:xfrm>
                  <a:off x="2621" y="3205"/>
                  <a:ext cx="1" cy="25"/>
                </a:xfrm>
                <a:prstGeom prst="rect">
                  <a:avLst/>
                </a:prstGeom>
                <a:solidFill>
                  <a:srgbClr val="293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6" name="Rectangle 2547"/>
                <p:cNvSpPr>
                  <a:spLocks noChangeArrowheads="1"/>
                </p:cNvSpPr>
                <p:nvPr/>
              </p:nvSpPr>
              <p:spPr bwMode="auto">
                <a:xfrm>
                  <a:off x="2621" y="3205"/>
                  <a:ext cx="1" cy="25"/>
                </a:xfrm>
                <a:prstGeom prst="rect">
                  <a:avLst/>
                </a:prstGeom>
                <a:solidFill>
                  <a:srgbClr val="2A37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7" name="Rectangle 2548"/>
                <p:cNvSpPr>
                  <a:spLocks noChangeArrowheads="1"/>
                </p:cNvSpPr>
                <p:nvPr/>
              </p:nvSpPr>
              <p:spPr bwMode="auto">
                <a:xfrm>
                  <a:off x="2622" y="3205"/>
                  <a:ext cx="1" cy="25"/>
                </a:xfrm>
                <a:prstGeom prst="rect">
                  <a:avLst/>
                </a:prstGeom>
                <a:solidFill>
                  <a:srgbClr val="2B38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8" name="Rectangle 2549"/>
                <p:cNvSpPr>
                  <a:spLocks noChangeArrowheads="1"/>
                </p:cNvSpPr>
                <p:nvPr/>
              </p:nvSpPr>
              <p:spPr bwMode="auto">
                <a:xfrm>
                  <a:off x="2622" y="3205"/>
                  <a:ext cx="1" cy="25"/>
                </a:xfrm>
                <a:prstGeom prst="rect">
                  <a:avLst/>
                </a:prstGeom>
                <a:solidFill>
                  <a:srgbClr val="2C39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9" name="Rectangle 2550"/>
                <p:cNvSpPr>
                  <a:spLocks noChangeArrowheads="1"/>
                </p:cNvSpPr>
                <p:nvPr/>
              </p:nvSpPr>
              <p:spPr bwMode="auto">
                <a:xfrm>
                  <a:off x="2622" y="3205"/>
                  <a:ext cx="1" cy="25"/>
                </a:xfrm>
                <a:prstGeom prst="rect">
                  <a:avLst/>
                </a:prstGeom>
                <a:solidFill>
                  <a:srgbClr val="2C3A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0" name="Rectangle 2551"/>
                <p:cNvSpPr>
                  <a:spLocks noChangeArrowheads="1"/>
                </p:cNvSpPr>
                <p:nvPr/>
              </p:nvSpPr>
              <p:spPr bwMode="auto">
                <a:xfrm>
                  <a:off x="2623" y="3205"/>
                  <a:ext cx="1" cy="25"/>
                </a:xfrm>
                <a:prstGeom prst="rect">
                  <a:avLst/>
                </a:prstGeom>
                <a:solidFill>
                  <a:srgbClr val="2D3C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1" name="Rectangle 2552"/>
                <p:cNvSpPr>
                  <a:spLocks noChangeArrowheads="1"/>
                </p:cNvSpPr>
                <p:nvPr/>
              </p:nvSpPr>
              <p:spPr bwMode="auto">
                <a:xfrm>
                  <a:off x="2623" y="3205"/>
                  <a:ext cx="1" cy="25"/>
                </a:xfrm>
                <a:prstGeom prst="rect">
                  <a:avLst/>
                </a:prstGeom>
                <a:solidFill>
                  <a:srgbClr val="2E3E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2" name="Rectangle 2553"/>
                <p:cNvSpPr>
                  <a:spLocks noChangeArrowheads="1"/>
                </p:cNvSpPr>
                <p:nvPr/>
              </p:nvSpPr>
              <p:spPr bwMode="auto">
                <a:xfrm>
                  <a:off x="2623" y="3205"/>
                  <a:ext cx="1" cy="25"/>
                </a:xfrm>
                <a:prstGeom prst="rect">
                  <a:avLst/>
                </a:prstGeom>
                <a:solidFill>
                  <a:srgbClr val="303F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3" name="Rectangle 2554"/>
                <p:cNvSpPr>
                  <a:spLocks noChangeArrowheads="1"/>
                </p:cNvSpPr>
                <p:nvPr/>
              </p:nvSpPr>
              <p:spPr bwMode="auto">
                <a:xfrm>
                  <a:off x="2624" y="3205"/>
                  <a:ext cx="1" cy="25"/>
                </a:xfrm>
                <a:prstGeom prst="rect">
                  <a:avLst/>
                </a:prstGeom>
                <a:solidFill>
                  <a:srgbClr val="3142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4" name="Rectangle 2555"/>
                <p:cNvSpPr>
                  <a:spLocks noChangeArrowheads="1"/>
                </p:cNvSpPr>
                <p:nvPr/>
              </p:nvSpPr>
              <p:spPr bwMode="auto">
                <a:xfrm>
                  <a:off x="2624" y="3205"/>
                  <a:ext cx="1" cy="25"/>
                </a:xfrm>
                <a:prstGeom prst="rect">
                  <a:avLst/>
                </a:prstGeom>
                <a:solidFill>
                  <a:srgbClr val="3344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5" name="Rectangle 2556"/>
                <p:cNvSpPr>
                  <a:spLocks noChangeArrowheads="1"/>
                </p:cNvSpPr>
                <p:nvPr/>
              </p:nvSpPr>
              <p:spPr bwMode="auto">
                <a:xfrm>
                  <a:off x="2625" y="3205"/>
                  <a:ext cx="1" cy="25"/>
                </a:xfrm>
                <a:prstGeom prst="rect">
                  <a:avLst/>
                </a:prstGeom>
                <a:solidFill>
                  <a:srgbClr val="3546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6" name="Rectangle 2557"/>
                <p:cNvSpPr>
                  <a:spLocks noChangeArrowheads="1"/>
                </p:cNvSpPr>
                <p:nvPr/>
              </p:nvSpPr>
              <p:spPr bwMode="auto">
                <a:xfrm>
                  <a:off x="2625" y="3205"/>
                  <a:ext cx="1" cy="25"/>
                </a:xfrm>
                <a:prstGeom prst="rect">
                  <a:avLst/>
                </a:prstGeom>
                <a:solidFill>
                  <a:srgbClr val="3647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7" name="Rectangle 2558"/>
                <p:cNvSpPr>
                  <a:spLocks noChangeArrowheads="1"/>
                </p:cNvSpPr>
                <p:nvPr/>
              </p:nvSpPr>
              <p:spPr bwMode="auto">
                <a:xfrm>
                  <a:off x="2625" y="3205"/>
                  <a:ext cx="1" cy="25"/>
                </a:xfrm>
                <a:prstGeom prst="rect">
                  <a:avLst/>
                </a:prstGeom>
                <a:solidFill>
                  <a:srgbClr val="3849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8" name="Rectangle 2559"/>
                <p:cNvSpPr>
                  <a:spLocks noChangeArrowheads="1"/>
                </p:cNvSpPr>
                <p:nvPr/>
              </p:nvSpPr>
              <p:spPr bwMode="auto">
                <a:xfrm>
                  <a:off x="2626" y="3205"/>
                  <a:ext cx="1" cy="25"/>
                </a:xfrm>
                <a:prstGeom prst="rect">
                  <a:avLst/>
                </a:prstGeom>
                <a:solidFill>
                  <a:srgbClr val="394C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9" name="Rectangle 2560"/>
                <p:cNvSpPr>
                  <a:spLocks noChangeArrowheads="1"/>
                </p:cNvSpPr>
                <p:nvPr/>
              </p:nvSpPr>
              <p:spPr bwMode="auto">
                <a:xfrm>
                  <a:off x="2626" y="3205"/>
                  <a:ext cx="1" cy="25"/>
                </a:xfrm>
                <a:prstGeom prst="rect">
                  <a:avLst/>
                </a:prstGeom>
                <a:solidFill>
                  <a:srgbClr val="3B4E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0" name="Rectangle 2561"/>
                <p:cNvSpPr>
                  <a:spLocks noChangeArrowheads="1"/>
                </p:cNvSpPr>
                <p:nvPr/>
              </p:nvSpPr>
              <p:spPr bwMode="auto">
                <a:xfrm>
                  <a:off x="2626" y="3205"/>
                  <a:ext cx="1" cy="25"/>
                </a:xfrm>
                <a:prstGeom prst="rect">
                  <a:avLst/>
                </a:prstGeom>
                <a:solidFill>
                  <a:srgbClr val="3D51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1" name="Rectangle 2562"/>
                <p:cNvSpPr>
                  <a:spLocks noChangeArrowheads="1"/>
                </p:cNvSpPr>
                <p:nvPr/>
              </p:nvSpPr>
              <p:spPr bwMode="auto">
                <a:xfrm>
                  <a:off x="2627" y="3205"/>
                  <a:ext cx="1" cy="25"/>
                </a:xfrm>
                <a:prstGeom prst="rect">
                  <a:avLst/>
                </a:prstGeom>
                <a:solidFill>
                  <a:srgbClr val="3F53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2" name="Rectangle 2563"/>
                <p:cNvSpPr>
                  <a:spLocks noChangeArrowheads="1"/>
                </p:cNvSpPr>
                <p:nvPr/>
              </p:nvSpPr>
              <p:spPr bwMode="auto">
                <a:xfrm>
                  <a:off x="2627" y="3205"/>
                  <a:ext cx="1" cy="25"/>
                </a:xfrm>
                <a:prstGeom prst="rect">
                  <a:avLst/>
                </a:prstGeom>
                <a:solidFill>
                  <a:srgbClr val="4156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3" name="Rectangle 2564"/>
                <p:cNvSpPr>
                  <a:spLocks noChangeArrowheads="1"/>
                </p:cNvSpPr>
                <p:nvPr/>
              </p:nvSpPr>
              <p:spPr bwMode="auto">
                <a:xfrm>
                  <a:off x="2627" y="3205"/>
                  <a:ext cx="1" cy="25"/>
                </a:xfrm>
                <a:prstGeom prst="rect">
                  <a:avLst/>
                </a:prstGeom>
                <a:solidFill>
                  <a:srgbClr val="4258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4" name="Rectangle 2565"/>
                <p:cNvSpPr>
                  <a:spLocks noChangeArrowheads="1"/>
                </p:cNvSpPr>
                <p:nvPr/>
              </p:nvSpPr>
              <p:spPr bwMode="auto">
                <a:xfrm>
                  <a:off x="2628" y="3205"/>
                  <a:ext cx="1" cy="25"/>
                </a:xfrm>
                <a:prstGeom prst="rect">
                  <a:avLst/>
                </a:prstGeom>
                <a:solidFill>
                  <a:srgbClr val="445B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5" name="Rectangle 2566"/>
                <p:cNvSpPr>
                  <a:spLocks noChangeArrowheads="1"/>
                </p:cNvSpPr>
                <p:nvPr/>
              </p:nvSpPr>
              <p:spPr bwMode="auto">
                <a:xfrm>
                  <a:off x="2628" y="3205"/>
                  <a:ext cx="1" cy="25"/>
                </a:xfrm>
                <a:prstGeom prst="rect">
                  <a:avLst/>
                </a:prstGeom>
                <a:solidFill>
                  <a:srgbClr val="465D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6" name="Rectangle 2567"/>
                <p:cNvSpPr>
                  <a:spLocks noChangeArrowheads="1"/>
                </p:cNvSpPr>
                <p:nvPr/>
              </p:nvSpPr>
              <p:spPr bwMode="auto">
                <a:xfrm>
                  <a:off x="2628" y="3205"/>
                  <a:ext cx="1" cy="25"/>
                </a:xfrm>
                <a:prstGeom prst="rect">
                  <a:avLst/>
                </a:prstGeom>
                <a:solidFill>
                  <a:srgbClr val="4860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7" name="Rectangle 2568"/>
                <p:cNvSpPr>
                  <a:spLocks noChangeArrowheads="1"/>
                </p:cNvSpPr>
                <p:nvPr/>
              </p:nvSpPr>
              <p:spPr bwMode="auto">
                <a:xfrm>
                  <a:off x="2629" y="3205"/>
                  <a:ext cx="1" cy="25"/>
                </a:xfrm>
                <a:prstGeom prst="rect">
                  <a:avLst/>
                </a:prstGeom>
                <a:solidFill>
                  <a:srgbClr val="4A6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8" name="Rectangle 2569"/>
                <p:cNvSpPr>
                  <a:spLocks noChangeArrowheads="1"/>
                </p:cNvSpPr>
                <p:nvPr/>
              </p:nvSpPr>
              <p:spPr bwMode="auto">
                <a:xfrm>
                  <a:off x="2629" y="3205"/>
                  <a:ext cx="1" cy="25"/>
                </a:xfrm>
                <a:prstGeom prst="rect">
                  <a:avLst/>
                </a:prstGeom>
                <a:solidFill>
                  <a:srgbClr val="4C65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19" name="Rectangle 2570"/>
                <p:cNvSpPr>
                  <a:spLocks noChangeArrowheads="1"/>
                </p:cNvSpPr>
                <p:nvPr/>
              </p:nvSpPr>
              <p:spPr bwMode="auto">
                <a:xfrm>
                  <a:off x="2629" y="3205"/>
                  <a:ext cx="1" cy="25"/>
                </a:xfrm>
                <a:prstGeom prst="rect">
                  <a:avLst/>
                </a:prstGeom>
                <a:solidFill>
                  <a:srgbClr val="4D67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0" name="Rectangle 2571"/>
                <p:cNvSpPr>
                  <a:spLocks noChangeArrowheads="1"/>
                </p:cNvSpPr>
                <p:nvPr/>
              </p:nvSpPr>
              <p:spPr bwMode="auto">
                <a:xfrm>
                  <a:off x="2630" y="3205"/>
                  <a:ext cx="1" cy="25"/>
                </a:xfrm>
                <a:prstGeom prst="rect">
                  <a:avLst/>
                </a:prstGeom>
                <a:solidFill>
                  <a:srgbClr val="4F69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1" name="Rectangle 2572"/>
                <p:cNvSpPr>
                  <a:spLocks noChangeArrowheads="1"/>
                </p:cNvSpPr>
                <p:nvPr/>
              </p:nvSpPr>
              <p:spPr bwMode="auto">
                <a:xfrm>
                  <a:off x="2630" y="3205"/>
                  <a:ext cx="1" cy="25"/>
                </a:xfrm>
                <a:prstGeom prst="rect">
                  <a:avLst/>
                </a:prstGeom>
                <a:solidFill>
                  <a:srgbClr val="506A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2" name="Rectangle 2573"/>
                <p:cNvSpPr>
                  <a:spLocks noChangeArrowheads="1"/>
                </p:cNvSpPr>
                <p:nvPr/>
              </p:nvSpPr>
              <p:spPr bwMode="auto">
                <a:xfrm>
                  <a:off x="2630" y="3205"/>
                  <a:ext cx="1" cy="25"/>
                </a:xfrm>
                <a:prstGeom prst="rect">
                  <a:avLst/>
                </a:prstGeom>
                <a:solidFill>
                  <a:srgbClr val="526D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3" name="Rectangle 2574"/>
                <p:cNvSpPr>
                  <a:spLocks noChangeArrowheads="1"/>
                </p:cNvSpPr>
                <p:nvPr/>
              </p:nvSpPr>
              <p:spPr bwMode="auto">
                <a:xfrm>
                  <a:off x="2631" y="3205"/>
                  <a:ext cx="1" cy="25"/>
                </a:xfrm>
                <a:prstGeom prst="rect">
                  <a:avLst/>
                </a:prstGeom>
                <a:solidFill>
                  <a:srgbClr val="536F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4" name="Rectangle 2575"/>
                <p:cNvSpPr>
                  <a:spLocks noChangeArrowheads="1"/>
                </p:cNvSpPr>
                <p:nvPr/>
              </p:nvSpPr>
              <p:spPr bwMode="auto">
                <a:xfrm>
                  <a:off x="2631" y="3205"/>
                  <a:ext cx="1" cy="25"/>
                </a:xfrm>
                <a:prstGeom prst="rect">
                  <a:avLst/>
                </a:prstGeom>
                <a:solidFill>
                  <a:srgbClr val="5470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5" name="Rectangle 2576"/>
                <p:cNvSpPr>
                  <a:spLocks noChangeArrowheads="1"/>
                </p:cNvSpPr>
                <p:nvPr/>
              </p:nvSpPr>
              <p:spPr bwMode="auto">
                <a:xfrm>
                  <a:off x="2631" y="3205"/>
                  <a:ext cx="1" cy="25"/>
                </a:xfrm>
                <a:prstGeom prst="rect">
                  <a:avLst/>
                </a:prstGeom>
                <a:solidFill>
                  <a:srgbClr val="567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6" name="Rectangle 2577"/>
                <p:cNvSpPr>
                  <a:spLocks noChangeArrowheads="1"/>
                </p:cNvSpPr>
                <p:nvPr/>
              </p:nvSpPr>
              <p:spPr bwMode="auto">
                <a:xfrm>
                  <a:off x="2632" y="3205"/>
                  <a:ext cx="1" cy="25"/>
                </a:xfrm>
                <a:prstGeom prst="rect">
                  <a:avLst/>
                </a:prstGeom>
                <a:solidFill>
                  <a:srgbClr val="5774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7" name="Rectangle 2578"/>
                <p:cNvSpPr>
                  <a:spLocks noChangeArrowheads="1"/>
                </p:cNvSpPr>
                <p:nvPr/>
              </p:nvSpPr>
              <p:spPr bwMode="auto">
                <a:xfrm>
                  <a:off x="2632" y="3205"/>
                  <a:ext cx="1" cy="25"/>
                </a:xfrm>
                <a:prstGeom prst="rect">
                  <a:avLst/>
                </a:prstGeom>
                <a:solidFill>
                  <a:srgbClr val="5875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8" name="Rectangle 2579"/>
                <p:cNvSpPr>
                  <a:spLocks noChangeArrowheads="1"/>
                </p:cNvSpPr>
                <p:nvPr/>
              </p:nvSpPr>
              <p:spPr bwMode="auto">
                <a:xfrm>
                  <a:off x="2632" y="3205"/>
                  <a:ext cx="1" cy="25"/>
                </a:xfrm>
                <a:prstGeom prst="rect">
                  <a:avLst/>
                </a:prstGeom>
                <a:solidFill>
                  <a:srgbClr val="5976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29" name="Rectangle 2580"/>
                <p:cNvSpPr>
                  <a:spLocks noChangeArrowheads="1"/>
                </p:cNvSpPr>
                <p:nvPr/>
              </p:nvSpPr>
              <p:spPr bwMode="auto">
                <a:xfrm>
                  <a:off x="2633" y="3205"/>
                  <a:ext cx="1" cy="25"/>
                </a:xfrm>
                <a:prstGeom prst="rect">
                  <a:avLst/>
                </a:prstGeom>
                <a:solidFill>
                  <a:srgbClr val="5B78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0" name="Rectangle 2581"/>
                <p:cNvSpPr>
                  <a:spLocks noChangeArrowheads="1"/>
                </p:cNvSpPr>
                <p:nvPr/>
              </p:nvSpPr>
              <p:spPr bwMode="auto">
                <a:xfrm>
                  <a:off x="2633" y="3205"/>
                  <a:ext cx="1" cy="25"/>
                </a:xfrm>
                <a:prstGeom prst="rect">
                  <a:avLst/>
                </a:prstGeom>
                <a:solidFill>
                  <a:srgbClr val="5B7A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1" name="Rectangle 2582"/>
                <p:cNvSpPr>
                  <a:spLocks noChangeArrowheads="1"/>
                </p:cNvSpPr>
                <p:nvPr/>
              </p:nvSpPr>
              <p:spPr bwMode="auto">
                <a:xfrm>
                  <a:off x="2633" y="3205"/>
                  <a:ext cx="1" cy="25"/>
                </a:xfrm>
                <a:prstGeom prst="rect">
                  <a:avLst/>
                </a:prstGeom>
                <a:solidFill>
                  <a:srgbClr val="5C7B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2" name="Rectangle 2583"/>
                <p:cNvSpPr>
                  <a:spLocks noChangeArrowheads="1"/>
                </p:cNvSpPr>
                <p:nvPr/>
              </p:nvSpPr>
              <p:spPr bwMode="auto">
                <a:xfrm>
                  <a:off x="2634" y="3205"/>
                  <a:ext cx="1" cy="25"/>
                </a:xfrm>
                <a:prstGeom prst="rect">
                  <a:avLst/>
                </a:prstGeom>
                <a:solidFill>
                  <a:srgbClr val="5D7C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3" name="Rectangle 2584"/>
                <p:cNvSpPr>
                  <a:spLocks noChangeArrowheads="1"/>
                </p:cNvSpPr>
                <p:nvPr/>
              </p:nvSpPr>
              <p:spPr bwMode="auto">
                <a:xfrm>
                  <a:off x="2634" y="3205"/>
                  <a:ext cx="1" cy="25"/>
                </a:xfrm>
                <a:prstGeom prst="rect">
                  <a:avLst/>
                </a:prstGeom>
                <a:solidFill>
                  <a:srgbClr val="5E7C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4" name="Rectangle 2585"/>
                <p:cNvSpPr>
                  <a:spLocks noChangeArrowheads="1"/>
                </p:cNvSpPr>
                <p:nvPr/>
              </p:nvSpPr>
              <p:spPr bwMode="auto">
                <a:xfrm>
                  <a:off x="2634" y="3205"/>
                  <a:ext cx="1" cy="25"/>
                </a:xfrm>
                <a:prstGeom prst="rect">
                  <a:avLst/>
                </a:prstGeom>
                <a:solidFill>
                  <a:srgbClr val="5E7D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5" name="Rectangle 2586"/>
                <p:cNvSpPr>
                  <a:spLocks noChangeArrowheads="1"/>
                </p:cNvSpPr>
                <p:nvPr/>
              </p:nvSpPr>
              <p:spPr bwMode="auto">
                <a:xfrm>
                  <a:off x="2635" y="3205"/>
                  <a:ext cx="1" cy="25"/>
                </a:xfrm>
                <a:prstGeom prst="rect">
                  <a:avLst/>
                </a:prstGeom>
                <a:solidFill>
                  <a:srgbClr val="5F7E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6" name="Rectangle 2587"/>
                <p:cNvSpPr>
                  <a:spLocks noChangeArrowheads="1"/>
                </p:cNvSpPr>
                <p:nvPr/>
              </p:nvSpPr>
              <p:spPr bwMode="auto">
                <a:xfrm>
                  <a:off x="2635" y="3205"/>
                  <a:ext cx="1" cy="25"/>
                </a:xfrm>
                <a:prstGeom prst="rect">
                  <a:avLst/>
                </a:prstGeom>
                <a:solidFill>
                  <a:srgbClr val="607F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7" name="Rectangle 2588"/>
                <p:cNvSpPr>
                  <a:spLocks noChangeArrowheads="1"/>
                </p:cNvSpPr>
                <p:nvPr/>
              </p:nvSpPr>
              <p:spPr bwMode="auto">
                <a:xfrm>
                  <a:off x="2635" y="3205"/>
                  <a:ext cx="1" cy="25"/>
                </a:xfrm>
                <a:prstGeom prst="rect">
                  <a:avLst/>
                </a:prstGeom>
                <a:solidFill>
                  <a:srgbClr val="6080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8" name="Rectangle 2589"/>
                <p:cNvSpPr>
                  <a:spLocks noChangeArrowheads="1"/>
                </p:cNvSpPr>
                <p:nvPr/>
              </p:nvSpPr>
              <p:spPr bwMode="auto">
                <a:xfrm>
                  <a:off x="2636" y="3205"/>
                  <a:ext cx="1" cy="25"/>
                </a:xfrm>
                <a:prstGeom prst="rect">
                  <a:avLst/>
                </a:prstGeom>
                <a:solidFill>
                  <a:srgbClr val="6180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39" name="Rectangle 2590"/>
                <p:cNvSpPr>
                  <a:spLocks noChangeArrowheads="1"/>
                </p:cNvSpPr>
                <p:nvPr/>
              </p:nvSpPr>
              <p:spPr bwMode="auto">
                <a:xfrm>
                  <a:off x="2637" y="3205"/>
                  <a:ext cx="1" cy="25"/>
                </a:xfrm>
                <a:prstGeom prst="rect">
                  <a:avLst/>
                </a:prstGeom>
                <a:solidFill>
                  <a:srgbClr val="6181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0" name="Rectangle 2591"/>
                <p:cNvSpPr>
                  <a:spLocks noChangeArrowheads="1"/>
                </p:cNvSpPr>
                <p:nvPr/>
              </p:nvSpPr>
              <p:spPr bwMode="auto">
                <a:xfrm>
                  <a:off x="2637" y="3205"/>
                  <a:ext cx="2" cy="25"/>
                </a:xfrm>
                <a:prstGeom prst="rect">
                  <a:avLst/>
                </a:prstGeom>
                <a:solidFill>
                  <a:srgbClr val="6282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1" name="Rectangle 2592"/>
                <p:cNvSpPr>
                  <a:spLocks noChangeArrowheads="1"/>
                </p:cNvSpPr>
                <p:nvPr/>
              </p:nvSpPr>
              <p:spPr bwMode="auto">
                <a:xfrm>
                  <a:off x="2639" y="3205"/>
                  <a:ext cx="1" cy="25"/>
                </a:xfrm>
                <a:prstGeom prst="rect">
                  <a:avLst/>
                </a:prstGeom>
                <a:solidFill>
                  <a:srgbClr val="6181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2" name="Rectangle 2593"/>
                <p:cNvSpPr>
                  <a:spLocks noChangeArrowheads="1"/>
                </p:cNvSpPr>
                <p:nvPr/>
              </p:nvSpPr>
              <p:spPr bwMode="auto">
                <a:xfrm>
                  <a:off x="2639" y="3205"/>
                  <a:ext cx="1" cy="25"/>
                </a:xfrm>
                <a:prstGeom prst="rect">
                  <a:avLst/>
                </a:prstGeom>
                <a:solidFill>
                  <a:srgbClr val="6180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3" name="Rectangle 2594"/>
                <p:cNvSpPr>
                  <a:spLocks noChangeArrowheads="1"/>
                </p:cNvSpPr>
                <p:nvPr/>
              </p:nvSpPr>
              <p:spPr bwMode="auto">
                <a:xfrm>
                  <a:off x="2640" y="3205"/>
                  <a:ext cx="1" cy="25"/>
                </a:xfrm>
                <a:prstGeom prst="rect">
                  <a:avLst/>
                </a:prstGeom>
                <a:solidFill>
                  <a:srgbClr val="6080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4" name="Rectangle 2595"/>
                <p:cNvSpPr>
                  <a:spLocks noChangeArrowheads="1"/>
                </p:cNvSpPr>
                <p:nvPr/>
              </p:nvSpPr>
              <p:spPr bwMode="auto">
                <a:xfrm>
                  <a:off x="2641" y="3205"/>
                  <a:ext cx="1" cy="25"/>
                </a:xfrm>
                <a:prstGeom prst="rect">
                  <a:avLst/>
                </a:prstGeom>
                <a:solidFill>
                  <a:srgbClr val="607F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5" name="Rectangle 2596"/>
                <p:cNvSpPr>
                  <a:spLocks noChangeArrowheads="1"/>
                </p:cNvSpPr>
                <p:nvPr/>
              </p:nvSpPr>
              <p:spPr bwMode="auto">
                <a:xfrm>
                  <a:off x="2641" y="3205"/>
                  <a:ext cx="1" cy="25"/>
                </a:xfrm>
                <a:prstGeom prst="rect">
                  <a:avLst/>
                </a:prstGeom>
                <a:solidFill>
                  <a:srgbClr val="5F7E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6" name="Rectangle 2597"/>
                <p:cNvSpPr>
                  <a:spLocks noChangeArrowheads="1"/>
                </p:cNvSpPr>
                <p:nvPr/>
              </p:nvSpPr>
              <p:spPr bwMode="auto">
                <a:xfrm>
                  <a:off x="2641" y="3205"/>
                  <a:ext cx="1" cy="25"/>
                </a:xfrm>
                <a:prstGeom prst="rect">
                  <a:avLst/>
                </a:prstGeom>
                <a:solidFill>
                  <a:srgbClr val="5E7D9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7" name="Rectangle 2598"/>
                <p:cNvSpPr>
                  <a:spLocks noChangeArrowheads="1"/>
                </p:cNvSpPr>
                <p:nvPr/>
              </p:nvSpPr>
              <p:spPr bwMode="auto">
                <a:xfrm>
                  <a:off x="2642" y="3205"/>
                  <a:ext cx="1" cy="25"/>
                </a:xfrm>
                <a:prstGeom prst="rect">
                  <a:avLst/>
                </a:prstGeom>
                <a:solidFill>
                  <a:srgbClr val="5E7C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8" name="Rectangle 2599"/>
                <p:cNvSpPr>
                  <a:spLocks noChangeArrowheads="1"/>
                </p:cNvSpPr>
                <p:nvPr/>
              </p:nvSpPr>
              <p:spPr bwMode="auto">
                <a:xfrm>
                  <a:off x="2642" y="3205"/>
                  <a:ext cx="1" cy="25"/>
                </a:xfrm>
                <a:prstGeom prst="rect">
                  <a:avLst/>
                </a:prstGeom>
                <a:solidFill>
                  <a:srgbClr val="5D7B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49" name="Rectangle 2600"/>
                <p:cNvSpPr>
                  <a:spLocks noChangeArrowheads="1"/>
                </p:cNvSpPr>
                <p:nvPr/>
              </p:nvSpPr>
              <p:spPr bwMode="auto">
                <a:xfrm>
                  <a:off x="2642" y="3205"/>
                  <a:ext cx="1" cy="25"/>
                </a:xfrm>
                <a:prstGeom prst="rect">
                  <a:avLst/>
                </a:prstGeom>
                <a:solidFill>
                  <a:srgbClr val="5C7B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0" name="Rectangle 2601"/>
                <p:cNvSpPr>
                  <a:spLocks noChangeArrowheads="1"/>
                </p:cNvSpPr>
                <p:nvPr/>
              </p:nvSpPr>
              <p:spPr bwMode="auto">
                <a:xfrm>
                  <a:off x="2643" y="3205"/>
                  <a:ext cx="1" cy="25"/>
                </a:xfrm>
                <a:prstGeom prst="rect">
                  <a:avLst/>
                </a:prstGeom>
                <a:solidFill>
                  <a:srgbClr val="5B79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1" name="Rectangle 2602"/>
                <p:cNvSpPr>
                  <a:spLocks noChangeArrowheads="1"/>
                </p:cNvSpPr>
                <p:nvPr/>
              </p:nvSpPr>
              <p:spPr bwMode="auto">
                <a:xfrm>
                  <a:off x="2643" y="3205"/>
                  <a:ext cx="1" cy="25"/>
                </a:xfrm>
                <a:prstGeom prst="rect">
                  <a:avLst/>
                </a:prstGeom>
                <a:solidFill>
                  <a:srgbClr val="5A788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2" name="Rectangle 2603"/>
                <p:cNvSpPr>
                  <a:spLocks noChangeArrowheads="1"/>
                </p:cNvSpPr>
                <p:nvPr/>
              </p:nvSpPr>
              <p:spPr bwMode="auto">
                <a:xfrm>
                  <a:off x="2643" y="3205"/>
                  <a:ext cx="1" cy="25"/>
                </a:xfrm>
                <a:prstGeom prst="rect">
                  <a:avLst/>
                </a:prstGeom>
                <a:solidFill>
                  <a:srgbClr val="5976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3" name="Rectangle 2604"/>
                <p:cNvSpPr>
                  <a:spLocks noChangeArrowheads="1"/>
                </p:cNvSpPr>
                <p:nvPr/>
              </p:nvSpPr>
              <p:spPr bwMode="auto">
                <a:xfrm>
                  <a:off x="2644" y="3205"/>
                  <a:ext cx="1" cy="25"/>
                </a:xfrm>
                <a:prstGeom prst="rect">
                  <a:avLst/>
                </a:prstGeom>
                <a:solidFill>
                  <a:srgbClr val="5875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4" name="Rectangle 2605"/>
                <p:cNvSpPr>
                  <a:spLocks noChangeArrowheads="1"/>
                </p:cNvSpPr>
                <p:nvPr/>
              </p:nvSpPr>
              <p:spPr bwMode="auto">
                <a:xfrm>
                  <a:off x="2644" y="3205"/>
                  <a:ext cx="1" cy="25"/>
                </a:xfrm>
                <a:prstGeom prst="rect">
                  <a:avLst/>
                </a:prstGeom>
                <a:solidFill>
                  <a:srgbClr val="5773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5" name="Rectangle 2606"/>
                <p:cNvSpPr>
                  <a:spLocks noChangeArrowheads="1"/>
                </p:cNvSpPr>
                <p:nvPr/>
              </p:nvSpPr>
              <p:spPr bwMode="auto">
                <a:xfrm>
                  <a:off x="2644" y="3205"/>
                  <a:ext cx="1" cy="25"/>
                </a:xfrm>
                <a:prstGeom prst="rect">
                  <a:avLst/>
                </a:prstGeom>
                <a:solidFill>
                  <a:srgbClr val="5571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6" name="Rectangle 2607"/>
                <p:cNvSpPr>
                  <a:spLocks noChangeArrowheads="1"/>
                </p:cNvSpPr>
                <p:nvPr/>
              </p:nvSpPr>
              <p:spPr bwMode="auto">
                <a:xfrm>
                  <a:off x="2645" y="3205"/>
                  <a:ext cx="1" cy="25"/>
                </a:xfrm>
                <a:prstGeom prst="rect">
                  <a:avLst/>
                </a:prstGeom>
                <a:solidFill>
                  <a:srgbClr val="5470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7" name="Rectangle 2608"/>
                <p:cNvSpPr>
                  <a:spLocks noChangeArrowheads="1"/>
                </p:cNvSpPr>
                <p:nvPr/>
              </p:nvSpPr>
              <p:spPr bwMode="auto">
                <a:xfrm>
                  <a:off x="2645" y="3205"/>
                  <a:ext cx="1" cy="25"/>
                </a:xfrm>
                <a:prstGeom prst="rect">
                  <a:avLst/>
                </a:prstGeom>
                <a:solidFill>
                  <a:srgbClr val="536F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8" name="Rectangle 2609"/>
                <p:cNvSpPr>
                  <a:spLocks noChangeArrowheads="1"/>
                </p:cNvSpPr>
                <p:nvPr/>
              </p:nvSpPr>
              <p:spPr bwMode="auto">
                <a:xfrm>
                  <a:off x="2645" y="3205"/>
                  <a:ext cx="1" cy="25"/>
                </a:xfrm>
                <a:prstGeom prst="rect">
                  <a:avLst/>
                </a:prstGeom>
                <a:solidFill>
                  <a:srgbClr val="526C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59" name="Rectangle 2610"/>
                <p:cNvSpPr>
                  <a:spLocks noChangeArrowheads="1"/>
                </p:cNvSpPr>
                <p:nvPr/>
              </p:nvSpPr>
              <p:spPr bwMode="auto">
                <a:xfrm>
                  <a:off x="2646" y="3205"/>
                  <a:ext cx="1" cy="25"/>
                </a:xfrm>
                <a:prstGeom prst="rect">
                  <a:avLst/>
                </a:prstGeom>
                <a:solidFill>
                  <a:srgbClr val="506A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0" name="Rectangle 2611"/>
                <p:cNvSpPr>
                  <a:spLocks noChangeArrowheads="1"/>
                </p:cNvSpPr>
                <p:nvPr/>
              </p:nvSpPr>
              <p:spPr bwMode="auto">
                <a:xfrm>
                  <a:off x="2646" y="3205"/>
                  <a:ext cx="1" cy="25"/>
                </a:xfrm>
                <a:prstGeom prst="rect">
                  <a:avLst/>
                </a:prstGeom>
                <a:solidFill>
                  <a:srgbClr val="4E68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1" name="Rectangle 2612"/>
                <p:cNvSpPr>
                  <a:spLocks noChangeArrowheads="1"/>
                </p:cNvSpPr>
                <p:nvPr/>
              </p:nvSpPr>
              <p:spPr bwMode="auto">
                <a:xfrm>
                  <a:off x="2646" y="3205"/>
                  <a:ext cx="1" cy="25"/>
                </a:xfrm>
                <a:prstGeom prst="rect">
                  <a:avLst/>
                </a:prstGeom>
                <a:solidFill>
                  <a:srgbClr val="4D66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2" name="Rectangle 2613"/>
                <p:cNvSpPr>
                  <a:spLocks noChangeArrowheads="1"/>
                </p:cNvSpPr>
                <p:nvPr/>
              </p:nvSpPr>
              <p:spPr bwMode="auto">
                <a:xfrm>
                  <a:off x="2647" y="3205"/>
                  <a:ext cx="1" cy="25"/>
                </a:xfrm>
                <a:prstGeom prst="rect">
                  <a:avLst/>
                </a:prstGeom>
                <a:solidFill>
                  <a:srgbClr val="4B6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3" name="Rectangle 2614"/>
                <p:cNvSpPr>
                  <a:spLocks noChangeArrowheads="1"/>
                </p:cNvSpPr>
                <p:nvPr/>
              </p:nvSpPr>
              <p:spPr bwMode="auto">
                <a:xfrm>
                  <a:off x="2647" y="3205"/>
                  <a:ext cx="1" cy="25"/>
                </a:xfrm>
                <a:prstGeom prst="rect">
                  <a:avLst/>
                </a:prstGeom>
                <a:solidFill>
                  <a:srgbClr val="4A62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4" name="Rectangle 2615"/>
                <p:cNvSpPr>
                  <a:spLocks noChangeArrowheads="1"/>
                </p:cNvSpPr>
                <p:nvPr/>
              </p:nvSpPr>
              <p:spPr bwMode="auto">
                <a:xfrm>
                  <a:off x="2647" y="3205"/>
                  <a:ext cx="1" cy="25"/>
                </a:xfrm>
                <a:prstGeom prst="rect">
                  <a:avLst/>
                </a:prstGeom>
                <a:solidFill>
                  <a:srgbClr val="485F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5" name="Rectangle 2616"/>
                <p:cNvSpPr>
                  <a:spLocks noChangeArrowheads="1"/>
                </p:cNvSpPr>
                <p:nvPr/>
              </p:nvSpPr>
              <p:spPr bwMode="auto">
                <a:xfrm>
                  <a:off x="2648" y="3205"/>
                  <a:ext cx="1" cy="25"/>
                </a:xfrm>
                <a:prstGeom prst="rect">
                  <a:avLst/>
                </a:prstGeom>
                <a:solidFill>
                  <a:srgbClr val="465D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6" name="Rectangle 2617"/>
                <p:cNvSpPr>
                  <a:spLocks noChangeArrowheads="1"/>
                </p:cNvSpPr>
                <p:nvPr/>
              </p:nvSpPr>
              <p:spPr bwMode="auto">
                <a:xfrm>
                  <a:off x="2648" y="3205"/>
                  <a:ext cx="1" cy="25"/>
                </a:xfrm>
                <a:prstGeom prst="rect">
                  <a:avLst/>
                </a:prstGeom>
                <a:solidFill>
                  <a:srgbClr val="445A6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7" name="Rectangle 2618"/>
                <p:cNvSpPr>
                  <a:spLocks noChangeArrowheads="1"/>
                </p:cNvSpPr>
                <p:nvPr/>
              </p:nvSpPr>
              <p:spPr bwMode="auto">
                <a:xfrm>
                  <a:off x="2649" y="3205"/>
                  <a:ext cx="1" cy="25"/>
                </a:xfrm>
                <a:prstGeom prst="rect">
                  <a:avLst/>
                </a:prstGeom>
                <a:solidFill>
                  <a:srgbClr val="4258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8" name="Rectangle 2619"/>
                <p:cNvSpPr>
                  <a:spLocks noChangeArrowheads="1"/>
                </p:cNvSpPr>
                <p:nvPr/>
              </p:nvSpPr>
              <p:spPr bwMode="auto">
                <a:xfrm>
                  <a:off x="2649" y="3205"/>
                  <a:ext cx="1" cy="25"/>
                </a:xfrm>
                <a:prstGeom prst="rect">
                  <a:avLst/>
                </a:prstGeom>
                <a:solidFill>
                  <a:srgbClr val="4055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69" name="Rectangle 2620"/>
                <p:cNvSpPr>
                  <a:spLocks noChangeArrowheads="1"/>
                </p:cNvSpPr>
                <p:nvPr/>
              </p:nvSpPr>
              <p:spPr bwMode="auto">
                <a:xfrm>
                  <a:off x="2649" y="3205"/>
                  <a:ext cx="1" cy="25"/>
                </a:xfrm>
                <a:prstGeom prst="rect">
                  <a:avLst/>
                </a:prstGeom>
                <a:solidFill>
                  <a:srgbClr val="3E53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0" name="Rectangle 2621"/>
                <p:cNvSpPr>
                  <a:spLocks noChangeArrowheads="1"/>
                </p:cNvSpPr>
                <p:nvPr/>
              </p:nvSpPr>
              <p:spPr bwMode="auto">
                <a:xfrm>
                  <a:off x="2650" y="3205"/>
                  <a:ext cx="1" cy="25"/>
                </a:xfrm>
                <a:prstGeom prst="rect">
                  <a:avLst/>
                </a:prstGeom>
                <a:solidFill>
                  <a:srgbClr val="3C50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1" name="Rectangle 2622"/>
                <p:cNvSpPr>
                  <a:spLocks noChangeArrowheads="1"/>
                </p:cNvSpPr>
                <p:nvPr/>
              </p:nvSpPr>
              <p:spPr bwMode="auto">
                <a:xfrm>
                  <a:off x="2650" y="3205"/>
                  <a:ext cx="1" cy="25"/>
                </a:xfrm>
                <a:prstGeom prst="rect">
                  <a:avLst/>
                </a:prstGeom>
                <a:solidFill>
                  <a:srgbClr val="3B4E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2" name="Rectangle 2623"/>
                <p:cNvSpPr>
                  <a:spLocks noChangeArrowheads="1"/>
                </p:cNvSpPr>
                <p:nvPr/>
              </p:nvSpPr>
              <p:spPr bwMode="auto">
                <a:xfrm>
                  <a:off x="2650" y="3205"/>
                  <a:ext cx="1" cy="25"/>
                </a:xfrm>
                <a:prstGeom prst="rect">
                  <a:avLst/>
                </a:prstGeom>
                <a:solidFill>
                  <a:srgbClr val="394B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3" name="Rectangle 2624"/>
                <p:cNvSpPr>
                  <a:spLocks noChangeArrowheads="1"/>
                </p:cNvSpPr>
                <p:nvPr/>
              </p:nvSpPr>
              <p:spPr bwMode="auto">
                <a:xfrm>
                  <a:off x="2651" y="3205"/>
                  <a:ext cx="1" cy="25"/>
                </a:xfrm>
                <a:prstGeom prst="rect">
                  <a:avLst/>
                </a:prstGeom>
                <a:solidFill>
                  <a:srgbClr val="3849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4" name="Rectangle 2625"/>
                <p:cNvSpPr>
                  <a:spLocks noChangeArrowheads="1"/>
                </p:cNvSpPr>
                <p:nvPr/>
              </p:nvSpPr>
              <p:spPr bwMode="auto">
                <a:xfrm>
                  <a:off x="2651" y="3205"/>
                  <a:ext cx="1" cy="25"/>
                </a:xfrm>
                <a:prstGeom prst="rect">
                  <a:avLst/>
                </a:prstGeom>
                <a:solidFill>
                  <a:srgbClr val="3647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5" name="Rectangle 2626"/>
                <p:cNvSpPr>
                  <a:spLocks noChangeArrowheads="1"/>
                </p:cNvSpPr>
                <p:nvPr/>
              </p:nvSpPr>
              <p:spPr bwMode="auto">
                <a:xfrm>
                  <a:off x="2651" y="3205"/>
                  <a:ext cx="1" cy="25"/>
                </a:xfrm>
                <a:prstGeom prst="rect">
                  <a:avLst/>
                </a:prstGeom>
                <a:solidFill>
                  <a:srgbClr val="3445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6" name="Rectangle 2627"/>
                <p:cNvSpPr>
                  <a:spLocks noChangeArrowheads="1"/>
                </p:cNvSpPr>
                <p:nvPr/>
              </p:nvSpPr>
              <p:spPr bwMode="auto">
                <a:xfrm>
                  <a:off x="2652" y="3205"/>
                  <a:ext cx="1" cy="25"/>
                </a:xfrm>
                <a:prstGeom prst="rect">
                  <a:avLst/>
                </a:prstGeom>
                <a:solidFill>
                  <a:srgbClr val="3243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7" name="Rectangle 2628"/>
                <p:cNvSpPr>
                  <a:spLocks noChangeArrowheads="1"/>
                </p:cNvSpPr>
                <p:nvPr/>
              </p:nvSpPr>
              <p:spPr bwMode="auto">
                <a:xfrm>
                  <a:off x="2652" y="3205"/>
                  <a:ext cx="1" cy="25"/>
                </a:xfrm>
                <a:prstGeom prst="rect">
                  <a:avLst/>
                </a:prstGeom>
                <a:solidFill>
                  <a:srgbClr val="3141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8" name="Rectangle 2629"/>
                <p:cNvSpPr>
                  <a:spLocks noChangeArrowheads="1"/>
                </p:cNvSpPr>
                <p:nvPr/>
              </p:nvSpPr>
              <p:spPr bwMode="auto">
                <a:xfrm>
                  <a:off x="2652" y="3205"/>
                  <a:ext cx="1" cy="25"/>
                </a:xfrm>
                <a:prstGeom prst="rect">
                  <a:avLst/>
                </a:prstGeom>
                <a:solidFill>
                  <a:srgbClr val="303F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79" name="Rectangle 2630"/>
                <p:cNvSpPr>
                  <a:spLocks noChangeArrowheads="1"/>
                </p:cNvSpPr>
                <p:nvPr/>
              </p:nvSpPr>
              <p:spPr bwMode="auto">
                <a:xfrm>
                  <a:off x="2653" y="3205"/>
                  <a:ext cx="1" cy="25"/>
                </a:xfrm>
                <a:prstGeom prst="rect">
                  <a:avLst/>
                </a:prstGeom>
                <a:solidFill>
                  <a:srgbClr val="2E3D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0" name="Rectangle 2631"/>
                <p:cNvSpPr>
                  <a:spLocks noChangeArrowheads="1"/>
                </p:cNvSpPr>
                <p:nvPr/>
              </p:nvSpPr>
              <p:spPr bwMode="auto">
                <a:xfrm>
                  <a:off x="2653" y="3205"/>
                  <a:ext cx="1" cy="25"/>
                </a:xfrm>
                <a:prstGeom prst="rect">
                  <a:avLst/>
                </a:prstGeom>
                <a:solidFill>
                  <a:srgbClr val="2D3C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1" name="Rectangle 2632"/>
                <p:cNvSpPr>
                  <a:spLocks noChangeArrowheads="1"/>
                </p:cNvSpPr>
                <p:nvPr/>
              </p:nvSpPr>
              <p:spPr bwMode="auto">
                <a:xfrm>
                  <a:off x="2653" y="3205"/>
                  <a:ext cx="1" cy="25"/>
                </a:xfrm>
                <a:prstGeom prst="rect">
                  <a:avLst/>
                </a:prstGeom>
                <a:solidFill>
                  <a:srgbClr val="2C3A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2" name="Rectangle 2633"/>
                <p:cNvSpPr>
                  <a:spLocks noChangeArrowheads="1"/>
                </p:cNvSpPr>
                <p:nvPr/>
              </p:nvSpPr>
              <p:spPr bwMode="auto">
                <a:xfrm>
                  <a:off x="2654" y="3205"/>
                  <a:ext cx="1" cy="25"/>
                </a:xfrm>
                <a:prstGeom prst="rect">
                  <a:avLst/>
                </a:prstGeom>
                <a:solidFill>
                  <a:srgbClr val="2B39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3" name="Rectangle 2634"/>
                <p:cNvSpPr>
                  <a:spLocks noChangeArrowheads="1"/>
                </p:cNvSpPr>
                <p:nvPr/>
              </p:nvSpPr>
              <p:spPr bwMode="auto">
                <a:xfrm>
                  <a:off x="2654" y="3205"/>
                  <a:ext cx="1" cy="25"/>
                </a:xfrm>
                <a:prstGeom prst="rect">
                  <a:avLst/>
                </a:prstGeom>
                <a:solidFill>
                  <a:srgbClr val="2B38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4" name="Rectangle 2635"/>
                <p:cNvSpPr>
                  <a:spLocks noChangeArrowheads="1"/>
                </p:cNvSpPr>
                <p:nvPr/>
              </p:nvSpPr>
              <p:spPr bwMode="auto">
                <a:xfrm>
                  <a:off x="2654" y="3205"/>
                  <a:ext cx="1" cy="25"/>
                </a:xfrm>
                <a:prstGeom prst="rect">
                  <a:avLst/>
                </a:prstGeom>
                <a:solidFill>
                  <a:srgbClr val="2937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85" name="Freeform 2636"/>
                <p:cNvSpPr>
                  <a:spLocks/>
                </p:cNvSpPr>
                <p:nvPr/>
              </p:nvSpPr>
              <p:spPr bwMode="auto">
                <a:xfrm>
                  <a:off x="2620" y="3205"/>
                  <a:ext cx="34" cy="24"/>
                </a:xfrm>
                <a:custGeom>
                  <a:avLst/>
                  <a:gdLst>
                    <a:gd name="T0" fmla="*/ 0 w 34"/>
                    <a:gd name="T1" fmla="*/ 12 h 24"/>
                    <a:gd name="T2" fmla="*/ 0 w 34"/>
                    <a:gd name="T3" fmla="*/ 24 h 24"/>
                    <a:gd name="T4" fmla="*/ 34 w 34"/>
                    <a:gd name="T5" fmla="*/ 24 h 24"/>
                    <a:gd name="T6" fmla="*/ 34 w 34"/>
                    <a:gd name="T7" fmla="*/ 0 h 24"/>
                    <a:gd name="T8" fmla="*/ 0 w 34"/>
                    <a:gd name="T9" fmla="*/ 0 h 24"/>
                    <a:gd name="T10" fmla="*/ 0 w 34"/>
                    <a:gd name="T11" fmla="*/ 12 h 24"/>
                  </a:gdLst>
                  <a:ahLst/>
                  <a:cxnLst>
                    <a:cxn ang="0">
                      <a:pos x="T0" y="T1"/>
                    </a:cxn>
                    <a:cxn ang="0">
                      <a:pos x="T2" y="T3"/>
                    </a:cxn>
                    <a:cxn ang="0">
                      <a:pos x="T4" y="T5"/>
                    </a:cxn>
                    <a:cxn ang="0">
                      <a:pos x="T6" y="T7"/>
                    </a:cxn>
                    <a:cxn ang="0">
                      <a:pos x="T8" y="T9"/>
                    </a:cxn>
                    <a:cxn ang="0">
                      <a:pos x="T10" y="T11"/>
                    </a:cxn>
                  </a:cxnLst>
                  <a:rect l="0" t="0" r="r" b="b"/>
                  <a:pathLst>
                    <a:path w="34" h="24">
                      <a:moveTo>
                        <a:pt x="0" y="12"/>
                      </a:moveTo>
                      <a:lnTo>
                        <a:pt x="0" y="24"/>
                      </a:lnTo>
                      <a:lnTo>
                        <a:pt x="34" y="24"/>
                      </a:lnTo>
                      <a:lnTo>
                        <a:pt x="34" y="0"/>
                      </a:lnTo>
                      <a:lnTo>
                        <a:pt x="0" y="0"/>
                      </a:lnTo>
                      <a:lnTo>
                        <a:pt x="0" y="12"/>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93" name="Group 2637"/>
              <p:cNvGrpSpPr>
                <a:grpSpLocks/>
              </p:cNvGrpSpPr>
              <p:nvPr/>
            </p:nvGrpSpPr>
            <p:grpSpPr bwMode="auto">
              <a:xfrm>
                <a:off x="2677" y="3125"/>
                <a:ext cx="18" cy="183"/>
                <a:chOff x="2804" y="3125"/>
                <a:chExt cx="18" cy="183"/>
              </a:xfrm>
            </p:grpSpPr>
            <p:sp>
              <p:nvSpPr>
                <p:cNvPr id="1646" name="Rectangle 2638"/>
                <p:cNvSpPr>
                  <a:spLocks noChangeArrowheads="1"/>
                </p:cNvSpPr>
                <p:nvPr/>
              </p:nvSpPr>
              <p:spPr bwMode="auto">
                <a:xfrm>
                  <a:off x="2804"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7" name="Rectangle 2639"/>
                <p:cNvSpPr>
                  <a:spLocks noChangeArrowheads="1"/>
                </p:cNvSpPr>
                <p:nvPr/>
              </p:nvSpPr>
              <p:spPr bwMode="auto">
                <a:xfrm>
                  <a:off x="2805"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8" name="Rectangle 2640"/>
                <p:cNvSpPr>
                  <a:spLocks noChangeArrowheads="1"/>
                </p:cNvSpPr>
                <p:nvPr/>
              </p:nvSpPr>
              <p:spPr bwMode="auto">
                <a:xfrm>
                  <a:off x="2806"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9" name="Rectangle 2641"/>
                <p:cNvSpPr>
                  <a:spLocks noChangeArrowheads="1"/>
                </p:cNvSpPr>
                <p:nvPr/>
              </p:nvSpPr>
              <p:spPr bwMode="auto">
                <a:xfrm>
                  <a:off x="2806"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0" name="Rectangle 2642"/>
                <p:cNvSpPr>
                  <a:spLocks noChangeArrowheads="1"/>
                </p:cNvSpPr>
                <p:nvPr/>
              </p:nvSpPr>
              <p:spPr bwMode="auto">
                <a:xfrm>
                  <a:off x="2807"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1" name="Rectangle 2643"/>
                <p:cNvSpPr>
                  <a:spLocks noChangeArrowheads="1"/>
                </p:cNvSpPr>
                <p:nvPr/>
              </p:nvSpPr>
              <p:spPr bwMode="auto">
                <a:xfrm>
                  <a:off x="2807"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2" name="Rectangle 2644"/>
                <p:cNvSpPr>
                  <a:spLocks noChangeArrowheads="1"/>
                </p:cNvSpPr>
                <p:nvPr/>
              </p:nvSpPr>
              <p:spPr bwMode="auto">
                <a:xfrm>
                  <a:off x="2808"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3" name="Rectangle 2645"/>
                <p:cNvSpPr>
                  <a:spLocks noChangeArrowheads="1"/>
                </p:cNvSpPr>
                <p:nvPr/>
              </p:nvSpPr>
              <p:spPr bwMode="auto">
                <a:xfrm>
                  <a:off x="2808"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4" name="Rectangle 2646"/>
                <p:cNvSpPr>
                  <a:spLocks noChangeArrowheads="1"/>
                </p:cNvSpPr>
                <p:nvPr/>
              </p:nvSpPr>
              <p:spPr bwMode="auto">
                <a:xfrm>
                  <a:off x="2808"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5" name="Rectangle 2647"/>
                <p:cNvSpPr>
                  <a:spLocks noChangeArrowheads="1"/>
                </p:cNvSpPr>
                <p:nvPr/>
              </p:nvSpPr>
              <p:spPr bwMode="auto">
                <a:xfrm>
                  <a:off x="2809"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6" name="Rectangle 2648"/>
                <p:cNvSpPr>
                  <a:spLocks noChangeArrowheads="1"/>
                </p:cNvSpPr>
                <p:nvPr/>
              </p:nvSpPr>
              <p:spPr bwMode="auto">
                <a:xfrm>
                  <a:off x="2809"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7" name="Rectangle 2649"/>
                <p:cNvSpPr>
                  <a:spLocks noChangeArrowheads="1"/>
                </p:cNvSpPr>
                <p:nvPr/>
              </p:nvSpPr>
              <p:spPr bwMode="auto">
                <a:xfrm>
                  <a:off x="2809"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8" name="Rectangle 2650"/>
                <p:cNvSpPr>
                  <a:spLocks noChangeArrowheads="1"/>
                </p:cNvSpPr>
                <p:nvPr/>
              </p:nvSpPr>
              <p:spPr bwMode="auto">
                <a:xfrm>
                  <a:off x="281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9" name="Rectangle 2651"/>
                <p:cNvSpPr>
                  <a:spLocks noChangeArrowheads="1"/>
                </p:cNvSpPr>
                <p:nvPr/>
              </p:nvSpPr>
              <p:spPr bwMode="auto">
                <a:xfrm>
                  <a:off x="281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0" name="Rectangle 2652"/>
                <p:cNvSpPr>
                  <a:spLocks noChangeArrowheads="1"/>
                </p:cNvSpPr>
                <p:nvPr/>
              </p:nvSpPr>
              <p:spPr bwMode="auto">
                <a:xfrm>
                  <a:off x="281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1" name="Rectangle 2653"/>
                <p:cNvSpPr>
                  <a:spLocks noChangeArrowheads="1"/>
                </p:cNvSpPr>
                <p:nvPr/>
              </p:nvSpPr>
              <p:spPr bwMode="auto">
                <a:xfrm>
                  <a:off x="2811"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2" name="Rectangle 2654"/>
                <p:cNvSpPr>
                  <a:spLocks noChangeArrowheads="1"/>
                </p:cNvSpPr>
                <p:nvPr/>
              </p:nvSpPr>
              <p:spPr bwMode="auto">
                <a:xfrm>
                  <a:off x="2811"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3" name="Rectangle 2655"/>
                <p:cNvSpPr>
                  <a:spLocks noChangeArrowheads="1"/>
                </p:cNvSpPr>
                <p:nvPr/>
              </p:nvSpPr>
              <p:spPr bwMode="auto">
                <a:xfrm>
                  <a:off x="2812"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4" name="Rectangle 2656"/>
                <p:cNvSpPr>
                  <a:spLocks noChangeArrowheads="1"/>
                </p:cNvSpPr>
                <p:nvPr/>
              </p:nvSpPr>
              <p:spPr bwMode="auto">
                <a:xfrm>
                  <a:off x="2812"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5" name="Rectangle 2657"/>
                <p:cNvSpPr>
                  <a:spLocks noChangeArrowheads="1"/>
                </p:cNvSpPr>
                <p:nvPr/>
              </p:nvSpPr>
              <p:spPr bwMode="auto">
                <a:xfrm>
                  <a:off x="2812"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6" name="Rectangle 2658"/>
                <p:cNvSpPr>
                  <a:spLocks noChangeArrowheads="1"/>
                </p:cNvSpPr>
                <p:nvPr/>
              </p:nvSpPr>
              <p:spPr bwMode="auto">
                <a:xfrm>
                  <a:off x="2813"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7" name="Rectangle 2659"/>
                <p:cNvSpPr>
                  <a:spLocks noChangeArrowheads="1"/>
                </p:cNvSpPr>
                <p:nvPr/>
              </p:nvSpPr>
              <p:spPr bwMode="auto">
                <a:xfrm>
                  <a:off x="2813"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8" name="Rectangle 2660"/>
                <p:cNvSpPr>
                  <a:spLocks noChangeArrowheads="1"/>
                </p:cNvSpPr>
                <p:nvPr/>
              </p:nvSpPr>
              <p:spPr bwMode="auto">
                <a:xfrm>
                  <a:off x="2813"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9" name="Rectangle 2661"/>
                <p:cNvSpPr>
                  <a:spLocks noChangeArrowheads="1"/>
                </p:cNvSpPr>
                <p:nvPr/>
              </p:nvSpPr>
              <p:spPr bwMode="auto">
                <a:xfrm>
                  <a:off x="2814"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0" name="Rectangle 2662"/>
                <p:cNvSpPr>
                  <a:spLocks noChangeArrowheads="1"/>
                </p:cNvSpPr>
                <p:nvPr/>
              </p:nvSpPr>
              <p:spPr bwMode="auto">
                <a:xfrm>
                  <a:off x="2814"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1" name="Rectangle 2663"/>
                <p:cNvSpPr>
                  <a:spLocks noChangeArrowheads="1"/>
                </p:cNvSpPr>
                <p:nvPr/>
              </p:nvSpPr>
              <p:spPr bwMode="auto">
                <a:xfrm>
                  <a:off x="2814"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2" name="Rectangle 2664"/>
                <p:cNvSpPr>
                  <a:spLocks noChangeArrowheads="1"/>
                </p:cNvSpPr>
                <p:nvPr/>
              </p:nvSpPr>
              <p:spPr bwMode="auto">
                <a:xfrm>
                  <a:off x="2815"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3" name="Rectangle 2665"/>
                <p:cNvSpPr>
                  <a:spLocks noChangeArrowheads="1"/>
                </p:cNvSpPr>
                <p:nvPr/>
              </p:nvSpPr>
              <p:spPr bwMode="auto">
                <a:xfrm>
                  <a:off x="2815"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4" name="Rectangle 2666"/>
                <p:cNvSpPr>
                  <a:spLocks noChangeArrowheads="1"/>
                </p:cNvSpPr>
                <p:nvPr/>
              </p:nvSpPr>
              <p:spPr bwMode="auto">
                <a:xfrm>
                  <a:off x="2815"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5" name="Rectangle 2667"/>
                <p:cNvSpPr>
                  <a:spLocks noChangeArrowheads="1"/>
                </p:cNvSpPr>
                <p:nvPr/>
              </p:nvSpPr>
              <p:spPr bwMode="auto">
                <a:xfrm>
                  <a:off x="2816"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6" name="Rectangle 2668"/>
                <p:cNvSpPr>
                  <a:spLocks noChangeArrowheads="1"/>
                </p:cNvSpPr>
                <p:nvPr/>
              </p:nvSpPr>
              <p:spPr bwMode="auto">
                <a:xfrm>
                  <a:off x="2816"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7" name="Rectangle 2669"/>
                <p:cNvSpPr>
                  <a:spLocks noChangeArrowheads="1"/>
                </p:cNvSpPr>
                <p:nvPr/>
              </p:nvSpPr>
              <p:spPr bwMode="auto">
                <a:xfrm>
                  <a:off x="2816"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8" name="Rectangle 2670"/>
                <p:cNvSpPr>
                  <a:spLocks noChangeArrowheads="1"/>
                </p:cNvSpPr>
                <p:nvPr/>
              </p:nvSpPr>
              <p:spPr bwMode="auto">
                <a:xfrm>
                  <a:off x="2817"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9" name="Rectangle 2671"/>
                <p:cNvSpPr>
                  <a:spLocks noChangeArrowheads="1"/>
                </p:cNvSpPr>
                <p:nvPr/>
              </p:nvSpPr>
              <p:spPr bwMode="auto">
                <a:xfrm>
                  <a:off x="2817"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0" name="Rectangle 2672"/>
                <p:cNvSpPr>
                  <a:spLocks noChangeArrowheads="1"/>
                </p:cNvSpPr>
                <p:nvPr/>
              </p:nvSpPr>
              <p:spPr bwMode="auto">
                <a:xfrm>
                  <a:off x="2817"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1" name="Rectangle 2673"/>
                <p:cNvSpPr>
                  <a:spLocks noChangeArrowheads="1"/>
                </p:cNvSpPr>
                <p:nvPr/>
              </p:nvSpPr>
              <p:spPr bwMode="auto">
                <a:xfrm>
                  <a:off x="2818"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2" name="Rectangle 2674"/>
                <p:cNvSpPr>
                  <a:spLocks noChangeArrowheads="1"/>
                </p:cNvSpPr>
                <p:nvPr/>
              </p:nvSpPr>
              <p:spPr bwMode="auto">
                <a:xfrm>
                  <a:off x="2818"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3" name="Rectangle 2675"/>
                <p:cNvSpPr>
                  <a:spLocks noChangeArrowheads="1"/>
                </p:cNvSpPr>
                <p:nvPr/>
              </p:nvSpPr>
              <p:spPr bwMode="auto">
                <a:xfrm>
                  <a:off x="2818"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4" name="Rectangle 2676"/>
                <p:cNvSpPr>
                  <a:spLocks noChangeArrowheads="1"/>
                </p:cNvSpPr>
                <p:nvPr/>
              </p:nvSpPr>
              <p:spPr bwMode="auto">
                <a:xfrm>
                  <a:off x="2819"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5" name="Rectangle 2677"/>
                <p:cNvSpPr>
                  <a:spLocks noChangeArrowheads="1"/>
                </p:cNvSpPr>
                <p:nvPr/>
              </p:nvSpPr>
              <p:spPr bwMode="auto">
                <a:xfrm>
                  <a:off x="2819"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6" name="Rectangle 2678"/>
                <p:cNvSpPr>
                  <a:spLocks noChangeArrowheads="1"/>
                </p:cNvSpPr>
                <p:nvPr/>
              </p:nvSpPr>
              <p:spPr bwMode="auto">
                <a:xfrm>
                  <a:off x="2819"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7" name="Rectangle 2679"/>
                <p:cNvSpPr>
                  <a:spLocks noChangeArrowheads="1"/>
                </p:cNvSpPr>
                <p:nvPr/>
              </p:nvSpPr>
              <p:spPr bwMode="auto">
                <a:xfrm>
                  <a:off x="282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8" name="Rectangle 2680"/>
                <p:cNvSpPr>
                  <a:spLocks noChangeArrowheads="1"/>
                </p:cNvSpPr>
                <p:nvPr/>
              </p:nvSpPr>
              <p:spPr bwMode="auto">
                <a:xfrm>
                  <a:off x="282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89" name="Rectangle 2681"/>
                <p:cNvSpPr>
                  <a:spLocks noChangeArrowheads="1"/>
                </p:cNvSpPr>
                <p:nvPr/>
              </p:nvSpPr>
              <p:spPr bwMode="auto">
                <a:xfrm>
                  <a:off x="282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0" name="Rectangle 2682"/>
                <p:cNvSpPr>
                  <a:spLocks noChangeArrowheads="1"/>
                </p:cNvSpPr>
                <p:nvPr/>
              </p:nvSpPr>
              <p:spPr bwMode="auto">
                <a:xfrm>
                  <a:off x="2821"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91" name="Rectangle 2683"/>
                <p:cNvSpPr>
                  <a:spLocks noChangeArrowheads="1"/>
                </p:cNvSpPr>
                <p:nvPr/>
              </p:nvSpPr>
              <p:spPr bwMode="auto">
                <a:xfrm>
                  <a:off x="2821"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nvGrpSpPr>
              <p:cNvPr id="94" name="Group 2684"/>
              <p:cNvGrpSpPr>
                <a:grpSpLocks/>
              </p:cNvGrpSpPr>
              <p:nvPr/>
            </p:nvGrpSpPr>
            <p:grpSpPr bwMode="auto">
              <a:xfrm>
                <a:off x="2269" y="2905"/>
                <a:ext cx="32" cy="627"/>
                <a:chOff x="2396" y="2905"/>
                <a:chExt cx="32" cy="627"/>
              </a:xfrm>
            </p:grpSpPr>
            <p:sp>
              <p:nvSpPr>
                <p:cNvPr id="1560" name="Rectangle 2685"/>
                <p:cNvSpPr>
                  <a:spLocks noChangeArrowheads="1"/>
                </p:cNvSpPr>
                <p:nvPr/>
              </p:nvSpPr>
              <p:spPr bwMode="auto">
                <a:xfrm>
                  <a:off x="2396" y="2905"/>
                  <a:ext cx="1" cy="627"/>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1" name="Rectangle 2686"/>
                <p:cNvSpPr>
                  <a:spLocks noChangeArrowheads="1"/>
                </p:cNvSpPr>
                <p:nvPr/>
              </p:nvSpPr>
              <p:spPr bwMode="auto">
                <a:xfrm>
                  <a:off x="2397" y="2905"/>
                  <a:ext cx="1" cy="627"/>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2" name="Rectangle 2687"/>
                <p:cNvSpPr>
                  <a:spLocks noChangeArrowheads="1"/>
                </p:cNvSpPr>
                <p:nvPr/>
              </p:nvSpPr>
              <p:spPr bwMode="auto">
                <a:xfrm>
                  <a:off x="2397" y="2905"/>
                  <a:ext cx="1" cy="627"/>
                </a:xfrm>
                <a:prstGeom prst="rect">
                  <a:avLst/>
                </a:prstGeom>
                <a:solidFill>
                  <a:srgbClr val="6161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3" name="Rectangle 2688"/>
                <p:cNvSpPr>
                  <a:spLocks noChangeArrowheads="1"/>
                </p:cNvSpPr>
                <p:nvPr/>
              </p:nvSpPr>
              <p:spPr bwMode="auto">
                <a:xfrm>
                  <a:off x="2397" y="2905"/>
                  <a:ext cx="1" cy="627"/>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4" name="Rectangle 2689"/>
                <p:cNvSpPr>
                  <a:spLocks noChangeArrowheads="1"/>
                </p:cNvSpPr>
                <p:nvPr/>
              </p:nvSpPr>
              <p:spPr bwMode="auto">
                <a:xfrm>
                  <a:off x="2398" y="2905"/>
                  <a:ext cx="1" cy="62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5" name="Rectangle 2690"/>
                <p:cNvSpPr>
                  <a:spLocks noChangeArrowheads="1"/>
                </p:cNvSpPr>
                <p:nvPr/>
              </p:nvSpPr>
              <p:spPr bwMode="auto">
                <a:xfrm>
                  <a:off x="2398" y="2905"/>
                  <a:ext cx="1" cy="62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6" name="Rectangle 2691"/>
                <p:cNvSpPr>
                  <a:spLocks noChangeArrowheads="1"/>
                </p:cNvSpPr>
                <p:nvPr/>
              </p:nvSpPr>
              <p:spPr bwMode="auto">
                <a:xfrm>
                  <a:off x="2398" y="2905"/>
                  <a:ext cx="1" cy="627"/>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7" name="Rectangle 2692"/>
                <p:cNvSpPr>
                  <a:spLocks noChangeArrowheads="1"/>
                </p:cNvSpPr>
                <p:nvPr/>
              </p:nvSpPr>
              <p:spPr bwMode="auto">
                <a:xfrm>
                  <a:off x="2399" y="2905"/>
                  <a:ext cx="1" cy="627"/>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8" name="Rectangle 2693"/>
                <p:cNvSpPr>
                  <a:spLocks noChangeArrowheads="1"/>
                </p:cNvSpPr>
                <p:nvPr/>
              </p:nvSpPr>
              <p:spPr bwMode="auto">
                <a:xfrm>
                  <a:off x="2399" y="2905"/>
                  <a:ext cx="1" cy="627"/>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9" name="Rectangle 2694"/>
                <p:cNvSpPr>
                  <a:spLocks noChangeArrowheads="1"/>
                </p:cNvSpPr>
                <p:nvPr/>
              </p:nvSpPr>
              <p:spPr bwMode="auto">
                <a:xfrm>
                  <a:off x="2399" y="2905"/>
                  <a:ext cx="1" cy="627"/>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0" name="Rectangle 2695"/>
                <p:cNvSpPr>
                  <a:spLocks noChangeArrowheads="1"/>
                </p:cNvSpPr>
                <p:nvPr/>
              </p:nvSpPr>
              <p:spPr bwMode="auto">
                <a:xfrm>
                  <a:off x="2400" y="2905"/>
                  <a:ext cx="1" cy="627"/>
                </a:xfrm>
                <a:prstGeom prst="rect">
                  <a:avLst/>
                </a:prstGeom>
                <a:solidFill>
                  <a:srgbClr val="7171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1" name="Rectangle 2696"/>
                <p:cNvSpPr>
                  <a:spLocks noChangeArrowheads="1"/>
                </p:cNvSpPr>
                <p:nvPr/>
              </p:nvSpPr>
              <p:spPr bwMode="auto">
                <a:xfrm>
                  <a:off x="2400" y="2905"/>
                  <a:ext cx="1" cy="627"/>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2" name="Rectangle 2697"/>
                <p:cNvSpPr>
                  <a:spLocks noChangeArrowheads="1"/>
                </p:cNvSpPr>
                <p:nvPr/>
              </p:nvSpPr>
              <p:spPr bwMode="auto">
                <a:xfrm>
                  <a:off x="2400" y="2905"/>
                  <a:ext cx="1" cy="627"/>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3" name="Rectangle 2698"/>
                <p:cNvSpPr>
                  <a:spLocks noChangeArrowheads="1"/>
                </p:cNvSpPr>
                <p:nvPr/>
              </p:nvSpPr>
              <p:spPr bwMode="auto">
                <a:xfrm>
                  <a:off x="2401" y="2905"/>
                  <a:ext cx="1" cy="627"/>
                </a:xfrm>
                <a:prstGeom prst="rect">
                  <a:avLst/>
                </a:prstGeom>
                <a:solidFill>
                  <a:srgbClr val="7B7B7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4" name="Rectangle 2699"/>
                <p:cNvSpPr>
                  <a:spLocks noChangeArrowheads="1"/>
                </p:cNvSpPr>
                <p:nvPr/>
              </p:nvSpPr>
              <p:spPr bwMode="auto">
                <a:xfrm>
                  <a:off x="2401" y="2905"/>
                  <a:ext cx="1" cy="627"/>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5" name="Rectangle 2700"/>
                <p:cNvSpPr>
                  <a:spLocks noChangeArrowheads="1"/>
                </p:cNvSpPr>
                <p:nvPr/>
              </p:nvSpPr>
              <p:spPr bwMode="auto">
                <a:xfrm>
                  <a:off x="2401" y="2905"/>
                  <a:ext cx="1" cy="627"/>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6" name="Rectangle 2701"/>
                <p:cNvSpPr>
                  <a:spLocks noChangeArrowheads="1"/>
                </p:cNvSpPr>
                <p:nvPr/>
              </p:nvSpPr>
              <p:spPr bwMode="auto">
                <a:xfrm>
                  <a:off x="2402" y="2905"/>
                  <a:ext cx="1" cy="627"/>
                </a:xfrm>
                <a:prstGeom prst="rect">
                  <a:avLst/>
                </a:prstGeom>
                <a:solidFill>
                  <a:srgbClr val="8585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7" name="Rectangle 2702"/>
                <p:cNvSpPr>
                  <a:spLocks noChangeArrowheads="1"/>
                </p:cNvSpPr>
                <p:nvPr/>
              </p:nvSpPr>
              <p:spPr bwMode="auto">
                <a:xfrm>
                  <a:off x="2402" y="2905"/>
                  <a:ext cx="1" cy="627"/>
                </a:xfrm>
                <a:prstGeom prst="rect">
                  <a:avLst/>
                </a:prstGeom>
                <a:solidFill>
                  <a:srgbClr val="8989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8" name="Rectangle 2703"/>
                <p:cNvSpPr>
                  <a:spLocks noChangeArrowheads="1"/>
                </p:cNvSpPr>
                <p:nvPr/>
              </p:nvSpPr>
              <p:spPr bwMode="auto">
                <a:xfrm>
                  <a:off x="2402" y="2905"/>
                  <a:ext cx="1" cy="627"/>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9" name="Rectangle 2704"/>
                <p:cNvSpPr>
                  <a:spLocks noChangeArrowheads="1"/>
                </p:cNvSpPr>
                <p:nvPr/>
              </p:nvSpPr>
              <p:spPr bwMode="auto">
                <a:xfrm>
                  <a:off x="2403" y="2905"/>
                  <a:ext cx="1" cy="627"/>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0" name="Rectangle 2705"/>
                <p:cNvSpPr>
                  <a:spLocks noChangeArrowheads="1"/>
                </p:cNvSpPr>
                <p:nvPr/>
              </p:nvSpPr>
              <p:spPr bwMode="auto">
                <a:xfrm>
                  <a:off x="2403" y="2905"/>
                  <a:ext cx="1" cy="627"/>
                </a:xfrm>
                <a:prstGeom prst="rect">
                  <a:avLst/>
                </a:prstGeom>
                <a:solidFill>
                  <a:srgbClr val="9595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1" name="Rectangle 2706"/>
                <p:cNvSpPr>
                  <a:spLocks noChangeArrowheads="1"/>
                </p:cNvSpPr>
                <p:nvPr/>
              </p:nvSpPr>
              <p:spPr bwMode="auto">
                <a:xfrm>
                  <a:off x="2404" y="2905"/>
                  <a:ext cx="1" cy="627"/>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2" name="Rectangle 2707"/>
                <p:cNvSpPr>
                  <a:spLocks noChangeArrowheads="1"/>
                </p:cNvSpPr>
                <p:nvPr/>
              </p:nvSpPr>
              <p:spPr bwMode="auto">
                <a:xfrm>
                  <a:off x="2404" y="2905"/>
                  <a:ext cx="1" cy="627"/>
                </a:xfrm>
                <a:prstGeom prst="rect">
                  <a:avLst/>
                </a:prstGeom>
                <a:solidFill>
                  <a:srgbClr val="9D9D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3" name="Rectangle 2708"/>
                <p:cNvSpPr>
                  <a:spLocks noChangeArrowheads="1"/>
                </p:cNvSpPr>
                <p:nvPr/>
              </p:nvSpPr>
              <p:spPr bwMode="auto">
                <a:xfrm>
                  <a:off x="2404" y="2905"/>
                  <a:ext cx="1" cy="627"/>
                </a:xfrm>
                <a:prstGeom prst="rect">
                  <a:avLst/>
                </a:prstGeom>
                <a:solidFill>
                  <a:srgbClr val="A1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4" name="Rectangle 2709"/>
                <p:cNvSpPr>
                  <a:spLocks noChangeArrowheads="1"/>
                </p:cNvSpPr>
                <p:nvPr/>
              </p:nvSpPr>
              <p:spPr bwMode="auto">
                <a:xfrm>
                  <a:off x="2405" y="2905"/>
                  <a:ext cx="1" cy="627"/>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5" name="Rectangle 2710"/>
                <p:cNvSpPr>
                  <a:spLocks noChangeArrowheads="1"/>
                </p:cNvSpPr>
                <p:nvPr/>
              </p:nvSpPr>
              <p:spPr bwMode="auto">
                <a:xfrm>
                  <a:off x="2405" y="2905"/>
                  <a:ext cx="1" cy="627"/>
                </a:xfrm>
                <a:prstGeom prst="rect">
                  <a:avLst/>
                </a:prstGeom>
                <a:solidFill>
                  <a:srgbClr val="A7A7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6" name="Rectangle 2711"/>
                <p:cNvSpPr>
                  <a:spLocks noChangeArrowheads="1"/>
                </p:cNvSpPr>
                <p:nvPr/>
              </p:nvSpPr>
              <p:spPr bwMode="auto">
                <a:xfrm>
                  <a:off x="2405" y="2905"/>
                  <a:ext cx="1" cy="627"/>
                </a:xfrm>
                <a:prstGeom prst="rect">
                  <a:avLst/>
                </a:prstGeom>
                <a:solidFill>
                  <a:srgbClr val="ABABA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7" name="Rectangle 2712"/>
                <p:cNvSpPr>
                  <a:spLocks noChangeArrowheads="1"/>
                </p:cNvSpPr>
                <p:nvPr/>
              </p:nvSpPr>
              <p:spPr bwMode="auto">
                <a:xfrm>
                  <a:off x="2406" y="2905"/>
                  <a:ext cx="1" cy="627"/>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8" name="Rectangle 2713"/>
                <p:cNvSpPr>
                  <a:spLocks noChangeArrowheads="1"/>
                </p:cNvSpPr>
                <p:nvPr/>
              </p:nvSpPr>
              <p:spPr bwMode="auto">
                <a:xfrm>
                  <a:off x="2406" y="2905"/>
                  <a:ext cx="1" cy="62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9" name="Rectangle 2714"/>
                <p:cNvSpPr>
                  <a:spLocks noChangeArrowheads="1"/>
                </p:cNvSpPr>
                <p:nvPr/>
              </p:nvSpPr>
              <p:spPr bwMode="auto">
                <a:xfrm>
                  <a:off x="2406" y="2905"/>
                  <a:ext cx="1" cy="627"/>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0" name="Rectangle 2715"/>
                <p:cNvSpPr>
                  <a:spLocks noChangeArrowheads="1"/>
                </p:cNvSpPr>
                <p:nvPr/>
              </p:nvSpPr>
              <p:spPr bwMode="auto">
                <a:xfrm>
                  <a:off x="2407" y="2905"/>
                  <a:ext cx="1" cy="627"/>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1" name="Rectangle 2716"/>
                <p:cNvSpPr>
                  <a:spLocks noChangeArrowheads="1"/>
                </p:cNvSpPr>
                <p:nvPr/>
              </p:nvSpPr>
              <p:spPr bwMode="auto">
                <a:xfrm>
                  <a:off x="2407" y="2905"/>
                  <a:ext cx="1" cy="627"/>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2" name="Rectangle 2717"/>
                <p:cNvSpPr>
                  <a:spLocks noChangeArrowheads="1"/>
                </p:cNvSpPr>
                <p:nvPr/>
              </p:nvSpPr>
              <p:spPr bwMode="auto">
                <a:xfrm>
                  <a:off x="2407" y="2905"/>
                  <a:ext cx="1" cy="627"/>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3" name="Rectangle 2718"/>
                <p:cNvSpPr>
                  <a:spLocks noChangeArrowheads="1"/>
                </p:cNvSpPr>
                <p:nvPr/>
              </p:nvSpPr>
              <p:spPr bwMode="auto">
                <a:xfrm>
                  <a:off x="2408" y="2905"/>
                  <a:ext cx="1" cy="62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4" name="Rectangle 2719"/>
                <p:cNvSpPr>
                  <a:spLocks noChangeArrowheads="1"/>
                </p:cNvSpPr>
                <p:nvPr/>
              </p:nvSpPr>
              <p:spPr bwMode="auto">
                <a:xfrm>
                  <a:off x="2408" y="2905"/>
                  <a:ext cx="1" cy="627"/>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5" name="Rectangle 2720"/>
                <p:cNvSpPr>
                  <a:spLocks noChangeArrowheads="1"/>
                </p:cNvSpPr>
                <p:nvPr/>
              </p:nvSpPr>
              <p:spPr bwMode="auto">
                <a:xfrm>
                  <a:off x="2408" y="2905"/>
                  <a:ext cx="1" cy="627"/>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6" name="Rectangle 2721"/>
                <p:cNvSpPr>
                  <a:spLocks noChangeArrowheads="1"/>
                </p:cNvSpPr>
                <p:nvPr/>
              </p:nvSpPr>
              <p:spPr bwMode="auto">
                <a:xfrm>
                  <a:off x="2409" y="2905"/>
                  <a:ext cx="1" cy="627"/>
                </a:xfrm>
                <a:prstGeom prst="rect">
                  <a:avLst/>
                </a:prstGeom>
                <a:solidFill>
                  <a:srgbClr val="C4C4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7" name="Rectangle 2722"/>
                <p:cNvSpPr>
                  <a:spLocks noChangeArrowheads="1"/>
                </p:cNvSpPr>
                <p:nvPr/>
              </p:nvSpPr>
              <p:spPr bwMode="auto">
                <a:xfrm>
                  <a:off x="2409" y="2905"/>
                  <a:ext cx="1" cy="627"/>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8" name="Rectangle 2723"/>
                <p:cNvSpPr>
                  <a:spLocks noChangeArrowheads="1"/>
                </p:cNvSpPr>
                <p:nvPr/>
              </p:nvSpPr>
              <p:spPr bwMode="auto">
                <a:xfrm>
                  <a:off x="2409" y="2905"/>
                  <a:ext cx="1" cy="627"/>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9" name="Rectangle 2724"/>
                <p:cNvSpPr>
                  <a:spLocks noChangeArrowheads="1"/>
                </p:cNvSpPr>
                <p:nvPr/>
              </p:nvSpPr>
              <p:spPr bwMode="auto">
                <a:xfrm>
                  <a:off x="2410" y="2905"/>
                  <a:ext cx="1" cy="627"/>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0" name="Rectangle 2725"/>
                <p:cNvSpPr>
                  <a:spLocks noChangeArrowheads="1"/>
                </p:cNvSpPr>
                <p:nvPr/>
              </p:nvSpPr>
              <p:spPr bwMode="auto">
                <a:xfrm>
                  <a:off x="2410" y="2905"/>
                  <a:ext cx="1" cy="627"/>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1" name="Rectangle 2726"/>
                <p:cNvSpPr>
                  <a:spLocks noChangeArrowheads="1"/>
                </p:cNvSpPr>
                <p:nvPr/>
              </p:nvSpPr>
              <p:spPr bwMode="auto">
                <a:xfrm>
                  <a:off x="2411" y="2905"/>
                  <a:ext cx="1" cy="62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2" name="Rectangle 2727"/>
                <p:cNvSpPr>
                  <a:spLocks noChangeArrowheads="1"/>
                </p:cNvSpPr>
                <p:nvPr/>
              </p:nvSpPr>
              <p:spPr bwMode="auto">
                <a:xfrm>
                  <a:off x="2411" y="2905"/>
                  <a:ext cx="1" cy="627"/>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3" name="Rectangle 2728"/>
                <p:cNvSpPr>
                  <a:spLocks noChangeArrowheads="1"/>
                </p:cNvSpPr>
                <p:nvPr/>
              </p:nvSpPr>
              <p:spPr bwMode="auto">
                <a:xfrm>
                  <a:off x="2412" y="2905"/>
                  <a:ext cx="1" cy="627"/>
                </a:xfrm>
                <a:prstGeom prst="rect">
                  <a:avLst/>
                </a:prstGeom>
                <a:solidFill>
                  <a:srgbClr val="CECE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4" name="Rectangle 2729"/>
                <p:cNvSpPr>
                  <a:spLocks noChangeArrowheads="1"/>
                </p:cNvSpPr>
                <p:nvPr/>
              </p:nvSpPr>
              <p:spPr bwMode="auto">
                <a:xfrm>
                  <a:off x="2413" y="2905"/>
                  <a:ext cx="1" cy="627"/>
                </a:xfrm>
                <a:prstGeom prst="rect">
                  <a:avLst/>
                </a:prstGeom>
                <a:solidFill>
                  <a:srgbClr val="CDCD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5" name="Rectangle 2730"/>
                <p:cNvSpPr>
                  <a:spLocks noChangeArrowheads="1"/>
                </p:cNvSpPr>
                <p:nvPr/>
              </p:nvSpPr>
              <p:spPr bwMode="auto">
                <a:xfrm>
                  <a:off x="2414" y="2905"/>
                  <a:ext cx="1" cy="627"/>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6" name="Rectangle 2731"/>
                <p:cNvSpPr>
                  <a:spLocks noChangeArrowheads="1"/>
                </p:cNvSpPr>
                <p:nvPr/>
              </p:nvSpPr>
              <p:spPr bwMode="auto">
                <a:xfrm>
                  <a:off x="2414" y="2905"/>
                  <a:ext cx="1" cy="627"/>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7" name="Rectangle 2732"/>
                <p:cNvSpPr>
                  <a:spLocks noChangeArrowheads="1"/>
                </p:cNvSpPr>
                <p:nvPr/>
              </p:nvSpPr>
              <p:spPr bwMode="auto">
                <a:xfrm>
                  <a:off x="2415" y="2905"/>
                  <a:ext cx="1" cy="627"/>
                </a:xfrm>
                <a:prstGeom prst="rect">
                  <a:avLst/>
                </a:prstGeom>
                <a:solidFill>
                  <a:srgbClr val="CACA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8" name="Rectangle 2733"/>
                <p:cNvSpPr>
                  <a:spLocks noChangeArrowheads="1"/>
                </p:cNvSpPr>
                <p:nvPr/>
              </p:nvSpPr>
              <p:spPr bwMode="auto">
                <a:xfrm>
                  <a:off x="2415" y="2905"/>
                  <a:ext cx="1" cy="627"/>
                </a:xfrm>
                <a:prstGeom prst="rect">
                  <a:avLst/>
                </a:prstGeom>
                <a:solidFill>
                  <a:srgbClr val="C9C9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9" name="Rectangle 2734"/>
                <p:cNvSpPr>
                  <a:spLocks noChangeArrowheads="1"/>
                </p:cNvSpPr>
                <p:nvPr/>
              </p:nvSpPr>
              <p:spPr bwMode="auto">
                <a:xfrm>
                  <a:off x="2415" y="2905"/>
                  <a:ext cx="1" cy="627"/>
                </a:xfrm>
                <a:prstGeom prst="rect">
                  <a:avLst/>
                </a:prstGeom>
                <a:solidFill>
                  <a:srgbClr val="C7C7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0" name="Rectangle 2735"/>
                <p:cNvSpPr>
                  <a:spLocks noChangeArrowheads="1"/>
                </p:cNvSpPr>
                <p:nvPr/>
              </p:nvSpPr>
              <p:spPr bwMode="auto">
                <a:xfrm>
                  <a:off x="2416" y="2905"/>
                  <a:ext cx="1" cy="627"/>
                </a:xfrm>
                <a:prstGeom prst="rect">
                  <a:avLst/>
                </a:prstGeom>
                <a:solidFill>
                  <a:srgbClr val="C6C6C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1" name="Rectangle 2736"/>
                <p:cNvSpPr>
                  <a:spLocks noChangeArrowheads="1"/>
                </p:cNvSpPr>
                <p:nvPr/>
              </p:nvSpPr>
              <p:spPr bwMode="auto">
                <a:xfrm>
                  <a:off x="2416" y="2905"/>
                  <a:ext cx="1" cy="627"/>
                </a:xfrm>
                <a:prstGeom prst="rect">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2" name="Rectangle 2737"/>
                <p:cNvSpPr>
                  <a:spLocks noChangeArrowheads="1"/>
                </p:cNvSpPr>
                <p:nvPr/>
              </p:nvSpPr>
              <p:spPr bwMode="auto">
                <a:xfrm>
                  <a:off x="2416" y="2905"/>
                  <a:ext cx="1" cy="627"/>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3" name="Rectangle 2738"/>
                <p:cNvSpPr>
                  <a:spLocks noChangeArrowheads="1"/>
                </p:cNvSpPr>
                <p:nvPr/>
              </p:nvSpPr>
              <p:spPr bwMode="auto">
                <a:xfrm>
                  <a:off x="2417" y="2905"/>
                  <a:ext cx="1" cy="627"/>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4" name="Rectangle 2739"/>
                <p:cNvSpPr>
                  <a:spLocks noChangeArrowheads="1"/>
                </p:cNvSpPr>
                <p:nvPr/>
              </p:nvSpPr>
              <p:spPr bwMode="auto">
                <a:xfrm>
                  <a:off x="2417" y="2905"/>
                  <a:ext cx="1" cy="62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5" name="Rectangle 2740"/>
                <p:cNvSpPr>
                  <a:spLocks noChangeArrowheads="1"/>
                </p:cNvSpPr>
                <p:nvPr/>
              </p:nvSpPr>
              <p:spPr bwMode="auto">
                <a:xfrm>
                  <a:off x="2417" y="2905"/>
                  <a:ext cx="1" cy="627"/>
                </a:xfrm>
                <a:prstGeom prst="rect">
                  <a:avLst/>
                </a:prstGeom>
                <a:solidFill>
                  <a:srgbClr val="BDBDB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6" name="Rectangle 2741"/>
                <p:cNvSpPr>
                  <a:spLocks noChangeArrowheads="1"/>
                </p:cNvSpPr>
                <p:nvPr/>
              </p:nvSpPr>
              <p:spPr bwMode="auto">
                <a:xfrm>
                  <a:off x="2418" y="2905"/>
                  <a:ext cx="1" cy="627"/>
                </a:xfrm>
                <a:prstGeom prst="rect">
                  <a:avLst/>
                </a:prstGeom>
                <a:solidFill>
                  <a:srgbClr val="BABA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7" name="Rectangle 2742"/>
                <p:cNvSpPr>
                  <a:spLocks noChangeArrowheads="1"/>
                </p:cNvSpPr>
                <p:nvPr/>
              </p:nvSpPr>
              <p:spPr bwMode="auto">
                <a:xfrm>
                  <a:off x="2418" y="2905"/>
                  <a:ext cx="1" cy="627"/>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8" name="Rectangle 2743"/>
                <p:cNvSpPr>
                  <a:spLocks noChangeArrowheads="1"/>
                </p:cNvSpPr>
                <p:nvPr/>
              </p:nvSpPr>
              <p:spPr bwMode="auto">
                <a:xfrm>
                  <a:off x="2418" y="2905"/>
                  <a:ext cx="1" cy="627"/>
                </a:xfrm>
                <a:prstGeom prst="rect">
                  <a:avLst/>
                </a:prstGeom>
                <a:solidFill>
                  <a:srgbClr val="B5B5B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9" name="Rectangle 2744"/>
                <p:cNvSpPr>
                  <a:spLocks noChangeArrowheads="1"/>
                </p:cNvSpPr>
                <p:nvPr/>
              </p:nvSpPr>
              <p:spPr bwMode="auto">
                <a:xfrm>
                  <a:off x="2419" y="2905"/>
                  <a:ext cx="1" cy="627"/>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0" name="Rectangle 2745"/>
                <p:cNvSpPr>
                  <a:spLocks noChangeArrowheads="1"/>
                </p:cNvSpPr>
                <p:nvPr/>
              </p:nvSpPr>
              <p:spPr bwMode="auto">
                <a:xfrm>
                  <a:off x="2419" y="2905"/>
                  <a:ext cx="1" cy="627"/>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1" name="Rectangle 2746"/>
                <p:cNvSpPr>
                  <a:spLocks noChangeArrowheads="1"/>
                </p:cNvSpPr>
                <p:nvPr/>
              </p:nvSpPr>
              <p:spPr bwMode="auto">
                <a:xfrm>
                  <a:off x="2419" y="2905"/>
                  <a:ext cx="1" cy="627"/>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2" name="Rectangle 2747"/>
                <p:cNvSpPr>
                  <a:spLocks noChangeArrowheads="1"/>
                </p:cNvSpPr>
                <p:nvPr/>
              </p:nvSpPr>
              <p:spPr bwMode="auto">
                <a:xfrm>
                  <a:off x="2420" y="2905"/>
                  <a:ext cx="1" cy="627"/>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3" name="Rectangle 2748"/>
                <p:cNvSpPr>
                  <a:spLocks noChangeArrowheads="1"/>
                </p:cNvSpPr>
                <p:nvPr/>
              </p:nvSpPr>
              <p:spPr bwMode="auto">
                <a:xfrm>
                  <a:off x="2420" y="2905"/>
                  <a:ext cx="1" cy="627"/>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4" name="Rectangle 2749"/>
                <p:cNvSpPr>
                  <a:spLocks noChangeArrowheads="1"/>
                </p:cNvSpPr>
                <p:nvPr/>
              </p:nvSpPr>
              <p:spPr bwMode="auto">
                <a:xfrm>
                  <a:off x="2420" y="2905"/>
                  <a:ext cx="1" cy="627"/>
                </a:xfrm>
                <a:prstGeom prst="rect">
                  <a:avLst/>
                </a:prstGeom>
                <a:solidFill>
                  <a:srgbClr val="A1A1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5" name="Rectangle 2750"/>
                <p:cNvSpPr>
                  <a:spLocks noChangeArrowheads="1"/>
                </p:cNvSpPr>
                <p:nvPr/>
              </p:nvSpPr>
              <p:spPr bwMode="auto">
                <a:xfrm>
                  <a:off x="2421" y="2905"/>
                  <a:ext cx="1" cy="627"/>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6" name="Rectangle 2751"/>
                <p:cNvSpPr>
                  <a:spLocks noChangeArrowheads="1"/>
                </p:cNvSpPr>
                <p:nvPr/>
              </p:nvSpPr>
              <p:spPr bwMode="auto">
                <a:xfrm>
                  <a:off x="2421" y="2905"/>
                  <a:ext cx="1" cy="627"/>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7" name="Rectangle 2752"/>
                <p:cNvSpPr>
                  <a:spLocks noChangeArrowheads="1"/>
                </p:cNvSpPr>
                <p:nvPr/>
              </p:nvSpPr>
              <p:spPr bwMode="auto">
                <a:xfrm>
                  <a:off x="2421" y="2905"/>
                  <a:ext cx="1" cy="62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8" name="Rectangle 2753"/>
                <p:cNvSpPr>
                  <a:spLocks noChangeArrowheads="1"/>
                </p:cNvSpPr>
                <p:nvPr/>
              </p:nvSpPr>
              <p:spPr bwMode="auto">
                <a:xfrm>
                  <a:off x="2422" y="2905"/>
                  <a:ext cx="1" cy="627"/>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9" name="Rectangle 2754"/>
                <p:cNvSpPr>
                  <a:spLocks noChangeArrowheads="1"/>
                </p:cNvSpPr>
                <p:nvPr/>
              </p:nvSpPr>
              <p:spPr bwMode="auto">
                <a:xfrm>
                  <a:off x="2422" y="2905"/>
                  <a:ext cx="1" cy="627"/>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0" name="Rectangle 2755"/>
                <p:cNvSpPr>
                  <a:spLocks noChangeArrowheads="1"/>
                </p:cNvSpPr>
                <p:nvPr/>
              </p:nvSpPr>
              <p:spPr bwMode="auto">
                <a:xfrm>
                  <a:off x="2422" y="2905"/>
                  <a:ext cx="1" cy="627"/>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1" name="Rectangle 2756"/>
                <p:cNvSpPr>
                  <a:spLocks noChangeArrowheads="1"/>
                </p:cNvSpPr>
                <p:nvPr/>
              </p:nvSpPr>
              <p:spPr bwMode="auto">
                <a:xfrm>
                  <a:off x="2423" y="2905"/>
                  <a:ext cx="1" cy="627"/>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2" name="Rectangle 2757"/>
                <p:cNvSpPr>
                  <a:spLocks noChangeArrowheads="1"/>
                </p:cNvSpPr>
                <p:nvPr/>
              </p:nvSpPr>
              <p:spPr bwMode="auto">
                <a:xfrm>
                  <a:off x="2423" y="2905"/>
                  <a:ext cx="1" cy="627"/>
                </a:xfrm>
                <a:prstGeom prst="rect">
                  <a:avLst/>
                </a:prstGeom>
                <a:solidFill>
                  <a:srgbClr val="8383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3" name="Rectangle 2758"/>
                <p:cNvSpPr>
                  <a:spLocks noChangeArrowheads="1"/>
                </p:cNvSpPr>
                <p:nvPr/>
              </p:nvSpPr>
              <p:spPr bwMode="auto">
                <a:xfrm>
                  <a:off x="2423" y="2905"/>
                  <a:ext cx="1" cy="627"/>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4" name="Rectangle 2759"/>
                <p:cNvSpPr>
                  <a:spLocks noChangeArrowheads="1"/>
                </p:cNvSpPr>
                <p:nvPr/>
              </p:nvSpPr>
              <p:spPr bwMode="auto">
                <a:xfrm>
                  <a:off x="2424" y="2905"/>
                  <a:ext cx="1" cy="627"/>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5" name="Rectangle 2760"/>
                <p:cNvSpPr>
                  <a:spLocks noChangeArrowheads="1"/>
                </p:cNvSpPr>
                <p:nvPr/>
              </p:nvSpPr>
              <p:spPr bwMode="auto">
                <a:xfrm>
                  <a:off x="2424" y="2905"/>
                  <a:ext cx="1" cy="627"/>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6" name="Rectangle 2761"/>
                <p:cNvSpPr>
                  <a:spLocks noChangeArrowheads="1"/>
                </p:cNvSpPr>
                <p:nvPr/>
              </p:nvSpPr>
              <p:spPr bwMode="auto">
                <a:xfrm>
                  <a:off x="2424" y="2905"/>
                  <a:ext cx="1" cy="627"/>
                </a:xfrm>
                <a:prstGeom prst="rect">
                  <a:avLst/>
                </a:prstGeom>
                <a:solidFill>
                  <a:srgbClr val="7575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7" name="Rectangle 2762"/>
                <p:cNvSpPr>
                  <a:spLocks noChangeArrowheads="1"/>
                </p:cNvSpPr>
                <p:nvPr/>
              </p:nvSpPr>
              <p:spPr bwMode="auto">
                <a:xfrm>
                  <a:off x="2425" y="2905"/>
                  <a:ext cx="1" cy="627"/>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 name="Rectangle 2763"/>
                <p:cNvSpPr>
                  <a:spLocks noChangeArrowheads="1"/>
                </p:cNvSpPr>
                <p:nvPr/>
              </p:nvSpPr>
              <p:spPr bwMode="auto">
                <a:xfrm>
                  <a:off x="2425" y="2905"/>
                  <a:ext cx="1" cy="627"/>
                </a:xfrm>
                <a:prstGeom prst="rect">
                  <a:avLst/>
                </a:prstGeom>
                <a:solidFill>
                  <a:srgbClr val="6F6F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9" name="Rectangle 2764"/>
                <p:cNvSpPr>
                  <a:spLocks noChangeArrowheads="1"/>
                </p:cNvSpPr>
                <p:nvPr/>
              </p:nvSpPr>
              <p:spPr bwMode="auto">
                <a:xfrm>
                  <a:off x="2425" y="2905"/>
                  <a:ext cx="1" cy="627"/>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0" name="Rectangle 2765"/>
                <p:cNvSpPr>
                  <a:spLocks noChangeArrowheads="1"/>
                </p:cNvSpPr>
                <p:nvPr/>
              </p:nvSpPr>
              <p:spPr bwMode="auto">
                <a:xfrm>
                  <a:off x="2426" y="2905"/>
                  <a:ext cx="1" cy="627"/>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1" name="Rectangle 2766"/>
                <p:cNvSpPr>
                  <a:spLocks noChangeArrowheads="1"/>
                </p:cNvSpPr>
                <p:nvPr/>
              </p:nvSpPr>
              <p:spPr bwMode="auto">
                <a:xfrm>
                  <a:off x="2426" y="2905"/>
                  <a:ext cx="1" cy="627"/>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2" name="Rectangle 2767"/>
                <p:cNvSpPr>
                  <a:spLocks noChangeArrowheads="1"/>
                </p:cNvSpPr>
                <p:nvPr/>
              </p:nvSpPr>
              <p:spPr bwMode="auto">
                <a:xfrm>
                  <a:off x="2427" y="2905"/>
                  <a:ext cx="1" cy="62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3" name="Rectangle 2768"/>
                <p:cNvSpPr>
                  <a:spLocks noChangeArrowheads="1"/>
                </p:cNvSpPr>
                <p:nvPr/>
              </p:nvSpPr>
              <p:spPr bwMode="auto">
                <a:xfrm>
                  <a:off x="2427" y="2905"/>
                  <a:ext cx="1" cy="627"/>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4" name="Rectangle 2769"/>
                <p:cNvSpPr>
                  <a:spLocks noChangeArrowheads="1"/>
                </p:cNvSpPr>
                <p:nvPr/>
              </p:nvSpPr>
              <p:spPr bwMode="auto">
                <a:xfrm>
                  <a:off x="2427" y="2905"/>
                  <a:ext cx="1" cy="627"/>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5" name="Freeform 2770"/>
                <p:cNvSpPr>
                  <a:spLocks/>
                </p:cNvSpPr>
                <p:nvPr/>
              </p:nvSpPr>
              <p:spPr bwMode="auto">
                <a:xfrm>
                  <a:off x="2396" y="2905"/>
                  <a:ext cx="31" cy="627"/>
                </a:xfrm>
                <a:custGeom>
                  <a:avLst/>
                  <a:gdLst>
                    <a:gd name="T0" fmla="*/ 16 w 31"/>
                    <a:gd name="T1" fmla="*/ 0 h 627"/>
                    <a:gd name="T2" fmla="*/ 0 w 31"/>
                    <a:gd name="T3" fmla="*/ 0 h 627"/>
                    <a:gd name="T4" fmla="*/ 0 w 31"/>
                    <a:gd name="T5" fmla="*/ 627 h 627"/>
                    <a:gd name="T6" fmla="*/ 31 w 31"/>
                    <a:gd name="T7" fmla="*/ 627 h 627"/>
                    <a:gd name="T8" fmla="*/ 31 w 31"/>
                    <a:gd name="T9" fmla="*/ 0 h 627"/>
                    <a:gd name="T10" fmla="*/ 16 w 31"/>
                    <a:gd name="T11" fmla="*/ 0 h 627"/>
                  </a:gdLst>
                  <a:ahLst/>
                  <a:cxnLst>
                    <a:cxn ang="0">
                      <a:pos x="T0" y="T1"/>
                    </a:cxn>
                    <a:cxn ang="0">
                      <a:pos x="T2" y="T3"/>
                    </a:cxn>
                    <a:cxn ang="0">
                      <a:pos x="T4" y="T5"/>
                    </a:cxn>
                    <a:cxn ang="0">
                      <a:pos x="T6" y="T7"/>
                    </a:cxn>
                    <a:cxn ang="0">
                      <a:pos x="T8" y="T9"/>
                    </a:cxn>
                    <a:cxn ang="0">
                      <a:pos x="T10" y="T11"/>
                    </a:cxn>
                  </a:cxnLst>
                  <a:rect l="0" t="0" r="r" b="b"/>
                  <a:pathLst>
                    <a:path w="31" h="627">
                      <a:moveTo>
                        <a:pt x="16" y="0"/>
                      </a:moveTo>
                      <a:lnTo>
                        <a:pt x="0" y="0"/>
                      </a:lnTo>
                      <a:lnTo>
                        <a:pt x="0" y="627"/>
                      </a:lnTo>
                      <a:lnTo>
                        <a:pt x="31" y="627"/>
                      </a:lnTo>
                      <a:lnTo>
                        <a:pt x="31" y="0"/>
                      </a:lnTo>
                      <a:lnTo>
                        <a:pt x="16" y="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95" name="Group 2771"/>
              <p:cNvGrpSpPr>
                <a:grpSpLocks/>
              </p:cNvGrpSpPr>
              <p:nvPr/>
            </p:nvGrpSpPr>
            <p:grpSpPr bwMode="auto">
              <a:xfrm>
                <a:off x="2121" y="2835"/>
                <a:ext cx="324" cy="105"/>
                <a:chOff x="2248" y="2835"/>
                <a:chExt cx="324" cy="105"/>
              </a:xfrm>
            </p:grpSpPr>
            <p:sp>
              <p:nvSpPr>
                <p:cNvPr id="1383" name="Rectangle 2772"/>
                <p:cNvSpPr>
                  <a:spLocks noChangeArrowheads="1"/>
                </p:cNvSpPr>
                <p:nvPr/>
              </p:nvSpPr>
              <p:spPr bwMode="auto">
                <a:xfrm>
                  <a:off x="2248" y="2835"/>
                  <a:ext cx="1" cy="105"/>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4" name="Rectangle 2773"/>
                <p:cNvSpPr>
                  <a:spLocks noChangeArrowheads="1"/>
                </p:cNvSpPr>
                <p:nvPr/>
              </p:nvSpPr>
              <p:spPr bwMode="auto">
                <a:xfrm>
                  <a:off x="2249" y="2835"/>
                  <a:ext cx="1" cy="105"/>
                </a:xfrm>
                <a:prstGeom prst="rect">
                  <a:avLst/>
                </a:prstGeom>
                <a:solidFill>
                  <a:srgbClr val="04040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5" name="Rectangle 2774"/>
                <p:cNvSpPr>
                  <a:spLocks noChangeArrowheads="1"/>
                </p:cNvSpPr>
                <p:nvPr/>
              </p:nvSpPr>
              <p:spPr bwMode="auto">
                <a:xfrm>
                  <a:off x="2249" y="2835"/>
                  <a:ext cx="1" cy="105"/>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6" name="Rectangle 2775"/>
                <p:cNvSpPr>
                  <a:spLocks noChangeArrowheads="1"/>
                </p:cNvSpPr>
                <p:nvPr/>
              </p:nvSpPr>
              <p:spPr bwMode="auto">
                <a:xfrm>
                  <a:off x="2249" y="2835"/>
                  <a:ext cx="1" cy="105"/>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7" name="Rectangle 2776"/>
                <p:cNvSpPr>
                  <a:spLocks noChangeArrowheads="1"/>
                </p:cNvSpPr>
                <p:nvPr/>
              </p:nvSpPr>
              <p:spPr bwMode="auto">
                <a:xfrm>
                  <a:off x="2250" y="2835"/>
                  <a:ext cx="1" cy="105"/>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8" name="Rectangle 2777"/>
                <p:cNvSpPr>
                  <a:spLocks noChangeArrowheads="1"/>
                </p:cNvSpPr>
                <p:nvPr/>
              </p:nvSpPr>
              <p:spPr bwMode="auto">
                <a:xfrm>
                  <a:off x="2250" y="2835"/>
                  <a:ext cx="1" cy="105"/>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9" name="Rectangle 2778"/>
                <p:cNvSpPr>
                  <a:spLocks noChangeArrowheads="1"/>
                </p:cNvSpPr>
                <p:nvPr/>
              </p:nvSpPr>
              <p:spPr bwMode="auto">
                <a:xfrm>
                  <a:off x="2251" y="2835"/>
                  <a:ext cx="1" cy="105"/>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0" name="Rectangle 2779"/>
                <p:cNvSpPr>
                  <a:spLocks noChangeArrowheads="1"/>
                </p:cNvSpPr>
                <p:nvPr/>
              </p:nvSpPr>
              <p:spPr bwMode="auto">
                <a:xfrm>
                  <a:off x="2252" y="2835"/>
                  <a:ext cx="1" cy="105"/>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1" name="Rectangle 2780"/>
                <p:cNvSpPr>
                  <a:spLocks noChangeArrowheads="1"/>
                </p:cNvSpPr>
                <p:nvPr/>
              </p:nvSpPr>
              <p:spPr bwMode="auto">
                <a:xfrm>
                  <a:off x="2253" y="2835"/>
                  <a:ext cx="1" cy="105"/>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2" name="Rectangle 2781"/>
                <p:cNvSpPr>
                  <a:spLocks noChangeArrowheads="1"/>
                </p:cNvSpPr>
                <p:nvPr/>
              </p:nvSpPr>
              <p:spPr bwMode="auto">
                <a:xfrm>
                  <a:off x="2254" y="2835"/>
                  <a:ext cx="1" cy="105"/>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3" name="Rectangle 2782"/>
                <p:cNvSpPr>
                  <a:spLocks noChangeArrowheads="1"/>
                </p:cNvSpPr>
                <p:nvPr/>
              </p:nvSpPr>
              <p:spPr bwMode="auto">
                <a:xfrm>
                  <a:off x="2255" y="2835"/>
                  <a:ext cx="2" cy="105"/>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4" name="Rectangle 2783"/>
                <p:cNvSpPr>
                  <a:spLocks noChangeArrowheads="1"/>
                </p:cNvSpPr>
                <p:nvPr/>
              </p:nvSpPr>
              <p:spPr bwMode="auto">
                <a:xfrm>
                  <a:off x="2257" y="2835"/>
                  <a:ext cx="1" cy="10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5" name="Rectangle 2784"/>
                <p:cNvSpPr>
                  <a:spLocks noChangeArrowheads="1"/>
                </p:cNvSpPr>
                <p:nvPr/>
              </p:nvSpPr>
              <p:spPr bwMode="auto">
                <a:xfrm>
                  <a:off x="2258" y="2835"/>
                  <a:ext cx="1" cy="105"/>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6" name="Rectangle 2785"/>
                <p:cNvSpPr>
                  <a:spLocks noChangeArrowheads="1"/>
                </p:cNvSpPr>
                <p:nvPr/>
              </p:nvSpPr>
              <p:spPr bwMode="auto">
                <a:xfrm>
                  <a:off x="2258" y="2835"/>
                  <a:ext cx="2" cy="105"/>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7" name="Rectangle 2786"/>
                <p:cNvSpPr>
                  <a:spLocks noChangeArrowheads="1"/>
                </p:cNvSpPr>
                <p:nvPr/>
              </p:nvSpPr>
              <p:spPr bwMode="auto">
                <a:xfrm>
                  <a:off x="2260" y="2835"/>
                  <a:ext cx="2" cy="105"/>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8" name="Rectangle 2787"/>
                <p:cNvSpPr>
                  <a:spLocks noChangeArrowheads="1"/>
                </p:cNvSpPr>
                <p:nvPr/>
              </p:nvSpPr>
              <p:spPr bwMode="auto">
                <a:xfrm>
                  <a:off x="2262" y="2835"/>
                  <a:ext cx="1" cy="105"/>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9" name="Rectangle 2788"/>
                <p:cNvSpPr>
                  <a:spLocks noChangeArrowheads="1"/>
                </p:cNvSpPr>
                <p:nvPr/>
              </p:nvSpPr>
              <p:spPr bwMode="auto">
                <a:xfrm>
                  <a:off x="2263" y="2835"/>
                  <a:ext cx="1" cy="105"/>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0" name="Rectangle 2789"/>
                <p:cNvSpPr>
                  <a:spLocks noChangeArrowheads="1"/>
                </p:cNvSpPr>
                <p:nvPr/>
              </p:nvSpPr>
              <p:spPr bwMode="auto">
                <a:xfrm>
                  <a:off x="2264" y="2835"/>
                  <a:ext cx="1" cy="10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1" name="Rectangle 2790"/>
                <p:cNvSpPr>
                  <a:spLocks noChangeArrowheads="1"/>
                </p:cNvSpPr>
                <p:nvPr/>
              </p:nvSpPr>
              <p:spPr bwMode="auto">
                <a:xfrm>
                  <a:off x="2265" y="2835"/>
                  <a:ext cx="1" cy="10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2" name="Rectangle 2791"/>
                <p:cNvSpPr>
                  <a:spLocks noChangeArrowheads="1"/>
                </p:cNvSpPr>
                <p:nvPr/>
              </p:nvSpPr>
              <p:spPr bwMode="auto">
                <a:xfrm>
                  <a:off x="2266" y="2835"/>
                  <a:ext cx="2" cy="105"/>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3" name="Rectangle 2792"/>
                <p:cNvSpPr>
                  <a:spLocks noChangeArrowheads="1"/>
                </p:cNvSpPr>
                <p:nvPr/>
              </p:nvSpPr>
              <p:spPr bwMode="auto">
                <a:xfrm>
                  <a:off x="2268" y="2835"/>
                  <a:ext cx="1" cy="105"/>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4" name="Rectangle 2793"/>
                <p:cNvSpPr>
                  <a:spLocks noChangeArrowheads="1"/>
                </p:cNvSpPr>
                <p:nvPr/>
              </p:nvSpPr>
              <p:spPr bwMode="auto">
                <a:xfrm>
                  <a:off x="2269" y="2835"/>
                  <a:ext cx="2" cy="105"/>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5" name="Rectangle 2794"/>
                <p:cNvSpPr>
                  <a:spLocks noChangeArrowheads="1"/>
                </p:cNvSpPr>
                <p:nvPr/>
              </p:nvSpPr>
              <p:spPr bwMode="auto">
                <a:xfrm>
                  <a:off x="2271" y="2835"/>
                  <a:ext cx="1" cy="105"/>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6" name="Rectangle 2795"/>
                <p:cNvSpPr>
                  <a:spLocks noChangeArrowheads="1"/>
                </p:cNvSpPr>
                <p:nvPr/>
              </p:nvSpPr>
              <p:spPr bwMode="auto">
                <a:xfrm>
                  <a:off x="2272" y="2835"/>
                  <a:ext cx="2" cy="105"/>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7" name="Rectangle 2796"/>
                <p:cNvSpPr>
                  <a:spLocks noChangeArrowheads="1"/>
                </p:cNvSpPr>
                <p:nvPr/>
              </p:nvSpPr>
              <p:spPr bwMode="auto">
                <a:xfrm>
                  <a:off x="2274" y="2835"/>
                  <a:ext cx="1" cy="105"/>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8" name="Rectangle 2797"/>
                <p:cNvSpPr>
                  <a:spLocks noChangeArrowheads="1"/>
                </p:cNvSpPr>
                <p:nvPr/>
              </p:nvSpPr>
              <p:spPr bwMode="auto">
                <a:xfrm>
                  <a:off x="2275" y="2835"/>
                  <a:ext cx="2" cy="105"/>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9" name="Rectangle 2798"/>
                <p:cNvSpPr>
                  <a:spLocks noChangeArrowheads="1"/>
                </p:cNvSpPr>
                <p:nvPr/>
              </p:nvSpPr>
              <p:spPr bwMode="auto">
                <a:xfrm>
                  <a:off x="2277" y="2835"/>
                  <a:ext cx="1" cy="105"/>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0" name="Rectangle 2799"/>
                <p:cNvSpPr>
                  <a:spLocks noChangeArrowheads="1"/>
                </p:cNvSpPr>
                <p:nvPr/>
              </p:nvSpPr>
              <p:spPr bwMode="auto">
                <a:xfrm>
                  <a:off x="2278" y="2835"/>
                  <a:ext cx="1" cy="10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1" name="Rectangle 2800"/>
                <p:cNvSpPr>
                  <a:spLocks noChangeArrowheads="1"/>
                </p:cNvSpPr>
                <p:nvPr/>
              </p:nvSpPr>
              <p:spPr bwMode="auto">
                <a:xfrm>
                  <a:off x="2279" y="2835"/>
                  <a:ext cx="1" cy="105"/>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2" name="Rectangle 2801"/>
                <p:cNvSpPr>
                  <a:spLocks noChangeArrowheads="1"/>
                </p:cNvSpPr>
                <p:nvPr/>
              </p:nvSpPr>
              <p:spPr bwMode="auto">
                <a:xfrm>
                  <a:off x="2280" y="2835"/>
                  <a:ext cx="1" cy="105"/>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3" name="Rectangle 2802"/>
                <p:cNvSpPr>
                  <a:spLocks noChangeArrowheads="1"/>
                </p:cNvSpPr>
                <p:nvPr/>
              </p:nvSpPr>
              <p:spPr bwMode="auto">
                <a:xfrm>
                  <a:off x="2281" y="2835"/>
                  <a:ext cx="2" cy="105"/>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4" name="Rectangle 2803"/>
                <p:cNvSpPr>
                  <a:spLocks noChangeArrowheads="1"/>
                </p:cNvSpPr>
                <p:nvPr/>
              </p:nvSpPr>
              <p:spPr bwMode="auto">
                <a:xfrm>
                  <a:off x="2283" y="2835"/>
                  <a:ext cx="1" cy="105"/>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5" name="Rectangle 2804"/>
                <p:cNvSpPr>
                  <a:spLocks noChangeArrowheads="1"/>
                </p:cNvSpPr>
                <p:nvPr/>
              </p:nvSpPr>
              <p:spPr bwMode="auto">
                <a:xfrm>
                  <a:off x="2284" y="2835"/>
                  <a:ext cx="2" cy="10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6" name="Rectangle 2805"/>
                <p:cNvSpPr>
                  <a:spLocks noChangeArrowheads="1"/>
                </p:cNvSpPr>
                <p:nvPr/>
              </p:nvSpPr>
              <p:spPr bwMode="auto">
                <a:xfrm>
                  <a:off x="2286" y="2835"/>
                  <a:ext cx="1" cy="105"/>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7" name="Rectangle 2806"/>
                <p:cNvSpPr>
                  <a:spLocks noChangeArrowheads="1"/>
                </p:cNvSpPr>
                <p:nvPr/>
              </p:nvSpPr>
              <p:spPr bwMode="auto">
                <a:xfrm>
                  <a:off x="2287" y="2835"/>
                  <a:ext cx="1" cy="105"/>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8" name="Rectangle 2807"/>
                <p:cNvSpPr>
                  <a:spLocks noChangeArrowheads="1"/>
                </p:cNvSpPr>
                <p:nvPr/>
              </p:nvSpPr>
              <p:spPr bwMode="auto">
                <a:xfrm>
                  <a:off x="2288" y="2835"/>
                  <a:ext cx="2" cy="105"/>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9" name="Rectangle 2808"/>
                <p:cNvSpPr>
                  <a:spLocks noChangeArrowheads="1"/>
                </p:cNvSpPr>
                <p:nvPr/>
              </p:nvSpPr>
              <p:spPr bwMode="auto">
                <a:xfrm>
                  <a:off x="2290" y="2835"/>
                  <a:ext cx="1" cy="105"/>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0" name="Rectangle 2809"/>
                <p:cNvSpPr>
                  <a:spLocks noChangeArrowheads="1"/>
                </p:cNvSpPr>
                <p:nvPr/>
              </p:nvSpPr>
              <p:spPr bwMode="auto">
                <a:xfrm>
                  <a:off x="2291" y="2835"/>
                  <a:ext cx="1" cy="105"/>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1" name="Rectangle 2810"/>
                <p:cNvSpPr>
                  <a:spLocks noChangeArrowheads="1"/>
                </p:cNvSpPr>
                <p:nvPr/>
              </p:nvSpPr>
              <p:spPr bwMode="auto">
                <a:xfrm>
                  <a:off x="2292" y="2835"/>
                  <a:ext cx="2" cy="10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2" name="Rectangle 2811"/>
                <p:cNvSpPr>
                  <a:spLocks noChangeArrowheads="1"/>
                </p:cNvSpPr>
                <p:nvPr/>
              </p:nvSpPr>
              <p:spPr bwMode="auto">
                <a:xfrm>
                  <a:off x="2294" y="2835"/>
                  <a:ext cx="1" cy="105"/>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3" name="Rectangle 2812"/>
                <p:cNvSpPr>
                  <a:spLocks noChangeArrowheads="1"/>
                </p:cNvSpPr>
                <p:nvPr/>
              </p:nvSpPr>
              <p:spPr bwMode="auto">
                <a:xfrm>
                  <a:off x="2295" y="2835"/>
                  <a:ext cx="1" cy="105"/>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4" name="Rectangle 2813"/>
                <p:cNvSpPr>
                  <a:spLocks noChangeArrowheads="1"/>
                </p:cNvSpPr>
                <p:nvPr/>
              </p:nvSpPr>
              <p:spPr bwMode="auto">
                <a:xfrm>
                  <a:off x="2296" y="2835"/>
                  <a:ext cx="2" cy="105"/>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5" name="Rectangle 2814"/>
                <p:cNvSpPr>
                  <a:spLocks noChangeArrowheads="1"/>
                </p:cNvSpPr>
                <p:nvPr/>
              </p:nvSpPr>
              <p:spPr bwMode="auto">
                <a:xfrm>
                  <a:off x="2298" y="2835"/>
                  <a:ext cx="1" cy="105"/>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6" name="Rectangle 2815"/>
                <p:cNvSpPr>
                  <a:spLocks noChangeArrowheads="1"/>
                </p:cNvSpPr>
                <p:nvPr/>
              </p:nvSpPr>
              <p:spPr bwMode="auto">
                <a:xfrm>
                  <a:off x="2299" y="2835"/>
                  <a:ext cx="1" cy="105"/>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7" name="Rectangle 2816"/>
                <p:cNvSpPr>
                  <a:spLocks noChangeArrowheads="1"/>
                </p:cNvSpPr>
                <p:nvPr/>
              </p:nvSpPr>
              <p:spPr bwMode="auto">
                <a:xfrm>
                  <a:off x="2300" y="2835"/>
                  <a:ext cx="2" cy="105"/>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8" name="Rectangle 2817"/>
                <p:cNvSpPr>
                  <a:spLocks noChangeArrowheads="1"/>
                </p:cNvSpPr>
                <p:nvPr/>
              </p:nvSpPr>
              <p:spPr bwMode="auto">
                <a:xfrm>
                  <a:off x="2302" y="2835"/>
                  <a:ext cx="1" cy="105"/>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9" name="Rectangle 2818"/>
                <p:cNvSpPr>
                  <a:spLocks noChangeArrowheads="1"/>
                </p:cNvSpPr>
                <p:nvPr/>
              </p:nvSpPr>
              <p:spPr bwMode="auto">
                <a:xfrm>
                  <a:off x="2303" y="2835"/>
                  <a:ext cx="2" cy="105"/>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0" name="Rectangle 2819"/>
                <p:cNvSpPr>
                  <a:spLocks noChangeArrowheads="1"/>
                </p:cNvSpPr>
                <p:nvPr/>
              </p:nvSpPr>
              <p:spPr bwMode="auto">
                <a:xfrm>
                  <a:off x="2305" y="2835"/>
                  <a:ext cx="1" cy="105"/>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1" name="Rectangle 2820"/>
                <p:cNvSpPr>
                  <a:spLocks noChangeArrowheads="1"/>
                </p:cNvSpPr>
                <p:nvPr/>
              </p:nvSpPr>
              <p:spPr bwMode="auto">
                <a:xfrm>
                  <a:off x="2306" y="2835"/>
                  <a:ext cx="1" cy="10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2" name="Rectangle 2821"/>
                <p:cNvSpPr>
                  <a:spLocks noChangeArrowheads="1"/>
                </p:cNvSpPr>
                <p:nvPr/>
              </p:nvSpPr>
              <p:spPr bwMode="auto">
                <a:xfrm>
                  <a:off x="2307" y="2835"/>
                  <a:ext cx="1" cy="10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3" name="Rectangle 2822"/>
                <p:cNvSpPr>
                  <a:spLocks noChangeArrowheads="1"/>
                </p:cNvSpPr>
                <p:nvPr/>
              </p:nvSpPr>
              <p:spPr bwMode="auto">
                <a:xfrm>
                  <a:off x="2308" y="2835"/>
                  <a:ext cx="3" cy="105"/>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4" name="Rectangle 2823"/>
                <p:cNvSpPr>
                  <a:spLocks noChangeArrowheads="1"/>
                </p:cNvSpPr>
                <p:nvPr/>
              </p:nvSpPr>
              <p:spPr bwMode="auto">
                <a:xfrm>
                  <a:off x="2311" y="2835"/>
                  <a:ext cx="1" cy="105"/>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5" name="Rectangle 2824"/>
                <p:cNvSpPr>
                  <a:spLocks noChangeArrowheads="1"/>
                </p:cNvSpPr>
                <p:nvPr/>
              </p:nvSpPr>
              <p:spPr bwMode="auto">
                <a:xfrm>
                  <a:off x="2312" y="2835"/>
                  <a:ext cx="1" cy="105"/>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6" name="Rectangle 2825"/>
                <p:cNvSpPr>
                  <a:spLocks noChangeArrowheads="1"/>
                </p:cNvSpPr>
                <p:nvPr/>
              </p:nvSpPr>
              <p:spPr bwMode="auto">
                <a:xfrm>
                  <a:off x="2313" y="2835"/>
                  <a:ext cx="2" cy="105"/>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7" name="Rectangle 2826"/>
                <p:cNvSpPr>
                  <a:spLocks noChangeArrowheads="1"/>
                </p:cNvSpPr>
                <p:nvPr/>
              </p:nvSpPr>
              <p:spPr bwMode="auto">
                <a:xfrm>
                  <a:off x="2315" y="2835"/>
                  <a:ext cx="1" cy="105"/>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8" name="Rectangle 2827"/>
                <p:cNvSpPr>
                  <a:spLocks noChangeArrowheads="1"/>
                </p:cNvSpPr>
                <p:nvPr/>
              </p:nvSpPr>
              <p:spPr bwMode="auto">
                <a:xfrm>
                  <a:off x="2316" y="2835"/>
                  <a:ext cx="1" cy="105"/>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9" name="Rectangle 2828"/>
                <p:cNvSpPr>
                  <a:spLocks noChangeArrowheads="1"/>
                </p:cNvSpPr>
                <p:nvPr/>
              </p:nvSpPr>
              <p:spPr bwMode="auto">
                <a:xfrm>
                  <a:off x="2317" y="2835"/>
                  <a:ext cx="2" cy="105"/>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0" name="Rectangle 2829"/>
                <p:cNvSpPr>
                  <a:spLocks noChangeArrowheads="1"/>
                </p:cNvSpPr>
                <p:nvPr/>
              </p:nvSpPr>
              <p:spPr bwMode="auto">
                <a:xfrm>
                  <a:off x="2319" y="2835"/>
                  <a:ext cx="1" cy="105"/>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1" name="Rectangle 2830"/>
                <p:cNvSpPr>
                  <a:spLocks noChangeArrowheads="1"/>
                </p:cNvSpPr>
                <p:nvPr/>
              </p:nvSpPr>
              <p:spPr bwMode="auto">
                <a:xfrm>
                  <a:off x="2320" y="2835"/>
                  <a:ext cx="2" cy="105"/>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2" name="Rectangle 2831"/>
                <p:cNvSpPr>
                  <a:spLocks noChangeArrowheads="1"/>
                </p:cNvSpPr>
                <p:nvPr/>
              </p:nvSpPr>
              <p:spPr bwMode="auto">
                <a:xfrm>
                  <a:off x="2322" y="2835"/>
                  <a:ext cx="1" cy="105"/>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3" name="Rectangle 2832"/>
                <p:cNvSpPr>
                  <a:spLocks noChangeArrowheads="1"/>
                </p:cNvSpPr>
                <p:nvPr/>
              </p:nvSpPr>
              <p:spPr bwMode="auto">
                <a:xfrm>
                  <a:off x="2323" y="2835"/>
                  <a:ext cx="2" cy="105"/>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4" name="Rectangle 2833"/>
                <p:cNvSpPr>
                  <a:spLocks noChangeArrowheads="1"/>
                </p:cNvSpPr>
                <p:nvPr/>
              </p:nvSpPr>
              <p:spPr bwMode="auto">
                <a:xfrm>
                  <a:off x="2325" y="2835"/>
                  <a:ext cx="1" cy="105"/>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5" name="Rectangle 2834"/>
                <p:cNvSpPr>
                  <a:spLocks noChangeArrowheads="1"/>
                </p:cNvSpPr>
                <p:nvPr/>
              </p:nvSpPr>
              <p:spPr bwMode="auto">
                <a:xfrm>
                  <a:off x="2326" y="2835"/>
                  <a:ext cx="2" cy="10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6" name="Rectangle 2835"/>
                <p:cNvSpPr>
                  <a:spLocks noChangeArrowheads="1"/>
                </p:cNvSpPr>
                <p:nvPr/>
              </p:nvSpPr>
              <p:spPr bwMode="auto">
                <a:xfrm>
                  <a:off x="2328" y="2835"/>
                  <a:ext cx="2" cy="105"/>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7" name="Rectangle 2836"/>
                <p:cNvSpPr>
                  <a:spLocks noChangeArrowheads="1"/>
                </p:cNvSpPr>
                <p:nvPr/>
              </p:nvSpPr>
              <p:spPr bwMode="auto">
                <a:xfrm>
                  <a:off x="2330" y="2835"/>
                  <a:ext cx="1" cy="105"/>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8" name="Rectangle 2837"/>
                <p:cNvSpPr>
                  <a:spLocks noChangeArrowheads="1"/>
                </p:cNvSpPr>
                <p:nvPr/>
              </p:nvSpPr>
              <p:spPr bwMode="auto">
                <a:xfrm>
                  <a:off x="2331" y="2835"/>
                  <a:ext cx="2" cy="105"/>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9" name="Rectangle 2838"/>
                <p:cNvSpPr>
                  <a:spLocks noChangeArrowheads="1"/>
                </p:cNvSpPr>
                <p:nvPr/>
              </p:nvSpPr>
              <p:spPr bwMode="auto">
                <a:xfrm>
                  <a:off x="2333" y="2835"/>
                  <a:ext cx="2" cy="10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0" name="Rectangle 2839"/>
                <p:cNvSpPr>
                  <a:spLocks noChangeArrowheads="1"/>
                </p:cNvSpPr>
                <p:nvPr/>
              </p:nvSpPr>
              <p:spPr bwMode="auto">
                <a:xfrm>
                  <a:off x="2335" y="2835"/>
                  <a:ext cx="2" cy="105"/>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1" name="Rectangle 2840"/>
                <p:cNvSpPr>
                  <a:spLocks noChangeArrowheads="1"/>
                </p:cNvSpPr>
                <p:nvPr/>
              </p:nvSpPr>
              <p:spPr bwMode="auto">
                <a:xfrm>
                  <a:off x="2337" y="2835"/>
                  <a:ext cx="1" cy="10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2" name="Rectangle 2841"/>
                <p:cNvSpPr>
                  <a:spLocks noChangeArrowheads="1"/>
                </p:cNvSpPr>
                <p:nvPr/>
              </p:nvSpPr>
              <p:spPr bwMode="auto">
                <a:xfrm>
                  <a:off x="2338" y="2835"/>
                  <a:ext cx="2" cy="105"/>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3" name="Rectangle 2842"/>
                <p:cNvSpPr>
                  <a:spLocks noChangeArrowheads="1"/>
                </p:cNvSpPr>
                <p:nvPr/>
              </p:nvSpPr>
              <p:spPr bwMode="auto">
                <a:xfrm>
                  <a:off x="2340" y="2835"/>
                  <a:ext cx="2" cy="105"/>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4" name="Rectangle 2843"/>
                <p:cNvSpPr>
                  <a:spLocks noChangeArrowheads="1"/>
                </p:cNvSpPr>
                <p:nvPr/>
              </p:nvSpPr>
              <p:spPr bwMode="auto">
                <a:xfrm>
                  <a:off x="2342" y="2835"/>
                  <a:ext cx="2" cy="105"/>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5" name="Rectangle 2844"/>
                <p:cNvSpPr>
                  <a:spLocks noChangeArrowheads="1"/>
                </p:cNvSpPr>
                <p:nvPr/>
              </p:nvSpPr>
              <p:spPr bwMode="auto">
                <a:xfrm>
                  <a:off x="2344" y="2835"/>
                  <a:ext cx="2" cy="10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6" name="Rectangle 2845"/>
                <p:cNvSpPr>
                  <a:spLocks noChangeArrowheads="1"/>
                </p:cNvSpPr>
                <p:nvPr/>
              </p:nvSpPr>
              <p:spPr bwMode="auto">
                <a:xfrm>
                  <a:off x="2346" y="2835"/>
                  <a:ext cx="3" cy="10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7" name="Rectangle 2846"/>
                <p:cNvSpPr>
                  <a:spLocks noChangeArrowheads="1"/>
                </p:cNvSpPr>
                <p:nvPr/>
              </p:nvSpPr>
              <p:spPr bwMode="auto">
                <a:xfrm>
                  <a:off x="2349" y="2835"/>
                  <a:ext cx="2" cy="10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8" name="Rectangle 2847"/>
                <p:cNvSpPr>
                  <a:spLocks noChangeArrowheads="1"/>
                </p:cNvSpPr>
                <p:nvPr/>
              </p:nvSpPr>
              <p:spPr bwMode="auto">
                <a:xfrm>
                  <a:off x="2351" y="2835"/>
                  <a:ext cx="1" cy="10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9" name="Rectangle 2848"/>
                <p:cNvSpPr>
                  <a:spLocks noChangeArrowheads="1"/>
                </p:cNvSpPr>
                <p:nvPr/>
              </p:nvSpPr>
              <p:spPr bwMode="auto">
                <a:xfrm>
                  <a:off x="2352" y="2835"/>
                  <a:ext cx="3" cy="105"/>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0" name="Rectangle 2849"/>
                <p:cNvSpPr>
                  <a:spLocks noChangeArrowheads="1"/>
                </p:cNvSpPr>
                <p:nvPr/>
              </p:nvSpPr>
              <p:spPr bwMode="auto">
                <a:xfrm>
                  <a:off x="2355" y="2835"/>
                  <a:ext cx="2" cy="105"/>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1" name="Rectangle 2850"/>
                <p:cNvSpPr>
                  <a:spLocks noChangeArrowheads="1"/>
                </p:cNvSpPr>
                <p:nvPr/>
              </p:nvSpPr>
              <p:spPr bwMode="auto">
                <a:xfrm>
                  <a:off x="2357" y="2835"/>
                  <a:ext cx="4" cy="10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2" name="Rectangle 2851"/>
                <p:cNvSpPr>
                  <a:spLocks noChangeArrowheads="1"/>
                </p:cNvSpPr>
                <p:nvPr/>
              </p:nvSpPr>
              <p:spPr bwMode="auto">
                <a:xfrm>
                  <a:off x="2361" y="2835"/>
                  <a:ext cx="2" cy="105"/>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3" name="Rectangle 2852"/>
                <p:cNvSpPr>
                  <a:spLocks noChangeArrowheads="1"/>
                </p:cNvSpPr>
                <p:nvPr/>
              </p:nvSpPr>
              <p:spPr bwMode="auto">
                <a:xfrm>
                  <a:off x="2363" y="2835"/>
                  <a:ext cx="4" cy="105"/>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4" name="Rectangle 2853"/>
                <p:cNvSpPr>
                  <a:spLocks noChangeArrowheads="1"/>
                </p:cNvSpPr>
                <p:nvPr/>
              </p:nvSpPr>
              <p:spPr bwMode="auto">
                <a:xfrm>
                  <a:off x="2367" y="2835"/>
                  <a:ext cx="3" cy="105"/>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5" name="Rectangle 2854"/>
                <p:cNvSpPr>
                  <a:spLocks noChangeArrowheads="1"/>
                </p:cNvSpPr>
                <p:nvPr/>
              </p:nvSpPr>
              <p:spPr bwMode="auto">
                <a:xfrm>
                  <a:off x="2370" y="2835"/>
                  <a:ext cx="4" cy="105"/>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6" name="Rectangle 2855"/>
                <p:cNvSpPr>
                  <a:spLocks noChangeArrowheads="1"/>
                </p:cNvSpPr>
                <p:nvPr/>
              </p:nvSpPr>
              <p:spPr bwMode="auto">
                <a:xfrm>
                  <a:off x="2374" y="2835"/>
                  <a:ext cx="4" cy="105"/>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7" name="Rectangle 2856"/>
                <p:cNvSpPr>
                  <a:spLocks noChangeArrowheads="1"/>
                </p:cNvSpPr>
                <p:nvPr/>
              </p:nvSpPr>
              <p:spPr bwMode="auto">
                <a:xfrm>
                  <a:off x="2378" y="2835"/>
                  <a:ext cx="6" cy="105"/>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8" name="Rectangle 2857"/>
                <p:cNvSpPr>
                  <a:spLocks noChangeArrowheads="1"/>
                </p:cNvSpPr>
                <p:nvPr/>
              </p:nvSpPr>
              <p:spPr bwMode="auto">
                <a:xfrm>
                  <a:off x="2384" y="2835"/>
                  <a:ext cx="6" cy="105"/>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9" name="Rectangle 2858"/>
                <p:cNvSpPr>
                  <a:spLocks noChangeArrowheads="1"/>
                </p:cNvSpPr>
                <p:nvPr/>
              </p:nvSpPr>
              <p:spPr bwMode="auto">
                <a:xfrm>
                  <a:off x="2390" y="2835"/>
                  <a:ext cx="10" cy="10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0" name="Rectangle 2859"/>
                <p:cNvSpPr>
                  <a:spLocks noChangeArrowheads="1"/>
                </p:cNvSpPr>
                <p:nvPr/>
              </p:nvSpPr>
              <p:spPr bwMode="auto">
                <a:xfrm>
                  <a:off x="2400" y="2835"/>
                  <a:ext cx="24" cy="105"/>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1" name="Rectangle 2860"/>
                <p:cNvSpPr>
                  <a:spLocks noChangeArrowheads="1"/>
                </p:cNvSpPr>
                <p:nvPr/>
              </p:nvSpPr>
              <p:spPr bwMode="auto">
                <a:xfrm>
                  <a:off x="2424" y="2835"/>
                  <a:ext cx="7" cy="105"/>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2" name="Rectangle 2861"/>
                <p:cNvSpPr>
                  <a:spLocks noChangeArrowheads="1"/>
                </p:cNvSpPr>
                <p:nvPr/>
              </p:nvSpPr>
              <p:spPr bwMode="auto">
                <a:xfrm>
                  <a:off x="2431" y="2835"/>
                  <a:ext cx="7" cy="105"/>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3" name="Rectangle 2862"/>
                <p:cNvSpPr>
                  <a:spLocks noChangeArrowheads="1"/>
                </p:cNvSpPr>
                <p:nvPr/>
              </p:nvSpPr>
              <p:spPr bwMode="auto">
                <a:xfrm>
                  <a:off x="2438" y="2835"/>
                  <a:ext cx="5" cy="105"/>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4" name="Rectangle 2863"/>
                <p:cNvSpPr>
                  <a:spLocks noChangeArrowheads="1"/>
                </p:cNvSpPr>
                <p:nvPr/>
              </p:nvSpPr>
              <p:spPr bwMode="auto">
                <a:xfrm>
                  <a:off x="2443" y="2835"/>
                  <a:ext cx="3" cy="105"/>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5" name="Rectangle 2864"/>
                <p:cNvSpPr>
                  <a:spLocks noChangeArrowheads="1"/>
                </p:cNvSpPr>
                <p:nvPr/>
              </p:nvSpPr>
              <p:spPr bwMode="auto">
                <a:xfrm>
                  <a:off x="2446" y="2835"/>
                  <a:ext cx="4" cy="105"/>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6" name="Rectangle 2865"/>
                <p:cNvSpPr>
                  <a:spLocks noChangeArrowheads="1"/>
                </p:cNvSpPr>
                <p:nvPr/>
              </p:nvSpPr>
              <p:spPr bwMode="auto">
                <a:xfrm>
                  <a:off x="2450" y="2835"/>
                  <a:ext cx="4" cy="105"/>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7" name="Rectangle 2866"/>
                <p:cNvSpPr>
                  <a:spLocks noChangeArrowheads="1"/>
                </p:cNvSpPr>
                <p:nvPr/>
              </p:nvSpPr>
              <p:spPr bwMode="auto">
                <a:xfrm>
                  <a:off x="2454" y="2835"/>
                  <a:ext cx="3" cy="105"/>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8" name="Rectangle 2867"/>
                <p:cNvSpPr>
                  <a:spLocks noChangeArrowheads="1"/>
                </p:cNvSpPr>
                <p:nvPr/>
              </p:nvSpPr>
              <p:spPr bwMode="auto">
                <a:xfrm>
                  <a:off x="2457" y="2835"/>
                  <a:ext cx="2" cy="105"/>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9" name="Rectangle 2868"/>
                <p:cNvSpPr>
                  <a:spLocks noChangeArrowheads="1"/>
                </p:cNvSpPr>
                <p:nvPr/>
              </p:nvSpPr>
              <p:spPr bwMode="auto">
                <a:xfrm>
                  <a:off x="2459" y="2835"/>
                  <a:ext cx="4" cy="105"/>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0" name="Rectangle 2869"/>
                <p:cNvSpPr>
                  <a:spLocks noChangeArrowheads="1"/>
                </p:cNvSpPr>
                <p:nvPr/>
              </p:nvSpPr>
              <p:spPr bwMode="auto">
                <a:xfrm>
                  <a:off x="2463" y="2835"/>
                  <a:ext cx="2" cy="105"/>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1" name="Rectangle 2870"/>
                <p:cNvSpPr>
                  <a:spLocks noChangeArrowheads="1"/>
                </p:cNvSpPr>
                <p:nvPr/>
              </p:nvSpPr>
              <p:spPr bwMode="auto">
                <a:xfrm>
                  <a:off x="2465" y="2835"/>
                  <a:ext cx="3" cy="105"/>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2" name="Rectangle 2871"/>
                <p:cNvSpPr>
                  <a:spLocks noChangeArrowheads="1"/>
                </p:cNvSpPr>
                <p:nvPr/>
              </p:nvSpPr>
              <p:spPr bwMode="auto">
                <a:xfrm>
                  <a:off x="2468" y="2835"/>
                  <a:ext cx="1" cy="10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3" name="Rectangle 2872"/>
                <p:cNvSpPr>
                  <a:spLocks noChangeArrowheads="1"/>
                </p:cNvSpPr>
                <p:nvPr/>
              </p:nvSpPr>
              <p:spPr bwMode="auto">
                <a:xfrm>
                  <a:off x="2469" y="2835"/>
                  <a:ext cx="3" cy="10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4" name="Rectangle 2873"/>
                <p:cNvSpPr>
                  <a:spLocks noChangeArrowheads="1"/>
                </p:cNvSpPr>
                <p:nvPr/>
              </p:nvSpPr>
              <p:spPr bwMode="auto">
                <a:xfrm>
                  <a:off x="2472" y="2835"/>
                  <a:ext cx="2" cy="10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5" name="Rectangle 2874"/>
                <p:cNvSpPr>
                  <a:spLocks noChangeArrowheads="1"/>
                </p:cNvSpPr>
                <p:nvPr/>
              </p:nvSpPr>
              <p:spPr bwMode="auto">
                <a:xfrm>
                  <a:off x="2474" y="2835"/>
                  <a:ext cx="2" cy="105"/>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6" name="Rectangle 2875"/>
                <p:cNvSpPr>
                  <a:spLocks noChangeArrowheads="1"/>
                </p:cNvSpPr>
                <p:nvPr/>
              </p:nvSpPr>
              <p:spPr bwMode="auto">
                <a:xfrm>
                  <a:off x="2476" y="2835"/>
                  <a:ext cx="2" cy="105"/>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7" name="Rectangle 2876"/>
                <p:cNvSpPr>
                  <a:spLocks noChangeArrowheads="1"/>
                </p:cNvSpPr>
                <p:nvPr/>
              </p:nvSpPr>
              <p:spPr bwMode="auto">
                <a:xfrm>
                  <a:off x="2478" y="2835"/>
                  <a:ext cx="2" cy="105"/>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8" name="Rectangle 2877"/>
                <p:cNvSpPr>
                  <a:spLocks noChangeArrowheads="1"/>
                </p:cNvSpPr>
                <p:nvPr/>
              </p:nvSpPr>
              <p:spPr bwMode="auto">
                <a:xfrm>
                  <a:off x="2480" y="2835"/>
                  <a:ext cx="1" cy="105"/>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9" name="Rectangle 2878"/>
                <p:cNvSpPr>
                  <a:spLocks noChangeArrowheads="1"/>
                </p:cNvSpPr>
                <p:nvPr/>
              </p:nvSpPr>
              <p:spPr bwMode="auto">
                <a:xfrm>
                  <a:off x="2481" y="2835"/>
                  <a:ext cx="2" cy="10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0" name="Rectangle 2879"/>
                <p:cNvSpPr>
                  <a:spLocks noChangeArrowheads="1"/>
                </p:cNvSpPr>
                <p:nvPr/>
              </p:nvSpPr>
              <p:spPr bwMode="auto">
                <a:xfrm>
                  <a:off x="2483" y="2835"/>
                  <a:ext cx="2" cy="105"/>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1" name="Rectangle 2880"/>
                <p:cNvSpPr>
                  <a:spLocks noChangeArrowheads="1"/>
                </p:cNvSpPr>
                <p:nvPr/>
              </p:nvSpPr>
              <p:spPr bwMode="auto">
                <a:xfrm>
                  <a:off x="2485" y="2835"/>
                  <a:ext cx="2" cy="105"/>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2" name="Rectangle 2881"/>
                <p:cNvSpPr>
                  <a:spLocks noChangeArrowheads="1"/>
                </p:cNvSpPr>
                <p:nvPr/>
              </p:nvSpPr>
              <p:spPr bwMode="auto">
                <a:xfrm>
                  <a:off x="2487" y="2835"/>
                  <a:ext cx="1" cy="105"/>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3" name="Rectangle 2882"/>
                <p:cNvSpPr>
                  <a:spLocks noChangeArrowheads="1"/>
                </p:cNvSpPr>
                <p:nvPr/>
              </p:nvSpPr>
              <p:spPr bwMode="auto">
                <a:xfrm>
                  <a:off x="2488" y="2835"/>
                  <a:ext cx="2" cy="105"/>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4" name="Rectangle 2883"/>
                <p:cNvSpPr>
                  <a:spLocks noChangeArrowheads="1"/>
                </p:cNvSpPr>
                <p:nvPr/>
              </p:nvSpPr>
              <p:spPr bwMode="auto">
                <a:xfrm>
                  <a:off x="2490" y="2835"/>
                  <a:ext cx="2" cy="105"/>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5" name="Rectangle 2884"/>
                <p:cNvSpPr>
                  <a:spLocks noChangeArrowheads="1"/>
                </p:cNvSpPr>
                <p:nvPr/>
              </p:nvSpPr>
              <p:spPr bwMode="auto">
                <a:xfrm>
                  <a:off x="2492" y="2835"/>
                  <a:ext cx="1" cy="10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6" name="Rectangle 2885"/>
                <p:cNvSpPr>
                  <a:spLocks noChangeArrowheads="1"/>
                </p:cNvSpPr>
                <p:nvPr/>
              </p:nvSpPr>
              <p:spPr bwMode="auto">
                <a:xfrm>
                  <a:off x="2493" y="2835"/>
                  <a:ext cx="2" cy="105"/>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7" name="Rectangle 2886"/>
                <p:cNvSpPr>
                  <a:spLocks noChangeArrowheads="1"/>
                </p:cNvSpPr>
                <p:nvPr/>
              </p:nvSpPr>
              <p:spPr bwMode="auto">
                <a:xfrm>
                  <a:off x="2495" y="2835"/>
                  <a:ext cx="2" cy="105"/>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8" name="Rectangle 2887"/>
                <p:cNvSpPr>
                  <a:spLocks noChangeArrowheads="1"/>
                </p:cNvSpPr>
                <p:nvPr/>
              </p:nvSpPr>
              <p:spPr bwMode="auto">
                <a:xfrm>
                  <a:off x="2497" y="2835"/>
                  <a:ext cx="1" cy="105"/>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99" name="Rectangle 2888"/>
                <p:cNvSpPr>
                  <a:spLocks noChangeArrowheads="1"/>
                </p:cNvSpPr>
                <p:nvPr/>
              </p:nvSpPr>
              <p:spPr bwMode="auto">
                <a:xfrm>
                  <a:off x="2498" y="2835"/>
                  <a:ext cx="1" cy="105"/>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0" name="Rectangle 2889"/>
                <p:cNvSpPr>
                  <a:spLocks noChangeArrowheads="1"/>
                </p:cNvSpPr>
                <p:nvPr/>
              </p:nvSpPr>
              <p:spPr bwMode="auto">
                <a:xfrm>
                  <a:off x="2499" y="2835"/>
                  <a:ext cx="2" cy="105"/>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1" name="Rectangle 2890"/>
                <p:cNvSpPr>
                  <a:spLocks noChangeArrowheads="1"/>
                </p:cNvSpPr>
                <p:nvPr/>
              </p:nvSpPr>
              <p:spPr bwMode="auto">
                <a:xfrm>
                  <a:off x="2501" y="2835"/>
                  <a:ext cx="1" cy="105"/>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2" name="Rectangle 2891"/>
                <p:cNvSpPr>
                  <a:spLocks noChangeArrowheads="1"/>
                </p:cNvSpPr>
                <p:nvPr/>
              </p:nvSpPr>
              <p:spPr bwMode="auto">
                <a:xfrm>
                  <a:off x="2502" y="2835"/>
                  <a:ext cx="1" cy="105"/>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3" name="Rectangle 2892"/>
                <p:cNvSpPr>
                  <a:spLocks noChangeArrowheads="1"/>
                </p:cNvSpPr>
                <p:nvPr/>
              </p:nvSpPr>
              <p:spPr bwMode="auto">
                <a:xfrm>
                  <a:off x="2503" y="2835"/>
                  <a:ext cx="2" cy="105"/>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4" name="Rectangle 2893"/>
                <p:cNvSpPr>
                  <a:spLocks noChangeArrowheads="1"/>
                </p:cNvSpPr>
                <p:nvPr/>
              </p:nvSpPr>
              <p:spPr bwMode="auto">
                <a:xfrm>
                  <a:off x="2505" y="2835"/>
                  <a:ext cx="2" cy="105"/>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5" name="Rectangle 2894"/>
                <p:cNvSpPr>
                  <a:spLocks noChangeArrowheads="1"/>
                </p:cNvSpPr>
                <p:nvPr/>
              </p:nvSpPr>
              <p:spPr bwMode="auto">
                <a:xfrm>
                  <a:off x="2507" y="2835"/>
                  <a:ext cx="1" cy="105"/>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6" name="Rectangle 2895"/>
                <p:cNvSpPr>
                  <a:spLocks noChangeArrowheads="1"/>
                </p:cNvSpPr>
                <p:nvPr/>
              </p:nvSpPr>
              <p:spPr bwMode="auto">
                <a:xfrm>
                  <a:off x="2508" y="2835"/>
                  <a:ext cx="2" cy="105"/>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7" name="Rectangle 2896"/>
                <p:cNvSpPr>
                  <a:spLocks noChangeArrowheads="1"/>
                </p:cNvSpPr>
                <p:nvPr/>
              </p:nvSpPr>
              <p:spPr bwMode="auto">
                <a:xfrm>
                  <a:off x="2510" y="2835"/>
                  <a:ext cx="1" cy="105"/>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8" name="Rectangle 2897"/>
                <p:cNvSpPr>
                  <a:spLocks noChangeArrowheads="1"/>
                </p:cNvSpPr>
                <p:nvPr/>
              </p:nvSpPr>
              <p:spPr bwMode="auto">
                <a:xfrm>
                  <a:off x="2511" y="2835"/>
                  <a:ext cx="1" cy="10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09" name="Rectangle 2898"/>
                <p:cNvSpPr>
                  <a:spLocks noChangeArrowheads="1"/>
                </p:cNvSpPr>
                <p:nvPr/>
              </p:nvSpPr>
              <p:spPr bwMode="auto">
                <a:xfrm>
                  <a:off x="2512" y="2835"/>
                  <a:ext cx="2" cy="105"/>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0" name="Rectangle 2899"/>
                <p:cNvSpPr>
                  <a:spLocks noChangeArrowheads="1"/>
                </p:cNvSpPr>
                <p:nvPr/>
              </p:nvSpPr>
              <p:spPr bwMode="auto">
                <a:xfrm>
                  <a:off x="2514" y="2835"/>
                  <a:ext cx="1" cy="105"/>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1" name="Rectangle 2900"/>
                <p:cNvSpPr>
                  <a:spLocks noChangeArrowheads="1"/>
                </p:cNvSpPr>
                <p:nvPr/>
              </p:nvSpPr>
              <p:spPr bwMode="auto">
                <a:xfrm>
                  <a:off x="2515" y="2835"/>
                  <a:ext cx="1" cy="105"/>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2" name="Rectangle 2901"/>
                <p:cNvSpPr>
                  <a:spLocks noChangeArrowheads="1"/>
                </p:cNvSpPr>
                <p:nvPr/>
              </p:nvSpPr>
              <p:spPr bwMode="auto">
                <a:xfrm>
                  <a:off x="2516" y="2835"/>
                  <a:ext cx="2" cy="105"/>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3" name="Rectangle 2902"/>
                <p:cNvSpPr>
                  <a:spLocks noChangeArrowheads="1"/>
                </p:cNvSpPr>
                <p:nvPr/>
              </p:nvSpPr>
              <p:spPr bwMode="auto">
                <a:xfrm>
                  <a:off x="2518" y="2835"/>
                  <a:ext cx="1" cy="105"/>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4" name="Rectangle 2903"/>
                <p:cNvSpPr>
                  <a:spLocks noChangeArrowheads="1"/>
                </p:cNvSpPr>
                <p:nvPr/>
              </p:nvSpPr>
              <p:spPr bwMode="auto">
                <a:xfrm>
                  <a:off x="2519" y="2835"/>
                  <a:ext cx="2" cy="105"/>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5" name="Rectangle 2904"/>
                <p:cNvSpPr>
                  <a:spLocks noChangeArrowheads="1"/>
                </p:cNvSpPr>
                <p:nvPr/>
              </p:nvSpPr>
              <p:spPr bwMode="auto">
                <a:xfrm>
                  <a:off x="2521" y="2835"/>
                  <a:ext cx="1" cy="105"/>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6" name="Rectangle 2905"/>
                <p:cNvSpPr>
                  <a:spLocks noChangeArrowheads="1"/>
                </p:cNvSpPr>
                <p:nvPr/>
              </p:nvSpPr>
              <p:spPr bwMode="auto">
                <a:xfrm>
                  <a:off x="2522" y="2835"/>
                  <a:ext cx="1" cy="105"/>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7" name="Rectangle 2906"/>
                <p:cNvSpPr>
                  <a:spLocks noChangeArrowheads="1"/>
                </p:cNvSpPr>
                <p:nvPr/>
              </p:nvSpPr>
              <p:spPr bwMode="auto">
                <a:xfrm>
                  <a:off x="2523" y="2835"/>
                  <a:ext cx="1" cy="105"/>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8" name="Rectangle 2907"/>
                <p:cNvSpPr>
                  <a:spLocks noChangeArrowheads="1"/>
                </p:cNvSpPr>
                <p:nvPr/>
              </p:nvSpPr>
              <p:spPr bwMode="auto">
                <a:xfrm>
                  <a:off x="2524" y="2835"/>
                  <a:ext cx="2" cy="105"/>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9" name="Rectangle 2908"/>
                <p:cNvSpPr>
                  <a:spLocks noChangeArrowheads="1"/>
                </p:cNvSpPr>
                <p:nvPr/>
              </p:nvSpPr>
              <p:spPr bwMode="auto">
                <a:xfrm>
                  <a:off x="2526" y="2835"/>
                  <a:ext cx="1" cy="10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0" name="Rectangle 2909"/>
                <p:cNvSpPr>
                  <a:spLocks noChangeArrowheads="1"/>
                </p:cNvSpPr>
                <p:nvPr/>
              </p:nvSpPr>
              <p:spPr bwMode="auto">
                <a:xfrm>
                  <a:off x="2527" y="2835"/>
                  <a:ext cx="2" cy="105"/>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1" name="Rectangle 2910"/>
                <p:cNvSpPr>
                  <a:spLocks noChangeArrowheads="1"/>
                </p:cNvSpPr>
                <p:nvPr/>
              </p:nvSpPr>
              <p:spPr bwMode="auto">
                <a:xfrm>
                  <a:off x="2529" y="2835"/>
                  <a:ext cx="1" cy="105"/>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2" name="Rectangle 2911"/>
                <p:cNvSpPr>
                  <a:spLocks noChangeArrowheads="1"/>
                </p:cNvSpPr>
                <p:nvPr/>
              </p:nvSpPr>
              <p:spPr bwMode="auto">
                <a:xfrm>
                  <a:off x="2530" y="2835"/>
                  <a:ext cx="1" cy="105"/>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3" name="Rectangle 2912"/>
                <p:cNvSpPr>
                  <a:spLocks noChangeArrowheads="1"/>
                </p:cNvSpPr>
                <p:nvPr/>
              </p:nvSpPr>
              <p:spPr bwMode="auto">
                <a:xfrm>
                  <a:off x="2531" y="2835"/>
                  <a:ext cx="2" cy="105"/>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4" name="Rectangle 2913"/>
                <p:cNvSpPr>
                  <a:spLocks noChangeArrowheads="1"/>
                </p:cNvSpPr>
                <p:nvPr/>
              </p:nvSpPr>
              <p:spPr bwMode="auto">
                <a:xfrm>
                  <a:off x="2533" y="2835"/>
                  <a:ext cx="1" cy="105"/>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5" name="Rectangle 2914"/>
                <p:cNvSpPr>
                  <a:spLocks noChangeArrowheads="1"/>
                </p:cNvSpPr>
                <p:nvPr/>
              </p:nvSpPr>
              <p:spPr bwMode="auto">
                <a:xfrm>
                  <a:off x="2534" y="2835"/>
                  <a:ext cx="1" cy="10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6" name="Rectangle 2915"/>
                <p:cNvSpPr>
                  <a:spLocks noChangeArrowheads="1"/>
                </p:cNvSpPr>
                <p:nvPr/>
              </p:nvSpPr>
              <p:spPr bwMode="auto">
                <a:xfrm>
                  <a:off x="2535" y="2835"/>
                  <a:ext cx="2" cy="105"/>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7" name="Rectangle 2916"/>
                <p:cNvSpPr>
                  <a:spLocks noChangeArrowheads="1"/>
                </p:cNvSpPr>
                <p:nvPr/>
              </p:nvSpPr>
              <p:spPr bwMode="auto">
                <a:xfrm>
                  <a:off x="2537" y="2835"/>
                  <a:ext cx="1" cy="105"/>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8" name="Rectangle 2917"/>
                <p:cNvSpPr>
                  <a:spLocks noChangeArrowheads="1"/>
                </p:cNvSpPr>
                <p:nvPr/>
              </p:nvSpPr>
              <p:spPr bwMode="auto">
                <a:xfrm>
                  <a:off x="2538" y="2835"/>
                  <a:ext cx="1" cy="105"/>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29" name="Rectangle 2918"/>
                <p:cNvSpPr>
                  <a:spLocks noChangeArrowheads="1"/>
                </p:cNvSpPr>
                <p:nvPr/>
              </p:nvSpPr>
              <p:spPr bwMode="auto">
                <a:xfrm>
                  <a:off x="2539" y="2835"/>
                  <a:ext cx="2" cy="105"/>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0" name="Rectangle 2919"/>
                <p:cNvSpPr>
                  <a:spLocks noChangeArrowheads="1"/>
                </p:cNvSpPr>
                <p:nvPr/>
              </p:nvSpPr>
              <p:spPr bwMode="auto">
                <a:xfrm>
                  <a:off x="2541" y="2835"/>
                  <a:ext cx="1" cy="105"/>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1" name="Rectangle 2920"/>
                <p:cNvSpPr>
                  <a:spLocks noChangeArrowheads="1"/>
                </p:cNvSpPr>
                <p:nvPr/>
              </p:nvSpPr>
              <p:spPr bwMode="auto">
                <a:xfrm>
                  <a:off x="2542" y="2835"/>
                  <a:ext cx="2" cy="105"/>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2" name="Rectangle 2921"/>
                <p:cNvSpPr>
                  <a:spLocks noChangeArrowheads="1"/>
                </p:cNvSpPr>
                <p:nvPr/>
              </p:nvSpPr>
              <p:spPr bwMode="auto">
                <a:xfrm>
                  <a:off x="2544" y="2835"/>
                  <a:ext cx="1" cy="105"/>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3" name="Rectangle 2922"/>
                <p:cNvSpPr>
                  <a:spLocks noChangeArrowheads="1"/>
                </p:cNvSpPr>
                <p:nvPr/>
              </p:nvSpPr>
              <p:spPr bwMode="auto">
                <a:xfrm>
                  <a:off x="2545" y="2835"/>
                  <a:ext cx="1" cy="105"/>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4" name="Rectangle 2923"/>
                <p:cNvSpPr>
                  <a:spLocks noChangeArrowheads="1"/>
                </p:cNvSpPr>
                <p:nvPr/>
              </p:nvSpPr>
              <p:spPr bwMode="auto">
                <a:xfrm>
                  <a:off x="2546" y="2835"/>
                  <a:ext cx="2" cy="105"/>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5" name="Rectangle 2924"/>
                <p:cNvSpPr>
                  <a:spLocks noChangeArrowheads="1"/>
                </p:cNvSpPr>
                <p:nvPr/>
              </p:nvSpPr>
              <p:spPr bwMode="auto">
                <a:xfrm>
                  <a:off x="2548" y="2835"/>
                  <a:ext cx="1" cy="105"/>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6" name="Rectangle 2925"/>
                <p:cNvSpPr>
                  <a:spLocks noChangeArrowheads="1"/>
                </p:cNvSpPr>
                <p:nvPr/>
              </p:nvSpPr>
              <p:spPr bwMode="auto">
                <a:xfrm>
                  <a:off x="2549" y="2835"/>
                  <a:ext cx="2" cy="105"/>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7" name="Rectangle 2926"/>
                <p:cNvSpPr>
                  <a:spLocks noChangeArrowheads="1"/>
                </p:cNvSpPr>
                <p:nvPr/>
              </p:nvSpPr>
              <p:spPr bwMode="auto">
                <a:xfrm>
                  <a:off x="2551" y="2835"/>
                  <a:ext cx="1" cy="105"/>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8" name="Rectangle 2927"/>
                <p:cNvSpPr>
                  <a:spLocks noChangeArrowheads="1"/>
                </p:cNvSpPr>
                <p:nvPr/>
              </p:nvSpPr>
              <p:spPr bwMode="auto">
                <a:xfrm>
                  <a:off x="2552" y="2835"/>
                  <a:ext cx="1" cy="105"/>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9" name="Rectangle 2928"/>
                <p:cNvSpPr>
                  <a:spLocks noChangeArrowheads="1"/>
                </p:cNvSpPr>
                <p:nvPr/>
              </p:nvSpPr>
              <p:spPr bwMode="auto">
                <a:xfrm>
                  <a:off x="2553" y="2835"/>
                  <a:ext cx="2" cy="105"/>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0" name="Rectangle 2929"/>
                <p:cNvSpPr>
                  <a:spLocks noChangeArrowheads="1"/>
                </p:cNvSpPr>
                <p:nvPr/>
              </p:nvSpPr>
              <p:spPr bwMode="auto">
                <a:xfrm>
                  <a:off x="2555" y="2835"/>
                  <a:ext cx="1" cy="10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1" name="Rectangle 2930"/>
                <p:cNvSpPr>
                  <a:spLocks noChangeArrowheads="1"/>
                </p:cNvSpPr>
                <p:nvPr/>
              </p:nvSpPr>
              <p:spPr bwMode="auto">
                <a:xfrm>
                  <a:off x="2555" y="2835"/>
                  <a:ext cx="2" cy="105"/>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2" name="Rectangle 2931"/>
                <p:cNvSpPr>
                  <a:spLocks noChangeArrowheads="1"/>
                </p:cNvSpPr>
                <p:nvPr/>
              </p:nvSpPr>
              <p:spPr bwMode="auto">
                <a:xfrm>
                  <a:off x="2557" y="2835"/>
                  <a:ext cx="1" cy="105"/>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 name="Rectangle 2932"/>
                <p:cNvSpPr>
                  <a:spLocks noChangeArrowheads="1"/>
                </p:cNvSpPr>
                <p:nvPr/>
              </p:nvSpPr>
              <p:spPr bwMode="auto">
                <a:xfrm>
                  <a:off x="2558" y="2835"/>
                  <a:ext cx="2" cy="105"/>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4" name="Rectangle 2933"/>
                <p:cNvSpPr>
                  <a:spLocks noChangeArrowheads="1"/>
                </p:cNvSpPr>
                <p:nvPr/>
              </p:nvSpPr>
              <p:spPr bwMode="auto">
                <a:xfrm>
                  <a:off x="2560" y="2835"/>
                  <a:ext cx="1" cy="105"/>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5" name="Rectangle 2934"/>
                <p:cNvSpPr>
                  <a:spLocks noChangeArrowheads="1"/>
                </p:cNvSpPr>
                <p:nvPr/>
              </p:nvSpPr>
              <p:spPr bwMode="auto">
                <a:xfrm>
                  <a:off x="2561" y="2835"/>
                  <a:ext cx="1" cy="105"/>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6" name="Rectangle 2935"/>
                <p:cNvSpPr>
                  <a:spLocks noChangeArrowheads="1"/>
                </p:cNvSpPr>
                <p:nvPr/>
              </p:nvSpPr>
              <p:spPr bwMode="auto">
                <a:xfrm>
                  <a:off x="2561" y="2835"/>
                  <a:ext cx="2" cy="10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7" name="Rectangle 2936"/>
                <p:cNvSpPr>
                  <a:spLocks noChangeArrowheads="1"/>
                </p:cNvSpPr>
                <p:nvPr/>
              </p:nvSpPr>
              <p:spPr bwMode="auto">
                <a:xfrm>
                  <a:off x="2563" y="2835"/>
                  <a:ext cx="1" cy="105"/>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8" name="Rectangle 2937"/>
                <p:cNvSpPr>
                  <a:spLocks noChangeArrowheads="1"/>
                </p:cNvSpPr>
                <p:nvPr/>
              </p:nvSpPr>
              <p:spPr bwMode="auto">
                <a:xfrm>
                  <a:off x="2564" y="2835"/>
                  <a:ext cx="2" cy="105"/>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9" name="Rectangle 2938"/>
                <p:cNvSpPr>
                  <a:spLocks noChangeArrowheads="1"/>
                </p:cNvSpPr>
                <p:nvPr/>
              </p:nvSpPr>
              <p:spPr bwMode="auto">
                <a:xfrm>
                  <a:off x="2566" y="2835"/>
                  <a:ext cx="1" cy="105"/>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0" name="Rectangle 2939"/>
                <p:cNvSpPr>
                  <a:spLocks noChangeArrowheads="1"/>
                </p:cNvSpPr>
                <p:nvPr/>
              </p:nvSpPr>
              <p:spPr bwMode="auto">
                <a:xfrm>
                  <a:off x="2567" y="2835"/>
                  <a:ext cx="1" cy="105"/>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1" name="Rectangle 2940"/>
                <p:cNvSpPr>
                  <a:spLocks noChangeArrowheads="1"/>
                </p:cNvSpPr>
                <p:nvPr/>
              </p:nvSpPr>
              <p:spPr bwMode="auto">
                <a:xfrm>
                  <a:off x="2567" y="2835"/>
                  <a:ext cx="1" cy="105"/>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2" name="Rectangle 2941"/>
                <p:cNvSpPr>
                  <a:spLocks noChangeArrowheads="1"/>
                </p:cNvSpPr>
                <p:nvPr/>
              </p:nvSpPr>
              <p:spPr bwMode="auto">
                <a:xfrm>
                  <a:off x="2568" y="2835"/>
                  <a:ext cx="1" cy="105"/>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3" name="Rectangle 2942"/>
                <p:cNvSpPr>
                  <a:spLocks noChangeArrowheads="1"/>
                </p:cNvSpPr>
                <p:nvPr/>
              </p:nvSpPr>
              <p:spPr bwMode="auto">
                <a:xfrm>
                  <a:off x="2569" y="2835"/>
                  <a:ext cx="1" cy="105"/>
                </a:xfrm>
                <a:prstGeom prst="rect">
                  <a:avLst/>
                </a:prstGeom>
                <a:solidFill>
                  <a:srgbClr val="0B0B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4" name="Rectangle 2943"/>
                <p:cNvSpPr>
                  <a:spLocks noChangeArrowheads="1"/>
                </p:cNvSpPr>
                <p:nvPr/>
              </p:nvSpPr>
              <p:spPr bwMode="auto">
                <a:xfrm>
                  <a:off x="2569" y="2835"/>
                  <a:ext cx="1" cy="105"/>
                </a:xfrm>
                <a:prstGeom prst="rect">
                  <a:avLst/>
                </a:prstGeom>
                <a:solidFill>
                  <a:srgbClr val="0909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5" name="Rectangle 2944"/>
                <p:cNvSpPr>
                  <a:spLocks noChangeArrowheads="1"/>
                </p:cNvSpPr>
                <p:nvPr/>
              </p:nvSpPr>
              <p:spPr bwMode="auto">
                <a:xfrm>
                  <a:off x="2570" y="2835"/>
                  <a:ext cx="1" cy="105"/>
                </a:xfrm>
                <a:prstGeom prst="rect">
                  <a:avLst/>
                </a:prstGeom>
                <a:solidFill>
                  <a:srgbClr val="06060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6" name="Rectangle 2945"/>
                <p:cNvSpPr>
                  <a:spLocks noChangeArrowheads="1"/>
                </p:cNvSpPr>
                <p:nvPr/>
              </p:nvSpPr>
              <p:spPr bwMode="auto">
                <a:xfrm>
                  <a:off x="2570" y="2835"/>
                  <a:ext cx="1" cy="105"/>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7" name="Rectangle 2946"/>
                <p:cNvSpPr>
                  <a:spLocks noChangeArrowheads="1"/>
                </p:cNvSpPr>
                <p:nvPr/>
              </p:nvSpPr>
              <p:spPr bwMode="auto">
                <a:xfrm>
                  <a:off x="2570" y="2835"/>
                  <a:ext cx="1" cy="1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8" name="Rectangle 2947"/>
                <p:cNvSpPr>
                  <a:spLocks noChangeArrowheads="1"/>
                </p:cNvSpPr>
                <p:nvPr/>
              </p:nvSpPr>
              <p:spPr bwMode="auto">
                <a:xfrm>
                  <a:off x="2571" y="2835"/>
                  <a:ext cx="1" cy="105"/>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9" name="Freeform 2948"/>
                <p:cNvSpPr>
                  <a:spLocks/>
                </p:cNvSpPr>
                <p:nvPr/>
              </p:nvSpPr>
              <p:spPr bwMode="auto">
                <a:xfrm>
                  <a:off x="2248" y="2835"/>
                  <a:ext cx="323" cy="104"/>
                </a:xfrm>
                <a:custGeom>
                  <a:avLst/>
                  <a:gdLst>
                    <a:gd name="T0" fmla="*/ 0 w 15017"/>
                    <a:gd name="T1" fmla="*/ 3685 h 4850"/>
                    <a:gd name="T2" fmla="*/ 1165 w 15017"/>
                    <a:gd name="T3" fmla="*/ 4850 h 4850"/>
                    <a:gd name="T4" fmla="*/ 13852 w 15017"/>
                    <a:gd name="T5" fmla="*/ 4850 h 4850"/>
                    <a:gd name="T6" fmla="*/ 15017 w 15017"/>
                    <a:gd name="T7" fmla="*/ 3685 h 4850"/>
                    <a:gd name="T8" fmla="*/ 15017 w 15017"/>
                    <a:gd name="T9" fmla="*/ 1166 h 4850"/>
                    <a:gd name="T10" fmla="*/ 13852 w 15017"/>
                    <a:gd name="T11" fmla="*/ 0 h 4850"/>
                    <a:gd name="T12" fmla="*/ 1165 w 15017"/>
                    <a:gd name="T13" fmla="*/ 0 h 4850"/>
                    <a:gd name="T14" fmla="*/ 0 w 15017"/>
                    <a:gd name="T15" fmla="*/ 1166 h 4850"/>
                    <a:gd name="T16" fmla="*/ 0 w 15017"/>
                    <a:gd name="T17" fmla="*/ 3685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17" h="4850">
                      <a:moveTo>
                        <a:pt x="0" y="3685"/>
                      </a:moveTo>
                      <a:cubicBezTo>
                        <a:pt x="0" y="4329"/>
                        <a:pt x="522" y="4850"/>
                        <a:pt x="1165" y="4850"/>
                      </a:cubicBezTo>
                      <a:lnTo>
                        <a:pt x="13852" y="4850"/>
                      </a:lnTo>
                      <a:cubicBezTo>
                        <a:pt x="14495" y="4850"/>
                        <a:pt x="15017" y="4329"/>
                        <a:pt x="15017" y="3685"/>
                      </a:cubicBezTo>
                      <a:lnTo>
                        <a:pt x="15017" y="1166"/>
                      </a:lnTo>
                      <a:cubicBezTo>
                        <a:pt x="15017" y="522"/>
                        <a:pt x="14495" y="0"/>
                        <a:pt x="13852" y="0"/>
                      </a:cubicBezTo>
                      <a:lnTo>
                        <a:pt x="1165" y="0"/>
                      </a:lnTo>
                      <a:cubicBezTo>
                        <a:pt x="522" y="0"/>
                        <a:pt x="0" y="522"/>
                        <a:pt x="0" y="1166"/>
                      </a:cubicBezTo>
                      <a:lnTo>
                        <a:pt x="0" y="3685"/>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96" name="Group 2949"/>
              <p:cNvGrpSpPr>
                <a:grpSpLocks/>
              </p:cNvGrpSpPr>
              <p:nvPr/>
            </p:nvGrpSpPr>
            <p:grpSpPr bwMode="auto">
              <a:xfrm>
                <a:off x="2121" y="3494"/>
                <a:ext cx="324" cy="104"/>
                <a:chOff x="2248" y="3494"/>
                <a:chExt cx="324" cy="104"/>
              </a:xfrm>
            </p:grpSpPr>
            <p:sp>
              <p:nvSpPr>
                <p:cNvPr id="1206" name="Rectangle 2950"/>
                <p:cNvSpPr>
                  <a:spLocks noChangeArrowheads="1"/>
                </p:cNvSpPr>
                <p:nvPr/>
              </p:nvSpPr>
              <p:spPr bwMode="auto">
                <a:xfrm>
                  <a:off x="2248" y="3494"/>
                  <a:ext cx="1" cy="104"/>
                </a:xfrm>
                <a:prstGeom prst="rect">
                  <a:avLst/>
                </a:prstGeom>
                <a:solidFill>
                  <a:srgbClr val="0101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7" name="Rectangle 2951"/>
                <p:cNvSpPr>
                  <a:spLocks noChangeArrowheads="1"/>
                </p:cNvSpPr>
                <p:nvPr/>
              </p:nvSpPr>
              <p:spPr bwMode="auto">
                <a:xfrm>
                  <a:off x="2249" y="3494"/>
                  <a:ext cx="1" cy="104"/>
                </a:xfrm>
                <a:prstGeom prst="rect">
                  <a:avLst/>
                </a:prstGeom>
                <a:solidFill>
                  <a:srgbClr val="04040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8" name="Rectangle 2952"/>
                <p:cNvSpPr>
                  <a:spLocks noChangeArrowheads="1"/>
                </p:cNvSpPr>
                <p:nvPr/>
              </p:nvSpPr>
              <p:spPr bwMode="auto">
                <a:xfrm>
                  <a:off x="2249" y="3494"/>
                  <a:ext cx="1" cy="104"/>
                </a:xfrm>
                <a:prstGeom prst="rect">
                  <a:avLst/>
                </a:prstGeom>
                <a:solidFill>
                  <a:srgbClr val="0707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9" name="Rectangle 2953"/>
                <p:cNvSpPr>
                  <a:spLocks noChangeArrowheads="1"/>
                </p:cNvSpPr>
                <p:nvPr/>
              </p:nvSpPr>
              <p:spPr bwMode="auto">
                <a:xfrm>
                  <a:off x="2249" y="3494"/>
                  <a:ext cx="1" cy="104"/>
                </a:xfrm>
                <a:prstGeom prst="rect">
                  <a:avLst/>
                </a:prstGeom>
                <a:solidFill>
                  <a:srgbClr val="0A0A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0" name="Rectangle 2954"/>
                <p:cNvSpPr>
                  <a:spLocks noChangeArrowheads="1"/>
                </p:cNvSpPr>
                <p:nvPr/>
              </p:nvSpPr>
              <p:spPr bwMode="auto">
                <a:xfrm>
                  <a:off x="2250" y="3494"/>
                  <a:ext cx="1" cy="104"/>
                </a:xfrm>
                <a:prstGeom prst="rect">
                  <a:avLst/>
                </a:prstGeom>
                <a:solidFill>
                  <a:srgbClr val="0C0C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1" name="Rectangle 2955"/>
                <p:cNvSpPr>
                  <a:spLocks noChangeArrowheads="1"/>
                </p:cNvSpPr>
                <p:nvPr/>
              </p:nvSpPr>
              <p:spPr bwMode="auto">
                <a:xfrm>
                  <a:off x="2250" y="3494"/>
                  <a:ext cx="1" cy="104"/>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2" name="Rectangle 2956"/>
                <p:cNvSpPr>
                  <a:spLocks noChangeArrowheads="1"/>
                </p:cNvSpPr>
                <p:nvPr/>
              </p:nvSpPr>
              <p:spPr bwMode="auto">
                <a:xfrm>
                  <a:off x="2251" y="3494"/>
                  <a:ext cx="1" cy="104"/>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3" name="Rectangle 2957"/>
                <p:cNvSpPr>
                  <a:spLocks noChangeArrowheads="1"/>
                </p:cNvSpPr>
                <p:nvPr/>
              </p:nvSpPr>
              <p:spPr bwMode="auto">
                <a:xfrm>
                  <a:off x="2252" y="3494"/>
                  <a:ext cx="1" cy="104"/>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4" name="Rectangle 2958"/>
                <p:cNvSpPr>
                  <a:spLocks noChangeArrowheads="1"/>
                </p:cNvSpPr>
                <p:nvPr/>
              </p:nvSpPr>
              <p:spPr bwMode="auto">
                <a:xfrm>
                  <a:off x="2253" y="3494"/>
                  <a:ext cx="1" cy="104"/>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5" name="Rectangle 2959"/>
                <p:cNvSpPr>
                  <a:spLocks noChangeArrowheads="1"/>
                </p:cNvSpPr>
                <p:nvPr/>
              </p:nvSpPr>
              <p:spPr bwMode="auto">
                <a:xfrm>
                  <a:off x="2254" y="3494"/>
                  <a:ext cx="1" cy="104"/>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6" name="Rectangle 2960"/>
                <p:cNvSpPr>
                  <a:spLocks noChangeArrowheads="1"/>
                </p:cNvSpPr>
                <p:nvPr/>
              </p:nvSpPr>
              <p:spPr bwMode="auto">
                <a:xfrm>
                  <a:off x="2255" y="3494"/>
                  <a:ext cx="2" cy="104"/>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7" name="Rectangle 2961"/>
                <p:cNvSpPr>
                  <a:spLocks noChangeArrowheads="1"/>
                </p:cNvSpPr>
                <p:nvPr/>
              </p:nvSpPr>
              <p:spPr bwMode="auto">
                <a:xfrm>
                  <a:off x="2257" y="3494"/>
                  <a:ext cx="1" cy="104"/>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8" name="Rectangle 2962"/>
                <p:cNvSpPr>
                  <a:spLocks noChangeArrowheads="1"/>
                </p:cNvSpPr>
                <p:nvPr/>
              </p:nvSpPr>
              <p:spPr bwMode="auto">
                <a:xfrm>
                  <a:off x="2258" y="3494"/>
                  <a:ext cx="1" cy="104"/>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9" name="Rectangle 2963"/>
                <p:cNvSpPr>
                  <a:spLocks noChangeArrowheads="1"/>
                </p:cNvSpPr>
                <p:nvPr/>
              </p:nvSpPr>
              <p:spPr bwMode="auto">
                <a:xfrm>
                  <a:off x="2258" y="3494"/>
                  <a:ext cx="2" cy="104"/>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0" name="Rectangle 2964"/>
                <p:cNvSpPr>
                  <a:spLocks noChangeArrowheads="1"/>
                </p:cNvSpPr>
                <p:nvPr/>
              </p:nvSpPr>
              <p:spPr bwMode="auto">
                <a:xfrm>
                  <a:off x="2260" y="3494"/>
                  <a:ext cx="2" cy="104"/>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1" name="Rectangle 2965"/>
                <p:cNvSpPr>
                  <a:spLocks noChangeArrowheads="1"/>
                </p:cNvSpPr>
                <p:nvPr/>
              </p:nvSpPr>
              <p:spPr bwMode="auto">
                <a:xfrm>
                  <a:off x="2262" y="3494"/>
                  <a:ext cx="1" cy="104"/>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2" name="Rectangle 2966"/>
                <p:cNvSpPr>
                  <a:spLocks noChangeArrowheads="1"/>
                </p:cNvSpPr>
                <p:nvPr/>
              </p:nvSpPr>
              <p:spPr bwMode="auto">
                <a:xfrm>
                  <a:off x="2263" y="3494"/>
                  <a:ext cx="1" cy="104"/>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3" name="Rectangle 2967"/>
                <p:cNvSpPr>
                  <a:spLocks noChangeArrowheads="1"/>
                </p:cNvSpPr>
                <p:nvPr/>
              </p:nvSpPr>
              <p:spPr bwMode="auto">
                <a:xfrm>
                  <a:off x="2264" y="3494"/>
                  <a:ext cx="1" cy="104"/>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4" name="Rectangle 2968"/>
                <p:cNvSpPr>
                  <a:spLocks noChangeArrowheads="1"/>
                </p:cNvSpPr>
                <p:nvPr/>
              </p:nvSpPr>
              <p:spPr bwMode="auto">
                <a:xfrm>
                  <a:off x="2265" y="3494"/>
                  <a:ext cx="1" cy="10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5" name="Rectangle 2969"/>
                <p:cNvSpPr>
                  <a:spLocks noChangeArrowheads="1"/>
                </p:cNvSpPr>
                <p:nvPr/>
              </p:nvSpPr>
              <p:spPr bwMode="auto">
                <a:xfrm>
                  <a:off x="2266" y="3494"/>
                  <a:ext cx="2" cy="104"/>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6" name="Rectangle 2970"/>
                <p:cNvSpPr>
                  <a:spLocks noChangeArrowheads="1"/>
                </p:cNvSpPr>
                <p:nvPr/>
              </p:nvSpPr>
              <p:spPr bwMode="auto">
                <a:xfrm>
                  <a:off x="2268" y="3494"/>
                  <a:ext cx="1" cy="104"/>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7" name="Rectangle 2971"/>
                <p:cNvSpPr>
                  <a:spLocks noChangeArrowheads="1"/>
                </p:cNvSpPr>
                <p:nvPr/>
              </p:nvSpPr>
              <p:spPr bwMode="auto">
                <a:xfrm>
                  <a:off x="2269" y="3494"/>
                  <a:ext cx="2" cy="104"/>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8" name="Rectangle 2972"/>
                <p:cNvSpPr>
                  <a:spLocks noChangeArrowheads="1"/>
                </p:cNvSpPr>
                <p:nvPr/>
              </p:nvSpPr>
              <p:spPr bwMode="auto">
                <a:xfrm>
                  <a:off x="2271" y="3494"/>
                  <a:ext cx="1" cy="104"/>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9" name="Rectangle 2973"/>
                <p:cNvSpPr>
                  <a:spLocks noChangeArrowheads="1"/>
                </p:cNvSpPr>
                <p:nvPr/>
              </p:nvSpPr>
              <p:spPr bwMode="auto">
                <a:xfrm>
                  <a:off x="2272" y="3494"/>
                  <a:ext cx="2" cy="104"/>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0" name="Rectangle 2974"/>
                <p:cNvSpPr>
                  <a:spLocks noChangeArrowheads="1"/>
                </p:cNvSpPr>
                <p:nvPr/>
              </p:nvSpPr>
              <p:spPr bwMode="auto">
                <a:xfrm>
                  <a:off x="2274" y="3494"/>
                  <a:ext cx="1" cy="104"/>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1" name="Rectangle 2975"/>
                <p:cNvSpPr>
                  <a:spLocks noChangeArrowheads="1"/>
                </p:cNvSpPr>
                <p:nvPr/>
              </p:nvSpPr>
              <p:spPr bwMode="auto">
                <a:xfrm>
                  <a:off x="2275" y="3494"/>
                  <a:ext cx="2" cy="104"/>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2" name="Rectangle 2976"/>
                <p:cNvSpPr>
                  <a:spLocks noChangeArrowheads="1"/>
                </p:cNvSpPr>
                <p:nvPr/>
              </p:nvSpPr>
              <p:spPr bwMode="auto">
                <a:xfrm>
                  <a:off x="2277" y="3494"/>
                  <a:ext cx="1" cy="104"/>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3" name="Rectangle 2977"/>
                <p:cNvSpPr>
                  <a:spLocks noChangeArrowheads="1"/>
                </p:cNvSpPr>
                <p:nvPr/>
              </p:nvSpPr>
              <p:spPr bwMode="auto">
                <a:xfrm>
                  <a:off x="2278" y="3494"/>
                  <a:ext cx="1" cy="104"/>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4" name="Rectangle 2978"/>
                <p:cNvSpPr>
                  <a:spLocks noChangeArrowheads="1"/>
                </p:cNvSpPr>
                <p:nvPr/>
              </p:nvSpPr>
              <p:spPr bwMode="auto">
                <a:xfrm>
                  <a:off x="2279" y="3494"/>
                  <a:ext cx="1" cy="104"/>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5" name="Rectangle 2979"/>
                <p:cNvSpPr>
                  <a:spLocks noChangeArrowheads="1"/>
                </p:cNvSpPr>
                <p:nvPr/>
              </p:nvSpPr>
              <p:spPr bwMode="auto">
                <a:xfrm>
                  <a:off x="2280" y="3494"/>
                  <a:ext cx="1" cy="104"/>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6" name="Rectangle 2980"/>
                <p:cNvSpPr>
                  <a:spLocks noChangeArrowheads="1"/>
                </p:cNvSpPr>
                <p:nvPr/>
              </p:nvSpPr>
              <p:spPr bwMode="auto">
                <a:xfrm>
                  <a:off x="2281" y="3494"/>
                  <a:ext cx="2" cy="104"/>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7" name="Rectangle 2981"/>
                <p:cNvSpPr>
                  <a:spLocks noChangeArrowheads="1"/>
                </p:cNvSpPr>
                <p:nvPr/>
              </p:nvSpPr>
              <p:spPr bwMode="auto">
                <a:xfrm>
                  <a:off x="2283" y="3494"/>
                  <a:ext cx="1" cy="104"/>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8" name="Rectangle 2982"/>
                <p:cNvSpPr>
                  <a:spLocks noChangeArrowheads="1"/>
                </p:cNvSpPr>
                <p:nvPr/>
              </p:nvSpPr>
              <p:spPr bwMode="auto">
                <a:xfrm>
                  <a:off x="2284" y="3494"/>
                  <a:ext cx="2" cy="104"/>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 name="Rectangle 2983"/>
                <p:cNvSpPr>
                  <a:spLocks noChangeArrowheads="1"/>
                </p:cNvSpPr>
                <p:nvPr/>
              </p:nvSpPr>
              <p:spPr bwMode="auto">
                <a:xfrm>
                  <a:off x="2286" y="3494"/>
                  <a:ext cx="1" cy="104"/>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0" name="Rectangle 2984"/>
                <p:cNvSpPr>
                  <a:spLocks noChangeArrowheads="1"/>
                </p:cNvSpPr>
                <p:nvPr/>
              </p:nvSpPr>
              <p:spPr bwMode="auto">
                <a:xfrm>
                  <a:off x="2287" y="3494"/>
                  <a:ext cx="1" cy="104"/>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1" name="Rectangle 2985"/>
                <p:cNvSpPr>
                  <a:spLocks noChangeArrowheads="1"/>
                </p:cNvSpPr>
                <p:nvPr/>
              </p:nvSpPr>
              <p:spPr bwMode="auto">
                <a:xfrm>
                  <a:off x="2288" y="3494"/>
                  <a:ext cx="2" cy="104"/>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2" name="Rectangle 2986"/>
                <p:cNvSpPr>
                  <a:spLocks noChangeArrowheads="1"/>
                </p:cNvSpPr>
                <p:nvPr/>
              </p:nvSpPr>
              <p:spPr bwMode="auto">
                <a:xfrm>
                  <a:off x="2290" y="3494"/>
                  <a:ext cx="1" cy="104"/>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3" name="Rectangle 2987"/>
                <p:cNvSpPr>
                  <a:spLocks noChangeArrowheads="1"/>
                </p:cNvSpPr>
                <p:nvPr/>
              </p:nvSpPr>
              <p:spPr bwMode="auto">
                <a:xfrm>
                  <a:off x="2291" y="3494"/>
                  <a:ext cx="1" cy="104"/>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4" name="Rectangle 2988"/>
                <p:cNvSpPr>
                  <a:spLocks noChangeArrowheads="1"/>
                </p:cNvSpPr>
                <p:nvPr/>
              </p:nvSpPr>
              <p:spPr bwMode="auto">
                <a:xfrm>
                  <a:off x="2292" y="3494"/>
                  <a:ext cx="2" cy="104"/>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5" name="Rectangle 2989"/>
                <p:cNvSpPr>
                  <a:spLocks noChangeArrowheads="1"/>
                </p:cNvSpPr>
                <p:nvPr/>
              </p:nvSpPr>
              <p:spPr bwMode="auto">
                <a:xfrm>
                  <a:off x="2294" y="3494"/>
                  <a:ext cx="1" cy="104"/>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6" name="Rectangle 2990"/>
                <p:cNvSpPr>
                  <a:spLocks noChangeArrowheads="1"/>
                </p:cNvSpPr>
                <p:nvPr/>
              </p:nvSpPr>
              <p:spPr bwMode="auto">
                <a:xfrm>
                  <a:off x="2295" y="3494"/>
                  <a:ext cx="1" cy="104"/>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7" name="Rectangle 2991"/>
                <p:cNvSpPr>
                  <a:spLocks noChangeArrowheads="1"/>
                </p:cNvSpPr>
                <p:nvPr/>
              </p:nvSpPr>
              <p:spPr bwMode="auto">
                <a:xfrm>
                  <a:off x="2296" y="3494"/>
                  <a:ext cx="2" cy="104"/>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8" name="Rectangle 2992"/>
                <p:cNvSpPr>
                  <a:spLocks noChangeArrowheads="1"/>
                </p:cNvSpPr>
                <p:nvPr/>
              </p:nvSpPr>
              <p:spPr bwMode="auto">
                <a:xfrm>
                  <a:off x="2298" y="3494"/>
                  <a:ext cx="1" cy="104"/>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9" name="Rectangle 2993"/>
                <p:cNvSpPr>
                  <a:spLocks noChangeArrowheads="1"/>
                </p:cNvSpPr>
                <p:nvPr/>
              </p:nvSpPr>
              <p:spPr bwMode="auto">
                <a:xfrm>
                  <a:off x="2299" y="3494"/>
                  <a:ext cx="1" cy="104"/>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0" name="Rectangle 2994"/>
                <p:cNvSpPr>
                  <a:spLocks noChangeArrowheads="1"/>
                </p:cNvSpPr>
                <p:nvPr/>
              </p:nvSpPr>
              <p:spPr bwMode="auto">
                <a:xfrm>
                  <a:off x="2300" y="3494"/>
                  <a:ext cx="2" cy="10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1" name="Rectangle 2995"/>
                <p:cNvSpPr>
                  <a:spLocks noChangeArrowheads="1"/>
                </p:cNvSpPr>
                <p:nvPr/>
              </p:nvSpPr>
              <p:spPr bwMode="auto">
                <a:xfrm>
                  <a:off x="2302" y="3494"/>
                  <a:ext cx="1" cy="104"/>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2" name="Rectangle 2996"/>
                <p:cNvSpPr>
                  <a:spLocks noChangeArrowheads="1"/>
                </p:cNvSpPr>
                <p:nvPr/>
              </p:nvSpPr>
              <p:spPr bwMode="auto">
                <a:xfrm>
                  <a:off x="2303" y="3494"/>
                  <a:ext cx="2" cy="10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3" name="Rectangle 2997"/>
                <p:cNvSpPr>
                  <a:spLocks noChangeArrowheads="1"/>
                </p:cNvSpPr>
                <p:nvPr/>
              </p:nvSpPr>
              <p:spPr bwMode="auto">
                <a:xfrm>
                  <a:off x="2305" y="3494"/>
                  <a:ext cx="1" cy="104"/>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4" name="Rectangle 2998"/>
                <p:cNvSpPr>
                  <a:spLocks noChangeArrowheads="1"/>
                </p:cNvSpPr>
                <p:nvPr/>
              </p:nvSpPr>
              <p:spPr bwMode="auto">
                <a:xfrm>
                  <a:off x="2306" y="3494"/>
                  <a:ext cx="1" cy="10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5" name="Rectangle 2999"/>
                <p:cNvSpPr>
                  <a:spLocks noChangeArrowheads="1"/>
                </p:cNvSpPr>
                <p:nvPr/>
              </p:nvSpPr>
              <p:spPr bwMode="auto">
                <a:xfrm>
                  <a:off x="2307" y="3494"/>
                  <a:ext cx="1" cy="104"/>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6" name="Rectangle 3000"/>
                <p:cNvSpPr>
                  <a:spLocks noChangeArrowheads="1"/>
                </p:cNvSpPr>
                <p:nvPr/>
              </p:nvSpPr>
              <p:spPr bwMode="auto">
                <a:xfrm>
                  <a:off x="2308" y="3494"/>
                  <a:ext cx="3" cy="104"/>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7" name="Rectangle 3001"/>
                <p:cNvSpPr>
                  <a:spLocks noChangeArrowheads="1"/>
                </p:cNvSpPr>
                <p:nvPr/>
              </p:nvSpPr>
              <p:spPr bwMode="auto">
                <a:xfrm>
                  <a:off x="2311" y="3494"/>
                  <a:ext cx="1" cy="104"/>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8" name="Rectangle 3002"/>
                <p:cNvSpPr>
                  <a:spLocks noChangeArrowheads="1"/>
                </p:cNvSpPr>
                <p:nvPr/>
              </p:nvSpPr>
              <p:spPr bwMode="auto">
                <a:xfrm>
                  <a:off x="2312" y="3494"/>
                  <a:ext cx="1" cy="104"/>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9" name="Rectangle 3003"/>
                <p:cNvSpPr>
                  <a:spLocks noChangeArrowheads="1"/>
                </p:cNvSpPr>
                <p:nvPr/>
              </p:nvSpPr>
              <p:spPr bwMode="auto">
                <a:xfrm>
                  <a:off x="2313" y="3494"/>
                  <a:ext cx="2" cy="104"/>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0" name="Rectangle 3004"/>
                <p:cNvSpPr>
                  <a:spLocks noChangeArrowheads="1"/>
                </p:cNvSpPr>
                <p:nvPr/>
              </p:nvSpPr>
              <p:spPr bwMode="auto">
                <a:xfrm>
                  <a:off x="2315" y="3494"/>
                  <a:ext cx="1" cy="104"/>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1" name="Rectangle 3005"/>
                <p:cNvSpPr>
                  <a:spLocks noChangeArrowheads="1"/>
                </p:cNvSpPr>
                <p:nvPr/>
              </p:nvSpPr>
              <p:spPr bwMode="auto">
                <a:xfrm>
                  <a:off x="2316" y="3494"/>
                  <a:ext cx="1" cy="104"/>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2" name="Rectangle 3006"/>
                <p:cNvSpPr>
                  <a:spLocks noChangeArrowheads="1"/>
                </p:cNvSpPr>
                <p:nvPr/>
              </p:nvSpPr>
              <p:spPr bwMode="auto">
                <a:xfrm>
                  <a:off x="2317" y="3494"/>
                  <a:ext cx="2" cy="104"/>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3" name="Rectangle 3007"/>
                <p:cNvSpPr>
                  <a:spLocks noChangeArrowheads="1"/>
                </p:cNvSpPr>
                <p:nvPr/>
              </p:nvSpPr>
              <p:spPr bwMode="auto">
                <a:xfrm>
                  <a:off x="2319" y="3494"/>
                  <a:ext cx="1" cy="104"/>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4" name="Rectangle 3008"/>
                <p:cNvSpPr>
                  <a:spLocks noChangeArrowheads="1"/>
                </p:cNvSpPr>
                <p:nvPr/>
              </p:nvSpPr>
              <p:spPr bwMode="auto">
                <a:xfrm>
                  <a:off x="2320" y="3494"/>
                  <a:ext cx="2" cy="104"/>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5" name="Rectangle 3009"/>
                <p:cNvSpPr>
                  <a:spLocks noChangeArrowheads="1"/>
                </p:cNvSpPr>
                <p:nvPr/>
              </p:nvSpPr>
              <p:spPr bwMode="auto">
                <a:xfrm>
                  <a:off x="2322" y="3494"/>
                  <a:ext cx="1" cy="104"/>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6" name="Rectangle 3010"/>
                <p:cNvSpPr>
                  <a:spLocks noChangeArrowheads="1"/>
                </p:cNvSpPr>
                <p:nvPr/>
              </p:nvSpPr>
              <p:spPr bwMode="auto">
                <a:xfrm>
                  <a:off x="2323" y="3494"/>
                  <a:ext cx="2" cy="104"/>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7" name="Rectangle 3011"/>
                <p:cNvSpPr>
                  <a:spLocks noChangeArrowheads="1"/>
                </p:cNvSpPr>
                <p:nvPr/>
              </p:nvSpPr>
              <p:spPr bwMode="auto">
                <a:xfrm>
                  <a:off x="2325" y="3494"/>
                  <a:ext cx="1" cy="104"/>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8" name="Rectangle 3012"/>
                <p:cNvSpPr>
                  <a:spLocks noChangeArrowheads="1"/>
                </p:cNvSpPr>
                <p:nvPr/>
              </p:nvSpPr>
              <p:spPr bwMode="auto">
                <a:xfrm>
                  <a:off x="2326" y="3494"/>
                  <a:ext cx="2" cy="10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9" name="Rectangle 3013"/>
                <p:cNvSpPr>
                  <a:spLocks noChangeArrowheads="1"/>
                </p:cNvSpPr>
                <p:nvPr/>
              </p:nvSpPr>
              <p:spPr bwMode="auto">
                <a:xfrm>
                  <a:off x="2328" y="3494"/>
                  <a:ext cx="2" cy="104"/>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0" name="Rectangle 3014"/>
                <p:cNvSpPr>
                  <a:spLocks noChangeArrowheads="1"/>
                </p:cNvSpPr>
                <p:nvPr/>
              </p:nvSpPr>
              <p:spPr bwMode="auto">
                <a:xfrm>
                  <a:off x="2330" y="3494"/>
                  <a:ext cx="1" cy="104"/>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1" name="Rectangle 3015"/>
                <p:cNvSpPr>
                  <a:spLocks noChangeArrowheads="1"/>
                </p:cNvSpPr>
                <p:nvPr/>
              </p:nvSpPr>
              <p:spPr bwMode="auto">
                <a:xfrm>
                  <a:off x="2331" y="3494"/>
                  <a:ext cx="2" cy="104"/>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2" name="Rectangle 3016"/>
                <p:cNvSpPr>
                  <a:spLocks noChangeArrowheads="1"/>
                </p:cNvSpPr>
                <p:nvPr/>
              </p:nvSpPr>
              <p:spPr bwMode="auto">
                <a:xfrm>
                  <a:off x="2333" y="3494"/>
                  <a:ext cx="2" cy="104"/>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3" name="Rectangle 3017"/>
                <p:cNvSpPr>
                  <a:spLocks noChangeArrowheads="1"/>
                </p:cNvSpPr>
                <p:nvPr/>
              </p:nvSpPr>
              <p:spPr bwMode="auto">
                <a:xfrm>
                  <a:off x="2335" y="3494"/>
                  <a:ext cx="2" cy="104"/>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4" name="Rectangle 3018"/>
                <p:cNvSpPr>
                  <a:spLocks noChangeArrowheads="1"/>
                </p:cNvSpPr>
                <p:nvPr/>
              </p:nvSpPr>
              <p:spPr bwMode="auto">
                <a:xfrm>
                  <a:off x="2337" y="3494"/>
                  <a:ext cx="1" cy="104"/>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5" name="Rectangle 3019"/>
                <p:cNvSpPr>
                  <a:spLocks noChangeArrowheads="1"/>
                </p:cNvSpPr>
                <p:nvPr/>
              </p:nvSpPr>
              <p:spPr bwMode="auto">
                <a:xfrm>
                  <a:off x="2338" y="3494"/>
                  <a:ext cx="2" cy="10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6" name="Rectangle 3020"/>
                <p:cNvSpPr>
                  <a:spLocks noChangeArrowheads="1"/>
                </p:cNvSpPr>
                <p:nvPr/>
              </p:nvSpPr>
              <p:spPr bwMode="auto">
                <a:xfrm>
                  <a:off x="2340" y="3494"/>
                  <a:ext cx="2" cy="104"/>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7" name="Rectangle 3021"/>
                <p:cNvSpPr>
                  <a:spLocks noChangeArrowheads="1"/>
                </p:cNvSpPr>
                <p:nvPr/>
              </p:nvSpPr>
              <p:spPr bwMode="auto">
                <a:xfrm>
                  <a:off x="2342" y="3494"/>
                  <a:ext cx="2" cy="104"/>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8" name="Rectangle 3022"/>
                <p:cNvSpPr>
                  <a:spLocks noChangeArrowheads="1"/>
                </p:cNvSpPr>
                <p:nvPr/>
              </p:nvSpPr>
              <p:spPr bwMode="auto">
                <a:xfrm>
                  <a:off x="2344" y="3494"/>
                  <a:ext cx="2" cy="104"/>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9" name="Rectangle 3023"/>
                <p:cNvSpPr>
                  <a:spLocks noChangeArrowheads="1"/>
                </p:cNvSpPr>
                <p:nvPr/>
              </p:nvSpPr>
              <p:spPr bwMode="auto">
                <a:xfrm>
                  <a:off x="2346" y="3494"/>
                  <a:ext cx="2" cy="10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0" name="Rectangle 3024"/>
                <p:cNvSpPr>
                  <a:spLocks noChangeArrowheads="1"/>
                </p:cNvSpPr>
                <p:nvPr/>
              </p:nvSpPr>
              <p:spPr bwMode="auto">
                <a:xfrm>
                  <a:off x="2348" y="3494"/>
                  <a:ext cx="3" cy="10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1" name="Rectangle 3025"/>
                <p:cNvSpPr>
                  <a:spLocks noChangeArrowheads="1"/>
                </p:cNvSpPr>
                <p:nvPr/>
              </p:nvSpPr>
              <p:spPr bwMode="auto">
                <a:xfrm>
                  <a:off x="2351" y="3494"/>
                  <a:ext cx="1" cy="104"/>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2" name="Rectangle 3026"/>
                <p:cNvSpPr>
                  <a:spLocks noChangeArrowheads="1"/>
                </p:cNvSpPr>
                <p:nvPr/>
              </p:nvSpPr>
              <p:spPr bwMode="auto">
                <a:xfrm>
                  <a:off x="2352" y="3494"/>
                  <a:ext cx="3" cy="104"/>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3" name="Rectangle 3027"/>
                <p:cNvSpPr>
                  <a:spLocks noChangeArrowheads="1"/>
                </p:cNvSpPr>
                <p:nvPr/>
              </p:nvSpPr>
              <p:spPr bwMode="auto">
                <a:xfrm>
                  <a:off x="2355" y="3494"/>
                  <a:ext cx="2" cy="104"/>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4" name="Rectangle 3028"/>
                <p:cNvSpPr>
                  <a:spLocks noChangeArrowheads="1"/>
                </p:cNvSpPr>
                <p:nvPr/>
              </p:nvSpPr>
              <p:spPr bwMode="auto">
                <a:xfrm>
                  <a:off x="2357" y="3494"/>
                  <a:ext cx="4" cy="10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5" name="Rectangle 3029"/>
                <p:cNvSpPr>
                  <a:spLocks noChangeArrowheads="1"/>
                </p:cNvSpPr>
                <p:nvPr/>
              </p:nvSpPr>
              <p:spPr bwMode="auto">
                <a:xfrm>
                  <a:off x="2361" y="3494"/>
                  <a:ext cx="2" cy="104"/>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6" name="Rectangle 3030"/>
                <p:cNvSpPr>
                  <a:spLocks noChangeArrowheads="1"/>
                </p:cNvSpPr>
                <p:nvPr/>
              </p:nvSpPr>
              <p:spPr bwMode="auto">
                <a:xfrm>
                  <a:off x="2363" y="3494"/>
                  <a:ext cx="4" cy="104"/>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7" name="Rectangle 3031"/>
                <p:cNvSpPr>
                  <a:spLocks noChangeArrowheads="1"/>
                </p:cNvSpPr>
                <p:nvPr/>
              </p:nvSpPr>
              <p:spPr bwMode="auto">
                <a:xfrm>
                  <a:off x="2367" y="3494"/>
                  <a:ext cx="3" cy="104"/>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8" name="Rectangle 3032"/>
                <p:cNvSpPr>
                  <a:spLocks noChangeArrowheads="1"/>
                </p:cNvSpPr>
                <p:nvPr/>
              </p:nvSpPr>
              <p:spPr bwMode="auto">
                <a:xfrm>
                  <a:off x="2370" y="3494"/>
                  <a:ext cx="4" cy="104"/>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9" name="Rectangle 3033"/>
                <p:cNvSpPr>
                  <a:spLocks noChangeArrowheads="1"/>
                </p:cNvSpPr>
                <p:nvPr/>
              </p:nvSpPr>
              <p:spPr bwMode="auto">
                <a:xfrm>
                  <a:off x="2374" y="3494"/>
                  <a:ext cx="4" cy="104"/>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0" name="Rectangle 3034"/>
                <p:cNvSpPr>
                  <a:spLocks noChangeArrowheads="1"/>
                </p:cNvSpPr>
                <p:nvPr/>
              </p:nvSpPr>
              <p:spPr bwMode="auto">
                <a:xfrm>
                  <a:off x="2378" y="3494"/>
                  <a:ext cx="6" cy="104"/>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1" name="Rectangle 3035"/>
                <p:cNvSpPr>
                  <a:spLocks noChangeArrowheads="1"/>
                </p:cNvSpPr>
                <p:nvPr/>
              </p:nvSpPr>
              <p:spPr bwMode="auto">
                <a:xfrm>
                  <a:off x="2384" y="3494"/>
                  <a:ext cx="6" cy="104"/>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2" name="Rectangle 3036"/>
                <p:cNvSpPr>
                  <a:spLocks noChangeArrowheads="1"/>
                </p:cNvSpPr>
                <p:nvPr/>
              </p:nvSpPr>
              <p:spPr bwMode="auto">
                <a:xfrm>
                  <a:off x="2390" y="3494"/>
                  <a:ext cx="10" cy="10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3" name="Rectangle 3037"/>
                <p:cNvSpPr>
                  <a:spLocks noChangeArrowheads="1"/>
                </p:cNvSpPr>
                <p:nvPr/>
              </p:nvSpPr>
              <p:spPr bwMode="auto">
                <a:xfrm>
                  <a:off x="2400" y="3494"/>
                  <a:ext cx="24" cy="104"/>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4" name="Rectangle 3038"/>
                <p:cNvSpPr>
                  <a:spLocks noChangeArrowheads="1"/>
                </p:cNvSpPr>
                <p:nvPr/>
              </p:nvSpPr>
              <p:spPr bwMode="auto">
                <a:xfrm>
                  <a:off x="2424" y="3494"/>
                  <a:ext cx="7" cy="10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5" name="Rectangle 3039"/>
                <p:cNvSpPr>
                  <a:spLocks noChangeArrowheads="1"/>
                </p:cNvSpPr>
                <p:nvPr/>
              </p:nvSpPr>
              <p:spPr bwMode="auto">
                <a:xfrm>
                  <a:off x="2431" y="3494"/>
                  <a:ext cx="7" cy="104"/>
                </a:xfrm>
                <a:prstGeom prst="rect">
                  <a:avLst/>
                </a:prstGeom>
                <a:solidFill>
                  <a:srgbClr val="AEAEA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6" name="Rectangle 3040"/>
                <p:cNvSpPr>
                  <a:spLocks noChangeArrowheads="1"/>
                </p:cNvSpPr>
                <p:nvPr/>
              </p:nvSpPr>
              <p:spPr bwMode="auto">
                <a:xfrm>
                  <a:off x="2438" y="3494"/>
                  <a:ext cx="5" cy="104"/>
                </a:xfrm>
                <a:prstGeom prst="rect">
                  <a:avLst/>
                </a:prstGeom>
                <a:solidFill>
                  <a:srgbClr val="ACACA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7" name="Rectangle 3041"/>
                <p:cNvSpPr>
                  <a:spLocks noChangeArrowheads="1"/>
                </p:cNvSpPr>
                <p:nvPr/>
              </p:nvSpPr>
              <p:spPr bwMode="auto">
                <a:xfrm>
                  <a:off x="2443" y="3494"/>
                  <a:ext cx="3" cy="104"/>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8" name="Rectangle 3042"/>
                <p:cNvSpPr>
                  <a:spLocks noChangeArrowheads="1"/>
                </p:cNvSpPr>
                <p:nvPr/>
              </p:nvSpPr>
              <p:spPr bwMode="auto">
                <a:xfrm>
                  <a:off x="2446" y="3494"/>
                  <a:ext cx="4" cy="104"/>
                </a:xfrm>
                <a:prstGeom prst="rect">
                  <a:avLst/>
                </a:prstGeom>
                <a:solidFill>
                  <a:srgbClr val="A8A8A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99" name="Rectangle 3043"/>
                <p:cNvSpPr>
                  <a:spLocks noChangeArrowheads="1"/>
                </p:cNvSpPr>
                <p:nvPr/>
              </p:nvSpPr>
              <p:spPr bwMode="auto">
                <a:xfrm>
                  <a:off x="2450" y="3494"/>
                  <a:ext cx="4" cy="104"/>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0" name="Rectangle 3044"/>
                <p:cNvSpPr>
                  <a:spLocks noChangeArrowheads="1"/>
                </p:cNvSpPr>
                <p:nvPr/>
              </p:nvSpPr>
              <p:spPr bwMode="auto">
                <a:xfrm>
                  <a:off x="2454" y="3494"/>
                  <a:ext cx="3" cy="104"/>
                </a:xfrm>
                <a:prstGeom prst="rect">
                  <a:avLst/>
                </a:prstGeom>
                <a:solidFill>
                  <a:srgbClr val="A4A4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1" name="Rectangle 3045"/>
                <p:cNvSpPr>
                  <a:spLocks noChangeArrowheads="1"/>
                </p:cNvSpPr>
                <p:nvPr/>
              </p:nvSpPr>
              <p:spPr bwMode="auto">
                <a:xfrm>
                  <a:off x="2457" y="3494"/>
                  <a:ext cx="2" cy="104"/>
                </a:xfrm>
                <a:prstGeom prst="rect">
                  <a:avLst/>
                </a:prstGeom>
                <a:solidFill>
                  <a:srgbClr val="A2A2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2" name="Rectangle 3046"/>
                <p:cNvSpPr>
                  <a:spLocks noChangeArrowheads="1"/>
                </p:cNvSpPr>
                <p:nvPr/>
              </p:nvSpPr>
              <p:spPr bwMode="auto">
                <a:xfrm>
                  <a:off x="2459" y="3494"/>
                  <a:ext cx="4" cy="104"/>
                </a:xfrm>
                <a:prstGeom prst="rect">
                  <a:avLst/>
                </a:prstGeom>
                <a:solidFill>
                  <a:srgbClr val="A0A0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3" name="Rectangle 3047"/>
                <p:cNvSpPr>
                  <a:spLocks noChangeArrowheads="1"/>
                </p:cNvSpPr>
                <p:nvPr/>
              </p:nvSpPr>
              <p:spPr bwMode="auto">
                <a:xfrm>
                  <a:off x="2463" y="3494"/>
                  <a:ext cx="2" cy="104"/>
                </a:xfrm>
                <a:prstGeom prst="rect">
                  <a:avLst/>
                </a:prstGeom>
                <a:solidFill>
                  <a:srgbClr val="9E9E9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4" name="Rectangle 3048"/>
                <p:cNvSpPr>
                  <a:spLocks noChangeArrowheads="1"/>
                </p:cNvSpPr>
                <p:nvPr/>
              </p:nvSpPr>
              <p:spPr bwMode="auto">
                <a:xfrm>
                  <a:off x="2465" y="3494"/>
                  <a:ext cx="3" cy="104"/>
                </a:xfrm>
                <a:prstGeom prst="rect">
                  <a:avLst/>
                </a:prstGeom>
                <a:solidFill>
                  <a:srgbClr val="9C9C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5" name="Rectangle 3049"/>
                <p:cNvSpPr>
                  <a:spLocks noChangeArrowheads="1"/>
                </p:cNvSpPr>
                <p:nvPr/>
              </p:nvSpPr>
              <p:spPr bwMode="auto">
                <a:xfrm>
                  <a:off x="2468" y="3494"/>
                  <a:ext cx="1" cy="104"/>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6" name="Rectangle 3050"/>
                <p:cNvSpPr>
                  <a:spLocks noChangeArrowheads="1"/>
                </p:cNvSpPr>
                <p:nvPr/>
              </p:nvSpPr>
              <p:spPr bwMode="auto">
                <a:xfrm>
                  <a:off x="2469" y="3494"/>
                  <a:ext cx="3" cy="10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7" name="Rectangle 3051"/>
                <p:cNvSpPr>
                  <a:spLocks noChangeArrowheads="1"/>
                </p:cNvSpPr>
                <p:nvPr/>
              </p:nvSpPr>
              <p:spPr bwMode="auto">
                <a:xfrm>
                  <a:off x="2472" y="3494"/>
                  <a:ext cx="2" cy="10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8" name="Rectangle 3052"/>
                <p:cNvSpPr>
                  <a:spLocks noChangeArrowheads="1"/>
                </p:cNvSpPr>
                <p:nvPr/>
              </p:nvSpPr>
              <p:spPr bwMode="auto">
                <a:xfrm>
                  <a:off x="2474" y="3494"/>
                  <a:ext cx="2" cy="104"/>
                </a:xfrm>
                <a:prstGeom prst="rect">
                  <a:avLst/>
                </a:prstGeom>
                <a:solidFill>
                  <a:srgbClr val="9494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9" name="Rectangle 3053"/>
                <p:cNvSpPr>
                  <a:spLocks noChangeArrowheads="1"/>
                </p:cNvSpPr>
                <p:nvPr/>
              </p:nvSpPr>
              <p:spPr bwMode="auto">
                <a:xfrm>
                  <a:off x="2476" y="3494"/>
                  <a:ext cx="2" cy="104"/>
                </a:xfrm>
                <a:prstGeom prst="rect">
                  <a:avLst/>
                </a:prstGeom>
                <a:solidFill>
                  <a:srgbClr val="92929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0" name="Rectangle 3054"/>
                <p:cNvSpPr>
                  <a:spLocks noChangeArrowheads="1"/>
                </p:cNvSpPr>
                <p:nvPr/>
              </p:nvSpPr>
              <p:spPr bwMode="auto">
                <a:xfrm>
                  <a:off x="2478" y="3494"/>
                  <a:ext cx="2" cy="104"/>
                </a:xfrm>
                <a:prstGeom prst="rect">
                  <a:avLst/>
                </a:prstGeom>
                <a:solidFill>
                  <a:srgbClr val="909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1" name="Rectangle 3055"/>
                <p:cNvSpPr>
                  <a:spLocks noChangeArrowheads="1"/>
                </p:cNvSpPr>
                <p:nvPr/>
              </p:nvSpPr>
              <p:spPr bwMode="auto">
                <a:xfrm>
                  <a:off x="2480" y="3494"/>
                  <a:ext cx="1" cy="104"/>
                </a:xfrm>
                <a:prstGeom prst="rect">
                  <a:avLst/>
                </a:prstGeom>
                <a:solidFill>
                  <a:srgbClr val="8E8E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2" name="Rectangle 3056"/>
                <p:cNvSpPr>
                  <a:spLocks noChangeArrowheads="1"/>
                </p:cNvSpPr>
                <p:nvPr/>
              </p:nvSpPr>
              <p:spPr bwMode="auto">
                <a:xfrm>
                  <a:off x="2481" y="3494"/>
                  <a:ext cx="2" cy="104"/>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3" name="Rectangle 3057"/>
                <p:cNvSpPr>
                  <a:spLocks noChangeArrowheads="1"/>
                </p:cNvSpPr>
                <p:nvPr/>
              </p:nvSpPr>
              <p:spPr bwMode="auto">
                <a:xfrm>
                  <a:off x="2483" y="3494"/>
                  <a:ext cx="2" cy="104"/>
                </a:xfrm>
                <a:prstGeom prst="rect">
                  <a:avLst/>
                </a:prstGeom>
                <a:solidFill>
                  <a:srgbClr val="8A8A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4" name="Rectangle 3058"/>
                <p:cNvSpPr>
                  <a:spLocks noChangeArrowheads="1"/>
                </p:cNvSpPr>
                <p:nvPr/>
              </p:nvSpPr>
              <p:spPr bwMode="auto">
                <a:xfrm>
                  <a:off x="2485" y="3494"/>
                  <a:ext cx="2" cy="104"/>
                </a:xfrm>
                <a:prstGeom prst="rect">
                  <a:avLst/>
                </a:prstGeom>
                <a:solidFill>
                  <a:srgbClr val="8888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5" name="Rectangle 3059"/>
                <p:cNvSpPr>
                  <a:spLocks noChangeArrowheads="1"/>
                </p:cNvSpPr>
                <p:nvPr/>
              </p:nvSpPr>
              <p:spPr bwMode="auto">
                <a:xfrm>
                  <a:off x="2487" y="3494"/>
                  <a:ext cx="1" cy="104"/>
                </a:xfrm>
                <a:prstGeom prst="rect">
                  <a:avLst/>
                </a:prstGeom>
                <a:solidFill>
                  <a:srgbClr val="86868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6" name="Rectangle 3060"/>
                <p:cNvSpPr>
                  <a:spLocks noChangeArrowheads="1"/>
                </p:cNvSpPr>
                <p:nvPr/>
              </p:nvSpPr>
              <p:spPr bwMode="auto">
                <a:xfrm>
                  <a:off x="2488" y="3494"/>
                  <a:ext cx="2" cy="104"/>
                </a:xfrm>
                <a:prstGeom prst="rect">
                  <a:avLst/>
                </a:prstGeom>
                <a:solidFill>
                  <a:srgbClr val="8484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7" name="Rectangle 3061"/>
                <p:cNvSpPr>
                  <a:spLocks noChangeArrowheads="1"/>
                </p:cNvSpPr>
                <p:nvPr/>
              </p:nvSpPr>
              <p:spPr bwMode="auto">
                <a:xfrm>
                  <a:off x="2490" y="3494"/>
                  <a:ext cx="2" cy="104"/>
                </a:xfrm>
                <a:prstGeom prst="rect">
                  <a:avLst/>
                </a:prstGeom>
                <a:solidFill>
                  <a:srgbClr val="8282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8" name="Rectangle 3062"/>
                <p:cNvSpPr>
                  <a:spLocks noChangeArrowheads="1"/>
                </p:cNvSpPr>
                <p:nvPr/>
              </p:nvSpPr>
              <p:spPr bwMode="auto">
                <a:xfrm>
                  <a:off x="2492" y="3494"/>
                  <a:ext cx="1" cy="104"/>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9" name="Rectangle 3063"/>
                <p:cNvSpPr>
                  <a:spLocks noChangeArrowheads="1"/>
                </p:cNvSpPr>
                <p:nvPr/>
              </p:nvSpPr>
              <p:spPr bwMode="auto">
                <a:xfrm>
                  <a:off x="2493" y="3494"/>
                  <a:ext cx="2" cy="104"/>
                </a:xfrm>
                <a:prstGeom prst="rect">
                  <a:avLst/>
                </a:prstGeom>
                <a:solidFill>
                  <a:srgbClr val="7E7E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0" name="Rectangle 3064"/>
                <p:cNvSpPr>
                  <a:spLocks noChangeArrowheads="1"/>
                </p:cNvSpPr>
                <p:nvPr/>
              </p:nvSpPr>
              <p:spPr bwMode="auto">
                <a:xfrm>
                  <a:off x="2495" y="3494"/>
                  <a:ext cx="2" cy="104"/>
                </a:xfrm>
                <a:prstGeom prst="rect">
                  <a:avLst/>
                </a:prstGeom>
                <a:solidFill>
                  <a:srgbClr val="7C7C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1" name="Rectangle 3065"/>
                <p:cNvSpPr>
                  <a:spLocks noChangeArrowheads="1"/>
                </p:cNvSpPr>
                <p:nvPr/>
              </p:nvSpPr>
              <p:spPr bwMode="auto">
                <a:xfrm>
                  <a:off x="2497" y="3494"/>
                  <a:ext cx="1" cy="104"/>
                </a:xfrm>
                <a:prstGeom prst="rect">
                  <a:avLst/>
                </a:prstGeom>
                <a:solidFill>
                  <a:srgbClr val="7A7A7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2" name="Rectangle 3066"/>
                <p:cNvSpPr>
                  <a:spLocks noChangeArrowheads="1"/>
                </p:cNvSpPr>
                <p:nvPr/>
              </p:nvSpPr>
              <p:spPr bwMode="auto">
                <a:xfrm>
                  <a:off x="2498" y="3494"/>
                  <a:ext cx="1" cy="104"/>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3" name="Rectangle 3067"/>
                <p:cNvSpPr>
                  <a:spLocks noChangeArrowheads="1"/>
                </p:cNvSpPr>
                <p:nvPr/>
              </p:nvSpPr>
              <p:spPr bwMode="auto">
                <a:xfrm>
                  <a:off x="2499" y="3494"/>
                  <a:ext cx="2" cy="104"/>
                </a:xfrm>
                <a:prstGeom prst="rect">
                  <a:avLst/>
                </a:prstGeom>
                <a:solidFill>
                  <a:srgbClr val="76767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4" name="Rectangle 3068"/>
                <p:cNvSpPr>
                  <a:spLocks noChangeArrowheads="1"/>
                </p:cNvSpPr>
                <p:nvPr/>
              </p:nvSpPr>
              <p:spPr bwMode="auto">
                <a:xfrm>
                  <a:off x="2501" y="3494"/>
                  <a:ext cx="1" cy="104"/>
                </a:xfrm>
                <a:prstGeom prst="rect">
                  <a:avLst/>
                </a:prstGeom>
                <a:solidFill>
                  <a:srgbClr val="74747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5" name="Rectangle 3069"/>
                <p:cNvSpPr>
                  <a:spLocks noChangeArrowheads="1"/>
                </p:cNvSpPr>
                <p:nvPr/>
              </p:nvSpPr>
              <p:spPr bwMode="auto">
                <a:xfrm>
                  <a:off x="2502" y="3494"/>
                  <a:ext cx="1" cy="104"/>
                </a:xfrm>
                <a:prstGeom prst="rect">
                  <a:avLst/>
                </a:prstGeom>
                <a:solidFill>
                  <a:srgbClr val="72727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6" name="Rectangle 3070"/>
                <p:cNvSpPr>
                  <a:spLocks noChangeArrowheads="1"/>
                </p:cNvSpPr>
                <p:nvPr/>
              </p:nvSpPr>
              <p:spPr bwMode="auto">
                <a:xfrm>
                  <a:off x="2503" y="3494"/>
                  <a:ext cx="2" cy="104"/>
                </a:xfrm>
                <a:prstGeom prst="rect">
                  <a:avLst/>
                </a:prstGeom>
                <a:solidFill>
                  <a:srgbClr val="70707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7" name="Rectangle 3071"/>
                <p:cNvSpPr>
                  <a:spLocks noChangeArrowheads="1"/>
                </p:cNvSpPr>
                <p:nvPr/>
              </p:nvSpPr>
              <p:spPr bwMode="auto">
                <a:xfrm>
                  <a:off x="2505" y="3494"/>
                  <a:ext cx="2" cy="104"/>
                </a:xfrm>
                <a:prstGeom prst="rect">
                  <a:avLst/>
                </a:prstGeom>
                <a:solidFill>
                  <a:srgbClr val="6E6E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8" name="Rectangle 3072"/>
                <p:cNvSpPr>
                  <a:spLocks noChangeArrowheads="1"/>
                </p:cNvSpPr>
                <p:nvPr/>
              </p:nvSpPr>
              <p:spPr bwMode="auto">
                <a:xfrm>
                  <a:off x="2507" y="3494"/>
                  <a:ext cx="1" cy="104"/>
                </a:xfrm>
                <a:prstGeom prst="rect">
                  <a:avLst/>
                </a:prstGeom>
                <a:solidFill>
                  <a:srgbClr val="6C6C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9" name="Rectangle 3073"/>
                <p:cNvSpPr>
                  <a:spLocks noChangeArrowheads="1"/>
                </p:cNvSpPr>
                <p:nvPr/>
              </p:nvSpPr>
              <p:spPr bwMode="auto">
                <a:xfrm>
                  <a:off x="2508" y="3494"/>
                  <a:ext cx="2" cy="104"/>
                </a:xfrm>
                <a:prstGeom prst="rect">
                  <a:avLst/>
                </a:prstGeom>
                <a:solidFill>
                  <a:srgbClr val="6A6A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0" name="Rectangle 3074"/>
                <p:cNvSpPr>
                  <a:spLocks noChangeArrowheads="1"/>
                </p:cNvSpPr>
                <p:nvPr/>
              </p:nvSpPr>
              <p:spPr bwMode="auto">
                <a:xfrm>
                  <a:off x="2510" y="3494"/>
                  <a:ext cx="1" cy="104"/>
                </a:xfrm>
                <a:prstGeom prst="rect">
                  <a:avLst/>
                </a:prstGeom>
                <a:solidFill>
                  <a:srgbClr val="6868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 name="Rectangle 3075"/>
                <p:cNvSpPr>
                  <a:spLocks noChangeArrowheads="1"/>
                </p:cNvSpPr>
                <p:nvPr/>
              </p:nvSpPr>
              <p:spPr bwMode="auto">
                <a:xfrm>
                  <a:off x="2511" y="3494"/>
                  <a:ext cx="1" cy="104"/>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2" name="Rectangle 3076"/>
                <p:cNvSpPr>
                  <a:spLocks noChangeArrowheads="1"/>
                </p:cNvSpPr>
                <p:nvPr/>
              </p:nvSpPr>
              <p:spPr bwMode="auto">
                <a:xfrm>
                  <a:off x="2512" y="3494"/>
                  <a:ext cx="2" cy="104"/>
                </a:xfrm>
                <a:prstGeom prst="rect">
                  <a:avLst/>
                </a:prstGeom>
                <a:solidFill>
                  <a:srgbClr val="6464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3" name="Rectangle 3077"/>
                <p:cNvSpPr>
                  <a:spLocks noChangeArrowheads="1"/>
                </p:cNvSpPr>
                <p:nvPr/>
              </p:nvSpPr>
              <p:spPr bwMode="auto">
                <a:xfrm>
                  <a:off x="2514" y="3494"/>
                  <a:ext cx="1" cy="104"/>
                </a:xfrm>
                <a:prstGeom prst="rect">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4" name="Rectangle 3078"/>
                <p:cNvSpPr>
                  <a:spLocks noChangeArrowheads="1"/>
                </p:cNvSpPr>
                <p:nvPr/>
              </p:nvSpPr>
              <p:spPr bwMode="auto">
                <a:xfrm>
                  <a:off x="2515" y="3494"/>
                  <a:ext cx="1" cy="104"/>
                </a:xfrm>
                <a:prstGeom prst="rect">
                  <a:avLst/>
                </a:prstGeom>
                <a:solidFill>
                  <a:srgbClr val="606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5" name="Rectangle 3079"/>
                <p:cNvSpPr>
                  <a:spLocks noChangeArrowheads="1"/>
                </p:cNvSpPr>
                <p:nvPr/>
              </p:nvSpPr>
              <p:spPr bwMode="auto">
                <a:xfrm>
                  <a:off x="2516" y="3494"/>
                  <a:ext cx="2" cy="104"/>
                </a:xfrm>
                <a:prstGeom prst="rect">
                  <a:avLst/>
                </a:prstGeom>
                <a:solidFill>
                  <a:srgbClr val="5E5E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6" name="Rectangle 3080"/>
                <p:cNvSpPr>
                  <a:spLocks noChangeArrowheads="1"/>
                </p:cNvSpPr>
                <p:nvPr/>
              </p:nvSpPr>
              <p:spPr bwMode="auto">
                <a:xfrm>
                  <a:off x="2518" y="3494"/>
                  <a:ext cx="1" cy="104"/>
                </a:xfrm>
                <a:prstGeom prst="rect">
                  <a:avLst/>
                </a:prstGeom>
                <a:solidFill>
                  <a:srgbClr val="5C5C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7" name="Rectangle 3081"/>
                <p:cNvSpPr>
                  <a:spLocks noChangeArrowheads="1"/>
                </p:cNvSpPr>
                <p:nvPr/>
              </p:nvSpPr>
              <p:spPr bwMode="auto">
                <a:xfrm>
                  <a:off x="2519" y="3494"/>
                  <a:ext cx="2" cy="104"/>
                </a:xfrm>
                <a:prstGeom prst="rect">
                  <a:avLst/>
                </a:prstGeom>
                <a:solidFill>
                  <a:srgbClr val="5A5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8" name="Rectangle 3082"/>
                <p:cNvSpPr>
                  <a:spLocks noChangeArrowheads="1"/>
                </p:cNvSpPr>
                <p:nvPr/>
              </p:nvSpPr>
              <p:spPr bwMode="auto">
                <a:xfrm>
                  <a:off x="2521" y="3494"/>
                  <a:ext cx="1" cy="104"/>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9" name="Rectangle 3083"/>
                <p:cNvSpPr>
                  <a:spLocks noChangeArrowheads="1"/>
                </p:cNvSpPr>
                <p:nvPr/>
              </p:nvSpPr>
              <p:spPr bwMode="auto">
                <a:xfrm>
                  <a:off x="2522" y="3494"/>
                  <a:ext cx="1" cy="104"/>
                </a:xfrm>
                <a:prstGeom prst="rect">
                  <a:avLst/>
                </a:prstGeom>
                <a:solidFill>
                  <a:srgbClr val="5656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0" name="Rectangle 3084"/>
                <p:cNvSpPr>
                  <a:spLocks noChangeArrowheads="1"/>
                </p:cNvSpPr>
                <p:nvPr/>
              </p:nvSpPr>
              <p:spPr bwMode="auto">
                <a:xfrm>
                  <a:off x="2523" y="3494"/>
                  <a:ext cx="1" cy="104"/>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1" name="Rectangle 3085"/>
                <p:cNvSpPr>
                  <a:spLocks noChangeArrowheads="1"/>
                </p:cNvSpPr>
                <p:nvPr/>
              </p:nvSpPr>
              <p:spPr bwMode="auto">
                <a:xfrm>
                  <a:off x="2524" y="3494"/>
                  <a:ext cx="2" cy="104"/>
                </a:xfrm>
                <a:prstGeom prst="rect">
                  <a:avLst/>
                </a:prstGeom>
                <a:solidFill>
                  <a:srgbClr val="5252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2" name="Rectangle 3086"/>
                <p:cNvSpPr>
                  <a:spLocks noChangeArrowheads="1"/>
                </p:cNvSpPr>
                <p:nvPr/>
              </p:nvSpPr>
              <p:spPr bwMode="auto">
                <a:xfrm>
                  <a:off x="2526" y="3494"/>
                  <a:ext cx="1" cy="104"/>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3" name="Rectangle 3087"/>
                <p:cNvSpPr>
                  <a:spLocks noChangeArrowheads="1"/>
                </p:cNvSpPr>
                <p:nvPr/>
              </p:nvSpPr>
              <p:spPr bwMode="auto">
                <a:xfrm>
                  <a:off x="2527" y="3494"/>
                  <a:ext cx="2" cy="104"/>
                </a:xfrm>
                <a:prstGeom prst="rect">
                  <a:avLst/>
                </a:prstGeom>
                <a:solidFill>
                  <a:srgbClr val="4E4E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4" name="Rectangle 3088"/>
                <p:cNvSpPr>
                  <a:spLocks noChangeArrowheads="1"/>
                </p:cNvSpPr>
                <p:nvPr/>
              </p:nvSpPr>
              <p:spPr bwMode="auto">
                <a:xfrm>
                  <a:off x="2529" y="3494"/>
                  <a:ext cx="1" cy="104"/>
                </a:xfrm>
                <a:prstGeom prst="rect">
                  <a:avLst/>
                </a:prstGeom>
                <a:solidFill>
                  <a:srgbClr val="4C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5" name="Rectangle 3089"/>
                <p:cNvSpPr>
                  <a:spLocks noChangeArrowheads="1"/>
                </p:cNvSpPr>
                <p:nvPr/>
              </p:nvSpPr>
              <p:spPr bwMode="auto">
                <a:xfrm>
                  <a:off x="2530" y="3494"/>
                  <a:ext cx="1" cy="104"/>
                </a:xfrm>
                <a:prstGeom prst="rect">
                  <a:avLst/>
                </a:prstGeom>
                <a:solidFill>
                  <a:srgbClr val="4A4A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6" name="Rectangle 3090"/>
                <p:cNvSpPr>
                  <a:spLocks noChangeArrowheads="1"/>
                </p:cNvSpPr>
                <p:nvPr/>
              </p:nvSpPr>
              <p:spPr bwMode="auto">
                <a:xfrm>
                  <a:off x="2531" y="3494"/>
                  <a:ext cx="2" cy="104"/>
                </a:xfrm>
                <a:prstGeom prst="rect">
                  <a:avLst/>
                </a:prstGeom>
                <a:solidFill>
                  <a:srgbClr val="4848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7" name="Rectangle 3091"/>
                <p:cNvSpPr>
                  <a:spLocks noChangeArrowheads="1"/>
                </p:cNvSpPr>
                <p:nvPr/>
              </p:nvSpPr>
              <p:spPr bwMode="auto">
                <a:xfrm>
                  <a:off x="2533" y="3494"/>
                  <a:ext cx="1" cy="104"/>
                </a:xfrm>
                <a:prstGeom prst="rect">
                  <a:avLst/>
                </a:prstGeom>
                <a:solidFill>
                  <a:srgbClr val="464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8" name="Rectangle 3092"/>
                <p:cNvSpPr>
                  <a:spLocks noChangeArrowheads="1"/>
                </p:cNvSpPr>
                <p:nvPr/>
              </p:nvSpPr>
              <p:spPr bwMode="auto">
                <a:xfrm>
                  <a:off x="2534" y="3494"/>
                  <a:ext cx="1" cy="104"/>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9" name="Rectangle 3093"/>
                <p:cNvSpPr>
                  <a:spLocks noChangeArrowheads="1"/>
                </p:cNvSpPr>
                <p:nvPr/>
              </p:nvSpPr>
              <p:spPr bwMode="auto">
                <a:xfrm>
                  <a:off x="2535" y="3494"/>
                  <a:ext cx="2" cy="104"/>
                </a:xfrm>
                <a:prstGeom prst="rect">
                  <a:avLst/>
                </a:prstGeom>
                <a:solidFill>
                  <a:srgbClr val="4242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0" name="Rectangle 3094"/>
                <p:cNvSpPr>
                  <a:spLocks noChangeArrowheads="1"/>
                </p:cNvSpPr>
                <p:nvPr/>
              </p:nvSpPr>
              <p:spPr bwMode="auto">
                <a:xfrm>
                  <a:off x="2537" y="3494"/>
                  <a:ext cx="1" cy="104"/>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1" name="Rectangle 3095"/>
                <p:cNvSpPr>
                  <a:spLocks noChangeArrowheads="1"/>
                </p:cNvSpPr>
                <p:nvPr/>
              </p:nvSpPr>
              <p:spPr bwMode="auto">
                <a:xfrm>
                  <a:off x="2538" y="3494"/>
                  <a:ext cx="1" cy="104"/>
                </a:xfrm>
                <a:prstGeom prst="rect">
                  <a:avLst/>
                </a:prstGeom>
                <a:solidFill>
                  <a:srgbClr val="3E3E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2" name="Rectangle 3096"/>
                <p:cNvSpPr>
                  <a:spLocks noChangeArrowheads="1"/>
                </p:cNvSpPr>
                <p:nvPr/>
              </p:nvSpPr>
              <p:spPr bwMode="auto">
                <a:xfrm>
                  <a:off x="2539" y="3494"/>
                  <a:ext cx="2" cy="104"/>
                </a:xfrm>
                <a:prstGeom prst="rect">
                  <a:avLst/>
                </a:prstGeom>
                <a:solidFill>
                  <a:srgbClr val="3C3C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3" name="Rectangle 3097"/>
                <p:cNvSpPr>
                  <a:spLocks noChangeArrowheads="1"/>
                </p:cNvSpPr>
                <p:nvPr/>
              </p:nvSpPr>
              <p:spPr bwMode="auto">
                <a:xfrm>
                  <a:off x="2541" y="3494"/>
                  <a:ext cx="1" cy="104"/>
                </a:xfrm>
                <a:prstGeom prst="rect">
                  <a:avLst/>
                </a:prstGeom>
                <a:solidFill>
                  <a:srgbClr val="3A3A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4" name="Rectangle 3098"/>
                <p:cNvSpPr>
                  <a:spLocks noChangeArrowheads="1"/>
                </p:cNvSpPr>
                <p:nvPr/>
              </p:nvSpPr>
              <p:spPr bwMode="auto">
                <a:xfrm>
                  <a:off x="2542" y="3494"/>
                  <a:ext cx="2" cy="104"/>
                </a:xfrm>
                <a:prstGeom prst="rect">
                  <a:avLst/>
                </a:prstGeom>
                <a:solidFill>
                  <a:srgbClr val="3838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5" name="Rectangle 3099"/>
                <p:cNvSpPr>
                  <a:spLocks noChangeArrowheads="1"/>
                </p:cNvSpPr>
                <p:nvPr/>
              </p:nvSpPr>
              <p:spPr bwMode="auto">
                <a:xfrm>
                  <a:off x="2544" y="3494"/>
                  <a:ext cx="1" cy="104"/>
                </a:xfrm>
                <a:prstGeom prst="rect">
                  <a:avLst/>
                </a:prstGeom>
                <a:solidFill>
                  <a:srgbClr val="3636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6" name="Rectangle 3100"/>
                <p:cNvSpPr>
                  <a:spLocks noChangeArrowheads="1"/>
                </p:cNvSpPr>
                <p:nvPr/>
              </p:nvSpPr>
              <p:spPr bwMode="auto">
                <a:xfrm>
                  <a:off x="2545" y="3494"/>
                  <a:ext cx="1" cy="104"/>
                </a:xfrm>
                <a:prstGeom prst="rect">
                  <a:avLst/>
                </a:prstGeom>
                <a:solidFill>
                  <a:srgbClr val="34343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7" name="Rectangle 3101"/>
                <p:cNvSpPr>
                  <a:spLocks noChangeArrowheads="1"/>
                </p:cNvSpPr>
                <p:nvPr/>
              </p:nvSpPr>
              <p:spPr bwMode="auto">
                <a:xfrm>
                  <a:off x="2546" y="3494"/>
                  <a:ext cx="2" cy="104"/>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8" name="Rectangle 3102"/>
                <p:cNvSpPr>
                  <a:spLocks noChangeArrowheads="1"/>
                </p:cNvSpPr>
                <p:nvPr/>
              </p:nvSpPr>
              <p:spPr bwMode="auto">
                <a:xfrm>
                  <a:off x="2548" y="3494"/>
                  <a:ext cx="1" cy="104"/>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9" name="Rectangle 3103"/>
                <p:cNvSpPr>
                  <a:spLocks noChangeArrowheads="1"/>
                </p:cNvSpPr>
                <p:nvPr/>
              </p:nvSpPr>
              <p:spPr bwMode="auto">
                <a:xfrm>
                  <a:off x="2549" y="3494"/>
                  <a:ext cx="2" cy="104"/>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0" name="Rectangle 3104"/>
                <p:cNvSpPr>
                  <a:spLocks noChangeArrowheads="1"/>
                </p:cNvSpPr>
                <p:nvPr/>
              </p:nvSpPr>
              <p:spPr bwMode="auto">
                <a:xfrm>
                  <a:off x="2551" y="3494"/>
                  <a:ext cx="1" cy="104"/>
                </a:xfrm>
                <a:prstGeom prst="rect">
                  <a:avLst/>
                </a:prstGeom>
                <a:solidFill>
                  <a:srgbClr val="2C2C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1" name="Rectangle 3105"/>
                <p:cNvSpPr>
                  <a:spLocks noChangeArrowheads="1"/>
                </p:cNvSpPr>
                <p:nvPr/>
              </p:nvSpPr>
              <p:spPr bwMode="auto">
                <a:xfrm>
                  <a:off x="2552" y="3494"/>
                  <a:ext cx="1" cy="104"/>
                </a:xfrm>
                <a:prstGeom prst="rect">
                  <a:avLst/>
                </a:prstGeom>
                <a:solidFill>
                  <a:srgbClr val="2A2A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2" name="Rectangle 3106"/>
                <p:cNvSpPr>
                  <a:spLocks noChangeArrowheads="1"/>
                </p:cNvSpPr>
                <p:nvPr/>
              </p:nvSpPr>
              <p:spPr bwMode="auto">
                <a:xfrm>
                  <a:off x="2553" y="3494"/>
                  <a:ext cx="2" cy="104"/>
                </a:xfrm>
                <a:prstGeom prst="rect">
                  <a:avLst/>
                </a:prstGeom>
                <a:solidFill>
                  <a:srgbClr val="2828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3" name="Rectangle 3107"/>
                <p:cNvSpPr>
                  <a:spLocks noChangeArrowheads="1"/>
                </p:cNvSpPr>
                <p:nvPr/>
              </p:nvSpPr>
              <p:spPr bwMode="auto">
                <a:xfrm>
                  <a:off x="2555" y="3494"/>
                  <a:ext cx="1" cy="104"/>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4" name="Rectangle 3108"/>
                <p:cNvSpPr>
                  <a:spLocks noChangeArrowheads="1"/>
                </p:cNvSpPr>
                <p:nvPr/>
              </p:nvSpPr>
              <p:spPr bwMode="auto">
                <a:xfrm>
                  <a:off x="2555" y="3494"/>
                  <a:ext cx="2" cy="104"/>
                </a:xfrm>
                <a:prstGeom prst="rect">
                  <a:avLst/>
                </a:prstGeom>
                <a:solidFill>
                  <a:srgbClr val="2424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5" name="Rectangle 3109"/>
                <p:cNvSpPr>
                  <a:spLocks noChangeArrowheads="1"/>
                </p:cNvSpPr>
                <p:nvPr/>
              </p:nvSpPr>
              <p:spPr bwMode="auto">
                <a:xfrm>
                  <a:off x="2557" y="3494"/>
                  <a:ext cx="1" cy="104"/>
                </a:xfrm>
                <a:prstGeom prst="rect">
                  <a:avLst/>
                </a:prstGeom>
                <a:solidFill>
                  <a:srgbClr val="2222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6" name="Rectangle 3110"/>
                <p:cNvSpPr>
                  <a:spLocks noChangeArrowheads="1"/>
                </p:cNvSpPr>
                <p:nvPr/>
              </p:nvSpPr>
              <p:spPr bwMode="auto">
                <a:xfrm>
                  <a:off x="2558" y="3494"/>
                  <a:ext cx="2" cy="104"/>
                </a:xfrm>
                <a:prstGeom prst="rect">
                  <a:avLst/>
                </a:prstGeom>
                <a:solidFill>
                  <a:srgbClr val="20202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7" name="Rectangle 3111"/>
                <p:cNvSpPr>
                  <a:spLocks noChangeArrowheads="1"/>
                </p:cNvSpPr>
                <p:nvPr/>
              </p:nvSpPr>
              <p:spPr bwMode="auto">
                <a:xfrm>
                  <a:off x="2560" y="3494"/>
                  <a:ext cx="1" cy="104"/>
                </a:xfrm>
                <a:prstGeom prst="rect">
                  <a:avLst/>
                </a:prstGeom>
                <a:solidFill>
                  <a:srgbClr val="1E1E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8" name="Rectangle 3112"/>
                <p:cNvSpPr>
                  <a:spLocks noChangeArrowheads="1"/>
                </p:cNvSpPr>
                <p:nvPr/>
              </p:nvSpPr>
              <p:spPr bwMode="auto">
                <a:xfrm>
                  <a:off x="2561" y="3494"/>
                  <a:ext cx="1" cy="104"/>
                </a:xfrm>
                <a:prstGeom prst="rect">
                  <a:avLst/>
                </a:prstGeom>
                <a:solidFill>
                  <a:srgbClr val="1C1C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9" name="Rectangle 3113"/>
                <p:cNvSpPr>
                  <a:spLocks noChangeArrowheads="1"/>
                </p:cNvSpPr>
                <p:nvPr/>
              </p:nvSpPr>
              <p:spPr bwMode="auto">
                <a:xfrm>
                  <a:off x="2561" y="3494"/>
                  <a:ext cx="2" cy="104"/>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0" name="Rectangle 3114"/>
                <p:cNvSpPr>
                  <a:spLocks noChangeArrowheads="1"/>
                </p:cNvSpPr>
                <p:nvPr/>
              </p:nvSpPr>
              <p:spPr bwMode="auto">
                <a:xfrm>
                  <a:off x="2563" y="3494"/>
                  <a:ext cx="1" cy="104"/>
                </a:xfrm>
                <a:prstGeom prst="rect">
                  <a:avLst/>
                </a:prstGeom>
                <a:solidFill>
                  <a:srgbClr val="1818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1" name="Rectangle 3115"/>
                <p:cNvSpPr>
                  <a:spLocks noChangeArrowheads="1"/>
                </p:cNvSpPr>
                <p:nvPr/>
              </p:nvSpPr>
              <p:spPr bwMode="auto">
                <a:xfrm>
                  <a:off x="2564" y="3494"/>
                  <a:ext cx="2" cy="104"/>
                </a:xfrm>
                <a:prstGeom prst="rect">
                  <a:avLst/>
                </a:prstGeom>
                <a:solidFill>
                  <a:srgbClr val="1616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2" name="Rectangle 3116"/>
                <p:cNvSpPr>
                  <a:spLocks noChangeArrowheads="1"/>
                </p:cNvSpPr>
                <p:nvPr/>
              </p:nvSpPr>
              <p:spPr bwMode="auto">
                <a:xfrm>
                  <a:off x="2566" y="3494"/>
                  <a:ext cx="1" cy="104"/>
                </a:xfrm>
                <a:prstGeom prst="rect">
                  <a:avLst/>
                </a:prstGeom>
                <a:solidFill>
                  <a:srgbClr val="1414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3" name="Rectangle 3117"/>
                <p:cNvSpPr>
                  <a:spLocks noChangeArrowheads="1"/>
                </p:cNvSpPr>
                <p:nvPr/>
              </p:nvSpPr>
              <p:spPr bwMode="auto">
                <a:xfrm>
                  <a:off x="2567" y="3494"/>
                  <a:ext cx="1" cy="104"/>
                </a:xfrm>
                <a:prstGeom prst="rect">
                  <a:avLst/>
                </a:prstGeom>
                <a:solidFill>
                  <a:srgbClr val="1212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4" name="Rectangle 3118"/>
                <p:cNvSpPr>
                  <a:spLocks noChangeArrowheads="1"/>
                </p:cNvSpPr>
                <p:nvPr/>
              </p:nvSpPr>
              <p:spPr bwMode="auto">
                <a:xfrm>
                  <a:off x="2567" y="3494"/>
                  <a:ext cx="1" cy="104"/>
                </a:xfrm>
                <a:prstGeom prst="rect">
                  <a:avLst/>
                </a:prstGeom>
                <a:solidFill>
                  <a:srgbClr val="101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5" name="Rectangle 3119"/>
                <p:cNvSpPr>
                  <a:spLocks noChangeArrowheads="1"/>
                </p:cNvSpPr>
                <p:nvPr/>
              </p:nvSpPr>
              <p:spPr bwMode="auto">
                <a:xfrm>
                  <a:off x="2568" y="3494"/>
                  <a:ext cx="1" cy="104"/>
                </a:xfrm>
                <a:prstGeom prst="rect">
                  <a:avLst/>
                </a:prstGeom>
                <a:solidFill>
                  <a:srgbClr val="0E0E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6" name="Rectangle 3120"/>
                <p:cNvSpPr>
                  <a:spLocks noChangeArrowheads="1"/>
                </p:cNvSpPr>
                <p:nvPr/>
              </p:nvSpPr>
              <p:spPr bwMode="auto">
                <a:xfrm>
                  <a:off x="2569" y="3494"/>
                  <a:ext cx="1" cy="104"/>
                </a:xfrm>
                <a:prstGeom prst="rect">
                  <a:avLst/>
                </a:prstGeom>
                <a:solidFill>
                  <a:srgbClr val="0B0B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7" name="Rectangle 3121"/>
                <p:cNvSpPr>
                  <a:spLocks noChangeArrowheads="1"/>
                </p:cNvSpPr>
                <p:nvPr/>
              </p:nvSpPr>
              <p:spPr bwMode="auto">
                <a:xfrm>
                  <a:off x="2569" y="3494"/>
                  <a:ext cx="1" cy="104"/>
                </a:xfrm>
                <a:prstGeom prst="rect">
                  <a:avLst/>
                </a:prstGeom>
                <a:solidFill>
                  <a:srgbClr val="0909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8" name="Rectangle 3122"/>
                <p:cNvSpPr>
                  <a:spLocks noChangeArrowheads="1"/>
                </p:cNvSpPr>
                <p:nvPr/>
              </p:nvSpPr>
              <p:spPr bwMode="auto">
                <a:xfrm>
                  <a:off x="2570" y="3494"/>
                  <a:ext cx="1" cy="104"/>
                </a:xfrm>
                <a:prstGeom prst="rect">
                  <a:avLst/>
                </a:prstGeom>
                <a:solidFill>
                  <a:srgbClr val="06060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9" name="Rectangle 3123"/>
                <p:cNvSpPr>
                  <a:spLocks noChangeArrowheads="1"/>
                </p:cNvSpPr>
                <p:nvPr/>
              </p:nvSpPr>
              <p:spPr bwMode="auto">
                <a:xfrm>
                  <a:off x="2570" y="3494"/>
                  <a:ext cx="1" cy="104"/>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0" name="Rectangle 3124"/>
                <p:cNvSpPr>
                  <a:spLocks noChangeArrowheads="1"/>
                </p:cNvSpPr>
                <p:nvPr/>
              </p:nvSpPr>
              <p:spPr bwMode="auto">
                <a:xfrm>
                  <a:off x="2570" y="3494"/>
                  <a:ext cx="1" cy="1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1" name="Rectangle 3125"/>
                <p:cNvSpPr>
                  <a:spLocks noChangeArrowheads="1"/>
                </p:cNvSpPr>
                <p:nvPr/>
              </p:nvSpPr>
              <p:spPr bwMode="auto">
                <a:xfrm>
                  <a:off x="2571" y="3494"/>
                  <a:ext cx="1" cy="104"/>
                </a:xfrm>
                <a:prstGeom prst="rect">
                  <a:avLst/>
                </a:prstGeom>
                <a:solidFill>
                  <a:srgbClr val="03030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2" name="Freeform 3126"/>
                <p:cNvSpPr>
                  <a:spLocks/>
                </p:cNvSpPr>
                <p:nvPr/>
              </p:nvSpPr>
              <p:spPr bwMode="auto">
                <a:xfrm>
                  <a:off x="2248" y="3494"/>
                  <a:ext cx="323" cy="104"/>
                </a:xfrm>
                <a:custGeom>
                  <a:avLst/>
                  <a:gdLst>
                    <a:gd name="T0" fmla="*/ 0 w 7508"/>
                    <a:gd name="T1" fmla="*/ 1836 h 2416"/>
                    <a:gd name="T2" fmla="*/ 580 w 7508"/>
                    <a:gd name="T3" fmla="*/ 2416 h 2416"/>
                    <a:gd name="T4" fmla="*/ 6928 w 7508"/>
                    <a:gd name="T5" fmla="*/ 2416 h 2416"/>
                    <a:gd name="T6" fmla="*/ 7508 w 7508"/>
                    <a:gd name="T7" fmla="*/ 1836 h 2416"/>
                    <a:gd name="T8" fmla="*/ 7508 w 7508"/>
                    <a:gd name="T9" fmla="*/ 580 h 2416"/>
                    <a:gd name="T10" fmla="*/ 6928 w 7508"/>
                    <a:gd name="T11" fmla="*/ 0 h 2416"/>
                    <a:gd name="T12" fmla="*/ 580 w 7508"/>
                    <a:gd name="T13" fmla="*/ 0 h 2416"/>
                    <a:gd name="T14" fmla="*/ 0 w 7508"/>
                    <a:gd name="T15" fmla="*/ 580 h 2416"/>
                    <a:gd name="T16" fmla="*/ 0 w 7508"/>
                    <a:gd name="T17" fmla="*/ 1836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8" h="2416">
                      <a:moveTo>
                        <a:pt x="0" y="1836"/>
                      </a:moveTo>
                      <a:cubicBezTo>
                        <a:pt x="0" y="2157"/>
                        <a:pt x="260" y="2416"/>
                        <a:pt x="580" y="2416"/>
                      </a:cubicBezTo>
                      <a:lnTo>
                        <a:pt x="6928" y="2416"/>
                      </a:lnTo>
                      <a:cubicBezTo>
                        <a:pt x="7248" y="2416"/>
                        <a:pt x="7508" y="2157"/>
                        <a:pt x="7508" y="1836"/>
                      </a:cubicBezTo>
                      <a:lnTo>
                        <a:pt x="7508" y="580"/>
                      </a:lnTo>
                      <a:cubicBezTo>
                        <a:pt x="7508" y="260"/>
                        <a:pt x="7248" y="0"/>
                        <a:pt x="6928" y="0"/>
                      </a:cubicBezTo>
                      <a:lnTo>
                        <a:pt x="580" y="0"/>
                      </a:lnTo>
                      <a:cubicBezTo>
                        <a:pt x="260" y="0"/>
                        <a:pt x="0" y="260"/>
                        <a:pt x="0" y="580"/>
                      </a:cubicBezTo>
                      <a:lnTo>
                        <a:pt x="0" y="1836"/>
                      </a:ln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7" name="Rectangle 3127"/>
              <p:cNvSpPr>
                <a:spLocks noChangeArrowheads="1"/>
              </p:cNvSpPr>
              <p:nvPr/>
            </p:nvSpPr>
            <p:spPr bwMode="auto">
              <a:xfrm>
                <a:off x="3193" y="3295"/>
                <a:ext cx="50"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FFFFFF"/>
                    </a:solidFill>
                  </a:rPr>
                  <a:t>BM</a:t>
                </a:r>
                <a:endParaRPr lang="de-DE" altLang="de-DE"/>
              </a:p>
            </p:txBody>
          </p:sp>
          <p:sp>
            <p:nvSpPr>
              <p:cNvPr id="98" name="Rectangle 3128"/>
              <p:cNvSpPr>
                <a:spLocks noChangeArrowheads="1"/>
              </p:cNvSpPr>
              <p:nvPr/>
            </p:nvSpPr>
            <p:spPr bwMode="auto">
              <a:xfrm>
                <a:off x="2782" y="3185"/>
                <a:ext cx="280"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200" b="1" dirty="0" smtClean="0">
                    <a:solidFill>
                      <a:srgbClr val="000000"/>
                    </a:solidFill>
                  </a:rPr>
                  <a:t>Transmission</a:t>
                </a:r>
                <a:endParaRPr lang="de-DE" altLang="de-DE" sz="1200" dirty="0"/>
              </a:p>
            </p:txBody>
          </p:sp>
          <p:grpSp>
            <p:nvGrpSpPr>
              <p:cNvPr id="99" name="Group 3129"/>
              <p:cNvGrpSpPr>
                <a:grpSpLocks/>
              </p:cNvGrpSpPr>
              <p:nvPr/>
            </p:nvGrpSpPr>
            <p:grpSpPr bwMode="auto">
              <a:xfrm>
                <a:off x="2595" y="3118"/>
                <a:ext cx="60" cy="198"/>
                <a:chOff x="2722" y="3118"/>
                <a:chExt cx="60" cy="198"/>
              </a:xfrm>
            </p:grpSpPr>
            <p:sp>
              <p:nvSpPr>
                <p:cNvPr id="1154" name="Rectangle 3130"/>
                <p:cNvSpPr>
                  <a:spLocks noChangeArrowheads="1"/>
                </p:cNvSpPr>
                <p:nvPr/>
              </p:nvSpPr>
              <p:spPr bwMode="auto">
                <a:xfrm>
                  <a:off x="2722" y="3118"/>
                  <a:ext cx="4"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5" name="Rectangle 3131"/>
                <p:cNvSpPr>
                  <a:spLocks noChangeArrowheads="1"/>
                </p:cNvSpPr>
                <p:nvPr/>
              </p:nvSpPr>
              <p:spPr bwMode="auto">
                <a:xfrm>
                  <a:off x="2726" y="3118"/>
                  <a:ext cx="3"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6" name="Rectangle 3132"/>
                <p:cNvSpPr>
                  <a:spLocks noChangeArrowheads="1"/>
                </p:cNvSpPr>
                <p:nvPr/>
              </p:nvSpPr>
              <p:spPr bwMode="auto">
                <a:xfrm>
                  <a:off x="2729" y="3118"/>
                  <a:ext cx="3"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7" name="Rectangle 3133"/>
                <p:cNvSpPr>
                  <a:spLocks noChangeArrowheads="1"/>
                </p:cNvSpPr>
                <p:nvPr/>
              </p:nvSpPr>
              <p:spPr bwMode="auto">
                <a:xfrm>
                  <a:off x="2732"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8" name="Rectangle 3134"/>
                <p:cNvSpPr>
                  <a:spLocks noChangeArrowheads="1"/>
                </p:cNvSpPr>
                <p:nvPr/>
              </p:nvSpPr>
              <p:spPr bwMode="auto">
                <a:xfrm>
                  <a:off x="2733" y="3118"/>
                  <a:ext cx="2"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9" name="Rectangle 3135"/>
                <p:cNvSpPr>
                  <a:spLocks noChangeArrowheads="1"/>
                </p:cNvSpPr>
                <p:nvPr/>
              </p:nvSpPr>
              <p:spPr bwMode="auto">
                <a:xfrm>
                  <a:off x="2735" y="3118"/>
                  <a:ext cx="2"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0" name="Rectangle 3136"/>
                <p:cNvSpPr>
                  <a:spLocks noChangeArrowheads="1"/>
                </p:cNvSpPr>
                <p:nvPr/>
              </p:nvSpPr>
              <p:spPr bwMode="auto">
                <a:xfrm>
                  <a:off x="2737" y="3118"/>
                  <a:ext cx="2"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1" name="Rectangle 3137"/>
                <p:cNvSpPr>
                  <a:spLocks noChangeArrowheads="1"/>
                </p:cNvSpPr>
                <p:nvPr/>
              </p:nvSpPr>
              <p:spPr bwMode="auto">
                <a:xfrm>
                  <a:off x="2739"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2" name="Rectangle 3138"/>
                <p:cNvSpPr>
                  <a:spLocks noChangeArrowheads="1"/>
                </p:cNvSpPr>
                <p:nvPr/>
              </p:nvSpPr>
              <p:spPr bwMode="auto">
                <a:xfrm>
                  <a:off x="2740"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3" name="Rectangle 3139"/>
                <p:cNvSpPr>
                  <a:spLocks noChangeArrowheads="1"/>
                </p:cNvSpPr>
                <p:nvPr/>
              </p:nvSpPr>
              <p:spPr bwMode="auto">
                <a:xfrm>
                  <a:off x="2741"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4" name="Rectangle 3140"/>
                <p:cNvSpPr>
                  <a:spLocks noChangeArrowheads="1"/>
                </p:cNvSpPr>
                <p:nvPr/>
              </p:nvSpPr>
              <p:spPr bwMode="auto">
                <a:xfrm>
                  <a:off x="2742"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5" name="Rectangle 3141"/>
                <p:cNvSpPr>
                  <a:spLocks noChangeArrowheads="1"/>
                </p:cNvSpPr>
                <p:nvPr/>
              </p:nvSpPr>
              <p:spPr bwMode="auto">
                <a:xfrm>
                  <a:off x="2743"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6" name="Rectangle 3142"/>
                <p:cNvSpPr>
                  <a:spLocks noChangeArrowheads="1"/>
                </p:cNvSpPr>
                <p:nvPr/>
              </p:nvSpPr>
              <p:spPr bwMode="auto">
                <a:xfrm>
                  <a:off x="2744"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 name="Rectangle 3143"/>
                <p:cNvSpPr>
                  <a:spLocks noChangeArrowheads="1"/>
                </p:cNvSpPr>
                <p:nvPr/>
              </p:nvSpPr>
              <p:spPr bwMode="auto">
                <a:xfrm>
                  <a:off x="2745"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 name="Rectangle 3144"/>
                <p:cNvSpPr>
                  <a:spLocks noChangeArrowheads="1"/>
                </p:cNvSpPr>
                <p:nvPr/>
              </p:nvSpPr>
              <p:spPr bwMode="auto">
                <a:xfrm>
                  <a:off x="2746"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9" name="Rectangle 3145"/>
                <p:cNvSpPr>
                  <a:spLocks noChangeArrowheads="1"/>
                </p:cNvSpPr>
                <p:nvPr/>
              </p:nvSpPr>
              <p:spPr bwMode="auto">
                <a:xfrm>
                  <a:off x="2747"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0" name="Rectangle 3146"/>
                <p:cNvSpPr>
                  <a:spLocks noChangeArrowheads="1"/>
                </p:cNvSpPr>
                <p:nvPr/>
              </p:nvSpPr>
              <p:spPr bwMode="auto">
                <a:xfrm>
                  <a:off x="2748"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1" name="Rectangle 3147"/>
                <p:cNvSpPr>
                  <a:spLocks noChangeArrowheads="1"/>
                </p:cNvSpPr>
                <p:nvPr/>
              </p:nvSpPr>
              <p:spPr bwMode="auto">
                <a:xfrm>
                  <a:off x="2748"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2" name="Rectangle 3148"/>
                <p:cNvSpPr>
                  <a:spLocks noChangeArrowheads="1"/>
                </p:cNvSpPr>
                <p:nvPr/>
              </p:nvSpPr>
              <p:spPr bwMode="auto">
                <a:xfrm>
                  <a:off x="2749"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3" name="Rectangle 3149"/>
                <p:cNvSpPr>
                  <a:spLocks noChangeArrowheads="1"/>
                </p:cNvSpPr>
                <p:nvPr/>
              </p:nvSpPr>
              <p:spPr bwMode="auto">
                <a:xfrm>
                  <a:off x="2750"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4" name="Rectangle 3150"/>
                <p:cNvSpPr>
                  <a:spLocks noChangeArrowheads="1"/>
                </p:cNvSpPr>
                <p:nvPr/>
              </p:nvSpPr>
              <p:spPr bwMode="auto">
                <a:xfrm>
                  <a:off x="2751"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5" name="Rectangle 3151"/>
                <p:cNvSpPr>
                  <a:spLocks noChangeArrowheads="1"/>
                </p:cNvSpPr>
                <p:nvPr/>
              </p:nvSpPr>
              <p:spPr bwMode="auto">
                <a:xfrm>
                  <a:off x="2752"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6" name="Rectangle 3152"/>
                <p:cNvSpPr>
                  <a:spLocks noChangeArrowheads="1"/>
                </p:cNvSpPr>
                <p:nvPr/>
              </p:nvSpPr>
              <p:spPr bwMode="auto">
                <a:xfrm>
                  <a:off x="2752"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7" name="Rectangle 3153"/>
                <p:cNvSpPr>
                  <a:spLocks noChangeArrowheads="1"/>
                </p:cNvSpPr>
                <p:nvPr/>
              </p:nvSpPr>
              <p:spPr bwMode="auto">
                <a:xfrm>
                  <a:off x="2753"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8" name="Rectangle 3154"/>
                <p:cNvSpPr>
                  <a:spLocks noChangeArrowheads="1"/>
                </p:cNvSpPr>
                <p:nvPr/>
              </p:nvSpPr>
              <p:spPr bwMode="auto">
                <a:xfrm>
                  <a:off x="2754"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9" name="Rectangle 3155"/>
                <p:cNvSpPr>
                  <a:spLocks noChangeArrowheads="1"/>
                </p:cNvSpPr>
                <p:nvPr/>
              </p:nvSpPr>
              <p:spPr bwMode="auto">
                <a:xfrm>
                  <a:off x="2755"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0" name="Rectangle 3156"/>
                <p:cNvSpPr>
                  <a:spLocks noChangeArrowheads="1"/>
                </p:cNvSpPr>
                <p:nvPr/>
              </p:nvSpPr>
              <p:spPr bwMode="auto">
                <a:xfrm>
                  <a:off x="2756"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1" name="Rectangle 3157"/>
                <p:cNvSpPr>
                  <a:spLocks noChangeArrowheads="1"/>
                </p:cNvSpPr>
                <p:nvPr/>
              </p:nvSpPr>
              <p:spPr bwMode="auto">
                <a:xfrm>
                  <a:off x="2757"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2" name="Rectangle 3158"/>
                <p:cNvSpPr>
                  <a:spLocks noChangeArrowheads="1"/>
                </p:cNvSpPr>
                <p:nvPr/>
              </p:nvSpPr>
              <p:spPr bwMode="auto">
                <a:xfrm>
                  <a:off x="2757"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3" name="Rectangle 3159"/>
                <p:cNvSpPr>
                  <a:spLocks noChangeArrowheads="1"/>
                </p:cNvSpPr>
                <p:nvPr/>
              </p:nvSpPr>
              <p:spPr bwMode="auto">
                <a:xfrm>
                  <a:off x="2758"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4" name="Rectangle 3160"/>
                <p:cNvSpPr>
                  <a:spLocks noChangeArrowheads="1"/>
                </p:cNvSpPr>
                <p:nvPr/>
              </p:nvSpPr>
              <p:spPr bwMode="auto">
                <a:xfrm>
                  <a:off x="2759"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5" name="Rectangle 3161"/>
                <p:cNvSpPr>
                  <a:spLocks noChangeArrowheads="1"/>
                </p:cNvSpPr>
                <p:nvPr/>
              </p:nvSpPr>
              <p:spPr bwMode="auto">
                <a:xfrm>
                  <a:off x="2759"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6" name="Rectangle 3162"/>
                <p:cNvSpPr>
                  <a:spLocks noChangeArrowheads="1"/>
                </p:cNvSpPr>
                <p:nvPr/>
              </p:nvSpPr>
              <p:spPr bwMode="auto">
                <a:xfrm>
                  <a:off x="2760"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7" name="Rectangle 3163"/>
                <p:cNvSpPr>
                  <a:spLocks noChangeArrowheads="1"/>
                </p:cNvSpPr>
                <p:nvPr/>
              </p:nvSpPr>
              <p:spPr bwMode="auto">
                <a:xfrm>
                  <a:off x="2761"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8" name="Rectangle 3164"/>
                <p:cNvSpPr>
                  <a:spLocks noChangeArrowheads="1"/>
                </p:cNvSpPr>
                <p:nvPr/>
              </p:nvSpPr>
              <p:spPr bwMode="auto">
                <a:xfrm>
                  <a:off x="2762"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9" name="Rectangle 3165"/>
                <p:cNvSpPr>
                  <a:spLocks noChangeArrowheads="1"/>
                </p:cNvSpPr>
                <p:nvPr/>
              </p:nvSpPr>
              <p:spPr bwMode="auto">
                <a:xfrm>
                  <a:off x="2763"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0" name="Rectangle 3166"/>
                <p:cNvSpPr>
                  <a:spLocks noChangeArrowheads="1"/>
                </p:cNvSpPr>
                <p:nvPr/>
              </p:nvSpPr>
              <p:spPr bwMode="auto">
                <a:xfrm>
                  <a:off x="2763"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1" name="Rectangle 3167"/>
                <p:cNvSpPr>
                  <a:spLocks noChangeArrowheads="1"/>
                </p:cNvSpPr>
                <p:nvPr/>
              </p:nvSpPr>
              <p:spPr bwMode="auto">
                <a:xfrm>
                  <a:off x="2764"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2" name="Rectangle 3168"/>
                <p:cNvSpPr>
                  <a:spLocks noChangeArrowheads="1"/>
                </p:cNvSpPr>
                <p:nvPr/>
              </p:nvSpPr>
              <p:spPr bwMode="auto">
                <a:xfrm>
                  <a:off x="2765"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3" name="Rectangle 3169"/>
                <p:cNvSpPr>
                  <a:spLocks noChangeArrowheads="1"/>
                </p:cNvSpPr>
                <p:nvPr/>
              </p:nvSpPr>
              <p:spPr bwMode="auto">
                <a:xfrm>
                  <a:off x="2766"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4" name="Rectangle 3170"/>
                <p:cNvSpPr>
                  <a:spLocks noChangeArrowheads="1"/>
                </p:cNvSpPr>
                <p:nvPr/>
              </p:nvSpPr>
              <p:spPr bwMode="auto">
                <a:xfrm>
                  <a:off x="2767"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5" name="Rectangle 3171"/>
                <p:cNvSpPr>
                  <a:spLocks noChangeArrowheads="1"/>
                </p:cNvSpPr>
                <p:nvPr/>
              </p:nvSpPr>
              <p:spPr bwMode="auto">
                <a:xfrm>
                  <a:off x="2768"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6" name="Rectangle 3172"/>
                <p:cNvSpPr>
                  <a:spLocks noChangeArrowheads="1"/>
                </p:cNvSpPr>
                <p:nvPr/>
              </p:nvSpPr>
              <p:spPr bwMode="auto">
                <a:xfrm>
                  <a:off x="2769"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7" name="Rectangle 3173"/>
                <p:cNvSpPr>
                  <a:spLocks noChangeArrowheads="1"/>
                </p:cNvSpPr>
                <p:nvPr/>
              </p:nvSpPr>
              <p:spPr bwMode="auto">
                <a:xfrm>
                  <a:off x="2770"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8" name="Rectangle 3174"/>
                <p:cNvSpPr>
                  <a:spLocks noChangeArrowheads="1"/>
                </p:cNvSpPr>
                <p:nvPr/>
              </p:nvSpPr>
              <p:spPr bwMode="auto">
                <a:xfrm>
                  <a:off x="2771"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9" name="Rectangle 3175"/>
                <p:cNvSpPr>
                  <a:spLocks noChangeArrowheads="1"/>
                </p:cNvSpPr>
                <p:nvPr/>
              </p:nvSpPr>
              <p:spPr bwMode="auto">
                <a:xfrm>
                  <a:off x="2772"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0" name="Rectangle 3176"/>
                <p:cNvSpPr>
                  <a:spLocks noChangeArrowheads="1"/>
                </p:cNvSpPr>
                <p:nvPr/>
              </p:nvSpPr>
              <p:spPr bwMode="auto">
                <a:xfrm>
                  <a:off x="2773"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1" name="Rectangle 3177"/>
                <p:cNvSpPr>
                  <a:spLocks noChangeArrowheads="1"/>
                </p:cNvSpPr>
                <p:nvPr/>
              </p:nvSpPr>
              <p:spPr bwMode="auto">
                <a:xfrm>
                  <a:off x="2774"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2" name="Rectangle 3178"/>
                <p:cNvSpPr>
                  <a:spLocks noChangeArrowheads="1"/>
                </p:cNvSpPr>
                <p:nvPr/>
              </p:nvSpPr>
              <p:spPr bwMode="auto">
                <a:xfrm>
                  <a:off x="2775" y="3118"/>
                  <a:ext cx="2"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3" name="Rectangle 3179"/>
                <p:cNvSpPr>
                  <a:spLocks noChangeArrowheads="1"/>
                </p:cNvSpPr>
                <p:nvPr/>
              </p:nvSpPr>
              <p:spPr bwMode="auto">
                <a:xfrm>
                  <a:off x="2777" y="3118"/>
                  <a:ext cx="2"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4" name="Rectangle 3180"/>
                <p:cNvSpPr>
                  <a:spLocks noChangeArrowheads="1"/>
                </p:cNvSpPr>
                <p:nvPr/>
              </p:nvSpPr>
              <p:spPr bwMode="auto">
                <a:xfrm>
                  <a:off x="2779" y="3118"/>
                  <a:ext cx="1"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5" name="Rectangle 3181"/>
                <p:cNvSpPr>
                  <a:spLocks noChangeArrowheads="1"/>
                </p:cNvSpPr>
                <p:nvPr/>
              </p:nvSpPr>
              <p:spPr bwMode="auto">
                <a:xfrm>
                  <a:off x="2780" y="3118"/>
                  <a:ext cx="2" cy="198"/>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00" name="Rectangle 3182"/>
              <p:cNvSpPr>
                <a:spLocks noChangeArrowheads="1"/>
              </p:cNvSpPr>
              <p:nvPr/>
            </p:nvSpPr>
            <p:spPr bwMode="auto">
              <a:xfrm rot="16200000">
                <a:off x="2592" y="3183"/>
                <a:ext cx="63"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200" b="1" dirty="0">
                    <a:solidFill>
                      <a:schemeClr val="bg1"/>
                    </a:solidFill>
                  </a:rPr>
                  <a:t>EM</a:t>
                </a:r>
                <a:endParaRPr lang="de-DE" altLang="de-DE" sz="1200" dirty="0">
                  <a:solidFill>
                    <a:schemeClr val="bg1"/>
                  </a:solidFill>
                </a:endParaRPr>
              </a:p>
            </p:txBody>
          </p:sp>
          <p:grpSp>
            <p:nvGrpSpPr>
              <p:cNvPr id="101" name="Group 3183"/>
              <p:cNvGrpSpPr>
                <a:grpSpLocks/>
              </p:cNvGrpSpPr>
              <p:nvPr/>
            </p:nvGrpSpPr>
            <p:grpSpPr bwMode="auto">
              <a:xfrm>
                <a:off x="2710" y="3125"/>
                <a:ext cx="17" cy="183"/>
                <a:chOff x="2837" y="3125"/>
                <a:chExt cx="17" cy="183"/>
              </a:xfrm>
            </p:grpSpPr>
            <p:sp>
              <p:nvSpPr>
                <p:cNvPr id="1108" name="Rectangle 3184"/>
                <p:cNvSpPr>
                  <a:spLocks noChangeArrowheads="1"/>
                </p:cNvSpPr>
                <p:nvPr/>
              </p:nvSpPr>
              <p:spPr bwMode="auto">
                <a:xfrm>
                  <a:off x="2837"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9" name="Rectangle 3185"/>
                <p:cNvSpPr>
                  <a:spLocks noChangeArrowheads="1"/>
                </p:cNvSpPr>
                <p:nvPr/>
              </p:nvSpPr>
              <p:spPr bwMode="auto">
                <a:xfrm>
                  <a:off x="2837"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0" name="Rectangle 3186"/>
                <p:cNvSpPr>
                  <a:spLocks noChangeArrowheads="1"/>
                </p:cNvSpPr>
                <p:nvPr/>
              </p:nvSpPr>
              <p:spPr bwMode="auto">
                <a:xfrm>
                  <a:off x="2838"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1" name="Rectangle 3187"/>
                <p:cNvSpPr>
                  <a:spLocks noChangeArrowheads="1"/>
                </p:cNvSpPr>
                <p:nvPr/>
              </p:nvSpPr>
              <p:spPr bwMode="auto">
                <a:xfrm>
                  <a:off x="2839"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2" name="Rectangle 3188"/>
                <p:cNvSpPr>
                  <a:spLocks noChangeArrowheads="1"/>
                </p:cNvSpPr>
                <p:nvPr/>
              </p:nvSpPr>
              <p:spPr bwMode="auto">
                <a:xfrm>
                  <a:off x="2839"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3" name="Rectangle 3189"/>
                <p:cNvSpPr>
                  <a:spLocks noChangeArrowheads="1"/>
                </p:cNvSpPr>
                <p:nvPr/>
              </p:nvSpPr>
              <p:spPr bwMode="auto">
                <a:xfrm>
                  <a:off x="284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4" name="Rectangle 3190"/>
                <p:cNvSpPr>
                  <a:spLocks noChangeArrowheads="1"/>
                </p:cNvSpPr>
                <p:nvPr/>
              </p:nvSpPr>
              <p:spPr bwMode="auto">
                <a:xfrm>
                  <a:off x="284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5" name="Rectangle 3191"/>
                <p:cNvSpPr>
                  <a:spLocks noChangeArrowheads="1"/>
                </p:cNvSpPr>
                <p:nvPr/>
              </p:nvSpPr>
              <p:spPr bwMode="auto">
                <a:xfrm>
                  <a:off x="284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6" name="Rectangle 3192"/>
                <p:cNvSpPr>
                  <a:spLocks noChangeArrowheads="1"/>
                </p:cNvSpPr>
                <p:nvPr/>
              </p:nvSpPr>
              <p:spPr bwMode="auto">
                <a:xfrm>
                  <a:off x="2841"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7" name="Rectangle 3193"/>
                <p:cNvSpPr>
                  <a:spLocks noChangeArrowheads="1"/>
                </p:cNvSpPr>
                <p:nvPr/>
              </p:nvSpPr>
              <p:spPr bwMode="auto">
                <a:xfrm>
                  <a:off x="2841"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8" name="Rectangle 3194"/>
                <p:cNvSpPr>
                  <a:spLocks noChangeArrowheads="1"/>
                </p:cNvSpPr>
                <p:nvPr/>
              </p:nvSpPr>
              <p:spPr bwMode="auto">
                <a:xfrm>
                  <a:off x="2841"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9" name="Rectangle 3195"/>
                <p:cNvSpPr>
                  <a:spLocks noChangeArrowheads="1"/>
                </p:cNvSpPr>
                <p:nvPr/>
              </p:nvSpPr>
              <p:spPr bwMode="auto">
                <a:xfrm>
                  <a:off x="2842"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0" name="Rectangle 3196"/>
                <p:cNvSpPr>
                  <a:spLocks noChangeArrowheads="1"/>
                </p:cNvSpPr>
                <p:nvPr/>
              </p:nvSpPr>
              <p:spPr bwMode="auto">
                <a:xfrm>
                  <a:off x="2842"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1" name="Rectangle 3197"/>
                <p:cNvSpPr>
                  <a:spLocks noChangeArrowheads="1"/>
                </p:cNvSpPr>
                <p:nvPr/>
              </p:nvSpPr>
              <p:spPr bwMode="auto">
                <a:xfrm>
                  <a:off x="2842"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2" name="Rectangle 3198"/>
                <p:cNvSpPr>
                  <a:spLocks noChangeArrowheads="1"/>
                </p:cNvSpPr>
                <p:nvPr/>
              </p:nvSpPr>
              <p:spPr bwMode="auto">
                <a:xfrm>
                  <a:off x="2843"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3" name="Rectangle 3199"/>
                <p:cNvSpPr>
                  <a:spLocks noChangeArrowheads="1"/>
                </p:cNvSpPr>
                <p:nvPr/>
              </p:nvSpPr>
              <p:spPr bwMode="auto">
                <a:xfrm>
                  <a:off x="2843"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4" name="Rectangle 3200"/>
                <p:cNvSpPr>
                  <a:spLocks noChangeArrowheads="1"/>
                </p:cNvSpPr>
                <p:nvPr/>
              </p:nvSpPr>
              <p:spPr bwMode="auto">
                <a:xfrm>
                  <a:off x="2843"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5" name="Rectangle 3201"/>
                <p:cNvSpPr>
                  <a:spLocks noChangeArrowheads="1"/>
                </p:cNvSpPr>
                <p:nvPr/>
              </p:nvSpPr>
              <p:spPr bwMode="auto">
                <a:xfrm>
                  <a:off x="2844"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6" name="Rectangle 3202"/>
                <p:cNvSpPr>
                  <a:spLocks noChangeArrowheads="1"/>
                </p:cNvSpPr>
                <p:nvPr/>
              </p:nvSpPr>
              <p:spPr bwMode="auto">
                <a:xfrm>
                  <a:off x="2844"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7" name="Rectangle 3203"/>
                <p:cNvSpPr>
                  <a:spLocks noChangeArrowheads="1"/>
                </p:cNvSpPr>
                <p:nvPr/>
              </p:nvSpPr>
              <p:spPr bwMode="auto">
                <a:xfrm>
                  <a:off x="2844"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8" name="Rectangle 3204"/>
                <p:cNvSpPr>
                  <a:spLocks noChangeArrowheads="1"/>
                </p:cNvSpPr>
                <p:nvPr/>
              </p:nvSpPr>
              <p:spPr bwMode="auto">
                <a:xfrm>
                  <a:off x="2845"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9" name="Rectangle 3205"/>
                <p:cNvSpPr>
                  <a:spLocks noChangeArrowheads="1"/>
                </p:cNvSpPr>
                <p:nvPr/>
              </p:nvSpPr>
              <p:spPr bwMode="auto">
                <a:xfrm>
                  <a:off x="2845"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0" name="Rectangle 3206"/>
                <p:cNvSpPr>
                  <a:spLocks noChangeArrowheads="1"/>
                </p:cNvSpPr>
                <p:nvPr/>
              </p:nvSpPr>
              <p:spPr bwMode="auto">
                <a:xfrm>
                  <a:off x="2845"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1" name="Rectangle 3207"/>
                <p:cNvSpPr>
                  <a:spLocks noChangeArrowheads="1"/>
                </p:cNvSpPr>
                <p:nvPr/>
              </p:nvSpPr>
              <p:spPr bwMode="auto">
                <a:xfrm>
                  <a:off x="2846"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2" name="Rectangle 3208"/>
                <p:cNvSpPr>
                  <a:spLocks noChangeArrowheads="1"/>
                </p:cNvSpPr>
                <p:nvPr/>
              </p:nvSpPr>
              <p:spPr bwMode="auto">
                <a:xfrm>
                  <a:off x="2846"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3" name="Rectangle 3209"/>
                <p:cNvSpPr>
                  <a:spLocks noChangeArrowheads="1"/>
                </p:cNvSpPr>
                <p:nvPr/>
              </p:nvSpPr>
              <p:spPr bwMode="auto">
                <a:xfrm>
                  <a:off x="2847"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4" name="Rectangle 3210"/>
                <p:cNvSpPr>
                  <a:spLocks noChangeArrowheads="1"/>
                </p:cNvSpPr>
                <p:nvPr/>
              </p:nvSpPr>
              <p:spPr bwMode="auto">
                <a:xfrm>
                  <a:off x="2847"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5" name="Rectangle 3211"/>
                <p:cNvSpPr>
                  <a:spLocks noChangeArrowheads="1"/>
                </p:cNvSpPr>
                <p:nvPr/>
              </p:nvSpPr>
              <p:spPr bwMode="auto">
                <a:xfrm>
                  <a:off x="2847"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6" name="Rectangle 3212"/>
                <p:cNvSpPr>
                  <a:spLocks noChangeArrowheads="1"/>
                </p:cNvSpPr>
                <p:nvPr/>
              </p:nvSpPr>
              <p:spPr bwMode="auto">
                <a:xfrm>
                  <a:off x="2848"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7" name="Rectangle 3213"/>
                <p:cNvSpPr>
                  <a:spLocks noChangeArrowheads="1"/>
                </p:cNvSpPr>
                <p:nvPr/>
              </p:nvSpPr>
              <p:spPr bwMode="auto">
                <a:xfrm>
                  <a:off x="2848"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8" name="Rectangle 3214"/>
                <p:cNvSpPr>
                  <a:spLocks noChangeArrowheads="1"/>
                </p:cNvSpPr>
                <p:nvPr/>
              </p:nvSpPr>
              <p:spPr bwMode="auto">
                <a:xfrm>
                  <a:off x="2848"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9" name="Rectangle 3215"/>
                <p:cNvSpPr>
                  <a:spLocks noChangeArrowheads="1"/>
                </p:cNvSpPr>
                <p:nvPr/>
              </p:nvSpPr>
              <p:spPr bwMode="auto">
                <a:xfrm>
                  <a:off x="2849"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0" name="Rectangle 3216"/>
                <p:cNvSpPr>
                  <a:spLocks noChangeArrowheads="1"/>
                </p:cNvSpPr>
                <p:nvPr/>
              </p:nvSpPr>
              <p:spPr bwMode="auto">
                <a:xfrm>
                  <a:off x="2849"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1" name="Rectangle 3217"/>
                <p:cNvSpPr>
                  <a:spLocks noChangeArrowheads="1"/>
                </p:cNvSpPr>
                <p:nvPr/>
              </p:nvSpPr>
              <p:spPr bwMode="auto">
                <a:xfrm>
                  <a:off x="2849"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2" name="Rectangle 3218"/>
                <p:cNvSpPr>
                  <a:spLocks noChangeArrowheads="1"/>
                </p:cNvSpPr>
                <p:nvPr/>
              </p:nvSpPr>
              <p:spPr bwMode="auto">
                <a:xfrm>
                  <a:off x="285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3" name="Rectangle 3219"/>
                <p:cNvSpPr>
                  <a:spLocks noChangeArrowheads="1"/>
                </p:cNvSpPr>
                <p:nvPr/>
              </p:nvSpPr>
              <p:spPr bwMode="auto">
                <a:xfrm>
                  <a:off x="285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4" name="Rectangle 3220"/>
                <p:cNvSpPr>
                  <a:spLocks noChangeArrowheads="1"/>
                </p:cNvSpPr>
                <p:nvPr/>
              </p:nvSpPr>
              <p:spPr bwMode="auto">
                <a:xfrm>
                  <a:off x="2850"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5" name="Rectangle 3221"/>
                <p:cNvSpPr>
                  <a:spLocks noChangeArrowheads="1"/>
                </p:cNvSpPr>
                <p:nvPr/>
              </p:nvSpPr>
              <p:spPr bwMode="auto">
                <a:xfrm>
                  <a:off x="2851"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6" name="Rectangle 3222"/>
                <p:cNvSpPr>
                  <a:spLocks noChangeArrowheads="1"/>
                </p:cNvSpPr>
                <p:nvPr/>
              </p:nvSpPr>
              <p:spPr bwMode="auto">
                <a:xfrm>
                  <a:off x="2851"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7" name="Rectangle 3223"/>
                <p:cNvSpPr>
                  <a:spLocks noChangeArrowheads="1"/>
                </p:cNvSpPr>
                <p:nvPr/>
              </p:nvSpPr>
              <p:spPr bwMode="auto">
                <a:xfrm>
                  <a:off x="2851"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8" name="Rectangle 3224"/>
                <p:cNvSpPr>
                  <a:spLocks noChangeArrowheads="1"/>
                </p:cNvSpPr>
                <p:nvPr/>
              </p:nvSpPr>
              <p:spPr bwMode="auto">
                <a:xfrm>
                  <a:off x="2852"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9" name="Rectangle 3225"/>
                <p:cNvSpPr>
                  <a:spLocks noChangeArrowheads="1"/>
                </p:cNvSpPr>
                <p:nvPr/>
              </p:nvSpPr>
              <p:spPr bwMode="auto">
                <a:xfrm>
                  <a:off x="2852"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0" name="Rectangle 3226"/>
                <p:cNvSpPr>
                  <a:spLocks noChangeArrowheads="1"/>
                </p:cNvSpPr>
                <p:nvPr/>
              </p:nvSpPr>
              <p:spPr bwMode="auto">
                <a:xfrm>
                  <a:off x="2852"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1" name="Rectangle 3227"/>
                <p:cNvSpPr>
                  <a:spLocks noChangeArrowheads="1"/>
                </p:cNvSpPr>
                <p:nvPr/>
              </p:nvSpPr>
              <p:spPr bwMode="auto">
                <a:xfrm>
                  <a:off x="2853"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2" name="Rectangle 3228"/>
                <p:cNvSpPr>
                  <a:spLocks noChangeArrowheads="1"/>
                </p:cNvSpPr>
                <p:nvPr/>
              </p:nvSpPr>
              <p:spPr bwMode="auto">
                <a:xfrm>
                  <a:off x="2853"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3" name="Rectangle 3229"/>
                <p:cNvSpPr>
                  <a:spLocks noChangeArrowheads="1"/>
                </p:cNvSpPr>
                <p:nvPr/>
              </p:nvSpPr>
              <p:spPr bwMode="auto">
                <a:xfrm>
                  <a:off x="2853" y="3125"/>
                  <a:ext cx="1" cy="183"/>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02" name="Rectangle 3230"/>
              <p:cNvSpPr>
                <a:spLocks noChangeArrowheads="1"/>
              </p:cNvSpPr>
              <p:nvPr/>
            </p:nvSpPr>
            <p:spPr bwMode="auto">
              <a:xfrm>
                <a:off x="2516" y="3052"/>
                <a:ext cx="235"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200" b="1" dirty="0" smtClean="0">
                    <a:solidFill>
                      <a:srgbClr val="000000"/>
                    </a:solidFill>
                  </a:rPr>
                  <a:t>Hybrid Unit</a:t>
                </a:r>
                <a:endParaRPr lang="de-DE" altLang="de-DE" sz="1200" dirty="0"/>
              </a:p>
            </p:txBody>
          </p:sp>
          <p:grpSp>
            <p:nvGrpSpPr>
              <p:cNvPr id="103" name="Group 3231"/>
              <p:cNvGrpSpPr>
                <a:grpSpLocks/>
              </p:cNvGrpSpPr>
              <p:nvPr/>
            </p:nvGrpSpPr>
            <p:grpSpPr bwMode="auto">
              <a:xfrm>
                <a:off x="3390" y="3153"/>
                <a:ext cx="97" cy="113"/>
                <a:chOff x="3517" y="3153"/>
                <a:chExt cx="97" cy="113"/>
              </a:xfrm>
            </p:grpSpPr>
            <p:sp>
              <p:nvSpPr>
                <p:cNvPr id="1106" name="Rectangle 3232"/>
                <p:cNvSpPr>
                  <a:spLocks noChangeArrowheads="1"/>
                </p:cNvSpPr>
                <p:nvPr/>
              </p:nvSpPr>
              <p:spPr bwMode="auto">
                <a:xfrm>
                  <a:off x="3517" y="3153"/>
                  <a:ext cx="97" cy="113"/>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7" name="Rectangle 3233"/>
                <p:cNvSpPr>
                  <a:spLocks noChangeArrowheads="1"/>
                </p:cNvSpPr>
                <p:nvPr/>
              </p:nvSpPr>
              <p:spPr bwMode="auto">
                <a:xfrm>
                  <a:off x="3517" y="3153"/>
                  <a:ext cx="97" cy="113"/>
                </a:xfrm>
                <a:prstGeom prst="rect">
                  <a:avLst/>
                </a:prstGeom>
                <a:solidFill>
                  <a:srgbClr val="C8C8D2"/>
                </a:solidFill>
                <a:ln w="3175" cap="rnd">
                  <a:solidFill>
                    <a:srgbClr val="000000"/>
                  </a:solidFill>
                  <a:round/>
                  <a:headEnd/>
                  <a:tailEnd/>
                </a:ln>
              </p:spPr>
              <p:txBody>
                <a:bodyPr/>
                <a:lstStyle/>
                <a:p>
                  <a:endParaRPr lang="en-US"/>
                </a:p>
              </p:txBody>
            </p:sp>
          </p:grpSp>
          <p:grpSp>
            <p:nvGrpSpPr>
              <p:cNvPr id="104" name="Group 3234"/>
              <p:cNvGrpSpPr>
                <a:grpSpLocks/>
              </p:cNvGrpSpPr>
              <p:nvPr/>
            </p:nvGrpSpPr>
            <p:grpSpPr bwMode="auto">
              <a:xfrm>
                <a:off x="3384" y="3145"/>
                <a:ext cx="108" cy="15"/>
                <a:chOff x="3511" y="3145"/>
                <a:chExt cx="108" cy="15"/>
              </a:xfrm>
            </p:grpSpPr>
            <p:sp>
              <p:nvSpPr>
                <p:cNvPr id="1104" name="Freeform 3235"/>
                <p:cNvSpPr>
                  <a:spLocks/>
                </p:cNvSpPr>
                <p:nvPr/>
              </p:nvSpPr>
              <p:spPr bwMode="auto">
                <a:xfrm>
                  <a:off x="3511" y="3145"/>
                  <a:ext cx="108" cy="15"/>
                </a:xfrm>
                <a:custGeom>
                  <a:avLst/>
                  <a:gdLst>
                    <a:gd name="T0" fmla="*/ 13 w 108"/>
                    <a:gd name="T1" fmla="*/ 8 h 15"/>
                    <a:gd name="T2" fmla="*/ 7 w 108"/>
                    <a:gd name="T3" fmla="*/ 15 h 15"/>
                    <a:gd name="T4" fmla="*/ 108 w 108"/>
                    <a:gd name="T5" fmla="*/ 15 h 15"/>
                    <a:gd name="T6" fmla="*/ 108 w 108"/>
                    <a:gd name="T7" fmla="*/ 0 h 15"/>
                    <a:gd name="T8" fmla="*/ 7 w 108"/>
                    <a:gd name="T9" fmla="*/ 0 h 15"/>
                    <a:gd name="T10" fmla="*/ 0 w 108"/>
                    <a:gd name="T11" fmla="*/ 8 h 15"/>
                    <a:gd name="T12" fmla="*/ 7 w 108"/>
                    <a:gd name="T13" fmla="*/ 0 h 15"/>
                    <a:gd name="T14" fmla="*/ 0 w 108"/>
                    <a:gd name="T15" fmla="*/ 0 h 15"/>
                    <a:gd name="T16" fmla="*/ 0 w 108"/>
                    <a:gd name="T17" fmla="*/ 8 h 15"/>
                    <a:gd name="T18" fmla="*/ 13 w 108"/>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5">
                      <a:moveTo>
                        <a:pt x="13" y="8"/>
                      </a:moveTo>
                      <a:lnTo>
                        <a:pt x="7" y="15"/>
                      </a:lnTo>
                      <a:lnTo>
                        <a:pt x="108" y="15"/>
                      </a:lnTo>
                      <a:lnTo>
                        <a:pt x="108" y="0"/>
                      </a:lnTo>
                      <a:lnTo>
                        <a:pt x="7" y="0"/>
                      </a:lnTo>
                      <a:lnTo>
                        <a:pt x="0" y="8"/>
                      </a:lnTo>
                      <a:lnTo>
                        <a:pt x="7" y="0"/>
                      </a:lnTo>
                      <a:lnTo>
                        <a:pt x="0" y="0"/>
                      </a:lnTo>
                      <a:lnTo>
                        <a:pt x="0" y="8"/>
                      </a:lnTo>
                      <a:lnTo>
                        <a:pt x="13" y="8"/>
                      </a:lnTo>
                      <a:close/>
                    </a:path>
                  </a:pathLst>
                </a:custGeom>
                <a:solidFill>
                  <a:srgbClr val="6282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5" name="Freeform 3236"/>
                <p:cNvSpPr>
                  <a:spLocks/>
                </p:cNvSpPr>
                <p:nvPr/>
              </p:nvSpPr>
              <p:spPr bwMode="auto">
                <a:xfrm>
                  <a:off x="3511" y="3145"/>
                  <a:ext cx="108" cy="15"/>
                </a:xfrm>
                <a:custGeom>
                  <a:avLst/>
                  <a:gdLst>
                    <a:gd name="T0" fmla="*/ 13 w 108"/>
                    <a:gd name="T1" fmla="*/ 8 h 15"/>
                    <a:gd name="T2" fmla="*/ 7 w 108"/>
                    <a:gd name="T3" fmla="*/ 15 h 15"/>
                    <a:gd name="T4" fmla="*/ 108 w 108"/>
                    <a:gd name="T5" fmla="*/ 15 h 15"/>
                    <a:gd name="T6" fmla="*/ 108 w 108"/>
                    <a:gd name="T7" fmla="*/ 0 h 15"/>
                    <a:gd name="T8" fmla="*/ 7 w 108"/>
                    <a:gd name="T9" fmla="*/ 0 h 15"/>
                    <a:gd name="T10" fmla="*/ 0 w 108"/>
                    <a:gd name="T11" fmla="*/ 8 h 15"/>
                    <a:gd name="T12" fmla="*/ 7 w 108"/>
                    <a:gd name="T13" fmla="*/ 0 h 15"/>
                    <a:gd name="T14" fmla="*/ 0 w 108"/>
                    <a:gd name="T15" fmla="*/ 0 h 15"/>
                    <a:gd name="T16" fmla="*/ 0 w 108"/>
                    <a:gd name="T17" fmla="*/ 8 h 15"/>
                    <a:gd name="T18" fmla="*/ 13 w 108"/>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5">
                      <a:moveTo>
                        <a:pt x="13" y="8"/>
                      </a:moveTo>
                      <a:lnTo>
                        <a:pt x="7" y="15"/>
                      </a:lnTo>
                      <a:lnTo>
                        <a:pt x="108" y="15"/>
                      </a:lnTo>
                      <a:lnTo>
                        <a:pt x="108" y="0"/>
                      </a:lnTo>
                      <a:lnTo>
                        <a:pt x="7" y="0"/>
                      </a:lnTo>
                      <a:lnTo>
                        <a:pt x="0" y="8"/>
                      </a:lnTo>
                      <a:lnTo>
                        <a:pt x="7" y="0"/>
                      </a:lnTo>
                      <a:lnTo>
                        <a:pt x="0" y="0"/>
                      </a:lnTo>
                      <a:lnTo>
                        <a:pt x="0" y="8"/>
                      </a:lnTo>
                      <a:lnTo>
                        <a:pt x="13" y="8"/>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5" name="Group 3237"/>
              <p:cNvGrpSpPr>
                <a:grpSpLocks/>
              </p:cNvGrpSpPr>
              <p:nvPr/>
            </p:nvGrpSpPr>
            <p:grpSpPr bwMode="auto">
              <a:xfrm>
                <a:off x="3385" y="3264"/>
                <a:ext cx="116" cy="14"/>
                <a:chOff x="3512" y="3264"/>
                <a:chExt cx="116" cy="14"/>
              </a:xfrm>
            </p:grpSpPr>
            <p:sp>
              <p:nvSpPr>
                <p:cNvPr id="1102" name="Freeform 3238"/>
                <p:cNvSpPr>
                  <a:spLocks/>
                </p:cNvSpPr>
                <p:nvPr/>
              </p:nvSpPr>
              <p:spPr bwMode="auto">
                <a:xfrm>
                  <a:off x="3512" y="3264"/>
                  <a:ext cx="116" cy="14"/>
                </a:xfrm>
                <a:custGeom>
                  <a:avLst/>
                  <a:gdLst>
                    <a:gd name="T0" fmla="*/ 102 w 116"/>
                    <a:gd name="T1" fmla="*/ 7 h 14"/>
                    <a:gd name="T2" fmla="*/ 108 w 116"/>
                    <a:gd name="T3" fmla="*/ 0 h 14"/>
                    <a:gd name="T4" fmla="*/ 0 w 116"/>
                    <a:gd name="T5" fmla="*/ 0 h 14"/>
                    <a:gd name="T6" fmla="*/ 0 w 116"/>
                    <a:gd name="T7" fmla="*/ 14 h 14"/>
                    <a:gd name="T8" fmla="*/ 108 w 116"/>
                    <a:gd name="T9" fmla="*/ 14 h 14"/>
                    <a:gd name="T10" fmla="*/ 116 w 116"/>
                    <a:gd name="T11" fmla="*/ 7 h 14"/>
                    <a:gd name="T12" fmla="*/ 108 w 116"/>
                    <a:gd name="T13" fmla="*/ 14 h 14"/>
                    <a:gd name="T14" fmla="*/ 116 w 116"/>
                    <a:gd name="T15" fmla="*/ 14 h 14"/>
                    <a:gd name="T16" fmla="*/ 116 w 116"/>
                    <a:gd name="T17" fmla="*/ 7 h 14"/>
                    <a:gd name="T18" fmla="*/ 102 w 1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4">
                      <a:moveTo>
                        <a:pt x="102" y="7"/>
                      </a:moveTo>
                      <a:lnTo>
                        <a:pt x="108" y="0"/>
                      </a:lnTo>
                      <a:lnTo>
                        <a:pt x="0" y="0"/>
                      </a:lnTo>
                      <a:lnTo>
                        <a:pt x="0" y="14"/>
                      </a:lnTo>
                      <a:lnTo>
                        <a:pt x="108" y="14"/>
                      </a:lnTo>
                      <a:lnTo>
                        <a:pt x="116" y="7"/>
                      </a:lnTo>
                      <a:lnTo>
                        <a:pt x="108" y="14"/>
                      </a:lnTo>
                      <a:lnTo>
                        <a:pt x="116" y="14"/>
                      </a:lnTo>
                      <a:lnTo>
                        <a:pt x="116" y="7"/>
                      </a:lnTo>
                      <a:lnTo>
                        <a:pt x="102" y="7"/>
                      </a:lnTo>
                      <a:close/>
                    </a:path>
                  </a:pathLst>
                </a:custGeom>
                <a:solidFill>
                  <a:srgbClr val="6282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3" name="Freeform 3239"/>
                <p:cNvSpPr>
                  <a:spLocks/>
                </p:cNvSpPr>
                <p:nvPr/>
              </p:nvSpPr>
              <p:spPr bwMode="auto">
                <a:xfrm>
                  <a:off x="3512" y="3264"/>
                  <a:ext cx="116" cy="14"/>
                </a:xfrm>
                <a:custGeom>
                  <a:avLst/>
                  <a:gdLst>
                    <a:gd name="T0" fmla="*/ 102 w 116"/>
                    <a:gd name="T1" fmla="*/ 7 h 14"/>
                    <a:gd name="T2" fmla="*/ 108 w 116"/>
                    <a:gd name="T3" fmla="*/ 0 h 14"/>
                    <a:gd name="T4" fmla="*/ 0 w 116"/>
                    <a:gd name="T5" fmla="*/ 0 h 14"/>
                    <a:gd name="T6" fmla="*/ 0 w 116"/>
                    <a:gd name="T7" fmla="*/ 14 h 14"/>
                    <a:gd name="T8" fmla="*/ 108 w 116"/>
                    <a:gd name="T9" fmla="*/ 14 h 14"/>
                    <a:gd name="T10" fmla="*/ 116 w 116"/>
                    <a:gd name="T11" fmla="*/ 7 h 14"/>
                    <a:gd name="T12" fmla="*/ 108 w 116"/>
                    <a:gd name="T13" fmla="*/ 14 h 14"/>
                    <a:gd name="T14" fmla="*/ 116 w 116"/>
                    <a:gd name="T15" fmla="*/ 14 h 14"/>
                    <a:gd name="T16" fmla="*/ 116 w 116"/>
                    <a:gd name="T17" fmla="*/ 7 h 14"/>
                    <a:gd name="T18" fmla="*/ 102 w 116"/>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4">
                      <a:moveTo>
                        <a:pt x="102" y="7"/>
                      </a:moveTo>
                      <a:lnTo>
                        <a:pt x="108" y="0"/>
                      </a:lnTo>
                      <a:lnTo>
                        <a:pt x="0" y="0"/>
                      </a:lnTo>
                      <a:lnTo>
                        <a:pt x="0" y="14"/>
                      </a:lnTo>
                      <a:lnTo>
                        <a:pt x="108" y="14"/>
                      </a:lnTo>
                      <a:lnTo>
                        <a:pt x="116" y="7"/>
                      </a:lnTo>
                      <a:lnTo>
                        <a:pt x="108" y="14"/>
                      </a:lnTo>
                      <a:lnTo>
                        <a:pt x="116" y="14"/>
                      </a:lnTo>
                      <a:lnTo>
                        <a:pt x="116" y="7"/>
                      </a:lnTo>
                      <a:lnTo>
                        <a:pt x="102" y="7"/>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6" name="Group 3240"/>
              <p:cNvGrpSpPr>
                <a:grpSpLocks/>
              </p:cNvGrpSpPr>
              <p:nvPr/>
            </p:nvGrpSpPr>
            <p:grpSpPr bwMode="auto">
              <a:xfrm>
                <a:off x="3487" y="3146"/>
                <a:ext cx="14" cy="124"/>
                <a:chOff x="3614" y="3146"/>
                <a:chExt cx="14" cy="124"/>
              </a:xfrm>
            </p:grpSpPr>
            <p:sp>
              <p:nvSpPr>
                <p:cNvPr id="1100" name="Freeform 3241"/>
                <p:cNvSpPr>
                  <a:spLocks/>
                </p:cNvSpPr>
                <p:nvPr/>
              </p:nvSpPr>
              <p:spPr bwMode="auto">
                <a:xfrm>
                  <a:off x="3614" y="3146"/>
                  <a:ext cx="14" cy="124"/>
                </a:xfrm>
                <a:custGeom>
                  <a:avLst/>
                  <a:gdLst>
                    <a:gd name="T0" fmla="*/ 6 w 14"/>
                    <a:gd name="T1" fmla="*/ 15 h 124"/>
                    <a:gd name="T2" fmla="*/ 0 w 14"/>
                    <a:gd name="T3" fmla="*/ 7 h 124"/>
                    <a:gd name="T4" fmla="*/ 0 w 14"/>
                    <a:gd name="T5" fmla="*/ 124 h 124"/>
                    <a:gd name="T6" fmla="*/ 14 w 14"/>
                    <a:gd name="T7" fmla="*/ 124 h 124"/>
                    <a:gd name="T8" fmla="*/ 14 w 14"/>
                    <a:gd name="T9" fmla="*/ 7 h 124"/>
                    <a:gd name="T10" fmla="*/ 6 w 14"/>
                    <a:gd name="T11" fmla="*/ 0 h 124"/>
                    <a:gd name="T12" fmla="*/ 14 w 14"/>
                    <a:gd name="T13" fmla="*/ 7 h 124"/>
                    <a:gd name="T14" fmla="*/ 14 w 14"/>
                    <a:gd name="T15" fmla="*/ 0 h 124"/>
                    <a:gd name="T16" fmla="*/ 6 w 14"/>
                    <a:gd name="T17" fmla="*/ 0 h 124"/>
                    <a:gd name="T18" fmla="*/ 6 w 14"/>
                    <a:gd name="T1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4">
                      <a:moveTo>
                        <a:pt x="6" y="15"/>
                      </a:moveTo>
                      <a:lnTo>
                        <a:pt x="0" y="7"/>
                      </a:lnTo>
                      <a:lnTo>
                        <a:pt x="0" y="124"/>
                      </a:lnTo>
                      <a:lnTo>
                        <a:pt x="14" y="124"/>
                      </a:lnTo>
                      <a:lnTo>
                        <a:pt x="14" y="7"/>
                      </a:lnTo>
                      <a:lnTo>
                        <a:pt x="6" y="0"/>
                      </a:lnTo>
                      <a:lnTo>
                        <a:pt x="14" y="7"/>
                      </a:lnTo>
                      <a:lnTo>
                        <a:pt x="14" y="0"/>
                      </a:lnTo>
                      <a:lnTo>
                        <a:pt x="6" y="0"/>
                      </a:lnTo>
                      <a:lnTo>
                        <a:pt x="6" y="15"/>
                      </a:lnTo>
                      <a:close/>
                    </a:path>
                  </a:pathLst>
                </a:custGeom>
                <a:solidFill>
                  <a:srgbClr val="6282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1" name="Freeform 3242"/>
                <p:cNvSpPr>
                  <a:spLocks/>
                </p:cNvSpPr>
                <p:nvPr/>
              </p:nvSpPr>
              <p:spPr bwMode="auto">
                <a:xfrm>
                  <a:off x="3614" y="3146"/>
                  <a:ext cx="14" cy="124"/>
                </a:xfrm>
                <a:custGeom>
                  <a:avLst/>
                  <a:gdLst>
                    <a:gd name="T0" fmla="*/ 6 w 14"/>
                    <a:gd name="T1" fmla="*/ 15 h 124"/>
                    <a:gd name="T2" fmla="*/ 0 w 14"/>
                    <a:gd name="T3" fmla="*/ 7 h 124"/>
                    <a:gd name="T4" fmla="*/ 0 w 14"/>
                    <a:gd name="T5" fmla="*/ 124 h 124"/>
                    <a:gd name="T6" fmla="*/ 14 w 14"/>
                    <a:gd name="T7" fmla="*/ 124 h 124"/>
                    <a:gd name="T8" fmla="*/ 14 w 14"/>
                    <a:gd name="T9" fmla="*/ 7 h 124"/>
                    <a:gd name="T10" fmla="*/ 6 w 14"/>
                    <a:gd name="T11" fmla="*/ 0 h 124"/>
                    <a:gd name="T12" fmla="*/ 14 w 14"/>
                    <a:gd name="T13" fmla="*/ 7 h 124"/>
                    <a:gd name="T14" fmla="*/ 14 w 14"/>
                    <a:gd name="T15" fmla="*/ 0 h 124"/>
                    <a:gd name="T16" fmla="*/ 6 w 14"/>
                    <a:gd name="T17" fmla="*/ 0 h 124"/>
                    <a:gd name="T18" fmla="*/ 6 w 14"/>
                    <a:gd name="T19"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4">
                      <a:moveTo>
                        <a:pt x="6" y="15"/>
                      </a:moveTo>
                      <a:lnTo>
                        <a:pt x="0" y="7"/>
                      </a:lnTo>
                      <a:lnTo>
                        <a:pt x="0" y="124"/>
                      </a:lnTo>
                      <a:lnTo>
                        <a:pt x="14" y="124"/>
                      </a:lnTo>
                      <a:lnTo>
                        <a:pt x="14" y="7"/>
                      </a:lnTo>
                      <a:lnTo>
                        <a:pt x="6" y="0"/>
                      </a:lnTo>
                      <a:lnTo>
                        <a:pt x="14" y="7"/>
                      </a:lnTo>
                      <a:lnTo>
                        <a:pt x="14" y="0"/>
                      </a:lnTo>
                      <a:lnTo>
                        <a:pt x="6" y="0"/>
                      </a:lnTo>
                      <a:lnTo>
                        <a:pt x="6" y="15"/>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7" name="Group 3243"/>
              <p:cNvGrpSpPr>
                <a:grpSpLocks/>
              </p:cNvGrpSpPr>
              <p:nvPr/>
            </p:nvGrpSpPr>
            <p:grpSpPr bwMode="auto">
              <a:xfrm>
                <a:off x="3385" y="3154"/>
                <a:ext cx="13" cy="124"/>
                <a:chOff x="3512" y="3154"/>
                <a:chExt cx="13" cy="124"/>
              </a:xfrm>
            </p:grpSpPr>
            <p:sp>
              <p:nvSpPr>
                <p:cNvPr id="1098" name="Freeform 3244"/>
                <p:cNvSpPr>
                  <a:spLocks/>
                </p:cNvSpPr>
                <p:nvPr/>
              </p:nvSpPr>
              <p:spPr bwMode="auto">
                <a:xfrm>
                  <a:off x="3512" y="3154"/>
                  <a:ext cx="13" cy="124"/>
                </a:xfrm>
                <a:custGeom>
                  <a:avLst/>
                  <a:gdLst>
                    <a:gd name="T0" fmla="*/ 6 w 13"/>
                    <a:gd name="T1" fmla="*/ 110 h 124"/>
                    <a:gd name="T2" fmla="*/ 13 w 13"/>
                    <a:gd name="T3" fmla="*/ 116 h 124"/>
                    <a:gd name="T4" fmla="*/ 13 w 13"/>
                    <a:gd name="T5" fmla="*/ 0 h 124"/>
                    <a:gd name="T6" fmla="*/ 0 w 13"/>
                    <a:gd name="T7" fmla="*/ 0 h 124"/>
                    <a:gd name="T8" fmla="*/ 0 w 13"/>
                    <a:gd name="T9" fmla="*/ 116 h 124"/>
                    <a:gd name="T10" fmla="*/ 6 w 13"/>
                    <a:gd name="T11" fmla="*/ 124 h 124"/>
                    <a:gd name="T12" fmla="*/ 0 w 13"/>
                    <a:gd name="T13" fmla="*/ 116 h 124"/>
                    <a:gd name="T14" fmla="*/ 0 w 13"/>
                    <a:gd name="T15" fmla="*/ 124 h 124"/>
                    <a:gd name="T16" fmla="*/ 6 w 13"/>
                    <a:gd name="T17" fmla="*/ 124 h 124"/>
                    <a:gd name="T18" fmla="*/ 6 w 13"/>
                    <a:gd name="T19" fmla="*/ 1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4">
                      <a:moveTo>
                        <a:pt x="6" y="110"/>
                      </a:moveTo>
                      <a:lnTo>
                        <a:pt x="13" y="116"/>
                      </a:lnTo>
                      <a:lnTo>
                        <a:pt x="13" y="0"/>
                      </a:lnTo>
                      <a:lnTo>
                        <a:pt x="0" y="0"/>
                      </a:lnTo>
                      <a:lnTo>
                        <a:pt x="0" y="116"/>
                      </a:lnTo>
                      <a:lnTo>
                        <a:pt x="6" y="124"/>
                      </a:lnTo>
                      <a:lnTo>
                        <a:pt x="0" y="116"/>
                      </a:lnTo>
                      <a:lnTo>
                        <a:pt x="0" y="124"/>
                      </a:lnTo>
                      <a:lnTo>
                        <a:pt x="6" y="124"/>
                      </a:lnTo>
                      <a:lnTo>
                        <a:pt x="6" y="110"/>
                      </a:lnTo>
                      <a:close/>
                    </a:path>
                  </a:pathLst>
                </a:custGeom>
                <a:solidFill>
                  <a:srgbClr val="6282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9" name="Freeform 3245"/>
                <p:cNvSpPr>
                  <a:spLocks/>
                </p:cNvSpPr>
                <p:nvPr/>
              </p:nvSpPr>
              <p:spPr bwMode="auto">
                <a:xfrm>
                  <a:off x="3512" y="3154"/>
                  <a:ext cx="13" cy="124"/>
                </a:xfrm>
                <a:custGeom>
                  <a:avLst/>
                  <a:gdLst>
                    <a:gd name="T0" fmla="*/ 6 w 13"/>
                    <a:gd name="T1" fmla="*/ 110 h 124"/>
                    <a:gd name="T2" fmla="*/ 13 w 13"/>
                    <a:gd name="T3" fmla="*/ 116 h 124"/>
                    <a:gd name="T4" fmla="*/ 13 w 13"/>
                    <a:gd name="T5" fmla="*/ 0 h 124"/>
                    <a:gd name="T6" fmla="*/ 0 w 13"/>
                    <a:gd name="T7" fmla="*/ 0 h 124"/>
                    <a:gd name="T8" fmla="*/ 0 w 13"/>
                    <a:gd name="T9" fmla="*/ 116 h 124"/>
                    <a:gd name="T10" fmla="*/ 6 w 13"/>
                    <a:gd name="T11" fmla="*/ 124 h 124"/>
                    <a:gd name="T12" fmla="*/ 0 w 13"/>
                    <a:gd name="T13" fmla="*/ 116 h 124"/>
                    <a:gd name="T14" fmla="*/ 0 w 13"/>
                    <a:gd name="T15" fmla="*/ 124 h 124"/>
                    <a:gd name="T16" fmla="*/ 6 w 13"/>
                    <a:gd name="T17" fmla="*/ 124 h 124"/>
                    <a:gd name="T18" fmla="*/ 6 w 13"/>
                    <a:gd name="T19" fmla="*/ 1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24">
                      <a:moveTo>
                        <a:pt x="6" y="110"/>
                      </a:moveTo>
                      <a:lnTo>
                        <a:pt x="13" y="116"/>
                      </a:lnTo>
                      <a:lnTo>
                        <a:pt x="13" y="0"/>
                      </a:lnTo>
                      <a:lnTo>
                        <a:pt x="0" y="0"/>
                      </a:lnTo>
                      <a:lnTo>
                        <a:pt x="0" y="116"/>
                      </a:lnTo>
                      <a:lnTo>
                        <a:pt x="6" y="124"/>
                      </a:lnTo>
                      <a:lnTo>
                        <a:pt x="0" y="116"/>
                      </a:lnTo>
                      <a:lnTo>
                        <a:pt x="0" y="124"/>
                      </a:lnTo>
                      <a:lnTo>
                        <a:pt x="6" y="124"/>
                      </a:lnTo>
                      <a:lnTo>
                        <a:pt x="6" y="110"/>
                      </a:lnTo>
                    </a:path>
                  </a:pathLst>
                </a:custGeom>
                <a:noFill/>
                <a:ln w="31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08" name="Group 3246"/>
              <p:cNvGrpSpPr>
                <a:grpSpLocks/>
              </p:cNvGrpSpPr>
              <p:nvPr/>
            </p:nvGrpSpPr>
            <p:grpSpPr bwMode="auto">
              <a:xfrm>
                <a:off x="2119" y="3121"/>
                <a:ext cx="374" cy="208"/>
                <a:chOff x="2246" y="3121"/>
                <a:chExt cx="374" cy="208"/>
              </a:xfrm>
            </p:grpSpPr>
            <p:grpSp>
              <p:nvGrpSpPr>
                <p:cNvPr id="137" name="Group 3247"/>
                <p:cNvGrpSpPr>
                  <a:grpSpLocks/>
                </p:cNvGrpSpPr>
                <p:nvPr/>
              </p:nvGrpSpPr>
              <p:grpSpPr bwMode="auto">
                <a:xfrm>
                  <a:off x="2253" y="3121"/>
                  <a:ext cx="367" cy="182"/>
                  <a:chOff x="2253" y="3121"/>
                  <a:chExt cx="367" cy="182"/>
                </a:xfrm>
              </p:grpSpPr>
              <p:grpSp>
                <p:nvGrpSpPr>
                  <p:cNvPr id="1077" name="Group 3248"/>
                  <p:cNvGrpSpPr>
                    <a:grpSpLocks/>
                  </p:cNvGrpSpPr>
                  <p:nvPr/>
                </p:nvGrpSpPr>
                <p:grpSpPr bwMode="auto">
                  <a:xfrm>
                    <a:off x="2337" y="3128"/>
                    <a:ext cx="16" cy="20"/>
                    <a:chOff x="2337" y="3128"/>
                    <a:chExt cx="16" cy="20"/>
                  </a:xfrm>
                </p:grpSpPr>
                <p:sp>
                  <p:nvSpPr>
                    <p:cNvPr id="1096" name="Freeform 3249"/>
                    <p:cNvSpPr>
                      <a:spLocks/>
                    </p:cNvSpPr>
                    <p:nvPr/>
                  </p:nvSpPr>
                  <p:spPr bwMode="auto">
                    <a:xfrm>
                      <a:off x="2337" y="3128"/>
                      <a:ext cx="16" cy="20"/>
                    </a:xfrm>
                    <a:custGeom>
                      <a:avLst/>
                      <a:gdLst>
                        <a:gd name="T0" fmla="*/ 8 w 16"/>
                        <a:gd name="T1" fmla="*/ 10 h 20"/>
                        <a:gd name="T2" fmla="*/ 0 w 16"/>
                        <a:gd name="T3" fmla="*/ 6 h 20"/>
                        <a:gd name="T4" fmla="*/ 0 w 16"/>
                        <a:gd name="T5" fmla="*/ 20 h 20"/>
                        <a:gd name="T6" fmla="*/ 16 w 16"/>
                        <a:gd name="T7" fmla="*/ 20 h 20"/>
                        <a:gd name="T8" fmla="*/ 16 w 16"/>
                        <a:gd name="T9" fmla="*/ 6 h 20"/>
                        <a:gd name="T10" fmla="*/ 8 w 16"/>
                        <a:gd name="T11" fmla="*/ 0 h 20"/>
                        <a:gd name="T12" fmla="*/ 16 w 16"/>
                        <a:gd name="T13" fmla="*/ 6 h 20"/>
                        <a:gd name="T14" fmla="*/ 16 w 16"/>
                        <a:gd name="T15" fmla="*/ 0 h 20"/>
                        <a:gd name="T16" fmla="*/ 8 w 16"/>
                        <a:gd name="T17" fmla="*/ 0 h 20"/>
                        <a:gd name="T18" fmla="*/ 8 w 16"/>
                        <a:gd name="T19"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8" y="10"/>
                          </a:moveTo>
                          <a:lnTo>
                            <a:pt x="0" y="6"/>
                          </a:lnTo>
                          <a:lnTo>
                            <a:pt x="0" y="20"/>
                          </a:lnTo>
                          <a:lnTo>
                            <a:pt x="16" y="20"/>
                          </a:lnTo>
                          <a:lnTo>
                            <a:pt x="16" y="6"/>
                          </a:lnTo>
                          <a:lnTo>
                            <a:pt x="8" y="0"/>
                          </a:lnTo>
                          <a:lnTo>
                            <a:pt x="16" y="6"/>
                          </a:lnTo>
                          <a:lnTo>
                            <a:pt x="16" y="0"/>
                          </a:lnTo>
                          <a:lnTo>
                            <a:pt x="8" y="0"/>
                          </a:lnTo>
                          <a:lnTo>
                            <a:pt x="8" y="1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7" name="Freeform 3250"/>
                    <p:cNvSpPr>
                      <a:spLocks/>
                    </p:cNvSpPr>
                    <p:nvPr/>
                  </p:nvSpPr>
                  <p:spPr bwMode="auto">
                    <a:xfrm>
                      <a:off x="2337" y="3128"/>
                      <a:ext cx="16" cy="20"/>
                    </a:xfrm>
                    <a:custGeom>
                      <a:avLst/>
                      <a:gdLst>
                        <a:gd name="T0" fmla="*/ 8 w 16"/>
                        <a:gd name="T1" fmla="*/ 10 h 20"/>
                        <a:gd name="T2" fmla="*/ 0 w 16"/>
                        <a:gd name="T3" fmla="*/ 6 h 20"/>
                        <a:gd name="T4" fmla="*/ 0 w 16"/>
                        <a:gd name="T5" fmla="*/ 20 h 20"/>
                        <a:gd name="T6" fmla="*/ 16 w 16"/>
                        <a:gd name="T7" fmla="*/ 20 h 20"/>
                        <a:gd name="T8" fmla="*/ 16 w 16"/>
                        <a:gd name="T9" fmla="*/ 6 h 20"/>
                        <a:gd name="T10" fmla="*/ 8 w 16"/>
                        <a:gd name="T11" fmla="*/ 0 h 20"/>
                        <a:gd name="T12" fmla="*/ 16 w 16"/>
                        <a:gd name="T13" fmla="*/ 6 h 20"/>
                        <a:gd name="T14" fmla="*/ 16 w 16"/>
                        <a:gd name="T15" fmla="*/ 0 h 20"/>
                        <a:gd name="T16" fmla="*/ 8 w 16"/>
                        <a:gd name="T17" fmla="*/ 0 h 20"/>
                        <a:gd name="T18" fmla="*/ 8 w 16"/>
                        <a:gd name="T19"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8" y="10"/>
                          </a:moveTo>
                          <a:lnTo>
                            <a:pt x="0" y="6"/>
                          </a:lnTo>
                          <a:lnTo>
                            <a:pt x="0" y="20"/>
                          </a:lnTo>
                          <a:lnTo>
                            <a:pt x="16" y="20"/>
                          </a:lnTo>
                          <a:lnTo>
                            <a:pt x="16" y="6"/>
                          </a:lnTo>
                          <a:lnTo>
                            <a:pt x="8" y="0"/>
                          </a:lnTo>
                          <a:lnTo>
                            <a:pt x="16" y="6"/>
                          </a:lnTo>
                          <a:lnTo>
                            <a:pt x="16" y="0"/>
                          </a:lnTo>
                          <a:lnTo>
                            <a:pt x="8" y="0"/>
                          </a:lnTo>
                          <a:lnTo>
                            <a:pt x="8" y="1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078" name="Group 3251"/>
                  <p:cNvGrpSpPr>
                    <a:grpSpLocks/>
                  </p:cNvGrpSpPr>
                  <p:nvPr/>
                </p:nvGrpSpPr>
                <p:grpSpPr bwMode="auto">
                  <a:xfrm>
                    <a:off x="2253" y="3121"/>
                    <a:ext cx="86" cy="14"/>
                    <a:chOff x="2253" y="3121"/>
                    <a:chExt cx="86" cy="14"/>
                  </a:xfrm>
                </p:grpSpPr>
                <p:sp>
                  <p:nvSpPr>
                    <p:cNvPr id="1094" name="Freeform 3252"/>
                    <p:cNvSpPr>
                      <a:spLocks/>
                    </p:cNvSpPr>
                    <p:nvPr/>
                  </p:nvSpPr>
                  <p:spPr bwMode="auto">
                    <a:xfrm>
                      <a:off x="2253" y="3121"/>
                      <a:ext cx="86" cy="14"/>
                    </a:xfrm>
                    <a:custGeom>
                      <a:avLst/>
                      <a:gdLst>
                        <a:gd name="T0" fmla="*/ 15 w 86"/>
                        <a:gd name="T1" fmla="*/ 8 h 14"/>
                        <a:gd name="T2" fmla="*/ 8 w 86"/>
                        <a:gd name="T3" fmla="*/ 14 h 14"/>
                        <a:gd name="T4" fmla="*/ 86 w 86"/>
                        <a:gd name="T5" fmla="*/ 14 h 14"/>
                        <a:gd name="T6" fmla="*/ 86 w 86"/>
                        <a:gd name="T7" fmla="*/ 0 h 14"/>
                        <a:gd name="T8" fmla="*/ 8 w 86"/>
                        <a:gd name="T9" fmla="*/ 0 h 14"/>
                        <a:gd name="T10" fmla="*/ 0 w 86"/>
                        <a:gd name="T11" fmla="*/ 8 h 14"/>
                        <a:gd name="T12" fmla="*/ 8 w 86"/>
                        <a:gd name="T13" fmla="*/ 0 h 14"/>
                        <a:gd name="T14" fmla="*/ 0 w 86"/>
                        <a:gd name="T15" fmla="*/ 0 h 14"/>
                        <a:gd name="T16" fmla="*/ 0 w 86"/>
                        <a:gd name="T17" fmla="*/ 8 h 14"/>
                        <a:gd name="T18" fmla="*/ 15 w 86"/>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4">
                          <a:moveTo>
                            <a:pt x="15" y="8"/>
                          </a:moveTo>
                          <a:lnTo>
                            <a:pt x="8" y="14"/>
                          </a:lnTo>
                          <a:lnTo>
                            <a:pt x="86" y="14"/>
                          </a:lnTo>
                          <a:lnTo>
                            <a:pt x="86" y="0"/>
                          </a:lnTo>
                          <a:lnTo>
                            <a:pt x="8" y="0"/>
                          </a:lnTo>
                          <a:lnTo>
                            <a:pt x="0" y="8"/>
                          </a:lnTo>
                          <a:lnTo>
                            <a:pt x="8" y="0"/>
                          </a:lnTo>
                          <a:lnTo>
                            <a:pt x="0" y="0"/>
                          </a:lnTo>
                          <a:lnTo>
                            <a:pt x="0" y="8"/>
                          </a:lnTo>
                          <a:lnTo>
                            <a:pt x="15" y="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 name="Freeform 3253"/>
                    <p:cNvSpPr>
                      <a:spLocks/>
                    </p:cNvSpPr>
                    <p:nvPr/>
                  </p:nvSpPr>
                  <p:spPr bwMode="auto">
                    <a:xfrm>
                      <a:off x="2253" y="3121"/>
                      <a:ext cx="86" cy="14"/>
                    </a:xfrm>
                    <a:custGeom>
                      <a:avLst/>
                      <a:gdLst>
                        <a:gd name="T0" fmla="*/ 15 w 86"/>
                        <a:gd name="T1" fmla="*/ 8 h 14"/>
                        <a:gd name="T2" fmla="*/ 8 w 86"/>
                        <a:gd name="T3" fmla="*/ 14 h 14"/>
                        <a:gd name="T4" fmla="*/ 86 w 86"/>
                        <a:gd name="T5" fmla="*/ 14 h 14"/>
                        <a:gd name="T6" fmla="*/ 86 w 86"/>
                        <a:gd name="T7" fmla="*/ 0 h 14"/>
                        <a:gd name="T8" fmla="*/ 8 w 86"/>
                        <a:gd name="T9" fmla="*/ 0 h 14"/>
                        <a:gd name="T10" fmla="*/ 0 w 86"/>
                        <a:gd name="T11" fmla="*/ 8 h 14"/>
                        <a:gd name="T12" fmla="*/ 8 w 86"/>
                        <a:gd name="T13" fmla="*/ 0 h 14"/>
                        <a:gd name="T14" fmla="*/ 0 w 86"/>
                        <a:gd name="T15" fmla="*/ 0 h 14"/>
                        <a:gd name="T16" fmla="*/ 0 w 86"/>
                        <a:gd name="T17" fmla="*/ 8 h 14"/>
                        <a:gd name="T18" fmla="*/ 15 w 86"/>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4">
                          <a:moveTo>
                            <a:pt x="15" y="8"/>
                          </a:moveTo>
                          <a:lnTo>
                            <a:pt x="8" y="14"/>
                          </a:lnTo>
                          <a:lnTo>
                            <a:pt x="86" y="14"/>
                          </a:lnTo>
                          <a:lnTo>
                            <a:pt x="86" y="0"/>
                          </a:lnTo>
                          <a:lnTo>
                            <a:pt x="8" y="0"/>
                          </a:lnTo>
                          <a:lnTo>
                            <a:pt x="0" y="8"/>
                          </a:lnTo>
                          <a:lnTo>
                            <a:pt x="8" y="0"/>
                          </a:lnTo>
                          <a:lnTo>
                            <a:pt x="0" y="0"/>
                          </a:lnTo>
                          <a:lnTo>
                            <a:pt x="0" y="8"/>
                          </a:lnTo>
                          <a:lnTo>
                            <a:pt x="15" y="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079" name="Group 3254"/>
                  <p:cNvGrpSpPr>
                    <a:grpSpLocks/>
                  </p:cNvGrpSpPr>
                  <p:nvPr/>
                </p:nvGrpSpPr>
                <p:grpSpPr bwMode="auto">
                  <a:xfrm>
                    <a:off x="2253" y="3134"/>
                    <a:ext cx="16" cy="169"/>
                    <a:chOff x="2253" y="3134"/>
                    <a:chExt cx="16" cy="169"/>
                  </a:xfrm>
                </p:grpSpPr>
                <p:sp>
                  <p:nvSpPr>
                    <p:cNvPr id="1092" name="Freeform 3255"/>
                    <p:cNvSpPr>
                      <a:spLocks/>
                    </p:cNvSpPr>
                    <p:nvPr/>
                  </p:nvSpPr>
                  <p:spPr bwMode="auto">
                    <a:xfrm>
                      <a:off x="2253" y="3134"/>
                      <a:ext cx="16" cy="169"/>
                    </a:xfrm>
                    <a:custGeom>
                      <a:avLst/>
                      <a:gdLst>
                        <a:gd name="T0" fmla="*/ 8 w 16"/>
                        <a:gd name="T1" fmla="*/ 154 h 169"/>
                        <a:gd name="T2" fmla="*/ 16 w 16"/>
                        <a:gd name="T3" fmla="*/ 162 h 169"/>
                        <a:gd name="T4" fmla="*/ 16 w 16"/>
                        <a:gd name="T5" fmla="*/ 0 h 169"/>
                        <a:gd name="T6" fmla="*/ 0 w 16"/>
                        <a:gd name="T7" fmla="*/ 0 h 169"/>
                        <a:gd name="T8" fmla="*/ 0 w 16"/>
                        <a:gd name="T9" fmla="*/ 162 h 169"/>
                        <a:gd name="T10" fmla="*/ 8 w 16"/>
                        <a:gd name="T11" fmla="*/ 169 h 169"/>
                        <a:gd name="T12" fmla="*/ 0 w 16"/>
                        <a:gd name="T13" fmla="*/ 162 h 169"/>
                        <a:gd name="T14" fmla="*/ 0 w 16"/>
                        <a:gd name="T15" fmla="*/ 169 h 169"/>
                        <a:gd name="T16" fmla="*/ 8 w 16"/>
                        <a:gd name="T17" fmla="*/ 169 h 169"/>
                        <a:gd name="T18" fmla="*/ 8 w 16"/>
                        <a:gd name="T19"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9">
                          <a:moveTo>
                            <a:pt x="8" y="154"/>
                          </a:moveTo>
                          <a:lnTo>
                            <a:pt x="16" y="162"/>
                          </a:lnTo>
                          <a:lnTo>
                            <a:pt x="16" y="0"/>
                          </a:lnTo>
                          <a:lnTo>
                            <a:pt x="0" y="0"/>
                          </a:lnTo>
                          <a:lnTo>
                            <a:pt x="0" y="162"/>
                          </a:lnTo>
                          <a:lnTo>
                            <a:pt x="8" y="169"/>
                          </a:lnTo>
                          <a:lnTo>
                            <a:pt x="0" y="162"/>
                          </a:lnTo>
                          <a:lnTo>
                            <a:pt x="0" y="169"/>
                          </a:lnTo>
                          <a:lnTo>
                            <a:pt x="8" y="169"/>
                          </a:lnTo>
                          <a:lnTo>
                            <a:pt x="8" y="15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3" name="Freeform 3256"/>
                    <p:cNvSpPr>
                      <a:spLocks/>
                    </p:cNvSpPr>
                    <p:nvPr/>
                  </p:nvSpPr>
                  <p:spPr bwMode="auto">
                    <a:xfrm>
                      <a:off x="2253" y="3134"/>
                      <a:ext cx="16" cy="169"/>
                    </a:xfrm>
                    <a:custGeom>
                      <a:avLst/>
                      <a:gdLst>
                        <a:gd name="T0" fmla="*/ 8 w 16"/>
                        <a:gd name="T1" fmla="*/ 154 h 169"/>
                        <a:gd name="T2" fmla="*/ 16 w 16"/>
                        <a:gd name="T3" fmla="*/ 162 h 169"/>
                        <a:gd name="T4" fmla="*/ 16 w 16"/>
                        <a:gd name="T5" fmla="*/ 0 h 169"/>
                        <a:gd name="T6" fmla="*/ 0 w 16"/>
                        <a:gd name="T7" fmla="*/ 0 h 169"/>
                        <a:gd name="T8" fmla="*/ 0 w 16"/>
                        <a:gd name="T9" fmla="*/ 162 h 169"/>
                        <a:gd name="T10" fmla="*/ 8 w 16"/>
                        <a:gd name="T11" fmla="*/ 169 h 169"/>
                        <a:gd name="T12" fmla="*/ 0 w 16"/>
                        <a:gd name="T13" fmla="*/ 162 h 169"/>
                        <a:gd name="T14" fmla="*/ 0 w 16"/>
                        <a:gd name="T15" fmla="*/ 169 h 169"/>
                        <a:gd name="T16" fmla="*/ 8 w 16"/>
                        <a:gd name="T17" fmla="*/ 169 h 169"/>
                        <a:gd name="T18" fmla="*/ 8 w 16"/>
                        <a:gd name="T19"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9">
                          <a:moveTo>
                            <a:pt x="8" y="154"/>
                          </a:moveTo>
                          <a:lnTo>
                            <a:pt x="16" y="162"/>
                          </a:lnTo>
                          <a:lnTo>
                            <a:pt x="16" y="0"/>
                          </a:lnTo>
                          <a:lnTo>
                            <a:pt x="0" y="0"/>
                          </a:lnTo>
                          <a:lnTo>
                            <a:pt x="0" y="162"/>
                          </a:lnTo>
                          <a:lnTo>
                            <a:pt x="8" y="169"/>
                          </a:lnTo>
                          <a:lnTo>
                            <a:pt x="0" y="162"/>
                          </a:lnTo>
                          <a:lnTo>
                            <a:pt x="0" y="169"/>
                          </a:lnTo>
                          <a:lnTo>
                            <a:pt x="8" y="169"/>
                          </a:lnTo>
                          <a:lnTo>
                            <a:pt x="8" y="15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080" name="Group 3257"/>
                  <p:cNvGrpSpPr>
                    <a:grpSpLocks/>
                  </p:cNvGrpSpPr>
                  <p:nvPr/>
                </p:nvGrpSpPr>
                <p:grpSpPr bwMode="auto">
                  <a:xfrm>
                    <a:off x="2261" y="3289"/>
                    <a:ext cx="85" cy="14"/>
                    <a:chOff x="2261" y="3289"/>
                    <a:chExt cx="85" cy="14"/>
                  </a:xfrm>
                </p:grpSpPr>
                <p:sp>
                  <p:nvSpPr>
                    <p:cNvPr id="1090" name="Freeform 3258"/>
                    <p:cNvSpPr>
                      <a:spLocks/>
                    </p:cNvSpPr>
                    <p:nvPr/>
                  </p:nvSpPr>
                  <p:spPr bwMode="auto">
                    <a:xfrm>
                      <a:off x="2261" y="3289"/>
                      <a:ext cx="85" cy="14"/>
                    </a:xfrm>
                    <a:custGeom>
                      <a:avLst/>
                      <a:gdLst>
                        <a:gd name="T0" fmla="*/ 71 w 85"/>
                        <a:gd name="T1" fmla="*/ 7 h 14"/>
                        <a:gd name="T2" fmla="*/ 78 w 85"/>
                        <a:gd name="T3" fmla="*/ 0 h 14"/>
                        <a:gd name="T4" fmla="*/ 0 w 85"/>
                        <a:gd name="T5" fmla="*/ 0 h 14"/>
                        <a:gd name="T6" fmla="*/ 0 w 85"/>
                        <a:gd name="T7" fmla="*/ 14 h 14"/>
                        <a:gd name="T8" fmla="*/ 78 w 85"/>
                        <a:gd name="T9" fmla="*/ 14 h 14"/>
                        <a:gd name="T10" fmla="*/ 85 w 85"/>
                        <a:gd name="T11" fmla="*/ 7 h 14"/>
                        <a:gd name="T12" fmla="*/ 78 w 85"/>
                        <a:gd name="T13" fmla="*/ 14 h 14"/>
                        <a:gd name="T14" fmla="*/ 85 w 85"/>
                        <a:gd name="T15" fmla="*/ 14 h 14"/>
                        <a:gd name="T16" fmla="*/ 85 w 85"/>
                        <a:gd name="T17" fmla="*/ 7 h 14"/>
                        <a:gd name="T18" fmla="*/ 71 w 85"/>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4">
                          <a:moveTo>
                            <a:pt x="71" y="7"/>
                          </a:moveTo>
                          <a:lnTo>
                            <a:pt x="78" y="0"/>
                          </a:lnTo>
                          <a:lnTo>
                            <a:pt x="0" y="0"/>
                          </a:lnTo>
                          <a:lnTo>
                            <a:pt x="0" y="14"/>
                          </a:lnTo>
                          <a:lnTo>
                            <a:pt x="78" y="14"/>
                          </a:lnTo>
                          <a:lnTo>
                            <a:pt x="85" y="7"/>
                          </a:lnTo>
                          <a:lnTo>
                            <a:pt x="78" y="14"/>
                          </a:lnTo>
                          <a:lnTo>
                            <a:pt x="85" y="14"/>
                          </a:lnTo>
                          <a:lnTo>
                            <a:pt x="85" y="7"/>
                          </a:lnTo>
                          <a:lnTo>
                            <a:pt x="71" y="7"/>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1" name="Freeform 3259"/>
                    <p:cNvSpPr>
                      <a:spLocks/>
                    </p:cNvSpPr>
                    <p:nvPr/>
                  </p:nvSpPr>
                  <p:spPr bwMode="auto">
                    <a:xfrm>
                      <a:off x="2261" y="3289"/>
                      <a:ext cx="85" cy="14"/>
                    </a:xfrm>
                    <a:custGeom>
                      <a:avLst/>
                      <a:gdLst>
                        <a:gd name="T0" fmla="*/ 71 w 85"/>
                        <a:gd name="T1" fmla="*/ 7 h 14"/>
                        <a:gd name="T2" fmla="*/ 78 w 85"/>
                        <a:gd name="T3" fmla="*/ 0 h 14"/>
                        <a:gd name="T4" fmla="*/ 0 w 85"/>
                        <a:gd name="T5" fmla="*/ 0 h 14"/>
                        <a:gd name="T6" fmla="*/ 0 w 85"/>
                        <a:gd name="T7" fmla="*/ 14 h 14"/>
                        <a:gd name="T8" fmla="*/ 78 w 85"/>
                        <a:gd name="T9" fmla="*/ 14 h 14"/>
                        <a:gd name="T10" fmla="*/ 85 w 85"/>
                        <a:gd name="T11" fmla="*/ 7 h 14"/>
                        <a:gd name="T12" fmla="*/ 78 w 85"/>
                        <a:gd name="T13" fmla="*/ 14 h 14"/>
                        <a:gd name="T14" fmla="*/ 85 w 85"/>
                        <a:gd name="T15" fmla="*/ 14 h 14"/>
                        <a:gd name="T16" fmla="*/ 85 w 85"/>
                        <a:gd name="T17" fmla="*/ 7 h 14"/>
                        <a:gd name="T18" fmla="*/ 71 w 85"/>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4">
                          <a:moveTo>
                            <a:pt x="71" y="7"/>
                          </a:moveTo>
                          <a:lnTo>
                            <a:pt x="78" y="0"/>
                          </a:lnTo>
                          <a:lnTo>
                            <a:pt x="0" y="0"/>
                          </a:lnTo>
                          <a:lnTo>
                            <a:pt x="0" y="14"/>
                          </a:lnTo>
                          <a:lnTo>
                            <a:pt x="78" y="14"/>
                          </a:lnTo>
                          <a:lnTo>
                            <a:pt x="85" y="7"/>
                          </a:lnTo>
                          <a:lnTo>
                            <a:pt x="78" y="14"/>
                          </a:lnTo>
                          <a:lnTo>
                            <a:pt x="85" y="14"/>
                          </a:lnTo>
                          <a:lnTo>
                            <a:pt x="85" y="7"/>
                          </a:lnTo>
                          <a:lnTo>
                            <a:pt x="71" y="7"/>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081" name="Group 3260"/>
                  <p:cNvGrpSpPr>
                    <a:grpSpLocks/>
                  </p:cNvGrpSpPr>
                  <p:nvPr/>
                </p:nvGrpSpPr>
                <p:grpSpPr bwMode="auto">
                  <a:xfrm>
                    <a:off x="2337" y="3273"/>
                    <a:ext cx="16" cy="23"/>
                    <a:chOff x="2337" y="3273"/>
                    <a:chExt cx="16" cy="23"/>
                  </a:xfrm>
                </p:grpSpPr>
                <p:sp>
                  <p:nvSpPr>
                    <p:cNvPr id="1088" name="Freeform 3261"/>
                    <p:cNvSpPr>
                      <a:spLocks/>
                    </p:cNvSpPr>
                    <p:nvPr/>
                  </p:nvSpPr>
                  <p:spPr bwMode="auto">
                    <a:xfrm>
                      <a:off x="2337" y="3273"/>
                      <a:ext cx="16" cy="23"/>
                    </a:xfrm>
                    <a:custGeom>
                      <a:avLst/>
                      <a:gdLst>
                        <a:gd name="T0" fmla="*/ 8 w 16"/>
                        <a:gd name="T1" fmla="*/ 0 h 23"/>
                        <a:gd name="T2" fmla="*/ 0 w 16"/>
                        <a:gd name="T3" fmla="*/ 6 h 23"/>
                        <a:gd name="T4" fmla="*/ 0 w 16"/>
                        <a:gd name="T5" fmla="*/ 23 h 23"/>
                        <a:gd name="T6" fmla="*/ 16 w 16"/>
                        <a:gd name="T7" fmla="*/ 23 h 23"/>
                        <a:gd name="T8" fmla="*/ 16 w 16"/>
                        <a:gd name="T9" fmla="*/ 6 h 23"/>
                        <a:gd name="T10" fmla="*/ 8 w 16"/>
                        <a:gd name="T11" fmla="*/ 11 h 23"/>
                        <a:gd name="T12" fmla="*/ 8 w 16"/>
                        <a:gd name="T13" fmla="*/ 0 h 23"/>
                        <a:gd name="T14" fmla="*/ 0 w 16"/>
                        <a:gd name="T15" fmla="*/ 0 h 23"/>
                        <a:gd name="T16" fmla="*/ 0 w 16"/>
                        <a:gd name="T17" fmla="*/ 6 h 23"/>
                        <a:gd name="T18" fmla="*/ 8 w 1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3">
                          <a:moveTo>
                            <a:pt x="8" y="0"/>
                          </a:moveTo>
                          <a:lnTo>
                            <a:pt x="0" y="6"/>
                          </a:lnTo>
                          <a:lnTo>
                            <a:pt x="0" y="23"/>
                          </a:lnTo>
                          <a:lnTo>
                            <a:pt x="16" y="23"/>
                          </a:lnTo>
                          <a:lnTo>
                            <a:pt x="16" y="6"/>
                          </a:lnTo>
                          <a:lnTo>
                            <a:pt x="8" y="11"/>
                          </a:lnTo>
                          <a:lnTo>
                            <a:pt x="8" y="0"/>
                          </a:lnTo>
                          <a:lnTo>
                            <a:pt x="0" y="0"/>
                          </a:lnTo>
                          <a:lnTo>
                            <a:pt x="0" y="6"/>
                          </a:lnTo>
                          <a:lnTo>
                            <a:pt x="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9" name="Freeform 3262"/>
                    <p:cNvSpPr>
                      <a:spLocks/>
                    </p:cNvSpPr>
                    <p:nvPr/>
                  </p:nvSpPr>
                  <p:spPr bwMode="auto">
                    <a:xfrm>
                      <a:off x="2337" y="3273"/>
                      <a:ext cx="16" cy="23"/>
                    </a:xfrm>
                    <a:custGeom>
                      <a:avLst/>
                      <a:gdLst>
                        <a:gd name="T0" fmla="*/ 8 w 16"/>
                        <a:gd name="T1" fmla="*/ 0 h 23"/>
                        <a:gd name="T2" fmla="*/ 0 w 16"/>
                        <a:gd name="T3" fmla="*/ 6 h 23"/>
                        <a:gd name="T4" fmla="*/ 0 w 16"/>
                        <a:gd name="T5" fmla="*/ 23 h 23"/>
                        <a:gd name="T6" fmla="*/ 16 w 16"/>
                        <a:gd name="T7" fmla="*/ 23 h 23"/>
                        <a:gd name="T8" fmla="*/ 16 w 16"/>
                        <a:gd name="T9" fmla="*/ 6 h 23"/>
                        <a:gd name="T10" fmla="*/ 8 w 16"/>
                        <a:gd name="T11" fmla="*/ 11 h 23"/>
                        <a:gd name="T12" fmla="*/ 8 w 16"/>
                        <a:gd name="T13" fmla="*/ 0 h 23"/>
                        <a:gd name="T14" fmla="*/ 0 w 16"/>
                        <a:gd name="T15" fmla="*/ 0 h 23"/>
                        <a:gd name="T16" fmla="*/ 0 w 16"/>
                        <a:gd name="T17" fmla="*/ 6 h 23"/>
                        <a:gd name="T18" fmla="*/ 8 w 1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3">
                          <a:moveTo>
                            <a:pt x="8" y="0"/>
                          </a:moveTo>
                          <a:lnTo>
                            <a:pt x="0" y="6"/>
                          </a:lnTo>
                          <a:lnTo>
                            <a:pt x="0" y="23"/>
                          </a:lnTo>
                          <a:lnTo>
                            <a:pt x="16" y="23"/>
                          </a:lnTo>
                          <a:lnTo>
                            <a:pt x="16" y="6"/>
                          </a:lnTo>
                          <a:lnTo>
                            <a:pt x="8" y="11"/>
                          </a:lnTo>
                          <a:lnTo>
                            <a:pt x="8" y="0"/>
                          </a:lnTo>
                          <a:lnTo>
                            <a:pt x="0" y="0"/>
                          </a:lnTo>
                          <a:lnTo>
                            <a:pt x="0" y="6"/>
                          </a:lnTo>
                          <a:lnTo>
                            <a:pt x="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082" name="Group 3263"/>
                  <p:cNvGrpSpPr>
                    <a:grpSpLocks/>
                  </p:cNvGrpSpPr>
                  <p:nvPr/>
                </p:nvGrpSpPr>
                <p:grpSpPr bwMode="auto">
                  <a:xfrm>
                    <a:off x="2345" y="3267"/>
                    <a:ext cx="268" cy="14"/>
                    <a:chOff x="2345" y="3267"/>
                    <a:chExt cx="268" cy="14"/>
                  </a:xfrm>
                </p:grpSpPr>
                <p:sp>
                  <p:nvSpPr>
                    <p:cNvPr id="1086" name="Freeform 3264"/>
                    <p:cNvSpPr>
                      <a:spLocks/>
                    </p:cNvSpPr>
                    <p:nvPr/>
                  </p:nvSpPr>
                  <p:spPr bwMode="auto">
                    <a:xfrm>
                      <a:off x="2345" y="3267"/>
                      <a:ext cx="268" cy="14"/>
                    </a:xfrm>
                    <a:custGeom>
                      <a:avLst/>
                      <a:gdLst>
                        <a:gd name="T0" fmla="*/ 254 w 268"/>
                        <a:gd name="T1" fmla="*/ 8 h 14"/>
                        <a:gd name="T2" fmla="*/ 261 w 268"/>
                        <a:gd name="T3" fmla="*/ 0 h 14"/>
                        <a:gd name="T4" fmla="*/ 0 w 268"/>
                        <a:gd name="T5" fmla="*/ 0 h 14"/>
                        <a:gd name="T6" fmla="*/ 0 w 268"/>
                        <a:gd name="T7" fmla="*/ 14 h 14"/>
                        <a:gd name="T8" fmla="*/ 261 w 268"/>
                        <a:gd name="T9" fmla="*/ 14 h 14"/>
                        <a:gd name="T10" fmla="*/ 268 w 268"/>
                        <a:gd name="T11" fmla="*/ 8 h 14"/>
                        <a:gd name="T12" fmla="*/ 261 w 268"/>
                        <a:gd name="T13" fmla="*/ 14 h 14"/>
                        <a:gd name="T14" fmla="*/ 268 w 268"/>
                        <a:gd name="T15" fmla="*/ 14 h 14"/>
                        <a:gd name="T16" fmla="*/ 268 w 268"/>
                        <a:gd name="T17" fmla="*/ 8 h 14"/>
                        <a:gd name="T18" fmla="*/ 254 w 268"/>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4">
                          <a:moveTo>
                            <a:pt x="254" y="8"/>
                          </a:moveTo>
                          <a:lnTo>
                            <a:pt x="261" y="0"/>
                          </a:lnTo>
                          <a:lnTo>
                            <a:pt x="0" y="0"/>
                          </a:lnTo>
                          <a:lnTo>
                            <a:pt x="0" y="14"/>
                          </a:lnTo>
                          <a:lnTo>
                            <a:pt x="261" y="14"/>
                          </a:lnTo>
                          <a:lnTo>
                            <a:pt x="268" y="8"/>
                          </a:lnTo>
                          <a:lnTo>
                            <a:pt x="261" y="14"/>
                          </a:lnTo>
                          <a:lnTo>
                            <a:pt x="268" y="14"/>
                          </a:lnTo>
                          <a:lnTo>
                            <a:pt x="268" y="8"/>
                          </a:lnTo>
                          <a:lnTo>
                            <a:pt x="254" y="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7" name="Freeform 3265"/>
                    <p:cNvSpPr>
                      <a:spLocks/>
                    </p:cNvSpPr>
                    <p:nvPr/>
                  </p:nvSpPr>
                  <p:spPr bwMode="auto">
                    <a:xfrm>
                      <a:off x="2345" y="3267"/>
                      <a:ext cx="268" cy="14"/>
                    </a:xfrm>
                    <a:custGeom>
                      <a:avLst/>
                      <a:gdLst>
                        <a:gd name="T0" fmla="*/ 254 w 268"/>
                        <a:gd name="T1" fmla="*/ 8 h 14"/>
                        <a:gd name="T2" fmla="*/ 261 w 268"/>
                        <a:gd name="T3" fmla="*/ 0 h 14"/>
                        <a:gd name="T4" fmla="*/ 0 w 268"/>
                        <a:gd name="T5" fmla="*/ 0 h 14"/>
                        <a:gd name="T6" fmla="*/ 0 w 268"/>
                        <a:gd name="T7" fmla="*/ 14 h 14"/>
                        <a:gd name="T8" fmla="*/ 261 w 268"/>
                        <a:gd name="T9" fmla="*/ 14 h 14"/>
                        <a:gd name="T10" fmla="*/ 268 w 268"/>
                        <a:gd name="T11" fmla="*/ 8 h 14"/>
                        <a:gd name="T12" fmla="*/ 261 w 268"/>
                        <a:gd name="T13" fmla="*/ 14 h 14"/>
                        <a:gd name="T14" fmla="*/ 268 w 268"/>
                        <a:gd name="T15" fmla="*/ 14 h 14"/>
                        <a:gd name="T16" fmla="*/ 268 w 268"/>
                        <a:gd name="T17" fmla="*/ 8 h 14"/>
                        <a:gd name="T18" fmla="*/ 254 w 268"/>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4">
                          <a:moveTo>
                            <a:pt x="254" y="8"/>
                          </a:moveTo>
                          <a:lnTo>
                            <a:pt x="261" y="0"/>
                          </a:lnTo>
                          <a:lnTo>
                            <a:pt x="0" y="0"/>
                          </a:lnTo>
                          <a:lnTo>
                            <a:pt x="0" y="14"/>
                          </a:lnTo>
                          <a:lnTo>
                            <a:pt x="261" y="14"/>
                          </a:lnTo>
                          <a:lnTo>
                            <a:pt x="268" y="8"/>
                          </a:lnTo>
                          <a:lnTo>
                            <a:pt x="261" y="14"/>
                          </a:lnTo>
                          <a:lnTo>
                            <a:pt x="268" y="14"/>
                          </a:lnTo>
                          <a:lnTo>
                            <a:pt x="268" y="8"/>
                          </a:lnTo>
                          <a:lnTo>
                            <a:pt x="254" y="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083" name="Group 3266"/>
                  <p:cNvGrpSpPr>
                    <a:grpSpLocks/>
                  </p:cNvGrpSpPr>
                  <p:nvPr/>
                </p:nvGrpSpPr>
                <p:grpSpPr bwMode="auto">
                  <a:xfrm>
                    <a:off x="2604" y="3219"/>
                    <a:ext cx="16" cy="56"/>
                    <a:chOff x="2604" y="3219"/>
                    <a:chExt cx="16" cy="56"/>
                  </a:xfrm>
                </p:grpSpPr>
                <p:sp>
                  <p:nvSpPr>
                    <p:cNvPr id="1084" name="Freeform 3267"/>
                    <p:cNvSpPr>
                      <a:spLocks/>
                    </p:cNvSpPr>
                    <p:nvPr/>
                  </p:nvSpPr>
                  <p:spPr bwMode="auto">
                    <a:xfrm>
                      <a:off x="2604" y="3219"/>
                      <a:ext cx="16" cy="56"/>
                    </a:xfrm>
                    <a:custGeom>
                      <a:avLst/>
                      <a:gdLst>
                        <a:gd name="T0" fmla="*/ 7 w 16"/>
                        <a:gd name="T1" fmla="*/ 12 h 56"/>
                        <a:gd name="T2" fmla="*/ 0 w 16"/>
                        <a:gd name="T3" fmla="*/ 6 h 56"/>
                        <a:gd name="T4" fmla="*/ 0 w 16"/>
                        <a:gd name="T5" fmla="*/ 56 h 56"/>
                        <a:gd name="T6" fmla="*/ 16 w 16"/>
                        <a:gd name="T7" fmla="*/ 56 h 56"/>
                        <a:gd name="T8" fmla="*/ 16 w 16"/>
                        <a:gd name="T9" fmla="*/ 6 h 56"/>
                        <a:gd name="T10" fmla="*/ 7 w 16"/>
                        <a:gd name="T11" fmla="*/ 0 h 56"/>
                        <a:gd name="T12" fmla="*/ 16 w 16"/>
                        <a:gd name="T13" fmla="*/ 6 h 56"/>
                        <a:gd name="T14" fmla="*/ 16 w 16"/>
                        <a:gd name="T15" fmla="*/ 0 h 56"/>
                        <a:gd name="T16" fmla="*/ 7 w 16"/>
                        <a:gd name="T17" fmla="*/ 0 h 56"/>
                        <a:gd name="T18" fmla="*/ 7 w 16"/>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6">
                          <a:moveTo>
                            <a:pt x="7" y="12"/>
                          </a:moveTo>
                          <a:lnTo>
                            <a:pt x="0" y="6"/>
                          </a:lnTo>
                          <a:lnTo>
                            <a:pt x="0" y="56"/>
                          </a:lnTo>
                          <a:lnTo>
                            <a:pt x="16" y="56"/>
                          </a:lnTo>
                          <a:lnTo>
                            <a:pt x="16" y="6"/>
                          </a:lnTo>
                          <a:lnTo>
                            <a:pt x="7" y="0"/>
                          </a:lnTo>
                          <a:lnTo>
                            <a:pt x="16" y="6"/>
                          </a:lnTo>
                          <a:lnTo>
                            <a:pt x="16" y="0"/>
                          </a:lnTo>
                          <a:lnTo>
                            <a:pt x="7" y="0"/>
                          </a:lnTo>
                          <a:lnTo>
                            <a:pt x="7" y="12"/>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5" name="Freeform 3268"/>
                    <p:cNvSpPr>
                      <a:spLocks/>
                    </p:cNvSpPr>
                    <p:nvPr/>
                  </p:nvSpPr>
                  <p:spPr bwMode="auto">
                    <a:xfrm>
                      <a:off x="2604" y="3219"/>
                      <a:ext cx="16" cy="56"/>
                    </a:xfrm>
                    <a:custGeom>
                      <a:avLst/>
                      <a:gdLst>
                        <a:gd name="T0" fmla="*/ 7 w 16"/>
                        <a:gd name="T1" fmla="*/ 12 h 56"/>
                        <a:gd name="T2" fmla="*/ 0 w 16"/>
                        <a:gd name="T3" fmla="*/ 6 h 56"/>
                        <a:gd name="T4" fmla="*/ 0 w 16"/>
                        <a:gd name="T5" fmla="*/ 56 h 56"/>
                        <a:gd name="T6" fmla="*/ 16 w 16"/>
                        <a:gd name="T7" fmla="*/ 56 h 56"/>
                        <a:gd name="T8" fmla="*/ 16 w 16"/>
                        <a:gd name="T9" fmla="*/ 6 h 56"/>
                        <a:gd name="T10" fmla="*/ 7 w 16"/>
                        <a:gd name="T11" fmla="*/ 0 h 56"/>
                        <a:gd name="T12" fmla="*/ 16 w 16"/>
                        <a:gd name="T13" fmla="*/ 6 h 56"/>
                        <a:gd name="T14" fmla="*/ 16 w 16"/>
                        <a:gd name="T15" fmla="*/ 0 h 56"/>
                        <a:gd name="T16" fmla="*/ 7 w 16"/>
                        <a:gd name="T17" fmla="*/ 0 h 56"/>
                        <a:gd name="T18" fmla="*/ 7 w 16"/>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6">
                          <a:moveTo>
                            <a:pt x="7" y="12"/>
                          </a:moveTo>
                          <a:lnTo>
                            <a:pt x="0" y="6"/>
                          </a:lnTo>
                          <a:lnTo>
                            <a:pt x="0" y="56"/>
                          </a:lnTo>
                          <a:lnTo>
                            <a:pt x="16" y="56"/>
                          </a:lnTo>
                          <a:lnTo>
                            <a:pt x="16" y="6"/>
                          </a:lnTo>
                          <a:lnTo>
                            <a:pt x="7" y="0"/>
                          </a:lnTo>
                          <a:lnTo>
                            <a:pt x="16" y="6"/>
                          </a:lnTo>
                          <a:lnTo>
                            <a:pt x="16" y="0"/>
                          </a:lnTo>
                          <a:lnTo>
                            <a:pt x="7" y="0"/>
                          </a:lnTo>
                          <a:lnTo>
                            <a:pt x="7" y="12"/>
                          </a:lnTo>
                        </a:path>
                      </a:pathLst>
                    </a:custGeom>
                    <a:solidFill>
                      <a:srgbClr val="C8C8D2"/>
                    </a:solidFill>
                    <a:ln w="3175" cap="rnd">
                      <a:solidFill>
                        <a:srgbClr val="000000"/>
                      </a:solidFill>
                      <a:prstDash val="solid"/>
                      <a:round/>
                      <a:headEnd/>
                      <a:tailEnd/>
                    </a:ln>
                  </p:spPr>
                  <p:txBody>
                    <a:bodyPr/>
                    <a:lstStyle/>
                    <a:p>
                      <a:endParaRPr lang="en-US"/>
                    </a:p>
                  </p:txBody>
                </p:sp>
              </p:grpSp>
            </p:grpSp>
            <p:grpSp>
              <p:nvGrpSpPr>
                <p:cNvPr id="138" name="Group 3269"/>
                <p:cNvGrpSpPr>
                  <a:grpSpLocks/>
                </p:cNvGrpSpPr>
                <p:nvPr/>
              </p:nvGrpSpPr>
              <p:grpSpPr bwMode="auto">
                <a:xfrm>
                  <a:off x="2261" y="3135"/>
                  <a:ext cx="359" cy="161"/>
                  <a:chOff x="2261" y="3135"/>
                  <a:chExt cx="359" cy="161"/>
                </a:xfrm>
              </p:grpSpPr>
              <p:grpSp>
                <p:nvGrpSpPr>
                  <p:cNvPr id="854" name="Group 3270"/>
                  <p:cNvGrpSpPr>
                    <a:grpSpLocks/>
                  </p:cNvGrpSpPr>
                  <p:nvPr/>
                </p:nvGrpSpPr>
                <p:grpSpPr bwMode="auto">
                  <a:xfrm>
                    <a:off x="2297" y="3142"/>
                    <a:ext cx="323" cy="133"/>
                    <a:chOff x="2297" y="3142"/>
                    <a:chExt cx="323" cy="133"/>
                  </a:xfrm>
                </p:grpSpPr>
                <p:grpSp>
                  <p:nvGrpSpPr>
                    <p:cNvPr id="858" name="Group 3271"/>
                    <p:cNvGrpSpPr>
                      <a:grpSpLocks/>
                    </p:cNvGrpSpPr>
                    <p:nvPr/>
                  </p:nvGrpSpPr>
                  <p:grpSpPr bwMode="auto">
                    <a:xfrm>
                      <a:off x="2303" y="3153"/>
                      <a:ext cx="304" cy="68"/>
                      <a:chOff x="2303" y="3153"/>
                      <a:chExt cx="304" cy="68"/>
                    </a:xfrm>
                  </p:grpSpPr>
                  <p:sp>
                    <p:nvSpPr>
                      <p:cNvPr id="1075" name="Freeform 3272"/>
                      <p:cNvSpPr>
                        <a:spLocks/>
                      </p:cNvSpPr>
                      <p:nvPr/>
                    </p:nvSpPr>
                    <p:spPr bwMode="auto">
                      <a:xfrm>
                        <a:off x="2303" y="3153"/>
                        <a:ext cx="304" cy="68"/>
                      </a:xfrm>
                      <a:custGeom>
                        <a:avLst/>
                        <a:gdLst>
                          <a:gd name="T0" fmla="*/ 152 w 304"/>
                          <a:gd name="T1" fmla="*/ 0 h 68"/>
                          <a:gd name="T2" fmla="*/ 206 w 304"/>
                          <a:gd name="T3" fmla="*/ 0 h 68"/>
                          <a:gd name="T4" fmla="*/ 252 w 304"/>
                          <a:gd name="T5" fmla="*/ 0 h 68"/>
                          <a:gd name="T6" fmla="*/ 285 w 304"/>
                          <a:gd name="T7" fmla="*/ 0 h 68"/>
                          <a:gd name="T8" fmla="*/ 299 w 304"/>
                          <a:gd name="T9" fmla="*/ 0 h 68"/>
                          <a:gd name="T10" fmla="*/ 301 w 304"/>
                          <a:gd name="T11" fmla="*/ 1 h 68"/>
                          <a:gd name="T12" fmla="*/ 303 w 304"/>
                          <a:gd name="T13" fmla="*/ 2 h 68"/>
                          <a:gd name="T14" fmla="*/ 304 w 304"/>
                          <a:gd name="T15" fmla="*/ 4 h 68"/>
                          <a:gd name="T16" fmla="*/ 304 w 304"/>
                          <a:gd name="T17" fmla="*/ 5 h 68"/>
                          <a:gd name="T18" fmla="*/ 304 w 304"/>
                          <a:gd name="T19" fmla="*/ 9 h 68"/>
                          <a:gd name="T20" fmla="*/ 304 w 304"/>
                          <a:gd name="T21" fmla="*/ 16 h 68"/>
                          <a:gd name="T22" fmla="*/ 304 w 304"/>
                          <a:gd name="T23" fmla="*/ 25 h 68"/>
                          <a:gd name="T24" fmla="*/ 304 w 304"/>
                          <a:gd name="T25" fmla="*/ 33 h 68"/>
                          <a:gd name="T26" fmla="*/ 304 w 304"/>
                          <a:gd name="T27" fmla="*/ 44 h 68"/>
                          <a:gd name="T28" fmla="*/ 304 w 304"/>
                          <a:gd name="T29" fmla="*/ 52 h 68"/>
                          <a:gd name="T30" fmla="*/ 304 w 304"/>
                          <a:gd name="T31" fmla="*/ 60 h 68"/>
                          <a:gd name="T32" fmla="*/ 304 w 304"/>
                          <a:gd name="T33" fmla="*/ 62 h 68"/>
                          <a:gd name="T34" fmla="*/ 304 w 304"/>
                          <a:gd name="T35" fmla="*/ 65 h 68"/>
                          <a:gd name="T36" fmla="*/ 303 w 304"/>
                          <a:gd name="T37" fmla="*/ 66 h 68"/>
                          <a:gd name="T38" fmla="*/ 301 w 304"/>
                          <a:gd name="T39" fmla="*/ 68 h 68"/>
                          <a:gd name="T40" fmla="*/ 299 w 304"/>
                          <a:gd name="T41" fmla="*/ 68 h 68"/>
                          <a:gd name="T42" fmla="*/ 285 w 304"/>
                          <a:gd name="T43" fmla="*/ 68 h 68"/>
                          <a:gd name="T44" fmla="*/ 252 w 304"/>
                          <a:gd name="T45" fmla="*/ 68 h 68"/>
                          <a:gd name="T46" fmla="*/ 206 w 304"/>
                          <a:gd name="T47" fmla="*/ 68 h 68"/>
                          <a:gd name="T48" fmla="*/ 152 w 304"/>
                          <a:gd name="T49" fmla="*/ 68 h 68"/>
                          <a:gd name="T50" fmla="*/ 99 w 304"/>
                          <a:gd name="T51" fmla="*/ 68 h 68"/>
                          <a:gd name="T52" fmla="*/ 53 w 304"/>
                          <a:gd name="T53" fmla="*/ 68 h 68"/>
                          <a:gd name="T54" fmla="*/ 21 w 304"/>
                          <a:gd name="T55" fmla="*/ 68 h 68"/>
                          <a:gd name="T56" fmla="*/ 5 w 304"/>
                          <a:gd name="T57" fmla="*/ 68 h 68"/>
                          <a:gd name="T58" fmla="*/ 4 w 304"/>
                          <a:gd name="T59" fmla="*/ 68 h 68"/>
                          <a:gd name="T60" fmla="*/ 3 w 304"/>
                          <a:gd name="T61" fmla="*/ 66 h 68"/>
                          <a:gd name="T62" fmla="*/ 1 w 304"/>
                          <a:gd name="T63" fmla="*/ 66 h 68"/>
                          <a:gd name="T64" fmla="*/ 0 w 304"/>
                          <a:gd name="T65" fmla="*/ 62 h 68"/>
                          <a:gd name="T66" fmla="*/ 0 w 304"/>
                          <a:gd name="T67" fmla="*/ 60 h 68"/>
                          <a:gd name="T68" fmla="*/ 0 w 304"/>
                          <a:gd name="T69" fmla="*/ 52 h 68"/>
                          <a:gd name="T70" fmla="*/ 0 w 304"/>
                          <a:gd name="T71" fmla="*/ 45 h 68"/>
                          <a:gd name="T72" fmla="*/ 0 w 304"/>
                          <a:gd name="T73" fmla="*/ 36 h 68"/>
                          <a:gd name="T74" fmla="*/ 0 w 304"/>
                          <a:gd name="T75" fmla="*/ 26 h 68"/>
                          <a:gd name="T76" fmla="*/ 0 w 304"/>
                          <a:gd name="T77" fmla="*/ 17 h 68"/>
                          <a:gd name="T78" fmla="*/ 0 w 304"/>
                          <a:gd name="T79" fmla="*/ 10 h 68"/>
                          <a:gd name="T80" fmla="*/ 0 w 304"/>
                          <a:gd name="T81" fmla="*/ 6 h 68"/>
                          <a:gd name="T82" fmla="*/ 1 w 304"/>
                          <a:gd name="T83" fmla="*/ 5 h 68"/>
                          <a:gd name="T84" fmla="*/ 3 w 304"/>
                          <a:gd name="T85" fmla="*/ 3 h 68"/>
                          <a:gd name="T86" fmla="*/ 5 w 304"/>
                          <a:gd name="T87" fmla="*/ 2 h 68"/>
                          <a:gd name="T88" fmla="*/ 5 w 304"/>
                          <a:gd name="T89" fmla="*/ 0 h 68"/>
                          <a:gd name="T90" fmla="*/ 20 w 304"/>
                          <a:gd name="T91" fmla="*/ 0 h 68"/>
                          <a:gd name="T92" fmla="*/ 53 w 304"/>
                          <a:gd name="T93" fmla="*/ 0 h 68"/>
                          <a:gd name="T94" fmla="*/ 99 w 304"/>
                          <a:gd name="T95" fmla="*/ 0 h 68"/>
                          <a:gd name="T96" fmla="*/ 152 w 304"/>
                          <a:gd name="T9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68">
                            <a:moveTo>
                              <a:pt x="152" y="0"/>
                            </a:moveTo>
                            <a:lnTo>
                              <a:pt x="206" y="0"/>
                            </a:lnTo>
                            <a:lnTo>
                              <a:pt x="252" y="0"/>
                            </a:lnTo>
                            <a:lnTo>
                              <a:pt x="285" y="0"/>
                            </a:lnTo>
                            <a:lnTo>
                              <a:pt x="299" y="0"/>
                            </a:lnTo>
                            <a:lnTo>
                              <a:pt x="301" y="1"/>
                            </a:lnTo>
                            <a:lnTo>
                              <a:pt x="303" y="2"/>
                            </a:lnTo>
                            <a:lnTo>
                              <a:pt x="304" y="4"/>
                            </a:lnTo>
                            <a:lnTo>
                              <a:pt x="304" y="5"/>
                            </a:lnTo>
                            <a:lnTo>
                              <a:pt x="304" y="9"/>
                            </a:lnTo>
                            <a:lnTo>
                              <a:pt x="304" y="16"/>
                            </a:lnTo>
                            <a:lnTo>
                              <a:pt x="304" y="25"/>
                            </a:lnTo>
                            <a:lnTo>
                              <a:pt x="304" y="33"/>
                            </a:lnTo>
                            <a:lnTo>
                              <a:pt x="304" y="44"/>
                            </a:lnTo>
                            <a:lnTo>
                              <a:pt x="304" y="52"/>
                            </a:lnTo>
                            <a:lnTo>
                              <a:pt x="304" y="60"/>
                            </a:lnTo>
                            <a:lnTo>
                              <a:pt x="304" y="62"/>
                            </a:lnTo>
                            <a:lnTo>
                              <a:pt x="304" y="65"/>
                            </a:lnTo>
                            <a:lnTo>
                              <a:pt x="303" y="66"/>
                            </a:lnTo>
                            <a:lnTo>
                              <a:pt x="301" y="68"/>
                            </a:lnTo>
                            <a:lnTo>
                              <a:pt x="299" y="68"/>
                            </a:lnTo>
                            <a:lnTo>
                              <a:pt x="285" y="68"/>
                            </a:lnTo>
                            <a:lnTo>
                              <a:pt x="252" y="68"/>
                            </a:lnTo>
                            <a:lnTo>
                              <a:pt x="206" y="68"/>
                            </a:lnTo>
                            <a:lnTo>
                              <a:pt x="152" y="68"/>
                            </a:lnTo>
                            <a:lnTo>
                              <a:pt x="99" y="68"/>
                            </a:lnTo>
                            <a:lnTo>
                              <a:pt x="53" y="68"/>
                            </a:lnTo>
                            <a:lnTo>
                              <a:pt x="21" y="68"/>
                            </a:lnTo>
                            <a:lnTo>
                              <a:pt x="5" y="68"/>
                            </a:lnTo>
                            <a:lnTo>
                              <a:pt x="4" y="68"/>
                            </a:lnTo>
                            <a:lnTo>
                              <a:pt x="3" y="66"/>
                            </a:lnTo>
                            <a:lnTo>
                              <a:pt x="1" y="66"/>
                            </a:lnTo>
                            <a:lnTo>
                              <a:pt x="0" y="62"/>
                            </a:lnTo>
                            <a:lnTo>
                              <a:pt x="0" y="60"/>
                            </a:lnTo>
                            <a:lnTo>
                              <a:pt x="0" y="52"/>
                            </a:lnTo>
                            <a:lnTo>
                              <a:pt x="0" y="45"/>
                            </a:lnTo>
                            <a:lnTo>
                              <a:pt x="0" y="36"/>
                            </a:lnTo>
                            <a:lnTo>
                              <a:pt x="0" y="26"/>
                            </a:lnTo>
                            <a:lnTo>
                              <a:pt x="0" y="17"/>
                            </a:lnTo>
                            <a:lnTo>
                              <a:pt x="0" y="10"/>
                            </a:lnTo>
                            <a:lnTo>
                              <a:pt x="0" y="6"/>
                            </a:lnTo>
                            <a:lnTo>
                              <a:pt x="1" y="5"/>
                            </a:lnTo>
                            <a:lnTo>
                              <a:pt x="3" y="3"/>
                            </a:lnTo>
                            <a:lnTo>
                              <a:pt x="5" y="2"/>
                            </a:lnTo>
                            <a:lnTo>
                              <a:pt x="5" y="0"/>
                            </a:lnTo>
                            <a:lnTo>
                              <a:pt x="20" y="0"/>
                            </a:lnTo>
                            <a:lnTo>
                              <a:pt x="53" y="0"/>
                            </a:lnTo>
                            <a:lnTo>
                              <a:pt x="99" y="0"/>
                            </a:lnTo>
                            <a:lnTo>
                              <a:pt x="152"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6" name="Freeform 3273"/>
                      <p:cNvSpPr>
                        <a:spLocks/>
                      </p:cNvSpPr>
                      <p:nvPr/>
                    </p:nvSpPr>
                    <p:spPr bwMode="auto">
                      <a:xfrm>
                        <a:off x="2303" y="3153"/>
                        <a:ext cx="304" cy="68"/>
                      </a:xfrm>
                      <a:custGeom>
                        <a:avLst/>
                        <a:gdLst>
                          <a:gd name="T0" fmla="*/ 152 w 304"/>
                          <a:gd name="T1" fmla="*/ 0 h 68"/>
                          <a:gd name="T2" fmla="*/ 206 w 304"/>
                          <a:gd name="T3" fmla="*/ 0 h 68"/>
                          <a:gd name="T4" fmla="*/ 252 w 304"/>
                          <a:gd name="T5" fmla="*/ 0 h 68"/>
                          <a:gd name="T6" fmla="*/ 285 w 304"/>
                          <a:gd name="T7" fmla="*/ 0 h 68"/>
                          <a:gd name="T8" fmla="*/ 299 w 304"/>
                          <a:gd name="T9" fmla="*/ 0 h 68"/>
                          <a:gd name="T10" fmla="*/ 301 w 304"/>
                          <a:gd name="T11" fmla="*/ 1 h 68"/>
                          <a:gd name="T12" fmla="*/ 303 w 304"/>
                          <a:gd name="T13" fmla="*/ 2 h 68"/>
                          <a:gd name="T14" fmla="*/ 304 w 304"/>
                          <a:gd name="T15" fmla="*/ 4 h 68"/>
                          <a:gd name="T16" fmla="*/ 304 w 304"/>
                          <a:gd name="T17" fmla="*/ 5 h 68"/>
                          <a:gd name="T18" fmla="*/ 304 w 304"/>
                          <a:gd name="T19" fmla="*/ 9 h 68"/>
                          <a:gd name="T20" fmla="*/ 304 w 304"/>
                          <a:gd name="T21" fmla="*/ 16 h 68"/>
                          <a:gd name="T22" fmla="*/ 304 w 304"/>
                          <a:gd name="T23" fmla="*/ 25 h 68"/>
                          <a:gd name="T24" fmla="*/ 304 w 304"/>
                          <a:gd name="T25" fmla="*/ 33 h 68"/>
                          <a:gd name="T26" fmla="*/ 304 w 304"/>
                          <a:gd name="T27" fmla="*/ 44 h 68"/>
                          <a:gd name="T28" fmla="*/ 304 w 304"/>
                          <a:gd name="T29" fmla="*/ 52 h 68"/>
                          <a:gd name="T30" fmla="*/ 304 w 304"/>
                          <a:gd name="T31" fmla="*/ 60 h 68"/>
                          <a:gd name="T32" fmla="*/ 304 w 304"/>
                          <a:gd name="T33" fmla="*/ 62 h 68"/>
                          <a:gd name="T34" fmla="*/ 304 w 304"/>
                          <a:gd name="T35" fmla="*/ 65 h 68"/>
                          <a:gd name="T36" fmla="*/ 303 w 304"/>
                          <a:gd name="T37" fmla="*/ 66 h 68"/>
                          <a:gd name="T38" fmla="*/ 301 w 304"/>
                          <a:gd name="T39" fmla="*/ 68 h 68"/>
                          <a:gd name="T40" fmla="*/ 299 w 304"/>
                          <a:gd name="T41" fmla="*/ 68 h 68"/>
                          <a:gd name="T42" fmla="*/ 285 w 304"/>
                          <a:gd name="T43" fmla="*/ 68 h 68"/>
                          <a:gd name="T44" fmla="*/ 252 w 304"/>
                          <a:gd name="T45" fmla="*/ 68 h 68"/>
                          <a:gd name="T46" fmla="*/ 206 w 304"/>
                          <a:gd name="T47" fmla="*/ 68 h 68"/>
                          <a:gd name="T48" fmla="*/ 152 w 304"/>
                          <a:gd name="T49" fmla="*/ 68 h 68"/>
                          <a:gd name="T50" fmla="*/ 99 w 304"/>
                          <a:gd name="T51" fmla="*/ 68 h 68"/>
                          <a:gd name="T52" fmla="*/ 53 w 304"/>
                          <a:gd name="T53" fmla="*/ 68 h 68"/>
                          <a:gd name="T54" fmla="*/ 21 w 304"/>
                          <a:gd name="T55" fmla="*/ 68 h 68"/>
                          <a:gd name="T56" fmla="*/ 5 w 304"/>
                          <a:gd name="T57" fmla="*/ 68 h 68"/>
                          <a:gd name="T58" fmla="*/ 4 w 304"/>
                          <a:gd name="T59" fmla="*/ 68 h 68"/>
                          <a:gd name="T60" fmla="*/ 3 w 304"/>
                          <a:gd name="T61" fmla="*/ 66 h 68"/>
                          <a:gd name="T62" fmla="*/ 1 w 304"/>
                          <a:gd name="T63" fmla="*/ 66 h 68"/>
                          <a:gd name="T64" fmla="*/ 0 w 304"/>
                          <a:gd name="T65" fmla="*/ 62 h 68"/>
                          <a:gd name="T66" fmla="*/ 0 w 304"/>
                          <a:gd name="T67" fmla="*/ 60 h 68"/>
                          <a:gd name="T68" fmla="*/ 0 w 304"/>
                          <a:gd name="T69" fmla="*/ 52 h 68"/>
                          <a:gd name="T70" fmla="*/ 0 w 304"/>
                          <a:gd name="T71" fmla="*/ 45 h 68"/>
                          <a:gd name="T72" fmla="*/ 0 w 304"/>
                          <a:gd name="T73" fmla="*/ 36 h 68"/>
                          <a:gd name="T74" fmla="*/ 0 w 304"/>
                          <a:gd name="T75" fmla="*/ 26 h 68"/>
                          <a:gd name="T76" fmla="*/ 0 w 304"/>
                          <a:gd name="T77" fmla="*/ 17 h 68"/>
                          <a:gd name="T78" fmla="*/ 0 w 304"/>
                          <a:gd name="T79" fmla="*/ 10 h 68"/>
                          <a:gd name="T80" fmla="*/ 0 w 304"/>
                          <a:gd name="T81" fmla="*/ 6 h 68"/>
                          <a:gd name="T82" fmla="*/ 1 w 304"/>
                          <a:gd name="T83" fmla="*/ 5 h 68"/>
                          <a:gd name="T84" fmla="*/ 3 w 304"/>
                          <a:gd name="T85" fmla="*/ 3 h 68"/>
                          <a:gd name="T86" fmla="*/ 5 w 304"/>
                          <a:gd name="T87" fmla="*/ 2 h 68"/>
                          <a:gd name="T88" fmla="*/ 5 w 304"/>
                          <a:gd name="T89" fmla="*/ 0 h 68"/>
                          <a:gd name="T90" fmla="*/ 20 w 304"/>
                          <a:gd name="T91" fmla="*/ 0 h 68"/>
                          <a:gd name="T92" fmla="*/ 53 w 304"/>
                          <a:gd name="T93" fmla="*/ 0 h 68"/>
                          <a:gd name="T94" fmla="*/ 99 w 304"/>
                          <a:gd name="T95" fmla="*/ 0 h 68"/>
                          <a:gd name="T96" fmla="*/ 152 w 304"/>
                          <a:gd name="T9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68">
                            <a:moveTo>
                              <a:pt x="152" y="0"/>
                            </a:moveTo>
                            <a:lnTo>
                              <a:pt x="206" y="0"/>
                            </a:lnTo>
                            <a:lnTo>
                              <a:pt x="252" y="0"/>
                            </a:lnTo>
                            <a:lnTo>
                              <a:pt x="285" y="0"/>
                            </a:lnTo>
                            <a:lnTo>
                              <a:pt x="299" y="0"/>
                            </a:lnTo>
                            <a:lnTo>
                              <a:pt x="301" y="1"/>
                            </a:lnTo>
                            <a:lnTo>
                              <a:pt x="303" y="2"/>
                            </a:lnTo>
                            <a:lnTo>
                              <a:pt x="304" y="4"/>
                            </a:lnTo>
                            <a:lnTo>
                              <a:pt x="304" y="5"/>
                            </a:lnTo>
                            <a:lnTo>
                              <a:pt x="304" y="9"/>
                            </a:lnTo>
                            <a:lnTo>
                              <a:pt x="304" y="16"/>
                            </a:lnTo>
                            <a:lnTo>
                              <a:pt x="304" y="25"/>
                            </a:lnTo>
                            <a:lnTo>
                              <a:pt x="304" y="33"/>
                            </a:lnTo>
                            <a:lnTo>
                              <a:pt x="304" y="44"/>
                            </a:lnTo>
                            <a:lnTo>
                              <a:pt x="304" y="52"/>
                            </a:lnTo>
                            <a:lnTo>
                              <a:pt x="304" y="60"/>
                            </a:lnTo>
                            <a:lnTo>
                              <a:pt x="304" y="62"/>
                            </a:lnTo>
                            <a:lnTo>
                              <a:pt x="304" y="65"/>
                            </a:lnTo>
                            <a:lnTo>
                              <a:pt x="303" y="66"/>
                            </a:lnTo>
                            <a:lnTo>
                              <a:pt x="301" y="68"/>
                            </a:lnTo>
                            <a:lnTo>
                              <a:pt x="299" y="68"/>
                            </a:lnTo>
                            <a:lnTo>
                              <a:pt x="285" y="68"/>
                            </a:lnTo>
                            <a:lnTo>
                              <a:pt x="252" y="68"/>
                            </a:lnTo>
                            <a:lnTo>
                              <a:pt x="206" y="68"/>
                            </a:lnTo>
                            <a:lnTo>
                              <a:pt x="152" y="68"/>
                            </a:lnTo>
                            <a:lnTo>
                              <a:pt x="99" y="68"/>
                            </a:lnTo>
                            <a:lnTo>
                              <a:pt x="53" y="68"/>
                            </a:lnTo>
                            <a:lnTo>
                              <a:pt x="21" y="68"/>
                            </a:lnTo>
                            <a:lnTo>
                              <a:pt x="5" y="68"/>
                            </a:lnTo>
                            <a:lnTo>
                              <a:pt x="4" y="68"/>
                            </a:lnTo>
                            <a:lnTo>
                              <a:pt x="3" y="66"/>
                            </a:lnTo>
                            <a:lnTo>
                              <a:pt x="1" y="66"/>
                            </a:lnTo>
                            <a:lnTo>
                              <a:pt x="0" y="62"/>
                            </a:lnTo>
                            <a:lnTo>
                              <a:pt x="0" y="60"/>
                            </a:lnTo>
                            <a:lnTo>
                              <a:pt x="0" y="52"/>
                            </a:lnTo>
                            <a:lnTo>
                              <a:pt x="0" y="45"/>
                            </a:lnTo>
                            <a:lnTo>
                              <a:pt x="0" y="36"/>
                            </a:lnTo>
                            <a:lnTo>
                              <a:pt x="0" y="26"/>
                            </a:lnTo>
                            <a:lnTo>
                              <a:pt x="0" y="17"/>
                            </a:lnTo>
                            <a:lnTo>
                              <a:pt x="0" y="10"/>
                            </a:lnTo>
                            <a:lnTo>
                              <a:pt x="0" y="6"/>
                            </a:lnTo>
                            <a:lnTo>
                              <a:pt x="1" y="5"/>
                            </a:lnTo>
                            <a:lnTo>
                              <a:pt x="3" y="3"/>
                            </a:lnTo>
                            <a:lnTo>
                              <a:pt x="5" y="2"/>
                            </a:lnTo>
                            <a:lnTo>
                              <a:pt x="5" y="0"/>
                            </a:lnTo>
                            <a:lnTo>
                              <a:pt x="20" y="0"/>
                            </a:lnTo>
                            <a:lnTo>
                              <a:pt x="53" y="0"/>
                            </a:lnTo>
                            <a:lnTo>
                              <a:pt x="99" y="0"/>
                            </a:lnTo>
                            <a:lnTo>
                              <a:pt x="152"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59" name="Group 3274"/>
                    <p:cNvGrpSpPr>
                      <a:grpSpLocks/>
                    </p:cNvGrpSpPr>
                    <p:nvPr/>
                  </p:nvGrpSpPr>
                  <p:grpSpPr bwMode="auto">
                    <a:xfrm>
                      <a:off x="2457" y="3142"/>
                      <a:ext cx="50" cy="13"/>
                      <a:chOff x="2457" y="3142"/>
                      <a:chExt cx="50" cy="13"/>
                    </a:xfrm>
                  </p:grpSpPr>
                  <p:sp>
                    <p:nvSpPr>
                      <p:cNvPr id="1073" name="Freeform 3275"/>
                      <p:cNvSpPr>
                        <a:spLocks/>
                      </p:cNvSpPr>
                      <p:nvPr/>
                    </p:nvSpPr>
                    <p:spPr bwMode="auto">
                      <a:xfrm>
                        <a:off x="2457" y="3142"/>
                        <a:ext cx="50" cy="13"/>
                      </a:xfrm>
                      <a:custGeom>
                        <a:avLst/>
                        <a:gdLst>
                          <a:gd name="T0" fmla="*/ 50 w 50"/>
                          <a:gd name="T1" fmla="*/ 0 h 13"/>
                          <a:gd name="T2" fmla="*/ 50 w 50"/>
                          <a:gd name="T3" fmla="*/ 0 h 13"/>
                          <a:gd name="T4" fmla="*/ 0 w 50"/>
                          <a:gd name="T5" fmla="*/ 0 h 13"/>
                          <a:gd name="T6" fmla="*/ 0 w 50"/>
                          <a:gd name="T7" fmla="*/ 13 h 13"/>
                          <a:gd name="T8" fmla="*/ 50 w 50"/>
                          <a:gd name="T9" fmla="*/ 13 h 13"/>
                          <a:gd name="T10" fmla="*/ 50 w 50"/>
                          <a:gd name="T11" fmla="*/ 0 h 13"/>
                        </a:gdLst>
                        <a:ahLst/>
                        <a:cxnLst>
                          <a:cxn ang="0">
                            <a:pos x="T0" y="T1"/>
                          </a:cxn>
                          <a:cxn ang="0">
                            <a:pos x="T2" y="T3"/>
                          </a:cxn>
                          <a:cxn ang="0">
                            <a:pos x="T4" y="T5"/>
                          </a:cxn>
                          <a:cxn ang="0">
                            <a:pos x="T6" y="T7"/>
                          </a:cxn>
                          <a:cxn ang="0">
                            <a:pos x="T8" y="T9"/>
                          </a:cxn>
                          <a:cxn ang="0">
                            <a:pos x="T10" y="T11"/>
                          </a:cxn>
                        </a:cxnLst>
                        <a:rect l="0" t="0" r="r" b="b"/>
                        <a:pathLst>
                          <a:path w="50" h="13">
                            <a:moveTo>
                              <a:pt x="50" y="0"/>
                            </a:moveTo>
                            <a:lnTo>
                              <a:pt x="50" y="0"/>
                            </a:lnTo>
                            <a:lnTo>
                              <a:pt x="0" y="0"/>
                            </a:lnTo>
                            <a:lnTo>
                              <a:pt x="0" y="13"/>
                            </a:lnTo>
                            <a:lnTo>
                              <a:pt x="50" y="13"/>
                            </a:lnTo>
                            <a:lnTo>
                              <a:pt x="5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4" name="Freeform 3276"/>
                      <p:cNvSpPr>
                        <a:spLocks/>
                      </p:cNvSpPr>
                      <p:nvPr/>
                    </p:nvSpPr>
                    <p:spPr bwMode="auto">
                      <a:xfrm>
                        <a:off x="2457" y="3142"/>
                        <a:ext cx="50" cy="13"/>
                      </a:xfrm>
                      <a:custGeom>
                        <a:avLst/>
                        <a:gdLst>
                          <a:gd name="T0" fmla="*/ 50 w 50"/>
                          <a:gd name="T1" fmla="*/ 0 h 13"/>
                          <a:gd name="T2" fmla="*/ 50 w 50"/>
                          <a:gd name="T3" fmla="*/ 0 h 13"/>
                          <a:gd name="T4" fmla="*/ 0 w 50"/>
                          <a:gd name="T5" fmla="*/ 0 h 13"/>
                          <a:gd name="T6" fmla="*/ 0 w 50"/>
                          <a:gd name="T7" fmla="*/ 13 h 13"/>
                          <a:gd name="T8" fmla="*/ 50 w 50"/>
                          <a:gd name="T9" fmla="*/ 13 h 13"/>
                          <a:gd name="T10" fmla="*/ 50 w 50"/>
                          <a:gd name="T11" fmla="*/ 0 h 13"/>
                        </a:gdLst>
                        <a:ahLst/>
                        <a:cxnLst>
                          <a:cxn ang="0">
                            <a:pos x="T0" y="T1"/>
                          </a:cxn>
                          <a:cxn ang="0">
                            <a:pos x="T2" y="T3"/>
                          </a:cxn>
                          <a:cxn ang="0">
                            <a:pos x="T4" y="T5"/>
                          </a:cxn>
                          <a:cxn ang="0">
                            <a:pos x="T6" y="T7"/>
                          </a:cxn>
                          <a:cxn ang="0">
                            <a:pos x="T8" y="T9"/>
                          </a:cxn>
                          <a:cxn ang="0">
                            <a:pos x="T10" y="T11"/>
                          </a:cxn>
                        </a:cxnLst>
                        <a:rect l="0" t="0" r="r" b="b"/>
                        <a:pathLst>
                          <a:path w="50" h="13">
                            <a:moveTo>
                              <a:pt x="50" y="0"/>
                            </a:moveTo>
                            <a:lnTo>
                              <a:pt x="50" y="0"/>
                            </a:lnTo>
                            <a:lnTo>
                              <a:pt x="0" y="0"/>
                            </a:lnTo>
                            <a:lnTo>
                              <a:pt x="0" y="13"/>
                            </a:lnTo>
                            <a:lnTo>
                              <a:pt x="50" y="13"/>
                            </a:lnTo>
                            <a:lnTo>
                              <a:pt x="5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60" name="Group 3277"/>
                    <p:cNvGrpSpPr>
                      <a:grpSpLocks/>
                    </p:cNvGrpSpPr>
                    <p:nvPr/>
                  </p:nvGrpSpPr>
                  <p:grpSpPr bwMode="auto">
                    <a:xfrm>
                      <a:off x="2512" y="3142"/>
                      <a:ext cx="43" cy="13"/>
                      <a:chOff x="2512" y="3142"/>
                      <a:chExt cx="43" cy="13"/>
                    </a:xfrm>
                  </p:grpSpPr>
                  <p:sp>
                    <p:nvSpPr>
                      <p:cNvPr id="1071" name="Freeform 3278"/>
                      <p:cNvSpPr>
                        <a:spLocks/>
                      </p:cNvSpPr>
                      <p:nvPr/>
                    </p:nvSpPr>
                    <p:spPr bwMode="auto">
                      <a:xfrm>
                        <a:off x="2512" y="3142"/>
                        <a:ext cx="43" cy="13"/>
                      </a:xfrm>
                      <a:custGeom>
                        <a:avLst/>
                        <a:gdLst>
                          <a:gd name="T0" fmla="*/ 43 w 43"/>
                          <a:gd name="T1" fmla="*/ 0 h 13"/>
                          <a:gd name="T2" fmla="*/ 43 w 43"/>
                          <a:gd name="T3" fmla="*/ 0 h 13"/>
                          <a:gd name="T4" fmla="*/ 0 w 43"/>
                          <a:gd name="T5" fmla="*/ 0 h 13"/>
                          <a:gd name="T6" fmla="*/ 0 w 43"/>
                          <a:gd name="T7" fmla="*/ 13 h 13"/>
                          <a:gd name="T8" fmla="*/ 43 w 43"/>
                          <a:gd name="T9" fmla="*/ 13 h 13"/>
                          <a:gd name="T10" fmla="*/ 43 w 43"/>
                          <a:gd name="T11" fmla="*/ 0 h 13"/>
                        </a:gdLst>
                        <a:ahLst/>
                        <a:cxnLst>
                          <a:cxn ang="0">
                            <a:pos x="T0" y="T1"/>
                          </a:cxn>
                          <a:cxn ang="0">
                            <a:pos x="T2" y="T3"/>
                          </a:cxn>
                          <a:cxn ang="0">
                            <a:pos x="T4" y="T5"/>
                          </a:cxn>
                          <a:cxn ang="0">
                            <a:pos x="T6" y="T7"/>
                          </a:cxn>
                          <a:cxn ang="0">
                            <a:pos x="T8" y="T9"/>
                          </a:cxn>
                          <a:cxn ang="0">
                            <a:pos x="T10" y="T11"/>
                          </a:cxn>
                        </a:cxnLst>
                        <a:rect l="0" t="0" r="r" b="b"/>
                        <a:pathLst>
                          <a:path w="43" h="13">
                            <a:moveTo>
                              <a:pt x="43" y="0"/>
                            </a:moveTo>
                            <a:lnTo>
                              <a:pt x="43" y="0"/>
                            </a:lnTo>
                            <a:lnTo>
                              <a:pt x="0" y="0"/>
                            </a:lnTo>
                            <a:lnTo>
                              <a:pt x="0" y="13"/>
                            </a:lnTo>
                            <a:lnTo>
                              <a:pt x="43" y="13"/>
                            </a:lnTo>
                            <a:lnTo>
                              <a:pt x="43"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2" name="Freeform 3279"/>
                      <p:cNvSpPr>
                        <a:spLocks/>
                      </p:cNvSpPr>
                      <p:nvPr/>
                    </p:nvSpPr>
                    <p:spPr bwMode="auto">
                      <a:xfrm>
                        <a:off x="2512" y="3142"/>
                        <a:ext cx="43" cy="13"/>
                      </a:xfrm>
                      <a:custGeom>
                        <a:avLst/>
                        <a:gdLst>
                          <a:gd name="T0" fmla="*/ 43 w 43"/>
                          <a:gd name="T1" fmla="*/ 0 h 13"/>
                          <a:gd name="T2" fmla="*/ 43 w 43"/>
                          <a:gd name="T3" fmla="*/ 0 h 13"/>
                          <a:gd name="T4" fmla="*/ 0 w 43"/>
                          <a:gd name="T5" fmla="*/ 0 h 13"/>
                          <a:gd name="T6" fmla="*/ 0 w 43"/>
                          <a:gd name="T7" fmla="*/ 13 h 13"/>
                          <a:gd name="T8" fmla="*/ 43 w 43"/>
                          <a:gd name="T9" fmla="*/ 13 h 13"/>
                          <a:gd name="T10" fmla="*/ 43 w 43"/>
                          <a:gd name="T11" fmla="*/ 0 h 13"/>
                        </a:gdLst>
                        <a:ahLst/>
                        <a:cxnLst>
                          <a:cxn ang="0">
                            <a:pos x="T0" y="T1"/>
                          </a:cxn>
                          <a:cxn ang="0">
                            <a:pos x="T2" y="T3"/>
                          </a:cxn>
                          <a:cxn ang="0">
                            <a:pos x="T4" y="T5"/>
                          </a:cxn>
                          <a:cxn ang="0">
                            <a:pos x="T6" y="T7"/>
                          </a:cxn>
                          <a:cxn ang="0">
                            <a:pos x="T8" y="T9"/>
                          </a:cxn>
                          <a:cxn ang="0">
                            <a:pos x="T10" y="T11"/>
                          </a:cxn>
                        </a:cxnLst>
                        <a:rect l="0" t="0" r="r" b="b"/>
                        <a:pathLst>
                          <a:path w="43" h="13">
                            <a:moveTo>
                              <a:pt x="43" y="0"/>
                            </a:moveTo>
                            <a:lnTo>
                              <a:pt x="43" y="0"/>
                            </a:lnTo>
                            <a:lnTo>
                              <a:pt x="0" y="0"/>
                            </a:lnTo>
                            <a:lnTo>
                              <a:pt x="0" y="13"/>
                            </a:lnTo>
                            <a:lnTo>
                              <a:pt x="43" y="13"/>
                            </a:lnTo>
                            <a:lnTo>
                              <a:pt x="43"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61" name="Group 3280"/>
                    <p:cNvGrpSpPr>
                      <a:grpSpLocks/>
                    </p:cNvGrpSpPr>
                    <p:nvPr/>
                  </p:nvGrpSpPr>
                  <p:grpSpPr bwMode="auto">
                    <a:xfrm>
                      <a:off x="2560" y="3142"/>
                      <a:ext cx="28" cy="13"/>
                      <a:chOff x="2560" y="3142"/>
                      <a:chExt cx="28" cy="13"/>
                    </a:xfrm>
                  </p:grpSpPr>
                  <p:sp>
                    <p:nvSpPr>
                      <p:cNvPr id="1069" name="Freeform 3281"/>
                      <p:cNvSpPr>
                        <a:spLocks/>
                      </p:cNvSpPr>
                      <p:nvPr/>
                    </p:nvSpPr>
                    <p:spPr bwMode="auto">
                      <a:xfrm>
                        <a:off x="2560" y="3142"/>
                        <a:ext cx="28" cy="13"/>
                      </a:xfrm>
                      <a:custGeom>
                        <a:avLst/>
                        <a:gdLst>
                          <a:gd name="T0" fmla="*/ 28 w 28"/>
                          <a:gd name="T1" fmla="*/ 0 h 13"/>
                          <a:gd name="T2" fmla="*/ 28 w 28"/>
                          <a:gd name="T3" fmla="*/ 0 h 13"/>
                          <a:gd name="T4" fmla="*/ 0 w 28"/>
                          <a:gd name="T5" fmla="*/ 0 h 13"/>
                          <a:gd name="T6" fmla="*/ 0 w 28"/>
                          <a:gd name="T7" fmla="*/ 13 h 13"/>
                          <a:gd name="T8" fmla="*/ 28 w 28"/>
                          <a:gd name="T9" fmla="*/ 13 h 13"/>
                          <a:gd name="T10" fmla="*/ 28 w 28"/>
                          <a:gd name="T11" fmla="*/ 0 h 13"/>
                        </a:gdLst>
                        <a:ahLst/>
                        <a:cxnLst>
                          <a:cxn ang="0">
                            <a:pos x="T0" y="T1"/>
                          </a:cxn>
                          <a:cxn ang="0">
                            <a:pos x="T2" y="T3"/>
                          </a:cxn>
                          <a:cxn ang="0">
                            <a:pos x="T4" y="T5"/>
                          </a:cxn>
                          <a:cxn ang="0">
                            <a:pos x="T6" y="T7"/>
                          </a:cxn>
                          <a:cxn ang="0">
                            <a:pos x="T8" y="T9"/>
                          </a:cxn>
                          <a:cxn ang="0">
                            <a:pos x="T10" y="T11"/>
                          </a:cxn>
                        </a:cxnLst>
                        <a:rect l="0" t="0" r="r" b="b"/>
                        <a:pathLst>
                          <a:path w="28" h="13">
                            <a:moveTo>
                              <a:pt x="28" y="0"/>
                            </a:moveTo>
                            <a:lnTo>
                              <a:pt x="28" y="0"/>
                            </a:lnTo>
                            <a:lnTo>
                              <a:pt x="0" y="0"/>
                            </a:lnTo>
                            <a:lnTo>
                              <a:pt x="0" y="13"/>
                            </a:lnTo>
                            <a:lnTo>
                              <a:pt x="28" y="13"/>
                            </a:lnTo>
                            <a:lnTo>
                              <a:pt x="2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3282"/>
                      <p:cNvSpPr>
                        <a:spLocks/>
                      </p:cNvSpPr>
                      <p:nvPr/>
                    </p:nvSpPr>
                    <p:spPr bwMode="auto">
                      <a:xfrm>
                        <a:off x="2560" y="3142"/>
                        <a:ext cx="28" cy="13"/>
                      </a:xfrm>
                      <a:custGeom>
                        <a:avLst/>
                        <a:gdLst>
                          <a:gd name="T0" fmla="*/ 28 w 28"/>
                          <a:gd name="T1" fmla="*/ 0 h 13"/>
                          <a:gd name="T2" fmla="*/ 28 w 28"/>
                          <a:gd name="T3" fmla="*/ 0 h 13"/>
                          <a:gd name="T4" fmla="*/ 0 w 28"/>
                          <a:gd name="T5" fmla="*/ 0 h 13"/>
                          <a:gd name="T6" fmla="*/ 0 w 28"/>
                          <a:gd name="T7" fmla="*/ 13 h 13"/>
                          <a:gd name="T8" fmla="*/ 28 w 28"/>
                          <a:gd name="T9" fmla="*/ 13 h 13"/>
                          <a:gd name="T10" fmla="*/ 28 w 28"/>
                          <a:gd name="T11" fmla="*/ 0 h 13"/>
                        </a:gdLst>
                        <a:ahLst/>
                        <a:cxnLst>
                          <a:cxn ang="0">
                            <a:pos x="T0" y="T1"/>
                          </a:cxn>
                          <a:cxn ang="0">
                            <a:pos x="T2" y="T3"/>
                          </a:cxn>
                          <a:cxn ang="0">
                            <a:pos x="T4" y="T5"/>
                          </a:cxn>
                          <a:cxn ang="0">
                            <a:pos x="T6" y="T7"/>
                          </a:cxn>
                          <a:cxn ang="0">
                            <a:pos x="T8" y="T9"/>
                          </a:cxn>
                          <a:cxn ang="0">
                            <a:pos x="T10" y="T11"/>
                          </a:cxn>
                        </a:cxnLst>
                        <a:rect l="0" t="0" r="r" b="b"/>
                        <a:pathLst>
                          <a:path w="28" h="13">
                            <a:moveTo>
                              <a:pt x="28" y="0"/>
                            </a:moveTo>
                            <a:lnTo>
                              <a:pt x="28" y="0"/>
                            </a:lnTo>
                            <a:lnTo>
                              <a:pt x="0" y="0"/>
                            </a:lnTo>
                            <a:lnTo>
                              <a:pt x="0" y="13"/>
                            </a:lnTo>
                            <a:lnTo>
                              <a:pt x="28" y="13"/>
                            </a:lnTo>
                            <a:lnTo>
                              <a:pt x="2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62" name="Group 3283"/>
                    <p:cNvGrpSpPr>
                      <a:grpSpLocks/>
                    </p:cNvGrpSpPr>
                    <p:nvPr/>
                  </p:nvGrpSpPr>
                  <p:grpSpPr bwMode="auto">
                    <a:xfrm>
                      <a:off x="2594" y="3142"/>
                      <a:ext cx="14" cy="13"/>
                      <a:chOff x="2594" y="3142"/>
                      <a:chExt cx="14" cy="13"/>
                    </a:xfrm>
                  </p:grpSpPr>
                  <p:sp>
                    <p:nvSpPr>
                      <p:cNvPr id="1067" name="Freeform 3284"/>
                      <p:cNvSpPr>
                        <a:spLocks/>
                      </p:cNvSpPr>
                      <p:nvPr/>
                    </p:nvSpPr>
                    <p:spPr bwMode="auto">
                      <a:xfrm>
                        <a:off x="2594" y="3142"/>
                        <a:ext cx="14" cy="13"/>
                      </a:xfrm>
                      <a:custGeom>
                        <a:avLst/>
                        <a:gdLst>
                          <a:gd name="T0" fmla="*/ 14 w 14"/>
                          <a:gd name="T1" fmla="*/ 1 h 13"/>
                          <a:gd name="T2" fmla="*/ 11 w 14"/>
                          <a:gd name="T3" fmla="*/ 0 h 13"/>
                          <a:gd name="T4" fmla="*/ 0 w 14"/>
                          <a:gd name="T5" fmla="*/ 0 h 13"/>
                          <a:gd name="T6" fmla="*/ 0 w 14"/>
                          <a:gd name="T7" fmla="*/ 13 h 13"/>
                          <a:gd name="T8" fmla="*/ 11 w 14"/>
                          <a:gd name="T9" fmla="*/ 13 h 13"/>
                          <a:gd name="T10" fmla="*/ 8 w 14"/>
                          <a:gd name="T11" fmla="*/ 13 h 13"/>
                          <a:gd name="T12" fmla="*/ 14 w 14"/>
                          <a:gd name="T13" fmla="*/ 1 h 13"/>
                          <a:gd name="T14" fmla="*/ 12 w 14"/>
                          <a:gd name="T15" fmla="*/ 0 h 13"/>
                          <a:gd name="T16" fmla="*/ 11 w 14"/>
                          <a:gd name="T17" fmla="*/ 0 h 13"/>
                          <a:gd name="T18" fmla="*/ 14 w 14"/>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
                            <a:moveTo>
                              <a:pt x="14" y="1"/>
                            </a:moveTo>
                            <a:lnTo>
                              <a:pt x="11" y="0"/>
                            </a:lnTo>
                            <a:lnTo>
                              <a:pt x="0" y="0"/>
                            </a:lnTo>
                            <a:lnTo>
                              <a:pt x="0" y="13"/>
                            </a:lnTo>
                            <a:lnTo>
                              <a:pt x="11" y="13"/>
                            </a:lnTo>
                            <a:lnTo>
                              <a:pt x="8" y="13"/>
                            </a:lnTo>
                            <a:lnTo>
                              <a:pt x="14" y="1"/>
                            </a:lnTo>
                            <a:lnTo>
                              <a:pt x="12" y="0"/>
                            </a:lnTo>
                            <a:lnTo>
                              <a:pt x="11" y="0"/>
                            </a:lnTo>
                            <a:lnTo>
                              <a:pt x="14" y="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3285"/>
                      <p:cNvSpPr>
                        <a:spLocks/>
                      </p:cNvSpPr>
                      <p:nvPr/>
                    </p:nvSpPr>
                    <p:spPr bwMode="auto">
                      <a:xfrm>
                        <a:off x="2594" y="3142"/>
                        <a:ext cx="14" cy="13"/>
                      </a:xfrm>
                      <a:custGeom>
                        <a:avLst/>
                        <a:gdLst>
                          <a:gd name="T0" fmla="*/ 14 w 14"/>
                          <a:gd name="T1" fmla="*/ 1 h 13"/>
                          <a:gd name="T2" fmla="*/ 11 w 14"/>
                          <a:gd name="T3" fmla="*/ 0 h 13"/>
                          <a:gd name="T4" fmla="*/ 0 w 14"/>
                          <a:gd name="T5" fmla="*/ 0 h 13"/>
                          <a:gd name="T6" fmla="*/ 0 w 14"/>
                          <a:gd name="T7" fmla="*/ 13 h 13"/>
                          <a:gd name="T8" fmla="*/ 11 w 14"/>
                          <a:gd name="T9" fmla="*/ 13 h 13"/>
                          <a:gd name="T10" fmla="*/ 8 w 14"/>
                          <a:gd name="T11" fmla="*/ 13 h 13"/>
                          <a:gd name="T12" fmla="*/ 14 w 14"/>
                          <a:gd name="T13" fmla="*/ 1 h 13"/>
                          <a:gd name="T14" fmla="*/ 12 w 14"/>
                          <a:gd name="T15" fmla="*/ 0 h 13"/>
                          <a:gd name="T16" fmla="*/ 11 w 14"/>
                          <a:gd name="T17" fmla="*/ 0 h 13"/>
                          <a:gd name="T18" fmla="*/ 14 w 14"/>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
                            <a:moveTo>
                              <a:pt x="14" y="1"/>
                            </a:moveTo>
                            <a:lnTo>
                              <a:pt x="11" y="0"/>
                            </a:lnTo>
                            <a:lnTo>
                              <a:pt x="0" y="0"/>
                            </a:lnTo>
                            <a:lnTo>
                              <a:pt x="0" y="13"/>
                            </a:lnTo>
                            <a:lnTo>
                              <a:pt x="11" y="13"/>
                            </a:lnTo>
                            <a:lnTo>
                              <a:pt x="8" y="13"/>
                            </a:lnTo>
                            <a:lnTo>
                              <a:pt x="14" y="1"/>
                            </a:lnTo>
                            <a:lnTo>
                              <a:pt x="12" y="0"/>
                            </a:lnTo>
                            <a:lnTo>
                              <a:pt x="11" y="0"/>
                            </a:lnTo>
                            <a:lnTo>
                              <a:pt x="14" y="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63" name="Group 3286"/>
                    <p:cNvGrpSpPr>
                      <a:grpSpLocks/>
                    </p:cNvGrpSpPr>
                    <p:nvPr/>
                  </p:nvGrpSpPr>
                  <p:grpSpPr bwMode="auto">
                    <a:xfrm>
                      <a:off x="2603" y="3142"/>
                      <a:ext cx="16" cy="13"/>
                      <a:chOff x="2603" y="3142"/>
                      <a:chExt cx="16" cy="13"/>
                    </a:xfrm>
                  </p:grpSpPr>
                  <p:sp>
                    <p:nvSpPr>
                      <p:cNvPr id="1065" name="Freeform 3287"/>
                      <p:cNvSpPr>
                        <a:spLocks/>
                      </p:cNvSpPr>
                      <p:nvPr/>
                    </p:nvSpPr>
                    <p:spPr bwMode="auto">
                      <a:xfrm>
                        <a:off x="2603" y="3142"/>
                        <a:ext cx="16" cy="13"/>
                      </a:xfrm>
                      <a:custGeom>
                        <a:avLst/>
                        <a:gdLst>
                          <a:gd name="T0" fmla="*/ 16 w 16"/>
                          <a:gd name="T1" fmla="*/ 1 h 13"/>
                          <a:gd name="T2" fmla="*/ 16 w 16"/>
                          <a:gd name="T3" fmla="*/ 1 h 13"/>
                          <a:gd name="T4" fmla="*/ 12 w 16"/>
                          <a:gd name="T5" fmla="*/ 0 h 13"/>
                          <a:gd name="T6" fmla="*/ 0 w 16"/>
                          <a:gd name="T7" fmla="*/ 13 h 13"/>
                          <a:gd name="T8" fmla="*/ 4 w 16"/>
                          <a:gd name="T9" fmla="*/ 13 h 13"/>
                          <a:gd name="T10" fmla="*/ 16 w 16"/>
                          <a:gd name="T11" fmla="*/ 1 h 13"/>
                        </a:gdLst>
                        <a:ahLst/>
                        <a:cxnLst>
                          <a:cxn ang="0">
                            <a:pos x="T0" y="T1"/>
                          </a:cxn>
                          <a:cxn ang="0">
                            <a:pos x="T2" y="T3"/>
                          </a:cxn>
                          <a:cxn ang="0">
                            <a:pos x="T4" y="T5"/>
                          </a:cxn>
                          <a:cxn ang="0">
                            <a:pos x="T6" y="T7"/>
                          </a:cxn>
                          <a:cxn ang="0">
                            <a:pos x="T8" y="T9"/>
                          </a:cxn>
                          <a:cxn ang="0">
                            <a:pos x="T10" y="T11"/>
                          </a:cxn>
                        </a:cxnLst>
                        <a:rect l="0" t="0" r="r" b="b"/>
                        <a:pathLst>
                          <a:path w="16" h="13">
                            <a:moveTo>
                              <a:pt x="16" y="1"/>
                            </a:moveTo>
                            <a:lnTo>
                              <a:pt x="16" y="1"/>
                            </a:lnTo>
                            <a:lnTo>
                              <a:pt x="12" y="0"/>
                            </a:lnTo>
                            <a:lnTo>
                              <a:pt x="0" y="13"/>
                            </a:lnTo>
                            <a:lnTo>
                              <a:pt x="4" y="13"/>
                            </a:lnTo>
                            <a:lnTo>
                              <a:pt x="16" y="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 name="Freeform 3288"/>
                      <p:cNvSpPr>
                        <a:spLocks/>
                      </p:cNvSpPr>
                      <p:nvPr/>
                    </p:nvSpPr>
                    <p:spPr bwMode="auto">
                      <a:xfrm>
                        <a:off x="2603" y="3142"/>
                        <a:ext cx="16" cy="13"/>
                      </a:xfrm>
                      <a:custGeom>
                        <a:avLst/>
                        <a:gdLst>
                          <a:gd name="T0" fmla="*/ 16 w 16"/>
                          <a:gd name="T1" fmla="*/ 1 h 13"/>
                          <a:gd name="T2" fmla="*/ 16 w 16"/>
                          <a:gd name="T3" fmla="*/ 1 h 13"/>
                          <a:gd name="T4" fmla="*/ 12 w 16"/>
                          <a:gd name="T5" fmla="*/ 0 h 13"/>
                          <a:gd name="T6" fmla="*/ 0 w 16"/>
                          <a:gd name="T7" fmla="*/ 13 h 13"/>
                          <a:gd name="T8" fmla="*/ 4 w 16"/>
                          <a:gd name="T9" fmla="*/ 13 h 13"/>
                          <a:gd name="T10" fmla="*/ 16 w 16"/>
                          <a:gd name="T11" fmla="*/ 1 h 13"/>
                        </a:gdLst>
                        <a:ahLst/>
                        <a:cxnLst>
                          <a:cxn ang="0">
                            <a:pos x="T0" y="T1"/>
                          </a:cxn>
                          <a:cxn ang="0">
                            <a:pos x="T2" y="T3"/>
                          </a:cxn>
                          <a:cxn ang="0">
                            <a:pos x="T4" y="T5"/>
                          </a:cxn>
                          <a:cxn ang="0">
                            <a:pos x="T6" y="T7"/>
                          </a:cxn>
                          <a:cxn ang="0">
                            <a:pos x="T8" y="T9"/>
                          </a:cxn>
                          <a:cxn ang="0">
                            <a:pos x="T10" y="T11"/>
                          </a:cxn>
                        </a:cxnLst>
                        <a:rect l="0" t="0" r="r" b="b"/>
                        <a:pathLst>
                          <a:path w="16" h="13">
                            <a:moveTo>
                              <a:pt x="16" y="1"/>
                            </a:moveTo>
                            <a:lnTo>
                              <a:pt x="16" y="1"/>
                            </a:lnTo>
                            <a:lnTo>
                              <a:pt x="12" y="0"/>
                            </a:lnTo>
                            <a:lnTo>
                              <a:pt x="0" y="13"/>
                            </a:lnTo>
                            <a:lnTo>
                              <a:pt x="4" y="13"/>
                            </a:lnTo>
                            <a:lnTo>
                              <a:pt x="16" y="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64" name="Group 3289"/>
                    <p:cNvGrpSpPr>
                      <a:grpSpLocks/>
                    </p:cNvGrpSpPr>
                    <p:nvPr/>
                  </p:nvGrpSpPr>
                  <p:grpSpPr bwMode="auto">
                    <a:xfrm>
                      <a:off x="2604" y="3143"/>
                      <a:ext cx="16" cy="14"/>
                      <a:chOff x="2604" y="3143"/>
                      <a:chExt cx="16" cy="14"/>
                    </a:xfrm>
                  </p:grpSpPr>
                  <p:sp>
                    <p:nvSpPr>
                      <p:cNvPr id="1063" name="Freeform 3290"/>
                      <p:cNvSpPr>
                        <a:spLocks/>
                      </p:cNvSpPr>
                      <p:nvPr/>
                    </p:nvSpPr>
                    <p:spPr bwMode="auto">
                      <a:xfrm>
                        <a:off x="2604" y="3143"/>
                        <a:ext cx="16" cy="14"/>
                      </a:xfrm>
                      <a:custGeom>
                        <a:avLst/>
                        <a:gdLst>
                          <a:gd name="T0" fmla="*/ 16 w 16"/>
                          <a:gd name="T1" fmla="*/ 3 h 14"/>
                          <a:gd name="T2" fmla="*/ 11 w 16"/>
                          <a:gd name="T3" fmla="*/ 1 h 14"/>
                          <a:gd name="T4" fmla="*/ 11 w 16"/>
                          <a:gd name="T5" fmla="*/ 0 h 14"/>
                          <a:gd name="T6" fmla="*/ 2 w 16"/>
                          <a:gd name="T7" fmla="*/ 13 h 14"/>
                          <a:gd name="T8" fmla="*/ 4 w 16"/>
                          <a:gd name="T9" fmla="*/ 14 h 14"/>
                          <a:gd name="T10" fmla="*/ 0 w 16"/>
                          <a:gd name="T11" fmla="*/ 11 h 14"/>
                          <a:gd name="T12" fmla="*/ 16 w 16"/>
                          <a:gd name="T13" fmla="*/ 3 h 14"/>
                          <a:gd name="T14" fmla="*/ 13 w 16"/>
                          <a:gd name="T15" fmla="*/ 1 h 14"/>
                          <a:gd name="T16" fmla="*/ 11 w 16"/>
                          <a:gd name="T17" fmla="*/ 1 h 14"/>
                          <a:gd name="T18" fmla="*/ 16 w 16"/>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6" y="3"/>
                            </a:moveTo>
                            <a:lnTo>
                              <a:pt x="11" y="1"/>
                            </a:lnTo>
                            <a:lnTo>
                              <a:pt x="11" y="0"/>
                            </a:lnTo>
                            <a:lnTo>
                              <a:pt x="2" y="13"/>
                            </a:lnTo>
                            <a:lnTo>
                              <a:pt x="4" y="14"/>
                            </a:lnTo>
                            <a:lnTo>
                              <a:pt x="0" y="11"/>
                            </a:lnTo>
                            <a:lnTo>
                              <a:pt x="16" y="3"/>
                            </a:lnTo>
                            <a:lnTo>
                              <a:pt x="13" y="1"/>
                            </a:lnTo>
                            <a:lnTo>
                              <a:pt x="11" y="1"/>
                            </a:lnTo>
                            <a:lnTo>
                              <a:pt x="16" y="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4" name="Freeform 3291"/>
                      <p:cNvSpPr>
                        <a:spLocks/>
                      </p:cNvSpPr>
                      <p:nvPr/>
                    </p:nvSpPr>
                    <p:spPr bwMode="auto">
                      <a:xfrm>
                        <a:off x="2604" y="3143"/>
                        <a:ext cx="16" cy="14"/>
                      </a:xfrm>
                      <a:custGeom>
                        <a:avLst/>
                        <a:gdLst>
                          <a:gd name="T0" fmla="*/ 16 w 16"/>
                          <a:gd name="T1" fmla="*/ 3 h 14"/>
                          <a:gd name="T2" fmla="*/ 11 w 16"/>
                          <a:gd name="T3" fmla="*/ 1 h 14"/>
                          <a:gd name="T4" fmla="*/ 11 w 16"/>
                          <a:gd name="T5" fmla="*/ 0 h 14"/>
                          <a:gd name="T6" fmla="*/ 2 w 16"/>
                          <a:gd name="T7" fmla="*/ 13 h 14"/>
                          <a:gd name="T8" fmla="*/ 4 w 16"/>
                          <a:gd name="T9" fmla="*/ 14 h 14"/>
                          <a:gd name="T10" fmla="*/ 0 w 16"/>
                          <a:gd name="T11" fmla="*/ 11 h 14"/>
                          <a:gd name="T12" fmla="*/ 16 w 16"/>
                          <a:gd name="T13" fmla="*/ 3 h 14"/>
                          <a:gd name="T14" fmla="*/ 13 w 16"/>
                          <a:gd name="T15" fmla="*/ 1 h 14"/>
                          <a:gd name="T16" fmla="*/ 11 w 16"/>
                          <a:gd name="T17" fmla="*/ 1 h 14"/>
                          <a:gd name="T18" fmla="*/ 16 w 16"/>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6" y="3"/>
                            </a:moveTo>
                            <a:lnTo>
                              <a:pt x="11" y="1"/>
                            </a:lnTo>
                            <a:lnTo>
                              <a:pt x="11" y="0"/>
                            </a:lnTo>
                            <a:lnTo>
                              <a:pt x="2" y="13"/>
                            </a:lnTo>
                            <a:lnTo>
                              <a:pt x="4" y="14"/>
                            </a:lnTo>
                            <a:lnTo>
                              <a:pt x="0" y="11"/>
                            </a:lnTo>
                            <a:lnTo>
                              <a:pt x="16" y="3"/>
                            </a:lnTo>
                            <a:lnTo>
                              <a:pt x="13" y="1"/>
                            </a:lnTo>
                            <a:lnTo>
                              <a:pt x="11" y="1"/>
                            </a:lnTo>
                            <a:lnTo>
                              <a:pt x="16" y="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65" name="Group 3292"/>
                    <p:cNvGrpSpPr>
                      <a:grpSpLocks/>
                    </p:cNvGrpSpPr>
                    <p:nvPr/>
                  </p:nvGrpSpPr>
                  <p:grpSpPr bwMode="auto">
                    <a:xfrm>
                      <a:off x="2604" y="3144"/>
                      <a:ext cx="16" cy="13"/>
                      <a:chOff x="2604" y="3144"/>
                      <a:chExt cx="16" cy="13"/>
                    </a:xfrm>
                  </p:grpSpPr>
                  <p:sp>
                    <p:nvSpPr>
                      <p:cNvPr id="1061" name="Freeform 3293"/>
                      <p:cNvSpPr>
                        <a:spLocks/>
                      </p:cNvSpPr>
                      <p:nvPr/>
                    </p:nvSpPr>
                    <p:spPr bwMode="auto">
                      <a:xfrm>
                        <a:off x="2604" y="3144"/>
                        <a:ext cx="16" cy="13"/>
                      </a:xfrm>
                      <a:custGeom>
                        <a:avLst/>
                        <a:gdLst>
                          <a:gd name="T0" fmla="*/ 12 w 16"/>
                          <a:gd name="T1" fmla="*/ 13 h 13"/>
                          <a:gd name="T2" fmla="*/ 12 w 16"/>
                          <a:gd name="T3" fmla="*/ 2 h 13"/>
                          <a:gd name="T4" fmla="*/ 12 w 16"/>
                          <a:gd name="T5" fmla="*/ 0 h 13"/>
                          <a:gd name="T6" fmla="*/ 0 w 16"/>
                          <a:gd name="T7" fmla="*/ 9 h 13"/>
                          <a:gd name="T8" fmla="*/ 1 w 16"/>
                          <a:gd name="T9" fmla="*/ 11 h 13"/>
                          <a:gd name="T10" fmla="*/ 2 w 16"/>
                          <a:gd name="T11" fmla="*/ 0 h 13"/>
                          <a:gd name="T12" fmla="*/ 12 w 16"/>
                          <a:gd name="T13" fmla="*/ 13 h 13"/>
                          <a:gd name="T14" fmla="*/ 16 w 16"/>
                          <a:gd name="T15" fmla="*/ 6 h 13"/>
                          <a:gd name="T16" fmla="*/ 12 w 16"/>
                          <a:gd name="T17" fmla="*/ 2 h 13"/>
                          <a:gd name="T18" fmla="*/ 12 w 1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12" y="13"/>
                            </a:moveTo>
                            <a:lnTo>
                              <a:pt x="12" y="2"/>
                            </a:lnTo>
                            <a:lnTo>
                              <a:pt x="12" y="0"/>
                            </a:lnTo>
                            <a:lnTo>
                              <a:pt x="0" y="9"/>
                            </a:lnTo>
                            <a:lnTo>
                              <a:pt x="1" y="11"/>
                            </a:lnTo>
                            <a:lnTo>
                              <a:pt x="2" y="0"/>
                            </a:lnTo>
                            <a:lnTo>
                              <a:pt x="12" y="13"/>
                            </a:lnTo>
                            <a:lnTo>
                              <a:pt x="16" y="6"/>
                            </a:lnTo>
                            <a:lnTo>
                              <a:pt x="12" y="2"/>
                            </a:lnTo>
                            <a:lnTo>
                              <a:pt x="12"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2" name="Freeform 3294"/>
                      <p:cNvSpPr>
                        <a:spLocks/>
                      </p:cNvSpPr>
                      <p:nvPr/>
                    </p:nvSpPr>
                    <p:spPr bwMode="auto">
                      <a:xfrm>
                        <a:off x="2604" y="3144"/>
                        <a:ext cx="16" cy="13"/>
                      </a:xfrm>
                      <a:custGeom>
                        <a:avLst/>
                        <a:gdLst>
                          <a:gd name="T0" fmla="*/ 12 w 16"/>
                          <a:gd name="T1" fmla="*/ 13 h 13"/>
                          <a:gd name="T2" fmla="*/ 12 w 16"/>
                          <a:gd name="T3" fmla="*/ 2 h 13"/>
                          <a:gd name="T4" fmla="*/ 12 w 16"/>
                          <a:gd name="T5" fmla="*/ 0 h 13"/>
                          <a:gd name="T6" fmla="*/ 0 w 16"/>
                          <a:gd name="T7" fmla="*/ 9 h 13"/>
                          <a:gd name="T8" fmla="*/ 1 w 16"/>
                          <a:gd name="T9" fmla="*/ 11 h 13"/>
                          <a:gd name="T10" fmla="*/ 2 w 16"/>
                          <a:gd name="T11" fmla="*/ 0 h 13"/>
                          <a:gd name="T12" fmla="*/ 12 w 16"/>
                          <a:gd name="T13" fmla="*/ 13 h 13"/>
                          <a:gd name="T14" fmla="*/ 16 w 16"/>
                          <a:gd name="T15" fmla="*/ 6 h 13"/>
                          <a:gd name="T16" fmla="*/ 12 w 16"/>
                          <a:gd name="T17" fmla="*/ 2 h 13"/>
                          <a:gd name="T18" fmla="*/ 12 w 1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12" y="13"/>
                            </a:moveTo>
                            <a:lnTo>
                              <a:pt x="12" y="2"/>
                            </a:lnTo>
                            <a:lnTo>
                              <a:pt x="12" y="0"/>
                            </a:lnTo>
                            <a:lnTo>
                              <a:pt x="0" y="9"/>
                            </a:lnTo>
                            <a:lnTo>
                              <a:pt x="1" y="11"/>
                            </a:lnTo>
                            <a:lnTo>
                              <a:pt x="2" y="0"/>
                            </a:lnTo>
                            <a:lnTo>
                              <a:pt x="12" y="13"/>
                            </a:lnTo>
                            <a:lnTo>
                              <a:pt x="16" y="6"/>
                            </a:lnTo>
                            <a:lnTo>
                              <a:pt x="12" y="2"/>
                            </a:lnTo>
                            <a:lnTo>
                              <a:pt x="12"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66" name="Group 3295"/>
                    <p:cNvGrpSpPr>
                      <a:grpSpLocks/>
                    </p:cNvGrpSpPr>
                    <p:nvPr/>
                  </p:nvGrpSpPr>
                  <p:grpSpPr bwMode="auto">
                    <a:xfrm>
                      <a:off x="2604" y="3144"/>
                      <a:ext cx="16" cy="13"/>
                      <a:chOff x="2604" y="3144"/>
                      <a:chExt cx="16" cy="13"/>
                    </a:xfrm>
                  </p:grpSpPr>
                  <p:sp>
                    <p:nvSpPr>
                      <p:cNvPr id="1059" name="Freeform 3296"/>
                      <p:cNvSpPr>
                        <a:spLocks/>
                      </p:cNvSpPr>
                      <p:nvPr/>
                    </p:nvSpPr>
                    <p:spPr bwMode="auto">
                      <a:xfrm>
                        <a:off x="2604" y="3144"/>
                        <a:ext cx="16" cy="13"/>
                      </a:xfrm>
                      <a:custGeom>
                        <a:avLst/>
                        <a:gdLst>
                          <a:gd name="T0" fmla="*/ 16 w 16"/>
                          <a:gd name="T1" fmla="*/ 8 h 13"/>
                          <a:gd name="T2" fmla="*/ 14 w 16"/>
                          <a:gd name="T3" fmla="*/ 13 h 13"/>
                          <a:gd name="T4" fmla="*/ 3 w 16"/>
                          <a:gd name="T5" fmla="*/ 0 h 13"/>
                          <a:gd name="T6" fmla="*/ 1 w 16"/>
                          <a:gd name="T7" fmla="*/ 0 h 13"/>
                          <a:gd name="T8" fmla="*/ 0 w 16"/>
                          <a:gd name="T9" fmla="*/ 8 h 13"/>
                          <a:gd name="T10" fmla="*/ 1 w 16"/>
                          <a:gd name="T11" fmla="*/ 0 h 13"/>
                          <a:gd name="T12" fmla="*/ 0 w 16"/>
                          <a:gd name="T13" fmla="*/ 3 h 13"/>
                          <a:gd name="T14" fmla="*/ 0 w 16"/>
                          <a:gd name="T15" fmla="*/ 8 h 13"/>
                          <a:gd name="T16" fmla="*/ 16 w 16"/>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8"/>
                            </a:moveTo>
                            <a:lnTo>
                              <a:pt x="14" y="13"/>
                            </a:lnTo>
                            <a:lnTo>
                              <a:pt x="3" y="0"/>
                            </a:lnTo>
                            <a:lnTo>
                              <a:pt x="1" y="0"/>
                            </a:lnTo>
                            <a:lnTo>
                              <a:pt x="0" y="8"/>
                            </a:lnTo>
                            <a:lnTo>
                              <a:pt x="1" y="0"/>
                            </a:lnTo>
                            <a:lnTo>
                              <a:pt x="0" y="3"/>
                            </a:lnTo>
                            <a:lnTo>
                              <a:pt x="0" y="8"/>
                            </a:lnTo>
                            <a:lnTo>
                              <a:pt x="16" y="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0" name="Freeform 3297"/>
                      <p:cNvSpPr>
                        <a:spLocks/>
                      </p:cNvSpPr>
                      <p:nvPr/>
                    </p:nvSpPr>
                    <p:spPr bwMode="auto">
                      <a:xfrm>
                        <a:off x="2604" y="3144"/>
                        <a:ext cx="16" cy="13"/>
                      </a:xfrm>
                      <a:custGeom>
                        <a:avLst/>
                        <a:gdLst>
                          <a:gd name="T0" fmla="*/ 16 w 16"/>
                          <a:gd name="T1" fmla="*/ 8 h 13"/>
                          <a:gd name="T2" fmla="*/ 14 w 16"/>
                          <a:gd name="T3" fmla="*/ 13 h 13"/>
                          <a:gd name="T4" fmla="*/ 3 w 16"/>
                          <a:gd name="T5" fmla="*/ 0 h 13"/>
                          <a:gd name="T6" fmla="*/ 1 w 16"/>
                          <a:gd name="T7" fmla="*/ 0 h 13"/>
                          <a:gd name="T8" fmla="*/ 0 w 16"/>
                          <a:gd name="T9" fmla="*/ 8 h 13"/>
                          <a:gd name="T10" fmla="*/ 1 w 16"/>
                          <a:gd name="T11" fmla="*/ 0 h 13"/>
                          <a:gd name="T12" fmla="*/ 0 w 16"/>
                          <a:gd name="T13" fmla="*/ 3 h 13"/>
                          <a:gd name="T14" fmla="*/ 0 w 16"/>
                          <a:gd name="T15" fmla="*/ 8 h 13"/>
                          <a:gd name="T16" fmla="*/ 16 w 16"/>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8"/>
                            </a:moveTo>
                            <a:lnTo>
                              <a:pt x="14" y="13"/>
                            </a:lnTo>
                            <a:lnTo>
                              <a:pt x="3" y="0"/>
                            </a:lnTo>
                            <a:lnTo>
                              <a:pt x="1" y="0"/>
                            </a:lnTo>
                            <a:lnTo>
                              <a:pt x="0" y="8"/>
                            </a:lnTo>
                            <a:lnTo>
                              <a:pt x="1" y="0"/>
                            </a:lnTo>
                            <a:lnTo>
                              <a:pt x="0" y="3"/>
                            </a:lnTo>
                            <a:lnTo>
                              <a:pt x="0" y="8"/>
                            </a:lnTo>
                            <a:lnTo>
                              <a:pt x="16" y="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67" name="Group 3298"/>
                    <p:cNvGrpSpPr>
                      <a:grpSpLocks/>
                    </p:cNvGrpSpPr>
                    <p:nvPr/>
                  </p:nvGrpSpPr>
                  <p:grpSpPr bwMode="auto">
                    <a:xfrm>
                      <a:off x="2604" y="3144"/>
                      <a:ext cx="16" cy="14"/>
                      <a:chOff x="2604" y="3144"/>
                      <a:chExt cx="16" cy="14"/>
                    </a:xfrm>
                  </p:grpSpPr>
                  <p:sp>
                    <p:nvSpPr>
                      <p:cNvPr id="1057" name="Freeform 3299"/>
                      <p:cNvSpPr>
                        <a:spLocks/>
                      </p:cNvSpPr>
                      <p:nvPr/>
                    </p:nvSpPr>
                    <p:spPr bwMode="auto">
                      <a:xfrm>
                        <a:off x="2604" y="314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8" name="Freeform 3300"/>
                      <p:cNvSpPr>
                        <a:spLocks/>
                      </p:cNvSpPr>
                      <p:nvPr/>
                    </p:nvSpPr>
                    <p:spPr bwMode="auto">
                      <a:xfrm>
                        <a:off x="2604" y="314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68" name="Group 3301"/>
                    <p:cNvGrpSpPr>
                      <a:grpSpLocks/>
                    </p:cNvGrpSpPr>
                    <p:nvPr/>
                  </p:nvGrpSpPr>
                  <p:grpSpPr bwMode="auto">
                    <a:xfrm>
                      <a:off x="2604" y="3150"/>
                      <a:ext cx="16" cy="14"/>
                      <a:chOff x="2604" y="3150"/>
                      <a:chExt cx="16" cy="14"/>
                    </a:xfrm>
                  </p:grpSpPr>
                  <p:sp>
                    <p:nvSpPr>
                      <p:cNvPr id="1055" name="Freeform 3302"/>
                      <p:cNvSpPr>
                        <a:spLocks/>
                      </p:cNvSpPr>
                      <p:nvPr/>
                    </p:nvSpPr>
                    <p:spPr bwMode="auto">
                      <a:xfrm>
                        <a:off x="2604" y="3150"/>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3303"/>
                      <p:cNvSpPr>
                        <a:spLocks/>
                      </p:cNvSpPr>
                      <p:nvPr/>
                    </p:nvSpPr>
                    <p:spPr bwMode="auto">
                      <a:xfrm>
                        <a:off x="2604" y="3150"/>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69" name="Group 3304"/>
                    <p:cNvGrpSpPr>
                      <a:grpSpLocks/>
                    </p:cNvGrpSpPr>
                    <p:nvPr/>
                  </p:nvGrpSpPr>
                  <p:grpSpPr bwMode="auto">
                    <a:xfrm>
                      <a:off x="2604" y="3162"/>
                      <a:ext cx="16" cy="13"/>
                      <a:chOff x="2604" y="3162"/>
                      <a:chExt cx="16" cy="13"/>
                    </a:xfrm>
                  </p:grpSpPr>
                  <p:sp>
                    <p:nvSpPr>
                      <p:cNvPr id="1053" name="Freeform 3305"/>
                      <p:cNvSpPr>
                        <a:spLocks/>
                      </p:cNvSpPr>
                      <p:nvPr/>
                    </p:nvSpPr>
                    <p:spPr bwMode="auto">
                      <a:xfrm>
                        <a:off x="2604" y="3162"/>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3306"/>
                      <p:cNvSpPr>
                        <a:spLocks/>
                      </p:cNvSpPr>
                      <p:nvPr/>
                    </p:nvSpPr>
                    <p:spPr bwMode="auto">
                      <a:xfrm>
                        <a:off x="2604" y="3162"/>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70" name="Group 3307"/>
                    <p:cNvGrpSpPr>
                      <a:grpSpLocks/>
                    </p:cNvGrpSpPr>
                    <p:nvPr/>
                  </p:nvGrpSpPr>
                  <p:grpSpPr bwMode="auto">
                    <a:xfrm>
                      <a:off x="2604" y="3171"/>
                      <a:ext cx="16" cy="13"/>
                      <a:chOff x="2604" y="3171"/>
                      <a:chExt cx="16" cy="13"/>
                    </a:xfrm>
                  </p:grpSpPr>
                  <p:sp>
                    <p:nvSpPr>
                      <p:cNvPr id="1051" name="Freeform 3308"/>
                      <p:cNvSpPr>
                        <a:spLocks/>
                      </p:cNvSpPr>
                      <p:nvPr/>
                    </p:nvSpPr>
                    <p:spPr bwMode="auto">
                      <a:xfrm>
                        <a:off x="2604" y="3171"/>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3309"/>
                      <p:cNvSpPr>
                        <a:spLocks/>
                      </p:cNvSpPr>
                      <p:nvPr/>
                    </p:nvSpPr>
                    <p:spPr bwMode="auto">
                      <a:xfrm>
                        <a:off x="2604" y="3171"/>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71" name="Group 3310"/>
                    <p:cNvGrpSpPr>
                      <a:grpSpLocks/>
                    </p:cNvGrpSpPr>
                    <p:nvPr/>
                  </p:nvGrpSpPr>
                  <p:grpSpPr bwMode="auto">
                    <a:xfrm>
                      <a:off x="2604" y="3181"/>
                      <a:ext cx="16" cy="14"/>
                      <a:chOff x="2604" y="3181"/>
                      <a:chExt cx="16" cy="14"/>
                    </a:xfrm>
                  </p:grpSpPr>
                  <p:sp>
                    <p:nvSpPr>
                      <p:cNvPr id="1049" name="Freeform 3311"/>
                      <p:cNvSpPr>
                        <a:spLocks/>
                      </p:cNvSpPr>
                      <p:nvPr/>
                    </p:nvSpPr>
                    <p:spPr bwMode="auto">
                      <a:xfrm>
                        <a:off x="2604" y="3181"/>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3312"/>
                      <p:cNvSpPr>
                        <a:spLocks/>
                      </p:cNvSpPr>
                      <p:nvPr/>
                    </p:nvSpPr>
                    <p:spPr bwMode="auto">
                      <a:xfrm>
                        <a:off x="2604" y="3181"/>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72" name="Group 3313"/>
                    <p:cNvGrpSpPr>
                      <a:grpSpLocks/>
                    </p:cNvGrpSpPr>
                    <p:nvPr/>
                  </p:nvGrpSpPr>
                  <p:grpSpPr bwMode="auto">
                    <a:xfrm>
                      <a:off x="2604" y="3190"/>
                      <a:ext cx="16" cy="13"/>
                      <a:chOff x="2604" y="3190"/>
                      <a:chExt cx="16" cy="13"/>
                    </a:xfrm>
                  </p:grpSpPr>
                  <p:sp>
                    <p:nvSpPr>
                      <p:cNvPr id="1047" name="Freeform 3314"/>
                      <p:cNvSpPr>
                        <a:spLocks/>
                      </p:cNvSpPr>
                      <p:nvPr/>
                    </p:nvSpPr>
                    <p:spPr bwMode="auto">
                      <a:xfrm>
                        <a:off x="2604" y="3190"/>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3315"/>
                      <p:cNvSpPr>
                        <a:spLocks/>
                      </p:cNvSpPr>
                      <p:nvPr/>
                    </p:nvSpPr>
                    <p:spPr bwMode="auto">
                      <a:xfrm>
                        <a:off x="2604" y="3190"/>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73" name="Group 3316"/>
                    <p:cNvGrpSpPr>
                      <a:grpSpLocks/>
                    </p:cNvGrpSpPr>
                    <p:nvPr/>
                  </p:nvGrpSpPr>
                  <p:grpSpPr bwMode="auto">
                    <a:xfrm>
                      <a:off x="2604" y="3198"/>
                      <a:ext cx="16" cy="14"/>
                      <a:chOff x="2604" y="3198"/>
                      <a:chExt cx="16" cy="14"/>
                    </a:xfrm>
                  </p:grpSpPr>
                  <p:sp>
                    <p:nvSpPr>
                      <p:cNvPr id="1045" name="Freeform 3317"/>
                      <p:cNvSpPr>
                        <a:spLocks/>
                      </p:cNvSpPr>
                      <p:nvPr/>
                    </p:nvSpPr>
                    <p:spPr bwMode="auto">
                      <a:xfrm>
                        <a:off x="2604" y="3198"/>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6" name="Freeform 3318"/>
                      <p:cNvSpPr>
                        <a:spLocks/>
                      </p:cNvSpPr>
                      <p:nvPr/>
                    </p:nvSpPr>
                    <p:spPr bwMode="auto">
                      <a:xfrm>
                        <a:off x="2604" y="3198"/>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74" name="Group 3319"/>
                    <p:cNvGrpSpPr>
                      <a:grpSpLocks/>
                    </p:cNvGrpSpPr>
                    <p:nvPr/>
                  </p:nvGrpSpPr>
                  <p:grpSpPr bwMode="auto">
                    <a:xfrm>
                      <a:off x="2604" y="3204"/>
                      <a:ext cx="16" cy="14"/>
                      <a:chOff x="2604" y="3204"/>
                      <a:chExt cx="16" cy="14"/>
                    </a:xfrm>
                  </p:grpSpPr>
                  <p:sp>
                    <p:nvSpPr>
                      <p:cNvPr id="1043" name="Freeform 3320"/>
                      <p:cNvSpPr>
                        <a:spLocks/>
                      </p:cNvSpPr>
                      <p:nvPr/>
                    </p:nvSpPr>
                    <p:spPr bwMode="auto">
                      <a:xfrm>
                        <a:off x="2604" y="320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321"/>
                      <p:cNvSpPr>
                        <a:spLocks/>
                      </p:cNvSpPr>
                      <p:nvPr/>
                    </p:nvSpPr>
                    <p:spPr bwMode="auto">
                      <a:xfrm>
                        <a:off x="2604" y="320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75" name="Group 3322"/>
                    <p:cNvGrpSpPr>
                      <a:grpSpLocks/>
                    </p:cNvGrpSpPr>
                    <p:nvPr/>
                  </p:nvGrpSpPr>
                  <p:grpSpPr bwMode="auto">
                    <a:xfrm>
                      <a:off x="2604" y="3207"/>
                      <a:ext cx="16" cy="14"/>
                      <a:chOff x="2604" y="3207"/>
                      <a:chExt cx="16" cy="14"/>
                    </a:xfrm>
                  </p:grpSpPr>
                  <p:sp>
                    <p:nvSpPr>
                      <p:cNvPr id="1041" name="Freeform 3323"/>
                      <p:cNvSpPr>
                        <a:spLocks/>
                      </p:cNvSpPr>
                      <p:nvPr/>
                    </p:nvSpPr>
                    <p:spPr bwMode="auto">
                      <a:xfrm>
                        <a:off x="2604" y="3207"/>
                        <a:ext cx="16" cy="14"/>
                      </a:xfrm>
                      <a:custGeom>
                        <a:avLst/>
                        <a:gdLst>
                          <a:gd name="T0" fmla="*/ 14 w 16"/>
                          <a:gd name="T1" fmla="*/ 14 h 14"/>
                          <a:gd name="T2" fmla="*/ 16 w 16"/>
                          <a:gd name="T3" fmla="*/ 6 h 14"/>
                          <a:gd name="T4" fmla="*/ 16 w 16"/>
                          <a:gd name="T5" fmla="*/ 0 h 14"/>
                          <a:gd name="T6" fmla="*/ 0 w 16"/>
                          <a:gd name="T7" fmla="*/ 0 h 14"/>
                          <a:gd name="T8" fmla="*/ 0 w 16"/>
                          <a:gd name="T9" fmla="*/ 6 h 14"/>
                          <a:gd name="T10" fmla="*/ 1 w 16"/>
                          <a:gd name="T11" fmla="*/ 0 h 14"/>
                          <a:gd name="T12" fmla="*/ 14 w 16"/>
                          <a:gd name="T13" fmla="*/ 14 h 14"/>
                          <a:gd name="T14" fmla="*/ 16 w 16"/>
                          <a:gd name="T15" fmla="*/ 10 h 14"/>
                          <a:gd name="T16" fmla="*/ 16 w 16"/>
                          <a:gd name="T17" fmla="*/ 6 h 14"/>
                          <a:gd name="T18" fmla="*/ 14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4" y="14"/>
                            </a:moveTo>
                            <a:lnTo>
                              <a:pt x="16" y="6"/>
                            </a:lnTo>
                            <a:lnTo>
                              <a:pt x="16" y="0"/>
                            </a:lnTo>
                            <a:lnTo>
                              <a:pt x="0" y="0"/>
                            </a:lnTo>
                            <a:lnTo>
                              <a:pt x="0" y="6"/>
                            </a:lnTo>
                            <a:lnTo>
                              <a:pt x="1" y="0"/>
                            </a:lnTo>
                            <a:lnTo>
                              <a:pt x="14" y="14"/>
                            </a:lnTo>
                            <a:lnTo>
                              <a:pt x="16" y="10"/>
                            </a:lnTo>
                            <a:lnTo>
                              <a:pt x="16" y="6"/>
                            </a:lnTo>
                            <a:lnTo>
                              <a:pt x="14"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324"/>
                      <p:cNvSpPr>
                        <a:spLocks/>
                      </p:cNvSpPr>
                      <p:nvPr/>
                    </p:nvSpPr>
                    <p:spPr bwMode="auto">
                      <a:xfrm>
                        <a:off x="2604" y="3207"/>
                        <a:ext cx="16" cy="14"/>
                      </a:xfrm>
                      <a:custGeom>
                        <a:avLst/>
                        <a:gdLst>
                          <a:gd name="T0" fmla="*/ 14 w 16"/>
                          <a:gd name="T1" fmla="*/ 14 h 14"/>
                          <a:gd name="T2" fmla="*/ 16 w 16"/>
                          <a:gd name="T3" fmla="*/ 6 h 14"/>
                          <a:gd name="T4" fmla="*/ 16 w 16"/>
                          <a:gd name="T5" fmla="*/ 0 h 14"/>
                          <a:gd name="T6" fmla="*/ 0 w 16"/>
                          <a:gd name="T7" fmla="*/ 0 h 14"/>
                          <a:gd name="T8" fmla="*/ 0 w 16"/>
                          <a:gd name="T9" fmla="*/ 6 h 14"/>
                          <a:gd name="T10" fmla="*/ 1 w 16"/>
                          <a:gd name="T11" fmla="*/ 0 h 14"/>
                          <a:gd name="T12" fmla="*/ 14 w 16"/>
                          <a:gd name="T13" fmla="*/ 14 h 14"/>
                          <a:gd name="T14" fmla="*/ 16 w 16"/>
                          <a:gd name="T15" fmla="*/ 10 h 14"/>
                          <a:gd name="T16" fmla="*/ 16 w 16"/>
                          <a:gd name="T17" fmla="*/ 6 h 14"/>
                          <a:gd name="T18" fmla="*/ 14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4" y="14"/>
                            </a:moveTo>
                            <a:lnTo>
                              <a:pt x="16" y="6"/>
                            </a:lnTo>
                            <a:lnTo>
                              <a:pt x="16" y="0"/>
                            </a:lnTo>
                            <a:lnTo>
                              <a:pt x="0" y="0"/>
                            </a:lnTo>
                            <a:lnTo>
                              <a:pt x="0" y="6"/>
                            </a:lnTo>
                            <a:lnTo>
                              <a:pt x="1" y="0"/>
                            </a:lnTo>
                            <a:lnTo>
                              <a:pt x="14" y="14"/>
                            </a:lnTo>
                            <a:lnTo>
                              <a:pt x="16" y="10"/>
                            </a:lnTo>
                            <a:lnTo>
                              <a:pt x="16" y="6"/>
                            </a:lnTo>
                            <a:lnTo>
                              <a:pt x="14"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76" name="Group 3325"/>
                    <p:cNvGrpSpPr>
                      <a:grpSpLocks/>
                    </p:cNvGrpSpPr>
                    <p:nvPr/>
                  </p:nvGrpSpPr>
                  <p:grpSpPr bwMode="auto">
                    <a:xfrm>
                      <a:off x="2604" y="3211"/>
                      <a:ext cx="16" cy="13"/>
                      <a:chOff x="2604" y="3211"/>
                      <a:chExt cx="16" cy="13"/>
                    </a:xfrm>
                  </p:grpSpPr>
                  <p:sp>
                    <p:nvSpPr>
                      <p:cNvPr id="1039" name="Freeform 3326"/>
                      <p:cNvSpPr>
                        <a:spLocks/>
                      </p:cNvSpPr>
                      <p:nvPr/>
                    </p:nvSpPr>
                    <p:spPr bwMode="auto">
                      <a:xfrm>
                        <a:off x="2604" y="3211"/>
                        <a:ext cx="16" cy="13"/>
                      </a:xfrm>
                      <a:custGeom>
                        <a:avLst/>
                        <a:gdLst>
                          <a:gd name="T0" fmla="*/ 14 w 16"/>
                          <a:gd name="T1" fmla="*/ 13 h 13"/>
                          <a:gd name="T2" fmla="*/ 14 w 16"/>
                          <a:gd name="T3" fmla="*/ 12 h 13"/>
                          <a:gd name="T4" fmla="*/ 16 w 16"/>
                          <a:gd name="T5" fmla="*/ 9 h 13"/>
                          <a:gd name="T6" fmla="*/ 2 w 16"/>
                          <a:gd name="T7" fmla="*/ 0 h 13"/>
                          <a:gd name="T8" fmla="*/ 0 w 16"/>
                          <a:gd name="T9" fmla="*/ 2 h 13"/>
                          <a:gd name="T10" fmla="*/ 2 w 16"/>
                          <a:gd name="T11" fmla="*/ 0 h 13"/>
                          <a:gd name="T12" fmla="*/ 14 w 16"/>
                          <a:gd name="T13" fmla="*/ 13 h 13"/>
                          <a:gd name="T14" fmla="*/ 14 w 16"/>
                          <a:gd name="T15" fmla="*/ 12 h 13"/>
                          <a:gd name="T16" fmla="*/ 14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4" y="13"/>
                            </a:moveTo>
                            <a:lnTo>
                              <a:pt x="14" y="12"/>
                            </a:lnTo>
                            <a:lnTo>
                              <a:pt x="16" y="9"/>
                            </a:lnTo>
                            <a:lnTo>
                              <a:pt x="2" y="0"/>
                            </a:lnTo>
                            <a:lnTo>
                              <a:pt x="0" y="2"/>
                            </a:lnTo>
                            <a:lnTo>
                              <a:pt x="2" y="0"/>
                            </a:lnTo>
                            <a:lnTo>
                              <a:pt x="14" y="13"/>
                            </a:lnTo>
                            <a:lnTo>
                              <a:pt x="14" y="12"/>
                            </a:lnTo>
                            <a:lnTo>
                              <a:pt x="14"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27"/>
                      <p:cNvSpPr>
                        <a:spLocks/>
                      </p:cNvSpPr>
                      <p:nvPr/>
                    </p:nvSpPr>
                    <p:spPr bwMode="auto">
                      <a:xfrm>
                        <a:off x="2604" y="3211"/>
                        <a:ext cx="16" cy="13"/>
                      </a:xfrm>
                      <a:custGeom>
                        <a:avLst/>
                        <a:gdLst>
                          <a:gd name="T0" fmla="*/ 14 w 16"/>
                          <a:gd name="T1" fmla="*/ 13 h 13"/>
                          <a:gd name="T2" fmla="*/ 14 w 16"/>
                          <a:gd name="T3" fmla="*/ 12 h 13"/>
                          <a:gd name="T4" fmla="*/ 16 w 16"/>
                          <a:gd name="T5" fmla="*/ 9 h 13"/>
                          <a:gd name="T6" fmla="*/ 2 w 16"/>
                          <a:gd name="T7" fmla="*/ 0 h 13"/>
                          <a:gd name="T8" fmla="*/ 0 w 16"/>
                          <a:gd name="T9" fmla="*/ 2 h 13"/>
                          <a:gd name="T10" fmla="*/ 2 w 16"/>
                          <a:gd name="T11" fmla="*/ 0 h 13"/>
                          <a:gd name="T12" fmla="*/ 14 w 16"/>
                          <a:gd name="T13" fmla="*/ 13 h 13"/>
                          <a:gd name="T14" fmla="*/ 14 w 16"/>
                          <a:gd name="T15" fmla="*/ 12 h 13"/>
                          <a:gd name="T16" fmla="*/ 14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4" y="13"/>
                            </a:moveTo>
                            <a:lnTo>
                              <a:pt x="14" y="12"/>
                            </a:lnTo>
                            <a:lnTo>
                              <a:pt x="16" y="9"/>
                            </a:lnTo>
                            <a:lnTo>
                              <a:pt x="2" y="0"/>
                            </a:lnTo>
                            <a:lnTo>
                              <a:pt x="0" y="2"/>
                            </a:lnTo>
                            <a:lnTo>
                              <a:pt x="2" y="0"/>
                            </a:lnTo>
                            <a:lnTo>
                              <a:pt x="14" y="13"/>
                            </a:lnTo>
                            <a:lnTo>
                              <a:pt x="14" y="12"/>
                            </a:lnTo>
                            <a:lnTo>
                              <a:pt x="14"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77" name="Group 3328"/>
                    <p:cNvGrpSpPr>
                      <a:grpSpLocks/>
                    </p:cNvGrpSpPr>
                    <p:nvPr/>
                  </p:nvGrpSpPr>
                  <p:grpSpPr bwMode="auto">
                    <a:xfrm>
                      <a:off x="2604" y="3214"/>
                      <a:ext cx="16" cy="14"/>
                      <a:chOff x="2604" y="3214"/>
                      <a:chExt cx="16" cy="14"/>
                    </a:xfrm>
                  </p:grpSpPr>
                  <p:sp>
                    <p:nvSpPr>
                      <p:cNvPr id="1037" name="Freeform 3329"/>
                      <p:cNvSpPr>
                        <a:spLocks/>
                      </p:cNvSpPr>
                      <p:nvPr/>
                    </p:nvSpPr>
                    <p:spPr bwMode="auto">
                      <a:xfrm>
                        <a:off x="2604" y="3214"/>
                        <a:ext cx="16" cy="14"/>
                      </a:xfrm>
                      <a:custGeom>
                        <a:avLst/>
                        <a:gdLst>
                          <a:gd name="T0" fmla="*/ 8 w 16"/>
                          <a:gd name="T1" fmla="*/ 14 h 14"/>
                          <a:gd name="T2" fmla="*/ 16 w 16"/>
                          <a:gd name="T3" fmla="*/ 13 h 14"/>
                          <a:gd name="T4" fmla="*/ 16 w 16"/>
                          <a:gd name="T5" fmla="*/ 11 h 14"/>
                          <a:gd name="T6" fmla="*/ 2 w 16"/>
                          <a:gd name="T7" fmla="*/ 2 h 14"/>
                          <a:gd name="T8" fmla="*/ 0 w 16"/>
                          <a:gd name="T9" fmla="*/ 2 h 14"/>
                          <a:gd name="T10" fmla="*/ 8 w 16"/>
                          <a:gd name="T11" fmla="*/ 0 h 14"/>
                          <a:gd name="T12" fmla="*/ 8 w 16"/>
                          <a:gd name="T13" fmla="*/ 14 h 14"/>
                          <a:gd name="T14" fmla="*/ 13 w 16"/>
                          <a:gd name="T15" fmla="*/ 14 h 14"/>
                          <a:gd name="T16" fmla="*/ 16 w 16"/>
                          <a:gd name="T17" fmla="*/ 13 h 14"/>
                          <a:gd name="T18" fmla="*/ 8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8" y="14"/>
                            </a:moveTo>
                            <a:lnTo>
                              <a:pt x="16" y="13"/>
                            </a:lnTo>
                            <a:lnTo>
                              <a:pt x="16" y="11"/>
                            </a:lnTo>
                            <a:lnTo>
                              <a:pt x="2" y="2"/>
                            </a:lnTo>
                            <a:lnTo>
                              <a:pt x="0" y="2"/>
                            </a:lnTo>
                            <a:lnTo>
                              <a:pt x="8" y="0"/>
                            </a:lnTo>
                            <a:lnTo>
                              <a:pt x="8" y="14"/>
                            </a:lnTo>
                            <a:lnTo>
                              <a:pt x="13" y="14"/>
                            </a:lnTo>
                            <a:lnTo>
                              <a:pt x="16" y="13"/>
                            </a:lnTo>
                            <a:lnTo>
                              <a:pt x="8"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330"/>
                      <p:cNvSpPr>
                        <a:spLocks/>
                      </p:cNvSpPr>
                      <p:nvPr/>
                    </p:nvSpPr>
                    <p:spPr bwMode="auto">
                      <a:xfrm>
                        <a:off x="2604" y="3214"/>
                        <a:ext cx="16" cy="14"/>
                      </a:xfrm>
                      <a:custGeom>
                        <a:avLst/>
                        <a:gdLst>
                          <a:gd name="T0" fmla="*/ 8 w 16"/>
                          <a:gd name="T1" fmla="*/ 14 h 14"/>
                          <a:gd name="T2" fmla="*/ 16 w 16"/>
                          <a:gd name="T3" fmla="*/ 13 h 14"/>
                          <a:gd name="T4" fmla="*/ 16 w 16"/>
                          <a:gd name="T5" fmla="*/ 11 h 14"/>
                          <a:gd name="T6" fmla="*/ 2 w 16"/>
                          <a:gd name="T7" fmla="*/ 2 h 14"/>
                          <a:gd name="T8" fmla="*/ 0 w 16"/>
                          <a:gd name="T9" fmla="*/ 2 h 14"/>
                          <a:gd name="T10" fmla="*/ 8 w 16"/>
                          <a:gd name="T11" fmla="*/ 0 h 14"/>
                          <a:gd name="T12" fmla="*/ 8 w 16"/>
                          <a:gd name="T13" fmla="*/ 14 h 14"/>
                          <a:gd name="T14" fmla="*/ 13 w 16"/>
                          <a:gd name="T15" fmla="*/ 14 h 14"/>
                          <a:gd name="T16" fmla="*/ 16 w 16"/>
                          <a:gd name="T17" fmla="*/ 13 h 14"/>
                          <a:gd name="T18" fmla="*/ 8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8" y="14"/>
                            </a:moveTo>
                            <a:lnTo>
                              <a:pt x="16" y="13"/>
                            </a:lnTo>
                            <a:lnTo>
                              <a:pt x="16" y="11"/>
                            </a:lnTo>
                            <a:lnTo>
                              <a:pt x="2" y="2"/>
                            </a:lnTo>
                            <a:lnTo>
                              <a:pt x="0" y="2"/>
                            </a:lnTo>
                            <a:lnTo>
                              <a:pt x="8" y="0"/>
                            </a:lnTo>
                            <a:lnTo>
                              <a:pt x="8" y="14"/>
                            </a:lnTo>
                            <a:lnTo>
                              <a:pt x="13" y="14"/>
                            </a:lnTo>
                            <a:lnTo>
                              <a:pt x="16" y="13"/>
                            </a:lnTo>
                            <a:lnTo>
                              <a:pt x="8"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78" name="Group 3331"/>
                    <p:cNvGrpSpPr>
                      <a:grpSpLocks/>
                    </p:cNvGrpSpPr>
                    <p:nvPr/>
                  </p:nvGrpSpPr>
                  <p:grpSpPr bwMode="auto">
                    <a:xfrm>
                      <a:off x="2603" y="3214"/>
                      <a:ext cx="16" cy="14"/>
                      <a:chOff x="2603" y="3214"/>
                      <a:chExt cx="16" cy="14"/>
                    </a:xfrm>
                  </p:grpSpPr>
                  <p:sp>
                    <p:nvSpPr>
                      <p:cNvPr id="1035" name="Freeform 3332"/>
                      <p:cNvSpPr>
                        <a:spLocks/>
                      </p:cNvSpPr>
                      <p:nvPr/>
                    </p:nvSpPr>
                    <p:spPr bwMode="auto">
                      <a:xfrm>
                        <a:off x="2603" y="3214"/>
                        <a:ext cx="16" cy="14"/>
                      </a:xfrm>
                      <a:custGeom>
                        <a:avLst/>
                        <a:gdLst>
                          <a:gd name="T0" fmla="*/ 16 w 16"/>
                          <a:gd name="T1" fmla="*/ 14 h 14"/>
                          <a:gd name="T2" fmla="*/ 16 w 16"/>
                          <a:gd name="T3" fmla="*/ 14 h 14"/>
                          <a:gd name="T4" fmla="*/ 0 w 16"/>
                          <a:gd name="T5" fmla="*/ 14 h 14"/>
                          <a:gd name="T6" fmla="*/ 0 w 16"/>
                          <a:gd name="T7" fmla="*/ 0 h 14"/>
                          <a:gd name="T8" fmla="*/ 16 w 16"/>
                          <a:gd name="T9" fmla="*/ 0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0" y="14"/>
                            </a:lnTo>
                            <a:lnTo>
                              <a:pt x="0" y="0"/>
                            </a:lnTo>
                            <a:lnTo>
                              <a:pt x="16" y="0"/>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3333"/>
                      <p:cNvSpPr>
                        <a:spLocks/>
                      </p:cNvSpPr>
                      <p:nvPr/>
                    </p:nvSpPr>
                    <p:spPr bwMode="auto">
                      <a:xfrm>
                        <a:off x="2603" y="3214"/>
                        <a:ext cx="16" cy="14"/>
                      </a:xfrm>
                      <a:custGeom>
                        <a:avLst/>
                        <a:gdLst>
                          <a:gd name="T0" fmla="*/ 16 w 16"/>
                          <a:gd name="T1" fmla="*/ 14 h 14"/>
                          <a:gd name="T2" fmla="*/ 16 w 16"/>
                          <a:gd name="T3" fmla="*/ 14 h 14"/>
                          <a:gd name="T4" fmla="*/ 0 w 16"/>
                          <a:gd name="T5" fmla="*/ 14 h 14"/>
                          <a:gd name="T6" fmla="*/ 0 w 16"/>
                          <a:gd name="T7" fmla="*/ 0 h 14"/>
                          <a:gd name="T8" fmla="*/ 16 w 16"/>
                          <a:gd name="T9" fmla="*/ 0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0" y="14"/>
                            </a:lnTo>
                            <a:lnTo>
                              <a:pt x="0" y="0"/>
                            </a:lnTo>
                            <a:lnTo>
                              <a:pt x="16" y="0"/>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79" name="Group 3334"/>
                    <p:cNvGrpSpPr>
                      <a:grpSpLocks/>
                    </p:cNvGrpSpPr>
                    <p:nvPr/>
                  </p:nvGrpSpPr>
                  <p:grpSpPr bwMode="auto">
                    <a:xfrm>
                      <a:off x="2594" y="3214"/>
                      <a:ext cx="14" cy="14"/>
                      <a:chOff x="2594" y="3214"/>
                      <a:chExt cx="14" cy="14"/>
                    </a:xfrm>
                  </p:grpSpPr>
                  <p:sp>
                    <p:nvSpPr>
                      <p:cNvPr id="1033" name="Freeform 3335"/>
                      <p:cNvSpPr>
                        <a:spLocks/>
                      </p:cNvSpPr>
                      <p:nvPr/>
                    </p:nvSpPr>
                    <p:spPr bwMode="auto">
                      <a:xfrm>
                        <a:off x="2594" y="3214"/>
                        <a:ext cx="14" cy="14"/>
                      </a:xfrm>
                      <a:custGeom>
                        <a:avLst/>
                        <a:gdLst>
                          <a:gd name="T0" fmla="*/ 0 w 14"/>
                          <a:gd name="T1" fmla="*/ 14 h 14"/>
                          <a:gd name="T2" fmla="*/ 0 w 14"/>
                          <a:gd name="T3" fmla="*/ 14 h 14"/>
                          <a:gd name="T4" fmla="*/ 14 w 14"/>
                          <a:gd name="T5" fmla="*/ 14 h 14"/>
                          <a:gd name="T6" fmla="*/ 14 w 14"/>
                          <a:gd name="T7" fmla="*/ 0 h 14"/>
                          <a:gd name="T8" fmla="*/ 0 w 14"/>
                          <a:gd name="T9" fmla="*/ 0 h 14"/>
                          <a:gd name="T10" fmla="*/ 0 w 14"/>
                          <a:gd name="T11" fmla="*/ 14 h 14"/>
                        </a:gdLst>
                        <a:ahLst/>
                        <a:cxnLst>
                          <a:cxn ang="0">
                            <a:pos x="T0" y="T1"/>
                          </a:cxn>
                          <a:cxn ang="0">
                            <a:pos x="T2" y="T3"/>
                          </a:cxn>
                          <a:cxn ang="0">
                            <a:pos x="T4" y="T5"/>
                          </a:cxn>
                          <a:cxn ang="0">
                            <a:pos x="T6" y="T7"/>
                          </a:cxn>
                          <a:cxn ang="0">
                            <a:pos x="T8" y="T9"/>
                          </a:cxn>
                          <a:cxn ang="0">
                            <a:pos x="T10" y="T11"/>
                          </a:cxn>
                        </a:cxnLst>
                        <a:rect l="0" t="0" r="r" b="b"/>
                        <a:pathLst>
                          <a:path w="14" h="14">
                            <a:moveTo>
                              <a:pt x="0" y="14"/>
                            </a:moveTo>
                            <a:lnTo>
                              <a:pt x="0" y="14"/>
                            </a:lnTo>
                            <a:lnTo>
                              <a:pt x="14" y="14"/>
                            </a:lnTo>
                            <a:lnTo>
                              <a:pt x="14"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 name="Freeform 3336"/>
                      <p:cNvSpPr>
                        <a:spLocks/>
                      </p:cNvSpPr>
                      <p:nvPr/>
                    </p:nvSpPr>
                    <p:spPr bwMode="auto">
                      <a:xfrm>
                        <a:off x="2594" y="3214"/>
                        <a:ext cx="14" cy="14"/>
                      </a:xfrm>
                      <a:custGeom>
                        <a:avLst/>
                        <a:gdLst>
                          <a:gd name="T0" fmla="*/ 0 w 14"/>
                          <a:gd name="T1" fmla="*/ 14 h 14"/>
                          <a:gd name="T2" fmla="*/ 0 w 14"/>
                          <a:gd name="T3" fmla="*/ 14 h 14"/>
                          <a:gd name="T4" fmla="*/ 14 w 14"/>
                          <a:gd name="T5" fmla="*/ 14 h 14"/>
                          <a:gd name="T6" fmla="*/ 14 w 14"/>
                          <a:gd name="T7" fmla="*/ 0 h 14"/>
                          <a:gd name="T8" fmla="*/ 0 w 14"/>
                          <a:gd name="T9" fmla="*/ 0 h 14"/>
                          <a:gd name="T10" fmla="*/ 0 w 14"/>
                          <a:gd name="T11" fmla="*/ 14 h 14"/>
                        </a:gdLst>
                        <a:ahLst/>
                        <a:cxnLst>
                          <a:cxn ang="0">
                            <a:pos x="T0" y="T1"/>
                          </a:cxn>
                          <a:cxn ang="0">
                            <a:pos x="T2" y="T3"/>
                          </a:cxn>
                          <a:cxn ang="0">
                            <a:pos x="T4" y="T5"/>
                          </a:cxn>
                          <a:cxn ang="0">
                            <a:pos x="T6" y="T7"/>
                          </a:cxn>
                          <a:cxn ang="0">
                            <a:pos x="T8" y="T9"/>
                          </a:cxn>
                          <a:cxn ang="0">
                            <a:pos x="T10" y="T11"/>
                          </a:cxn>
                        </a:cxnLst>
                        <a:rect l="0" t="0" r="r" b="b"/>
                        <a:pathLst>
                          <a:path w="14" h="14">
                            <a:moveTo>
                              <a:pt x="0" y="14"/>
                            </a:moveTo>
                            <a:lnTo>
                              <a:pt x="0" y="14"/>
                            </a:lnTo>
                            <a:lnTo>
                              <a:pt x="14" y="14"/>
                            </a:lnTo>
                            <a:lnTo>
                              <a:pt x="14"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80" name="Group 3337"/>
                    <p:cNvGrpSpPr>
                      <a:grpSpLocks/>
                    </p:cNvGrpSpPr>
                    <p:nvPr/>
                  </p:nvGrpSpPr>
                  <p:grpSpPr bwMode="auto">
                    <a:xfrm>
                      <a:off x="2560" y="3214"/>
                      <a:ext cx="28" cy="14"/>
                      <a:chOff x="2560" y="3214"/>
                      <a:chExt cx="28" cy="14"/>
                    </a:xfrm>
                  </p:grpSpPr>
                  <p:sp>
                    <p:nvSpPr>
                      <p:cNvPr id="1031" name="Freeform 3338"/>
                      <p:cNvSpPr>
                        <a:spLocks/>
                      </p:cNvSpPr>
                      <p:nvPr/>
                    </p:nvSpPr>
                    <p:spPr bwMode="auto">
                      <a:xfrm>
                        <a:off x="2560"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2" name="Freeform 3339"/>
                      <p:cNvSpPr>
                        <a:spLocks/>
                      </p:cNvSpPr>
                      <p:nvPr/>
                    </p:nvSpPr>
                    <p:spPr bwMode="auto">
                      <a:xfrm>
                        <a:off x="2560"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81" name="Group 3340"/>
                    <p:cNvGrpSpPr>
                      <a:grpSpLocks/>
                    </p:cNvGrpSpPr>
                    <p:nvPr/>
                  </p:nvGrpSpPr>
                  <p:grpSpPr bwMode="auto">
                    <a:xfrm>
                      <a:off x="2513" y="3214"/>
                      <a:ext cx="42" cy="14"/>
                      <a:chOff x="2513" y="3214"/>
                      <a:chExt cx="42" cy="14"/>
                    </a:xfrm>
                  </p:grpSpPr>
                  <p:sp>
                    <p:nvSpPr>
                      <p:cNvPr id="1029" name="Freeform 3341"/>
                      <p:cNvSpPr>
                        <a:spLocks/>
                      </p:cNvSpPr>
                      <p:nvPr/>
                    </p:nvSpPr>
                    <p:spPr bwMode="auto">
                      <a:xfrm>
                        <a:off x="2513" y="3214"/>
                        <a:ext cx="42" cy="14"/>
                      </a:xfrm>
                      <a:custGeom>
                        <a:avLst/>
                        <a:gdLst>
                          <a:gd name="T0" fmla="*/ 0 w 42"/>
                          <a:gd name="T1" fmla="*/ 14 h 14"/>
                          <a:gd name="T2" fmla="*/ 0 w 42"/>
                          <a:gd name="T3" fmla="*/ 14 h 14"/>
                          <a:gd name="T4" fmla="*/ 42 w 42"/>
                          <a:gd name="T5" fmla="*/ 14 h 14"/>
                          <a:gd name="T6" fmla="*/ 42 w 42"/>
                          <a:gd name="T7" fmla="*/ 0 h 14"/>
                          <a:gd name="T8" fmla="*/ 0 w 42"/>
                          <a:gd name="T9" fmla="*/ 0 h 14"/>
                          <a:gd name="T10" fmla="*/ 0 w 42"/>
                          <a:gd name="T11" fmla="*/ 14 h 14"/>
                        </a:gdLst>
                        <a:ahLst/>
                        <a:cxnLst>
                          <a:cxn ang="0">
                            <a:pos x="T0" y="T1"/>
                          </a:cxn>
                          <a:cxn ang="0">
                            <a:pos x="T2" y="T3"/>
                          </a:cxn>
                          <a:cxn ang="0">
                            <a:pos x="T4" y="T5"/>
                          </a:cxn>
                          <a:cxn ang="0">
                            <a:pos x="T6" y="T7"/>
                          </a:cxn>
                          <a:cxn ang="0">
                            <a:pos x="T8" y="T9"/>
                          </a:cxn>
                          <a:cxn ang="0">
                            <a:pos x="T10" y="T11"/>
                          </a:cxn>
                        </a:cxnLst>
                        <a:rect l="0" t="0" r="r" b="b"/>
                        <a:pathLst>
                          <a:path w="42" h="14">
                            <a:moveTo>
                              <a:pt x="0" y="14"/>
                            </a:moveTo>
                            <a:lnTo>
                              <a:pt x="0" y="14"/>
                            </a:lnTo>
                            <a:lnTo>
                              <a:pt x="42" y="14"/>
                            </a:lnTo>
                            <a:lnTo>
                              <a:pt x="42"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0" name="Freeform 3342"/>
                      <p:cNvSpPr>
                        <a:spLocks/>
                      </p:cNvSpPr>
                      <p:nvPr/>
                    </p:nvSpPr>
                    <p:spPr bwMode="auto">
                      <a:xfrm>
                        <a:off x="2513" y="3214"/>
                        <a:ext cx="42" cy="14"/>
                      </a:xfrm>
                      <a:custGeom>
                        <a:avLst/>
                        <a:gdLst>
                          <a:gd name="T0" fmla="*/ 0 w 42"/>
                          <a:gd name="T1" fmla="*/ 14 h 14"/>
                          <a:gd name="T2" fmla="*/ 0 w 42"/>
                          <a:gd name="T3" fmla="*/ 14 h 14"/>
                          <a:gd name="T4" fmla="*/ 42 w 42"/>
                          <a:gd name="T5" fmla="*/ 14 h 14"/>
                          <a:gd name="T6" fmla="*/ 42 w 42"/>
                          <a:gd name="T7" fmla="*/ 0 h 14"/>
                          <a:gd name="T8" fmla="*/ 0 w 42"/>
                          <a:gd name="T9" fmla="*/ 0 h 14"/>
                          <a:gd name="T10" fmla="*/ 0 w 42"/>
                          <a:gd name="T11" fmla="*/ 14 h 14"/>
                        </a:gdLst>
                        <a:ahLst/>
                        <a:cxnLst>
                          <a:cxn ang="0">
                            <a:pos x="T0" y="T1"/>
                          </a:cxn>
                          <a:cxn ang="0">
                            <a:pos x="T2" y="T3"/>
                          </a:cxn>
                          <a:cxn ang="0">
                            <a:pos x="T4" y="T5"/>
                          </a:cxn>
                          <a:cxn ang="0">
                            <a:pos x="T6" y="T7"/>
                          </a:cxn>
                          <a:cxn ang="0">
                            <a:pos x="T8" y="T9"/>
                          </a:cxn>
                          <a:cxn ang="0">
                            <a:pos x="T10" y="T11"/>
                          </a:cxn>
                        </a:cxnLst>
                        <a:rect l="0" t="0" r="r" b="b"/>
                        <a:pathLst>
                          <a:path w="42" h="14">
                            <a:moveTo>
                              <a:pt x="0" y="14"/>
                            </a:moveTo>
                            <a:lnTo>
                              <a:pt x="0" y="14"/>
                            </a:lnTo>
                            <a:lnTo>
                              <a:pt x="42" y="14"/>
                            </a:lnTo>
                            <a:lnTo>
                              <a:pt x="42"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82" name="Group 3343"/>
                    <p:cNvGrpSpPr>
                      <a:grpSpLocks/>
                    </p:cNvGrpSpPr>
                    <p:nvPr/>
                  </p:nvGrpSpPr>
                  <p:grpSpPr bwMode="auto">
                    <a:xfrm>
                      <a:off x="2457" y="3214"/>
                      <a:ext cx="51" cy="14"/>
                      <a:chOff x="2457" y="3214"/>
                      <a:chExt cx="51" cy="14"/>
                    </a:xfrm>
                  </p:grpSpPr>
                  <p:sp>
                    <p:nvSpPr>
                      <p:cNvPr id="1027" name="Freeform 3344"/>
                      <p:cNvSpPr>
                        <a:spLocks/>
                      </p:cNvSpPr>
                      <p:nvPr/>
                    </p:nvSpPr>
                    <p:spPr bwMode="auto">
                      <a:xfrm>
                        <a:off x="2457" y="3214"/>
                        <a:ext cx="51" cy="14"/>
                      </a:xfrm>
                      <a:custGeom>
                        <a:avLst/>
                        <a:gdLst>
                          <a:gd name="T0" fmla="*/ 0 w 51"/>
                          <a:gd name="T1" fmla="*/ 14 h 14"/>
                          <a:gd name="T2" fmla="*/ 0 w 51"/>
                          <a:gd name="T3" fmla="*/ 14 h 14"/>
                          <a:gd name="T4" fmla="*/ 51 w 51"/>
                          <a:gd name="T5" fmla="*/ 14 h 14"/>
                          <a:gd name="T6" fmla="*/ 51 w 51"/>
                          <a:gd name="T7" fmla="*/ 0 h 14"/>
                          <a:gd name="T8" fmla="*/ 0 w 51"/>
                          <a:gd name="T9" fmla="*/ 0 h 14"/>
                          <a:gd name="T10" fmla="*/ 0 w 51"/>
                          <a:gd name="T11" fmla="*/ 14 h 14"/>
                        </a:gdLst>
                        <a:ahLst/>
                        <a:cxnLst>
                          <a:cxn ang="0">
                            <a:pos x="T0" y="T1"/>
                          </a:cxn>
                          <a:cxn ang="0">
                            <a:pos x="T2" y="T3"/>
                          </a:cxn>
                          <a:cxn ang="0">
                            <a:pos x="T4" y="T5"/>
                          </a:cxn>
                          <a:cxn ang="0">
                            <a:pos x="T6" y="T7"/>
                          </a:cxn>
                          <a:cxn ang="0">
                            <a:pos x="T8" y="T9"/>
                          </a:cxn>
                          <a:cxn ang="0">
                            <a:pos x="T10" y="T11"/>
                          </a:cxn>
                        </a:cxnLst>
                        <a:rect l="0" t="0" r="r" b="b"/>
                        <a:pathLst>
                          <a:path w="51" h="14">
                            <a:moveTo>
                              <a:pt x="0" y="14"/>
                            </a:moveTo>
                            <a:lnTo>
                              <a:pt x="0" y="14"/>
                            </a:lnTo>
                            <a:lnTo>
                              <a:pt x="51" y="14"/>
                            </a:lnTo>
                            <a:lnTo>
                              <a:pt x="51"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 name="Freeform 3345"/>
                      <p:cNvSpPr>
                        <a:spLocks/>
                      </p:cNvSpPr>
                      <p:nvPr/>
                    </p:nvSpPr>
                    <p:spPr bwMode="auto">
                      <a:xfrm>
                        <a:off x="2457" y="3214"/>
                        <a:ext cx="51" cy="14"/>
                      </a:xfrm>
                      <a:custGeom>
                        <a:avLst/>
                        <a:gdLst>
                          <a:gd name="T0" fmla="*/ 0 w 51"/>
                          <a:gd name="T1" fmla="*/ 14 h 14"/>
                          <a:gd name="T2" fmla="*/ 0 w 51"/>
                          <a:gd name="T3" fmla="*/ 14 h 14"/>
                          <a:gd name="T4" fmla="*/ 51 w 51"/>
                          <a:gd name="T5" fmla="*/ 14 h 14"/>
                          <a:gd name="T6" fmla="*/ 51 w 51"/>
                          <a:gd name="T7" fmla="*/ 0 h 14"/>
                          <a:gd name="T8" fmla="*/ 0 w 51"/>
                          <a:gd name="T9" fmla="*/ 0 h 14"/>
                          <a:gd name="T10" fmla="*/ 0 w 51"/>
                          <a:gd name="T11" fmla="*/ 14 h 14"/>
                        </a:gdLst>
                        <a:ahLst/>
                        <a:cxnLst>
                          <a:cxn ang="0">
                            <a:pos x="T0" y="T1"/>
                          </a:cxn>
                          <a:cxn ang="0">
                            <a:pos x="T2" y="T3"/>
                          </a:cxn>
                          <a:cxn ang="0">
                            <a:pos x="T4" y="T5"/>
                          </a:cxn>
                          <a:cxn ang="0">
                            <a:pos x="T6" y="T7"/>
                          </a:cxn>
                          <a:cxn ang="0">
                            <a:pos x="T8" y="T9"/>
                          </a:cxn>
                          <a:cxn ang="0">
                            <a:pos x="T10" y="T11"/>
                          </a:cxn>
                        </a:cxnLst>
                        <a:rect l="0" t="0" r="r" b="b"/>
                        <a:pathLst>
                          <a:path w="51" h="14">
                            <a:moveTo>
                              <a:pt x="0" y="14"/>
                            </a:moveTo>
                            <a:lnTo>
                              <a:pt x="0" y="14"/>
                            </a:lnTo>
                            <a:lnTo>
                              <a:pt x="51" y="14"/>
                            </a:lnTo>
                            <a:lnTo>
                              <a:pt x="51"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83" name="Group 3346"/>
                    <p:cNvGrpSpPr>
                      <a:grpSpLocks/>
                    </p:cNvGrpSpPr>
                    <p:nvPr/>
                  </p:nvGrpSpPr>
                  <p:grpSpPr bwMode="auto">
                    <a:xfrm>
                      <a:off x="2405" y="3214"/>
                      <a:ext cx="47" cy="14"/>
                      <a:chOff x="2405" y="3214"/>
                      <a:chExt cx="47" cy="14"/>
                    </a:xfrm>
                  </p:grpSpPr>
                  <p:sp>
                    <p:nvSpPr>
                      <p:cNvPr id="1025" name="Freeform 3347"/>
                      <p:cNvSpPr>
                        <a:spLocks/>
                      </p:cNvSpPr>
                      <p:nvPr/>
                    </p:nvSpPr>
                    <p:spPr bwMode="auto">
                      <a:xfrm>
                        <a:off x="2405" y="3214"/>
                        <a:ext cx="47" cy="14"/>
                      </a:xfrm>
                      <a:custGeom>
                        <a:avLst/>
                        <a:gdLst>
                          <a:gd name="T0" fmla="*/ 0 w 47"/>
                          <a:gd name="T1" fmla="*/ 14 h 14"/>
                          <a:gd name="T2" fmla="*/ 0 w 47"/>
                          <a:gd name="T3" fmla="*/ 14 h 14"/>
                          <a:gd name="T4" fmla="*/ 47 w 47"/>
                          <a:gd name="T5" fmla="*/ 14 h 14"/>
                          <a:gd name="T6" fmla="*/ 47 w 47"/>
                          <a:gd name="T7" fmla="*/ 0 h 14"/>
                          <a:gd name="T8" fmla="*/ 0 w 47"/>
                          <a:gd name="T9" fmla="*/ 0 h 14"/>
                          <a:gd name="T10" fmla="*/ 0 w 47"/>
                          <a:gd name="T11" fmla="*/ 14 h 14"/>
                        </a:gdLst>
                        <a:ahLst/>
                        <a:cxnLst>
                          <a:cxn ang="0">
                            <a:pos x="T0" y="T1"/>
                          </a:cxn>
                          <a:cxn ang="0">
                            <a:pos x="T2" y="T3"/>
                          </a:cxn>
                          <a:cxn ang="0">
                            <a:pos x="T4" y="T5"/>
                          </a:cxn>
                          <a:cxn ang="0">
                            <a:pos x="T6" y="T7"/>
                          </a:cxn>
                          <a:cxn ang="0">
                            <a:pos x="T8" y="T9"/>
                          </a:cxn>
                          <a:cxn ang="0">
                            <a:pos x="T10" y="T11"/>
                          </a:cxn>
                        </a:cxnLst>
                        <a:rect l="0" t="0" r="r" b="b"/>
                        <a:pathLst>
                          <a:path w="47" h="14">
                            <a:moveTo>
                              <a:pt x="0" y="14"/>
                            </a:moveTo>
                            <a:lnTo>
                              <a:pt x="0" y="14"/>
                            </a:lnTo>
                            <a:lnTo>
                              <a:pt x="47" y="14"/>
                            </a:lnTo>
                            <a:lnTo>
                              <a:pt x="47"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 name="Freeform 3348"/>
                      <p:cNvSpPr>
                        <a:spLocks/>
                      </p:cNvSpPr>
                      <p:nvPr/>
                    </p:nvSpPr>
                    <p:spPr bwMode="auto">
                      <a:xfrm>
                        <a:off x="2405" y="3214"/>
                        <a:ext cx="47" cy="14"/>
                      </a:xfrm>
                      <a:custGeom>
                        <a:avLst/>
                        <a:gdLst>
                          <a:gd name="T0" fmla="*/ 0 w 47"/>
                          <a:gd name="T1" fmla="*/ 14 h 14"/>
                          <a:gd name="T2" fmla="*/ 0 w 47"/>
                          <a:gd name="T3" fmla="*/ 14 h 14"/>
                          <a:gd name="T4" fmla="*/ 47 w 47"/>
                          <a:gd name="T5" fmla="*/ 14 h 14"/>
                          <a:gd name="T6" fmla="*/ 47 w 47"/>
                          <a:gd name="T7" fmla="*/ 0 h 14"/>
                          <a:gd name="T8" fmla="*/ 0 w 47"/>
                          <a:gd name="T9" fmla="*/ 0 h 14"/>
                          <a:gd name="T10" fmla="*/ 0 w 47"/>
                          <a:gd name="T11" fmla="*/ 14 h 14"/>
                        </a:gdLst>
                        <a:ahLst/>
                        <a:cxnLst>
                          <a:cxn ang="0">
                            <a:pos x="T0" y="T1"/>
                          </a:cxn>
                          <a:cxn ang="0">
                            <a:pos x="T2" y="T3"/>
                          </a:cxn>
                          <a:cxn ang="0">
                            <a:pos x="T4" y="T5"/>
                          </a:cxn>
                          <a:cxn ang="0">
                            <a:pos x="T6" y="T7"/>
                          </a:cxn>
                          <a:cxn ang="0">
                            <a:pos x="T8" y="T9"/>
                          </a:cxn>
                          <a:cxn ang="0">
                            <a:pos x="T10" y="T11"/>
                          </a:cxn>
                        </a:cxnLst>
                        <a:rect l="0" t="0" r="r" b="b"/>
                        <a:pathLst>
                          <a:path w="47" h="14">
                            <a:moveTo>
                              <a:pt x="0" y="14"/>
                            </a:moveTo>
                            <a:lnTo>
                              <a:pt x="0" y="14"/>
                            </a:lnTo>
                            <a:lnTo>
                              <a:pt x="47" y="14"/>
                            </a:lnTo>
                            <a:lnTo>
                              <a:pt x="47"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84" name="Group 3349"/>
                    <p:cNvGrpSpPr>
                      <a:grpSpLocks/>
                    </p:cNvGrpSpPr>
                    <p:nvPr/>
                  </p:nvGrpSpPr>
                  <p:grpSpPr bwMode="auto">
                    <a:xfrm>
                      <a:off x="2358" y="3214"/>
                      <a:ext cx="41" cy="14"/>
                      <a:chOff x="2358" y="3214"/>
                      <a:chExt cx="41" cy="14"/>
                    </a:xfrm>
                  </p:grpSpPr>
                  <p:sp>
                    <p:nvSpPr>
                      <p:cNvPr id="1023" name="Freeform 3350"/>
                      <p:cNvSpPr>
                        <a:spLocks/>
                      </p:cNvSpPr>
                      <p:nvPr/>
                    </p:nvSpPr>
                    <p:spPr bwMode="auto">
                      <a:xfrm>
                        <a:off x="2358" y="3214"/>
                        <a:ext cx="41" cy="14"/>
                      </a:xfrm>
                      <a:custGeom>
                        <a:avLst/>
                        <a:gdLst>
                          <a:gd name="T0" fmla="*/ 0 w 41"/>
                          <a:gd name="T1" fmla="*/ 14 h 14"/>
                          <a:gd name="T2" fmla="*/ 0 w 41"/>
                          <a:gd name="T3" fmla="*/ 14 h 14"/>
                          <a:gd name="T4" fmla="*/ 41 w 41"/>
                          <a:gd name="T5" fmla="*/ 14 h 14"/>
                          <a:gd name="T6" fmla="*/ 41 w 41"/>
                          <a:gd name="T7" fmla="*/ 0 h 14"/>
                          <a:gd name="T8" fmla="*/ 0 w 41"/>
                          <a:gd name="T9" fmla="*/ 0 h 14"/>
                          <a:gd name="T10" fmla="*/ 0 w 41"/>
                          <a:gd name="T11" fmla="*/ 14 h 14"/>
                        </a:gdLst>
                        <a:ahLst/>
                        <a:cxnLst>
                          <a:cxn ang="0">
                            <a:pos x="T0" y="T1"/>
                          </a:cxn>
                          <a:cxn ang="0">
                            <a:pos x="T2" y="T3"/>
                          </a:cxn>
                          <a:cxn ang="0">
                            <a:pos x="T4" y="T5"/>
                          </a:cxn>
                          <a:cxn ang="0">
                            <a:pos x="T6" y="T7"/>
                          </a:cxn>
                          <a:cxn ang="0">
                            <a:pos x="T8" y="T9"/>
                          </a:cxn>
                          <a:cxn ang="0">
                            <a:pos x="T10" y="T11"/>
                          </a:cxn>
                        </a:cxnLst>
                        <a:rect l="0" t="0" r="r" b="b"/>
                        <a:pathLst>
                          <a:path w="41" h="14">
                            <a:moveTo>
                              <a:pt x="0" y="14"/>
                            </a:moveTo>
                            <a:lnTo>
                              <a:pt x="0" y="14"/>
                            </a:lnTo>
                            <a:lnTo>
                              <a:pt x="41" y="14"/>
                            </a:lnTo>
                            <a:lnTo>
                              <a:pt x="41"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4" name="Freeform 3351"/>
                      <p:cNvSpPr>
                        <a:spLocks/>
                      </p:cNvSpPr>
                      <p:nvPr/>
                    </p:nvSpPr>
                    <p:spPr bwMode="auto">
                      <a:xfrm>
                        <a:off x="2358" y="3214"/>
                        <a:ext cx="41" cy="14"/>
                      </a:xfrm>
                      <a:custGeom>
                        <a:avLst/>
                        <a:gdLst>
                          <a:gd name="T0" fmla="*/ 0 w 41"/>
                          <a:gd name="T1" fmla="*/ 14 h 14"/>
                          <a:gd name="T2" fmla="*/ 0 w 41"/>
                          <a:gd name="T3" fmla="*/ 14 h 14"/>
                          <a:gd name="T4" fmla="*/ 41 w 41"/>
                          <a:gd name="T5" fmla="*/ 14 h 14"/>
                          <a:gd name="T6" fmla="*/ 41 w 41"/>
                          <a:gd name="T7" fmla="*/ 0 h 14"/>
                          <a:gd name="T8" fmla="*/ 0 w 41"/>
                          <a:gd name="T9" fmla="*/ 0 h 14"/>
                          <a:gd name="T10" fmla="*/ 0 w 41"/>
                          <a:gd name="T11" fmla="*/ 14 h 14"/>
                        </a:gdLst>
                        <a:ahLst/>
                        <a:cxnLst>
                          <a:cxn ang="0">
                            <a:pos x="T0" y="T1"/>
                          </a:cxn>
                          <a:cxn ang="0">
                            <a:pos x="T2" y="T3"/>
                          </a:cxn>
                          <a:cxn ang="0">
                            <a:pos x="T4" y="T5"/>
                          </a:cxn>
                          <a:cxn ang="0">
                            <a:pos x="T6" y="T7"/>
                          </a:cxn>
                          <a:cxn ang="0">
                            <a:pos x="T8" y="T9"/>
                          </a:cxn>
                          <a:cxn ang="0">
                            <a:pos x="T10" y="T11"/>
                          </a:cxn>
                        </a:cxnLst>
                        <a:rect l="0" t="0" r="r" b="b"/>
                        <a:pathLst>
                          <a:path w="41" h="14">
                            <a:moveTo>
                              <a:pt x="0" y="14"/>
                            </a:moveTo>
                            <a:lnTo>
                              <a:pt x="0" y="14"/>
                            </a:lnTo>
                            <a:lnTo>
                              <a:pt x="41" y="14"/>
                            </a:lnTo>
                            <a:lnTo>
                              <a:pt x="41"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85" name="Group 3352"/>
                    <p:cNvGrpSpPr>
                      <a:grpSpLocks/>
                    </p:cNvGrpSpPr>
                    <p:nvPr/>
                  </p:nvGrpSpPr>
                  <p:grpSpPr bwMode="auto">
                    <a:xfrm>
                      <a:off x="2324" y="3214"/>
                      <a:ext cx="28" cy="14"/>
                      <a:chOff x="2324" y="3214"/>
                      <a:chExt cx="28" cy="14"/>
                    </a:xfrm>
                  </p:grpSpPr>
                  <p:sp>
                    <p:nvSpPr>
                      <p:cNvPr id="1021" name="Freeform 3353"/>
                      <p:cNvSpPr>
                        <a:spLocks/>
                      </p:cNvSpPr>
                      <p:nvPr/>
                    </p:nvSpPr>
                    <p:spPr bwMode="auto">
                      <a:xfrm>
                        <a:off x="2324"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2" name="Freeform 3354"/>
                      <p:cNvSpPr>
                        <a:spLocks/>
                      </p:cNvSpPr>
                      <p:nvPr/>
                    </p:nvSpPr>
                    <p:spPr bwMode="auto">
                      <a:xfrm>
                        <a:off x="2324"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86" name="Group 3355"/>
                    <p:cNvGrpSpPr>
                      <a:grpSpLocks/>
                    </p:cNvGrpSpPr>
                    <p:nvPr/>
                  </p:nvGrpSpPr>
                  <p:grpSpPr bwMode="auto">
                    <a:xfrm>
                      <a:off x="2307" y="3214"/>
                      <a:ext cx="16" cy="14"/>
                      <a:chOff x="2307" y="3214"/>
                      <a:chExt cx="16" cy="14"/>
                    </a:xfrm>
                  </p:grpSpPr>
                  <p:sp>
                    <p:nvSpPr>
                      <p:cNvPr id="1019" name="Freeform 3356"/>
                      <p:cNvSpPr>
                        <a:spLocks/>
                      </p:cNvSpPr>
                      <p:nvPr/>
                    </p:nvSpPr>
                    <p:spPr bwMode="auto">
                      <a:xfrm>
                        <a:off x="2307" y="3214"/>
                        <a:ext cx="16" cy="14"/>
                      </a:xfrm>
                      <a:custGeom>
                        <a:avLst/>
                        <a:gdLst>
                          <a:gd name="T0" fmla="*/ 0 w 16"/>
                          <a:gd name="T1" fmla="*/ 14 h 14"/>
                          <a:gd name="T2" fmla="*/ 0 w 16"/>
                          <a:gd name="T3" fmla="*/ 14 h 14"/>
                          <a:gd name="T4" fmla="*/ 16 w 16"/>
                          <a:gd name="T5" fmla="*/ 14 h 14"/>
                          <a:gd name="T6" fmla="*/ 16 w 16"/>
                          <a:gd name="T7" fmla="*/ 0 h 14"/>
                          <a:gd name="T8" fmla="*/ 0 w 16"/>
                          <a:gd name="T9" fmla="*/ 0 h 14"/>
                          <a:gd name="T10" fmla="*/ 0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0" y="14"/>
                            </a:moveTo>
                            <a:lnTo>
                              <a:pt x="0" y="14"/>
                            </a:lnTo>
                            <a:lnTo>
                              <a:pt x="16" y="14"/>
                            </a:lnTo>
                            <a:lnTo>
                              <a:pt x="16"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0" name="Freeform 3357"/>
                      <p:cNvSpPr>
                        <a:spLocks/>
                      </p:cNvSpPr>
                      <p:nvPr/>
                    </p:nvSpPr>
                    <p:spPr bwMode="auto">
                      <a:xfrm>
                        <a:off x="2307" y="3214"/>
                        <a:ext cx="16" cy="14"/>
                      </a:xfrm>
                      <a:custGeom>
                        <a:avLst/>
                        <a:gdLst>
                          <a:gd name="T0" fmla="*/ 0 w 16"/>
                          <a:gd name="T1" fmla="*/ 14 h 14"/>
                          <a:gd name="T2" fmla="*/ 0 w 16"/>
                          <a:gd name="T3" fmla="*/ 14 h 14"/>
                          <a:gd name="T4" fmla="*/ 16 w 16"/>
                          <a:gd name="T5" fmla="*/ 14 h 14"/>
                          <a:gd name="T6" fmla="*/ 16 w 16"/>
                          <a:gd name="T7" fmla="*/ 0 h 14"/>
                          <a:gd name="T8" fmla="*/ 0 w 16"/>
                          <a:gd name="T9" fmla="*/ 0 h 14"/>
                          <a:gd name="T10" fmla="*/ 0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0" y="14"/>
                            </a:moveTo>
                            <a:lnTo>
                              <a:pt x="0" y="14"/>
                            </a:lnTo>
                            <a:lnTo>
                              <a:pt x="16" y="14"/>
                            </a:lnTo>
                            <a:lnTo>
                              <a:pt x="16"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87" name="Group 3358"/>
                    <p:cNvGrpSpPr>
                      <a:grpSpLocks/>
                    </p:cNvGrpSpPr>
                    <p:nvPr/>
                  </p:nvGrpSpPr>
                  <p:grpSpPr bwMode="auto">
                    <a:xfrm>
                      <a:off x="2301" y="3214"/>
                      <a:ext cx="15" cy="14"/>
                      <a:chOff x="2301" y="3214"/>
                      <a:chExt cx="15" cy="14"/>
                    </a:xfrm>
                  </p:grpSpPr>
                  <p:sp>
                    <p:nvSpPr>
                      <p:cNvPr id="1017" name="Freeform 3359"/>
                      <p:cNvSpPr>
                        <a:spLocks/>
                      </p:cNvSpPr>
                      <p:nvPr/>
                    </p:nvSpPr>
                    <p:spPr bwMode="auto">
                      <a:xfrm>
                        <a:off x="2301" y="3214"/>
                        <a:ext cx="15" cy="14"/>
                      </a:xfrm>
                      <a:custGeom>
                        <a:avLst/>
                        <a:gdLst>
                          <a:gd name="T0" fmla="*/ 0 w 15"/>
                          <a:gd name="T1" fmla="*/ 13 h 14"/>
                          <a:gd name="T2" fmla="*/ 9 w 15"/>
                          <a:gd name="T3" fmla="*/ 14 h 14"/>
                          <a:gd name="T4" fmla="*/ 9 w 15"/>
                          <a:gd name="T5" fmla="*/ 0 h 14"/>
                          <a:gd name="T6" fmla="*/ 15 w 15"/>
                          <a:gd name="T7" fmla="*/ 2 h 14"/>
                          <a:gd name="T8" fmla="*/ 0 w 15"/>
                          <a:gd name="T9" fmla="*/ 13 h 14"/>
                          <a:gd name="T10" fmla="*/ 3 w 15"/>
                          <a:gd name="T11" fmla="*/ 14 h 14"/>
                          <a:gd name="T12" fmla="*/ 9 w 15"/>
                          <a:gd name="T13" fmla="*/ 14 h 14"/>
                          <a:gd name="T14" fmla="*/ 0 w 15"/>
                          <a:gd name="T15" fmla="*/ 1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0" y="13"/>
                            </a:moveTo>
                            <a:lnTo>
                              <a:pt x="9" y="14"/>
                            </a:lnTo>
                            <a:lnTo>
                              <a:pt x="9" y="0"/>
                            </a:lnTo>
                            <a:lnTo>
                              <a:pt x="15" y="2"/>
                            </a:lnTo>
                            <a:lnTo>
                              <a:pt x="0" y="13"/>
                            </a:lnTo>
                            <a:lnTo>
                              <a:pt x="3" y="14"/>
                            </a:lnTo>
                            <a:lnTo>
                              <a:pt x="9" y="14"/>
                            </a:lnTo>
                            <a:lnTo>
                              <a:pt x="0"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8" name="Freeform 3360"/>
                      <p:cNvSpPr>
                        <a:spLocks/>
                      </p:cNvSpPr>
                      <p:nvPr/>
                    </p:nvSpPr>
                    <p:spPr bwMode="auto">
                      <a:xfrm>
                        <a:off x="2301" y="3214"/>
                        <a:ext cx="15" cy="14"/>
                      </a:xfrm>
                      <a:custGeom>
                        <a:avLst/>
                        <a:gdLst>
                          <a:gd name="T0" fmla="*/ 0 w 15"/>
                          <a:gd name="T1" fmla="*/ 13 h 14"/>
                          <a:gd name="T2" fmla="*/ 9 w 15"/>
                          <a:gd name="T3" fmla="*/ 14 h 14"/>
                          <a:gd name="T4" fmla="*/ 9 w 15"/>
                          <a:gd name="T5" fmla="*/ 0 h 14"/>
                          <a:gd name="T6" fmla="*/ 15 w 15"/>
                          <a:gd name="T7" fmla="*/ 2 h 14"/>
                          <a:gd name="T8" fmla="*/ 0 w 15"/>
                          <a:gd name="T9" fmla="*/ 13 h 14"/>
                          <a:gd name="T10" fmla="*/ 3 w 15"/>
                          <a:gd name="T11" fmla="*/ 14 h 14"/>
                          <a:gd name="T12" fmla="*/ 9 w 15"/>
                          <a:gd name="T13" fmla="*/ 14 h 14"/>
                          <a:gd name="T14" fmla="*/ 0 w 15"/>
                          <a:gd name="T15" fmla="*/ 1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0" y="13"/>
                            </a:moveTo>
                            <a:lnTo>
                              <a:pt x="9" y="14"/>
                            </a:lnTo>
                            <a:lnTo>
                              <a:pt x="9" y="0"/>
                            </a:lnTo>
                            <a:lnTo>
                              <a:pt x="15" y="2"/>
                            </a:lnTo>
                            <a:lnTo>
                              <a:pt x="0" y="13"/>
                            </a:lnTo>
                            <a:lnTo>
                              <a:pt x="3" y="14"/>
                            </a:lnTo>
                            <a:lnTo>
                              <a:pt x="9" y="14"/>
                            </a:lnTo>
                            <a:lnTo>
                              <a:pt x="0"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88" name="Group 3361"/>
                    <p:cNvGrpSpPr>
                      <a:grpSpLocks/>
                    </p:cNvGrpSpPr>
                    <p:nvPr/>
                  </p:nvGrpSpPr>
                  <p:grpSpPr bwMode="auto">
                    <a:xfrm>
                      <a:off x="2300" y="3212"/>
                      <a:ext cx="16" cy="13"/>
                      <a:chOff x="2300" y="3212"/>
                      <a:chExt cx="16" cy="13"/>
                    </a:xfrm>
                  </p:grpSpPr>
                  <p:sp>
                    <p:nvSpPr>
                      <p:cNvPr id="1015" name="Freeform 3362"/>
                      <p:cNvSpPr>
                        <a:spLocks/>
                      </p:cNvSpPr>
                      <p:nvPr/>
                    </p:nvSpPr>
                    <p:spPr bwMode="auto">
                      <a:xfrm>
                        <a:off x="2300" y="3212"/>
                        <a:ext cx="16" cy="13"/>
                      </a:xfrm>
                      <a:custGeom>
                        <a:avLst/>
                        <a:gdLst>
                          <a:gd name="T0" fmla="*/ 2 w 16"/>
                          <a:gd name="T1" fmla="*/ 11 h 13"/>
                          <a:gd name="T2" fmla="*/ 0 w 16"/>
                          <a:gd name="T3" fmla="*/ 11 h 13"/>
                          <a:gd name="T4" fmla="*/ 2 w 16"/>
                          <a:gd name="T5" fmla="*/ 13 h 13"/>
                          <a:gd name="T6" fmla="*/ 16 w 16"/>
                          <a:gd name="T7" fmla="*/ 2 h 13"/>
                          <a:gd name="T8" fmla="*/ 16 w 16"/>
                          <a:gd name="T9" fmla="*/ 0 h 13"/>
                          <a:gd name="T10" fmla="*/ 13 w 16"/>
                          <a:gd name="T11" fmla="*/ 0 h 13"/>
                          <a:gd name="T12" fmla="*/ 16 w 16"/>
                          <a:gd name="T13" fmla="*/ 0 h 13"/>
                          <a:gd name="T14" fmla="*/ 13 w 16"/>
                          <a:gd name="T15" fmla="*/ 0 h 13"/>
                          <a:gd name="T16" fmla="*/ 2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2" y="11"/>
                            </a:moveTo>
                            <a:lnTo>
                              <a:pt x="0" y="11"/>
                            </a:lnTo>
                            <a:lnTo>
                              <a:pt x="2" y="13"/>
                            </a:lnTo>
                            <a:lnTo>
                              <a:pt x="16" y="2"/>
                            </a:lnTo>
                            <a:lnTo>
                              <a:pt x="16" y="0"/>
                            </a:lnTo>
                            <a:lnTo>
                              <a:pt x="13" y="0"/>
                            </a:lnTo>
                            <a:lnTo>
                              <a:pt x="16" y="0"/>
                            </a:lnTo>
                            <a:lnTo>
                              <a:pt x="13" y="0"/>
                            </a:lnTo>
                            <a:lnTo>
                              <a:pt x="2"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6" name="Freeform 3363"/>
                      <p:cNvSpPr>
                        <a:spLocks/>
                      </p:cNvSpPr>
                      <p:nvPr/>
                    </p:nvSpPr>
                    <p:spPr bwMode="auto">
                      <a:xfrm>
                        <a:off x="2300" y="3212"/>
                        <a:ext cx="16" cy="13"/>
                      </a:xfrm>
                      <a:custGeom>
                        <a:avLst/>
                        <a:gdLst>
                          <a:gd name="T0" fmla="*/ 2 w 16"/>
                          <a:gd name="T1" fmla="*/ 11 h 13"/>
                          <a:gd name="T2" fmla="*/ 0 w 16"/>
                          <a:gd name="T3" fmla="*/ 11 h 13"/>
                          <a:gd name="T4" fmla="*/ 2 w 16"/>
                          <a:gd name="T5" fmla="*/ 13 h 13"/>
                          <a:gd name="T6" fmla="*/ 16 w 16"/>
                          <a:gd name="T7" fmla="*/ 2 h 13"/>
                          <a:gd name="T8" fmla="*/ 16 w 16"/>
                          <a:gd name="T9" fmla="*/ 0 h 13"/>
                          <a:gd name="T10" fmla="*/ 13 w 16"/>
                          <a:gd name="T11" fmla="*/ 0 h 13"/>
                          <a:gd name="T12" fmla="*/ 16 w 16"/>
                          <a:gd name="T13" fmla="*/ 0 h 13"/>
                          <a:gd name="T14" fmla="*/ 13 w 16"/>
                          <a:gd name="T15" fmla="*/ 0 h 13"/>
                          <a:gd name="T16" fmla="*/ 2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2" y="11"/>
                            </a:moveTo>
                            <a:lnTo>
                              <a:pt x="0" y="11"/>
                            </a:lnTo>
                            <a:lnTo>
                              <a:pt x="2" y="13"/>
                            </a:lnTo>
                            <a:lnTo>
                              <a:pt x="16" y="2"/>
                            </a:lnTo>
                            <a:lnTo>
                              <a:pt x="16" y="0"/>
                            </a:lnTo>
                            <a:lnTo>
                              <a:pt x="13" y="0"/>
                            </a:lnTo>
                            <a:lnTo>
                              <a:pt x="16" y="0"/>
                            </a:lnTo>
                            <a:lnTo>
                              <a:pt x="13" y="0"/>
                            </a:lnTo>
                            <a:lnTo>
                              <a:pt x="2"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89" name="Group 3364"/>
                    <p:cNvGrpSpPr>
                      <a:grpSpLocks/>
                    </p:cNvGrpSpPr>
                    <p:nvPr/>
                  </p:nvGrpSpPr>
                  <p:grpSpPr bwMode="auto">
                    <a:xfrm>
                      <a:off x="2298" y="3211"/>
                      <a:ext cx="15" cy="13"/>
                      <a:chOff x="2298" y="3211"/>
                      <a:chExt cx="15" cy="13"/>
                    </a:xfrm>
                  </p:grpSpPr>
                  <p:sp>
                    <p:nvSpPr>
                      <p:cNvPr id="1013" name="Freeform 3365"/>
                      <p:cNvSpPr>
                        <a:spLocks/>
                      </p:cNvSpPr>
                      <p:nvPr/>
                    </p:nvSpPr>
                    <p:spPr bwMode="auto">
                      <a:xfrm>
                        <a:off x="2298" y="3211"/>
                        <a:ext cx="15" cy="13"/>
                      </a:xfrm>
                      <a:custGeom>
                        <a:avLst/>
                        <a:gdLst>
                          <a:gd name="T0" fmla="*/ 0 w 15"/>
                          <a:gd name="T1" fmla="*/ 9 h 13"/>
                          <a:gd name="T2" fmla="*/ 3 w 15"/>
                          <a:gd name="T3" fmla="*/ 12 h 13"/>
                          <a:gd name="T4" fmla="*/ 3 w 15"/>
                          <a:gd name="T5" fmla="*/ 13 h 13"/>
                          <a:gd name="T6" fmla="*/ 13 w 15"/>
                          <a:gd name="T7" fmla="*/ 0 h 13"/>
                          <a:gd name="T8" fmla="*/ 11 w 15"/>
                          <a:gd name="T9" fmla="*/ 0 h 13"/>
                          <a:gd name="T10" fmla="*/ 15 w 15"/>
                          <a:gd name="T11" fmla="*/ 2 h 13"/>
                          <a:gd name="T12" fmla="*/ 0 w 15"/>
                          <a:gd name="T13" fmla="*/ 9 h 13"/>
                          <a:gd name="T14" fmla="*/ 1 w 15"/>
                          <a:gd name="T15" fmla="*/ 12 h 13"/>
                          <a:gd name="T16" fmla="*/ 3 w 15"/>
                          <a:gd name="T17" fmla="*/ 12 h 13"/>
                          <a:gd name="T18" fmla="*/ 0 w 15"/>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3">
                            <a:moveTo>
                              <a:pt x="0" y="9"/>
                            </a:moveTo>
                            <a:lnTo>
                              <a:pt x="3" y="12"/>
                            </a:lnTo>
                            <a:lnTo>
                              <a:pt x="3" y="13"/>
                            </a:lnTo>
                            <a:lnTo>
                              <a:pt x="13" y="0"/>
                            </a:lnTo>
                            <a:lnTo>
                              <a:pt x="11" y="0"/>
                            </a:lnTo>
                            <a:lnTo>
                              <a:pt x="15" y="2"/>
                            </a:lnTo>
                            <a:lnTo>
                              <a:pt x="0" y="9"/>
                            </a:lnTo>
                            <a:lnTo>
                              <a:pt x="1" y="12"/>
                            </a:lnTo>
                            <a:lnTo>
                              <a:pt x="3" y="12"/>
                            </a:lnTo>
                            <a:lnTo>
                              <a:pt x="0" y="9"/>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4" name="Freeform 3366"/>
                      <p:cNvSpPr>
                        <a:spLocks/>
                      </p:cNvSpPr>
                      <p:nvPr/>
                    </p:nvSpPr>
                    <p:spPr bwMode="auto">
                      <a:xfrm>
                        <a:off x="2298" y="3211"/>
                        <a:ext cx="15" cy="13"/>
                      </a:xfrm>
                      <a:custGeom>
                        <a:avLst/>
                        <a:gdLst>
                          <a:gd name="T0" fmla="*/ 0 w 15"/>
                          <a:gd name="T1" fmla="*/ 9 h 13"/>
                          <a:gd name="T2" fmla="*/ 3 w 15"/>
                          <a:gd name="T3" fmla="*/ 12 h 13"/>
                          <a:gd name="T4" fmla="*/ 3 w 15"/>
                          <a:gd name="T5" fmla="*/ 13 h 13"/>
                          <a:gd name="T6" fmla="*/ 13 w 15"/>
                          <a:gd name="T7" fmla="*/ 0 h 13"/>
                          <a:gd name="T8" fmla="*/ 11 w 15"/>
                          <a:gd name="T9" fmla="*/ 0 h 13"/>
                          <a:gd name="T10" fmla="*/ 15 w 15"/>
                          <a:gd name="T11" fmla="*/ 2 h 13"/>
                          <a:gd name="T12" fmla="*/ 0 w 15"/>
                          <a:gd name="T13" fmla="*/ 9 h 13"/>
                          <a:gd name="T14" fmla="*/ 1 w 15"/>
                          <a:gd name="T15" fmla="*/ 12 h 13"/>
                          <a:gd name="T16" fmla="*/ 3 w 15"/>
                          <a:gd name="T17" fmla="*/ 12 h 13"/>
                          <a:gd name="T18" fmla="*/ 0 w 15"/>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3">
                            <a:moveTo>
                              <a:pt x="0" y="9"/>
                            </a:moveTo>
                            <a:lnTo>
                              <a:pt x="3" y="12"/>
                            </a:lnTo>
                            <a:lnTo>
                              <a:pt x="3" y="13"/>
                            </a:lnTo>
                            <a:lnTo>
                              <a:pt x="13" y="0"/>
                            </a:lnTo>
                            <a:lnTo>
                              <a:pt x="11" y="0"/>
                            </a:lnTo>
                            <a:lnTo>
                              <a:pt x="15" y="2"/>
                            </a:lnTo>
                            <a:lnTo>
                              <a:pt x="0" y="9"/>
                            </a:lnTo>
                            <a:lnTo>
                              <a:pt x="1" y="12"/>
                            </a:lnTo>
                            <a:lnTo>
                              <a:pt x="3" y="12"/>
                            </a:lnTo>
                            <a:lnTo>
                              <a:pt x="0" y="9"/>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90" name="Group 3367"/>
                    <p:cNvGrpSpPr>
                      <a:grpSpLocks/>
                    </p:cNvGrpSpPr>
                    <p:nvPr/>
                  </p:nvGrpSpPr>
                  <p:grpSpPr bwMode="auto">
                    <a:xfrm>
                      <a:off x="2297" y="3208"/>
                      <a:ext cx="15" cy="13"/>
                      <a:chOff x="2297" y="3208"/>
                      <a:chExt cx="15" cy="13"/>
                    </a:xfrm>
                  </p:grpSpPr>
                  <p:sp>
                    <p:nvSpPr>
                      <p:cNvPr id="1011" name="Freeform 3368"/>
                      <p:cNvSpPr>
                        <a:spLocks/>
                      </p:cNvSpPr>
                      <p:nvPr/>
                    </p:nvSpPr>
                    <p:spPr bwMode="auto">
                      <a:xfrm>
                        <a:off x="2297" y="3208"/>
                        <a:ext cx="15" cy="13"/>
                      </a:xfrm>
                      <a:custGeom>
                        <a:avLst/>
                        <a:gdLst>
                          <a:gd name="T0" fmla="*/ 0 w 15"/>
                          <a:gd name="T1" fmla="*/ 0 h 13"/>
                          <a:gd name="T2" fmla="*/ 0 w 15"/>
                          <a:gd name="T3" fmla="*/ 6 h 13"/>
                          <a:gd name="T4" fmla="*/ 1 w 15"/>
                          <a:gd name="T5" fmla="*/ 13 h 13"/>
                          <a:gd name="T6" fmla="*/ 15 w 15"/>
                          <a:gd name="T7" fmla="*/ 6 h 13"/>
                          <a:gd name="T8" fmla="*/ 13 w 15"/>
                          <a:gd name="T9" fmla="*/ 0 h 13"/>
                          <a:gd name="T10" fmla="*/ 0 w 15"/>
                          <a:gd name="T11" fmla="*/ 0 h 13"/>
                          <a:gd name="T12" fmla="*/ 0 w 15"/>
                          <a:gd name="T13" fmla="*/ 6 h 13"/>
                          <a:gd name="T14" fmla="*/ 0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0" y="0"/>
                            </a:moveTo>
                            <a:lnTo>
                              <a:pt x="0" y="6"/>
                            </a:lnTo>
                            <a:lnTo>
                              <a:pt x="1" y="13"/>
                            </a:lnTo>
                            <a:lnTo>
                              <a:pt x="15" y="6"/>
                            </a:lnTo>
                            <a:lnTo>
                              <a:pt x="13" y="0"/>
                            </a:lnTo>
                            <a:lnTo>
                              <a:pt x="0" y="0"/>
                            </a:lnTo>
                            <a:lnTo>
                              <a:pt x="0" y="6"/>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2" name="Freeform 3369"/>
                      <p:cNvSpPr>
                        <a:spLocks/>
                      </p:cNvSpPr>
                      <p:nvPr/>
                    </p:nvSpPr>
                    <p:spPr bwMode="auto">
                      <a:xfrm>
                        <a:off x="2297" y="3208"/>
                        <a:ext cx="15" cy="13"/>
                      </a:xfrm>
                      <a:custGeom>
                        <a:avLst/>
                        <a:gdLst>
                          <a:gd name="T0" fmla="*/ 0 w 15"/>
                          <a:gd name="T1" fmla="*/ 0 h 13"/>
                          <a:gd name="T2" fmla="*/ 0 w 15"/>
                          <a:gd name="T3" fmla="*/ 6 h 13"/>
                          <a:gd name="T4" fmla="*/ 1 w 15"/>
                          <a:gd name="T5" fmla="*/ 13 h 13"/>
                          <a:gd name="T6" fmla="*/ 15 w 15"/>
                          <a:gd name="T7" fmla="*/ 6 h 13"/>
                          <a:gd name="T8" fmla="*/ 13 w 15"/>
                          <a:gd name="T9" fmla="*/ 0 h 13"/>
                          <a:gd name="T10" fmla="*/ 0 w 15"/>
                          <a:gd name="T11" fmla="*/ 0 h 13"/>
                          <a:gd name="T12" fmla="*/ 0 w 15"/>
                          <a:gd name="T13" fmla="*/ 6 h 13"/>
                          <a:gd name="T14" fmla="*/ 0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0" y="0"/>
                            </a:moveTo>
                            <a:lnTo>
                              <a:pt x="0" y="6"/>
                            </a:lnTo>
                            <a:lnTo>
                              <a:pt x="1" y="13"/>
                            </a:lnTo>
                            <a:lnTo>
                              <a:pt x="15" y="6"/>
                            </a:lnTo>
                            <a:lnTo>
                              <a:pt x="13" y="0"/>
                            </a:lnTo>
                            <a:lnTo>
                              <a:pt x="0" y="0"/>
                            </a:lnTo>
                            <a:lnTo>
                              <a:pt x="0" y="6"/>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91" name="Group 3370"/>
                    <p:cNvGrpSpPr>
                      <a:grpSpLocks/>
                    </p:cNvGrpSpPr>
                    <p:nvPr/>
                  </p:nvGrpSpPr>
                  <p:grpSpPr bwMode="auto">
                    <a:xfrm>
                      <a:off x="2297" y="3204"/>
                      <a:ext cx="15" cy="14"/>
                      <a:chOff x="2297" y="3204"/>
                      <a:chExt cx="15" cy="14"/>
                    </a:xfrm>
                  </p:grpSpPr>
                  <p:sp>
                    <p:nvSpPr>
                      <p:cNvPr id="1009" name="Freeform 3371"/>
                      <p:cNvSpPr>
                        <a:spLocks/>
                      </p:cNvSpPr>
                      <p:nvPr/>
                    </p:nvSpPr>
                    <p:spPr bwMode="auto">
                      <a:xfrm>
                        <a:off x="2297" y="3204"/>
                        <a:ext cx="15" cy="14"/>
                      </a:xfrm>
                      <a:custGeom>
                        <a:avLst/>
                        <a:gdLst>
                          <a:gd name="T0" fmla="*/ 0 w 15"/>
                          <a:gd name="T1" fmla="*/ 14 h 14"/>
                          <a:gd name="T2" fmla="*/ 0 w 15"/>
                          <a:gd name="T3" fmla="*/ 14 h 14"/>
                          <a:gd name="T4" fmla="*/ 0 w 15"/>
                          <a:gd name="T5" fmla="*/ 0 h 14"/>
                          <a:gd name="T6" fmla="*/ 15 w 15"/>
                          <a:gd name="T7" fmla="*/ 0 h 14"/>
                          <a:gd name="T8" fmla="*/ 15 w 15"/>
                          <a:gd name="T9" fmla="*/ 14 h 14"/>
                          <a:gd name="T10" fmla="*/ 0 w 15"/>
                          <a:gd name="T11" fmla="*/ 14 h 14"/>
                        </a:gdLst>
                        <a:ahLst/>
                        <a:cxnLst>
                          <a:cxn ang="0">
                            <a:pos x="T0" y="T1"/>
                          </a:cxn>
                          <a:cxn ang="0">
                            <a:pos x="T2" y="T3"/>
                          </a:cxn>
                          <a:cxn ang="0">
                            <a:pos x="T4" y="T5"/>
                          </a:cxn>
                          <a:cxn ang="0">
                            <a:pos x="T6" y="T7"/>
                          </a:cxn>
                          <a:cxn ang="0">
                            <a:pos x="T8" y="T9"/>
                          </a:cxn>
                          <a:cxn ang="0">
                            <a:pos x="T10" y="T11"/>
                          </a:cxn>
                        </a:cxnLst>
                        <a:rect l="0" t="0" r="r" b="b"/>
                        <a:pathLst>
                          <a:path w="15" h="14">
                            <a:moveTo>
                              <a:pt x="0" y="14"/>
                            </a:moveTo>
                            <a:lnTo>
                              <a:pt x="0" y="14"/>
                            </a:lnTo>
                            <a:lnTo>
                              <a:pt x="0" y="0"/>
                            </a:lnTo>
                            <a:lnTo>
                              <a:pt x="15" y="0"/>
                            </a:lnTo>
                            <a:lnTo>
                              <a:pt x="15" y="14"/>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0" name="Freeform 3372"/>
                      <p:cNvSpPr>
                        <a:spLocks/>
                      </p:cNvSpPr>
                      <p:nvPr/>
                    </p:nvSpPr>
                    <p:spPr bwMode="auto">
                      <a:xfrm>
                        <a:off x="2297" y="3204"/>
                        <a:ext cx="15" cy="14"/>
                      </a:xfrm>
                      <a:custGeom>
                        <a:avLst/>
                        <a:gdLst>
                          <a:gd name="T0" fmla="*/ 0 w 15"/>
                          <a:gd name="T1" fmla="*/ 14 h 14"/>
                          <a:gd name="T2" fmla="*/ 0 w 15"/>
                          <a:gd name="T3" fmla="*/ 14 h 14"/>
                          <a:gd name="T4" fmla="*/ 0 w 15"/>
                          <a:gd name="T5" fmla="*/ 0 h 14"/>
                          <a:gd name="T6" fmla="*/ 15 w 15"/>
                          <a:gd name="T7" fmla="*/ 0 h 14"/>
                          <a:gd name="T8" fmla="*/ 15 w 15"/>
                          <a:gd name="T9" fmla="*/ 14 h 14"/>
                          <a:gd name="T10" fmla="*/ 0 w 15"/>
                          <a:gd name="T11" fmla="*/ 14 h 14"/>
                        </a:gdLst>
                        <a:ahLst/>
                        <a:cxnLst>
                          <a:cxn ang="0">
                            <a:pos x="T0" y="T1"/>
                          </a:cxn>
                          <a:cxn ang="0">
                            <a:pos x="T2" y="T3"/>
                          </a:cxn>
                          <a:cxn ang="0">
                            <a:pos x="T4" y="T5"/>
                          </a:cxn>
                          <a:cxn ang="0">
                            <a:pos x="T6" y="T7"/>
                          </a:cxn>
                          <a:cxn ang="0">
                            <a:pos x="T8" y="T9"/>
                          </a:cxn>
                          <a:cxn ang="0">
                            <a:pos x="T10" y="T11"/>
                          </a:cxn>
                        </a:cxnLst>
                        <a:rect l="0" t="0" r="r" b="b"/>
                        <a:pathLst>
                          <a:path w="15" h="14">
                            <a:moveTo>
                              <a:pt x="0" y="14"/>
                            </a:moveTo>
                            <a:lnTo>
                              <a:pt x="0" y="14"/>
                            </a:lnTo>
                            <a:lnTo>
                              <a:pt x="0" y="0"/>
                            </a:lnTo>
                            <a:lnTo>
                              <a:pt x="15" y="0"/>
                            </a:lnTo>
                            <a:lnTo>
                              <a:pt x="15" y="14"/>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92" name="Group 3373"/>
                    <p:cNvGrpSpPr>
                      <a:grpSpLocks/>
                    </p:cNvGrpSpPr>
                    <p:nvPr/>
                  </p:nvGrpSpPr>
                  <p:grpSpPr bwMode="auto">
                    <a:xfrm>
                      <a:off x="2297" y="3198"/>
                      <a:ext cx="15" cy="14"/>
                      <a:chOff x="2297" y="3198"/>
                      <a:chExt cx="15" cy="14"/>
                    </a:xfrm>
                  </p:grpSpPr>
                  <p:sp>
                    <p:nvSpPr>
                      <p:cNvPr id="1007" name="Freeform 3374"/>
                      <p:cNvSpPr>
                        <a:spLocks/>
                      </p:cNvSpPr>
                      <p:nvPr/>
                    </p:nvSpPr>
                    <p:spPr bwMode="auto">
                      <a:xfrm>
                        <a:off x="2297" y="3198"/>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8" name="Freeform 3375"/>
                      <p:cNvSpPr>
                        <a:spLocks/>
                      </p:cNvSpPr>
                      <p:nvPr/>
                    </p:nvSpPr>
                    <p:spPr bwMode="auto">
                      <a:xfrm>
                        <a:off x="2297" y="3198"/>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93" name="Group 3376"/>
                    <p:cNvGrpSpPr>
                      <a:grpSpLocks/>
                    </p:cNvGrpSpPr>
                    <p:nvPr/>
                  </p:nvGrpSpPr>
                  <p:grpSpPr bwMode="auto">
                    <a:xfrm>
                      <a:off x="2297" y="3190"/>
                      <a:ext cx="15" cy="13"/>
                      <a:chOff x="2297" y="3190"/>
                      <a:chExt cx="15" cy="13"/>
                    </a:xfrm>
                  </p:grpSpPr>
                  <p:sp>
                    <p:nvSpPr>
                      <p:cNvPr id="1005" name="Freeform 3377"/>
                      <p:cNvSpPr>
                        <a:spLocks/>
                      </p:cNvSpPr>
                      <p:nvPr/>
                    </p:nvSpPr>
                    <p:spPr bwMode="auto">
                      <a:xfrm>
                        <a:off x="2297" y="3190"/>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6" name="Freeform 3378"/>
                      <p:cNvSpPr>
                        <a:spLocks/>
                      </p:cNvSpPr>
                      <p:nvPr/>
                    </p:nvSpPr>
                    <p:spPr bwMode="auto">
                      <a:xfrm>
                        <a:off x="2297" y="3190"/>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94" name="Group 3379"/>
                    <p:cNvGrpSpPr>
                      <a:grpSpLocks/>
                    </p:cNvGrpSpPr>
                    <p:nvPr/>
                  </p:nvGrpSpPr>
                  <p:grpSpPr bwMode="auto">
                    <a:xfrm>
                      <a:off x="2297" y="3182"/>
                      <a:ext cx="15" cy="14"/>
                      <a:chOff x="2297" y="3182"/>
                      <a:chExt cx="15" cy="14"/>
                    </a:xfrm>
                  </p:grpSpPr>
                  <p:sp>
                    <p:nvSpPr>
                      <p:cNvPr id="1003" name="Freeform 3380"/>
                      <p:cNvSpPr>
                        <a:spLocks/>
                      </p:cNvSpPr>
                      <p:nvPr/>
                    </p:nvSpPr>
                    <p:spPr bwMode="auto">
                      <a:xfrm>
                        <a:off x="2297" y="318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4" name="Freeform 3381"/>
                      <p:cNvSpPr>
                        <a:spLocks/>
                      </p:cNvSpPr>
                      <p:nvPr/>
                    </p:nvSpPr>
                    <p:spPr bwMode="auto">
                      <a:xfrm>
                        <a:off x="2297" y="318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95" name="Group 3382"/>
                    <p:cNvGrpSpPr>
                      <a:grpSpLocks/>
                    </p:cNvGrpSpPr>
                    <p:nvPr/>
                  </p:nvGrpSpPr>
                  <p:grpSpPr bwMode="auto">
                    <a:xfrm>
                      <a:off x="2297" y="3172"/>
                      <a:ext cx="15" cy="14"/>
                      <a:chOff x="2297" y="3172"/>
                      <a:chExt cx="15" cy="14"/>
                    </a:xfrm>
                  </p:grpSpPr>
                  <p:sp>
                    <p:nvSpPr>
                      <p:cNvPr id="1001" name="Freeform 3383"/>
                      <p:cNvSpPr>
                        <a:spLocks/>
                      </p:cNvSpPr>
                      <p:nvPr/>
                    </p:nvSpPr>
                    <p:spPr bwMode="auto">
                      <a:xfrm>
                        <a:off x="2297" y="317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2" name="Freeform 3384"/>
                      <p:cNvSpPr>
                        <a:spLocks/>
                      </p:cNvSpPr>
                      <p:nvPr/>
                    </p:nvSpPr>
                    <p:spPr bwMode="auto">
                      <a:xfrm>
                        <a:off x="2297" y="317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96" name="Group 3385"/>
                    <p:cNvGrpSpPr>
                      <a:grpSpLocks/>
                    </p:cNvGrpSpPr>
                    <p:nvPr/>
                  </p:nvGrpSpPr>
                  <p:grpSpPr bwMode="auto">
                    <a:xfrm>
                      <a:off x="2297" y="3162"/>
                      <a:ext cx="15" cy="14"/>
                      <a:chOff x="2297" y="3162"/>
                      <a:chExt cx="15" cy="14"/>
                    </a:xfrm>
                  </p:grpSpPr>
                  <p:sp>
                    <p:nvSpPr>
                      <p:cNvPr id="999" name="Freeform 3386"/>
                      <p:cNvSpPr>
                        <a:spLocks/>
                      </p:cNvSpPr>
                      <p:nvPr/>
                    </p:nvSpPr>
                    <p:spPr bwMode="auto">
                      <a:xfrm>
                        <a:off x="2297" y="316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0" name="Freeform 3387"/>
                      <p:cNvSpPr>
                        <a:spLocks/>
                      </p:cNvSpPr>
                      <p:nvPr/>
                    </p:nvSpPr>
                    <p:spPr bwMode="auto">
                      <a:xfrm>
                        <a:off x="2297" y="316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97" name="Group 3388"/>
                    <p:cNvGrpSpPr>
                      <a:grpSpLocks/>
                    </p:cNvGrpSpPr>
                    <p:nvPr/>
                  </p:nvGrpSpPr>
                  <p:grpSpPr bwMode="auto">
                    <a:xfrm>
                      <a:off x="2297" y="3153"/>
                      <a:ext cx="15" cy="13"/>
                      <a:chOff x="2297" y="3153"/>
                      <a:chExt cx="15" cy="13"/>
                    </a:xfrm>
                  </p:grpSpPr>
                  <p:sp>
                    <p:nvSpPr>
                      <p:cNvPr id="997" name="Freeform 3389"/>
                      <p:cNvSpPr>
                        <a:spLocks/>
                      </p:cNvSpPr>
                      <p:nvPr/>
                    </p:nvSpPr>
                    <p:spPr bwMode="auto">
                      <a:xfrm>
                        <a:off x="2297" y="3153"/>
                        <a:ext cx="14" cy="13"/>
                      </a:xfrm>
                      <a:custGeom>
                        <a:avLst/>
                        <a:gdLst>
                          <a:gd name="T0" fmla="*/ 0 w 14"/>
                          <a:gd name="T1" fmla="*/ 0 h 13"/>
                          <a:gd name="T2" fmla="*/ 0 w 14"/>
                          <a:gd name="T3" fmla="*/ 0 h 13"/>
                          <a:gd name="T4" fmla="*/ 0 w 14"/>
                          <a:gd name="T5" fmla="*/ 13 h 13"/>
                          <a:gd name="T6" fmla="*/ 14 w 14"/>
                          <a:gd name="T7" fmla="*/ 13 h 13"/>
                          <a:gd name="T8" fmla="*/ 14 w 14"/>
                          <a:gd name="T9" fmla="*/ 0 h 13"/>
                          <a:gd name="T10" fmla="*/ 0 w 14"/>
                          <a:gd name="T11" fmla="*/ 0 h 13"/>
                        </a:gdLst>
                        <a:ahLst/>
                        <a:cxnLst>
                          <a:cxn ang="0">
                            <a:pos x="T0" y="T1"/>
                          </a:cxn>
                          <a:cxn ang="0">
                            <a:pos x="T2" y="T3"/>
                          </a:cxn>
                          <a:cxn ang="0">
                            <a:pos x="T4" y="T5"/>
                          </a:cxn>
                          <a:cxn ang="0">
                            <a:pos x="T6" y="T7"/>
                          </a:cxn>
                          <a:cxn ang="0">
                            <a:pos x="T8" y="T9"/>
                          </a:cxn>
                          <a:cxn ang="0">
                            <a:pos x="T10" y="T11"/>
                          </a:cxn>
                        </a:cxnLst>
                        <a:rect l="0" t="0" r="r" b="b"/>
                        <a:pathLst>
                          <a:path w="14" h="13">
                            <a:moveTo>
                              <a:pt x="0" y="0"/>
                            </a:moveTo>
                            <a:lnTo>
                              <a:pt x="0" y="0"/>
                            </a:lnTo>
                            <a:lnTo>
                              <a:pt x="0" y="13"/>
                            </a:lnTo>
                            <a:lnTo>
                              <a:pt x="14" y="13"/>
                            </a:lnTo>
                            <a:lnTo>
                              <a:pt x="14"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8" name="Freeform 3390"/>
                      <p:cNvSpPr>
                        <a:spLocks/>
                      </p:cNvSpPr>
                      <p:nvPr/>
                    </p:nvSpPr>
                    <p:spPr bwMode="auto">
                      <a:xfrm>
                        <a:off x="2297" y="3153"/>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98" name="Group 3391"/>
                    <p:cNvGrpSpPr>
                      <a:grpSpLocks/>
                    </p:cNvGrpSpPr>
                    <p:nvPr/>
                  </p:nvGrpSpPr>
                  <p:grpSpPr bwMode="auto">
                    <a:xfrm>
                      <a:off x="2297" y="3145"/>
                      <a:ext cx="14" cy="14"/>
                      <a:chOff x="2297" y="3145"/>
                      <a:chExt cx="14" cy="14"/>
                    </a:xfrm>
                  </p:grpSpPr>
                  <p:sp>
                    <p:nvSpPr>
                      <p:cNvPr id="995" name="Freeform 3392"/>
                      <p:cNvSpPr>
                        <a:spLocks/>
                      </p:cNvSpPr>
                      <p:nvPr/>
                    </p:nvSpPr>
                    <p:spPr bwMode="auto">
                      <a:xfrm>
                        <a:off x="2297" y="3145"/>
                        <a:ext cx="14" cy="14"/>
                      </a:xfrm>
                      <a:custGeom>
                        <a:avLst/>
                        <a:gdLst>
                          <a:gd name="T0" fmla="*/ 1 w 14"/>
                          <a:gd name="T1" fmla="*/ 0 h 14"/>
                          <a:gd name="T2" fmla="*/ 0 w 14"/>
                          <a:gd name="T3" fmla="*/ 5 h 14"/>
                          <a:gd name="T4" fmla="*/ 0 w 14"/>
                          <a:gd name="T5" fmla="*/ 14 h 14"/>
                          <a:gd name="T6" fmla="*/ 14 w 14"/>
                          <a:gd name="T7" fmla="*/ 14 h 14"/>
                          <a:gd name="T8" fmla="*/ 14 w 14"/>
                          <a:gd name="T9" fmla="*/ 5 h 14"/>
                          <a:gd name="T10" fmla="*/ 13 w 14"/>
                          <a:gd name="T11" fmla="*/ 9 h 14"/>
                          <a:gd name="T12" fmla="*/ 1 w 14"/>
                          <a:gd name="T13" fmla="*/ 0 h 14"/>
                          <a:gd name="T14" fmla="*/ 0 w 14"/>
                          <a:gd name="T15" fmla="*/ 0 h 14"/>
                          <a:gd name="T16" fmla="*/ 0 w 14"/>
                          <a:gd name="T17" fmla="*/ 5 h 14"/>
                          <a:gd name="T18" fmla="*/ 1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 y="0"/>
                            </a:moveTo>
                            <a:lnTo>
                              <a:pt x="0" y="5"/>
                            </a:lnTo>
                            <a:lnTo>
                              <a:pt x="0" y="14"/>
                            </a:lnTo>
                            <a:lnTo>
                              <a:pt x="14" y="14"/>
                            </a:lnTo>
                            <a:lnTo>
                              <a:pt x="14" y="5"/>
                            </a:lnTo>
                            <a:lnTo>
                              <a:pt x="13" y="9"/>
                            </a:lnTo>
                            <a:lnTo>
                              <a:pt x="1" y="0"/>
                            </a:lnTo>
                            <a:lnTo>
                              <a:pt x="0" y="0"/>
                            </a:lnTo>
                            <a:lnTo>
                              <a:pt x="0" y="5"/>
                            </a:lnTo>
                            <a:lnTo>
                              <a:pt x="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6" name="Freeform 3393"/>
                      <p:cNvSpPr>
                        <a:spLocks/>
                      </p:cNvSpPr>
                      <p:nvPr/>
                    </p:nvSpPr>
                    <p:spPr bwMode="auto">
                      <a:xfrm>
                        <a:off x="2297" y="3145"/>
                        <a:ext cx="14" cy="14"/>
                      </a:xfrm>
                      <a:custGeom>
                        <a:avLst/>
                        <a:gdLst>
                          <a:gd name="T0" fmla="*/ 1 w 14"/>
                          <a:gd name="T1" fmla="*/ 0 h 14"/>
                          <a:gd name="T2" fmla="*/ 0 w 14"/>
                          <a:gd name="T3" fmla="*/ 5 h 14"/>
                          <a:gd name="T4" fmla="*/ 0 w 14"/>
                          <a:gd name="T5" fmla="*/ 14 h 14"/>
                          <a:gd name="T6" fmla="*/ 14 w 14"/>
                          <a:gd name="T7" fmla="*/ 14 h 14"/>
                          <a:gd name="T8" fmla="*/ 14 w 14"/>
                          <a:gd name="T9" fmla="*/ 5 h 14"/>
                          <a:gd name="T10" fmla="*/ 13 w 14"/>
                          <a:gd name="T11" fmla="*/ 9 h 14"/>
                          <a:gd name="T12" fmla="*/ 1 w 14"/>
                          <a:gd name="T13" fmla="*/ 0 h 14"/>
                          <a:gd name="T14" fmla="*/ 0 w 14"/>
                          <a:gd name="T15" fmla="*/ 0 h 14"/>
                          <a:gd name="T16" fmla="*/ 0 w 14"/>
                          <a:gd name="T17" fmla="*/ 5 h 14"/>
                          <a:gd name="T18" fmla="*/ 1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 y="0"/>
                            </a:moveTo>
                            <a:lnTo>
                              <a:pt x="0" y="5"/>
                            </a:lnTo>
                            <a:lnTo>
                              <a:pt x="0" y="14"/>
                            </a:lnTo>
                            <a:lnTo>
                              <a:pt x="14" y="14"/>
                            </a:lnTo>
                            <a:lnTo>
                              <a:pt x="14" y="5"/>
                            </a:lnTo>
                            <a:lnTo>
                              <a:pt x="13" y="9"/>
                            </a:lnTo>
                            <a:lnTo>
                              <a:pt x="1" y="0"/>
                            </a:lnTo>
                            <a:lnTo>
                              <a:pt x="0" y="0"/>
                            </a:lnTo>
                            <a:lnTo>
                              <a:pt x="0" y="5"/>
                            </a:lnTo>
                            <a:lnTo>
                              <a:pt x="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899" name="Group 3394"/>
                    <p:cNvGrpSpPr>
                      <a:grpSpLocks/>
                    </p:cNvGrpSpPr>
                    <p:nvPr/>
                  </p:nvGrpSpPr>
                  <p:grpSpPr bwMode="auto">
                    <a:xfrm>
                      <a:off x="2298" y="3144"/>
                      <a:ext cx="15" cy="13"/>
                      <a:chOff x="2298" y="3144"/>
                      <a:chExt cx="15" cy="13"/>
                    </a:xfrm>
                  </p:grpSpPr>
                  <p:sp>
                    <p:nvSpPr>
                      <p:cNvPr id="993" name="Freeform 3395"/>
                      <p:cNvSpPr>
                        <a:spLocks/>
                      </p:cNvSpPr>
                      <p:nvPr/>
                    </p:nvSpPr>
                    <p:spPr bwMode="auto">
                      <a:xfrm>
                        <a:off x="2298" y="3144"/>
                        <a:ext cx="15" cy="13"/>
                      </a:xfrm>
                      <a:custGeom>
                        <a:avLst/>
                        <a:gdLst>
                          <a:gd name="T0" fmla="*/ 2 w 15"/>
                          <a:gd name="T1" fmla="*/ 0 h 13"/>
                          <a:gd name="T2" fmla="*/ 2 w 15"/>
                          <a:gd name="T3" fmla="*/ 0 h 13"/>
                          <a:gd name="T4" fmla="*/ 0 w 15"/>
                          <a:gd name="T5" fmla="*/ 5 h 13"/>
                          <a:gd name="T6" fmla="*/ 13 w 15"/>
                          <a:gd name="T7" fmla="*/ 13 h 13"/>
                          <a:gd name="T8" fmla="*/ 15 w 15"/>
                          <a:gd name="T9" fmla="*/ 13 h 13"/>
                          <a:gd name="T10" fmla="*/ 15 w 15"/>
                          <a:gd name="T11" fmla="*/ 9 h 13"/>
                          <a:gd name="T12" fmla="*/ 15 w 15"/>
                          <a:gd name="T13" fmla="*/ 13 h 13"/>
                          <a:gd name="T14" fmla="*/ 15 w 15"/>
                          <a:gd name="T15" fmla="*/ 9 h 13"/>
                          <a:gd name="T16" fmla="*/ 2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2" y="0"/>
                            </a:moveTo>
                            <a:lnTo>
                              <a:pt x="2" y="0"/>
                            </a:lnTo>
                            <a:lnTo>
                              <a:pt x="0" y="5"/>
                            </a:lnTo>
                            <a:lnTo>
                              <a:pt x="13" y="13"/>
                            </a:lnTo>
                            <a:lnTo>
                              <a:pt x="15" y="13"/>
                            </a:lnTo>
                            <a:lnTo>
                              <a:pt x="15" y="9"/>
                            </a:lnTo>
                            <a:lnTo>
                              <a:pt x="15" y="13"/>
                            </a:lnTo>
                            <a:lnTo>
                              <a:pt x="15" y="9"/>
                            </a:lnTo>
                            <a:lnTo>
                              <a:pt x="2"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4" name="Freeform 3396"/>
                      <p:cNvSpPr>
                        <a:spLocks/>
                      </p:cNvSpPr>
                      <p:nvPr/>
                    </p:nvSpPr>
                    <p:spPr bwMode="auto">
                      <a:xfrm>
                        <a:off x="2298" y="3144"/>
                        <a:ext cx="15" cy="13"/>
                      </a:xfrm>
                      <a:custGeom>
                        <a:avLst/>
                        <a:gdLst>
                          <a:gd name="T0" fmla="*/ 2 w 15"/>
                          <a:gd name="T1" fmla="*/ 0 h 13"/>
                          <a:gd name="T2" fmla="*/ 2 w 15"/>
                          <a:gd name="T3" fmla="*/ 0 h 13"/>
                          <a:gd name="T4" fmla="*/ 0 w 15"/>
                          <a:gd name="T5" fmla="*/ 5 h 13"/>
                          <a:gd name="T6" fmla="*/ 13 w 15"/>
                          <a:gd name="T7" fmla="*/ 13 h 13"/>
                          <a:gd name="T8" fmla="*/ 15 w 15"/>
                          <a:gd name="T9" fmla="*/ 13 h 13"/>
                          <a:gd name="T10" fmla="*/ 15 w 15"/>
                          <a:gd name="T11" fmla="*/ 9 h 13"/>
                          <a:gd name="T12" fmla="*/ 15 w 15"/>
                          <a:gd name="T13" fmla="*/ 13 h 13"/>
                          <a:gd name="T14" fmla="*/ 15 w 15"/>
                          <a:gd name="T15" fmla="*/ 9 h 13"/>
                          <a:gd name="T16" fmla="*/ 2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2" y="0"/>
                            </a:moveTo>
                            <a:lnTo>
                              <a:pt x="2" y="0"/>
                            </a:lnTo>
                            <a:lnTo>
                              <a:pt x="0" y="5"/>
                            </a:lnTo>
                            <a:lnTo>
                              <a:pt x="13" y="13"/>
                            </a:lnTo>
                            <a:lnTo>
                              <a:pt x="15" y="13"/>
                            </a:lnTo>
                            <a:lnTo>
                              <a:pt x="15" y="9"/>
                            </a:lnTo>
                            <a:lnTo>
                              <a:pt x="15" y="13"/>
                            </a:lnTo>
                            <a:lnTo>
                              <a:pt x="15" y="9"/>
                            </a:lnTo>
                            <a:lnTo>
                              <a:pt x="2"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00" name="Group 3397"/>
                    <p:cNvGrpSpPr>
                      <a:grpSpLocks/>
                    </p:cNvGrpSpPr>
                    <p:nvPr/>
                  </p:nvGrpSpPr>
                  <p:grpSpPr bwMode="auto">
                    <a:xfrm>
                      <a:off x="2298" y="3144"/>
                      <a:ext cx="16" cy="13"/>
                      <a:chOff x="2298" y="3144"/>
                      <a:chExt cx="16" cy="13"/>
                    </a:xfrm>
                  </p:grpSpPr>
                  <p:sp>
                    <p:nvSpPr>
                      <p:cNvPr id="991" name="Freeform 3398"/>
                      <p:cNvSpPr>
                        <a:spLocks/>
                      </p:cNvSpPr>
                      <p:nvPr/>
                    </p:nvSpPr>
                    <p:spPr bwMode="auto">
                      <a:xfrm>
                        <a:off x="2298" y="3144"/>
                        <a:ext cx="16" cy="13"/>
                      </a:xfrm>
                      <a:custGeom>
                        <a:avLst/>
                        <a:gdLst>
                          <a:gd name="T0" fmla="*/ 6 w 16"/>
                          <a:gd name="T1" fmla="*/ 0 h 13"/>
                          <a:gd name="T2" fmla="*/ 2 w 16"/>
                          <a:gd name="T3" fmla="*/ 4 h 13"/>
                          <a:gd name="T4" fmla="*/ 0 w 16"/>
                          <a:gd name="T5" fmla="*/ 6 h 13"/>
                          <a:gd name="T6" fmla="*/ 14 w 16"/>
                          <a:gd name="T7" fmla="*/ 12 h 13"/>
                          <a:gd name="T8" fmla="*/ 16 w 16"/>
                          <a:gd name="T9" fmla="*/ 10 h 13"/>
                          <a:gd name="T10" fmla="*/ 10 w 16"/>
                          <a:gd name="T11" fmla="*/ 13 h 13"/>
                          <a:gd name="T12" fmla="*/ 6 w 16"/>
                          <a:gd name="T13" fmla="*/ 0 h 13"/>
                          <a:gd name="T14" fmla="*/ 2 w 16"/>
                          <a:gd name="T15" fmla="*/ 2 h 13"/>
                          <a:gd name="T16" fmla="*/ 2 w 16"/>
                          <a:gd name="T17" fmla="*/ 4 h 13"/>
                          <a:gd name="T18" fmla="*/ 6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6" y="0"/>
                            </a:moveTo>
                            <a:lnTo>
                              <a:pt x="2" y="4"/>
                            </a:lnTo>
                            <a:lnTo>
                              <a:pt x="0" y="6"/>
                            </a:lnTo>
                            <a:lnTo>
                              <a:pt x="14" y="12"/>
                            </a:lnTo>
                            <a:lnTo>
                              <a:pt x="16" y="10"/>
                            </a:lnTo>
                            <a:lnTo>
                              <a:pt x="10" y="13"/>
                            </a:lnTo>
                            <a:lnTo>
                              <a:pt x="6" y="0"/>
                            </a:lnTo>
                            <a:lnTo>
                              <a:pt x="2" y="2"/>
                            </a:lnTo>
                            <a:lnTo>
                              <a:pt x="2" y="4"/>
                            </a:lnTo>
                            <a:lnTo>
                              <a:pt x="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2" name="Freeform 3399"/>
                      <p:cNvSpPr>
                        <a:spLocks/>
                      </p:cNvSpPr>
                      <p:nvPr/>
                    </p:nvSpPr>
                    <p:spPr bwMode="auto">
                      <a:xfrm>
                        <a:off x="2298" y="3144"/>
                        <a:ext cx="16" cy="13"/>
                      </a:xfrm>
                      <a:custGeom>
                        <a:avLst/>
                        <a:gdLst>
                          <a:gd name="T0" fmla="*/ 6 w 16"/>
                          <a:gd name="T1" fmla="*/ 0 h 13"/>
                          <a:gd name="T2" fmla="*/ 2 w 16"/>
                          <a:gd name="T3" fmla="*/ 4 h 13"/>
                          <a:gd name="T4" fmla="*/ 0 w 16"/>
                          <a:gd name="T5" fmla="*/ 6 h 13"/>
                          <a:gd name="T6" fmla="*/ 14 w 16"/>
                          <a:gd name="T7" fmla="*/ 12 h 13"/>
                          <a:gd name="T8" fmla="*/ 16 w 16"/>
                          <a:gd name="T9" fmla="*/ 10 h 13"/>
                          <a:gd name="T10" fmla="*/ 10 w 16"/>
                          <a:gd name="T11" fmla="*/ 13 h 13"/>
                          <a:gd name="T12" fmla="*/ 6 w 16"/>
                          <a:gd name="T13" fmla="*/ 0 h 13"/>
                          <a:gd name="T14" fmla="*/ 2 w 16"/>
                          <a:gd name="T15" fmla="*/ 2 h 13"/>
                          <a:gd name="T16" fmla="*/ 2 w 16"/>
                          <a:gd name="T17" fmla="*/ 4 h 13"/>
                          <a:gd name="T18" fmla="*/ 6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6" y="0"/>
                            </a:moveTo>
                            <a:lnTo>
                              <a:pt x="2" y="4"/>
                            </a:lnTo>
                            <a:lnTo>
                              <a:pt x="0" y="6"/>
                            </a:lnTo>
                            <a:lnTo>
                              <a:pt x="14" y="12"/>
                            </a:lnTo>
                            <a:lnTo>
                              <a:pt x="16" y="10"/>
                            </a:lnTo>
                            <a:lnTo>
                              <a:pt x="10" y="13"/>
                            </a:lnTo>
                            <a:lnTo>
                              <a:pt x="6" y="0"/>
                            </a:lnTo>
                            <a:lnTo>
                              <a:pt x="2" y="2"/>
                            </a:lnTo>
                            <a:lnTo>
                              <a:pt x="2" y="4"/>
                            </a:lnTo>
                            <a:lnTo>
                              <a:pt x="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01" name="Group 3400"/>
                    <p:cNvGrpSpPr>
                      <a:grpSpLocks/>
                    </p:cNvGrpSpPr>
                    <p:nvPr/>
                  </p:nvGrpSpPr>
                  <p:grpSpPr bwMode="auto">
                    <a:xfrm>
                      <a:off x="2300" y="3144"/>
                      <a:ext cx="16" cy="13"/>
                      <a:chOff x="2300" y="3144"/>
                      <a:chExt cx="16" cy="13"/>
                    </a:xfrm>
                  </p:grpSpPr>
                  <p:sp>
                    <p:nvSpPr>
                      <p:cNvPr id="989" name="Freeform 3401"/>
                      <p:cNvSpPr>
                        <a:spLocks/>
                      </p:cNvSpPr>
                      <p:nvPr/>
                    </p:nvSpPr>
                    <p:spPr bwMode="auto">
                      <a:xfrm>
                        <a:off x="2300" y="3144"/>
                        <a:ext cx="16" cy="13"/>
                      </a:xfrm>
                      <a:custGeom>
                        <a:avLst/>
                        <a:gdLst>
                          <a:gd name="T0" fmla="*/ 0 w 16"/>
                          <a:gd name="T1" fmla="*/ 6 h 13"/>
                          <a:gd name="T2" fmla="*/ 7 w 16"/>
                          <a:gd name="T3" fmla="*/ 0 h 13"/>
                          <a:gd name="T4" fmla="*/ 3 w 16"/>
                          <a:gd name="T5" fmla="*/ 0 h 13"/>
                          <a:gd name="T6" fmla="*/ 7 w 16"/>
                          <a:gd name="T7" fmla="*/ 13 h 13"/>
                          <a:gd name="T8" fmla="*/ 10 w 16"/>
                          <a:gd name="T9" fmla="*/ 13 h 13"/>
                          <a:gd name="T10" fmla="*/ 16 w 16"/>
                          <a:gd name="T11" fmla="*/ 8 h 13"/>
                          <a:gd name="T12" fmla="*/ 10 w 16"/>
                          <a:gd name="T13" fmla="*/ 13 h 13"/>
                          <a:gd name="T14" fmla="*/ 16 w 16"/>
                          <a:gd name="T15" fmla="*/ 12 h 13"/>
                          <a:gd name="T16" fmla="*/ 16 w 16"/>
                          <a:gd name="T17" fmla="*/ 8 h 13"/>
                          <a:gd name="T18" fmla="*/ 0 w 16"/>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0" y="6"/>
                            </a:moveTo>
                            <a:lnTo>
                              <a:pt x="7" y="0"/>
                            </a:lnTo>
                            <a:lnTo>
                              <a:pt x="3" y="0"/>
                            </a:lnTo>
                            <a:lnTo>
                              <a:pt x="7" y="13"/>
                            </a:lnTo>
                            <a:lnTo>
                              <a:pt x="10" y="13"/>
                            </a:lnTo>
                            <a:lnTo>
                              <a:pt x="16" y="8"/>
                            </a:lnTo>
                            <a:lnTo>
                              <a:pt x="10" y="13"/>
                            </a:lnTo>
                            <a:lnTo>
                              <a:pt x="16" y="12"/>
                            </a:lnTo>
                            <a:lnTo>
                              <a:pt x="16" y="8"/>
                            </a:lnTo>
                            <a:lnTo>
                              <a:pt x="0" y="6"/>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0" name="Freeform 3402"/>
                      <p:cNvSpPr>
                        <a:spLocks/>
                      </p:cNvSpPr>
                      <p:nvPr/>
                    </p:nvSpPr>
                    <p:spPr bwMode="auto">
                      <a:xfrm>
                        <a:off x="2300" y="3144"/>
                        <a:ext cx="16" cy="13"/>
                      </a:xfrm>
                      <a:custGeom>
                        <a:avLst/>
                        <a:gdLst>
                          <a:gd name="T0" fmla="*/ 0 w 16"/>
                          <a:gd name="T1" fmla="*/ 6 h 13"/>
                          <a:gd name="T2" fmla="*/ 7 w 16"/>
                          <a:gd name="T3" fmla="*/ 0 h 13"/>
                          <a:gd name="T4" fmla="*/ 3 w 16"/>
                          <a:gd name="T5" fmla="*/ 0 h 13"/>
                          <a:gd name="T6" fmla="*/ 7 w 16"/>
                          <a:gd name="T7" fmla="*/ 13 h 13"/>
                          <a:gd name="T8" fmla="*/ 10 w 16"/>
                          <a:gd name="T9" fmla="*/ 13 h 13"/>
                          <a:gd name="T10" fmla="*/ 16 w 16"/>
                          <a:gd name="T11" fmla="*/ 8 h 13"/>
                          <a:gd name="T12" fmla="*/ 10 w 16"/>
                          <a:gd name="T13" fmla="*/ 13 h 13"/>
                          <a:gd name="T14" fmla="*/ 16 w 16"/>
                          <a:gd name="T15" fmla="*/ 12 h 13"/>
                          <a:gd name="T16" fmla="*/ 16 w 16"/>
                          <a:gd name="T17" fmla="*/ 8 h 13"/>
                          <a:gd name="T18" fmla="*/ 0 w 16"/>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0" y="6"/>
                            </a:moveTo>
                            <a:lnTo>
                              <a:pt x="7" y="0"/>
                            </a:lnTo>
                            <a:lnTo>
                              <a:pt x="3" y="0"/>
                            </a:lnTo>
                            <a:lnTo>
                              <a:pt x="7" y="13"/>
                            </a:lnTo>
                            <a:lnTo>
                              <a:pt x="10" y="13"/>
                            </a:lnTo>
                            <a:lnTo>
                              <a:pt x="16" y="8"/>
                            </a:lnTo>
                            <a:lnTo>
                              <a:pt x="10" y="13"/>
                            </a:lnTo>
                            <a:lnTo>
                              <a:pt x="16" y="12"/>
                            </a:lnTo>
                            <a:lnTo>
                              <a:pt x="16" y="8"/>
                            </a:lnTo>
                            <a:lnTo>
                              <a:pt x="0" y="6"/>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02" name="Group 3403"/>
                    <p:cNvGrpSpPr>
                      <a:grpSpLocks/>
                    </p:cNvGrpSpPr>
                    <p:nvPr/>
                  </p:nvGrpSpPr>
                  <p:grpSpPr bwMode="auto">
                    <a:xfrm>
                      <a:off x="2300" y="3142"/>
                      <a:ext cx="16" cy="13"/>
                      <a:chOff x="2300" y="3142"/>
                      <a:chExt cx="16" cy="13"/>
                    </a:xfrm>
                  </p:grpSpPr>
                  <p:sp>
                    <p:nvSpPr>
                      <p:cNvPr id="987" name="Freeform 3404"/>
                      <p:cNvSpPr>
                        <a:spLocks/>
                      </p:cNvSpPr>
                      <p:nvPr/>
                    </p:nvSpPr>
                    <p:spPr bwMode="auto">
                      <a:xfrm>
                        <a:off x="2300" y="3142"/>
                        <a:ext cx="16" cy="13"/>
                      </a:xfrm>
                      <a:custGeom>
                        <a:avLst/>
                        <a:gdLst>
                          <a:gd name="T0" fmla="*/ 8 w 16"/>
                          <a:gd name="T1" fmla="*/ 0 h 13"/>
                          <a:gd name="T2" fmla="*/ 1 w 16"/>
                          <a:gd name="T3" fmla="*/ 6 h 13"/>
                          <a:gd name="T4" fmla="*/ 0 w 16"/>
                          <a:gd name="T5" fmla="*/ 7 h 13"/>
                          <a:gd name="T6" fmla="*/ 14 w 16"/>
                          <a:gd name="T7" fmla="*/ 10 h 13"/>
                          <a:gd name="T8" fmla="*/ 16 w 16"/>
                          <a:gd name="T9" fmla="*/ 7 h 13"/>
                          <a:gd name="T10" fmla="*/ 8 w 16"/>
                          <a:gd name="T11" fmla="*/ 13 h 13"/>
                          <a:gd name="T12" fmla="*/ 8 w 16"/>
                          <a:gd name="T13" fmla="*/ 0 h 13"/>
                          <a:gd name="T14" fmla="*/ 1 w 16"/>
                          <a:gd name="T15" fmla="*/ 0 h 13"/>
                          <a:gd name="T16" fmla="*/ 1 w 16"/>
                          <a:gd name="T17" fmla="*/ 6 h 13"/>
                          <a:gd name="T18" fmla="*/ 8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8" y="0"/>
                            </a:moveTo>
                            <a:lnTo>
                              <a:pt x="1" y="6"/>
                            </a:lnTo>
                            <a:lnTo>
                              <a:pt x="0" y="7"/>
                            </a:lnTo>
                            <a:lnTo>
                              <a:pt x="14" y="10"/>
                            </a:lnTo>
                            <a:lnTo>
                              <a:pt x="16" y="7"/>
                            </a:lnTo>
                            <a:lnTo>
                              <a:pt x="8" y="13"/>
                            </a:lnTo>
                            <a:lnTo>
                              <a:pt x="8" y="0"/>
                            </a:lnTo>
                            <a:lnTo>
                              <a:pt x="1" y="0"/>
                            </a:lnTo>
                            <a:lnTo>
                              <a:pt x="1" y="6"/>
                            </a:lnTo>
                            <a:lnTo>
                              <a:pt x="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8" name="Freeform 3405"/>
                      <p:cNvSpPr>
                        <a:spLocks/>
                      </p:cNvSpPr>
                      <p:nvPr/>
                    </p:nvSpPr>
                    <p:spPr bwMode="auto">
                      <a:xfrm>
                        <a:off x="2300" y="3142"/>
                        <a:ext cx="16" cy="13"/>
                      </a:xfrm>
                      <a:custGeom>
                        <a:avLst/>
                        <a:gdLst>
                          <a:gd name="T0" fmla="*/ 8 w 16"/>
                          <a:gd name="T1" fmla="*/ 0 h 13"/>
                          <a:gd name="T2" fmla="*/ 1 w 16"/>
                          <a:gd name="T3" fmla="*/ 6 h 13"/>
                          <a:gd name="T4" fmla="*/ 0 w 16"/>
                          <a:gd name="T5" fmla="*/ 7 h 13"/>
                          <a:gd name="T6" fmla="*/ 14 w 16"/>
                          <a:gd name="T7" fmla="*/ 10 h 13"/>
                          <a:gd name="T8" fmla="*/ 16 w 16"/>
                          <a:gd name="T9" fmla="*/ 7 h 13"/>
                          <a:gd name="T10" fmla="*/ 8 w 16"/>
                          <a:gd name="T11" fmla="*/ 13 h 13"/>
                          <a:gd name="T12" fmla="*/ 8 w 16"/>
                          <a:gd name="T13" fmla="*/ 0 h 13"/>
                          <a:gd name="T14" fmla="*/ 1 w 16"/>
                          <a:gd name="T15" fmla="*/ 0 h 13"/>
                          <a:gd name="T16" fmla="*/ 1 w 16"/>
                          <a:gd name="T17" fmla="*/ 6 h 13"/>
                          <a:gd name="T18" fmla="*/ 8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8" y="0"/>
                            </a:moveTo>
                            <a:lnTo>
                              <a:pt x="1" y="6"/>
                            </a:lnTo>
                            <a:lnTo>
                              <a:pt x="0" y="7"/>
                            </a:lnTo>
                            <a:lnTo>
                              <a:pt x="14" y="10"/>
                            </a:lnTo>
                            <a:lnTo>
                              <a:pt x="16" y="7"/>
                            </a:lnTo>
                            <a:lnTo>
                              <a:pt x="8" y="13"/>
                            </a:lnTo>
                            <a:lnTo>
                              <a:pt x="8" y="0"/>
                            </a:lnTo>
                            <a:lnTo>
                              <a:pt x="1" y="0"/>
                            </a:lnTo>
                            <a:lnTo>
                              <a:pt x="1" y="6"/>
                            </a:lnTo>
                            <a:lnTo>
                              <a:pt x="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03" name="Group 3406"/>
                    <p:cNvGrpSpPr>
                      <a:grpSpLocks/>
                    </p:cNvGrpSpPr>
                    <p:nvPr/>
                  </p:nvGrpSpPr>
                  <p:grpSpPr bwMode="auto">
                    <a:xfrm>
                      <a:off x="2307" y="3142"/>
                      <a:ext cx="16" cy="13"/>
                      <a:chOff x="2307" y="3142"/>
                      <a:chExt cx="16" cy="13"/>
                    </a:xfrm>
                  </p:grpSpPr>
                  <p:sp>
                    <p:nvSpPr>
                      <p:cNvPr id="985" name="Freeform 3407"/>
                      <p:cNvSpPr>
                        <a:spLocks/>
                      </p:cNvSpPr>
                      <p:nvPr/>
                    </p:nvSpPr>
                    <p:spPr bwMode="auto">
                      <a:xfrm>
                        <a:off x="2307" y="3142"/>
                        <a:ext cx="16" cy="13"/>
                      </a:xfrm>
                      <a:custGeom>
                        <a:avLst/>
                        <a:gdLst>
                          <a:gd name="T0" fmla="*/ 16 w 16"/>
                          <a:gd name="T1" fmla="*/ 0 h 13"/>
                          <a:gd name="T2" fmla="*/ 16 w 16"/>
                          <a:gd name="T3" fmla="*/ 0 h 13"/>
                          <a:gd name="T4" fmla="*/ 0 w 16"/>
                          <a:gd name="T5" fmla="*/ 0 h 13"/>
                          <a:gd name="T6" fmla="*/ 0 w 16"/>
                          <a:gd name="T7" fmla="*/ 13 h 13"/>
                          <a:gd name="T8" fmla="*/ 16 w 16"/>
                          <a:gd name="T9" fmla="*/ 13 h 13"/>
                          <a:gd name="T10" fmla="*/ 16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16" y="0"/>
                            </a:moveTo>
                            <a:lnTo>
                              <a:pt x="16" y="0"/>
                            </a:lnTo>
                            <a:lnTo>
                              <a:pt x="0" y="0"/>
                            </a:lnTo>
                            <a:lnTo>
                              <a:pt x="0" y="13"/>
                            </a:lnTo>
                            <a:lnTo>
                              <a:pt x="16" y="13"/>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6" name="Freeform 3408"/>
                      <p:cNvSpPr>
                        <a:spLocks/>
                      </p:cNvSpPr>
                      <p:nvPr/>
                    </p:nvSpPr>
                    <p:spPr bwMode="auto">
                      <a:xfrm>
                        <a:off x="2307" y="3142"/>
                        <a:ext cx="16" cy="13"/>
                      </a:xfrm>
                      <a:custGeom>
                        <a:avLst/>
                        <a:gdLst>
                          <a:gd name="T0" fmla="*/ 16 w 16"/>
                          <a:gd name="T1" fmla="*/ 0 h 13"/>
                          <a:gd name="T2" fmla="*/ 16 w 16"/>
                          <a:gd name="T3" fmla="*/ 0 h 13"/>
                          <a:gd name="T4" fmla="*/ 0 w 16"/>
                          <a:gd name="T5" fmla="*/ 0 h 13"/>
                          <a:gd name="T6" fmla="*/ 0 w 16"/>
                          <a:gd name="T7" fmla="*/ 13 h 13"/>
                          <a:gd name="T8" fmla="*/ 16 w 16"/>
                          <a:gd name="T9" fmla="*/ 13 h 13"/>
                          <a:gd name="T10" fmla="*/ 16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16" y="0"/>
                            </a:moveTo>
                            <a:lnTo>
                              <a:pt x="16" y="0"/>
                            </a:lnTo>
                            <a:lnTo>
                              <a:pt x="0" y="0"/>
                            </a:lnTo>
                            <a:lnTo>
                              <a:pt x="0" y="13"/>
                            </a:lnTo>
                            <a:lnTo>
                              <a:pt x="16" y="13"/>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04" name="Group 3409"/>
                    <p:cNvGrpSpPr>
                      <a:grpSpLocks/>
                    </p:cNvGrpSpPr>
                    <p:nvPr/>
                  </p:nvGrpSpPr>
                  <p:grpSpPr bwMode="auto">
                    <a:xfrm>
                      <a:off x="2323" y="3142"/>
                      <a:ext cx="29" cy="13"/>
                      <a:chOff x="2323" y="3142"/>
                      <a:chExt cx="29" cy="13"/>
                    </a:xfrm>
                  </p:grpSpPr>
                  <p:sp>
                    <p:nvSpPr>
                      <p:cNvPr id="983" name="Freeform 3410"/>
                      <p:cNvSpPr>
                        <a:spLocks/>
                      </p:cNvSpPr>
                      <p:nvPr/>
                    </p:nvSpPr>
                    <p:spPr bwMode="auto">
                      <a:xfrm>
                        <a:off x="2323" y="3142"/>
                        <a:ext cx="29" cy="13"/>
                      </a:xfrm>
                      <a:custGeom>
                        <a:avLst/>
                        <a:gdLst>
                          <a:gd name="T0" fmla="*/ 29 w 29"/>
                          <a:gd name="T1" fmla="*/ 0 h 13"/>
                          <a:gd name="T2" fmla="*/ 29 w 29"/>
                          <a:gd name="T3" fmla="*/ 0 h 13"/>
                          <a:gd name="T4" fmla="*/ 0 w 29"/>
                          <a:gd name="T5" fmla="*/ 0 h 13"/>
                          <a:gd name="T6" fmla="*/ 0 w 29"/>
                          <a:gd name="T7" fmla="*/ 13 h 13"/>
                          <a:gd name="T8" fmla="*/ 29 w 29"/>
                          <a:gd name="T9" fmla="*/ 13 h 13"/>
                          <a:gd name="T10" fmla="*/ 29 w 29"/>
                          <a:gd name="T11" fmla="*/ 0 h 13"/>
                        </a:gdLst>
                        <a:ahLst/>
                        <a:cxnLst>
                          <a:cxn ang="0">
                            <a:pos x="T0" y="T1"/>
                          </a:cxn>
                          <a:cxn ang="0">
                            <a:pos x="T2" y="T3"/>
                          </a:cxn>
                          <a:cxn ang="0">
                            <a:pos x="T4" y="T5"/>
                          </a:cxn>
                          <a:cxn ang="0">
                            <a:pos x="T6" y="T7"/>
                          </a:cxn>
                          <a:cxn ang="0">
                            <a:pos x="T8" y="T9"/>
                          </a:cxn>
                          <a:cxn ang="0">
                            <a:pos x="T10" y="T11"/>
                          </a:cxn>
                        </a:cxnLst>
                        <a:rect l="0" t="0" r="r" b="b"/>
                        <a:pathLst>
                          <a:path w="29" h="13">
                            <a:moveTo>
                              <a:pt x="29" y="0"/>
                            </a:moveTo>
                            <a:lnTo>
                              <a:pt x="29" y="0"/>
                            </a:lnTo>
                            <a:lnTo>
                              <a:pt x="0" y="0"/>
                            </a:lnTo>
                            <a:lnTo>
                              <a:pt x="0" y="13"/>
                            </a:lnTo>
                            <a:lnTo>
                              <a:pt x="29" y="13"/>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4" name="Freeform 3411"/>
                      <p:cNvSpPr>
                        <a:spLocks/>
                      </p:cNvSpPr>
                      <p:nvPr/>
                    </p:nvSpPr>
                    <p:spPr bwMode="auto">
                      <a:xfrm>
                        <a:off x="2323" y="3142"/>
                        <a:ext cx="29" cy="13"/>
                      </a:xfrm>
                      <a:custGeom>
                        <a:avLst/>
                        <a:gdLst>
                          <a:gd name="T0" fmla="*/ 29 w 29"/>
                          <a:gd name="T1" fmla="*/ 0 h 13"/>
                          <a:gd name="T2" fmla="*/ 29 w 29"/>
                          <a:gd name="T3" fmla="*/ 0 h 13"/>
                          <a:gd name="T4" fmla="*/ 0 w 29"/>
                          <a:gd name="T5" fmla="*/ 0 h 13"/>
                          <a:gd name="T6" fmla="*/ 0 w 29"/>
                          <a:gd name="T7" fmla="*/ 13 h 13"/>
                          <a:gd name="T8" fmla="*/ 29 w 29"/>
                          <a:gd name="T9" fmla="*/ 13 h 13"/>
                          <a:gd name="T10" fmla="*/ 29 w 29"/>
                          <a:gd name="T11" fmla="*/ 0 h 13"/>
                        </a:gdLst>
                        <a:ahLst/>
                        <a:cxnLst>
                          <a:cxn ang="0">
                            <a:pos x="T0" y="T1"/>
                          </a:cxn>
                          <a:cxn ang="0">
                            <a:pos x="T2" y="T3"/>
                          </a:cxn>
                          <a:cxn ang="0">
                            <a:pos x="T4" y="T5"/>
                          </a:cxn>
                          <a:cxn ang="0">
                            <a:pos x="T6" y="T7"/>
                          </a:cxn>
                          <a:cxn ang="0">
                            <a:pos x="T8" y="T9"/>
                          </a:cxn>
                          <a:cxn ang="0">
                            <a:pos x="T10" y="T11"/>
                          </a:cxn>
                        </a:cxnLst>
                        <a:rect l="0" t="0" r="r" b="b"/>
                        <a:pathLst>
                          <a:path w="29" h="13">
                            <a:moveTo>
                              <a:pt x="29" y="0"/>
                            </a:moveTo>
                            <a:lnTo>
                              <a:pt x="29" y="0"/>
                            </a:lnTo>
                            <a:lnTo>
                              <a:pt x="0" y="0"/>
                            </a:lnTo>
                            <a:lnTo>
                              <a:pt x="0" y="13"/>
                            </a:lnTo>
                            <a:lnTo>
                              <a:pt x="29" y="13"/>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05" name="Group 3412"/>
                    <p:cNvGrpSpPr>
                      <a:grpSpLocks/>
                    </p:cNvGrpSpPr>
                    <p:nvPr/>
                  </p:nvGrpSpPr>
                  <p:grpSpPr bwMode="auto">
                    <a:xfrm>
                      <a:off x="2358" y="3142"/>
                      <a:ext cx="41" cy="13"/>
                      <a:chOff x="2358" y="3142"/>
                      <a:chExt cx="41" cy="13"/>
                    </a:xfrm>
                  </p:grpSpPr>
                  <p:sp>
                    <p:nvSpPr>
                      <p:cNvPr id="981" name="Freeform 3413"/>
                      <p:cNvSpPr>
                        <a:spLocks/>
                      </p:cNvSpPr>
                      <p:nvPr/>
                    </p:nvSpPr>
                    <p:spPr bwMode="auto">
                      <a:xfrm>
                        <a:off x="2358" y="3142"/>
                        <a:ext cx="41" cy="13"/>
                      </a:xfrm>
                      <a:custGeom>
                        <a:avLst/>
                        <a:gdLst>
                          <a:gd name="T0" fmla="*/ 41 w 41"/>
                          <a:gd name="T1" fmla="*/ 0 h 13"/>
                          <a:gd name="T2" fmla="*/ 41 w 41"/>
                          <a:gd name="T3" fmla="*/ 0 h 13"/>
                          <a:gd name="T4" fmla="*/ 0 w 41"/>
                          <a:gd name="T5" fmla="*/ 0 h 13"/>
                          <a:gd name="T6" fmla="*/ 0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lnTo>
                              <a:pt x="41" y="0"/>
                            </a:lnTo>
                            <a:lnTo>
                              <a:pt x="0" y="0"/>
                            </a:lnTo>
                            <a:lnTo>
                              <a:pt x="0" y="13"/>
                            </a:lnTo>
                            <a:lnTo>
                              <a:pt x="41" y="13"/>
                            </a:lnTo>
                            <a:lnTo>
                              <a:pt x="4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2" name="Freeform 3414"/>
                      <p:cNvSpPr>
                        <a:spLocks/>
                      </p:cNvSpPr>
                      <p:nvPr/>
                    </p:nvSpPr>
                    <p:spPr bwMode="auto">
                      <a:xfrm>
                        <a:off x="2358" y="3142"/>
                        <a:ext cx="41" cy="13"/>
                      </a:xfrm>
                      <a:custGeom>
                        <a:avLst/>
                        <a:gdLst>
                          <a:gd name="T0" fmla="*/ 41 w 41"/>
                          <a:gd name="T1" fmla="*/ 0 h 13"/>
                          <a:gd name="T2" fmla="*/ 41 w 41"/>
                          <a:gd name="T3" fmla="*/ 0 h 13"/>
                          <a:gd name="T4" fmla="*/ 0 w 41"/>
                          <a:gd name="T5" fmla="*/ 0 h 13"/>
                          <a:gd name="T6" fmla="*/ 0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lnTo>
                              <a:pt x="41" y="0"/>
                            </a:lnTo>
                            <a:lnTo>
                              <a:pt x="0" y="0"/>
                            </a:lnTo>
                            <a:lnTo>
                              <a:pt x="0" y="13"/>
                            </a:lnTo>
                            <a:lnTo>
                              <a:pt x="41" y="13"/>
                            </a:lnTo>
                            <a:lnTo>
                              <a:pt x="4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06" name="Group 3415"/>
                    <p:cNvGrpSpPr>
                      <a:grpSpLocks/>
                    </p:cNvGrpSpPr>
                    <p:nvPr/>
                  </p:nvGrpSpPr>
                  <p:grpSpPr bwMode="auto">
                    <a:xfrm>
                      <a:off x="2405" y="3142"/>
                      <a:ext cx="47" cy="13"/>
                      <a:chOff x="2405" y="3142"/>
                      <a:chExt cx="47" cy="13"/>
                    </a:xfrm>
                  </p:grpSpPr>
                  <p:sp>
                    <p:nvSpPr>
                      <p:cNvPr id="979" name="Freeform 3416"/>
                      <p:cNvSpPr>
                        <a:spLocks/>
                      </p:cNvSpPr>
                      <p:nvPr/>
                    </p:nvSpPr>
                    <p:spPr bwMode="auto">
                      <a:xfrm>
                        <a:off x="2405" y="3142"/>
                        <a:ext cx="47" cy="13"/>
                      </a:xfrm>
                      <a:custGeom>
                        <a:avLst/>
                        <a:gdLst>
                          <a:gd name="T0" fmla="*/ 47 w 47"/>
                          <a:gd name="T1" fmla="*/ 0 h 13"/>
                          <a:gd name="T2" fmla="*/ 47 w 47"/>
                          <a:gd name="T3" fmla="*/ 0 h 13"/>
                          <a:gd name="T4" fmla="*/ 0 w 47"/>
                          <a:gd name="T5" fmla="*/ 0 h 13"/>
                          <a:gd name="T6" fmla="*/ 0 w 47"/>
                          <a:gd name="T7" fmla="*/ 13 h 13"/>
                          <a:gd name="T8" fmla="*/ 47 w 47"/>
                          <a:gd name="T9" fmla="*/ 13 h 13"/>
                          <a:gd name="T10" fmla="*/ 47 w 47"/>
                          <a:gd name="T11" fmla="*/ 0 h 13"/>
                        </a:gdLst>
                        <a:ahLst/>
                        <a:cxnLst>
                          <a:cxn ang="0">
                            <a:pos x="T0" y="T1"/>
                          </a:cxn>
                          <a:cxn ang="0">
                            <a:pos x="T2" y="T3"/>
                          </a:cxn>
                          <a:cxn ang="0">
                            <a:pos x="T4" y="T5"/>
                          </a:cxn>
                          <a:cxn ang="0">
                            <a:pos x="T6" y="T7"/>
                          </a:cxn>
                          <a:cxn ang="0">
                            <a:pos x="T8" y="T9"/>
                          </a:cxn>
                          <a:cxn ang="0">
                            <a:pos x="T10" y="T11"/>
                          </a:cxn>
                        </a:cxnLst>
                        <a:rect l="0" t="0" r="r" b="b"/>
                        <a:pathLst>
                          <a:path w="47" h="13">
                            <a:moveTo>
                              <a:pt x="47" y="0"/>
                            </a:moveTo>
                            <a:lnTo>
                              <a:pt x="47" y="0"/>
                            </a:lnTo>
                            <a:lnTo>
                              <a:pt x="0" y="0"/>
                            </a:lnTo>
                            <a:lnTo>
                              <a:pt x="0" y="13"/>
                            </a:lnTo>
                            <a:lnTo>
                              <a:pt x="47" y="13"/>
                            </a:lnTo>
                            <a:lnTo>
                              <a:pt x="47"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0" name="Freeform 3417"/>
                      <p:cNvSpPr>
                        <a:spLocks/>
                      </p:cNvSpPr>
                      <p:nvPr/>
                    </p:nvSpPr>
                    <p:spPr bwMode="auto">
                      <a:xfrm>
                        <a:off x="2405" y="3142"/>
                        <a:ext cx="47" cy="13"/>
                      </a:xfrm>
                      <a:custGeom>
                        <a:avLst/>
                        <a:gdLst>
                          <a:gd name="T0" fmla="*/ 47 w 47"/>
                          <a:gd name="T1" fmla="*/ 0 h 13"/>
                          <a:gd name="T2" fmla="*/ 47 w 47"/>
                          <a:gd name="T3" fmla="*/ 0 h 13"/>
                          <a:gd name="T4" fmla="*/ 0 w 47"/>
                          <a:gd name="T5" fmla="*/ 0 h 13"/>
                          <a:gd name="T6" fmla="*/ 0 w 47"/>
                          <a:gd name="T7" fmla="*/ 13 h 13"/>
                          <a:gd name="T8" fmla="*/ 47 w 47"/>
                          <a:gd name="T9" fmla="*/ 13 h 13"/>
                          <a:gd name="T10" fmla="*/ 47 w 47"/>
                          <a:gd name="T11" fmla="*/ 0 h 13"/>
                        </a:gdLst>
                        <a:ahLst/>
                        <a:cxnLst>
                          <a:cxn ang="0">
                            <a:pos x="T0" y="T1"/>
                          </a:cxn>
                          <a:cxn ang="0">
                            <a:pos x="T2" y="T3"/>
                          </a:cxn>
                          <a:cxn ang="0">
                            <a:pos x="T4" y="T5"/>
                          </a:cxn>
                          <a:cxn ang="0">
                            <a:pos x="T6" y="T7"/>
                          </a:cxn>
                          <a:cxn ang="0">
                            <a:pos x="T8" y="T9"/>
                          </a:cxn>
                          <a:cxn ang="0">
                            <a:pos x="T10" y="T11"/>
                          </a:cxn>
                        </a:cxnLst>
                        <a:rect l="0" t="0" r="r" b="b"/>
                        <a:pathLst>
                          <a:path w="47" h="13">
                            <a:moveTo>
                              <a:pt x="47" y="0"/>
                            </a:moveTo>
                            <a:lnTo>
                              <a:pt x="47" y="0"/>
                            </a:lnTo>
                            <a:lnTo>
                              <a:pt x="0" y="0"/>
                            </a:lnTo>
                            <a:lnTo>
                              <a:pt x="0" y="13"/>
                            </a:lnTo>
                            <a:lnTo>
                              <a:pt x="47" y="13"/>
                            </a:lnTo>
                            <a:lnTo>
                              <a:pt x="47"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07" name="Group 3418"/>
                    <p:cNvGrpSpPr>
                      <a:grpSpLocks/>
                    </p:cNvGrpSpPr>
                    <p:nvPr/>
                  </p:nvGrpSpPr>
                  <p:grpSpPr bwMode="auto">
                    <a:xfrm>
                      <a:off x="2604" y="3217"/>
                      <a:ext cx="16" cy="58"/>
                      <a:chOff x="2604" y="3217"/>
                      <a:chExt cx="16" cy="58"/>
                    </a:xfrm>
                  </p:grpSpPr>
                  <p:sp>
                    <p:nvSpPr>
                      <p:cNvPr id="977" name="Freeform 3419"/>
                      <p:cNvSpPr>
                        <a:spLocks/>
                      </p:cNvSpPr>
                      <p:nvPr/>
                    </p:nvSpPr>
                    <p:spPr bwMode="auto">
                      <a:xfrm>
                        <a:off x="2604" y="3217"/>
                        <a:ext cx="16" cy="58"/>
                      </a:xfrm>
                      <a:custGeom>
                        <a:avLst/>
                        <a:gdLst>
                          <a:gd name="T0" fmla="*/ 8 w 16"/>
                          <a:gd name="T1" fmla="*/ 0 h 58"/>
                          <a:gd name="T2" fmla="*/ 0 w 16"/>
                          <a:gd name="T3" fmla="*/ 0 h 58"/>
                          <a:gd name="T4" fmla="*/ 0 w 16"/>
                          <a:gd name="T5" fmla="*/ 58 h 58"/>
                          <a:gd name="T6" fmla="*/ 16 w 16"/>
                          <a:gd name="T7" fmla="*/ 58 h 58"/>
                          <a:gd name="T8" fmla="*/ 16 w 16"/>
                          <a:gd name="T9" fmla="*/ 0 h 58"/>
                          <a:gd name="T10" fmla="*/ 8 w 16"/>
                          <a:gd name="T11" fmla="*/ 0 h 58"/>
                        </a:gdLst>
                        <a:ahLst/>
                        <a:cxnLst>
                          <a:cxn ang="0">
                            <a:pos x="T0" y="T1"/>
                          </a:cxn>
                          <a:cxn ang="0">
                            <a:pos x="T2" y="T3"/>
                          </a:cxn>
                          <a:cxn ang="0">
                            <a:pos x="T4" y="T5"/>
                          </a:cxn>
                          <a:cxn ang="0">
                            <a:pos x="T6" y="T7"/>
                          </a:cxn>
                          <a:cxn ang="0">
                            <a:pos x="T8" y="T9"/>
                          </a:cxn>
                          <a:cxn ang="0">
                            <a:pos x="T10" y="T11"/>
                          </a:cxn>
                        </a:cxnLst>
                        <a:rect l="0" t="0" r="r" b="b"/>
                        <a:pathLst>
                          <a:path w="16" h="58">
                            <a:moveTo>
                              <a:pt x="8" y="0"/>
                            </a:moveTo>
                            <a:lnTo>
                              <a:pt x="0" y="0"/>
                            </a:lnTo>
                            <a:lnTo>
                              <a:pt x="0" y="58"/>
                            </a:lnTo>
                            <a:lnTo>
                              <a:pt x="16" y="58"/>
                            </a:lnTo>
                            <a:lnTo>
                              <a:pt x="16" y="0"/>
                            </a:lnTo>
                            <a:lnTo>
                              <a:pt x="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8" name="Freeform 3420"/>
                      <p:cNvSpPr>
                        <a:spLocks/>
                      </p:cNvSpPr>
                      <p:nvPr/>
                    </p:nvSpPr>
                    <p:spPr bwMode="auto">
                      <a:xfrm>
                        <a:off x="2604" y="3217"/>
                        <a:ext cx="16" cy="58"/>
                      </a:xfrm>
                      <a:custGeom>
                        <a:avLst/>
                        <a:gdLst>
                          <a:gd name="T0" fmla="*/ 8 w 16"/>
                          <a:gd name="T1" fmla="*/ 0 h 58"/>
                          <a:gd name="T2" fmla="*/ 0 w 16"/>
                          <a:gd name="T3" fmla="*/ 0 h 58"/>
                          <a:gd name="T4" fmla="*/ 0 w 16"/>
                          <a:gd name="T5" fmla="*/ 58 h 58"/>
                          <a:gd name="T6" fmla="*/ 16 w 16"/>
                          <a:gd name="T7" fmla="*/ 58 h 58"/>
                          <a:gd name="T8" fmla="*/ 16 w 16"/>
                          <a:gd name="T9" fmla="*/ 0 h 58"/>
                          <a:gd name="T10" fmla="*/ 8 w 16"/>
                          <a:gd name="T11" fmla="*/ 0 h 58"/>
                        </a:gdLst>
                        <a:ahLst/>
                        <a:cxnLst>
                          <a:cxn ang="0">
                            <a:pos x="T0" y="T1"/>
                          </a:cxn>
                          <a:cxn ang="0">
                            <a:pos x="T2" y="T3"/>
                          </a:cxn>
                          <a:cxn ang="0">
                            <a:pos x="T4" y="T5"/>
                          </a:cxn>
                          <a:cxn ang="0">
                            <a:pos x="T6" y="T7"/>
                          </a:cxn>
                          <a:cxn ang="0">
                            <a:pos x="T8" y="T9"/>
                          </a:cxn>
                          <a:cxn ang="0">
                            <a:pos x="T10" y="T11"/>
                          </a:cxn>
                        </a:cxnLst>
                        <a:rect l="0" t="0" r="r" b="b"/>
                        <a:pathLst>
                          <a:path w="16" h="58">
                            <a:moveTo>
                              <a:pt x="8" y="0"/>
                            </a:moveTo>
                            <a:lnTo>
                              <a:pt x="0" y="0"/>
                            </a:lnTo>
                            <a:lnTo>
                              <a:pt x="0" y="58"/>
                            </a:lnTo>
                            <a:lnTo>
                              <a:pt x="16" y="58"/>
                            </a:lnTo>
                            <a:lnTo>
                              <a:pt x="16" y="0"/>
                            </a:lnTo>
                            <a:lnTo>
                              <a:pt x="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08" name="Group 3421"/>
                    <p:cNvGrpSpPr>
                      <a:grpSpLocks/>
                    </p:cNvGrpSpPr>
                    <p:nvPr/>
                  </p:nvGrpSpPr>
                  <p:grpSpPr bwMode="auto">
                    <a:xfrm>
                      <a:off x="2547" y="3158"/>
                      <a:ext cx="58" cy="53"/>
                      <a:chOff x="2547" y="3158"/>
                      <a:chExt cx="58" cy="53"/>
                    </a:xfrm>
                  </p:grpSpPr>
                  <p:sp>
                    <p:nvSpPr>
                      <p:cNvPr id="975" name="Freeform 3422"/>
                      <p:cNvSpPr>
                        <a:spLocks/>
                      </p:cNvSpPr>
                      <p:nvPr/>
                    </p:nvSpPr>
                    <p:spPr bwMode="auto">
                      <a:xfrm>
                        <a:off x="2547" y="3158"/>
                        <a:ext cx="58" cy="53"/>
                      </a:xfrm>
                      <a:custGeom>
                        <a:avLst/>
                        <a:gdLst>
                          <a:gd name="T0" fmla="*/ 26 w 58"/>
                          <a:gd name="T1" fmla="*/ 0 h 53"/>
                          <a:gd name="T2" fmla="*/ 21 w 58"/>
                          <a:gd name="T3" fmla="*/ 1 h 53"/>
                          <a:gd name="T4" fmla="*/ 15 w 58"/>
                          <a:gd name="T5" fmla="*/ 3 h 53"/>
                          <a:gd name="T6" fmla="*/ 11 w 58"/>
                          <a:gd name="T7" fmla="*/ 6 h 53"/>
                          <a:gd name="T8" fmla="*/ 7 w 58"/>
                          <a:gd name="T9" fmla="*/ 10 h 53"/>
                          <a:gd name="T10" fmla="*/ 4 w 58"/>
                          <a:gd name="T11" fmla="*/ 14 h 53"/>
                          <a:gd name="T12" fmla="*/ 2 w 58"/>
                          <a:gd name="T13" fmla="*/ 19 h 53"/>
                          <a:gd name="T14" fmla="*/ 1 w 58"/>
                          <a:gd name="T15" fmla="*/ 24 h 53"/>
                          <a:gd name="T16" fmla="*/ 1 w 58"/>
                          <a:gd name="T17" fmla="*/ 29 h 53"/>
                          <a:gd name="T18" fmla="*/ 2 w 58"/>
                          <a:gd name="T19" fmla="*/ 34 h 53"/>
                          <a:gd name="T20" fmla="*/ 4 w 58"/>
                          <a:gd name="T21" fmla="*/ 39 h 53"/>
                          <a:gd name="T22" fmla="*/ 7 w 58"/>
                          <a:gd name="T23" fmla="*/ 43 h 53"/>
                          <a:gd name="T24" fmla="*/ 11 w 58"/>
                          <a:gd name="T25" fmla="*/ 47 h 53"/>
                          <a:gd name="T26" fmla="*/ 15 w 58"/>
                          <a:gd name="T27" fmla="*/ 50 h 53"/>
                          <a:gd name="T28" fmla="*/ 21 w 58"/>
                          <a:gd name="T29" fmla="*/ 52 h 53"/>
                          <a:gd name="T30" fmla="*/ 26 w 58"/>
                          <a:gd name="T31" fmla="*/ 53 h 53"/>
                          <a:gd name="T32" fmla="*/ 33 w 58"/>
                          <a:gd name="T33" fmla="*/ 53 h 53"/>
                          <a:gd name="T34" fmla="*/ 37 w 58"/>
                          <a:gd name="T35" fmla="*/ 52 h 53"/>
                          <a:gd name="T36" fmla="*/ 43 w 58"/>
                          <a:gd name="T37" fmla="*/ 50 h 53"/>
                          <a:gd name="T38" fmla="*/ 47 w 58"/>
                          <a:gd name="T39" fmla="*/ 47 h 53"/>
                          <a:gd name="T40" fmla="*/ 52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2 w 58"/>
                          <a:gd name="T55" fmla="*/ 10 h 53"/>
                          <a:gd name="T56" fmla="*/ 47 w 58"/>
                          <a:gd name="T57" fmla="*/ 6 h 53"/>
                          <a:gd name="T58" fmla="*/ 43 w 58"/>
                          <a:gd name="T59" fmla="*/ 3 h 53"/>
                          <a:gd name="T60" fmla="*/ 37 w 58"/>
                          <a:gd name="T61" fmla="*/ 1 h 53"/>
                          <a:gd name="T62" fmla="*/ 33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6" y="0"/>
                            </a:lnTo>
                            <a:lnTo>
                              <a:pt x="24" y="1"/>
                            </a:lnTo>
                            <a:lnTo>
                              <a:pt x="21" y="1"/>
                            </a:lnTo>
                            <a:lnTo>
                              <a:pt x="18" y="2"/>
                            </a:lnTo>
                            <a:lnTo>
                              <a:pt x="15" y="3"/>
                            </a:lnTo>
                            <a:lnTo>
                              <a:pt x="13" y="5"/>
                            </a:lnTo>
                            <a:lnTo>
                              <a:pt x="11" y="6"/>
                            </a:lnTo>
                            <a:lnTo>
                              <a:pt x="9" y="7"/>
                            </a:lnTo>
                            <a:lnTo>
                              <a:pt x="7" y="10"/>
                            </a:lnTo>
                            <a:lnTo>
                              <a:pt x="5" y="11"/>
                            </a:lnTo>
                            <a:lnTo>
                              <a:pt x="4" y="14"/>
                            </a:lnTo>
                            <a:lnTo>
                              <a:pt x="3" y="16"/>
                            </a:lnTo>
                            <a:lnTo>
                              <a:pt x="2" y="19"/>
                            </a:lnTo>
                            <a:lnTo>
                              <a:pt x="1" y="21"/>
                            </a:lnTo>
                            <a:lnTo>
                              <a:pt x="1" y="24"/>
                            </a:lnTo>
                            <a:lnTo>
                              <a:pt x="0" y="26"/>
                            </a:lnTo>
                            <a:lnTo>
                              <a:pt x="1" y="29"/>
                            </a:lnTo>
                            <a:lnTo>
                              <a:pt x="1" y="31"/>
                            </a:lnTo>
                            <a:lnTo>
                              <a:pt x="2" y="34"/>
                            </a:lnTo>
                            <a:lnTo>
                              <a:pt x="3" y="37"/>
                            </a:lnTo>
                            <a:lnTo>
                              <a:pt x="4" y="39"/>
                            </a:lnTo>
                            <a:lnTo>
                              <a:pt x="5" y="42"/>
                            </a:lnTo>
                            <a:lnTo>
                              <a:pt x="7" y="43"/>
                            </a:lnTo>
                            <a:lnTo>
                              <a:pt x="9" y="45"/>
                            </a:lnTo>
                            <a:lnTo>
                              <a:pt x="11" y="47"/>
                            </a:lnTo>
                            <a:lnTo>
                              <a:pt x="13" y="48"/>
                            </a:lnTo>
                            <a:lnTo>
                              <a:pt x="15" y="50"/>
                            </a:lnTo>
                            <a:lnTo>
                              <a:pt x="18" y="51"/>
                            </a:lnTo>
                            <a:lnTo>
                              <a:pt x="21"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3" y="42"/>
                            </a:lnTo>
                            <a:lnTo>
                              <a:pt x="54" y="39"/>
                            </a:lnTo>
                            <a:lnTo>
                              <a:pt x="56" y="37"/>
                            </a:lnTo>
                            <a:lnTo>
                              <a:pt x="57" y="34"/>
                            </a:lnTo>
                            <a:lnTo>
                              <a:pt x="58" y="31"/>
                            </a:lnTo>
                            <a:lnTo>
                              <a:pt x="58" y="29"/>
                            </a:lnTo>
                            <a:lnTo>
                              <a:pt x="58" y="26"/>
                            </a:lnTo>
                            <a:lnTo>
                              <a:pt x="58" y="24"/>
                            </a:lnTo>
                            <a:lnTo>
                              <a:pt x="58" y="21"/>
                            </a:lnTo>
                            <a:lnTo>
                              <a:pt x="57" y="19"/>
                            </a:lnTo>
                            <a:lnTo>
                              <a:pt x="56" y="16"/>
                            </a:lnTo>
                            <a:lnTo>
                              <a:pt x="54" y="14"/>
                            </a:lnTo>
                            <a:lnTo>
                              <a:pt x="53" y="11"/>
                            </a:lnTo>
                            <a:lnTo>
                              <a:pt x="52" y="10"/>
                            </a:lnTo>
                            <a:lnTo>
                              <a:pt x="50" y="7"/>
                            </a:lnTo>
                            <a:lnTo>
                              <a:pt x="47" y="6"/>
                            </a:lnTo>
                            <a:lnTo>
                              <a:pt x="45" y="5"/>
                            </a:lnTo>
                            <a:lnTo>
                              <a:pt x="43" y="3"/>
                            </a:lnTo>
                            <a:lnTo>
                              <a:pt x="40" y="2"/>
                            </a:lnTo>
                            <a:lnTo>
                              <a:pt x="37" y="1"/>
                            </a:lnTo>
                            <a:lnTo>
                              <a:pt x="35" y="1"/>
                            </a:lnTo>
                            <a:lnTo>
                              <a:pt x="33"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6" name="Freeform 3423"/>
                      <p:cNvSpPr>
                        <a:spLocks/>
                      </p:cNvSpPr>
                      <p:nvPr/>
                    </p:nvSpPr>
                    <p:spPr bwMode="auto">
                      <a:xfrm>
                        <a:off x="2547" y="3158"/>
                        <a:ext cx="58" cy="53"/>
                      </a:xfrm>
                      <a:custGeom>
                        <a:avLst/>
                        <a:gdLst>
                          <a:gd name="T0" fmla="*/ 26 w 58"/>
                          <a:gd name="T1" fmla="*/ 0 h 53"/>
                          <a:gd name="T2" fmla="*/ 21 w 58"/>
                          <a:gd name="T3" fmla="*/ 1 h 53"/>
                          <a:gd name="T4" fmla="*/ 15 w 58"/>
                          <a:gd name="T5" fmla="*/ 3 h 53"/>
                          <a:gd name="T6" fmla="*/ 11 w 58"/>
                          <a:gd name="T7" fmla="*/ 6 h 53"/>
                          <a:gd name="T8" fmla="*/ 7 w 58"/>
                          <a:gd name="T9" fmla="*/ 10 h 53"/>
                          <a:gd name="T10" fmla="*/ 4 w 58"/>
                          <a:gd name="T11" fmla="*/ 14 h 53"/>
                          <a:gd name="T12" fmla="*/ 2 w 58"/>
                          <a:gd name="T13" fmla="*/ 19 h 53"/>
                          <a:gd name="T14" fmla="*/ 1 w 58"/>
                          <a:gd name="T15" fmla="*/ 24 h 53"/>
                          <a:gd name="T16" fmla="*/ 1 w 58"/>
                          <a:gd name="T17" fmla="*/ 29 h 53"/>
                          <a:gd name="T18" fmla="*/ 2 w 58"/>
                          <a:gd name="T19" fmla="*/ 34 h 53"/>
                          <a:gd name="T20" fmla="*/ 4 w 58"/>
                          <a:gd name="T21" fmla="*/ 39 h 53"/>
                          <a:gd name="T22" fmla="*/ 7 w 58"/>
                          <a:gd name="T23" fmla="*/ 43 h 53"/>
                          <a:gd name="T24" fmla="*/ 11 w 58"/>
                          <a:gd name="T25" fmla="*/ 47 h 53"/>
                          <a:gd name="T26" fmla="*/ 15 w 58"/>
                          <a:gd name="T27" fmla="*/ 50 h 53"/>
                          <a:gd name="T28" fmla="*/ 21 w 58"/>
                          <a:gd name="T29" fmla="*/ 52 h 53"/>
                          <a:gd name="T30" fmla="*/ 26 w 58"/>
                          <a:gd name="T31" fmla="*/ 53 h 53"/>
                          <a:gd name="T32" fmla="*/ 33 w 58"/>
                          <a:gd name="T33" fmla="*/ 53 h 53"/>
                          <a:gd name="T34" fmla="*/ 37 w 58"/>
                          <a:gd name="T35" fmla="*/ 52 h 53"/>
                          <a:gd name="T36" fmla="*/ 43 w 58"/>
                          <a:gd name="T37" fmla="*/ 50 h 53"/>
                          <a:gd name="T38" fmla="*/ 47 w 58"/>
                          <a:gd name="T39" fmla="*/ 47 h 53"/>
                          <a:gd name="T40" fmla="*/ 52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2 w 58"/>
                          <a:gd name="T55" fmla="*/ 10 h 53"/>
                          <a:gd name="T56" fmla="*/ 47 w 58"/>
                          <a:gd name="T57" fmla="*/ 6 h 53"/>
                          <a:gd name="T58" fmla="*/ 43 w 58"/>
                          <a:gd name="T59" fmla="*/ 3 h 53"/>
                          <a:gd name="T60" fmla="*/ 37 w 58"/>
                          <a:gd name="T61" fmla="*/ 1 h 53"/>
                          <a:gd name="T62" fmla="*/ 33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6" y="0"/>
                            </a:lnTo>
                            <a:lnTo>
                              <a:pt x="24" y="1"/>
                            </a:lnTo>
                            <a:lnTo>
                              <a:pt x="21" y="1"/>
                            </a:lnTo>
                            <a:lnTo>
                              <a:pt x="18" y="2"/>
                            </a:lnTo>
                            <a:lnTo>
                              <a:pt x="15" y="3"/>
                            </a:lnTo>
                            <a:lnTo>
                              <a:pt x="13" y="5"/>
                            </a:lnTo>
                            <a:lnTo>
                              <a:pt x="11" y="6"/>
                            </a:lnTo>
                            <a:lnTo>
                              <a:pt x="9" y="7"/>
                            </a:lnTo>
                            <a:lnTo>
                              <a:pt x="7" y="10"/>
                            </a:lnTo>
                            <a:lnTo>
                              <a:pt x="5" y="11"/>
                            </a:lnTo>
                            <a:lnTo>
                              <a:pt x="4" y="14"/>
                            </a:lnTo>
                            <a:lnTo>
                              <a:pt x="3" y="16"/>
                            </a:lnTo>
                            <a:lnTo>
                              <a:pt x="2" y="19"/>
                            </a:lnTo>
                            <a:lnTo>
                              <a:pt x="1" y="21"/>
                            </a:lnTo>
                            <a:lnTo>
                              <a:pt x="1" y="24"/>
                            </a:lnTo>
                            <a:lnTo>
                              <a:pt x="0" y="26"/>
                            </a:lnTo>
                            <a:lnTo>
                              <a:pt x="1" y="29"/>
                            </a:lnTo>
                            <a:lnTo>
                              <a:pt x="1" y="31"/>
                            </a:lnTo>
                            <a:lnTo>
                              <a:pt x="2" y="34"/>
                            </a:lnTo>
                            <a:lnTo>
                              <a:pt x="3" y="37"/>
                            </a:lnTo>
                            <a:lnTo>
                              <a:pt x="4" y="39"/>
                            </a:lnTo>
                            <a:lnTo>
                              <a:pt x="5" y="42"/>
                            </a:lnTo>
                            <a:lnTo>
                              <a:pt x="7" y="43"/>
                            </a:lnTo>
                            <a:lnTo>
                              <a:pt x="9" y="45"/>
                            </a:lnTo>
                            <a:lnTo>
                              <a:pt x="11" y="47"/>
                            </a:lnTo>
                            <a:lnTo>
                              <a:pt x="13" y="48"/>
                            </a:lnTo>
                            <a:lnTo>
                              <a:pt x="15" y="50"/>
                            </a:lnTo>
                            <a:lnTo>
                              <a:pt x="18" y="51"/>
                            </a:lnTo>
                            <a:lnTo>
                              <a:pt x="21"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3" y="42"/>
                            </a:lnTo>
                            <a:lnTo>
                              <a:pt x="54" y="39"/>
                            </a:lnTo>
                            <a:lnTo>
                              <a:pt x="56" y="37"/>
                            </a:lnTo>
                            <a:lnTo>
                              <a:pt x="57" y="34"/>
                            </a:lnTo>
                            <a:lnTo>
                              <a:pt x="58" y="31"/>
                            </a:lnTo>
                            <a:lnTo>
                              <a:pt x="58" y="29"/>
                            </a:lnTo>
                            <a:lnTo>
                              <a:pt x="58" y="26"/>
                            </a:lnTo>
                            <a:lnTo>
                              <a:pt x="58" y="24"/>
                            </a:lnTo>
                            <a:lnTo>
                              <a:pt x="58" y="21"/>
                            </a:lnTo>
                            <a:lnTo>
                              <a:pt x="57" y="19"/>
                            </a:lnTo>
                            <a:lnTo>
                              <a:pt x="56" y="16"/>
                            </a:lnTo>
                            <a:lnTo>
                              <a:pt x="54" y="14"/>
                            </a:lnTo>
                            <a:lnTo>
                              <a:pt x="53" y="11"/>
                            </a:lnTo>
                            <a:lnTo>
                              <a:pt x="52" y="10"/>
                            </a:lnTo>
                            <a:lnTo>
                              <a:pt x="50" y="7"/>
                            </a:lnTo>
                            <a:lnTo>
                              <a:pt x="47" y="6"/>
                            </a:lnTo>
                            <a:lnTo>
                              <a:pt x="45" y="5"/>
                            </a:lnTo>
                            <a:lnTo>
                              <a:pt x="43" y="3"/>
                            </a:lnTo>
                            <a:lnTo>
                              <a:pt x="40" y="2"/>
                            </a:lnTo>
                            <a:lnTo>
                              <a:pt x="37" y="1"/>
                            </a:lnTo>
                            <a:lnTo>
                              <a:pt x="35" y="1"/>
                            </a:lnTo>
                            <a:lnTo>
                              <a:pt x="33"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09" name="Group 3424"/>
                    <p:cNvGrpSpPr>
                      <a:grpSpLocks/>
                    </p:cNvGrpSpPr>
                    <p:nvPr/>
                  </p:nvGrpSpPr>
                  <p:grpSpPr bwMode="auto">
                    <a:xfrm>
                      <a:off x="2541" y="3150"/>
                      <a:ext cx="33" cy="31"/>
                      <a:chOff x="2541" y="3150"/>
                      <a:chExt cx="33" cy="31"/>
                    </a:xfrm>
                  </p:grpSpPr>
                  <p:sp>
                    <p:nvSpPr>
                      <p:cNvPr id="973" name="Freeform 3425"/>
                      <p:cNvSpPr>
                        <a:spLocks/>
                      </p:cNvSpPr>
                      <p:nvPr/>
                    </p:nvSpPr>
                    <p:spPr bwMode="auto">
                      <a:xfrm>
                        <a:off x="2541" y="3150"/>
                        <a:ext cx="33" cy="31"/>
                      </a:xfrm>
                      <a:custGeom>
                        <a:avLst/>
                        <a:gdLst>
                          <a:gd name="T0" fmla="*/ 13 w 33"/>
                          <a:gd name="T1" fmla="*/ 31 h 31"/>
                          <a:gd name="T2" fmla="*/ 13 w 33"/>
                          <a:gd name="T3" fmla="*/ 31 h 31"/>
                          <a:gd name="T4" fmla="*/ 13 w 33"/>
                          <a:gd name="T5" fmla="*/ 29 h 31"/>
                          <a:gd name="T6" fmla="*/ 14 w 33"/>
                          <a:gd name="T7" fmla="*/ 27 h 31"/>
                          <a:gd name="T8" fmla="*/ 14 w 33"/>
                          <a:gd name="T9" fmla="*/ 26 h 31"/>
                          <a:gd name="T10" fmla="*/ 14 w 33"/>
                          <a:gd name="T11" fmla="*/ 24 h 31"/>
                          <a:gd name="T12" fmla="*/ 14 w 33"/>
                          <a:gd name="T13" fmla="*/ 22 h 31"/>
                          <a:gd name="T14" fmla="*/ 15 w 33"/>
                          <a:gd name="T15" fmla="*/ 21 h 31"/>
                          <a:gd name="T16" fmla="*/ 17 w 33"/>
                          <a:gd name="T17" fmla="*/ 19 h 31"/>
                          <a:gd name="T18" fmla="*/ 18 w 33"/>
                          <a:gd name="T19" fmla="*/ 18 h 31"/>
                          <a:gd name="T20" fmla="*/ 19 w 33"/>
                          <a:gd name="T21" fmla="*/ 16 h 31"/>
                          <a:gd name="T22" fmla="*/ 21 w 33"/>
                          <a:gd name="T23" fmla="*/ 16 h 31"/>
                          <a:gd name="T24" fmla="*/ 23 w 33"/>
                          <a:gd name="T25" fmla="*/ 14 h 31"/>
                          <a:gd name="T26" fmla="*/ 25 w 33"/>
                          <a:gd name="T27" fmla="*/ 13 h 31"/>
                          <a:gd name="T28" fmla="*/ 27 w 33"/>
                          <a:gd name="T29" fmla="*/ 13 h 31"/>
                          <a:gd name="T30" fmla="*/ 29 w 33"/>
                          <a:gd name="T31" fmla="*/ 12 h 31"/>
                          <a:gd name="T32" fmla="*/ 31 w 33"/>
                          <a:gd name="T33" fmla="*/ 12 h 31"/>
                          <a:gd name="T34" fmla="*/ 33 w 33"/>
                          <a:gd name="T35" fmla="*/ 11 h 31"/>
                          <a:gd name="T36" fmla="*/ 33 w 33"/>
                          <a:gd name="T37" fmla="*/ 0 h 31"/>
                          <a:gd name="T38" fmla="*/ 30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3 w 33"/>
                          <a:gd name="T51" fmla="*/ 8 h 31"/>
                          <a:gd name="T52" fmla="*/ 10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3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3" y="31"/>
                            </a:moveTo>
                            <a:lnTo>
                              <a:pt x="13" y="31"/>
                            </a:lnTo>
                            <a:lnTo>
                              <a:pt x="13" y="29"/>
                            </a:lnTo>
                            <a:lnTo>
                              <a:pt x="14" y="27"/>
                            </a:lnTo>
                            <a:lnTo>
                              <a:pt x="14" y="26"/>
                            </a:lnTo>
                            <a:lnTo>
                              <a:pt x="14" y="24"/>
                            </a:lnTo>
                            <a:lnTo>
                              <a:pt x="14" y="22"/>
                            </a:lnTo>
                            <a:lnTo>
                              <a:pt x="15" y="21"/>
                            </a:lnTo>
                            <a:lnTo>
                              <a:pt x="17" y="19"/>
                            </a:lnTo>
                            <a:lnTo>
                              <a:pt x="18" y="18"/>
                            </a:lnTo>
                            <a:lnTo>
                              <a:pt x="19" y="16"/>
                            </a:lnTo>
                            <a:lnTo>
                              <a:pt x="21" y="16"/>
                            </a:lnTo>
                            <a:lnTo>
                              <a:pt x="23" y="14"/>
                            </a:lnTo>
                            <a:lnTo>
                              <a:pt x="25" y="13"/>
                            </a:lnTo>
                            <a:lnTo>
                              <a:pt x="27" y="13"/>
                            </a:lnTo>
                            <a:lnTo>
                              <a:pt x="29" y="12"/>
                            </a:lnTo>
                            <a:lnTo>
                              <a:pt x="31" y="12"/>
                            </a:lnTo>
                            <a:lnTo>
                              <a:pt x="33" y="11"/>
                            </a:lnTo>
                            <a:lnTo>
                              <a:pt x="33" y="0"/>
                            </a:lnTo>
                            <a:lnTo>
                              <a:pt x="30" y="1"/>
                            </a:lnTo>
                            <a:lnTo>
                              <a:pt x="26" y="1"/>
                            </a:lnTo>
                            <a:lnTo>
                              <a:pt x="23" y="2"/>
                            </a:lnTo>
                            <a:lnTo>
                              <a:pt x="20" y="4"/>
                            </a:lnTo>
                            <a:lnTo>
                              <a:pt x="17" y="4"/>
                            </a:lnTo>
                            <a:lnTo>
                              <a:pt x="14" y="5"/>
                            </a:lnTo>
                            <a:lnTo>
                              <a:pt x="13" y="8"/>
                            </a:lnTo>
                            <a:lnTo>
                              <a:pt x="10" y="10"/>
                            </a:lnTo>
                            <a:lnTo>
                              <a:pt x="8" y="11"/>
                            </a:lnTo>
                            <a:lnTo>
                              <a:pt x="6" y="14"/>
                            </a:lnTo>
                            <a:lnTo>
                              <a:pt x="4" y="16"/>
                            </a:lnTo>
                            <a:lnTo>
                              <a:pt x="3" y="19"/>
                            </a:lnTo>
                            <a:lnTo>
                              <a:pt x="2" y="22"/>
                            </a:lnTo>
                            <a:lnTo>
                              <a:pt x="1" y="25"/>
                            </a:lnTo>
                            <a:lnTo>
                              <a:pt x="0" y="27"/>
                            </a:lnTo>
                            <a:lnTo>
                              <a:pt x="0" y="31"/>
                            </a:lnTo>
                            <a:lnTo>
                              <a:pt x="13"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4" name="Freeform 3426"/>
                      <p:cNvSpPr>
                        <a:spLocks/>
                      </p:cNvSpPr>
                      <p:nvPr/>
                    </p:nvSpPr>
                    <p:spPr bwMode="auto">
                      <a:xfrm>
                        <a:off x="2541" y="3150"/>
                        <a:ext cx="33" cy="31"/>
                      </a:xfrm>
                      <a:custGeom>
                        <a:avLst/>
                        <a:gdLst>
                          <a:gd name="T0" fmla="*/ 13 w 33"/>
                          <a:gd name="T1" fmla="*/ 31 h 31"/>
                          <a:gd name="T2" fmla="*/ 13 w 33"/>
                          <a:gd name="T3" fmla="*/ 31 h 31"/>
                          <a:gd name="T4" fmla="*/ 13 w 33"/>
                          <a:gd name="T5" fmla="*/ 29 h 31"/>
                          <a:gd name="T6" fmla="*/ 14 w 33"/>
                          <a:gd name="T7" fmla="*/ 27 h 31"/>
                          <a:gd name="T8" fmla="*/ 14 w 33"/>
                          <a:gd name="T9" fmla="*/ 26 h 31"/>
                          <a:gd name="T10" fmla="*/ 14 w 33"/>
                          <a:gd name="T11" fmla="*/ 24 h 31"/>
                          <a:gd name="T12" fmla="*/ 14 w 33"/>
                          <a:gd name="T13" fmla="*/ 22 h 31"/>
                          <a:gd name="T14" fmla="*/ 15 w 33"/>
                          <a:gd name="T15" fmla="*/ 21 h 31"/>
                          <a:gd name="T16" fmla="*/ 17 w 33"/>
                          <a:gd name="T17" fmla="*/ 19 h 31"/>
                          <a:gd name="T18" fmla="*/ 18 w 33"/>
                          <a:gd name="T19" fmla="*/ 18 h 31"/>
                          <a:gd name="T20" fmla="*/ 19 w 33"/>
                          <a:gd name="T21" fmla="*/ 16 h 31"/>
                          <a:gd name="T22" fmla="*/ 21 w 33"/>
                          <a:gd name="T23" fmla="*/ 16 h 31"/>
                          <a:gd name="T24" fmla="*/ 23 w 33"/>
                          <a:gd name="T25" fmla="*/ 14 h 31"/>
                          <a:gd name="T26" fmla="*/ 25 w 33"/>
                          <a:gd name="T27" fmla="*/ 13 h 31"/>
                          <a:gd name="T28" fmla="*/ 27 w 33"/>
                          <a:gd name="T29" fmla="*/ 13 h 31"/>
                          <a:gd name="T30" fmla="*/ 29 w 33"/>
                          <a:gd name="T31" fmla="*/ 12 h 31"/>
                          <a:gd name="T32" fmla="*/ 31 w 33"/>
                          <a:gd name="T33" fmla="*/ 12 h 31"/>
                          <a:gd name="T34" fmla="*/ 33 w 33"/>
                          <a:gd name="T35" fmla="*/ 11 h 31"/>
                          <a:gd name="T36" fmla="*/ 33 w 33"/>
                          <a:gd name="T37" fmla="*/ 0 h 31"/>
                          <a:gd name="T38" fmla="*/ 30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3 w 33"/>
                          <a:gd name="T51" fmla="*/ 8 h 31"/>
                          <a:gd name="T52" fmla="*/ 10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3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3" y="31"/>
                            </a:moveTo>
                            <a:lnTo>
                              <a:pt x="13" y="31"/>
                            </a:lnTo>
                            <a:lnTo>
                              <a:pt x="13" y="29"/>
                            </a:lnTo>
                            <a:lnTo>
                              <a:pt x="14" y="27"/>
                            </a:lnTo>
                            <a:lnTo>
                              <a:pt x="14" y="26"/>
                            </a:lnTo>
                            <a:lnTo>
                              <a:pt x="14" y="24"/>
                            </a:lnTo>
                            <a:lnTo>
                              <a:pt x="14" y="22"/>
                            </a:lnTo>
                            <a:lnTo>
                              <a:pt x="15" y="21"/>
                            </a:lnTo>
                            <a:lnTo>
                              <a:pt x="17" y="19"/>
                            </a:lnTo>
                            <a:lnTo>
                              <a:pt x="18" y="18"/>
                            </a:lnTo>
                            <a:lnTo>
                              <a:pt x="19" y="16"/>
                            </a:lnTo>
                            <a:lnTo>
                              <a:pt x="21" y="16"/>
                            </a:lnTo>
                            <a:lnTo>
                              <a:pt x="23" y="14"/>
                            </a:lnTo>
                            <a:lnTo>
                              <a:pt x="25" y="13"/>
                            </a:lnTo>
                            <a:lnTo>
                              <a:pt x="27" y="13"/>
                            </a:lnTo>
                            <a:lnTo>
                              <a:pt x="29" y="12"/>
                            </a:lnTo>
                            <a:lnTo>
                              <a:pt x="31" y="12"/>
                            </a:lnTo>
                            <a:lnTo>
                              <a:pt x="33" y="11"/>
                            </a:lnTo>
                            <a:lnTo>
                              <a:pt x="33" y="0"/>
                            </a:lnTo>
                            <a:lnTo>
                              <a:pt x="30" y="1"/>
                            </a:lnTo>
                            <a:lnTo>
                              <a:pt x="26" y="1"/>
                            </a:lnTo>
                            <a:lnTo>
                              <a:pt x="23" y="2"/>
                            </a:lnTo>
                            <a:lnTo>
                              <a:pt x="20" y="4"/>
                            </a:lnTo>
                            <a:lnTo>
                              <a:pt x="17" y="4"/>
                            </a:lnTo>
                            <a:lnTo>
                              <a:pt x="14" y="5"/>
                            </a:lnTo>
                            <a:lnTo>
                              <a:pt x="13" y="8"/>
                            </a:lnTo>
                            <a:lnTo>
                              <a:pt x="10" y="10"/>
                            </a:lnTo>
                            <a:lnTo>
                              <a:pt x="8" y="11"/>
                            </a:lnTo>
                            <a:lnTo>
                              <a:pt x="6" y="14"/>
                            </a:lnTo>
                            <a:lnTo>
                              <a:pt x="4" y="16"/>
                            </a:lnTo>
                            <a:lnTo>
                              <a:pt x="3" y="19"/>
                            </a:lnTo>
                            <a:lnTo>
                              <a:pt x="2" y="22"/>
                            </a:lnTo>
                            <a:lnTo>
                              <a:pt x="1" y="25"/>
                            </a:lnTo>
                            <a:lnTo>
                              <a:pt x="0" y="27"/>
                            </a:lnTo>
                            <a:lnTo>
                              <a:pt x="0" y="31"/>
                            </a:lnTo>
                            <a:lnTo>
                              <a:pt x="13"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10" name="Group 3427"/>
                    <p:cNvGrpSpPr>
                      <a:grpSpLocks/>
                    </p:cNvGrpSpPr>
                    <p:nvPr/>
                  </p:nvGrpSpPr>
                  <p:grpSpPr bwMode="auto">
                    <a:xfrm>
                      <a:off x="2541" y="3186"/>
                      <a:ext cx="33" cy="33"/>
                      <a:chOff x="2541" y="3186"/>
                      <a:chExt cx="33" cy="33"/>
                    </a:xfrm>
                  </p:grpSpPr>
                  <p:sp>
                    <p:nvSpPr>
                      <p:cNvPr id="971" name="Freeform 3428"/>
                      <p:cNvSpPr>
                        <a:spLocks/>
                      </p:cNvSpPr>
                      <p:nvPr/>
                    </p:nvSpPr>
                    <p:spPr bwMode="auto">
                      <a:xfrm>
                        <a:off x="2541" y="3186"/>
                        <a:ext cx="33" cy="33"/>
                      </a:xfrm>
                      <a:custGeom>
                        <a:avLst/>
                        <a:gdLst>
                          <a:gd name="T0" fmla="*/ 33 w 33"/>
                          <a:gd name="T1" fmla="*/ 21 h 33"/>
                          <a:gd name="T2" fmla="*/ 33 w 33"/>
                          <a:gd name="T3" fmla="*/ 21 h 33"/>
                          <a:gd name="T4" fmla="*/ 31 w 33"/>
                          <a:gd name="T5" fmla="*/ 21 h 33"/>
                          <a:gd name="T6" fmla="*/ 29 w 33"/>
                          <a:gd name="T7" fmla="*/ 21 h 33"/>
                          <a:gd name="T8" fmla="*/ 27 w 33"/>
                          <a:gd name="T9" fmla="*/ 20 h 33"/>
                          <a:gd name="T10" fmla="*/ 25 w 33"/>
                          <a:gd name="T11" fmla="*/ 19 h 33"/>
                          <a:gd name="T12" fmla="*/ 23 w 33"/>
                          <a:gd name="T13" fmla="*/ 18 h 33"/>
                          <a:gd name="T14" fmla="*/ 21 w 33"/>
                          <a:gd name="T15" fmla="*/ 17 h 33"/>
                          <a:gd name="T16" fmla="*/ 19 w 33"/>
                          <a:gd name="T17" fmla="*/ 16 h 33"/>
                          <a:gd name="T18" fmla="*/ 18 w 33"/>
                          <a:gd name="T19" fmla="*/ 15 h 33"/>
                          <a:gd name="T20" fmla="*/ 17 w 33"/>
                          <a:gd name="T21" fmla="*/ 13 h 33"/>
                          <a:gd name="T22" fmla="*/ 15 w 33"/>
                          <a:gd name="T23" fmla="*/ 11 h 33"/>
                          <a:gd name="T24" fmla="*/ 14 w 33"/>
                          <a:gd name="T25" fmla="*/ 9 h 33"/>
                          <a:gd name="T26" fmla="*/ 14 w 33"/>
                          <a:gd name="T27" fmla="*/ 9 h 33"/>
                          <a:gd name="T28" fmla="*/ 14 w 33"/>
                          <a:gd name="T29" fmla="*/ 7 h 33"/>
                          <a:gd name="T30" fmla="*/ 14 w 33"/>
                          <a:gd name="T31" fmla="*/ 5 h 33"/>
                          <a:gd name="T32" fmla="*/ 13 w 33"/>
                          <a:gd name="T33" fmla="*/ 3 h 33"/>
                          <a:gd name="T34" fmla="*/ 13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10 w 33"/>
                          <a:gd name="T53" fmla="*/ 24 h 33"/>
                          <a:gd name="T54" fmla="*/ 13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1" y="21"/>
                            </a:lnTo>
                            <a:lnTo>
                              <a:pt x="29" y="21"/>
                            </a:lnTo>
                            <a:lnTo>
                              <a:pt x="27" y="20"/>
                            </a:lnTo>
                            <a:lnTo>
                              <a:pt x="25" y="19"/>
                            </a:lnTo>
                            <a:lnTo>
                              <a:pt x="23" y="18"/>
                            </a:lnTo>
                            <a:lnTo>
                              <a:pt x="21" y="17"/>
                            </a:lnTo>
                            <a:lnTo>
                              <a:pt x="19" y="16"/>
                            </a:lnTo>
                            <a:lnTo>
                              <a:pt x="18" y="15"/>
                            </a:lnTo>
                            <a:lnTo>
                              <a:pt x="17" y="13"/>
                            </a:lnTo>
                            <a:lnTo>
                              <a:pt x="15" y="11"/>
                            </a:lnTo>
                            <a:lnTo>
                              <a:pt x="14" y="9"/>
                            </a:lnTo>
                            <a:lnTo>
                              <a:pt x="14" y="9"/>
                            </a:lnTo>
                            <a:lnTo>
                              <a:pt x="14" y="7"/>
                            </a:lnTo>
                            <a:lnTo>
                              <a:pt x="14" y="5"/>
                            </a:lnTo>
                            <a:lnTo>
                              <a:pt x="13" y="3"/>
                            </a:lnTo>
                            <a:lnTo>
                              <a:pt x="13" y="0"/>
                            </a:lnTo>
                            <a:lnTo>
                              <a:pt x="0" y="0"/>
                            </a:lnTo>
                            <a:lnTo>
                              <a:pt x="0" y="4"/>
                            </a:lnTo>
                            <a:lnTo>
                              <a:pt x="1" y="8"/>
                            </a:lnTo>
                            <a:lnTo>
                              <a:pt x="2" y="9"/>
                            </a:lnTo>
                            <a:lnTo>
                              <a:pt x="3" y="13"/>
                            </a:lnTo>
                            <a:lnTo>
                              <a:pt x="4" y="15"/>
                            </a:lnTo>
                            <a:lnTo>
                              <a:pt x="6" y="19"/>
                            </a:lnTo>
                            <a:lnTo>
                              <a:pt x="8" y="21"/>
                            </a:lnTo>
                            <a:lnTo>
                              <a:pt x="10" y="24"/>
                            </a:lnTo>
                            <a:lnTo>
                              <a:pt x="13" y="25"/>
                            </a:lnTo>
                            <a:lnTo>
                              <a:pt x="14" y="27"/>
                            </a:lnTo>
                            <a:lnTo>
                              <a:pt x="17" y="29"/>
                            </a:lnTo>
                            <a:lnTo>
                              <a:pt x="20" y="30"/>
                            </a:lnTo>
                            <a:lnTo>
                              <a:pt x="23" y="32"/>
                            </a:lnTo>
                            <a:lnTo>
                              <a:pt x="26" y="33"/>
                            </a:lnTo>
                            <a:lnTo>
                              <a:pt x="30"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2" name="Freeform 3429"/>
                      <p:cNvSpPr>
                        <a:spLocks/>
                      </p:cNvSpPr>
                      <p:nvPr/>
                    </p:nvSpPr>
                    <p:spPr bwMode="auto">
                      <a:xfrm>
                        <a:off x="2541" y="3186"/>
                        <a:ext cx="33" cy="33"/>
                      </a:xfrm>
                      <a:custGeom>
                        <a:avLst/>
                        <a:gdLst>
                          <a:gd name="T0" fmla="*/ 33 w 33"/>
                          <a:gd name="T1" fmla="*/ 21 h 33"/>
                          <a:gd name="T2" fmla="*/ 33 w 33"/>
                          <a:gd name="T3" fmla="*/ 21 h 33"/>
                          <a:gd name="T4" fmla="*/ 31 w 33"/>
                          <a:gd name="T5" fmla="*/ 21 h 33"/>
                          <a:gd name="T6" fmla="*/ 29 w 33"/>
                          <a:gd name="T7" fmla="*/ 21 h 33"/>
                          <a:gd name="T8" fmla="*/ 27 w 33"/>
                          <a:gd name="T9" fmla="*/ 20 h 33"/>
                          <a:gd name="T10" fmla="*/ 25 w 33"/>
                          <a:gd name="T11" fmla="*/ 19 h 33"/>
                          <a:gd name="T12" fmla="*/ 23 w 33"/>
                          <a:gd name="T13" fmla="*/ 18 h 33"/>
                          <a:gd name="T14" fmla="*/ 21 w 33"/>
                          <a:gd name="T15" fmla="*/ 17 h 33"/>
                          <a:gd name="T16" fmla="*/ 19 w 33"/>
                          <a:gd name="T17" fmla="*/ 16 h 33"/>
                          <a:gd name="T18" fmla="*/ 18 w 33"/>
                          <a:gd name="T19" fmla="*/ 15 h 33"/>
                          <a:gd name="T20" fmla="*/ 17 w 33"/>
                          <a:gd name="T21" fmla="*/ 13 h 33"/>
                          <a:gd name="T22" fmla="*/ 15 w 33"/>
                          <a:gd name="T23" fmla="*/ 11 h 33"/>
                          <a:gd name="T24" fmla="*/ 14 w 33"/>
                          <a:gd name="T25" fmla="*/ 9 h 33"/>
                          <a:gd name="T26" fmla="*/ 14 w 33"/>
                          <a:gd name="T27" fmla="*/ 9 h 33"/>
                          <a:gd name="T28" fmla="*/ 14 w 33"/>
                          <a:gd name="T29" fmla="*/ 7 h 33"/>
                          <a:gd name="T30" fmla="*/ 14 w 33"/>
                          <a:gd name="T31" fmla="*/ 5 h 33"/>
                          <a:gd name="T32" fmla="*/ 13 w 33"/>
                          <a:gd name="T33" fmla="*/ 3 h 33"/>
                          <a:gd name="T34" fmla="*/ 13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10 w 33"/>
                          <a:gd name="T53" fmla="*/ 24 h 33"/>
                          <a:gd name="T54" fmla="*/ 13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1" y="21"/>
                            </a:lnTo>
                            <a:lnTo>
                              <a:pt x="29" y="21"/>
                            </a:lnTo>
                            <a:lnTo>
                              <a:pt x="27" y="20"/>
                            </a:lnTo>
                            <a:lnTo>
                              <a:pt x="25" y="19"/>
                            </a:lnTo>
                            <a:lnTo>
                              <a:pt x="23" y="18"/>
                            </a:lnTo>
                            <a:lnTo>
                              <a:pt x="21" y="17"/>
                            </a:lnTo>
                            <a:lnTo>
                              <a:pt x="19" y="16"/>
                            </a:lnTo>
                            <a:lnTo>
                              <a:pt x="18" y="15"/>
                            </a:lnTo>
                            <a:lnTo>
                              <a:pt x="17" y="13"/>
                            </a:lnTo>
                            <a:lnTo>
                              <a:pt x="15" y="11"/>
                            </a:lnTo>
                            <a:lnTo>
                              <a:pt x="14" y="9"/>
                            </a:lnTo>
                            <a:lnTo>
                              <a:pt x="14" y="9"/>
                            </a:lnTo>
                            <a:lnTo>
                              <a:pt x="14" y="7"/>
                            </a:lnTo>
                            <a:lnTo>
                              <a:pt x="14" y="5"/>
                            </a:lnTo>
                            <a:lnTo>
                              <a:pt x="13" y="3"/>
                            </a:lnTo>
                            <a:lnTo>
                              <a:pt x="13" y="0"/>
                            </a:lnTo>
                            <a:lnTo>
                              <a:pt x="0" y="0"/>
                            </a:lnTo>
                            <a:lnTo>
                              <a:pt x="0" y="4"/>
                            </a:lnTo>
                            <a:lnTo>
                              <a:pt x="1" y="8"/>
                            </a:lnTo>
                            <a:lnTo>
                              <a:pt x="2" y="9"/>
                            </a:lnTo>
                            <a:lnTo>
                              <a:pt x="3" y="13"/>
                            </a:lnTo>
                            <a:lnTo>
                              <a:pt x="4" y="15"/>
                            </a:lnTo>
                            <a:lnTo>
                              <a:pt x="6" y="19"/>
                            </a:lnTo>
                            <a:lnTo>
                              <a:pt x="8" y="21"/>
                            </a:lnTo>
                            <a:lnTo>
                              <a:pt x="10" y="24"/>
                            </a:lnTo>
                            <a:lnTo>
                              <a:pt x="13" y="25"/>
                            </a:lnTo>
                            <a:lnTo>
                              <a:pt x="14" y="27"/>
                            </a:lnTo>
                            <a:lnTo>
                              <a:pt x="17" y="29"/>
                            </a:lnTo>
                            <a:lnTo>
                              <a:pt x="20" y="30"/>
                            </a:lnTo>
                            <a:lnTo>
                              <a:pt x="23" y="32"/>
                            </a:lnTo>
                            <a:lnTo>
                              <a:pt x="26" y="33"/>
                            </a:lnTo>
                            <a:lnTo>
                              <a:pt x="30"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11" name="Group 3430"/>
                    <p:cNvGrpSpPr>
                      <a:grpSpLocks/>
                    </p:cNvGrpSpPr>
                    <p:nvPr/>
                  </p:nvGrpSpPr>
                  <p:grpSpPr bwMode="auto">
                    <a:xfrm>
                      <a:off x="2579" y="3186"/>
                      <a:ext cx="33" cy="33"/>
                      <a:chOff x="2579" y="3186"/>
                      <a:chExt cx="33" cy="33"/>
                    </a:xfrm>
                  </p:grpSpPr>
                  <p:sp>
                    <p:nvSpPr>
                      <p:cNvPr id="969" name="Freeform 3431"/>
                      <p:cNvSpPr>
                        <a:spLocks/>
                      </p:cNvSpPr>
                      <p:nvPr/>
                    </p:nvSpPr>
                    <p:spPr bwMode="auto">
                      <a:xfrm>
                        <a:off x="2579"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3 w 33"/>
                          <a:gd name="T23" fmla="*/ 17 h 33"/>
                          <a:gd name="T24" fmla="*/ 10 w 33"/>
                          <a:gd name="T25" fmla="*/ 18 h 33"/>
                          <a:gd name="T26" fmla="*/ 9 w 33"/>
                          <a:gd name="T27" fmla="*/ 19 h 33"/>
                          <a:gd name="T28" fmla="*/ 7 w 33"/>
                          <a:gd name="T29" fmla="*/ 20 h 33"/>
                          <a:gd name="T30" fmla="*/ 5 w 33"/>
                          <a:gd name="T31" fmla="*/ 21 h 33"/>
                          <a:gd name="T32" fmla="*/ 3 w 33"/>
                          <a:gd name="T33" fmla="*/ 21 h 33"/>
                          <a:gd name="T34" fmla="*/ 0 w 33"/>
                          <a:gd name="T35" fmla="*/ 21 h 33"/>
                          <a:gd name="T36" fmla="*/ 0 w 33"/>
                          <a:gd name="T37" fmla="*/ 33 h 33"/>
                          <a:gd name="T38" fmla="*/ 4 w 33"/>
                          <a:gd name="T39" fmla="*/ 33 h 33"/>
                          <a:gd name="T40" fmla="*/ 8 w 33"/>
                          <a:gd name="T41" fmla="*/ 33 h 33"/>
                          <a:gd name="T42" fmla="*/ 10 w 33"/>
                          <a:gd name="T43" fmla="*/ 32 h 33"/>
                          <a:gd name="T44" fmla="*/ 14 w 33"/>
                          <a:gd name="T45" fmla="*/ 30 h 33"/>
                          <a:gd name="T46" fmla="*/ 16 w 33"/>
                          <a:gd name="T47" fmla="*/ 29 h 33"/>
                          <a:gd name="T48" fmla="*/ 19 w 33"/>
                          <a:gd name="T49" fmla="*/ 27 h 33"/>
                          <a:gd name="T50" fmla="*/ 21 w 33"/>
                          <a:gd name="T51" fmla="*/ 25 h 33"/>
                          <a:gd name="T52" fmla="*/ 24 w 33"/>
                          <a:gd name="T53" fmla="*/ 24 h 33"/>
                          <a:gd name="T54" fmla="*/ 26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3" y="17"/>
                            </a:lnTo>
                            <a:lnTo>
                              <a:pt x="10" y="18"/>
                            </a:lnTo>
                            <a:lnTo>
                              <a:pt x="9" y="19"/>
                            </a:lnTo>
                            <a:lnTo>
                              <a:pt x="7" y="20"/>
                            </a:lnTo>
                            <a:lnTo>
                              <a:pt x="5" y="21"/>
                            </a:lnTo>
                            <a:lnTo>
                              <a:pt x="3" y="21"/>
                            </a:lnTo>
                            <a:lnTo>
                              <a:pt x="0" y="21"/>
                            </a:lnTo>
                            <a:lnTo>
                              <a:pt x="0" y="33"/>
                            </a:lnTo>
                            <a:lnTo>
                              <a:pt x="4" y="33"/>
                            </a:lnTo>
                            <a:lnTo>
                              <a:pt x="8" y="33"/>
                            </a:lnTo>
                            <a:lnTo>
                              <a:pt x="10" y="32"/>
                            </a:lnTo>
                            <a:lnTo>
                              <a:pt x="14" y="30"/>
                            </a:lnTo>
                            <a:lnTo>
                              <a:pt x="16" y="29"/>
                            </a:lnTo>
                            <a:lnTo>
                              <a:pt x="19" y="27"/>
                            </a:lnTo>
                            <a:lnTo>
                              <a:pt x="21" y="25"/>
                            </a:lnTo>
                            <a:lnTo>
                              <a:pt x="24" y="24"/>
                            </a:lnTo>
                            <a:lnTo>
                              <a:pt x="26" y="21"/>
                            </a:lnTo>
                            <a:lnTo>
                              <a:pt x="27" y="19"/>
                            </a:lnTo>
                            <a:lnTo>
                              <a:pt x="29" y="15"/>
                            </a:lnTo>
                            <a:lnTo>
                              <a:pt x="30" y="13"/>
                            </a:lnTo>
                            <a:lnTo>
                              <a:pt x="31" y="9"/>
                            </a:lnTo>
                            <a:lnTo>
                              <a:pt x="32" y="8"/>
                            </a:lnTo>
                            <a:lnTo>
                              <a:pt x="33" y="4"/>
                            </a:lnTo>
                            <a:lnTo>
                              <a:pt x="33"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0" name="Freeform 3432"/>
                      <p:cNvSpPr>
                        <a:spLocks/>
                      </p:cNvSpPr>
                      <p:nvPr/>
                    </p:nvSpPr>
                    <p:spPr bwMode="auto">
                      <a:xfrm>
                        <a:off x="2579"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3 w 33"/>
                          <a:gd name="T23" fmla="*/ 17 h 33"/>
                          <a:gd name="T24" fmla="*/ 10 w 33"/>
                          <a:gd name="T25" fmla="*/ 18 h 33"/>
                          <a:gd name="T26" fmla="*/ 9 w 33"/>
                          <a:gd name="T27" fmla="*/ 19 h 33"/>
                          <a:gd name="T28" fmla="*/ 7 w 33"/>
                          <a:gd name="T29" fmla="*/ 20 h 33"/>
                          <a:gd name="T30" fmla="*/ 5 w 33"/>
                          <a:gd name="T31" fmla="*/ 21 h 33"/>
                          <a:gd name="T32" fmla="*/ 3 w 33"/>
                          <a:gd name="T33" fmla="*/ 21 h 33"/>
                          <a:gd name="T34" fmla="*/ 0 w 33"/>
                          <a:gd name="T35" fmla="*/ 21 h 33"/>
                          <a:gd name="T36" fmla="*/ 0 w 33"/>
                          <a:gd name="T37" fmla="*/ 33 h 33"/>
                          <a:gd name="T38" fmla="*/ 4 w 33"/>
                          <a:gd name="T39" fmla="*/ 33 h 33"/>
                          <a:gd name="T40" fmla="*/ 8 w 33"/>
                          <a:gd name="T41" fmla="*/ 33 h 33"/>
                          <a:gd name="T42" fmla="*/ 10 w 33"/>
                          <a:gd name="T43" fmla="*/ 32 h 33"/>
                          <a:gd name="T44" fmla="*/ 14 w 33"/>
                          <a:gd name="T45" fmla="*/ 30 h 33"/>
                          <a:gd name="T46" fmla="*/ 16 w 33"/>
                          <a:gd name="T47" fmla="*/ 29 h 33"/>
                          <a:gd name="T48" fmla="*/ 19 w 33"/>
                          <a:gd name="T49" fmla="*/ 27 h 33"/>
                          <a:gd name="T50" fmla="*/ 21 w 33"/>
                          <a:gd name="T51" fmla="*/ 25 h 33"/>
                          <a:gd name="T52" fmla="*/ 24 w 33"/>
                          <a:gd name="T53" fmla="*/ 24 h 33"/>
                          <a:gd name="T54" fmla="*/ 26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3" y="17"/>
                            </a:lnTo>
                            <a:lnTo>
                              <a:pt x="10" y="18"/>
                            </a:lnTo>
                            <a:lnTo>
                              <a:pt x="9" y="19"/>
                            </a:lnTo>
                            <a:lnTo>
                              <a:pt x="7" y="20"/>
                            </a:lnTo>
                            <a:lnTo>
                              <a:pt x="5" y="21"/>
                            </a:lnTo>
                            <a:lnTo>
                              <a:pt x="3" y="21"/>
                            </a:lnTo>
                            <a:lnTo>
                              <a:pt x="0" y="21"/>
                            </a:lnTo>
                            <a:lnTo>
                              <a:pt x="0" y="33"/>
                            </a:lnTo>
                            <a:lnTo>
                              <a:pt x="4" y="33"/>
                            </a:lnTo>
                            <a:lnTo>
                              <a:pt x="8" y="33"/>
                            </a:lnTo>
                            <a:lnTo>
                              <a:pt x="10" y="32"/>
                            </a:lnTo>
                            <a:lnTo>
                              <a:pt x="14" y="30"/>
                            </a:lnTo>
                            <a:lnTo>
                              <a:pt x="16" y="29"/>
                            </a:lnTo>
                            <a:lnTo>
                              <a:pt x="19" y="27"/>
                            </a:lnTo>
                            <a:lnTo>
                              <a:pt x="21" y="25"/>
                            </a:lnTo>
                            <a:lnTo>
                              <a:pt x="24" y="24"/>
                            </a:lnTo>
                            <a:lnTo>
                              <a:pt x="26" y="21"/>
                            </a:lnTo>
                            <a:lnTo>
                              <a:pt x="27" y="19"/>
                            </a:lnTo>
                            <a:lnTo>
                              <a:pt x="29" y="15"/>
                            </a:lnTo>
                            <a:lnTo>
                              <a:pt x="30" y="13"/>
                            </a:lnTo>
                            <a:lnTo>
                              <a:pt x="31" y="9"/>
                            </a:lnTo>
                            <a:lnTo>
                              <a:pt x="32" y="8"/>
                            </a:lnTo>
                            <a:lnTo>
                              <a:pt x="33" y="4"/>
                            </a:lnTo>
                            <a:lnTo>
                              <a:pt x="33"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12" name="Group 3433"/>
                    <p:cNvGrpSpPr>
                      <a:grpSpLocks/>
                    </p:cNvGrpSpPr>
                    <p:nvPr/>
                  </p:nvGrpSpPr>
                  <p:grpSpPr bwMode="auto">
                    <a:xfrm>
                      <a:off x="2579" y="3150"/>
                      <a:ext cx="33" cy="31"/>
                      <a:chOff x="2579" y="3150"/>
                      <a:chExt cx="33" cy="31"/>
                    </a:xfrm>
                  </p:grpSpPr>
                  <p:sp>
                    <p:nvSpPr>
                      <p:cNvPr id="967" name="Freeform 3434"/>
                      <p:cNvSpPr>
                        <a:spLocks/>
                      </p:cNvSpPr>
                      <p:nvPr/>
                    </p:nvSpPr>
                    <p:spPr bwMode="auto">
                      <a:xfrm>
                        <a:off x="2579" y="3150"/>
                        <a:ext cx="33" cy="31"/>
                      </a:xfrm>
                      <a:custGeom>
                        <a:avLst/>
                        <a:gdLst>
                          <a:gd name="T0" fmla="*/ 0 w 33"/>
                          <a:gd name="T1" fmla="*/ 11 h 31"/>
                          <a:gd name="T2" fmla="*/ 0 w 33"/>
                          <a:gd name="T3" fmla="*/ 11 h 31"/>
                          <a:gd name="T4" fmla="*/ 3 w 33"/>
                          <a:gd name="T5" fmla="*/ 12 h 31"/>
                          <a:gd name="T6" fmla="*/ 5 w 33"/>
                          <a:gd name="T7" fmla="*/ 12 h 31"/>
                          <a:gd name="T8" fmla="*/ 7 w 33"/>
                          <a:gd name="T9" fmla="*/ 13 h 31"/>
                          <a:gd name="T10" fmla="*/ 9 w 33"/>
                          <a:gd name="T11" fmla="*/ 13 h 31"/>
                          <a:gd name="T12" fmla="*/ 10 w 33"/>
                          <a:gd name="T13" fmla="*/ 14 h 31"/>
                          <a:gd name="T14" fmla="*/ 13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6 w 33"/>
                          <a:gd name="T51" fmla="*/ 11 h 31"/>
                          <a:gd name="T52" fmla="*/ 24 w 33"/>
                          <a:gd name="T53" fmla="*/ 10 h 31"/>
                          <a:gd name="T54" fmla="*/ 21 w 33"/>
                          <a:gd name="T55" fmla="*/ 8 h 31"/>
                          <a:gd name="T56" fmla="*/ 19 w 33"/>
                          <a:gd name="T57" fmla="*/ 5 h 31"/>
                          <a:gd name="T58" fmla="*/ 16 w 33"/>
                          <a:gd name="T59" fmla="*/ 4 h 31"/>
                          <a:gd name="T60" fmla="*/ 14 w 33"/>
                          <a:gd name="T61" fmla="*/ 4 h 31"/>
                          <a:gd name="T62" fmla="*/ 10 w 33"/>
                          <a:gd name="T63" fmla="*/ 2 h 31"/>
                          <a:gd name="T64" fmla="*/ 8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5" y="12"/>
                            </a:lnTo>
                            <a:lnTo>
                              <a:pt x="7" y="13"/>
                            </a:lnTo>
                            <a:lnTo>
                              <a:pt x="9" y="13"/>
                            </a:lnTo>
                            <a:lnTo>
                              <a:pt x="10" y="14"/>
                            </a:lnTo>
                            <a:lnTo>
                              <a:pt x="13"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6" y="11"/>
                            </a:lnTo>
                            <a:lnTo>
                              <a:pt x="24" y="10"/>
                            </a:lnTo>
                            <a:lnTo>
                              <a:pt x="21" y="8"/>
                            </a:lnTo>
                            <a:lnTo>
                              <a:pt x="19" y="5"/>
                            </a:lnTo>
                            <a:lnTo>
                              <a:pt x="16" y="4"/>
                            </a:lnTo>
                            <a:lnTo>
                              <a:pt x="14" y="4"/>
                            </a:lnTo>
                            <a:lnTo>
                              <a:pt x="10" y="2"/>
                            </a:lnTo>
                            <a:lnTo>
                              <a:pt x="8" y="1"/>
                            </a:lnTo>
                            <a:lnTo>
                              <a:pt x="4"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8" name="Freeform 3435"/>
                      <p:cNvSpPr>
                        <a:spLocks/>
                      </p:cNvSpPr>
                      <p:nvPr/>
                    </p:nvSpPr>
                    <p:spPr bwMode="auto">
                      <a:xfrm>
                        <a:off x="2579" y="3150"/>
                        <a:ext cx="33" cy="31"/>
                      </a:xfrm>
                      <a:custGeom>
                        <a:avLst/>
                        <a:gdLst>
                          <a:gd name="T0" fmla="*/ 0 w 33"/>
                          <a:gd name="T1" fmla="*/ 11 h 31"/>
                          <a:gd name="T2" fmla="*/ 0 w 33"/>
                          <a:gd name="T3" fmla="*/ 11 h 31"/>
                          <a:gd name="T4" fmla="*/ 3 w 33"/>
                          <a:gd name="T5" fmla="*/ 12 h 31"/>
                          <a:gd name="T6" fmla="*/ 5 w 33"/>
                          <a:gd name="T7" fmla="*/ 12 h 31"/>
                          <a:gd name="T8" fmla="*/ 7 w 33"/>
                          <a:gd name="T9" fmla="*/ 13 h 31"/>
                          <a:gd name="T10" fmla="*/ 9 w 33"/>
                          <a:gd name="T11" fmla="*/ 13 h 31"/>
                          <a:gd name="T12" fmla="*/ 10 w 33"/>
                          <a:gd name="T13" fmla="*/ 14 h 31"/>
                          <a:gd name="T14" fmla="*/ 13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6 w 33"/>
                          <a:gd name="T51" fmla="*/ 11 h 31"/>
                          <a:gd name="T52" fmla="*/ 24 w 33"/>
                          <a:gd name="T53" fmla="*/ 10 h 31"/>
                          <a:gd name="T54" fmla="*/ 21 w 33"/>
                          <a:gd name="T55" fmla="*/ 8 h 31"/>
                          <a:gd name="T56" fmla="*/ 19 w 33"/>
                          <a:gd name="T57" fmla="*/ 5 h 31"/>
                          <a:gd name="T58" fmla="*/ 16 w 33"/>
                          <a:gd name="T59" fmla="*/ 4 h 31"/>
                          <a:gd name="T60" fmla="*/ 14 w 33"/>
                          <a:gd name="T61" fmla="*/ 4 h 31"/>
                          <a:gd name="T62" fmla="*/ 10 w 33"/>
                          <a:gd name="T63" fmla="*/ 2 h 31"/>
                          <a:gd name="T64" fmla="*/ 8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5" y="12"/>
                            </a:lnTo>
                            <a:lnTo>
                              <a:pt x="7" y="13"/>
                            </a:lnTo>
                            <a:lnTo>
                              <a:pt x="9" y="13"/>
                            </a:lnTo>
                            <a:lnTo>
                              <a:pt x="10" y="14"/>
                            </a:lnTo>
                            <a:lnTo>
                              <a:pt x="13"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6" y="11"/>
                            </a:lnTo>
                            <a:lnTo>
                              <a:pt x="24" y="10"/>
                            </a:lnTo>
                            <a:lnTo>
                              <a:pt x="21" y="8"/>
                            </a:lnTo>
                            <a:lnTo>
                              <a:pt x="19" y="5"/>
                            </a:lnTo>
                            <a:lnTo>
                              <a:pt x="16" y="4"/>
                            </a:lnTo>
                            <a:lnTo>
                              <a:pt x="14" y="4"/>
                            </a:lnTo>
                            <a:lnTo>
                              <a:pt x="10" y="2"/>
                            </a:lnTo>
                            <a:lnTo>
                              <a:pt x="8" y="1"/>
                            </a:lnTo>
                            <a:lnTo>
                              <a:pt x="4"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13" name="Group 3436"/>
                    <p:cNvGrpSpPr>
                      <a:grpSpLocks/>
                    </p:cNvGrpSpPr>
                    <p:nvPr/>
                  </p:nvGrpSpPr>
                  <p:grpSpPr bwMode="auto">
                    <a:xfrm>
                      <a:off x="2473" y="3158"/>
                      <a:ext cx="59" cy="53"/>
                      <a:chOff x="2473" y="3158"/>
                      <a:chExt cx="59" cy="53"/>
                    </a:xfrm>
                  </p:grpSpPr>
                  <p:sp>
                    <p:nvSpPr>
                      <p:cNvPr id="965" name="Freeform 3437"/>
                      <p:cNvSpPr>
                        <a:spLocks/>
                      </p:cNvSpPr>
                      <p:nvPr/>
                    </p:nvSpPr>
                    <p:spPr bwMode="auto">
                      <a:xfrm>
                        <a:off x="2473" y="3158"/>
                        <a:ext cx="59" cy="53"/>
                      </a:xfrm>
                      <a:custGeom>
                        <a:avLst/>
                        <a:gdLst>
                          <a:gd name="T0" fmla="*/ 26 w 59"/>
                          <a:gd name="T1" fmla="*/ 0 h 53"/>
                          <a:gd name="T2" fmla="*/ 20 w 59"/>
                          <a:gd name="T3" fmla="*/ 1 h 53"/>
                          <a:gd name="T4" fmla="*/ 14 w 59"/>
                          <a:gd name="T5" fmla="*/ 3 h 53"/>
                          <a:gd name="T6" fmla="*/ 11 w 59"/>
                          <a:gd name="T7" fmla="*/ 6 h 53"/>
                          <a:gd name="T8" fmla="*/ 7 w 59"/>
                          <a:gd name="T9" fmla="*/ 10 h 53"/>
                          <a:gd name="T10" fmla="*/ 4 w 59"/>
                          <a:gd name="T11" fmla="*/ 14 h 53"/>
                          <a:gd name="T12" fmla="*/ 2 w 59"/>
                          <a:gd name="T13" fmla="*/ 19 h 53"/>
                          <a:gd name="T14" fmla="*/ 0 w 59"/>
                          <a:gd name="T15" fmla="*/ 24 h 53"/>
                          <a:gd name="T16" fmla="*/ 0 w 59"/>
                          <a:gd name="T17" fmla="*/ 29 h 53"/>
                          <a:gd name="T18" fmla="*/ 2 w 59"/>
                          <a:gd name="T19" fmla="*/ 34 h 53"/>
                          <a:gd name="T20" fmla="*/ 4 w 59"/>
                          <a:gd name="T21" fmla="*/ 39 h 53"/>
                          <a:gd name="T22" fmla="*/ 7 w 59"/>
                          <a:gd name="T23" fmla="*/ 43 h 53"/>
                          <a:gd name="T24" fmla="*/ 11 w 59"/>
                          <a:gd name="T25" fmla="*/ 47 h 53"/>
                          <a:gd name="T26" fmla="*/ 14 w 59"/>
                          <a:gd name="T27" fmla="*/ 50 h 53"/>
                          <a:gd name="T28" fmla="*/ 20 w 59"/>
                          <a:gd name="T29" fmla="*/ 52 h 53"/>
                          <a:gd name="T30" fmla="*/ 26 w 59"/>
                          <a:gd name="T31" fmla="*/ 53 h 53"/>
                          <a:gd name="T32" fmla="*/ 33 w 59"/>
                          <a:gd name="T33" fmla="*/ 53 h 53"/>
                          <a:gd name="T34" fmla="*/ 37 w 59"/>
                          <a:gd name="T35" fmla="*/ 52 h 53"/>
                          <a:gd name="T36" fmla="*/ 43 w 59"/>
                          <a:gd name="T37" fmla="*/ 50 h 53"/>
                          <a:gd name="T38" fmla="*/ 47 w 59"/>
                          <a:gd name="T39" fmla="*/ 47 h 53"/>
                          <a:gd name="T40" fmla="*/ 52 w 59"/>
                          <a:gd name="T41" fmla="*/ 43 h 53"/>
                          <a:gd name="T42" fmla="*/ 54 w 59"/>
                          <a:gd name="T43" fmla="*/ 39 h 53"/>
                          <a:gd name="T44" fmla="*/ 57 w 59"/>
                          <a:gd name="T45" fmla="*/ 34 h 53"/>
                          <a:gd name="T46" fmla="*/ 58 w 59"/>
                          <a:gd name="T47" fmla="*/ 29 h 53"/>
                          <a:gd name="T48" fmla="*/ 58 w 59"/>
                          <a:gd name="T49" fmla="*/ 24 h 53"/>
                          <a:gd name="T50" fmla="*/ 57 w 59"/>
                          <a:gd name="T51" fmla="*/ 19 h 53"/>
                          <a:gd name="T52" fmla="*/ 54 w 59"/>
                          <a:gd name="T53" fmla="*/ 14 h 53"/>
                          <a:gd name="T54" fmla="*/ 52 w 59"/>
                          <a:gd name="T55" fmla="*/ 10 h 53"/>
                          <a:gd name="T56" fmla="*/ 47 w 59"/>
                          <a:gd name="T57" fmla="*/ 6 h 53"/>
                          <a:gd name="T58" fmla="*/ 43 w 59"/>
                          <a:gd name="T59" fmla="*/ 3 h 53"/>
                          <a:gd name="T60" fmla="*/ 37 w 59"/>
                          <a:gd name="T61" fmla="*/ 1 h 53"/>
                          <a:gd name="T62" fmla="*/ 33 w 59"/>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53">
                            <a:moveTo>
                              <a:pt x="29" y="0"/>
                            </a:moveTo>
                            <a:lnTo>
                              <a:pt x="26" y="0"/>
                            </a:lnTo>
                            <a:lnTo>
                              <a:pt x="24" y="1"/>
                            </a:lnTo>
                            <a:lnTo>
                              <a:pt x="20" y="1"/>
                            </a:lnTo>
                            <a:lnTo>
                              <a:pt x="17" y="2"/>
                            </a:lnTo>
                            <a:lnTo>
                              <a:pt x="14" y="3"/>
                            </a:lnTo>
                            <a:lnTo>
                              <a:pt x="13" y="5"/>
                            </a:lnTo>
                            <a:lnTo>
                              <a:pt x="11" y="6"/>
                            </a:lnTo>
                            <a:lnTo>
                              <a:pt x="9" y="7"/>
                            </a:lnTo>
                            <a:lnTo>
                              <a:pt x="7" y="10"/>
                            </a:lnTo>
                            <a:lnTo>
                              <a:pt x="5" y="11"/>
                            </a:lnTo>
                            <a:lnTo>
                              <a:pt x="4" y="14"/>
                            </a:lnTo>
                            <a:lnTo>
                              <a:pt x="3" y="16"/>
                            </a:lnTo>
                            <a:lnTo>
                              <a:pt x="2" y="19"/>
                            </a:lnTo>
                            <a:lnTo>
                              <a:pt x="1" y="21"/>
                            </a:lnTo>
                            <a:lnTo>
                              <a:pt x="0" y="24"/>
                            </a:lnTo>
                            <a:lnTo>
                              <a:pt x="0" y="26"/>
                            </a:lnTo>
                            <a:lnTo>
                              <a:pt x="0" y="29"/>
                            </a:lnTo>
                            <a:lnTo>
                              <a:pt x="1" y="31"/>
                            </a:lnTo>
                            <a:lnTo>
                              <a:pt x="2" y="34"/>
                            </a:lnTo>
                            <a:lnTo>
                              <a:pt x="3" y="37"/>
                            </a:lnTo>
                            <a:lnTo>
                              <a:pt x="4" y="39"/>
                            </a:lnTo>
                            <a:lnTo>
                              <a:pt x="5" y="42"/>
                            </a:lnTo>
                            <a:lnTo>
                              <a:pt x="7" y="43"/>
                            </a:lnTo>
                            <a:lnTo>
                              <a:pt x="9" y="45"/>
                            </a:lnTo>
                            <a:lnTo>
                              <a:pt x="11" y="47"/>
                            </a:lnTo>
                            <a:lnTo>
                              <a:pt x="13" y="48"/>
                            </a:lnTo>
                            <a:lnTo>
                              <a:pt x="14" y="50"/>
                            </a:lnTo>
                            <a:lnTo>
                              <a:pt x="17" y="51"/>
                            </a:lnTo>
                            <a:lnTo>
                              <a:pt x="20"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4" y="42"/>
                            </a:lnTo>
                            <a:lnTo>
                              <a:pt x="54" y="39"/>
                            </a:lnTo>
                            <a:lnTo>
                              <a:pt x="56" y="37"/>
                            </a:lnTo>
                            <a:lnTo>
                              <a:pt x="57" y="34"/>
                            </a:lnTo>
                            <a:lnTo>
                              <a:pt x="58" y="31"/>
                            </a:lnTo>
                            <a:lnTo>
                              <a:pt x="58" y="29"/>
                            </a:lnTo>
                            <a:lnTo>
                              <a:pt x="59" y="26"/>
                            </a:lnTo>
                            <a:lnTo>
                              <a:pt x="58" y="24"/>
                            </a:lnTo>
                            <a:lnTo>
                              <a:pt x="58" y="21"/>
                            </a:lnTo>
                            <a:lnTo>
                              <a:pt x="57" y="19"/>
                            </a:lnTo>
                            <a:lnTo>
                              <a:pt x="56" y="16"/>
                            </a:lnTo>
                            <a:lnTo>
                              <a:pt x="54" y="14"/>
                            </a:lnTo>
                            <a:lnTo>
                              <a:pt x="54" y="11"/>
                            </a:lnTo>
                            <a:lnTo>
                              <a:pt x="52" y="10"/>
                            </a:lnTo>
                            <a:lnTo>
                              <a:pt x="50" y="7"/>
                            </a:lnTo>
                            <a:lnTo>
                              <a:pt x="47" y="6"/>
                            </a:lnTo>
                            <a:lnTo>
                              <a:pt x="45" y="5"/>
                            </a:lnTo>
                            <a:lnTo>
                              <a:pt x="43" y="3"/>
                            </a:lnTo>
                            <a:lnTo>
                              <a:pt x="40" y="2"/>
                            </a:lnTo>
                            <a:lnTo>
                              <a:pt x="37" y="1"/>
                            </a:lnTo>
                            <a:lnTo>
                              <a:pt x="35" y="1"/>
                            </a:lnTo>
                            <a:lnTo>
                              <a:pt x="33"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6" name="Freeform 3438"/>
                      <p:cNvSpPr>
                        <a:spLocks/>
                      </p:cNvSpPr>
                      <p:nvPr/>
                    </p:nvSpPr>
                    <p:spPr bwMode="auto">
                      <a:xfrm>
                        <a:off x="2473" y="3158"/>
                        <a:ext cx="59" cy="53"/>
                      </a:xfrm>
                      <a:custGeom>
                        <a:avLst/>
                        <a:gdLst>
                          <a:gd name="T0" fmla="*/ 26 w 59"/>
                          <a:gd name="T1" fmla="*/ 0 h 53"/>
                          <a:gd name="T2" fmla="*/ 20 w 59"/>
                          <a:gd name="T3" fmla="*/ 1 h 53"/>
                          <a:gd name="T4" fmla="*/ 14 w 59"/>
                          <a:gd name="T5" fmla="*/ 3 h 53"/>
                          <a:gd name="T6" fmla="*/ 11 w 59"/>
                          <a:gd name="T7" fmla="*/ 6 h 53"/>
                          <a:gd name="T8" fmla="*/ 7 w 59"/>
                          <a:gd name="T9" fmla="*/ 10 h 53"/>
                          <a:gd name="T10" fmla="*/ 4 w 59"/>
                          <a:gd name="T11" fmla="*/ 14 h 53"/>
                          <a:gd name="T12" fmla="*/ 2 w 59"/>
                          <a:gd name="T13" fmla="*/ 19 h 53"/>
                          <a:gd name="T14" fmla="*/ 0 w 59"/>
                          <a:gd name="T15" fmla="*/ 24 h 53"/>
                          <a:gd name="T16" fmla="*/ 0 w 59"/>
                          <a:gd name="T17" fmla="*/ 29 h 53"/>
                          <a:gd name="T18" fmla="*/ 2 w 59"/>
                          <a:gd name="T19" fmla="*/ 34 h 53"/>
                          <a:gd name="T20" fmla="*/ 4 w 59"/>
                          <a:gd name="T21" fmla="*/ 39 h 53"/>
                          <a:gd name="T22" fmla="*/ 7 w 59"/>
                          <a:gd name="T23" fmla="*/ 43 h 53"/>
                          <a:gd name="T24" fmla="*/ 11 w 59"/>
                          <a:gd name="T25" fmla="*/ 47 h 53"/>
                          <a:gd name="T26" fmla="*/ 14 w 59"/>
                          <a:gd name="T27" fmla="*/ 50 h 53"/>
                          <a:gd name="T28" fmla="*/ 20 w 59"/>
                          <a:gd name="T29" fmla="*/ 52 h 53"/>
                          <a:gd name="T30" fmla="*/ 26 w 59"/>
                          <a:gd name="T31" fmla="*/ 53 h 53"/>
                          <a:gd name="T32" fmla="*/ 33 w 59"/>
                          <a:gd name="T33" fmla="*/ 53 h 53"/>
                          <a:gd name="T34" fmla="*/ 37 w 59"/>
                          <a:gd name="T35" fmla="*/ 52 h 53"/>
                          <a:gd name="T36" fmla="*/ 43 w 59"/>
                          <a:gd name="T37" fmla="*/ 50 h 53"/>
                          <a:gd name="T38" fmla="*/ 47 w 59"/>
                          <a:gd name="T39" fmla="*/ 47 h 53"/>
                          <a:gd name="T40" fmla="*/ 52 w 59"/>
                          <a:gd name="T41" fmla="*/ 43 h 53"/>
                          <a:gd name="T42" fmla="*/ 54 w 59"/>
                          <a:gd name="T43" fmla="*/ 39 h 53"/>
                          <a:gd name="T44" fmla="*/ 57 w 59"/>
                          <a:gd name="T45" fmla="*/ 34 h 53"/>
                          <a:gd name="T46" fmla="*/ 58 w 59"/>
                          <a:gd name="T47" fmla="*/ 29 h 53"/>
                          <a:gd name="T48" fmla="*/ 58 w 59"/>
                          <a:gd name="T49" fmla="*/ 24 h 53"/>
                          <a:gd name="T50" fmla="*/ 57 w 59"/>
                          <a:gd name="T51" fmla="*/ 19 h 53"/>
                          <a:gd name="T52" fmla="*/ 54 w 59"/>
                          <a:gd name="T53" fmla="*/ 14 h 53"/>
                          <a:gd name="T54" fmla="*/ 52 w 59"/>
                          <a:gd name="T55" fmla="*/ 10 h 53"/>
                          <a:gd name="T56" fmla="*/ 47 w 59"/>
                          <a:gd name="T57" fmla="*/ 6 h 53"/>
                          <a:gd name="T58" fmla="*/ 43 w 59"/>
                          <a:gd name="T59" fmla="*/ 3 h 53"/>
                          <a:gd name="T60" fmla="*/ 37 w 59"/>
                          <a:gd name="T61" fmla="*/ 1 h 53"/>
                          <a:gd name="T62" fmla="*/ 33 w 59"/>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53">
                            <a:moveTo>
                              <a:pt x="29" y="0"/>
                            </a:moveTo>
                            <a:lnTo>
                              <a:pt x="26" y="0"/>
                            </a:lnTo>
                            <a:lnTo>
                              <a:pt x="24" y="1"/>
                            </a:lnTo>
                            <a:lnTo>
                              <a:pt x="20" y="1"/>
                            </a:lnTo>
                            <a:lnTo>
                              <a:pt x="17" y="2"/>
                            </a:lnTo>
                            <a:lnTo>
                              <a:pt x="14" y="3"/>
                            </a:lnTo>
                            <a:lnTo>
                              <a:pt x="13" y="5"/>
                            </a:lnTo>
                            <a:lnTo>
                              <a:pt x="11" y="6"/>
                            </a:lnTo>
                            <a:lnTo>
                              <a:pt x="9" y="7"/>
                            </a:lnTo>
                            <a:lnTo>
                              <a:pt x="7" y="10"/>
                            </a:lnTo>
                            <a:lnTo>
                              <a:pt x="5" y="11"/>
                            </a:lnTo>
                            <a:lnTo>
                              <a:pt x="4" y="14"/>
                            </a:lnTo>
                            <a:lnTo>
                              <a:pt x="3" y="16"/>
                            </a:lnTo>
                            <a:lnTo>
                              <a:pt x="2" y="19"/>
                            </a:lnTo>
                            <a:lnTo>
                              <a:pt x="1" y="21"/>
                            </a:lnTo>
                            <a:lnTo>
                              <a:pt x="0" y="24"/>
                            </a:lnTo>
                            <a:lnTo>
                              <a:pt x="0" y="26"/>
                            </a:lnTo>
                            <a:lnTo>
                              <a:pt x="0" y="29"/>
                            </a:lnTo>
                            <a:lnTo>
                              <a:pt x="1" y="31"/>
                            </a:lnTo>
                            <a:lnTo>
                              <a:pt x="2" y="34"/>
                            </a:lnTo>
                            <a:lnTo>
                              <a:pt x="3" y="37"/>
                            </a:lnTo>
                            <a:lnTo>
                              <a:pt x="4" y="39"/>
                            </a:lnTo>
                            <a:lnTo>
                              <a:pt x="5" y="42"/>
                            </a:lnTo>
                            <a:lnTo>
                              <a:pt x="7" y="43"/>
                            </a:lnTo>
                            <a:lnTo>
                              <a:pt x="9" y="45"/>
                            </a:lnTo>
                            <a:lnTo>
                              <a:pt x="11" y="47"/>
                            </a:lnTo>
                            <a:lnTo>
                              <a:pt x="13" y="48"/>
                            </a:lnTo>
                            <a:lnTo>
                              <a:pt x="14" y="50"/>
                            </a:lnTo>
                            <a:lnTo>
                              <a:pt x="17" y="51"/>
                            </a:lnTo>
                            <a:lnTo>
                              <a:pt x="20"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4" y="42"/>
                            </a:lnTo>
                            <a:lnTo>
                              <a:pt x="54" y="39"/>
                            </a:lnTo>
                            <a:lnTo>
                              <a:pt x="56" y="37"/>
                            </a:lnTo>
                            <a:lnTo>
                              <a:pt x="57" y="34"/>
                            </a:lnTo>
                            <a:lnTo>
                              <a:pt x="58" y="31"/>
                            </a:lnTo>
                            <a:lnTo>
                              <a:pt x="58" y="29"/>
                            </a:lnTo>
                            <a:lnTo>
                              <a:pt x="59" y="26"/>
                            </a:lnTo>
                            <a:lnTo>
                              <a:pt x="58" y="24"/>
                            </a:lnTo>
                            <a:lnTo>
                              <a:pt x="58" y="21"/>
                            </a:lnTo>
                            <a:lnTo>
                              <a:pt x="57" y="19"/>
                            </a:lnTo>
                            <a:lnTo>
                              <a:pt x="56" y="16"/>
                            </a:lnTo>
                            <a:lnTo>
                              <a:pt x="54" y="14"/>
                            </a:lnTo>
                            <a:lnTo>
                              <a:pt x="54" y="11"/>
                            </a:lnTo>
                            <a:lnTo>
                              <a:pt x="52" y="10"/>
                            </a:lnTo>
                            <a:lnTo>
                              <a:pt x="50" y="7"/>
                            </a:lnTo>
                            <a:lnTo>
                              <a:pt x="47" y="6"/>
                            </a:lnTo>
                            <a:lnTo>
                              <a:pt x="45" y="5"/>
                            </a:lnTo>
                            <a:lnTo>
                              <a:pt x="43" y="3"/>
                            </a:lnTo>
                            <a:lnTo>
                              <a:pt x="40" y="2"/>
                            </a:lnTo>
                            <a:lnTo>
                              <a:pt x="37" y="1"/>
                            </a:lnTo>
                            <a:lnTo>
                              <a:pt x="35" y="1"/>
                            </a:lnTo>
                            <a:lnTo>
                              <a:pt x="33"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14" name="Group 3439"/>
                    <p:cNvGrpSpPr>
                      <a:grpSpLocks/>
                    </p:cNvGrpSpPr>
                    <p:nvPr/>
                  </p:nvGrpSpPr>
                  <p:grpSpPr bwMode="auto">
                    <a:xfrm>
                      <a:off x="2465" y="3150"/>
                      <a:ext cx="34" cy="31"/>
                      <a:chOff x="2465" y="3150"/>
                      <a:chExt cx="34" cy="31"/>
                    </a:xfrm>
                  </p:grpSpPr>
                  <p:sp>
                    <p:nvSpPr>
                      <p:cNvPr id="963" name="Freeform 3440"/>
                      <p:cNvSpPr>
                        <a:spLocks/>
                      </p:cNvSpPr>
                      <p:nvPr/>
                    </p:nvSpPr>
                    <p:spPr bwMode="auto">
                      <a:xfrm>
                        <a:off x="2465" y="3150"/>
                        <a:ext cx="34" cy="31"/>
                      </a:xfrm>
                      <a:custGeom>
                        <a:avLst/>
                        <a:gdLst>
                          <a:gd name="T0" fmla="*/ 14 w 34"/>
                          <a:gd name="T1" fmla="*/ 31 h 31"/>
                          <a:gd name="T2" fmla="*/ 14 w 34"/>
                          <a:gd name="T3" fmla="*/ 31 h 31"/>
                          <a:gd name="T4" fmla="*/ 14 w 34"/>
                          <a:gd name="T5" fmla="*/ 29 h 31"/>
                          <a:gd name="T6" fmla="*/ 14 w 34"/>
                          <a:gd name="T7" fmla="*/ 27 h 31"/>
                          <a:gd name="T8" fmla="*/ 15 w 34"/>
                          <a:gd name="T9" fmla="*/ 26 h 31"/>
                          <a:gd name="T10" fmla="*/ 15 w 34"/>
                          <a:gd name="T11" fmla="*/ 24 h 31"/>
                          <a:gd name="T12" fmla="*/ 16 w 34"/>
                          <a:gd name="T13" fmla="*/ 22 h 31"/>
                          <a:gd name="T14" fmla="*/ 17 w 34"/>
                          <a:gd name="T15" fmla="*/ 21 h 31"/>
                          <a:gd name="T16" fmla="*/ 19 w 34"/>
                          <a:gd name="T17" fmla="*/ 19 h 31"/>
                          <a:gd name="T18" fmla="*/ 20 w 34"/>
                          <a:gd name="T19" fmla="*/ 18 h 31"/>
                          <a:gd name="T20" fmla="*/ 21 w 34"/>
                          <a:gd name="T21" fmla="*/ 16 h 31"/>
                          <a:gd name="T22" fmla="*/ 23 w 34"/>
                          <a:gd name="T23" fmla="*/ 16 h 31"/>
                          <a:gd name="T24" fmla="*/ 25 w 34"/>
                          <a:gd name="T25" fmla="*/ 14 h 31"/>
                          <a:gd name="T26" fmla="*/ 26 w 34"/>
                          <a:gd name="T27" fmla="*/ 13 h 31"/>
                          <a:gd name="T28" fmla="*/ 29 w 34"/>
                          <a:gd name="T29" fmla="*/ 13 h 31"/>
                          <a:gd name="T30" fmla="*/ 31 w 34"/>
                          <a:gd name="T31" fmla="*/ 12 h 31"/>
                          <a:gd name="T32" fmla="*/ 33 w 34"/>
                          <a:gd name="T33" fmla="*/ 12 h 31"/>
                          <a:gd name="T34" fmla="*/ 34 w 34"/>
                          <a:gd name="T35" fmla="*/ 11 h 31"/>
                          <a:gd name="T36" fmla="*/ 34 w 34"/>
                          <a:gd name="T37" fmla="*/ 0 h 31"/>
                          <a:gd name="T38" fmla="*/ 32 w 34"/>
                          <a:gd name="T39" fmla="*/ 1 h 31"/>
                          <a:gd name="T40" fmla="*/ 28 w 34"/>
                          <a:gd name="T41" fmla="*/ 1 h 31"/>
                          <a:gd name="T42" fmla="*/ 25 w 34"/>
                          <a:gd name="T43" fmla="*/ 2 h 31"/>
                          <a:gd name="T44" fmla="*/ 21 w 34"/>
                          <a:gd name="T45" fmla="*/ 4 h 31"/>
                          <a:gd name="T46" fmla="*/ 19 w 34"/>
                          <a:gd name="T47" fmla="*/ 4 h 31"/>
                          <a:gd name="T48" fmla="*/ 16 w 34"/>
                          <a:gd name="T49" fmla="*/ 5 h 31"/>
                          <a:gd name="T50" fmla="*/ 13 w 34"/>
                          <a:gd name="T51" fmla="*/ 8 h 31"/>
                          <a:gd name="T52" fmla="*/ 10 w 34"/>
                          <a:gd name="T53" fmla="*/ 10 h 31"/>
                          <a:gd name="T54" fmla="*/ 9 w 34"/>
                          <a:gd name="T55" fmla="*/ 11 h 31"/>
                          <a:gd name="T56" fmla="*/ 6 w 34"/>
                          <a:gd name="T57" fmla="*/ 14 h 31"/>
                          <a:gd name="T58" fmla="*/ 4 w 34"/>
                          <a:gd name="T59" fmla="*/ 16 h 31"/>
                          <a:gd name="T60" fmla="*/ 3 w 34"/>
                          <a:gd name="T61" fmla="*/ 19 h 31"/>
                          <a:gd name="T62" fmla="*/ 2 w 34"/>
                          <a:gd name="T63" fmla="*/ 22 h 31"/>
                          <a:gd name="T64" fmla="*/ 1 w 34"/>
                          <a:gd name="T65" fmla="*/ 25 h 31"/>
                          <a:gd name="T66" fmla="*/ 1 w 34"/>
                          <a:gd name="T67" fmla="*/ 27 h 31"/>
                          <a:gd name="T68" fmla="*/ 0 w 34"/>
                          <a:gd name="T69" fmla="*/ 31 h 31"/>
                          <a:gd name="T70" fmla="*/ 14 w 34"/>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14" y="31"/>
                            </a:moveTo>
                            <a:lnTo>
                              <a:pt x="14" y="31"/>
                            </a:lnTo>
                            <a:lnTo>
                              <a:pt x="14" y="29"/>
                            </a:lnTo>
                            <a:lnTo>
                              <a:pt x="14" y="27"/>
                            </a:lnTo>
                            <a:lnTo>
                              <a:pt x="15" y="26"/>
                            </a:lnTo>
                            <a:lnTo>
                              <a:pt x="15" y="24"/>
                            </a:lnTo>
                            <a:lnTo>
                              <a:pt x="16" y="22"/>
                            </a:lnTo>
                            <a:lnTo>
                              <a:pt x="17" y="21"/>
                            </a:lnTo>
                            <a:lnTo>
                              <a:pt x="19" y="19"/>
                            </a:lnTo>
                            <a:lnTo>
                              <a:pt x="20" y="18"/>
                            </a:lnTo>
                            <a:lnTo>
                              <a:pt x="21" y="16"/>
                            </a:lnTo>
                            <a:lnTo>
                              <a:pt x="23" y="16"/>
                            </a:lnTo>
                            <a:lnTo>
                              <a:pt x="25" y="14"/>
                            </a:lnTo>
                            <a:lnTo>
                              <a:pt x="26" y="13"/>
                            </a:lnTo>
                            <a:lnTo>
                              <a:pt x="29" y="13"/>
                            </a:lnTo>
                            <a:lnTo>
                              <a:pt x="31" y="12"/>
                            </a:lnTo>
                            <a:lnTo>
                              <a:pt x="33" y="12"/>
                            </a:lnTo>
                            <a:lnTo>
                              <a:pt x="34" y="11"/>
                            </a:lnTo>
                            <a:lnTo>
                              <a:pt x="34" y="0"/>
                            </a:lnTo>
                            <a:lnTo>
                              <a:pt x="32" y="1"/>
                            </a:lnTo>
                            <a:lnTo>
                              <a:pt x="28" y="1"/>
                            </a:lnTo>
                            <a:lnTo>
                              <a:pt x="25" y="2"/>
                            </a:lnTo>
                            <a:lnTo>
                              <a:pt x="21" y="4"/>
                            </a:lnTo>
                            <a:lnTo>
                              <a:pt x="19" y="4"/>
                            </a:lnTo>
                            <a:lnTo>
                              <a:pt x="16" y="5"/>
                            </a:lnTo>
                            <a:lnTo>
                              <a:pt x="13" y="8"/>
                            </a:lnTo>
                            <a:lnTo>
                              <a:pt x="10" y="10"/>
                            </a:lnTo>
                            <a:lnTo>
                              <a:pt x="9" y="11"/>
                            </a:lnTo>
                            <a:lnTo>
                              <a:pt x="6" y="14"/>
                            </a:lnTo>
                            <a:lnTo>
                              <a:pt x="4" y="16"/>
                            </a:lnTo>
                            <a:lnTo>
                              <a:pt x="3" y="19"/>
                            </a:lnTo>
                            <a:lnTo>
                              <a:pt x="2" y="22"/>
                            </a:lnTo>
                            <a:lnTo>
                              <a:pt x="1" y="25"/>
                            </a:lnTo>
                            <a:lnTo>
                              <a:pt x="1" y="27"/>
                            </a:lnTo>
                            <a:lnTo>
                              <a:pt x="0" y="31"/>
                            </a:lnTo>
                            <a:lnTo>
                              <a:pt x="14"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 name="Freeform 3441"/>
                      <p:cNvSpPr>
                        <a:spLocks/>
                      </p:cNvSpPr>
                      <p:nvPr/>
                    </p:nvSpPr>
                    <p:spPr bwMode="auto">
                      <a:xfrm>
                        <a:off x="2465" y="3150"/>
                        <a:ext cx="34" cy="31"/>
                      </a:xfrm>
                      <a:custGeom>
                        <a:avLst/>
                        <a:gdLst>
                          <a:gd name="T0" fmla="*/ 14 w 34"/>
                          <a:gd name="T1" fmla="*/ 31 h 31"/>
                          <a:gd name="T2" fmla="*/ 14 w 34"/>
                          <a:gd name="T3" fmla="*/ 31 h 31"/>
                          <a:gd name="T4" fmla="*/ 14 w 34"/>
                          <a:gd name="T5" fmla="*/ 29 h 31"/>
                          <a:gd name="T6" fmla="*/ 14 w 34"/>
                          <a:gd name="T7" fmla="*/ 27 h 31"/>
                          <a:gd name="T8" fmla="*/ 15 w 34"/>
                          <a:gd name="T9" fmla="*/ 26 h 31"/>
                          <a:gd name="T10" fmla="*/ 15 w 34"/>
                          <a:gd name="T11" fmla="*/ 24 h 31"/>
                          <a:gd name="T12" fmla="*/ 16 w 34"/>
                          <a:gd name="T13" fmla="*/ 22 h 31"/>
                          <a:gd name="T14" fmla="*/ 17 w 34"/>
                          <a:gd name="T15" fmla="*/ 21 h 31"/>
                          <a:gd name="T16" fmla="*/ 19 w 34"/>
                          <a:gd name="T17" fmla="*/ 19 h 31"/>
                          <a:gd name="T18" fmla="*/ 20 w 34"/>
                          <a:gd name="T19" fmla="*/ 18 h 31"/>
                          <a:gd name="T20" fmla="*/ 21 w 34"/>
                          <a:gd name="T21" fmla="*/ 16 h 31"/>
                          <a:gd name="T22" fmla="*/ 23 w 34"/>
                          <a:gd name="T23" fmla="*/ 16 h 31"/>
                          <a:gd name="T24" fmla="*/ 25 w 34"/>
                          <a:gd name="T25" fmla="*/ 14 h 31"/>
                          <a:gd name="T26" fmla="*/ 26 w 34"/>
                          <a:gd name="T27" fmla="*/ 13 h 31"/>
                          <a:gd name="T28" fmla="*/ 29 w 34"/>
                          <a:gd name="T29" fmla="*/ 13 h 31"/>
                          <a:gd name="T30" fmla="*/ 31 w 34"/>
                          <a:gd name="T31" fmla="*/ 12 h 31"/>
                          <a:gd name="T32" fmla="*/ 33 w 34"/>
                          <a:gd name="T33" fmla="*/ 12 h 31"/>
                          <a:gd name="T34" fmla="*/ 34 w 34"/>
                          <a:gd name="T35" fmla="*/ 11 h 31"/>
                          <a:gd name="T36" fmla="*/ 34 w 34"/>
                          <a:gd name="T37" fmla="*/ 0 h 31"/>
                          <a:gd name="T38" fmla="*/ 32 w 34"/>
                          <a:gd name="T39" fmla="*/ 1 h 31"/>
                          <a:gd name="T40" fmla="*/ 28 w 34"/>
                          <a:gd name="T41" fmla="*/ 1 h 31"/>
                          <a:gd name="T42" fmla="*/ 25 w 34"/>
                          <a:gd name="T43" fmla="*/ 2 h 31"/>
                          <a:gd name="T44" fmla="*/ 21 w 34"/>
                          <a:gd name="T45" fmla="*/ 4 h 31"/>
                          <a:gd name="T46" fmla="*/ 19 w 34"/>
                          <a:gd name="T47" fmla="*/ 4 h 31"/>
                          <a:gd name="T48" fmla="*/ 16 w 34"/>
                          <a:gd name="T49" fmla="*/ 5 h 31"/>
                          <a:gd name="T50" fmla="*/ 13 w 34"/>
                          <a:gd name="T51" fmla="*/ 8 h 31"/>
                          <a:gd name="T52" fmla="*/ 10 w 34"/>
                          <a:gd name="T53" fmla="*/ 10 h 31"/>
                          <a:gd name="T54" fmla="*/ 9 w 34"/>
                          <a:gd name="T55" fmla="*/ 11 h 31"/>
                          <a:gd name="T56" fmla="*/ 6 w 34"/>
                          <a:gd name="T57" fmla="*/ 14 h 31"/>
                          <a:gd name="T58" fmla="*/ 4 w 34"/>
                          <a:gd name="T59" fmla="*/ 16 h 31"/>
                          <a:gd name="T60" fmla="*/ 3 w 34"/>
                          <a:gd name="T61" fmla="*/ 19 h 31"/>
                          <a:gd name="T62" fmla="*/ 2 w 34"/>
                          <a:gd name="T63" fmla="*/ 22 h 31"/>
                          <a:gd name="T64" fmla="*/ 1 w 34"/>
                          <a:gd name="T65" fmla="*/ 25 h 31"/>
                          <a:gd name="T66" fmla="*/ 1 w 34"/>
                          <a:gd name="T67" fmla="*/ 27 h 31"/>
                          <a:gd name="T68" fmla="*/ 0 w 34"/>
                          <a:gd name="T69" fmla="*/ 31 h 31"/>
                          <a:gd name="T70" fmla="*/ 14 w 34"/>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14" y="31"/>
                            </a:moveTo>
                            <a:lnTo>
                              <a:pt x="14" y="31"/>
                            </a:lnTo>
                            <a:lnTo>
                              <a:pt x="14" y="29"/>
                            </a:lnTo>
                            <a:lnTo>
                              <a:pt x="14" y="27"/>
                            </a:lnTo>
                            <a:lnTo>
                              <a:pt x="15" y="26"/>
                            </a:lnTo>
                            <a:lnTo>
                              <a:pt x="15" y="24"/>
                            </a:lnTo>
                            <a:lnTo>
                              <a:pt x="16" y="22"/>
                            </a:lnTo>
                            <a:lnTo>
                              <a:pt x="17" y="21"/>
                            </a:lnTo>
                            <a:lnTo>
                              <a:pt x="19" y="19"/>
                            </a:lnTo>
                            <a:lnTo>
                              <a:pt x="20" y="18"/>
                            </a:lnTo>
                            <a:lnTo>
                              <a:pt x="21" y="16"/>
                            </a:lnTo>
                            <a:lnTo>
                              <a:pt x="23" y="16"/>
                            </a:lnTo>
                            <a:lnTo>
                              <a:pt x="25" y="14"/>
                            </a:lnTo>
                            <a:lnTo>
                              <a:pt x="26" y="13"/>
                            </a:lnTo>
                            <a:lnTo>
                              <a:pt x="29" y="13"/>
                            </a:lnTo>
                            <a:lnTo>
                              <a:pt x="31" y="12"/>
                            </a:lnTo>
                            <a:lnTo>
                              <a:pt x="33" y="12"/>
                            </a:lnTo>
                            <a:lnTo>
                              <a:pt x="34" y="11"/>
                            </a:lnTo>
                            <a:lnTo>
                              <a:pt x="34" y="0"/>
                            </a:lnTo>
                            <a:lnTo>
                              <a:pt x="32" y="1"/>
                            </a:lnTo>
                            <a:lnTo>
                              <a:pt x="28" y="1"/>
                            </a:lnTo>
                            <a:lnTo>
                              <a:pt x="25" y="2"/>
                            </a:lnTo>
                            <a:lnTo>
                              <a:pt x="21" y="4"/>
                            </a:lnTo>
                            <a:lnTo>
                              <a:pt x="19" y="4"/>
                            </a:lnTo>
                            <a:lnTo>
                              <a:pt x="16" y="5"/>
                            </a:lnTo>
                            <a:lnTo>
                              <a:pt x="13" y="8"/>
                            </a:lnTo>
                            <a:lnTo>
                              <a:pt x="10" y="10"/>
                            </a:lnTo>
                            <a:lnTo>
                              <a:pt x="9" y="11"/>
                            </a:lnTo>
                            <a:lnTo>
                              <a:pt x="6" y="14"/>
                            </a:lnTo>
                            <a:lnTo>
                              <a:pt x="4" y="16"/>
                            </a:lnTo>
                            <a:lnTo>
                              <a:pt x="3" y="19"/>
                            </a:lnTo>
                            <a:lnTo>
                              <a:pt x="2" y="22"/>
                            </a:lnTo>
                            <a:lnTo>
                              <a:pt x="1" y="25"/>
                            </a:lnTo>
                            <a:lnTo>
                              <a:pt x="1" y="27"/>
                            </a:lnTo>
                            <a:lnTo>
                              <a:pt x="0" y="31"/>
                            </a:lnTo>
                            <a:lnTo>
                              <a:pt x="14"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15" name="Group 3442"/>
                    <p:cNvGrpSpPr>
                      <a:grpSpLocks/>
                    </p:cNvGrpSpPr>
                    <p:nvPr/>
                  </p:nvGrpSpPr>
                  <p:grpSpPr bwMode="auto">
                    <a:xfrm>
                      <a:off x="2465" y="3186"/>
                      <a:ext cx="34" cy="33"/>
                      <a:chOff x="2465" y="3186"/>
                      <a:chExt cx="34" cy="33"/>
                    </a:xfrm>
                  </p:grpSpPr>
                  <p:sp>
                    <p:nvSpPr>
                      <p:cNvPr id="961" name="Freeform 3443"/>
                      <p:cNvSpPr>
                        <a:spLocks/>
                      </p:cNvSpPr>
                      <p:nvPr/>
                    </p:nvSpPr>
                    <p:spPr bwMode="auto">
                      <a:xfrm>
                        <a:off x="2465" y="3186"/>
                        <a:ext cx="34" cy="33"/>
                      </a:xfrm>
                      <a:custGeom>
                        <a:avLst/>
                        <a:gdLst>
                          <a:gd name="T0" fmla="*/ 34 w 34"/>
                          <a:gd name="T1" fmla="*/ 21 h 33"/>
                          <a:gd name="T2" fmla="*/ 34 w 34"/>
                          <a:gd name="T3" fmla="*/ 21 h 33"/>
                          <a:gd name="T4" fmla="*/ 33 w 34"/>
                          <a:gd name="T5" fmla="*/ 21 h 33"/>
                          <a:gd name="T6" fmla="*/ 31 w 34"/>
                          <a:gd name="T7" fmla="*/ 21 h 33"/>
                          <a:gd name="T8" fmla="*/ 29 w 34"/>
                          <a:gd name="T9" fmla="*/ 20 h 33"/>
                          <a:gd name="T10" fmla="*/ 26 w 34"/>
                          <a:gd name="T11" fmla="*/ 19 h 33"/>
                          <a:gd name="T12" fmla="*/ 25 w 34"/>
                          <a:gd name="T13" fmla="*/ 18 h 33"/>
                          <a:gd name="T14" fmla="*/ 23 w 34"/>
                          <a:gd name="T15" fmla="*/ 17 h 33"/>
                          <a:gd name="T16" fmla="*/ 21 w 34"/>
                          <a:gd name="T17" fmla="*/ 16 h 33"/>
                          <a:gd name="T18" fmla="*/ 20 w 34"/>
                          <a:gd name="T19" fmla="*/ 15 h 33"/>
                          <a:gd name="T20" fmla="*/ 19 w 34"/>
                          <a:gd name="T21" fmla="*/ 13 h 33"/>
                          <a:gd name="T22" fmla="*/ 17 w 34"/>
                          <a:gd name="T23" fmla="*/ 11 h 33"/>
                          <a:gd name="T24" fmla="*/ 16 w 34"/>
                          <a:gd name="T25" fmla="*/ 9 h 33"/>
                          <a:gd name="T26" fmla="*/ 15 w 34"/>
                          <a:gd name="T27" fmla="*/ 9 h 33"/>
                          <a:gd name="T28" fmla="*/ 15 w 34"/>
                          <a:gd name="T29" fmla="*/ 7 h 33"/>
                          <a:gd name="T30" fmla="*/ 14 w 34"/>
                          <a:gd name="T31" fmla="*/ 5 h 33"/>
                          <a:gd name="T32" fmla="*/ 14 w 34"/>
                          <a:gd name="T33" fmla="*/ 3 h 33"/>
                          <a:gd name="T34" fmla="*/ 14 w 34"/>
                          <a:gd name="T35" fmla="*/ 0 h 33"/>
                          <a:gd name="T36" fmla="*/ 0 w 34"/>
                          <a:gd name="T37" fmla="*/ 0 h 33"/>
                          <a:gd name="T38" fmla="*/ 1 w 34"/>
                          <a:gd name="T39" fmla="*/ 4 h 33"/>
                          <a:gd name="T40" fmla="*/ 1 w 34"/>
                          <a:gd name="T41" fmla="*/ 8 h 33"/>
                          <a:gd name="T42" fmla="*/ 2 w 34"/>
                          <a:gd name="T43" fmla="*/ 9 h 33"/>
                          <a:gd name="T44" fmla="*/ 3 w 34"/>
                          <a:gd name="T45" fmla="*/ 13 h 33"/>
                          <a:gd name="T46" fmla="*/ 4 w 34"/>
                          <a:gd name="T47" fmla="*/ 15 h 33"/>
                          <a:gd name="T48" fmla="*/ 6 w 34"/>
                          <a:gd name="T49" fmla="*/ 19 h 33"/>
                          <a:gd name="T50" fmla="*/ 9 w 34"/>
                          <a:gd name="T51" fmla="*/ 21 h 33"/>
                          <a:gd name="T52" fmla="*/ 10 w 34"/>
                          <a:gd name="T53" fmla="*/ 24 h 33"/>
                          <a:gd name="T54" fmla="*/ 13 w 34"/>
                          <a:gd name="T55" fmla="*/ 25 h 33"/>
                          <a:gd name="T56" fmla="*/ 16 w 34"/>
                          <a:gd name="T57" fmla="*/ 27 h 33"/>
                          <a:gd name="T58" fmla="*/ 19 w 34"/>
                          <a:gd name="T59" fmla="*/ 29 h 33"/>
                          <a:gd name="T60" fmla="*/ 21 w 34"/>
                          <a:gd name="T61" fmla="*/ 30 h 33"/>
                          <a:gd name="T62" fmla="*/ 25 w 34"/>
                          <a:gd name="T63" fmla="*/ 32 h 33"/>
                          <a:gd name="T64" fmla="*/ 28 w 34"/>
                          <a:gd name="T65" fmla="*/ 33 h 33"/>
                          <a:gd name="T66" fmla="*/ 32 w 34"/>
                          <a:gd name="T67" fmla="*/ 33 h 33"/>
                          <a:gd name="T68" fmla="*/ 34 w 34"/>
                          <a:gd name="T69" fmla="*/ 33 h 33"/>
                          <a:gd name="T70" fmla="*/ 34 w 34"/>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34" y="21"/>
                            </a:moveTo>
                            <a:lnTo>
                              <a:pt x="34" y="21"/>
                            </a:lnTo>
                            <a:lnTo>
                              <a:pt x="33" y="21"/>
                            </a:lnTo>
                            <a:lnTo>
                              <a:pt x="31" y="21"/>
                            </a:lnTo>
                            <a:lnTo>
                              <a:pt x="29" y="20"/>
                            </a:lnTo>
                            <a:lnTo>
                              <a:pt x="26" y="19"/>
                            </a:lnTo>
                            <a:lnTo>
                              <a:pt x="25" y="18"/>
                            </a:lnTo>
                            <a:lnTo>
                              <a:pt x="23" y="17"/>
                            </a:lnTo>
                            <a:lnTo>
                              <a:pt x="21" y="16"/>
                            </a:lnTo>
                            <a:lnTo>
                              <a:pt x="20" y="15"/>
                            </a:lnTo>
                            <a:lnTo>
                              <a:pt x="19" y="13"/>
                            </a:lnTo>
                            <a:lnTo>
                              <a:pt x="17" y="11"/>
                            </a:lnTo>
                            <a:lnTo>
                              <a:pt x="16" y="9"/>
                            </a:lnTo>
                            <a:lnTo>
                              <a:pt x="15" y="9"/>
                            </a:lnTo>
                            <a:lnTo>
                              <a:pt x="15" y="7"/>
                            </a:lnTo>
                            <a:lnTo>
                              <a:pt x="14" y="5"/>
                            </a:lnTo>
                            <a:lnTo>
                              <a:pt x="14" y="3"/>
                            </a:lnTo>
                            <a:lnTo>
                              <a:pt x="14" y="0"/>
                            </a:lnTo>
                            <a:lnTo>
                              <a:pt x="0" y="0"/>
                            </a:lnTo>
                            <a:lnTo>
                              <a:pt x="1" y="4"/>
                            </a:lnTo>
                            <a:lnTo>
                              <a:pt x="1" y="8"/>
                            </a:lnTo>
                            <a:lnTo>
                              <a:pt x="2" y="9"/>
                            </a:lnTo>
                            <a:lnTo>
                              <a:pt x="3" y="13"/>
                            </a:lnTo>
                            <a:lnTo>
                              <a:pt x="4" y="15"/>
                            </a:lnTo>
                            <a:lnTo>
                              <a:pt x="6" y="19"/>
                            </a:lnTo>
                            <a:lnTo>
                              <a:pt x="9" y="21"/>
                            </a:lnTo>
                            <a:lnTo>
                              <a:pt x="10" y="24"/>
                            </a:lnTo>
                            <a:lnTo>
                              <a:pt x="13" y="25"/>
                            </a:lnTo>
                            <a:lnTo>
                              <a:pt x="16" y="27"/>
                            </a:lnTo>
                            <a:lnTo>
                              <a:pt x="19" y="29"/>
                            </a:lnTo>
                            <a:lnTo>
                              <a:pt x="21" y="30"/>
                            </a:lnTo>
                            <a:lnTo>
                              <a:pt x="25" y="32"/>
                            </a:lnTo>
                            <a:lnTo>
                              <a:pt x="28" y="33"/>
                            </a:lnTo>
                            <a:lnTo>
                              <a:pt x="32" y="33"/>
                            </a:lnTo>
                            <a:lnTo>
                              <a:pt x="34" y="33"/>
                            </a:lnTo>
                            <a:lnTo>
                              <a:pt x="34"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2" name="Freeform 3444"/>
                      <p:cNvSpPr>
                        <a:spLocks/>
                      </p:cNvSpPr>
                      <p:nvPr/>
                    </p:nvSpPr>
                    <p:spPr bwMode="auto">
                      <a:xfrm>
                        <a:off x="2465" y="3186"/>
                        <a:ext cx="34" cy="33"/>
                      </a:xfrm>
                      <a:custGeom>
                        <a:avLst/>
                        <a:gdLst>
                          <a:gd name="T0" fmla="*/ 34 w 34"/>
                          <a:gd name="T1" fmla="*/ 21 h 33"/>
                          <a:gd name="T2" fmla="*/ 34 w 34"/>
                          <a:gd name="T3" fmla="*/ 21 h 33"/>
                          <a:gd name="T4" fmla="*/ 33 w 34"/>
                          <a:gd name="T5" fmla="*/ 21 h 33"/>
                          <a:gd name="T6" fmla="*/ 31 w 34"/>
                          <a:gd name="T7" fmla="*/ 21 h 33"/>
                          <a:gd name="T8" fmla="*/ 29 w 34"/>
                          <a:gd name="T9" fmla="*/ 20 h 33"/>
                          <a:gd name="T10" fmla="*/ 26 w 34"/>
                          <a:gd name="T11" fmla="*/ 19 h 33"/>
                          <a:gd name="T12" fmla="*/ 25 w 34"/>
                          <a:gd name="T13" fmla="*/ 18 h 33"/>
                          <a:gd name="T14" fmla="*/ 23 w 34"/>
                          <a:gd name="T15" fmla="*/ 17 h 33"/>
                          <a:gd name="T16" fmla="*/ 21 w 34"/>
                          <a:gd name="T17" fmla="*/ 16 h 33"/>
                          <a:gd name="T18" fmla="*/ 20 w 34"/>
                          <a:gd name="T19" fmla="*/ 15 h 33"/>
                          <a:gd name="T20" fmla="*/ 19 w 34"/>
                          <a:gd name="T21" fmla="*/ 13 h 33"/>
                          <a:gd name="T22" fmla="*/ 17 w 34"/>
                          <a:gd name="T23" fmla="*/ 11 h 33"/>
                          <a:gd name="T24" fmla="*/ 16 w 34"/>
                          <a:gd name="T25" fmla="*/ 9 h 33"/>
                          <a:gd name="T26" fmla="*/ 15 w 34"/>
                          <a:gd name="T27" fmla="*/ 9 h 33"/>
                          <a:gd name="T28" fmla="*/ 15 w 34"/>
                          <a:gd name="T29" fmla="*/ 7 h 33"/>
                          <a:gd name="T30" fmla="*/ 14 w 34"/>
                          <a:gd name="T31" fmla="*/ 5 h 33"/>
                          <a:gd name="T32" fmla="*/ 14 w 34"/>
                          <a:gd name="T33" fmla="*/ 3 h 33"/>
                          <a:gd name="T34" fmla="*/ 14 w 34"/>
                          <a:gd name="T35" fmla="*/ 0 h 33"/>
                          <a:gd name="T36" fmla="*/ 0 w 34"/>
                          <a:gd name="T37" fmla="*/ 0 h 33"/>
                          <a:gd name="T38" fmla="*/ 1 w 34"/>
                          <a:gd name="T39" fmla="*/ 4 h 33"/>
                          <a:gd name="T40" fmla="*/ 1 w 34"/>
                          <a:gd name="T41" fmla="*/ 8 h 33"/>
                          <a:gd name="T42" fmla="*/ 2 w 34"/>
                          <a:gd name="T43" fmla="*/ 9 h 33"/>
                          <a:gd name="T44" fmla="*/ 3 w 34"/>
                          <a:gd name="T45" fmla="*/ 13 h 33"/>
                          <a:gd name="T46" fmla="*/ 4 w 34"/>
                          <a:gd name="T47" fmla="*/ 15 h 33"/>
                          <a:gd name="T48" fmla="*/ 6 w 34"/>
                          <a:gd name="T49" fmla="*/ 19 h 33"/>
                          <a:gd name="T50" fmla="*/ 9 w 34"/>
                          <a:gd name="T51" fmla="*/ 21 h 33"/>
                          <a:gd name="T52" fmla="*/ 10 w 34"/>
                          <a:gd name="T53" fmla="*/ 24 h 33"/>
                          <a:gd name="T54" fmla="*/ 13 w 34"/>
                          <a:gd name="T55" fmla="*/ 25 h 33"/>
                          <a:gd name="T56" fmla="*/ 16 w 34"/>
                          <a:gd name="T57" fmla="*/ 27 h 33"/>
                          <a:gd name="T58" fmla="*/ 19 w 34"/>
                          <a:gd name="T59" fmla="*/ 29 h 33"/>
                          <a:gd name="T60" fmla="*/ 21 w 34"/>
                          <a:gd name="T61" fmla="*/ 30 h 33"/>
                          <a:gd name="T62" fmla="*/ 25 w 34"/>
                          <a:gd name="T63" fmla="*/ 32 h 33"/>
                          <a:gd name="T64" fmla="*/ 28 w 34"/>
                          <a:gd name="T65" fmla="*/ 33 h 33"/>
                          <a:gd name="T66" fmla="*/ 32 w 34"/>
                          <a:gd name="T67" fmla="*/ 33 h 33"/>
                          <a:gd name="T68" fmla="*/ 34 w 34"/>
                          <a:gd name="T69" fmla="*/ 33 h 33"/>
                          <a:gd name="T70" fmla="*/ 34 w 34"/>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34" y="21"/>
                            </a:moveTo>
                            <a:lnTo>
                              <a:pt x="34" y="21"/>
                            </a:lnTo>
                            <a:lnTo>
                              <a:pt x="33" y="21"/>
                            </a:lnTo>
                            <a:lnTo>
                              <a:pt x="31" y="21"/>
                            </a:lnTo>
                            <a:lnTo>
                              <a:pt x="29" y="20"/>
                            </a:lnTo>
                            <a:lnTo>
                              <a:pt x="26" y="19"/>
                            </a:lnTo>
                            <a:lnTo>
                              <a:pt x="25" y="18"/>
                            </a:lnTo>
                            <a:lnTo>
                              <a:pt x="23" y="17"/>
                            </a:lnTo>
                            <a:lnTo>
                              <a:pt x="21" y="16"/>
                            </a:lnTo>
                            <a:lnTo>
                              <a:pt x="20" y="15"/>
                            </a:lnTo>
                            <a:lnTo>
                              <a:pt x="19" y="13"/>
                            </a:lnTo>
                            <a:lnTo>
                              <a:pt x="17" y="11"/>
                            </a:lnTo>
                            <a:lnTo>
                              <a:pt x="16" y="9"/>
                            </a:lnTo>
                            <a:lnTo>
                              <a:pt x="15" y="9"/>
                            </a:lnTo>
                            <a:lnTo>
                              <a:pt x="15" y="7"/>
                            </a:lnTo>
                            <a:lnTo>
                              <a:pt x="14" y="5"/>
                            </a:lnTo>
                            <a:lnTo>
                              <a:pt x="14" y="3"/>
                            </a:lnTo>
                            <a:lnTo>
                              <a:pt x="14" y="0"/>
                            </a:lnTo>
                            <a:lnTo>
                              <a:pt x="0" y="0"/>
                            </a:lnTo>
                            <a:lnTo>
                              <a:pt x="1" y="4"/>
                            </a:lnTo>
                            <a:lnTo>
                              <a:pt x="1" y="8"/>
                            </a:lnTo>
                            <a:lnTo>
                              <a:pt x="2" y="9"/>
                            </a:lnTo>
                            <a:lnTo>
                              <a:pt x="3" y="13"/>
                            </a:lnTo>
                            <a:lnTo>
                              <a:pt x="4" y="15"/>
                            </a:lnTo>
                            <a:lnTo>
                              <a:pt x="6" y="19"/>
                            </a:lnTo>
                            <a:lnTo>
                              <a:pt x="9" y="21"/>
                            </a:lnTo>
                            <a:lnTo>
                              <a:pt x="10" y="24"/>
                            </a:lnTo>
                            <a:lnTo>
                              <a:pt x="13" y="25"/>
                            </a:lnTo>
                            <a:lnTo>
                              <a:pt x="16" y="27"/>
                            </a:lnTo>
                            <a:lnTo>
                              <a:pt x="19" y="29"/>
                            </a:lnTo>
                            <a:lnTo>
                              <a:pt x="21" y="30"/>
                            </a:lnTo>
                            <a:lnTo>
                              <a:pt x="25" y="32"/>
                            </a:lnTo>
                            <a:lnTo>
                              <a:pt x="28" y="33"/>
                            </a:lnTo>
                            <a:lnTo>
                              <a:pt x="32" y="33"/>
                            </a:lnTo>
                            <a:lnTo>
                              <a:pt x="34" y="33"/>
                            </a:lnTo>
                            <a:lnTo>
                              <a:pt x="34"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16" name="Group 3445"/>
                    <p:cNvGrpSpPr>
                      <a:grpSpLocks/>
                    </p:cNvGrpSpPr>
                    <p:nvPr/>
                  </p:nvGrpSpPr>
                  <p:grpSpPr bwMode="auto">
                    <a:xfrm>
                      <a:off x="2505" y="3186"/>
                      <a:ext cx="33" cy="33"/>
                      <a:chOff x="2505" y="3186"/>
                      <a:chExt cx="33" cy="33"/>
                    </a:xfrm>
                  </p:grpSpPr>
                  <p:sp>
                    <p:nvSpPr>
                      <p:cNvPr id="959" name="Freeform 3446"/>
                      <p:cNvSpPr>
                        <a:spLocks/>
                      </p:cNvSpPr>
                      <p:nvPr/>
                    </p:nvSpPr>
                    <p:spPr bwMode="auto">
                      <a:xfrm>
                        <a:off x="2505"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2 w 33"/>
                          <a:gd name="T23" fmla="*/ 17 h 33"/>
                          <a:gd name="T24" fmla="*/ 9 w 33"/>
                          <a:gd name="T25" fmla="*/ 18 h 33"/>
                          <a:gd name="T26" fmla="*/ 9 w 33"/>
                          <a:gd name="T27" fmla="*/ 19 h 33"/>
                          <a:gd name="T28" fmla="*/ 7 w 33"/>
                          <a:gd name="T29" fmla="*/ 20 h 33"/>
                          <a:gd name="T30" fmla="*/ 4 w 33"/>
                          <a:gd name="T31" fmla="*/ 21 h 33"/>
                          <a:gd name="T32" fmla="*/ 3 w 33"/>
                          <a:gd name="T33" fmla="*/ 21 h 33"/>
                          <a:gd name="T34" fmla="*/ 0 w 33"/>
                          <a:gd name="T35" fmla="*/ 21 h 33"/>
                          <a:gd name="T36" fmla="*/ 0 w 33"/>
                          <a:gd name="T37" fmla="*/ 33 h 33"/>
                          <a:gd name="T38" fmla="*/ 4 w 33"/>
                          <a:gd name="T39" fmla="*/ 33 h 33"/>
                          <a:gd name="T40" fmla="*/ 7 w 33"/>
                          <a:gd name="T41" fmla="*/ 33 h 33"/>
                          <a:gd name="T42" fmla="*/ 9 w 33"/>
                          <a:gd name="T43" fmla="*/ 32 h 33"/>
                          <a:gd name="T44" fmla="*/ 13 w 33"/>
                          <a:gd name="T45" fmla="*/ 30 h 33"/>
                          <a:gd name="T46" fmla="*/ 16 w 33"/>
                          <a:gd name="T47" fmla="*/ 29 h 33"/>
                          <a:gd name="T48" fmla="*/ 19 w 33"/>
                          <a:gd name="T49" fmla="*/ 27 h 33"/>
                          <a:gd name="T50" fmla="*/ 21 w 33"/>
                          <a:gd name="T51" fmla="*/ 25 h 33"/>
                          <a:gd name="T52" fmla="*/ 23 w 33"/>
                          <a:gd name="T53" fmla="*/ 24 h 33"/>
                          <a:gd name="T54" fmla="*/ 25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2" y="17"/>
                            </a:lnTo>
                            <a:lnTo>
                              <a:pt x="9" y="18"/>
                            </a:lnTo>
                            <a:lnTo>
                              <a:pt x="9" y="19"/>
                            </a:lnTo>
                            <a:lnTo>
                              <a:pt x="7" y="20"/>
                            </a:lnTo>
                            <a:lnTo>
                              <a:pt x="4" y="21"/>
                            </a:lnTo>
                            <a:lnTo>
                              <a:pt x="3" y="21"/>
                            </a:lnTo>
                            <a:lnTo>
                              <a:pt x="0" y="21"/>
                            </a:lnTo>
                            <a:lnTo>
                              <a:pt x="0" y="33"/>
                            </a:lnTo>
                            <a:lnTo>
                              <a:pt x="4" y="33"/>
                            </a:lnTo>
                            <a:lnTo>
                              <a:pt x="7" y="33"/>
                            </a:lnTo>
                            <a:lnTo>
                              <a:pt x="9" y="32"/>
                            </a:lnTo>
                            <a:lnTo>
                              <a:pt x="13" y="30"/>
                            </a:lnTo>
                            <a:lnTo>
                              <a:pt x="16" y="29"/>
                            </a:lnTo>
                            <a:lnTo>
                              <a:pt x="19" y="27"/>
                            </a:lnTo>
                            <a:lnTo>
                              <a:pt x="21" y="25"/>
                            </a:lnTo>
                            <a:lnTo>
                              <a:pt x="23" y="24"/>
                            </a:lnTo>
                            <a:lnTo>
                              <a:pt x="25" y="21"/>
                            </a:lnTo>
                            <a:lnTo>
                              <a:pt x="27" y="19"/>
                            </a:lnTo>
                            <a:lnTo>
                              <a:pt x="29" y="15"/>
                            </a:lnTo>
                            <a:lnTo>
                              <a:pt x="30" y="13"/>
                            </a:lnTo>
                            <a:lnTo>
                              <a:pt x="31" y="9"/>
                            </a:lnTo>
                            <a:lnTo>
                              <a:pt x="32" y="8"/>
                            </a:lnTo>
                            <a:lnTo>
                              <a:pt x="33" y="4"/>
                            </a:lnTo>
                            <a:lnTo>
                              <a:pt x="33"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0" name="Freeform 3447"/>
                      <p:cNvSpPr>
                        <a:spLocks/>
                      </p:cNvSpPr>
                      <p:nvPr/>
                    </p:nvSpPr>
                    <p:spPr bwMode="auto">
                      <a:xfrm>
                        <a:off x="2505"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2 w 33"/>
                          <a:gd name="T23" fmla="*/ 17 h 33"/>
                          <a:gd name="T24" fmla="*/ 9 w 33"/>
                          <a:gd name="T25" fmla="*/ 18 h 33"/>
                          <a:gd name="T26" fmla="*/ 9 w 33"/>
                          <a:gd name="T27" fmla="*/ 19 h 33"/>
                          <a:gd name="T28" fmla="*/ 7 w 33"/>
                          <a:gd name="T29" fmla="*/ 20 h 33"/>
                          <a:gd name="T30" fmla="*/ 4 w 33"/>
                          <a:gd name="T31" fmla="*/ 21 h 33"/>
                          <a:gd name="T32" fmla="*/ 3 w 33"/>
                          <a:gd name="T33" fmla="*/ 21 h 33"/>
                          <a:gd name="T34" fmla="*/ 0 w 33"/>
                          <a:gd name="T35" fmla="*/ 21 h 33"/>
                          <a:gd name="T36" fmla="*/ 0 w 33"/>
                          <a:gd name="T37" fmla="*/ 33 h 33"/>
                          <a:gd name="T38" fmla="*/ 4 w 33"/>
                          <a:gd name="T39" fmla="*/ 33 h 33"/>
                          <a:gd name="T40" fmla="*/ 7 w 33"/>
                          <a:gd name="T41" fmla="*/ 33 h 33"/>
                          <a:gd name="T42" fmla="*/ 9 w 33"/>
                          <a:gd name="T43" fmla="*/ 32 h 33"/>
                          <a:gd name="T44" fmla="*/ 13 w 33"/>
                          <a:gd name="T45" fmla="*/ 30 h 33"/>
                          <a:gd name="T46" fmla="*/ 16 w 33"/>
                          <a:gd name="T47" fmla="*/ 29 h 33"/>
                          <a:gd name="T48" fmla="*/ 19 w 33"/>
                          <a:gd name="T49" fmla="*/ 27 h 33"/>
                          <a:gd name="T50" fmla="*/ 21 w 33"/>
                          <a:gd name="T51" fmla="*/ 25 h 33"/>
                          <a:gd name="T52" fmla="*/ 23 w 33"/>
                          <a:gd name="T53" fmla="*/ 24 h 33"/>
                          <a:gd name="T54" fmla="*/ 25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2" y="17"/>
                            </a:lnTo>
                            <a:lnTo>
                              <a:pt x="9" y="18"/>
                            </a:lnTo>
                            <a:lnTo>
                              <a:pt x="9" y="19"/>
                            </a:lnTo>
                            <a:lnTo>
                              <a:pt x="7" y="20"/>
                            </a:lnTo>
                            <a:lnTo>
                              <a:pt x="4" y="21"/>
                            </a:lnTo>
                            <a:lnTo>
                              <a:pt x="3" y="21"/>
                            </a:lnTo>
                            <a:lnTo>
                              <a:pt x="0" y="21"/>
                            </a:lnTo>
                            <a:lnTo>
                              <a:pt x="0" y="33"/>
                            </a:lnTo>
                            <a:lnTo>
                              <a:pt x="4" y="33"/>
                            </a:lnTo>
                            <a:lnTo>
                              <a:pt x="7" y="33"/>
                            </a:lnTo>
                            <a:lnTo>
                              <a:pt x="9" y="32"/>
                            </a:lnTo>
                            <a:lnTo>
                              <a:pt x="13" y="30"/>
                            </a:lnTo>
                            <a:lnTo>
                              <a:pt x="16" y="29"/>
                            </a:lnTo>
                            <a:lnTo>
                              <a:pt x="19" y="27"/>
                            </a:lnTo>
                            <a:lnTo>
                              <a:pt x="21" y="25"/>
                            </a:lnTo>
                            <a:lnTo>
                              <a:pt x="23" y="24"/>
                            </a:lnTo>
                            <a:lnTo>
                              <a:pt x="25" y="21"/>
                            </a:lnTo>
                            <a:lnTo>
                              <a:pt x="27" y="19"/>
                            </a:lnTo>
                            <a:lnTo>
                              <a:pt x="29" y="15"/>
                            </a:lnTo>
                            <a:lnTo>
                              <a:pt x="30" y="13"/>
                            </a:lnTo>
                            <a:lnTo>
                              <a:pt x="31" y="9"/>
                            </a:lnTo>
                            <a:lnTo>
                              <a:pt x="32" y="8"/>
                            </a:lnTo>
                            <a:lnTo>
                              <a:pt x="33" y="4"/>
                            </a:lnTo>
                            <a:lnTo>
                              <a:pt x="33"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17" name="Group 3448"/>
                    <p:cNvGrpSpPr>
                      <a:grpSpLocks/>
                    </p:cNvGrpSpPr>
                    <p:nvPr/>
                  </p:nvGrpSpPr>
                  <p:grpSpPr bwMode="auto">
                    <a:xfrm>
                      <a:off x="2505" y="3150"/>
                      <a:ext cx="33" cy="31"/>
                      <a:chOff x="2505" y="3150"/>
                      <a:chExt cx="33" cy="31"/>
                    </a:xfrm>
                  </p:grpSpPr>
                  <p:sp>
                    <p:nvSpPr>
                      <p:cNvPr id="957" name="Freeform 3449"/>
                      <p:cNvSpPr>
                        <a:spLocks/>
                      </p:cNvSpPr>
                      <p:nvPr/>
                    </p:nvSpPr>
                    <p:spPr bwMode="auto">
                      <a:xfrm>
                        <a:off x="2505" y="3150"/>
                        <a:ext cx="33" cy="31"/>
                      </a:xfrm>
                      <a:custGeom>
                        <a:avLst/>
                        <a:gdLst>
                          <a:gd name="T0" fmla="*/ 0 w 33"/>
                          <a:gd name="T1" fmla="*/ 11 h 31"/>
                          <a:gd name="T2" fmla="*/ 0 w 33"/>
                          <a:gd name="T3" fmla="*/ 11 h 31"/>
                          <a:gd name="T4" fmla="*/ 3 w 33"/>
                          <a:gd name="T5" fmla="*/ 12 h 31"/>
                          <a:gd name="T6" fmla="*/ 4 w 33"/>
                          <a:gd name="T7" fmla="*/ 12 h 31"/>
                          <a:gd name="T8" fmla="*/ 7 w 33"/>
                          <a:gd name="T9" fmla="*/ 13 h 31"/>
                          <a:gd name="T10" fmla="*/ 9 w 33"/>
                          <a:gd name="T11" fmla="*/ 13 h 31"/>
                          <a:gd name="T12" fmla="*/ 9 w 33"/>
                          <a:gd name="T13" fmla="*/ 14 h 31"/>
                          <a:gd name="T14" fmla="*/ 12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5 w 33"/>
                          <a:gd name="T51" fmla="*/ 11 h 31"/>
                          <a:gd name="T52" fmla="*/ 23 w 33"/>
                          <a:gd name="T53" fmla="*/ 10 h 31"/>
                          <a:gd name="T54" fmla="*/ 21 w 33"/>
                          <a:gd name="T55" fmla="*/ 8 h 31"/>
                          <a:gd name="T56" fmla="*/ 19 w 33"/>
                          <a:gd name="T57" fmla="*/ 5 h 31"/>
                          <a:gd name="T58" fmla="*/ 16 w 33"/>
                          <a:gd name="T59" fmla="*/ 4 h 31"/>
                          <a:gd name="T60" fmla="*/ 13 w 33"/>
                          <a:gd name="T61" fmla="*/ 4 h 31"/>
                          <a:gd name="T62" fmla="*/ 9 w 33"/>
                          <a:gd name="T63" fmla="*/ 2 h 31"/>
                          <a:gd name="T64" fmla="*/ 7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4" y="12"/>
                            </a:lnTo>
                            <a:lnTo>
                              <a:pt x="7" y="13"/>
                            </a:lnTo>
                            <a:lnTo>
                              <a:pt x="9" y="13"/>
                            </a:lnTo>
                            <a:lnTo>
                              <a:pt x="9" y="14"/>
                            </a:lnTo>
                            <a:lnTo>
                              <a:pt x="12"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5" y="11"/>
                            </a:lnTo>
                            <a:lnTo>
                              <a:pt x="23" y="10"/>
                            </a:lnTo>
                            <a:lnTo>
                              <a:pt x="21" y="8"/>
                            </a:lnTo>
                            <a:lnTo>
                              <a:pt x="19" y="5"/>
                            </a:lnTo>
                            <a:lnTo>
                              <a:pt x="16" y="4"/>
                            </a:lnTo>
                            <a:lnTo>
                              <a:pt x="13" y="4"/>
                            </a:lnTo>
                            <a:lnTo>
                              <a:pt x="9" y="2"/>
                            </a:lnTo>
                            <a:lnTo>
                              <a:pt x="7" y="1"/>
                            </a:lnTo>
                            <a:lnTo>
                              <a:pt x="4"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8" name="Freeform 3450"/>
                      <p:cNvSpPr>
                        <a:spLocks/>
                      </p:cNvSpPr>
                      <p:nvPr/>
                    </p:nvSpPr>
                    <p:spPr bwMode="auto">
                      <a:xfrm>
                        <a:off x="2505" y="3150"/>
                        <a:ext cx="33" cy="31"/>
                      </a:xfrm>
                      <a:custGeom>
                        <a:avLst/>
                        <a:gdLst>
                          <a:gd name="T0" fmla="*/ 0 w 33"/>
                          <a:gd name="T1" fmla="*/ 11 h 31"/>
                          <a:gd name="T2" fmla="*/ 0 w 33"/>
                          <a:gd name="T3" fmla="*/ 11 h 31"/>
                          <a:gd name="T4" fmla="*/ 3 w 33"/>
                          <a:gd name="T5" fmla="*/ 12 h 31"/>
                          <a:gd name="T6" fmla="*/ 4 w 33"/>
                          <a:gd name="T7" fmla="*/ 12 h 31"/>
                          <a:gd name="T8" fmla="*/ 7 w 33"/>
                          <a:gd name="T9" fmla="*/ 13 h 31"/>
                          <a:gd name="T10" fmla="*/ 9 w 33"/>
                          <a:gd name="T11" fmla="*/ 13 h 31"/>
                          <a:gd name="T12" fmla="*/ 9 w 33"/>
                          <a:gd name="T13" fmla="*/ 14 h 31"/>
                          <a:gd name="T14" fmla="*/ 12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5 w 33"/>
                          <a:gd name="T51" fmla="*/ 11 h 31"/>
                          <a:gd name="T52" fmla="*/ 23 w 33"/>
                          <a:gd name="T53" fmla="*/ 10 h 31"/>
                          <a:gd name="T54" fmla="*/ 21 w 33"/>
                          <a:gd name="T55" fmla="*/ 8 h 31"/>
                          <a:gd name="T56" fmla="*/ 19 w 33"/>
                          <a:gd name="T57" fmla="*/ 5 h 31"/>
                          <a:gd name="T58" fmla="*/ 16 w 33"/>
                          <a:gd name="T59" fmla="*/ 4 h 31"/>
                          <a:gd name="T60" fmla="*/ 13 w 33"/>
                          <a:gd name="T61" fmla="*/ 4 h 31"/>
                          <a:gd name="T62" fmla="*/ 9 w 33"/>
                          <a:gd name="T63" fmla="*/ 2 h 31"/>
                          <a:gd name="T64" fmla="*/ 7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4" y="12"/>
                            </a:lnTo>
                            <a:lnTo>
                              <a:pt x="7" y="13"/>
                            </a:lnTo>
                            <a:lnTo>
                              <a:pt x="9" y="13"/>
                            </a:lnTo>
                            <a:lnTo>
                              <a:pt x="9" y="14"/>
                            </a:lnTo>
                            <a:lnTo>
                              <a:pt x="12"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5" y="11"/>
                            </a:lnTo>
                            <a:lnTo>
                              <a:pt x="23" y="10"/>
                            </a:lnTo>
                            <a:lnTo>
                              <a:pt x="21" y="8"/>
                            </a:lnTo>
                            <a:lnTo>
                              <a:pt x="19" y="5"/>
                            </a:lnTo>
                            <a:lnTo>
                              <a:pt x="16" y="4"/>
                            </a:lnTo>
                            <a:lnTo>
                              <a:pt x="13" y="4"/>
                            </a:lnTo>
                            <a:lnTo>
                              <a:pt x="9" y="2"/>
                            </a:lnTo>
                            <a:lnTo>
                              <a:pt x="7" y="1"/>
                            </a:lnTo>
                            <a:lnTo>
                              <a:pt x="4"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18" name="Group 3451"/>
                    <p:cNvGrpSpPr>
                      <a:grpSpLocks/>
                    </p:cNvGrpSpPr>
                    <p:nvPr/>
                  </p:nvGrpSpPr>
                  <p:grpSpPr bwMode="auto">
                    <a:xfrm>
                      <a:off x="2399" y="3158"/>
                      <a:ext cx="57" cy="53"/>
                      <a:chOff x="2399" y="3158"/>
                      <a:chExt cx="57" cy="53"/>
                    </a:xfrm>
                  </p:grpSpPr>
                  <p:sp>
                    <p:nvSpPr>
                      <p:cNvPr id="955" name="Freeform 3452"/>
                      <p:cNvSpPr>
                        <a:spLocks/>
                      </p:cNvSpPr>
                      <p:nvPr/>
                    </p:nvSpPr>
                    <p:spPr bwMode="auto">
                      <a:xfrm>
                        <a:off x="2399" y="3158"/>
                        <a:ext cx="57" cy="53"/>
                      </a:xfrm>
                      <a:custGeom>
                        <a:avLst/>
                        <a:gdLst>
                          <a:gd name="T0" fmla="*/ 26 w 57"/>
                          <a:gd name="T1" fmla="*/ 0 h 53"/>
                          <a:gd name="T2" fmla="*/ 20 w 57"/>
                          <a:gd name="T3" fmla="*/ 1 h 53"/>
                          <a:gd name="T4" fmla="*/ 14 w 57"/>
                          <a:gd name="T5" fmla="*/ 3 h 53"/>
                          <a:gd name="T6" fmla="*/ 10 w 57"/>
                          <a:gd name="T7" fmla="*/ 6 h 53"/>
                          <a:gd name="T8" fmla="*/ 6 w 57"/>
                          <a:gd name="T9" fmla="*/ 10 h 53"/>
                          <a:gd name="T10" fmla="*/ 3 w 57"/>
                          <a:gd name="T11" fmla="*/ 14 h 53"/>
                          <a:gd name="T12" fmla="*/ 1 w 57"/>
                          <a:gd name="T13" fmla="*/ 19 h 53"/>
                          <a:gd name="T14" fmla="*/ 0 w 57"/>
                          <a:gd name="T15" fmla="*/ 24 h 53"/>
                          <a:gd name="T16" fmla="*/ 0 w 57"/>
                          <a:gd name="T17" fmla="*/ 29 h 53"/>
                          <a:gd name="T18" fmla="*/ 1 w 57"/>
                          <a:gd name="T19" fmla="*/ 34 h 53"/>
                          <a:gd name="T20" fmla="*/ 3 w 57"/>
                          <a:gd name="T21" fmla="*/ 39 h 53"/>
                          <a:gd name="T22" fmla="*/ 6 w 57"/>
                          <a:gd name="T23" fmla="*/ 43 h 53"/>
                          <a:gd name="T24" fmla="*/ 10 w 57"/>
                          <a:gd name="T25" fmla="*/ 47 h 53"/>
                          <a:gd name="T26" fmla="*/ 14 w 57"/>
                          <a:gd name="T27" fmla="*/ 50 h 53"/>
                          <a:gd name="T28" fmla="*/ 20 w 57"/>
                          <a:gd name="T29" fmla="*/ 52 h 53"/>
                          <a:gd name="T30" fmla="*/ 26 w 57"/>
                          <a:gd name="T31" fmla="*/ 53 h 53"/>
                          <a:gd name="T32" fmla="*/ 31 w 57"/>
                          <a:gd name="T33" fmla="*/ 53 h 53"/>
                          <a:gd name="T34" fmla="*/ 37 w 57"/>
                          <a:gd name="T35" fmla="*/ 52 h 53"/>
                          <a:gd name="T36" fmla="*/ 43 w 57"/>
                          <a:gd name="T37" fmla="*/ 50 h 53"/>
                          <a:gd name="T38" fmla="*/ 47 w 57"/>
                          <a:gd name="T39" fmla="*/ 47 h 53"/>
                          <a:gd name="T40" fmla="*/ 51 w 57"/>
                          <a:gd name="T41" fmla="*/ 43 h 53"/>
                          <a:gd name="T42" fmla="*/ 53 w 57"/>
                          <a:gd name="T43" fmla="*/ 39 h 53"/>
                          <a:gd name="T44" fmla="*/ 55 w 57"/>
                          <a:gd name="T45" fmla="*/ 34 h 53"/>
                          <a:gd name="T46" fmla="*/ 57 w 57"/>
                          <a:gd name="T47" fmla="*/ 29 h 53"/>
                          <a:gd name="T48" fmla="*/ 57 w 57"/>
                          <a:gd name="T49" fmla="*/ 24 h 53"/>
                          <a:gd name="T50" fmla="*/ 55 w 57"/>
                          <a:gd name="T51" fmla="*/ 19 h 53"/>
                          <a:gd name="T52" fmla="*/ 53 w 57"/>
                          <a:gd name="T53" fmla="*/ 14 h 53"/>
                          <a:gd name="T54" fmla="*/ 51 w 57"/>
                          <a:gd name="T55" fmla="*/ 10 h 53"/>
                          <a:gd name="T56" fmla="*/ 47 w 57"/>
                          <a:gd name="T57" fmla="*/ 6 h 53"/>
                          <a:gd name="T58" fmla="*/ 43 w 57"/>
                          <a:gd name="T59" fmla="*/ 3 h 53"/>
                          <a:gd name="T60" fmla="*/ 37 w 57"/>
                          <a:gd name="T61" fmla="*/ 1 h 53"/>
                          <a:gd name="T62" fmla="*/ 31 w 57"/>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53">
                            <a:moveTo>
                              <a:pt x="28" y="0"/>
                            </a:moveTo>
                            <a:lnTo>
                              <a:pt x="26" y="0"/>
                            </a:lnTo>
                            <a:lnTo>
                              <a:pt x="23" y="1"/>
                            </a:lnTo>
                            <a:lnTo>
                              <a:pt x="20" y="1"/>
                            </a:lnTo>
                            <a:lnTo>
                              <a:pt x="17" y="2"/>
                            </a:lnTo>
                            <a:lnTo>
                              <a:pt x="14" y="3"/>
                            </a:lnTo>
                            <a:lnTo>
                              <a:pt x="13" y="5"/>
                            </a:lnTo>
                            <a:lnTo>
                              <a:pt x="10" y="6"/>
                            </a:lnTo>
                            <a:lnTo>
                              <a:pt x="8" y="7"/>
                            </a:lnTo>
                            <a:lnTo>
                              <a:pt x="6" y="10"/>
                            </a:lnTo>
                            <a:lnTo>
                              <a:pt x="4" y="11"/>
                            </a:lnTo>
                            <a:lnTo>
                              <a:pt x="3" y="14"/>
                            </a:lnTo>
                            <a:lnTo>
                              <a:pt x="2" y="16"/>
                            </a:lnTo>
                            <a:lnTo>
                              <a:pt x="1" y="19"/>
                            </a:lnTo>
                            <a:lnTo>
                              <a:pt x="1" y="21"/>
                            </a:lnTo>
                            <a:lnTo>
                              <a:pt x="0" y="24"/>
                            </a:lnTo>
                            <a:lnTo>
                              <a:pt x="0" y="26"/>
                            </a:lnTo>
                            <a:lnTo>
                              <a:pt x="0" y="29"/>
                            </a:lnTo>
                            <a:lnTo>
                              <a:pt x="1" y="31"/>
                            </a:lnTo>
                            <a:lnTo>
                              <a:pt x="1" y="34"/>
                            </a:lnTo>
                            <a:lnTo>
                              <a:pt x="2" y="37"/>
                            </a:lnTo>
                            <a:lnTo>
                              <a:pt x="3" y="39"/>
                            </a:lnTo>
                            <a:lnTo>
                              <a:pt x="4" y="42"/>
                            </a:lnTo>
                            <a:lnTo>
                              <a:pt x="6" y="43"/>
                            </a:lnTo>
                            <a:lnTo>
                              <a:pt x="8" y="45"/>
                            </a:lnTo>
                            <a:lnTo>
                              <a:pt x="10" y="47"/>
                            </a:lnTo>
                            <a:lnTo>
                              <a:pt x="13" y="48"/>
                            </a:lnTo>
                            <a:lnTo>
                              <a:pt x="14" y="50"/>
                            </a:lnTo>
                            <a:lnTo>
                              <a:pt x="17" y="51"/>
                            </a:lnTo>
                            <a:lnTo>
                              <a:pt x="20" y="52"/>
                            </a:lnTo>
                            <a:lnTo>
                              <a:pt x="23" y="52"/>
                            </a:lnTo>
                            <a:lnTo>
                              <a:pt x="26" y="53"/>
                            </a:lnTo>
                            <a:lnTo>
                              <a:pt x="28" y="53"/>
                            </a:lnTo>
                            <a:lnTo>
                              <a:pt x="31" y="53"/>
                            </a:lnTo>
                            <a:lnTo>
                              <a:pt x="34" y="52"/>
                            </a:lnTo>
                            <a:lnTo>
                              <a:pt x="37" y="52"/>
                            </a:lnTo>
                            <a:lnTo>
                              <a:pt x="40" y="51"/>
                            </a:lnTo>
                            <a:lnTo>
                              <a:pt x="43" y="50"/>
                            </a:lnTo>
                            <a:lnTo>
                              <a:pt x="44" y="48"/>
                            </a:lnTo>
                            <a:lnTo>
                              <a:pt x="47" y="47"/>
                            </a:lnTo>
                            <a:lnTo>
                              <a:pt x="49" y="45"/>
                            </a:lnTo>
                            <a:lnTo>
                              <a:pt x="51" y="43"/>
                            </a:lnTo>
                            <a:lnTo>
                              <a:pt x="52" y="42"/>
                            </a:lnTo>
                            <a:lnTo>
                              <a:pt x="53" y="39"/>
                            </a:lnTo>
                            <a:lnTo>
                              <a:pt x="54" y="37"/>
                            </a:lnTo>
                            <a:lnTo>
                              <a:pt x="55" y="34"/>
                            </a:lnTo>
                            <a:lnTo>
                              <a:pt x="56" y="31"/>
                            </a:lnTo>
                            <a:lnTo>
                              <a:pt x="57" y="29"/>
                            </a:lnTo>
                            <a:lnTo>
                              <a:pt x="57" y="26"/>
                            </a:lnTo>
                            <a:lnTo>
                              <a:pt x="57" y="24"/>
                            </a:lnTo>
                            <a:lnTo>
                              <a:pt x="56" y="21"/>
                            </a:lnTo>
                            <a:lnTo>
                              <a:pt x="55" y="19"/>
                            </a:lnTo>
                            <a:lnTo>
                              <a:pt x="54" y="16"/>
                            </a:lnTo>
                            <a:lnTo>
                              <a:pt x="53" y="14"/>
                            </a:lnTo>
                            <a:lnTo>
                              <a:pt x="52" y="11"/>
                            </a:lnTo>
                            <a:lnTo>
                              <a:pt x="51" y="10"/>
                            </a:lnTo>
                            <a:lnTo>
                              <a:pt x="49" y="7"/>
                            </a:lnTo>
                            <a:lnTo>
                              <a:pt x="47" y="6"/>
                            </a:lnTo>
                            <a:lnTo>
                              <a:pt x="44" y="5"/>
                            </a:lnTo>
                            <a:lnTo>
                              <a:pt x="43" y="3"/>
                            </a:lnTo>
                            <a:lnTo>
                              <a:pt x="40" y="2"/>
                            </a:lnTo>
                            <a:lnTo>
                              <a:pt x="37" y="1"/>
                            </a:lnTo>
                            <a:lnTo>
                              <a:pt x="34" y="1"/>
                            </a:lnTo>
                            <a:lnTo>
                              <a:pt x="31" y="0"/>
                            </a:lnTo>
                            <a:lnTo>
                              <a:pt x="2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6" name="Freeform 3453"/>
                      <p:cNvSpPr>
                        <a:spLocks/>
                      </p:cNvSpPr>
                      <p:nvPr/>
                    </p:nvSpPr>
                    <p:spPr bwMode="auto">
                      <a:xfrm>
                        <a:off x="2399" y="3158"/>
                        <a:ext cx="57" cy="53"/>
                      </a:xfrm>
                      <a:custGeom>
                        <a:avLst/>
                        <a:gdLst>
                          <a:gd name="T0" fmla="*/ 26 w 57"/>
                          <a:gd name="T1" fmla="*/ 0 h 53"/>
                          <a:gd name="T2" fmla="*/ 20 w 57"/>
                          <a:gd name="T3" fmla="*/ 1 h 53"/>
                          <a:gd name="T4" fmla="*/ 14 w 57"/>
                          <a:gd name="T5" fmla="*/ 3 h 53"/>
                          <a:gd name="T6" fmla="*/ 10 w 57"/>
                          <a:gd name="T7" fmla="*/ 6 h 53"/>
                          <a:gd name="T8" fmla="*/ 6 w 57"/>
                          <a:gd name="T9" fmla="*/ 10 h 53"/>
                          <a:gd name="T10" fmla="*/ 3 w 57"/>
                          <a:gd name="T11" fmla="*/ 14 h 53"/>
                          <a:gd name="T12" fmla="*/ 1 w 57"/>
                          <a:gd name="T13" fmla="*/ 19 h 53"/>
                          <a:gd name="T14" fmla="*/ 0 w 57"/>
                          <a:gd name="T15" fmla="*/ 24 h 53"/>
                          <a:gd name="T16" fmla="*/ 0 w 57"/>
                          <a:gd name="T17" fmla="*/ 29 h 53"/>
                          <a:gd name="T18" fmla="*/ 1 w 57"/>
                          <a:gd name="T19" fmla="*/ 34 h 53"/>
                          <a:gd name="T20" fmla="*/ 3 w 57"/>
                          <a:gd name="T21" fmla="*/ 39 h 53"/>
                          <a:gd name="T22" fmla="*/ 6 w 57"/>
                          <a:gd name="T23" fmla="*/ 43 h 53"/>
                          <a:gd name="T24" fmla="*/ 10 w 57"/>
                          <a:gd name="T25" fmla="*/ 47 h 53"/>
                          <a:gd name="T26" fmla="*/ 14 w 57"/>
                          <a:gd name="T27" fmla="*/ 50 h 53"/>
                          <a:gd name="T28" fmla="*/ 20 w 57"/>
                          <a:gd name="T29" fmla="*/ 52 h 53"/>
                          <a:gd name="T30" fmla="*/ 26 w 57"/>
                          <a:gd name="T31" fmla="*/ 53 h 53"/>
                          <a:gd name="T32" fmla="*/ 31 w 57"/>
                          <a:gd name="T33" fmla="*/ 53 h 53"/>
                          <a:gd name="T34" fmla="*/ 37 w 57"/>
                          <a:gd name="T35" fmla="*/ 52 h 53"/>
                          <a:gd name="T36" fmla="*/ 43 w 57"/>
                          <a:gd name="T37" fmla="*/ 50 h 53"/>
                          <a:gd name="T38" fmla="*/ 47 w 57"/>
                          <a:gd name="T39" fmla="*/ 47 h 53"/>
                          <a:gd name="T40" fmla="*/ 51 w 57"/>
                          <a:gd name="T41" fmla="*/ 43 h 53"/>
                          <a:gd name="T42" fmla="*/ 53 w 57"/>
                          <a:gd name="T43" fmla="*/ 39 h 53"/>
                          <a:gd name="T44" fmla="*/ 55 w 57"/>
                          <a:gd name="T45" fmla="*/ 34 h 53"/>
                          <a:gd name="T46" fmla="*/ 57 w 57"/>
                          <a:gd name="T47" fmla="*/ 29 h 53"/>
                          <a:gd name="T48" fmla="*/ 57 w 57"/>
                          <a:gd name="T49" fmla="*/ 24 h 53"/>
                          <a:gd name="T50" fmla="*/ 55 w 57"/>
                          <a:gd name="T51" fmla="*/ 19 h 53"/>
                          <a:gd name="T52" fmla="*/ 53 w 57"/>
                          <a:gd name="T53" fmla="*/ 14 h 53"/>
                          <a:gd name="T54" fmla="*/ 51 w 57"/>
                          <a:gd name="T55" fmla="*/ 10 h 53"/>
                          <a:gd name="T56" fmla="*/ 47 w 57"/>
                          <a:gd name="T57" fmla="*/ 6 h 53"/>
                          <a:gd name="T58" fmla="*/ 43 w 57"/>
                          <a:gd name="T59" fmla="*/ 3 h 53"/>
                          <a:gd name="T60" fmla="*/ 37 w 57"/>
                          <a:gd name="T61" fmla="*/ 1 h 53"/>
                          <a:gd name="T62" fmla="*/ 31 w 57"/>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53">
                            <a:moveTo>
                              <a:pt x="28" y="0"/>
                            </a:moveTo>
                            <a:lnTo>
                              <a:pt x="26" y="0"/>
                            </a:lnTo>
                            <a:lnTo>
                              <a:pt x="23" y="1"/>
                            </a:lnTo>
                            <a:lnTo>
                              <a:pt x="20" y="1"/>
                            </a:lnTo>
                            <a:lnTo>
                              <a:pt x="17" y="2"/>
                            </a:lnTo>
                            <a:lnTo>
                              <a:pt x="14" y="3"/>
                            </a:lnTo>
                            <a:lnTo>
                              <a:pt x="13" y="5"/>
                            </a:lnTo>
                            <a:lnTo>
                              <a:pt x="10" y="6"/>
                            </a:lnTo>
                            <a:lnTo>
                              <a:pt x="8" y="7"/>
                            </a:lnTo>
                            <a:lnTo>
                              <a:pt x="6" y="10"/>
                            </a:lnTo>
                            <a:lnTo>
                              <a:pt x="4" y="11"/>
                            </a:lnTo>
                            <a:lnTo>
                              <a:pt x="3" y="14"/>
                            </a:lnTo>
                            <a:lnTo>
                              <a:pt x="2" y="16"/>
                            </a:lnTo>
                            <a:lnTo>
                              <a:pt x="1" y="19"/>
                            </a:lnTo>
                            <a:lnTo>
                              <a:pt x="1" y="21"/>
                            </a:lnTo>
                            <a:lnTo>
                              <a:pt x="0" y="24"/>
                            </a:lnTo>
                            <a:lnTo>
                              <a:pt x="0" y="26"/>
                            </a:lnTo>
                            <a:lnTo>
                              <a:pt x="0" y="29"/>
                            </a:lnTo>
                            <a:lnTo>
                              <a:pt x="1" y="31"/>
                            </a:lnTo>
                            <a:lnTo>
                              <a:pt x="1" y="34"/>
                            </a:lnTo>
                            <a:lnTo>
                              <a:pt x="2" y="37"/>
                            </a:lnTo>
                            <a:lnTo>
                              <a:pt x="3" y="39"/>
                            </a:lnTo>
                            <a:lnTo>
                              <a:pt x="4" y="42"/>
                            </a:lnTo>
                            <a:lnTo>
                              <a:pt x="6" y="43"/>
                            </a:lnTo>
                            <a:lnTo>
                              <a:pt x="8" y="45"/>
                            </a:lnTo>
                            <a:lnTo>
                              <a:pt x="10" y="47"/>
                            </a:lnTo>
                            <a:lnTo>
                              <a:pt x="13" y="48"/>
                            </a:lnTo>
                            <a:lnTo>
                              <a:pt x="14" y="50"/>
                            </a:lnTo>
                            <a:lnTo>
                              <a:pt x="17" y="51"/>
                            </a:lnTo>
                            <a:lnTo>
                              <a:pt x="20" y="52"/>
                            </a:lnTo>
                            <a:lnTo>
                              <a:pt x="23" y="52"/>
                            </a:lnTo>
                            <a:lnTo>
                              <a:pt x="26" y="53"/>
                            </a:lnTo>
                            <a:lnTo>
                              <a:pt x="28" y="53"/>
                            </a:lnTo>
                            <a:lnTo>
                              <a:pt x="31" y="53"/>
                            </a:lnTo>
                            <a:lnTo>
                              <a:pt x="34" y="52"/>
                            </a:lnTo>
                            <a:lnTo>
                              <a:pt x="37" y="52"/>
                            </a:lnTo>
                            <a:lnTo>
                              <a:pt x="40" y="51"/>
                            </a:lnTo>
                            <a:lnTo>
                              <a:pt x="43" y="50"/>
                            </a:lnTo>
                            <a:lnTo>
                              <a:pt x="44" y="48"/>
                            </a:lnTo>
                            <a:lnTo>
                              <a:pt x="47" y="47"/>
                            </a:lnTo>
                            <a:lnTo>
                              <a:pt x="49" y="45"/>
                            </a:lnTo>
                            <a:lnTo>
                              <a:pt x="51" y="43"/>
                            </a:lnTo>
                            <a:lnTo>
                              <a:pt x="52" y="42"/>
                            </a:lnTo>
                            <a:lnTo>
                              <a:pt x="53" y="39"/>
                            </a:lnTo>
                            <a:lnTo>
                              <a:pt x="54" y="37"/>
                            </a:lnTo>
                            <a:lnTo>
                              <a:pt x="55" y="34"/>
                            </a:lnTo>
                            <a:lnTo>
                              <a:pt x="56" y="31"/>
                            </a:lnTo>
                            <a:lnTo>
                              <a:pt x="57" y="29"/>
                            </a:lnTo>
                            <a:lnTo>
                              <a:pt x="57" y="26"/>
                            </a:lnTo>
                            <a:lnTo>
                              <a:pt x="57" y="24"/>
                            </a:lnTo>
                            <a:lnTo>
                              <a:pt x="56" y="21"/>
                            </a:lnTo>
                            <a:lnTo>
                              <a:pt x="55" y="19"/>
                            </a:lnTo>
                            <a:lnTo>
                              <a:pt x="54" y="16"/>
                            </a:lnTo>
                            <a:lnTo>
                              <a:pt x="53" y="14"/>
                            </a:lnTo>
                            <a:lnTo>
                              <a:pt x="52" y="11"/>
                            </a:lnTo>
                            <a:lnTo>
                              <a:pt x="51" y="10"/>
                            </a:lnTo>
                            <a:lnTo>
                              <a:pt x="49" y="7"/>
                            </a:lnTo>
                            <a:lnTo>
                              <a:pt x="47" y="6"/>
                            </a:lnTo>
                            <a:lnTo>
                              <a:pt x="44" y="5"/>
                            </a:lnTo>
                            <a:lnTo>
                              <a:pt x="43" y="3"/>
                            </a:lnTo>
                            <a:lnTo>
                              <a:pt x="40" y="2"/>
                            </a:lnTo>
                            <a:lnTo>
                              <a:pt x="37" y="1"/>
                            </a:lnTo>
                            <a:lnTo>
                              <a:pt x="34" y="1"/>
                            </a:lnTo>
                            <a:lnTo>
                              <a:pt x="31" y="0"/>
                            </a:lnTo>
                            <a:lnTo>
                              <a:pt x="2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19" name="Group 3454"/>
                    <p:cNvGrpSpPr>
                      <a:grpSpLocks/>
                    </p:cNvGrpSpPr>
                    <p:nvPr/>
                  </p:nvGrpSpPr>
                  <p:grpSpPr bwMode="auto">
                    <a:xfrm>
                      <a:off x="2391" y="3150"/>
                      <a:ext cx="33" cy="31"/>
                      <a:chOff x="2391" y="3150"/>
                      <a:chExt cx="33" cy="31"/>
                    </a:xfrm>
                  </p:grpSpPr>
                  <p:sp>
                    <p:nvSpPr>
                      <p:cNvPr id="953" name="Freeform 3455"/>
                      <p:cNvSpPr>
                        <a:spLocks/>
                      </p:cNvSpPr>
                      <p:nvPr/>
                    </p:nvSpPr>
                    <p:spPr bwMode="auto">
                      <a:xfrm>
                        <a:off x="2391" y="3150"/>
                        <a:ext cx="33" cy="31"/>
                      </a:xfrm>
                      <a:custGeom>
                        <a:avLst/>
                        <a:gdLst>
                          <a:gd name="T0" fmla="*/ 14 w 33"/>
                          <a:gd name="T1" fmla="*/ 31 h 31"/>
                          <a:gd name="T2" fmla="*/ 14 w 33"/>
                          <a:gd name="T3" fmla="*/ 31 h 31"/>
                          <a:gd name="T4" fmla="*/ 14 w 33"/>
                          <a:gd name="T5" fmla="*/ 29 h 31"/>
                          <a:gd name="T6" fmla="*/ 14 w 33"/>
                          <a:gd name="T7" fmla="*/ 27 h 31"/>
                          <a:gd name="T8" fmla="*/ 14 w 33"/>
                          <a:gd name="T9" fmla="*/ 26 h 31"/>
                          <a:gd name="T10" fmla="*/ 14 w 33"/>
                          <a:gd name="T11" fmla="*/ 24 h 31"/>
                          <a:gd name="T12" fmla="*/ 15 w 33"/>
                          <a:gd name="T13" fmla="*/ 22 h 31"/>
                          <a:gd name="T14" fmla="*/ 16 w 33"/>
                          <a:gd name="T15" fmla="*/ 21 h 31"/>
                          <a:gd name="T16" fmla="*/ 17 w 33"/>
                          <a:gd name="T17" fmla="*/ 19 h 31"/>
                          <a:gd name="T18" fmla="*/ 19 w 33"/>
                          <a:gd name="T19" fmla="*/ 18 h 31"/>
                          <a:gd name="T20" fmla="*/ 20 w 33"/>
                          <a:gd name="T21" fmla="*/ 16 h 31"/>
                          <a:gd name="T22" fmla="*/ 22 w 33"/>
                          <a:gd name="T23" fmla="*/ 16 h 31"/>
                          <a:gd name="T24" fmla="*/ 24 w 33"/>
                          <a:gd name="T25" fmla="*/ 14 h 31"/>
                          <a:gd name="T26" fmla="*/ 25 w 33"/>
                          <a:gd name="T27" fmla="*/ 13 h 31"/>
                          <a:gd name="T28" fmla="*/ 27 w 33"/>
                          <a:gd name="T29" fmla="*/ 13 h 31"/>
                          <a:gd name="T30" fmla="*/ 29 w 33"/>
                          <a:gd name="T31" fmla="*/ 12 h 31"/>
                          <a:gd name="T32" fmla="*/ 30 w 33"/>
                          <a:gd name="T33" fmla="*/ 12 h 31"/>
                          <a:gd name="T34" fmla="*/ 33 w 33"/>
                          <a:gd name="T35" fmla="*/ 11 h 31"/>
                          <a:gd name="T36" fmla="*/ 33 w 33"/>
                          <a:gd name="T37" fmla="*/ 0 h 31"/>
                          <a:gd name="T38" fmla="*/ 30 w 33"/>
                          <a:gd name="T39" fmla="*/ 1 h 31"/>
                          <a:gd name="T40" fmla="*/ 27 w 33"/>
                          <a:gd name="T41" fmla="*/ 1 h 31"/>
                          <a:gd name="T42" fmla="*/ 24 w 33"/>
                          <a:gd name="T43" fmla="*/ 2 h 31"/>
                          <a:gd name="T44" fmla="*/ 20 w 33"/>
                          <a:gd name="T45" fmla="*/ 4 h 31"/>
                          <a:gd name="T46" fmla="*/ 18 w 33"/>
                          <a:gd name="T47" fmla="*/ 4 h 31"/>
                          <a:gd name="T48" fmla="*/ 14 w 33"/>
                          <a:gd name="T49" fmla="*/ 5 h 31"/>
                          <a:gd name="T50" fmla="*/ 13 w 33"/>
                          <a:gd name="T51" fmla="*/ 8 h 31"/>
                          <a:gd name="T52" fmla="*/ 10 w 33"/>
                          <a:gd name="T53" fmla="*/ 10 h 31"/>
                          <a:gd name="T54" fmla="*/ 9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4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4" y="31"/>
                            </a:moveTo>
                            <a:lnTo>
                              <a:pt x="14" y="31"/>
                            </a:lnTo>
                            <a:lnTo>
                              <a:pt x="14" y="29"/>
                            </a:lnTo>
                            <a:lnTo>
                              <a:pt x="14" y="27"/>
                            </a:lnTo>
                            <a:lnTo>
                              <a:pt x="14" y="26"/>
                            </a:lnTo>
                            <a:lnTo>
                              <a:pt x="14" y="24"/>
                            </a:lnTo>
                            <a:lnTo>
                              <a:pt x="15" y="22"/>
                            </a:lnTo>
                            <a:lnTo>
                              <a:pt x="16" y="21"/>
                            </a:lnTo>
                            <a:lnTo>
                              <a:pt x="17" y="19"/>
                            </a:lnTo>
                            <a:lnTo>
                              <a:pt x="19" y="18"/>
                            </a:lnTo>
                            <a:lnTo>
                              <a:pt x="20" y="16"/>
                            </a:lnTo>
                            <a:lnTo>
                              <a:pt x="22" y="16"/>
                            </a:lnTo>
                            <a:lnTo>
                              <a:pt x="24" y="14"/>
                            </a:lnTo>
                            <a:lnTo>
                              <a:pt x="25" y="13"/>
                            </a:lnTo>
                            <a:lnTo>
                              <a:pt x="27" y="13"/>
                            </a:lnTo>
                            <a:lnTo>
                              <a:pt x="29" y="12"/>
                            </a:lnTo>
                            <a:lnTo>
                              <a:pt x="30" y="12"/>
                            </a:lnTo>
                            <a:lnTo>
                              <a:pt x="33" y="11"/>
                            </a:lnTo>
                            <a:lnTo>
                              <a:pt x="33" y="0"/>
                            </a:lnTo>
                            <a:lnTo>
                              <a:pt x="30" y="1"/>
                            </a:lnTo>
                            <a:lnTo>
                              <a:pt x="27" y="1"/>
                            </a:lnTo>
                            <a:lnTo>
                              <a:pt x="24" y="2"/>
                            </a:lnTo>
                            <a:lnTo>
                              <a:pt x="20" y="4"/>
                            </a:lnTo>
                            <a:lnTo>
                              <a:pt x="18" y="4"/>
                            </a:lnTo>
                            <a:lnTo>
                              <a:pt x="14" y="5"/>
                            </a:lnTo>
                            <a:lnTo>
                              <a:pt x="13" y="8"/>
                            </a:lnTo>
                            <a:lnTo>
                              <a:pt x="10" y="10"/>
                            </a:lnTo>
                            <a:lnTo>
                              <a:pt x="9" y="11"/>
                            </a:lnTo>
                            <a:lnTo>
                              <a:pt x="6" y="14"/>
                            </a:lnTo>
                            <a:lnTo>
                              <a:pt x="4" y="16"/>
                            </a:lnTo>
                            <a:lnTo>
                              <a:pt x="3" y="19"/>
                            </a:lnTo>
                            <a:lnTo>
                              <a:pt x="2" y="22"/>
                            </a:lnTo>
                            <a:lnTo>
                              <a:pt x="1" y="25"/>
                            </a:lnTo>
                            <a:lnTo>
                              <a:pt x="0" y="27"/>
                            </a:lnTo>
                            <a:lnTo>
                              <a:pt x="0" y="31"/>
                            </a:lnTo>
                            <a:lnTo>
                              <a:pt x="14"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4" name="Freeform 3456"/>
                      <p:cNvSpPr>
                        <a:spLocks/>
                      </p:cNvSpPr>
                      <p:nvPr/>
                    </p:nvSpPr>
                    <p:spPr bwMode="auto">
                      <a:xfrm>
                        <a:off x="2391" y="3150"/>
                        <a:ext cx="33" cy="31"/>
                      </a:xfrm>
                      <a:custGeom>
                        <a:avLst/>
                        <a:gdLst>
                          <a:gd name="T0" fmla="*/ 14 w 33"/>
                          <a:gd name="T1" fmla="*/ 31 h 31"/>
                          <a:gd name="T2" fmla="*/ 14 w 33"/>
                          <a:gd name="T3" fmla="*/ 31 h 31"/>
                          <a:gd name="T4" fmla="*/ 14 w 33"/>
                          <a:gd name="T5" fmla="*/ 29 h 31"/>
                          <a:gd name="T6" fmla="*/ 14 w 33"/>
                          <a:gd name="T7" fmla="*/ 27 h 31"/>
                          <a:gd name="T8" fmla="*/ 14 w 33"/>
                          <a:gd name="T9" fmla="*/ 26 h 31"/>
                          <a:gd name="T10" fmla="*/ 14 w 33"/>
                          <a:gd name="T11" fmla="*/ 24 h 31"/>
                          <a:gd name="T12" fmla="*/ 15 w 33"/>
                          <a:gd name="T13" fmla="*/ 22 h 31"/>
                          <a:gd name="T14" fmla="*/ 16 w 33"/>
                          <a:gd name="T15" fmla="*/ 21 h 31"/>
                          <a:gd name="T16" fmla="*/ 17 w 33"/>
                          <a:gd name="T17" fmla="*/ 19 h 31"/>
                          <a:gd name="T18" fmla="*/ 19 w 33"/>
                          <a:gd name="T19" fmla="*/ 18 h 31"/>
                          <a:gd name="T20" fmla="*/ 20 w 33"/>
                          <a:gd name="T21" fmla="*/ 16 h 31"/>
                          <a:gd name="T22" fmla="*/ 22 w 33"/>
                          <a:gd name="T23" fmla="*/ 16 h 31"/>
                          <a:gd name="T24" fmla="*/ 24 w 33"/>
                          <a:gd name="T25" fmla="*/ 14 h 31"/>
                          <a:gd name="T26" fmla="*/ 25 w 33"/>
                          <a:gd name="T27" fmla="*/ 13 h 31"/>
                          <a:gd name="T28" fmla="*/ 27 w 33"/>
                          <a:gd name="T29" fmla="*/ 13 h 31"/>
                          <a:gd name="T30" fmla="*/ 29 w 33"/>
                          <a:gd name="T31" fmla="*/ 12 h 31"/>
                          <a:gd name="T32" fmla="*/ 30 w 33"/>
                          <a:gd name="T33" fmla="*/ 12 h 31"/>
                          <a:gd name="T34" fmla="*/ 33 w 33"/>
                          <a:gd name="T35" fmla="*/ 11 h 31"/>
                          <a:gd name="T36" fmla="*/ 33 w 33"/>
                          <a:gd name="T37" fmla="*/ 0 h 31"/>
                          <a:gd name="T38" fmla="*/ 30 w 33"/>
                          <a:gd name="T39" fmla="*/ 1 h 31"/>
                          <a:gd name="T40" fmla="*/ 27 w 33"/>
                          <a:gd name="T41" fmla="*/ 1 h 31"/>
                          <a:gd name="T42" fmla="*/ 24 w 33"/>
                          <a:gd name="T43" fmla="*/ 2 h 31"/>
                          <a:gd name="T44" fmla="*/ 20 w 33"/>
                          <a:gd name="T45" fmla="*/ 4 h 31"/>
                          <a:gd name="T46" fmla="*/ 18 w 33"/>
                          <a:gd name="T47" fmla="*/ 4 h 31"/>
                          <a:gd name="T48" fmla="*/ 14 w 33"/>
                          <a:gd name="T49" fmla="*/ 5 h 31"/>
                          <a:gd name="T50" fmla="*/ 13 w 33"/>
                          <a:gd name="T51" fmla="*/ 8 h 31"/>
                          <a:gd name="T52" fmla="*/ 10 w 33"/>
                          <a:gd name="T53" fmla="*/ 10 h 31"/>
                          <a:gd name="T54" fmla="*/ 9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4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4" y="31"/>
                            </a:moveTo>
                            <a:lnTo>
                              <a:pt x="14" y="31"/>
                            </a:lnTo>
                            <a:lnTo>
                              <a:pt x="14" y="29"/>
                            </a:lnTo>
                            <a:lnTo>
                              <a:pt x="14" y="27"/>
                            </a:lnTo>
                            <a:lnTo>
                              <a:pt x="14" y="26"/>
                            </a:lnTo>
                            <a:lnTo>
                              <a:pt x="14" y="24"/>
                            </a:lnTo>
                            <a:lnTo>
                              <a:pt x="15" y="22"/>
                            </a:lnTo>
                            <a:lnTo>
                              <a:pt x="16" y="21"/>
                            </a:lnTo>
                            <a:lnTo>
                              <a:pt x="17" y="19"/>
                            </a:lnTo>
                            <a:lnTo>
                              <a:pt x="19" y="18"/>
                            </a:lnTo>
                            <a:lnTo>
                              <a:pt x="20" y="16"/>
                            </a:lnTo>
                            <a:lnTo>
                              <a:pt x="22" y="16"/>
                            </a:lnTo>
                            <a:lnTo>
                              <a:pt x="24" y="14"/>
                            </a:lnTo>
                            <a:lnTo>
                              <a:pt x="25" y="13"/>
                            </a:lnTo>
                            <a:lnTo>
                              <a:pt x="27" y="13"/>
                            </a:lnTo>
                            <a:lnTo>
                              <a:pt x="29" y="12"/>
                            </a:lnTo>
                            <a:lnTo>
                              <a:pt x="30" y="12"/>
                            </a:lnTo>
                            <a:lnTo>
                              <a:pt x="33" y="11"/>
                            </a:lnTo>
                            <a:lnTo>
                              <a:pt x="33" y="0"/>
                            </a:lnTo>
                            <a:lnTo>
                              <a:pt x="30" y="1"/>
                            </a:lnTo>
                            <a:lnTo>
                              <a:pt x="27" y="1"/>
                            </a:lnTo>
                            <a:lnTo>
                              <a:pt x="24" y="2"/>
                            </a:lnTo>
                            <a:lnTo>
                              <a:pt x="20" y="4"/>
                            </a:lnTo>
                            <a:lnTo>
                              <a:pt x="18" y="4"/>
                            </a:lnTo>
                            <a:lnTo>
                              <a:pt x="14" y="5"/>
                            </a:lnTo>
                            <a:lnTo>
                              <a:pt x="13" y="8"/>
                            </a:lnTo>
                            <a:lnTo>
                              <a:pt x="10" y="10"/>
                            </a:lnTo>
                            <a:lnTo>
                              <a:pt x="9" y="11"/>
                            </a:lnTo>
                            <a:lnTo>
                              <a:pt x="6" y="14"/>
                            </a:lnTo>
                            <a:lnTo>
                              <a:pt x="4" y="16"/>
                            </a:lnTo>
                            <a:lnTo>
                              <a:pt x="3" y="19"/>
                            </a:lnTo>
                            <a:lnTo>
                              <a:pt x="2" y="22"/>
                            </a:lnTo>
                            <a:lnTo>
                              <a:pt x="1" y="25"/>
                            </a:lnTo>
                            <a:lnTo>
                              <a:pt x="0" y="27"/>
                            </a:lnTo>
                            <a:lnTo>
                              <a:pt x="0" y="31"/>
                            </a:lnTo>
                            <a:lnTo>
                              <a:pt x="14"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20" name="Group 3457"/>
                    <p:cNvGrpSpPr>
                      <a:grpSpLocks/>
                    </p:cNvGrpSpPr>
                    <p:nvPr/>
                  </p:nvGrpSpPr>
                  <p:grpSpPr bwMode="auto">
                    <a:xfrm>
                      <a:off x="2391" y="3186"/>
                      <a:ext cx="33" cy="33"/>
                      <a:chOff x="2391" y="3186"/>
                      <a:chExt cx="33" cy="33"/>
                    </a:xfrm>
                  </p:grpSpPr>
                  <p:sp>
                    <p:nvSpPr>
                      <p:cNvPr id="951" name="Freeform 3458"/>
                      <p:cNvSpPr>
                        <a:spLocks/>
                      </p:cNvSpPr>
                      <p:nvPr/>
                    </p:nvSpPr>
                    <p:spPr bwMode="auto">
                      <a:xfrm>
                        <a:off x="2391" y="3186"/>
                        <a:ext cx="33" cy="33"/>
                      </a:xfrm>
                      <a:custGeom>
                        <a:avLst/>
                        <a:gdLst>
                          <a:gd name="T0" fmla="*/ 33 w 33"/>
                          <a:gd name="T1" fmla="*/ 21 h 33"/>
                          <a:gd name="T2" fmla="*/ 33 w 33"/>
                          <a:gd name="T3" fmla="*/ 21 h 33"/>
                          <a:gd name="T4" fmla="*/ 30 w 33"/>
                          <a:gd name="T5" fmla="*/ 21 h 33"/>
                          <a:gd name="T6" fmla="*/ 29 w 33"/>
                          <a:gd name="T7" fmla="*/ 21 h 33"/>
                          <a:gd name="T8" fmla="*/ 27 w 33"/>
                          <a:gd name="T9" fmla="*/ 20 h 33"/>
                          <a:gd name="T10" fmla="*/ 25 w 33"/>
                          <a:gd name="T11" fmla="*/ 19 h 33"/>
                          <a:gd name="T12" fmla="*/ 24 w 33"/>
                          <a:gd name="T13" fmla="*/ 18 h 33"/>
                          <a:gd name="T14" fmla="*/ 22 w 33"/>
                          <a:gd name="T15" fmla="*/ 17 h 33"/>
                          <a:gd name="T16" fmla="*/ 20 w 33"/>
                          <a:gd name="T17" fmla="*/ 16 h 33"/>
                          <a:gd name="T18" fmla="*/ 19 w 33"/>
                          <a:gd name="T19" fmla="*/ 15 h 33"/>
                          <a:gd name="T20" fmla="*/ 17 w 33"/>
                          <a:gd name="T21" fmla="*/ 13 h 33"/>
                          <a:gd name="T22" fmla="*/ 16 w 33"/>
                          <a:gd name="T23" fmla="*/ 11 h 33"/>
                          <a:gd name="T24" fmla="*/ 15 w 33"/>
                          <a:gd name="T25" fmla="*/ 9 h 33"/>
                          <a:gd name="T26" fmla="*/ 14 w 33"/>
                          <a:gd name="T27" fmla="*/ 9 h 33"/>
                          <a:gd name="T28" fmla="*/ 14 w 33"/>
                          <a:gd name="T29" fmla="*/ 7 h 33"/>
                          <a:gd name="T30" fmla="*/ 14 w 33"/>
                          <a:gd name="T31" fmla="*/ 5 h 33"/>
                          <a:gd name="T32" fmla="*/ 14 w 33"/>
                          <a:gd name="T33" fmla="*/ 3 h 33"/>
                          <a:gd name="T34" fmla="*/ 14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9 w 33"/>
                          <a:gd name="T51" fmla="*/ 21 h 33"/>
                          <a:gd name="T52" fmla="*/ 10 w 33"/>
                          <a:gd name="T53" fmla="*/ 24 h 33"/>
                          <a:gd name="T54" fmla="*/ 13 w 33"/>
                          <a:gd name="T55" fmla="*/ 25 h 33"/>
                          <a:gd name="T56" fmla="*/ 14 w 33"/>
                          <a:gd name="T57" fmla="*/ 27 h 33"/>
                          <a:gd name="T58" fmla="*/ 18 w 33"/>
                          <a:gd name="T59" fmla="*/ 29 h 33"/>
                          <a:gd name="T60" fmla="*/ 20 w 33"/>
                          <a:gd name="T61" fmla="*/ 30 h 33"/>
                          <a:gd name="T62" fmla="*/ 24 w 33"/>
                          <a:gd name="T63" fmla="*/ 32 h 33"/>
                          <a:gd name="T64" fmla="*/ 27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7" y="20"/>
                            </a:lnTo>
                            <a:lnTo>
                              <a:pt x="25" y="19"/>
                            </a:lnTo>
                            <a:lnTo>
                              <a:pt x="24" y="18"/>
                            </a:lnTo>
                            <a:lnTo>
                              <a:pt x="22" y="17"/>
                            </a:lnTo>
                            <a:lnTo>
                              <a:pt x="20" y="16"/>
                            </a:lnTo>
                            <a:lnTo>
                              <a:pt x="19" y="15"/>
                            </a:lnTo>
                            <a:lnTo>
                              <a:pt x="17" y="13"/>
                            </a:lnTo>
                            <a:lnTo>
                              <a:pt x="16" y="11"/>
                            </a:lnTo>
                            <a:lnTo>
                              <a:pt x="15" y="9"/>
                            </a:lnTo>
                            <a:lnTo>
                              <a:pt x="14" y="9"/>
                            </a:lnTo>
                            <a:lnTo>
                              <a:pt x="14" y="7"/>
                            </a:lnTo>
                            <a:lnTo>
                              <a:pt x="14" y="5"/>
                            </a:lnTo>
                            <a:lnTo>
                              <a:pt x="14" y="3"/>
                            </a:lnTo>
                            <a:lnTo>
                              <a:pt x="14" y="0"/>
                            </a:lnTo>
                            <a:lnTo>
                              <a:pt x="0" y="0"/>
                            </a:lnTo>
                            <a:lnTo>
                              <a:pt x="0" y="4"/>
                            </a:lnTo>
                            <a:lnTo>
                              <a:pt x="1" y="8"/>
                            </a:lnTo>
                            <a:lnTo>
                              <a:pt x="2" y="9"/>
                            </a:lnTo>
                            <a:lnTo>
                              <a:pt x="3" y="13"/>
                            </a:lnTo>
                            <a:lnTo>
                              <a:pt x="4" y="15"/>
                            </a:lnTo>
                            <a:lnTo>
                              <a:pt x="6" y="19"/>
                            </a:lnTo>
                            <a:lnTo>
                              <a:pt x="9" y="21"/>
                            </a:lnTo>
                            <a:lnTo>
                              <a:pt x="10" y="24"/>
                            </a:lnTo>
                            <a:lnTo>
                              <a:pt x="13" y="25"/>
                            </a:lnTo>
                            <a:lnTo>
                              <a:pt x="14" y="27"/>
                            </a:lnTo>
                            <a:lnTo>
                              <a:pt x="18" y="29"/>
                            </a:lnTo>
                            <a:lnTo>
                              <a:pt x="20" y="30"/>
                            </a:lnTo>
                            <a:lnTo>
                              <a:pt x="24" y="32"/>
                            </a:lnTo>
                            <a:lnTo>
                              <a:pt x="27" y="33"/>
                            </a:lnTo>
                            <a:lnTo>
                              <a:pt x="30"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2" name="Freeform 3459"/>
                      <p:cNvSpPr>
                        <a:spLocks/>
                      </p:cNvSpPr>
                      <p:nvPr/>
                    </p:nvSpPr>
                    <p:spPr bwMode="auto">
                      <a:xfrm>
                        <a:off x="2391" y="3186"/>
                        <a:ext cx="33" cy="33"/>
                      </a:xfrm>
                      <a:custGeom>
                        <a:avLst/>
                        <a:gdLst>
                          <a:gd name="T0" fmla="*/ 33 w 33"/>
                          <a:gd name="T1" fmla="*/ 21 h 33"/>
                          <a:gd name="T2" fmla="*/ 33 w 33"/>
                          <a:gd name="T3" fmla="*/ 21 h 33"/>
                          <a:gd name="T4" fmla="*/ 30 w 33"/>
                          <a:gd name="T5" fmla="*/ 21 h 33"/>
                          <a:gd name="T6" fmla="*/ 29 w 33"/>
                          <a:gd name="T7" fmla="*/ 21 h 33"/>
                          <a:gd name="T8" fmla="*/ 27 w 33"/>
                          <a:gd name="T9" fmla="*/ 20 h 33"/>
                          <a:gd name="T10" fmla="*/ 25 w 33"/>
                          <a:gd name="T11" fmla="*/ 19 h 33"/>
                          <a:gd name="T12" fmla="*/ 24 w 33"/>
                          <a:gd name="T13" fmla="*/ 18 h 33"/>
                          <a:gd name="T14" fmla="*/ 22 w 33"/>
                          <a:gd name="T15" fmla="*/ 17 h 33"/>
                          <a:gd name="T16" fmla="*/ 20 w 33"/>
                          <a:gd name="T17" fmla="*/ 16 h 33"/>
                          <a:gd name="T18" fmla="*/ 19 w 33"/>
                          <a:gd name="T19" fmla="*/ 15 h 33"/>
                          <a:gd name="T20" fmla="*/ 17 w 33"/>
                          <a:gd name="T21" fmla="*/ 13 h 33"/>
                          <a:gd name="T22" fmla="*/ 16 w 33"/>
                          <a:gd name="T23" fmla="*/ 11 h 33"/>
                          <a:gd name="T24" fmla="*/ 15 w 33"/>
                          <a:gd name="T25" fmla="*/ 9 h 33"/>
                          <a:gd name="T26" fmla="*/ 14 w 33"/>
                          <a:gd name="T27" fmla="*/ 9 h 33"/>
                          <a:gd name="T28" fmla="*/ 14 w 33"/>
                          <a:gd name="T29" fmla="*/ 7 h 33"/>
                          <a:gd name="T30" fmla="*/ 14 w 33"/>
                          <a:gd name="T31" fmla="*/ 5 h 33"/>
                          <a:gd name="T32" fmla="*/ 14 w 33"/>
                          <a:gd name="T33" fmla="*/ 3 h 33"/>
                          <a:gd name="T34" fmla="*/ 14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9 w 33"/>
                          <a:gd name="T51" fmla="*/ 21 h 33"/>
                          <a:gd name="T52" fmla="*/ 10 w 33"/>
                          <a:gd name="T53" fmla="*/ 24 h 33"/>
                          <a:gd name="T54" fmla="*/ 13 w 33"/>
                          <a:gd name="T55" fmla="*/ 25 h 33"/>
                          <a:gd name="T56" fmla="*/ 14 w 33"/>
                          <a:gd name="T57" fmla="*/ 27 h 33"/>
                          <a:gd name="T58" fmla="*/ 18 w 33"/>
                          <a:gd name="T59" fmla="*/ 29 h 33"/>
                          <a:gd name="T60" fmla="*/ 20 w 33"/>
                          <a:gd name="T61" fmla="*/ 30 h 33"/>
                          <a:gd name="T62" fmla="*/ 24 w 33"/>
                          <a:gd name="T63" fmla="*/ 32 h 33"/>
                          <a:gd name="T64" fmla="*/ 27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7" y="20"/>
                            </a:lnTo>
                            <a:lnTo>
                              <a:pt x="25" y="19"/>
                            </a:lnTo>
                            <a:lnTo>
                              <a:pt x="24" y="18"/>
                            </a:lnTo>
                            <a:lnTo>
                              <a:pt x="22" y="17"/>
                            </a:lnTo>
                            <a:lnTo>
                              <a:pt x="20" y="16"/>
                            </a:lnTo>
                            <a:lnTo>
                              <a:pt x="19" y="15"/>
                            </a:lnTo>
                            <a:lnTo>
                              <a:pt x="17" y="13"/>
                            </a:lnTo>
                            <a:lnTo>
                              <a:pt x="16" y="11"/>
                            </a:lnTo>
                            <a:lnTo>
                              <a:pt x="15" y="9"/>
                            </a:lnTo>
                            <a:lnTo>
                              <a:pt x="14" y="9"/>
                            </a:lnTo>
                            <a:lnTo>
                              <a:pt x="14" y="7"/>
                            </a:lnTo>
                            <a:lnTo>
                              <a:pt x="14" y="5"/>
                            </a:lnTo>
                            <a:lnTo>
                              <a:pt x="14" y="3"/>
                            </a:lnTo>
                            <a:lnTo>
                              <a:pt x="14" y="0"/>
                            </a:lnTo>
                            <a:lnTo>
                              <a:pt x="0" y="0"/>
                            </a:lnTo>
                            <a:lnTo>
                              <a:pt x="0" y="4"/>
                            </a:lnTo>
                            <a:lnTo>
                              <a:pt x="1" y="8"/>
                            </a:lnTo>
                            <a:lnTo>
                              <a:pt x="2" y="9"/>
                            </a:lnTo>
                            <a:lnTo>
                              <a:pt x="3" y="13"/>
                            </a:lnTo>
                            <a:lnTo>
                              <a:pt x="4" y="15"/>
                            </a:lnTo>
                            <a:lnTo>
                              <a:pt x="6" y="19"/>
                            </a:lnTo>
                            <a:lnTo>
                              <a:pt x="9" y="21"/>
                            </a:lnTo>
                            <a:lnTo>
                              <a:pt x="10" y="24"/>
                            </a:lnTo>
                            <a:lnTo>
                              <a:pt x="13" y="25"/>
                            </a:lnTo>
                            <a:lnTo>
                              <a:pt x="14" y="27"/>
                            </a:lnTo>
                            <a:lnTo>
                              <a:pt x="18" y="29"/>
                            </a:lnTo>
                            <a:lnTo>
                              <a:pt x="20" y="30"/>
                            </a:lnTo>
                            <a:lnTo>
                              <a:pt x="24" y="32"/>
                            </a:lnTo>
                            <a:lnTo>
                              <a:pt x="27" y="33"/>
                            </a:lnTo>
                            <a:lnTo>
                              <a:pt x="30"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21" name="Group 3460"/>
                    <p:cNvGrpSpPr>
                      <a:grpSpLocks/>
                    </p:cNvGrpSpPr>
                    <p:nvPr/>
                  </p:nvGrpSpPr>
                  <p:grpSpPr bwMode="auto">
                    <a:xfrm>
                      <a:off x="2430" y="3186"/>
                      <a:ext cx="33" cy="33"/>
                      <a:chOff x="2430" y="3186"/>
                      <a:chExt cx="33" cy="33"/>
                    </a:xfrm>
                  </p:grpSpPr>
                  <p:sp>
                    <p:nvSpPr>
                      <p:cNvPr id="949" name="Freeform 3461"/>
                      <p:cNvSpPr>
                        <a:spLocks/>
                      </p:cNvSpPr>
                      <p:nvPr/>
                    </p:nvSpPr>
                    <p:spPr bwMode="auto">
                      <a:xfrm>
                        <a:off x="2430" y="3186"/>
                        <a:ext cx="33" cy="33"/>
                      </a:xfrm>
                      <a:custGeom>
                        <a:avLst/>
                        <a:gdLst>
                          <a:gd name="T0" fmla="*/ 20 w 33"/>
                          <a:gd name="T1" fmla="*/ 0 h 33"/>
                          <a:gd name="T2" fmla="*/ 20 w 33"/>
                          <a:gd name="T3" fmla="*/ 0 h 33"/>
                          <a:gd name="T4" fmla="*/ 20 w 33"/>
                          <a:gd name="T5" fmla="*/ 3 h 33"/>
                          <a:gd name="T6" fmla="*/ 20 w 33"/>
                          <a:gd name="T7" fmla="*/ 5 h 33"/>
                          <a:gd name="T8" fmla="*/ 19 w 33"/>
                          <a:gd name="T9" fmla="*/ 7 h 33"/>
                          <a:gd name="T10" fmla="*/ 19 w 33"/>
                          <a:gd name="T11" fmla="*/ 9 h 33"/>
                          <a:gd name="T12" fmla="*/ 18 w 33"/>
                          <a:gd name="T13" fmla="*/ 9 h 33"/>
                          <a:gd name="T14" fmla="*/ 17 w 33"/>
                          <a:gd name="T15" fmla="*/ 11 h 33"/>
                          <a:gd name="T16" fmla="*/ 15 w 33"/>
                          <a:gd name="T17" fmla="*/ 13 h 33"/>
                          <a:gd name="T18" fmla="*/ 14 w 33"/>
                          <a:gd name="T19" fmla="*/ 15 h 33"/>
                          <a:gd name="T20" fmla="*/ 13 w 33"/>
                          <a:gd name="T21" fmla="*/ 16 h 33"/>
                          <a:gd name="T22" fmla="*/ 11 w 33"/>
                          <a:gd name="T23" fmla="*/ 17 h 33"/>
                          <a:gd name="T24" fmla="*/ 9 w 33"/>
                          <a:gd name="T25" fmla="*/ 18 h 33"/>
                          <a:gd name="T26" fmla="*/ 8 w 33"/>
                          <a:gd name="T27" fmla="*/ 19 h 33"/>
                          <a:gd name="T28" fmla="*/ 5 w 33"/>
                          <a:gd name="T29" fmla="*/ 20 h 33"/>
                          <a:gd name="T30" fmla="*/ 4 w 33"/>
                          <a:gd name="T31" fmla="*/ 21 h 33"/>
                          <a:gd name="T32" fmla="*/ 2 w 33"/>
                          <a:gd name="T33" fmla="*/ 21 h 33"/>
                          <a:gd name="T34" fmla="*/ 0 w 33"/>
                          <a:gd name="T35" fmla="*/ 21 h 33"/>
                          <a:gd name="T36" fmla="*/ 0 w 33"/>
                          <a:gd name="T37" fmla="*/ 33 h 33"/>
                          <a:gd name="T38" fmla="*/ 3 w 33"/>
                          <a:gd name="T39" fmla="*/ 33 h 33"/>
                          <a:gd name="T40" fmla="*/ 6 w 33"/>
                          <a:gd name="T41" fmla="*/ 33 h 33"/>
                          <a:gd name="T42" fmla="*/ 9 w 33"/>
                          <a:gd name="T43" fmla="*/ 32 h 33"/>
                          <a:gd name="T44" fmla="*/ 13 w 33"/>
                          <a:gd name="T45" fmla="*/ 30 h 33"/>
                          <a:gd name="T46" fmla="*/ 15 w 33"/>
                          <a:gd name="T47" fmla="*/ 29 h 33"/>
                          <a:gd name="T48" fmla="*/ 19 w 33"/>
                          <a:gd name="T49" fmla="*/ 27 h 33"/>
                          <a:gd name="T50" fmla="*/ 21 w 33"/>
                          <a:gd name="T51" fmla="*/ 25 h 33"/>
                          <a:gd name="T52" fmla="*/ 24 w 33"/>
                          <a:gd name="T53" fmla="*/ 24 h 33"/>
                          <a:gd name="T54" fmla="*/ 25 w 33"/>
                          <a:gd name="T55" fmla="*/ 21 h 33"/>
                          <a:gd name="T56" fmla="*/ 28 w 33"/>
                          <a:gd name="T57" fmla="*/ 19 h 33"/>
                          <a:gd name="T58" fmla="*/ 30 w 33"/>
                          <a:gd name="T59" fmla="*/ 15 h 33"/>
                          <a:gd name="T60" fmla="*/ 30 w 33"/>
                          <a:gd name="T61" fmla="*/ 13 h 33"/>
                          <a:gd name="T62" fmla="*/ 31 w 33"/>
                          <a:gd name="T63" fmla="*/ 9 h 33"/>
                          <a:gd name="T64" fmla="*/ 32 w 33"/>
                          <a:gd name="T65" fmla="*/ 8 h 33"/>
                          <a:gd name="T66" fmla="*/ 32 w 33"/>
                          <a:gd name="T67" fmla="*/ 4 h 33"/>
                          <a:gd name="T68" fmla="*/ 33 w 33"/>
                          <a:gd name="T69" fmla="*/ 0 h 33"/>
                          <a:gd name="T70" fmla="*/ 20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0" y="0"/>
                            </a:moveTo>
                            <a:lnTo>
                              <a:pt x="20" y="0"/>
                            </a:lnTo>
                            <a:lnTo>
                              <a:pt x="20" y="3"/>
                            </a:lnTo>
                            <a:lnTo>
                              <a:pt x="20" y="5"/>
                            </a:lnTo>
                            <a:lnTo>
                              <a:pt x="19" y="7"/>
                            </a:lnTo>
                            <a:lnTo>
                              <a:pt x="19" y="9"/>
                            </a:lnTo>
                            <a:lnTo>
                              <a:pt x="18" y="9"/>
                            </a:lnTo>
                            <a:lnTo>
                              <a:pt x="17" y="11"/>
                            </a:lnTo>
                            <a:lnTo>
                              <a:pt x="15" y="13"/>
                            </a:lnTo>
                            <a:lnTo>
                              <a:pt x="14" y="15"/>
                            </a:lnTo>
                            <a:lnTo>
                              <a:pt x="13" y="16"/>
                            </a:lnTo>
                            <a:lnTo>
                              <a:pt x="11" y="17"/>
                            </a:lnTo>
                            <a:lnTo>
                              <a:pt x="9" y="18"/>
                            </a:lnTo>
                            <a:lnTo>
                              <a:pt x="8" y="19"/>
                            </a:lnTo>
                            <a:lnTo>
                              <a:pt x="5" y="20"/>
                            </a:lnTo>
                            <a:lnTo>
                              <a:pt x="4" y="21"/>
                            </a:lnTo>
                            <a:lnTo>
                              <a:pt x="2" y="21"/>
                            </a:lnTo>
                            <a:lnTo>
                              <a:pt x="0" y="21"/>
                            </a:lnTo>
                            <a:lnTo>
                              <a:pt x="0" y="33"/>
                            </a:lnTo>
                            <a:lnTo>
                              <a:pt x="3" y="33"/>
                            </a:lnTo>
                            <a:lnTo>
                              <a:pt x="6" y="33"/>
                            </a:lnTo>
                            <a:lnTo>
                              <a:pt x="9" y="32"/>
                            </a:lnTo>
                            <a:lnTo>
                              <a:pt x="13" y="30"/>
                            </a:lnTo>
                            <a:lnTo>
                              <a:pt x="15" y="29"/>
                            </a:lnTo>
                            <a:lnTo>
                              <a:pt x="19" y="27"/>
                            </a:lnTo>
                            <a:lnTo>
                              <a:pt x="21" y="25"/>
                            </a:lnTo>
                            <a:lnTo>
                              <a:pt x="24" y="24"/>
                            </a:lnTo>
                            <a:lnTo>
                              <a:pt x="25" y="21"/>
                            </a:lnTo>
                            <a:lnTo>
                              <a:pt x="28" y="19"/>
                            </a:lnTo>
                            <a:lnTo>
                              <a:pt x="30" y="15"/>
                            </a:lnTo>
                            <a:lnTo>
                              <a:pt x="30" y="13"/>
                            </a:lnTo>
                            <a:lnTo>
                              <a:pt x="31" y="9"/>
                            </a:lnTo>
                            <a:lnTo>
                              <a:pt x="32" y="8"/>
                            </a:lnTo>
                            <a:lnTo>
                              <a:pt x="32" y="4"/>
                            </a:lnTo>
                            <a:lnTo>
                              <a:pt x="33" y="0"/>
                            </a:lnTo>
                            <a:lnTo>
                              <a:pt x="2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0" name="Freeform 3462"/>
                      <p:cNvSpPr>
                        <a:spLocks/>
                      </p:cNvSpPr>
                      <p:nvPr/>
                    </p:nvSpPr>
                    <p:spPr bwMode="auto">
                      <a:xfrm>
                        <a:off x="2430" y="3186"/>
                        <a:ext cx="33" cy="33"/>
                      </a:xfrm>
                      <a:custGeom>
                        <a:avLst/>
                        <a:gdLst>
                          <a:gd name="T0" fmla="*/ 20 w 33"/>
                          <a:gd name="T1" fmla="*/ 0 h 33"/>
                          <a:gd name="T2" fmla="*/ 20 w 33"/>
                          <a:gd name="T3" fmla="*/ 0 h 33"/>
                          <a:gd name="T4" fmla="*/ 20 w 33"/>
                          <a:gd name="T5" fmla="*/ 3 h 33"/>
                          <a:gd name="T6" fmla="*/ 20 w 33"/>
                          <a:gd name="T7" fmla="*/ 5 h 33"/>
                          <a:gd name="T8" fmla="*/ 19 w 33"/>
                          <a:gd name="T9" fmla="*/ 7 h 33"/>
                          <a:gd name="T10" fmla="*/ 19 w 33"/>
                          <a:gd name="T11" fmla="*/ 9 h 33"/>
                          <a:gd name="T12" fmla="*/ 18 w 33"/>
                          <a:gd name="T13" fmla="*/ 9 h 33"/>
                          <a:gd name="T14" fmla="*/ 17 w 33"/>
                          <a:gd name="T15" fmla="*/ 11 h 33"/>
                          <a:gd name="T16" fmla="*/ 15 w 33"/>
                          <a:gd name="T17" fmla="*/ 13 h 33"/>
                          <a:gd name="T18" fmla="*/ 14 w 33"/>
                          <a:gd name="T19" fmla="*/ 15 h 33"/>
                          <a:gd name="T20" fmla="*/ 13 w 33"/>
                          <a:gd name="T21" fmla="*/ 16 h 33"/>
                          <a:gd name="T22" fmla="*/ 11 w 33"/>
                          <a:gd name="T23" fmla="*/ 17 h 33"/>
                          <a:gd name="T24" fmla="*/ 9 w 33"/>
                          <a:gd name="T25" fmla="*/ 18 h 33"/>
                          <a:gd name="T26" fmla="*/ 8 w 33"/>
                          <a:gd name="T27" fmla="*/ 19 h 33"/>
                          <a:gd name="T28" fmla="*/ 5 w 33"/>
                          <a:gd name="T29" fmla="*/ 20 h 33"/>
                          <a:gd name="T30" fmla="*/ 4 w 33"/>
                          <a:gd name="T31" fmla="*/ 21 h 33"/>
                          <a:gd name="T32" fmla="*/ 2 w 33"/>
                          <a:gd name="T33" fmla="*/ 21 h 33"/>
                          <a:gd name="T34" fmla="*/ 0 w 33"/>
                          <a:gd name="T35" fmla="*/ 21 h 33"/>
                          <a:gd name="T36" fmla="*/ 0 w 33"/>
                          <a:gd name="T37" fmla="*/ 33 h 33"/>
                          <a:gd name="T38" fmla="*/ 3 w 33"/>
                          <a:gd name="T39" fmla="*/ 33 h 33"/>
                          <a:gd name="T40" fmla="*/ 6 w 33"/>
                          <a:gd name="T41" fmla="*/ 33 h 33"/>
                          <a:gd name="T42" fmla="*/ 9 w 33"/>
                          <a:gd name="T43" fmla="*/ 32 h 33"/>
                          <a:gd name="T44" fmla="*/ 13 w 33"/>
                          <a:gd name="T45" fmla="*/ 30 h 33"/>
                          <a:gd name="T46" fmla="*/ 15 w 33"/>
                          <a:gd name="T47" fmla="*/ 29 h 33"/>
                          <a:gd name="T48" fmla="*/ 19 w 33"/>
                          <a:gd name="T49" fmla="*/ 27 h 33"/>
                          <a:gd name="T50" fmla="*/ 21 w 33"/>
                          <a:gd name="T51" fmla="*/ 25 h 33"/>
                          <a:gd name="T52" fmla="*/ 24 w 33"/>
                          <a:gd name="T53" fmla="*/ 24 h 33"/>
                          <a:gd name="T54" fmla="*/ 25 w 33"/>
                          <a:gd name="T55" fmla="*/ 21 h 33"/>
                          <a:gd name="T56" fmla="*/ 28 w 33"/>
                          <a:gd name="T57" fmla="*/ 19 h 33"/>
                          <a:gd name="T58" fmla="*/ 30 w 33"/>
                          <a:gd name="T59" fmla="*/ 15 h 33"/>
                          <a:gd name="T60" fmla="*/ 30 w 33"/>
                          <a:gd name="T61" fmla="*/ 13 h 33"/>
                          <a:gd name="T62" fmla="*/ 31 w 33"/>
                          <a:gd name="T63" fmla="*/ 9 h 33"/>
                          <a:gd name="T64" fmla="*/ 32 w 33"/>
                          <a:gd name="T65" fmla="*/ 8 h 33"/>
                          <a:gd name="T66" fmla="*/ 32 w 33"/>
                          <a:gd name="T67" fmla="*/ 4 h 33"/>
                          <a:gd name="T68" fmla="*/ 33 w 33"/>
                          <a:gd name="T69" fmla="*/ 0 h 33"/>
                          <a:gd name="T70" fmla="*/ 20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0" y="0"/>
                            </a:moveTo>
                            <a:lnTo>
                              <a:pt x="20" y="0"/>
                            </a:lnTo>
                            <a:lnTo>
                              <a:pt x="20" y="3"/>
                            </a:lnTo>
                            <a:lnTo>
                              <a:pt x="20" y="5"/>
                            </a:lnTo>
                            <a:lnTo>
                              <a:pt x="19" y="7"/>
                            </a:lnTo>
                            <a:lnTo>
                              <a:pt x="19" y="9"/>
                            </a:lnTo>
                            <a:lnTo>
                              <a:pt x="18" y="9"/>
                            </a:lnTo>
                            <a:lnTo>
                              <a:pt x="17" y="11"/>
                            </a:lnTo>
                            <a:lnTo>
                              <a:pt x="15" y="13"/>
                            </a:lnTo>
                            <a:lnTo>
                              <a:pt x="14" y="15"/>
                            </a:lnTo>
                            <a:lnTo>
                              <a:pt x="13" y="16"/>
                            </a:lnTo>
                            <a:lnTo>
                              <a:pt x="11" y="17"/>
                            </a:lnTo>
                            <a:lnTo>
                              <a:pt x="9" y="18"/>
                            </a:lnTo>
                            <a:lnTo>
                              <a:pt x="8" y="19"/>
                            </a:lnTo>
                            <a:lnTo>
                              <a:pt x="5" y="20"/>
                            </a:lnTo>
                            <a:lnTo>
                              <a:pt x="4" y="21"/>
                            </a:lnTo>
                            <a:lnTo>
                              <a:pt x="2" y="21"/>
                            </a:lnTo>
                            <a:lnTo>
                              <a:pt x="0" y="21"/>
                            </a:lnTo>
                            <a:lnTo>
                              <a:pt x="0" y="33"/>
                            </a:lnTo>
                            <a:lnTo>
                              <a:pt x="3" y="33"/>
                            </a:lnTo>
                            <a:lnTo>
                              <a:pt x="6" y="33"/>
                            </a:lnTo>
                            <a:lnTo>
                              <a:pt x="9" y="32"/>
                            </a:lnTo>
                            <a:lnTo>
                              <a:pt x="13" y="30"/>
                            </a:lnTo>
                            <a:lnTo>
                              <a:pt x="15" y="29"/>
                            </a:lnTo>
                            <a:lnTo>
                              <a:pt x="19" y="27"/>
                            </a:lnTo>
                            <a:lnTo>
                              <a:pt x="21" y="25"/>
                            </a:lnTo>
                            <a:lnTo>
                              <a:pt x="24" y="24"/>
                            </a:lnTo>
                            <a:lnTo>
                              <a:pt x="25" y="21"/>
                            </a:lnTo>
                            <a:lnTo>
                              <a:pt x="28" y="19"/>
                            </a:lnTo>
                            <a:lnTo>
                              <a:pt x="30" y="15"/>
                            </a:lnTo>
                            <a:lnTo>
                              <a:pt x="30" y="13"/>
                            </a:lnTo>
                            <a:lnTo>
                              <a:pt x="31" y="9"/>
                            </a:lnTo>
                            <a:lnTo>
                              <a:pt x="32" y="8"/>
                            </a:lnTo>
                            <a:lnTo>
                              <a:pt x="32" y="4"/>
                            </a:lnTo>
                            <a:lnTo>
                              <a:pt x="33" y="0"/>
                            </a:lnTo>
                            <a:lnTo>
                              <a:pt x="2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22" name="Group 3463"/>
                    <p:cNvGrpSpPr>
                      <a:grpSpLocks/>
                    </p:cNvGrpSpPr>
                    <p:nvPr/>
                  </p:nvGrpSpPr>
                  <p:grpSpPr bwMode="auto">
                    <a:xfrm>
                      <a:off x="2430" y="3150"/>
                      <a:ext cx="33" cy="31"/>
                      <a:chOff x="2430" y="3150"/>
                      <a:chExt cx="33" cy="31"/>
                    </a:xfrm>
                  </p:grpSpPr>
                  <p:sp>
                    <p:nvSpPr>
                      <p:cNvPr id="947" name="Freeform 3464"/>
                      <p:cNvSpPr>
                        <a:spLocks/>
                      </p:cNvSpPr>
                      <p:nvPr/>
                    </p:nvSpPr>
                    <p:spPr bwMode="auto">
                      <a:xfrm>
                        <a:off x="2430" y="3150"/>
                        <a:ext cx="33" cy="31"/>
                      </a:xfrm>
                      <a:custGeom>
                        <a:avLst/>
                        <a:gdLst>
                          <a:gd name="T0" fmla="*/ 0 w 33"/>
                          <a:gd name="T1" fmla="*/ 11 h 31"/>
                          <a:gd name="T2" fmla="*/ 0 w 33"/>
                          <a:gd name="T3" fmla="*/ 11 h 31"/>
                          <a:gd name="T4" fmla="*/ 2 w 33"/>
                          <a:gd name="T5" fmla="*/ 12 h 31"/>
                          <a:gd name="T6" fmla="*/ 4 w 33"/>
                          <a:gd name="T7" fmla="*/ 12 h 31"/>
                          <a:gd name="T8" fmla="*/ 5 w 33"/>
                          <a:gd name="T9" fmla="*/ 13 h 31"/>
                          <a:gd name="T10" fmla="*/ 8 w 33"/>
                          <a:gd name="T11" fmla="*/ 13 h 31"/>
                          <a:gd name="T12" fmla="*/ 9 w 33"/>
                          <a:gd name="T13" fmla="*/ 14 h 31"/>
                          <a:gd name="T14" fmla="*/ 11 w 33"/>
                          <a:gd name="T15" fmla="*/ 16 h 31"/>
                          <a:gd name="T16" fmla="*/ 13 w 33"/>
                          <a:gd name="T17" fmla="*/ 16 h 31"/>
                          <a:gd name="T18" fmla="*/ 14 w 33"/>
                          <a:gd name="T19" fmla="*/ 18 h 31"/>
                          <a:gd name="T20" fmla="*/ 15 w 33"/>
                          <a:gd name="T21" fmla="*/ 19 h 31"/>
                          <a:gd name="T22" fmla="*/ 17 w 33"/>
                          <a:gd name="T23" fmla="*/ 21 h 31"/>
                          <a:gd name="T24" fmla="*/ 18 w 33"/>
                          <a:gd name="T25" fmla="*/ 22 h 31"/>
                          <a:gd name="T26" fmla="*/ 19 w 33"/>
                          <a:gd name="T27" fmla="*/ 24 h 31"/>
                          <a:gd name="T28" fmla="*/ 19 w 33"/>
                          <a:gd name="T29" fmla="*/ 26 h 31"/>
                          <a:gd name="T30" fmla="*/ 20 w 33"/>
                          <a:gd name="T31" fmla="*/ 27 h 31"/>
                          <a:gd name="T32" fmla="*/ 20 w 33"/>
                          <a:gd name="T33" fmla="*/ 29 h 31"/>
                          <a:gd name="T34" fmla="*/ 20 w 33"/>
                          <a:gd name="T35" fmla="*/ 31 h 31"/>
                          <a:gd name="T36" fmla="*/ 33 w 33"/>
                          <a:gd name="T37" fmla="*/ 31 h 31"/>
                          <a:gd name="T38" fmla="*/ 32 w 33"/>
                          <a:gd name="T39" fmla="*/ 27 h 31"/>
                          <a:gd name="T40" fmla="*/ 32 w 33"/>
                          <a:gd name="T41" fmla="*/ 25 h 31"/>
                          <a:gd name="T42" fmla="*/ 31 w 33"/>
                          <a:gd name="T43" fmla="*/ 22 h 31"/>
                          <a:gd name="T44" fmla="*/ 30 w 33"/>
                          <a:gd name="T45" fmla="*/ 19 h 31"/>
                          <a:gd name="T46" fmla="*/ 30 w 33"/>
                          <a:gd name="T47" fmla="*/ 16 h 31"/>
                          <a:gd name="T48" fmla="*/ 28 w 33"/>
                          <a:gd name="T49" fmla="*/ 14 h 31"/>
                          <a:gd name="T50" fmla="*/ 25 w 33"/>
                          <a:gd name="T51" fmla="*/ 11 h 31"/>
                          <a:gd name="T52" fmla="*/ 24 w 33"/>
                          <a:gd name="T53" fmla="*/ 10 h 31"/>
                          <a:gd name="T54" fmla="*/ 21 w 33"/>
                          <a:gd name="T55" fmla="*/ 8 h 31"/>
                          <a:gd name="T56" fmla="*/ 19 w 33"/>
                          <a:gd name="T57" fmla="*/ 5 h 31"/>
                          <a:gd name="T58" fmla="*/ 15 w 33"/>
                          <a:gd name="T59" fmla="*/ 4 h 31"/>
                          <a:gd name="T60" fmla="*/ 13 w 33"/>
                          <a:gd name="T61" fmla="*/ 4 h 31"/>
                          <a:gd name="T62" fmla="*/ 9 w 33"/>
                          <a:gd name="T63" fmla="*/ 2 h 31"/>
                          <a:gd name="T64" fmla="*/ 6 w 33"/>
                          <a:gd name="T65" fmla="*/ 1 h 31"/>
                          <a:gd name="T66" fmla="*/ 3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2" y="12"/>
                            </a:lnTo>
                            <a:lnTo>
                              <a:pt x="4" y="12"/>
                            </a:lnTo>
                            <a:lnTo>
                              <a:pt x="5" y="13"/>
                            </a:lnTo>
                            <a:lnTo>
                              <a:pt x="8" y="13"/>
                            </a:lnTo>
                            <a:lnTo>
                              <a:pt x="9" y="14"/>
                            </a:lnTo>
                            <a:lnTo>
                              <a:pt x="11" y="16"/>
                            </a:lnTo>
                            <a:lnTo>
                              <a:pt x="13" y="16"/>
                            </a:lnTo>
                            <a:lnTo>
                              <a:pt x="14" y="18"/>
                            </a:lnTo>
                            <a:lnTo>
                              <a:pt x="15" y="19"/>
                            </a:lnTo>
                            <a:lnTo>
                              <a:pt x="17" y="21"/>
                            </a:lnTo>
                            <a:lnTo>
                              <a:pt x="18" y="22"/>
                            </a:lnTo>
                            <a:lnTo>
                              <a:pt x="19" y="24"/>
                            </a:lnTo>
                            <a:lnTo>
                              <a:pt x="19" y="26"/>
                            </a:lnTo>
                            <a:lnTo>
                              <a:pt x="20" y="27"/>
                            </a:lnTo>
                            <a:lnTo>
                              <a:pt x="20" y="29"/>
                            </a:lnTo>
                            <a:lnTo>
                              <a:pt x="20" y="31"/>
                            </a:lnTo>
                            <a:lnTo>
                              <a:pt x="33" y="31"/>
                            </a:lnTo>
                            <a:lnTo>
                              <a:pt x="32" y="27"/>
                            </a:lnTo>
                            <a:lnTo>
                              <a:pt x="32" y="25"/>
                            </a:lnTo>
                            <a:lnTo>
                              <a:pt x="31" y="22"/>
                            </a:lnTo>
                            <a:lnTo>
                              <a:pt x="30" y="19"/>
                            </a:lnTo>
                            <a:lnTo>
                              <a:pt x="30" y="16"/>
                            </a:lnTo>
                            <a:lnTo>
                              <a:pt x="28" y="14"/>
                            </a:lnTo>
                            <a:lnTo>
                              <a:pt x="25" y="11"/>
                            </a:lnTo>
                            <a:lnTo>
                              <a:pt x="24" y="10"/>
                            </a:lnTo>
                            <a:lnTo>
                              <a:pt x="21" y="8"/>
                            </a:lnTo>
                            <a:lnTo>
                              <a:pt x="19" y="5"/>
                            </a:lnTo>
                            <a:lnTo>
                              <a:pt x="15" y="4"/>
                            </a:lnTo>
                            <a:lnTo>
                              <a:pt x="13" y="4"/>
                            </a:lnTo>
                            <a:lnTo>
                              <a:pt x="9" y="2"/>
                            </a:lnTo>
                            <a:lnTo>
                              <a:pt x="6" y="1"/>
                            </a:lnTo>
                            <a:lnTo>
                              <a:pt x="3"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8" name="Freeform 3465"/>
                      <p:cNvSpPr>
                        <a:spLocks/>
                      </p:cNvSpPr>
                      <p:nvPr/>
                    </p:nvSpPr>
                    <p:spPr bwMode="auto">
                      <a:xfrm>
                        <a:off x="2430" y="3150"/>
                        <a:ext cx="33" cy="31"/>
                      </a:xfrm>
                      <a:custGeom>
                        <a:avLst/>
                        <a:gdLst>
                          <a:gd name="T0" fmla="*/ 0 w 33"/>
                          <a:gd name="T1" fmla="*/ 11 h 31"/>
                          <a:gd name="T2" fmla="*/ 0 w 33"/>
                          <a:gd name="T3" fmla="*/ 11 h 31"/>
                          <a:gd name="T4" fmla="*/ 2 w 33"/>
                          <a:gd name="T5" fmla="*/ 12 h 31"/>
                          <a:gd name="T6" fmla="*/ 4 w 33"/>
                          <a:gd name="T7" fmla="*/ 12 h 31"/>
                          <a:gd name="T8" fmla="*/ 5 w 33"/>
                          <a:gd name="T9" fmla="*/ 13 h 31"/>
                          <a:gd name="T10" fmla="*/ 8 w 33"/>
                          <a:gd name="T11" fmla="*/ 13 h 31"/>
                          <a:gd name="T12" fmla="*/ 9 w 33"/>
                          <a:gd name="T13" fmla="*/ 14 h 31"/>
                          <a:gd name="T14" fmla="*/ 11 w 33"/>
                          <a:gd name="T15" fmla="*/ 16 h 31"/>
                          <a:gd name="T16" fmla="*/ 13 w 33"/>
                          <a:gd name="T17" fmla="*/ 16 h 31"/>
                          <a:gd name="T18" fmla="*/ 14 w 33"/>
                          <a:gd name="T19" fmla="*/ 18 h 31"/>
                          <a:gd name="T20" fmla="*/ 15 w 33"/>
                          <a:gd name="T21" fmla="*/ 19 h 31"/>
                          <a:gd name="T22" fmla="*/ 17 w 33"/>
                          <a:gd name="T23" fmla="*/ 21 h 31"/>
                          <a:gd name="T24" fmla="*/ 18 w 33"/>
                          <a:gd name="T25" fmla="*/ 22 h 31"/>
                          <a:gd name="T26" fmla="*/ 19 w 33"/>
                          <a:gd name="T27" fmla="*/ 24 h 31"/>
                          <a:gd name="T28" fmla="*/ 19 w 33"/>
                          <a:gd name="T29" fmla="*/ 26 h 31"/>
                          <a:gd name="T30" fmla="*/ 20 w 33"/>
                          <a:gd name="T31" fmla="*/ 27 h 31"/>
                          <a:gd name="T32" fmla="*/ 20 w 33"/>
                          <a:gd name="T33" fmla="*/ 29 h 31"/>
                          <a:gd name="T34" fmla="*/ 20 w 33"/>
                          <a:gd name="T35" fmla="*/ 31 h 31"/>
                          <a:gd name="T36" fmla="*/ 33 w 33"/>
                          <a:gd name="T37" fmla="*/ 31 h 31"/>
                          <a:gd name="T38" fmla="*/ 32 w 33"/>
                          <a:gd name="T39" fmla="*/ 27 h 31"/>
                          <a:gd name="T40" fmla="*/ 32 w 33"/>
                          <a:gd name="T41" fmla="*/ 25 h 31"/>
                          <a:gd name="T42" fmla="*/ 31 w 33"/>
                          <a:gd name="T43" fmla="*/ 22 h 31"/>
                          <a:gd name="T44" fmla="*/ 30 w 33"/>
                          <a:gd name="T45" fmla="*/ 19 h 31"/>
                          <a:gd name="T46" fmla="*/ 30 w 33"/>
                          <a:gd name="T47" fmla="*/ 16 h 31"/>
                          <a:gd name="T48" fmla="*/ 28 w 33"/>
                          <a:gd name="T49" fmla="*/ 14 h 31"/>
                          <a:gd name="T50" fmla="*/ 25 w 33"/>
                          <a:gd name="T51" fmla="*/ 11 h 31"/>
                          <a:gd name="T52" fmla="*/ 24 w 33"/>
                          <a:gd name="T53" fmla="*/ 10 h 31"/>
                          <a:gd name="T54" fmla="*/ 21 w 33"/>
                          <a:gd name="T55" fmla="*/ 8 h 31"/>
                          <a:gd name="T56" fmla="*/ 19 w 33"/>
                          <a:gd name="T57" fmla="*/ 5 h 31"/>
                          <a:gd name="T58" fmla="*/ 15 w 33"/>
                          <a:gd name="T59" fmla="*/ 4 h 31"/>
                          <a:gd name="T60" fmla="*/ 13 w 33"/>
                          <a:gd name="T61" fmla="*/ 4 h 31"/>
                          <a:gd name="T62" fmla="*/ 9 w 33"/>
                          <a:gd name="T63" fmla="*/ 2 h 31"/>
                          <a:gd name="T64" fmla="*/ 6 w 33"/>
                          <a:gd name="T65" fmla="*/ 1 h 31"/>
                          <a:gd name="T66" fmla="*/ 3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2" y="12"/>
                            </a:lnTo>
                            <a:lnTo>
                              <a:pt x="4" y="12"/>
                            </a:lnTo>
                            <a:lnTo>
                              <a:pt x="5" y="13"/>
                            </a:lnTo>
                            <a:lnTo>
                              <a:pt x="8" y="13"/>
                            </a:lnTo>
                            <a:lnTo>
                              <a:pt x="9" y="14"/>
                            </a:lnTo>
                            <a:lnTo>
                              <a:pt x="11" y="16"/>
                            </a:lnTo>
                            <a:lnTo>
                              <a:pt x="13" y="16"/>
                            </a:lnTo>
                            <a:lnTo>
                              <a:pt x="14" y="18"/>
                            </a:lnTo>
                            <a:lnTo>
                              <a:pt x="15" y="19"/>
                            </a:lnTo>
                            <a:lnTo>
                              <a:pt x="17" y="21"/>
                            </a:lnTo>
                            <a:lnTo>
                              <a:pt x="18" y="22"/>
                            </a:lnTo>
                            <a:lnTo>
                              <a:pt x="19" y="24"/>
                            </a:lnTo>
                            <a:lnTo>
                              <a:pt x="19" y="26"/>
                            </a:lnTo>
                            <a:lnTo>
                              <a:pt x="20" y="27"/>
                            </a:lnTo>
                            <a:lnTo>
                              <a:pt x="20" y="29"/>
                            </a:lnTo>
                            <a:lnTo>
                              <a:pt x="20" y="31"/>
                            </a:lnTo>
                            <a:lnTo>
                              <a:pt x="33" y="31"/>
                            </a:lnTo>
                            <a:lnTo>
                              <a:pt x="32" y="27"/>
                            </a:lnTo>
                            <a:lnTo>
                              <a:pt x="32" y="25"/>
                            </a:lnTo>
                            <a:lnTo>
                              <a:pt x="31" y="22"/>
                            </a:lnTo>
                            <a:lnTo>
                              <a:pt x="30" y="19"/>
                            </a:lnTo>
                            <a:lnTo>
                              <a:pt x="30" y="16"/>
                            </a:lnTo>
                            <a:lnTo>
                              <a:pt x="28" y="14"/>
                            </a:lnTo>
                            <a:lnTo>
                              <a:pt x="25" y="11"/>
                            </a:lnTo>
                            <a:lnTo>
                              <a:pt x="24" y="10"/>
                            </a:lnTo>
                            <a:lnTo>
                              <a:pt x="21" y="8"/>
                            </a:lnTo>
                            <a:lnTo>
                              <a:pt x="19" y="5"/>
                            </a:lnTo>
                            <a:lnTo>
                              <a:pt x="15" y="4"/>
                            </a:lnTo>
                            <a:lnTo>
                              <a:pt x="13" y="4"/>
                            </a:lnTo>
                            <a:lnTo>
                              <a:pt x="9" y="2"/>
                            </a:lnTo>
                            <a:lnTo>
                              <a:pt x="6" y="1"/>
                            </a:lnTo>
                            <a:lnTo>
                              <a:pt x="3"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23" name="Group 3466"/>
                    <p:cNvGrpSpPr>
                      <a:grpSpLocks/>
                    </p:cNvGrpSpPr>
                    <p:nvPr/>
                  </p:nvGrpSpPr>
                  <p:grpSpPr bwMode="auto">
                    <a:xfrm>
                      <a:off x="2324" y="3158"/>
                      <a:ext cx="58" cy="53"/>
                      <a:chOff x="2324" y="3158"/>
                      <a:chExt cx="58" cy="53"/>
                    </a:xfrm>
                  </p:grpSpPr>
                  <p:sp>
                    <p:nvSpPr>
                      <p:cNvPr id="945" name="Freeform 3467"/>
                      <p:cNvSpPr>
                        <a:spLocks/>
                      </p:cNvSpPr>
                      <p:nvPr/>
                    </p:nvSpPr>
                    <p:spPr bwMode="auto">
                      <a:xfrm>
                        <a:off x="2324" y="3158"/>
                        <a:ext cx="58" cy="53"/>
                      </a:xfrm>
                      <a:custGeom>
                        <a:avLst/>
                        <a:gdLst>
                          <a:gd name="T0" fmla="*/ 25 w 58"/>
                          <a:gd name="T1" fmla="*/ 0 h 53"/>
                          <a:gd name="T2" fmla="*/ 20 w 58"/>
                          <a:gd name="T3" fmla="*/ 1 h 53"/>
                          <a:gd name="T4" fmla="*/ 15 w 58"/>
                          <a:gd name="T5" fmla="*/ 3 h 53"/>
                          <a:gd name="T6" fmla="*/ 11 w 58"/>
                          <a:gd name="T7" fmla="*/ 6 h 53"/>
                          <a:gd name="T8" fmla="*/ 6 w 58"/>
                          <a:gd name="T9" fmla="*/ 10 h 53"/>
                          <a:gd name="T10" fmla="*/ 4 w 58"/>
                          <a:gd name="T11" fmla="*/ 14 h 53"/>
                          <a:gd name="T12" fmla="*/ 1 w 58"/>
                          <a:gd name="T13" fmla="*/ 19 h 53"/>
                          <a:gd name="T14" fmla="*/ 0 w 58"/>
                          <a:gd name="T15" fmla="*/ 24 h 53"/>
                          <a:gd name="T16" fmla="*/ 0 w 58"/>
                          <a:gd name="T17" fmla="*/ 29 h 53"/>
                          <a:gd name="T18" fmla="*/ 1 w 58"/>
                          <a:gd name="T19" fmla="*/ 34 h 53"/>
                          <a:gd name="T20" fmla="*/ 4 w 58"/>
                          <a:gd name="T21" fmla="*/ 39 h 53"/>
                          <a:gd name="T22" fmla="*/ 6 w 58"/>
                          <a:gd name="T23" fmla="*/ 43 h 53"/>
                          <a:gd name="T24" fmla="*/ 11 w 58"/>
                          <a:gd name="T25" fmla="*/ 47 h 53"/>
                          <a:gd name="T26" fmla="*/ 15 w 58"/>
                          <a:gd name="T27" fmla="*/ 50 h 53"/>
                          <a:gd name="T28" fmla="*/ 20 w 58"/>
                          <a:gd name="T29" fmla="*/ 52 h 53"/>
                          <a:gd name="T30" fmla="*/ 25 w 58"/>
                          <a:gd name="T31" fmla="*/ 53 h 53"/>
                          <a:gd name="T32" fmla="*/ 32 w 58"/>
                          <a:gd name="T33" fmla="*/ 53 h 53"/>
                          <a:gd name="T34" fmla="*/ 38 w 58"/>
                          <a:gd name="T35" fmla="*/ 52 h 53"/>
                          <a:gd name="T36" fmla="*/ 43 w 58"/>
                          <a:gd name="T37" fmla="*/ 50 h 53"/>
                          <a:gd name="T38" fmla="*/ 47 w 58"/>
                          <a:gd name="T39" fmla="*/ 47 h 53"/>
                          <a:gd name="T40" fmla="*/ 51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1 w 58"/>
                          <a:gd name="T55" fmla="*/ 10 h 53"/>
                          <a:gd name="T56" fmla="*/ 47 w 58"/>
                          <a:gd name="T57" fmla="*/ 6 h 53"/>
                          <a:gd name="T58" fmla="*/ 43 w 58"/>
                          <a:gd name="T59" fmla="*/ 3 h 53"/>
                          <a:gd name="T60" fmla="*/ 38 w 58"/>
                          <a:gd name="T61" fmla="*/ 1 h 53"/>
                          <a:gd name="T62" fmla="*/ 32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5" y="0"/>
                            </a:lnTo>
                            <a:lnTo>
                              <a:pt x="23" y="1"/>
                            </a:lnTo>
                            <a:lnTo>
                              <a:pt x="20" y="1"/>
                            </a:lnTo>
                            <a:lnTo>
                              <a:pt x="18" y="2"/>
                            </a:lnTo>
                            <a:lnTo>
                              <a:pt x="15" y="3"/>
                            </a:lnTo>
                            <a:lnTo>
                              <a:pt x="13" y="5"/>
                            </a:lnTo>
                            <a:lnTo>
                              <a:pt x="11" y="6"/>
                            </a:lnTo>
                            <a:lnTo>
                              <a:pt x="8" y="7"/>
                            </a:lnTo>
                            <a:lnTo>
                              <a:pt x="6" y="10"/>
                            </a:lnTo>
                            <a:lnTo>
                              <a:pt x="5" y="11"/>
                            </a:lnTo>
                            <a:lnTo>
                              <a:pt x="4" y="14"/>
                            </a:lnTo>
                            <a:lnTo>
                              <a:pt x="2" y="16"/>
                            </a:lnTo>
                            <a:lnTo>
                              <a:pt x="1" y="19"/>
                            </a:lnTo>
                            <a:lnTo>
                              <a:pt x="0" y="21"/>
                            </a:lnTo>
                            <a:lnTo>
                              <a:pt x="0" y="24"/>
                            </a:lnTo>
                            <a:lnTo>
                              <a:pt x="0" y="26"/>
                            </a:lnTo>
                            <a:lnTo>
                              <a:pt x="0" y="29"/>
                            </a:lnTo>
                            <a:lnTo>
                              <a:pt x="0" y="31"/>
                            </a:lnTo>
                            <a:lnTo>
                              <a:pt x="1" y="34"/>
                            </a:lnTo>
                            <a:lnTo>
                              <a:pt x="2" y="37"/>
                            </a:lnTo>
                            <a:lnTo>
                              <a:pt x="4" y="39"/>
                            </a:lnTo>
                            <a:lnTo>
                              <a:pt x="5" y="42"/>
                            </a:lnTo>
                            <a:lnTo>
                              <a:pt x="6" y="43"/>
                            </a:lnTo>
                            <a:lnTo>
                              <a:pt x="8" y="45"/>
                            </a:lnTo>
                            <a:lnTo>
                              <a:pt x="11" y="47"/>
                            </a:lnTo>
                            <a:lnTo>
                              <a:pt x="13" y="48"/>
                            </a:lnTo>
                            <a:lnTo>
                              <a:pt x="15" y="50"/>
                            </a:lnTo>
                            <a:lnTo>
                              <a:pt x="18" y="51"/>
                            </a:lnTo>
                            <a:lnTo>
                              <a:pt x="20" y="52"/>
                            </a:lnTo>
                            <a:lnTo>
                              <a:pt x="23" y="52"/>
                            </a:lnTo>
                            <a:lnTo>
                              <a:pt x="25" y="53"/>
                            </a:lnTo>
                            <a:lnTo>
                              <a:pt x="29" y="53"/>
                            </a:lnTo>
                            <a:lnTo>
                              <a:pt x="32" y="53"/>
                            </a:lnTo>
                            <a:lnTo>
                              <a:pt x="35" y="52"/>
                            </a:lnTo>
                            <a:lnTo>
                              <a:pt x="38" y="52"/>
                            </a:lnTo>
                            <a:lnTo>
                              <a:pt x="41" y="51"/>
                            </a:lnTo>
                            <a:lnTo>
                              <a:pt x="43" y="50"/>
                            </a:lnTo>
                            <a:lnTo>
                              <a:pt x="44" y="48"/>
                            </a:lnTo>
                            <a:lnTo>
                              <a:pt x="47" y="47"/>
                            </a:lnTo>
                            <a:lnTo>
                              <a:pt x="49" y="45"/>
                            </a:lnTo>
                            <a:lnTo>
                              <a:pt x="51" y="43"/>
                            </a:lnTo>
                            <a:lnTo>
                              <a:pt x="53" y="42"/>
                            </a:lnTo>
                            <a:lnTo>
                              <a:pt x="54" y="39"/>
                            </a:lnTo>
                            <a:lnTo>
                              <a:pt x="55" y="37"/>
                            </a:lnTo>
                            <a:lnTo>
                              <a:pt x="57" y="34"/>
                            </a:lnTo>
                            <a:lnTo>
                              <a:pt x="57" y="31"/>
                            </a:lnTo>
                            <a:lnTo>
                              <a:pt x="58" y="29"/>
                            </a:lnTo>
                            <a:lnTo>
                              <a:pt x="58" y="26"/>
                            </a:lnTo>
                            <a:lnTo>
                              <a:pt x="58" y="24"/>
                            </a:lnTo>
                            <a:lnTo>
                              <a:pt x="57" y="21"/>
                            </a:lnTo>
                            <a:lnTo>
                              <a:pt x="57" y="19"/>
                            </a:lnTo>
                            <a:lnTo>
                              <a:pt x="55" y="16"/>
                            </a:lnTo>
                            <a:lnTo>
                              <a:pt x="54" y="14"/>
                            </a:lnTo>
                            <a:lnTo>
                              <a:pt x="53" y="11"/>
                            </a:lnTo>
                            <a:lnTo>
                              <a:pt x="51" y="10"/>
                            </a:lnTo>
                            <a:lnTo>
                              <a:pt x="49" y="7"/>
                            </a:lnTo>
                            <a:lnTo>
                              <a:pt x="47" y="6"/>
                            </a:lnTo>
                            <a:lnTo>
                              <a:pt x="44" y="5"/>
                            </a:lnTo>
                            <a:lnTo>
                              <a:pt x="43" y="3"/>
                            </a:lnTo>
                            <a:lnTo>
                              <a:pt x="41" y="2"/>
                            </a:lnTo>
                            <a:lnTo>
                              <a:pt x="38" y="1"/>
                            </a:lnTo>
                            <a:lnTo>
                              <a:pt x="35" y="1"/>
                            </a:lnTo>
                            <a:lnTo>
                              <a:pt x="32"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6" name="Freeform 3468"/>
                      <p:cNvSpPr>
                        <a:spLocks/>
                      </p:cNvSpPr>
                      <p:nvPr/>
                    </p:nvSpPr>
                    <p:spPr bwMode="auto">
                      <a:xfrm>
                        <a:off x="2324" y="3158"/>
                        <a:ext cx="58" cy="53"/>
                      </a:xfrm>
                      <a:custGeom>
                        <a:avLst/>
                        <a:gdLst>
                          <a:gd name="T0" fmla="*/ 25 w 58"/>
                          <a:gd name="T1" fmla="*/ 0 h 53"/>
                          <a:gd name="T2" fmla="*/ 20 w 58"/>
                          <a:gd name="T3" fmla="*/ 1 h 53"/>
                          <a:gd name="T4" fmla="*/ 15 w 58"/>
                          <a:gd name="T5" fmla="*/ 3 h 53"/>
                          <a:gd name="T6" fmla="*/ 11 w 58"/>
                          <a:gd name="T7" fmla="*/ 6 h 53"/>
                          <a:gd name="T8" fmla="*/ 6 w 58"/>
                          <a:gd name="T9" fmla="*/ 10 h 53"/>
                          <a:gd name="T10" fmla="*/ 4 w 58"/>
                          <a:gd name="T11" fmla="*/ 14 h 53"/>
                          <a:gd name="T12" fmla="*/ 1 w 58"/>
                          <a:gd name="T13" fmla="*/ 19 h 53"/>
                          <a:gd name="T14" fmla="*/ 0 w 58"/>
                          <a:gd name="T15" fmla="*/ 24 h 53"/>
                          <a:gd name="T16" fmla="*/ 0 w 58"/>
                          <a:gd name="T17" fmla="*/ 29 h 53"/>
                          <a:gd name="T18" fmla="*/ 1 w 58"/>
                          <a:gd name="T19" fmla="*/ 34 h 53"/>
                          <a:gd name="T20" fmla="*/ 4 w 58"/>
                          <a:gd name="T21" fmla="*/ 39 h 53"/>
                          <a:gd name="T22" fmla="*/ 6 w 58"/>
                          <a:gd name="T23" fmla="*/ 43 h 53"/>
                          <a:gd name="T24" fmla="*/ 11 w 58"/>
                          <a:gd name="T25" fmla="*/ 47 h 53"/>
                          <a:gd name="T26" fmla="*/ 15 w 58"/>
                          <a:gd name="T27" fmla="*/ 50 h 53"/>
                          <a:gd name="T28" fmla="*/ 20 w 58"/>
                          <a:gd name="T29" fmla="*/ 52 h 53"/>
                          <a:gd name="T30" fmla="*/ 25 w 58"/>
                          <a:gd name="T31" fmla="*/ 53 h 53"/>
                          <a:gd name="T32" fmla="*/ 32 w 58"/>
                          <a:gd name="T33" fmla="*/ 53 h 53"/>
                          <a:gd name="T34" fmla="*/ 38 w 58"/>
                          <a:gd name="T35" fmla="*/ 52 h 53"/>
                          <a:gd name="T36" fmla="*/ 43 w 58"/>
                          <a:gd name="T37" fmla="*/ 50 h 53"/>
                          <a:gd name="T38" fmla="*/ 47 w 58"/>
                          <a:gd name="T39" fmla="*/ 47 h 53"/>
                          <a:gd name="T40" fmla="*/ 51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1 w 58"/>
                          <a:gd name="T55" fmla="*/ 10 h 53"/>
                          <a:gd name="T56" fmla="*/ 47 w 58"/>
                          <a:gd name="T57" fmla="*/ 6 h 53"/>
                          <a:gd name="T58" fmla="*/ 43 w 58"/>
                          <a:gd name="T59" fmla="*/ 3 h 53"/>
                          <a:gd name="T60" fmla="*/ 38 w 58"/>
                          <a:gd name="T61" fmla="*/ 1 h 53"/>
                          <a:gd name="T62" fmla="*/ 32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5" y="0"/>
                            </a:lnTo>
                            <a:lnTo>
                              <a:pt x="23" y="1"/>
                            </a:lnTo>
                            <a:lnTo>
                              <a:pt x="20" y="1"/>
                            </a:lnTo>
                            <a:lnTo>
                              <a:pt x="18" y="2"/>
                            </a:lnTo>
                            <a:lnTo>
                              <a:pt x="15" y="3"/>
                            </a:lnTo>
                            <a:lnTo>
                              <a:pt x="13" y="5"/>
                            </a:lnTo>
                            <a:lnTo>
                              <a:pt x="11" y="6"/>
                            </a:lnTo>
                            <a:lnTo>
                              <a:pt x="8" y="7"/>
                            </a:lnTo>
                            <a:lnTo>
                              <a:pt x="6" y="10"/>
                            </a:lnTo>
                            <a:lnTo>
                              <a:pt x="5" y="11"/>
                            </a:lnTo>
                            <a:lnTo>
                              <a:pt x="4" y="14"/>
                            </a:lnTo>
                            <a:lnTo>
                              <a:pt x="2" y="16"/>
                            </a:lnTo>
                            <a:lnTo>
                              <a:pt x="1" y="19"/>
                            </a:lnTo>
                            <a:lnTo>
                              <a:pt x="0" y="21"/>
                            </a:lnTo>
                            <a:lnTo>
                              <a:pt x="0" y="24"/>
                            </a:lnTo>
                            <a:lnTo>
                              <a:pt x="0" y="26"/>
                            </a:lnTo>
                            <a:lnTo>
                              <a:pt x="0" y="29"/>
                            </a:lnTo>
                            <a:lnTo>
                              <a:pt x="0" y="31"/>
                            </a:lnTo>
                            <a:lnTo>
                              <a:pt x="1" y="34"/>
                            </a:lnTo>
                            <a:lnTo>
                              <a:pt x="2" y="37"/>
                            </a:lnTo>
                            <a:lnTo>
                              <a:pt x="4" y="39"/>
                            </a:lnTo>
                            <a:lnTo>
                              <a:pt x="5" y="42"/>
                            </a:lnTo>
                            <a:lnTo>
                              <a:pt x="6" y="43"/>
                            </a:lnTo>
                            <a:lnTo>
                              <a:pt x="8" y="45"/>
                            </a:lnTo>
                            <a:lnTo>
                              <a:pt x="11" y="47"/>
                            </a:lnTo>
                            <a:lnTo>
                              <a:pt x="13" y="48"/>
                            </a:lnTo>
                            <a:lnTo>
                              <a:pt x="15" y="50"/>
                            </a:lnTo>
                            <a:lnTo>
                              <a:pt x="18" y="51"/>
                            </a:lnTo>
                            <a:lnTo>
                              <a:pt x="20" y="52"/>
                            </a:lnTo>
                            <a:lnTo>
                              <a:pt x="23" y="52"/>
                            </a:lnTo>
                            <a:lnTo>
                              <a:pt x="25" y="53"/>
                            </a:lnTo>
                            <a:lnTo>
                              <a:pt x="29" y="53"/>
                            </a:lnTo>
                            <a:lnTo>
                              <a:pt x="32" y="53"/>
                            </a:lnTo>
                            <a:lnTo>
                              <a:pt x="35" y="52"/>
                            </a:lnTo>
                            <a:lnTo>
                              <a:pt x="38" y="52"/>
                            </a:lnTo>
                            <a:lnTo>
                              <a:pt x="41" y="51"/>
                            </a:lnTo>
                            <a:lnTo>
                              <a:pt x="43" y="50"/>
                            </a:lnTo>
                            <a:lnTo>
                              <a:pt x="44" y="48"/>
                            </a:lnTo>
                            <a:lnTo>
                              <a:pt x="47" y="47"/>
                            </a:lnTo>
                            <a:lnTo>
                              <a:pt x="49" y="45"/>
                            </a:lnTo>
                            <a:lnTo>
                              <a:pt x="51" y="43"/>
                            </a:lnTo>
                            <a:lnTo>
                              <a:pt x="53" y="42"/>
                            </a:lnTo>
                            <a:lnTo>
                              <a:pt x="54" y="39"/>
                            </a:lnTo>
                            <a:lnTo>
                              <a:pt x="55" y="37"/>
                            </a:lnTo>
                            <a:lnTo>
                              <a:pt x="57" y="34"/>
                            </a:lnTo>
                            <a:lnTo>
                              <a:pt x="57" y="31"/>
                            </a:lnTo>
                            <a:lnTo>
                              <a:pt x="58" y="29"/>
                            </a:lnTo>
                            <a:lnTo>
                              <a:pt x="58" y="26"/>
                            </a:lnTo>
                            <a:lnTo>
                              <a:pt x="58" y="24"/>
                            </a:lnTo>
                            <a:lnTo>
                              <a:pt x="57" y="21"/>
                            </a:lnTo>
                            <a:lnTo>
                              <a:pt x="57" y="19"/>
                            </a:lnTo>
                            <a:lnTo>
                              <a:pt x="55" y="16"/>
                            </a:lnTo>
                            <a:lnTo>
                              <a:pt x="54" y="14"/>
                            </a:lnTo>
                            <a:lnTo>
                              <a:pt x="53" y="11"/>
                            </a:lnTo>
                            <a:lnTo>
                              <a:pt x="51" y="10"/>
                            </a:lnTo>
                            <a:lnTo>
                              <a:pt x="49" y="7"/>
                            </a:lnTo>
                            <a:lnTo>
                              <a:pt x="47" y="6"/>
                            </a:lnTo>
                            <a:lnTo>
                              <a:pt x="44" y="5"/>
                            </a:lnTo>
                            <a:lnTo>
                              <a:pt x="43" y="3"/>
                            </a:lnTo>
                            <a:lnTo>
                              <a:pt x="41" y="2"/>
                            </a:lnTo>
                            <a:lnTo>
                              <a:pt x="38" y="1"/>
                            </a:lnTo>
                            <a:lnTo>
                              <a:pt x="35" y="1"/>
                            </a:lnTo>
                            <a:lnTo>
                              <a:pt x="32"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24" name="Group 3469"/>
                    <p:cNvGrpSpPr>
                      <a:grpSpLocks/>
                    </p:cNvGrpSpPr>
                    <p:nvPr/>
                  </p:nvGrpSpPr>
                  <p:grpSpPr bwMode="auto">
                    <a:xfrm>
                      <a:off x="2317" y="3150"/>
                      <a:ext cx="33" cy="31"/>
                      <a:chOff x="2317" y="3150"/>
                      <a:chExt cx="33" cy="31"/>
                    </a:xfrm>
                  </p:grpSpPr>
                  <p:sp>
                    <p:nvSpPr>
                      <p:cNvPr id="943" name="Freeform 3470"/>
                      <p:cNvSpPr>
                        <a:spLocks/>
                      </p:cNvSpPr>
                      <p:nvPr/>
                    </p:nvSpPr>
                    <p:spPr bwMode="auto">
                      <a:xfrm>
                        <a:off x="2317" y="3150"/>
                        <a:ext cx="33" cy="31"/>
                      </a:xfrm>
                      <a:custGeom>
                        <a:avLst/>
                        <a:gdLst>
                          <a:gd name="T0" fmla="*/ 12 w 33"/>
                          <a:gd name="T1" fmla="*/ 31 h 31"/>
                          <a:gd name="T2" fmla="*/ 12 w 33"/>
                          <a:gd name="T3" fmla="*/ 31 h 31"/>
                          <a:gd name="T4" fmla="*/ 12 w 33"/>
                          <a:gd name="T5" fmla="*/ 29 h 31"/>
                          <a:gd name="T6" fmla="*/ 13 w 33"/>
                          <a:gd name="T7" fmla="*/ 27 h 31"/>
                          <a:gd name="T8" fmla="*/ 13 w 33"/>
                          <a:gd name="T9" fmla="*/ 26 h 31"/>
                          <a:gd name="T10" fmla="*/ 14 w 33"/>
                          <a:gd name="T11" fmla="*/ 24 h 31"/>
                          <a:gd name="T12" fmla="*/ 14 w 33"/>
                          <a:gd name="T13" fmla="*/ 22 h 31"/>
                          <a:gd name="T14" fmla="*/ 16 w 33"/>
                          <a:gd name="T15" fmla="*/ 21 h 31"/>
                          <a:gd name="T16" fmla="*/ 17 w 33"/>
                          <a:gd name="T17" fmla="*/ 19 h 31"/>
                          <a:gd name="T18" fmla="*/ 19 w 33"/>
                          <a:gd name="T19" fmla="*/ 18 h 31"/>
                          <a:gd name="T20" fmla="*/ 19 w 33"/>
                          <a:gd name="T21" fmla="*/ 16 h 31"/>
                          <a:gd name="T22" fmla="*/ 22 w 33"/>
                          <a:gd name="T23" fmla="*/ 16 h 31"/>
                          <a:gd name="T24" fmla="*/ 23 w 33"/>
                          <a:gd name="T25" fmla="*/ 14 h 31"/>
                          <a:gd name="T26" fmla="*/ 24 w 33"/>
                          <a:gd name="T27" fmla="*/ 13 h 31"/>
                          <a:gd name="T28" fmla="*/ 26 w 33"/>
                          <a:gd name="T29" fmla="*/ 13 h 31"/>
                          <a:gd name="T30" fmla="*/ 29 w 33"/>
                          <a:gd name="T31" fmla="*/ 12 h 31"/>
                          <a:gd name="T32" fmla="*/ 30 w 33"/>
                          <a:gd name="T33" fmla="*/ 12 h 31"/>
                          <a:gd name="T34" fmla="*/ 33 w 33"/>
                          <a:gd name="T35" fmla="*/ 11 h 31"/>
                          <a:gd name="T36" fmla="*/ 33 w 33"/>
                          <a:gd name="T37" fmla="*/ 0 h 31"/>
                          <a:gd name="T38" fmla="*/ 29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2 w 33"/>
                          <a:gd name="T51" fmla="*/ 8 h 31"/>
                          <a:gd name="T52" fmla="*/ 9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2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2" y="31"/>
                            </a:moveTo>
                            <a:lnTo>
                              <a:pt x="12" y="31"/>
                            </a:lnTo>
                            <a:lnTo>
                              <a:pt x="12" y="29"/>
                            </a:lnTo>
                            <a:lnTo>
                              <a:pt x="13" y="27"/>
                            </a:lnTo>
                            <a:lnTo>
                              <a:pt x="13" y="26"/>
                            </a:lnTo>
                            <a:lnTo>
                              <a:pt x="14" y="24"/>
                            </a:lnTo>
                            <a:lnTo>
                              <a:pt x="14" y="22"/>
                            </a:lnTo>
                            <a:lnTo>
                              <a:pt x="16" y="21"/>
                            </a:lnTo>
                            <a:lnTo>
                              <a:pt x="17" y="19"/>
                            </a:lnTo>
                            <a:lnTo>
                              <a:pt x="19" y="18"/>
                            </a:lnTo>
                            <a:lnTo>
                              <a:pt x="19" y="16"/>
                            </a:lnTo>
                            <a:lnTo>
                              <a:pt x="22" y="16"/>
                            </a:lnTo>
                            <a:lnTo>
                              <a:pt x="23" y="14"/>
                            </a:lnTo>
                            <a:lnTo>
                              <a:pt x="24" y="13"/>
                            </a:lnTo>
                            <a:lnTo>
                              <a:pt x="26" y="13"/>
                            </a:lnTo>
                            <a:lnTo>
                              <a:pt x="29" y="12"/>
                            </a:lnTo>
                            <a:lnTo>
                              <a:pt x="30" y="12"/>
                            </a:lnTo>
                            <a:lnTo>
                              <a:pt x="33" y="11"/>
                            </a:lnTo>
                            <a:lnTo>
                              <a:pt x="33" y="0"/>
                            </a:lnTo>
                            <a:lnTo>
                              <a:pt x="29" y="1"/>
                            </a:lnTo>
                            <a:lnTo>
                              <a:pt x="26" y="1"/>
                            </a:lnTo>
                            <a:lnTo>
                              <a:pt x="23" y="2"/>
                            </a:lnTo>
                            <a:lnTo>
                              <a:pt x="20" y="4"/>
                            </a:lnTo>
                            <a:lnTo>
                              <a:pt x="17" y="4"/>
                            </a:lnTo>
                            <a:lnTo>
                              <a:pt x="14" y="5"/>
                            </a:lnTo>
                            <a:lnTo>
                              <a:pt x="12" y="8"/>
                            </a:lnTo>
                            <a:lnTo>
                              <a:pt x="9" y="10"/>
                            </a:lnTo>
                            <a:lnTo>
                              <a:pt x="8" y="11"/>
                            </a:lnTo>
                            <a:lnTo>
                              <a:pt x="6" y="14"/>
                            </a:lnTo>
                            <a:lnTo>
                              <a:pt x="4" y="16"/>
                            </a:lnTo>
                            <a:lnTo>
                              <a:pt x="3" y="19"/>
                            </a:lnTo>
                            <a:lnTo>
                              <a:pt x="2" y="22"/>
                            </a:lnTo>
                            <a:lnTo>
                              <a:pt x="1" y="25"/>
                            </a:lnTo>
                            <a:lnTo>
                              <a:pt x="0" y="27"/>
                            </a:lnTo>
                            <a:lnTo>
                              <a:pt x="0" y="31"/>
                            </a:lnTo>
                            <a:lnTo>
                              <a:pt x="12"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4" name="Freeform 3471"/>
                      <p:cNvSpPr>
                        <a:spLocks/>
                      </p:cNvSpPr>
                      <p:nvPr/>
                    </p:nvSpPr>
                    <p:spPr bwMode="auto">
                      <a:xfrm>
                        <a:off x="2317" y="3150"/>
                        <a:ext cx="33" cy="31"/>
                      </a:xfrm>
                      <a:custGeom>
                        <a:avLst/>
                        <a:gdLst>
                          <a:gd name="T0" fmla="*/ 12 w 33"/>
                          <a:gd name="T1" fmla="*/ 31 h 31"/>
                          <a:gd name="T2" fmla="*/ 12 w 33"/>
                          <a:gd name="T3" fmla="*/ 31 h 31"/>
                          <a:gd name="T4" fmla="*/ 12 w 33"/>
                          <a:gd name="T5" fmla="*/ 29 h 31"/>
                          <a:gd name="T6" fmla="*/ 13 w 33"/>
                          <a:gd name="T7" fmla="*/ 27 h 31"/>
                          <a:gd name="T8" fmla="*/ 13 w 33"/>
                          <a:gd name="T9" fmla="*/ 26 h 31"/>
                          <a:gd name="T10" fmla="*/ 14 w 33"/>
                          <a:gd name="T11" fmla="*/ 24 h 31"/>
                          <a:gd name="T12" fmla="*/ 14 w 33"/>
                          <a:gd name="T13" fmla="*/ 22 h 31"/>
                          <a:gd name="T14" fmla="*/ 16 w 33"/>
                          <a:gd name="T15" fmla="*/ 21 h 31"/>
                          <a:gd name="T16" fmla="*/ 17 w 33"/>
                          <a:gd name="T17" fmla="*/ 19 h 31"/>
                          <a:gd name="T18" fmla="*/ 19 w 33"/>
                          <a:gd name="T19" fmla="*/ 18 h 31"/>
                          <a:gd name="T20" fmla="*/ 19 w 33"/>
                          <a:gd name="T21" fmla="*/ 16 h 31"/>
                          <a:gd name="T22" fmla="*/ 22 w 33"/>
                          <a:gd name="T23" fmla="*/ 16 h 31"/>
                          <a:gd name="T24" fmla="*/ 23 w 33"/>
                          <a:gd name="T25" fmla="*/ 14 h 31"/>
                          <a:gd name="T26" fmla="*/ 24 w 33"/>
                          <a:gd name="T27" fmla="*/ 13 h 31"/>
                          <a:gd name="T28" fmla="*/ 26 w 33"/>
                          <a:gd name="T29" fmla="*/ 13 h 31"/>
                          <a:gd name="T30" fmla="*/ 29 w 33"/>
                          <a:gd name="T31" fmla="*/ 12 h 31"/>
                          <a:gd name="T32" fmla="*/ 30 w 33"/>
                          <a:gd name="T33" fmla="*/ 12 h 31"/>
                          <a:gd name="T34" fmla="*/ 33 w 33"/>
                          <a:gd name="T35" fmla="*/ 11 h 31"/>
                          <a:gd name="T36" fmla="*/ 33 w 33"/>
                          <a:gd name="T37" fmla="*/ 0 h 31"/>
                          <a:gd name="T38" fmla="*/ 29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2 w 33"/>
                          <a:gd name="T51" fmla="*/ 8 h 31"/>
                          <a:gd name="T52" fmla="*/ 9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2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2" y="31"/>
                            </a:moveTo>
                            <a:lnTo>
                              <a:pt x="12" y="31"/>
                            </a:lnTo>
                            <a:lnTo>
                              <a:pt x="12" y="29"/>
                            </a:lnTo>
                            <a:lnTo>
                              <a:pt x="13" y="27"/>
                            </a:lnTo>
                            <a:lnTo>
                              <a:pt x="13" y="26"/>
                            </a:lnTo>
                            <a:lnTo>
                              <a:pt x="14" y="24"/>
                            </a:lnTo>
                            <a:lnTo>
                              <a:pt x="14" y="22"/>
                            </a:lnTo>
                            <a:lnTo>
                              <a:pt x="16" y="21"/>
                            </a:lnTo>
                            <a:lnTo>
                              <a:pt x="17" y="19"/>
                            </a:lnTo>
                            <a:lnTo>
                              <a:pt x="19" y="18"/>
                            </a:lnTo>
                            <a:lnTo>
                              <a:pt x="19" y="16"/>
                            </a:lnTo>
                            <a:lnTo>
                              <a:pt x="22" y="16"/>
                            </a:lnTo>
                            <a:lnTo>
                              <a:pt x="23" y="14"/>
                            </a:lnTo>
                            <a:lnTo>
                              <a:pt x="24" y="13"/>
                            </a:lnTo>
                            <a:lnTo>
                              <a:pt x="26" y="13"/>
                            </a:lnTo>
                            <a:lnTo>
                              <a:pt x="29" y="12"/>
                            </a:lnTo>
                            <a:lnTo>
                              <a:pt x="30" y="12"/>
                            </a:lnTo>
                            <a:lnTo>
                              <a:pt x="33" y="11"/>
                            </a:lnTo>
                            <a:lnTo>
                              <a:pt x="33" y="0"/>
                            </a:lnTo>
                            <a:lnTo>
                              <a:pt x="29" y="1"/>
                            </a:lnTo>
                            <a:lnTo>
                              <a:pt x="26" y="1"/>
                            </a:lnTo>
                            <a:lnTo>
                              <a:pt x="23" y="2"/>
                            </a:lnTo>
                            <a:lnTo>
                              <a:pt x="20" y="4"/>
                            </a:lnTo>
                            <a:lnTo>
                              <a:pt x="17" y="4"/>
                            </a:lnTo>
                            <a:lnTo>
                              <a:pt x="14" y="5"/>
                            </a:lnTo>
                            <a:lnTo>
                              <a:pt x="12" y="8"/>
                            </a:lnTo>
                            <a:lnTo>
                              <a:pt x="9" y="10"/>
                            </a:lnTo>
                            <a:lnTo>
                              <a:pt x="8" y="11"/>
                            </a:lnTo>
                            <a:lnTo>
                              <a:pt x="6" y="14"/>
                            </a:lnTo>
                            <a:lnTo>
                              <a:pt x="4" y="16"/>
                            </a:lnTo>
                            <a:lnTo>
                              <a:pt x="3" y="19"/>
                            </a:lnTo>
                            <a:lnTo>
                              <a:pt x="2" y="22"/>
                            </a:lnTo>
                            <a:lnTo>
                              <a:pt x="1" y="25"/>
                            </a:lnTo>
                            <a:lnTo>
                              <a:pt x="0" y="27"/>
                            </a:lnTo>
                            <a:lnTo>
                              <a:pt x="0" y="31"/>
                            </a:lnTo>
                            <a:lnTo>
                              <a:pt x="12"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25" name="Group 3472"/>
                    <p:cNvGrpSpPr>
                      <a:grpSpLocks/>
                    </p:cNvGrpSpPr>
                    <p:nvPr/>
                  </p:nvGrpSpPr>
                  <p:grpSpPr bwMode="auto">
                    <a:xfrm>
                      <a:off x="2317" y="3186"/>
                      <a:ext cx="33" cy="33"/>
                      <a:chOff x="2317" y="3186"/>
                      <a:chExt cx="33" cy="33"/>
                    </a:xfrm>
                  </p:grpSpPr>
                  <p:sp>
                    <p:nvSpPr>
                      <p:cNvPr id="941" name="Freeform 3473"/>
                      <p:cNvSpPr>
                        <a:spLocks/>
                      </p:cNvSpPr>
                      <p:nvPr/>
                    </p:nvSpPr>
                    <p:spPr bwMode="auto">
                      <a:xfrm>
                        <a:off x="2317" y="3186"/>
                        <a:ext cx="33" cy="33"/>
                      </a:xfrm>
                      <a:custGeom>
                        <a:avLst/>
                        <a:gdLst>
                          <a:gd name="T0" fmla="*/ 33 w 33"/>
                          <a:gd name="T1" fmla="*/ 21 h 33"/>
                          <a:gd name="T2" fmla="*/ 33 w 33"/>
                          <a:gd name="T3" fmla="*/ 21 h 33"/>
                          <a:gd name="T4" fmla="*/ 30 w 33"/>
                          <a:gd name="T5" fmla="*/ 21 h 33"/>
                          <a:gd name="T6" fmla="*/ 29 w 33"/>
                          <a:gd name="T7" fmla="*/ 21 h 33"/>
                          <a:gd name="T8" fmla="*/ 26 w 33"/>
                          <a:gd name="T9" fmla="*/ 20 h 33"/>
                          <a:gd name="T10" fmla="*/ 24 w 33"/>
                          <a:gd name="T11" fmla="*/ 19 h 33"/>
                          <a:gd name="T12" fmla="*/ 23 w 33"/>
                          <a:gd name="T13" fmla="*/ 18 h 33"/>
                          <a:gd name="T14" fmla="*/ 22 w 33"/>
                          <a:gd name="T15" fmla="*/ 17 h 33"/>
                          <a:gd name="T16" fmla="*/ 19 w 33"/>
                          <a:gd name="T17" fmla="*/ 16 h 33"/>
                          <a:gd name="T18" fmla="*/ 19 w 33"/>
                          <a:gd name="T19" fmla="*/ 15 h 33"/>
                          <a:gd name="T20" fmla="*/ 17 w 33"/>
                          <a:gd name="T21" fmla="*/ 13 h 33"/>
                          <a:gd name="T22" fmla="*/ 16 w 33"/>
                          <a:gd name="T23" fmla="*/ 11 h 33"/>
                          <a:gd name="T24" fmla="*/ 14 w 33"/>
                          <a:gd name="T25" fmla="*/ 9 h 33"/>
                          <a:gd name="T26" fmla="*/ 14 w 33"/>
                          <a:gd name="T27" fmla="*/ 9 h 33"/>
                          <a:gd name="T28" fmla="*/ 13 w 33"/>
                          <a:gd name="T29" fmla="*/ 7 h 33"/>
                          <a:gd name="T30" fmla="*/ 13 w 33"/>
                          <a:gd name="T31" fmla="*/ 5 h 33"/>
                          <a:gd name="T32" fmla="*/ 12 w 33"/>
                          <a:gd name="T33" fmla="*/ 3 h 33"/>
                          <a:gd name="T34" fmla="*/ 12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9 w 33"/>
                          <a:gd name="T53" fmla="*/ 24 h 33"/>
                          <a:gd name="T54" fmla="*/ 12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29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6" y="20"/>
                            </a:lnTo>
                            <a:lnTo>
                              <a:pt x="24" y="19"/>
                            </a:lnTo>
                            <a:lnTo>
                              <a:pt x="23" y="18"/>
                            </a:lnTo>
                            <a:lnTo>
                              <a:pt x="22" y="17"/>
                            </a:lnTo>
                            <a:lnTo>
                              <a:pt x="19" y="16"/>
                            </a:lnTo>
                            <a:lnTo>
                              <a:pt x="19" y="15"/>
                            </a:lnTo>
                            <a:lnTo>
                              <a:pt x="17" y="13"/>
                            </a:lnTo>
                            <a:lnTo>
                              <a:pt x="16" y="11"/>
                            </a:lnTo>
                            <a:lnTo>
                              <a:pt x="14" y="9"/>
                            </a:lnTo>
                            <a:lnTo>
                              <a:pt x="14" y="9"/>
                            </a:lnTo>
                            <a:lnTo>
                              <a:pt x="13" y="7"/>
                            </a:lnTo>
                            <a:lnTo>
                              <a:pt x="13" y="5"/>
                            </a:lnTo>
                            <a:lnTo>
                              <a:pt x="12" y="3"/>
                            </a:lnTo>
                            <a:lnTo>
                              <a:pt x="12" y="0"/>
                            </a:lnTo>
                            <a:lnTo>
                              <a:pt x="0" y="0"/>
                            </a:lnTo>
                            <a:lnTo>
                              <a:pt x="0" y="4"/>
                            </a:lnTo>
                            <a:lnTo>
                              <a:pt x="1" y="8"/>
                            </a:lnTo>
                            <a:lnTo>
                              <a:pt x="2" y="9"/>
                            </a:lnTo>
                            <a:lnTo>
                              <a:pt x="3" y="13"/>
                            </a:lnTo>
                            <a:lnTo>
                              <a:pt x="4" y="15"/>
                            </a:lnTo>
                            <a:lnTo>
                              <a:pt x="6" y="19"/>
                            </a:lnTo>
                            <a:lnTo>
                              <a:pt x="8" y="21"/>
                            </a:lnTo>
                            <a:lnTo>
                              <a:pt x="9" y="24"/>
                            </a:lnTo>
                            <a:lnTo>
                              <a:pt x="12" y="25"/>
                            </a:lnTo>
                            <a:lnTo>
                              <a:pt x="14" y="27"/>
                            </a:lnTo>
                            <a:lnTo>
                              <a:pt x="17" y="29"/>
                            </a:lnTo>
                            <a:lnTo>
                              <a:pt x="20" y="30"/>
                            </a:lnTo>
                            <a:lnTo>
                              <a:pt x="23" y="32"/>
                            </a:lnTo>
                            <a:lnTo>
                              <a:pt x="26" y="33"/>
                            </a:lnTo>
                            <a:lnTo>
                              <a:pt x="29"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2" name="Freeform 3474"/>
                      <p:cNvSpPr>
                        <a:spLocks/>
                      </p:cNvSpPr>
                      <p:nvPr/>
                    </p:nvSpPr>
                    <p:spPr bwMode="auto">
                      <a:xfrm>
                        <a:off x="2317" y="3186"/>
                        <a:ext cx="33" cy="33"/>
                      </a:xfrm>
                      <a:custGeom>
                        <a:avLst/>
                        <a:gdLst>
                          <a:gd name="T0" fmla="*/ 33 w 33"/>
                          <a:gd name="T1" fmla="*/ 21 h 33"/>
                          <a:gd name="T2" fmla="*/ 33 w 33"/>
                          <a:gd name="T3" fmla="*/ 21 h 33"/>
                          <a:gd name="T4" fmla="*/ 30 w 33"/>
                          <a:gd name="T5" fmla="*/ 21 h 33"/>
                          <a:gd name="T6" fmla="*/ 29 w 33"/>
                          <a:gd name="T7" fmla="*/ 21 h 33"/>
                          <a:gd name="T8" fmla="*/ 26 w 33"/>
                          <a:gd name="T9" fmla="*/ 20 h 33"/>
                          <a:gd name="T10" fmla="*/ 24 w 33"/>
                          <a:gd name="T11" fmla="*/ 19 h 33"/>
                          <a:gd name="T12" fmla="*/ 23 w 33"/>
                          <a:gd name="T13" fmla="*/ 18 h 33"/>
                          <a:gd name="T14" fmla="*/ 22 w 33"/>
                          <a:gd name="T15" fmla="*/ 17 h 33"/>
                          <a:gd name="T16" fmla="*/ 19 w 33"/>
                          <a:gd name="T17" fmla="*/ 16 h 33"/>
                          <a:gd name="T18" fmla="*/ 19 w 33"/>
                          <a:gd name="T19" fmla="*/ 15 h 33"/>
                          <a:gd name="T20" fmla="*/ 17 w 33"/>
                          <a:gd name="T21" fmla="*/ 13 h 33"/>
                          <a:gd name="T22" fmla="*/ 16 w 33"/>
                          <a:gd name="T23" fmla="*/ 11 h 33"/>
                          <a:gd name="T24" fmla="*/ 14 w 33"/>
                          <a:gd name="T25" fmla="*/ 9 h 33"/>
                          <a:gd name="T26" fmla="*/ 14 w 33"/>
                          <a:gd name="T27" fmla="*/ 9 h 33"/>
                          <a:gd name="T28" fmla="*/ 13 w 33"/>
                          <a:gd name="T29" fmla="*/ 7 h 33"/>
                          <a:gd name="T30" fmla="*/ 13 w 33"/>
                          <a:gd name="T31" fmla="*/ 5 h 33"/>
                          <a:gd name="T32" fmla="*/ 12 w 33"/>
                          <a:gd name="T33" fmla="*/ 3 h 33"/>
                          <a:gd name="T34" fmla="*/ 12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9 w 33"/>
                          <a:gd name="T53" fmla="*/ 24 h 33"/>
                          <a:gd name="T54" fmla="*/ 12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29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6" y="20"/>
                            </a:lnTo>
                            <a:lnTo>
                              <a:pt x="24" y="19"/>
                            </a:lnTo>
                            <a:lnTo>
                              <a:pt x="23" y="18"/>
                            </a:lnTo>
                            <a:lnTo>
                              <a:pt x="22" y="17"/>
                            </a:lnTo>
                            <a:lnTo>
                              <a:pt x="19" y="16"/>
                            </a:lnTo>
                            <a:lnTo>
                              <a:pt x="19" y="15"/>
                            </a:lnTo>
                            <a:lnTo>
                              <a:pt x="17" y="13"/>
                            </a:lnTo>
                            <a:lnTo>
                              <a:pt x="16" y="11"/>
                            </a:lnTo>
                            <a:lnTo>
                              <a:pt x="14" y="9"/>
                            </a:lnTo>
                            <a:lnTo>
                              <a:pt x="14" y="9"/>
                            </a:lnTo>
                            <a:lnTo>
                              <a:pt x="13" y="7"/>
                            </a:lnTo>
                            <a:lnTo>
                              <a:pt x="13" y="5"/>
                            </a:lnTo>
                            <a:lnTo>
                              <a:pt x="12" y="3"/>
                            </a:lnTo>
                            <a:lnTo>
                              <a:pt x="12" y="0"/>
                            </a:lnTo>
                            <a:lnTo>
                              <a:pt x="0" y="0"/>
                            </a:lnTo>
                            <a:lnTo>
                              <a:pt x="0" y="4"/>
                            </a:lnTo>
                            <a:lnTo>
                              <a:pt x="1" y="8"/>
                            </a:lnTo>
                            <a:lnTo>
                              <a:pt x="2" y="9"/>
                            </a:lnTo>
                            <a:lnTo>
                              <a:pt x="3" y="13"/>
                            </a:lnTo>
                            <a:lnTo>
                              <a:pt x="4" y="15"/>
                            </a:lnTo>
                            <a:lnTo>
                              <a:pt x="6" y="19"/>
                            </a:lnTo>
                            <a:lnTo>
                              <a:pt x="8" y="21"/>
                            </a:lnTo>
                            <a:lnTo>
                              <a:pt x="9" y="24"/>
                            </a:lnTo>
                            <a:lnTo>
                              <a:pt x="12" y="25"/>
                            </a:lnTo>
                            <a:lnTo>
                              <a:pt x="14" y="27"/>
                            </a:lnTo>
                            <a:lnTo>
                              <a:pt x="17" y="29"/>
                            </a:lnTo>
                            <a:lnTo>
                              <a:pt x="20" y="30"/>
                            </a:lnTo>
                            <a:lnTo>
                              <a:pt x="23" y="32"/>
                            </a:lnTo>
                            <a:lnTo>
                              <a:pt x="26" y="33"/>
                            </a:lnTo>
                            <a:lnTo>
                              <a:pt x="29"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26" name="Group 3475"/>
                    <p:cNvGrpSpPr>
                      <a:grpSpLocks/>
                    </p:cNvGrpSpPr>
                    <p:nvPr/>
                  </p:nvGrpSpPr>
                  <p:grpSpPr bwMode="auto">
                    <a:xfrm>
                      <a:off x="2355" y="3186"/>
                      <a:ext cx="34" cy="33"/>
                      <a:chOff x="2355" y="3186"/>
                      <a:chExt cx="34" cy="33"/>
                    </a:xfrm>
                  </p:grpSpPr>
                  <p:sp>
                    <p:nvSpPr>
                      <p:cNvPr id="939" name="Freeform 3476"/>
                      <p:cNvSpPr>
                        <a:spLocks/>
                      </p:cNvSpPr>
                      <p:nvPr/>
                    </p:nvSpPr>
                    <p:spPr bwMode="auto">
                      <a:xfrm>
                        <a:off x="2355" y="3186"/>
                        <a:ext cx="34" cy="33"/>
                      </a:xfrm>
                      <a:custGeom>
                        <a:avLst/>
                        <a:gdLst>
                          <a:gd name="T0" fmla="*/ 21 w 34"/>
                          <a:gd name="T1" fmla="*/ 0 h 33"/>
                          <a:gd name="T2" fmla="*/ 21 w 34"/>
                          <a:gd name="T3" fmla="*/ 0 h 33"/>
                          <a:gd name="T4" fmla="*/ 21 w 34"/>
                          <a:gd name="T5" fmla="*/ 3 h 33"/>
                          <a:gd name="T6" fmla="*/ 21 w 34"/>
                          <a:gd name="T7" fmla="*/ 5 h 33"/>
                          <a:gd name="T8" fmla="*/ 20 w 34"/>
                          <a:gd name="T9" fmla="*/ 7 h 33"/>
                          <a:gd name="T10" fmla="*/ 20 w 34"/>
                          <a:gd name="T11" fmla="*/ 9 h 33"/>
                          <a:gd name="T12" fmla="*/ 19 w 34"/>
                          <a:gd name="T13" fmla="*/ 9 h 33"/>
                          <a:gd name="T14" fmla="*/ 18 w 34"/>
                          <a:gd name="T15" fmla="*/ 11 h 33"/>
                          <a:gd name="T16" fmla="*/ 17 w 34"/>
                          <a:gd name="T17" fmla="*/ 13 h 33"/>
                          <a:gd name="T18" fmla="*/ 15 w 34"/>
                          <a:gd name="T19" fmla="*/ 15 h 33"/>
                          <a:gd name="T20" fmla="*/ 14 w 34"/>
                          <a:gd name="T21" fmla="*/ 16 h 33"/>
                          <a:gd name="T22" fmla="*/ 12 w 34"/>
                          <a:gd name="T23" fmla="*/ 17 h 33"/>
                          <a:gd name="T24" fmla="*/ 10 w 34"/>
                          <a:gd name="T25" fmla="*/ 18 h 33"/>
                          <a:gd name="T26" fmla="*/ 9 w 34"/>
                          <a:gd name="T27" fmla="*/ 19 h 33"/>
                          <a:gd name="T28" fmla="*/ 6 w 34"/>
                          <a:gd name="T29" fmla="*/ 20 h 33"/>
                          <a:gd name="T30" fmla="*/ 4 w 34"/>
                          <a:gd name="T31" fmla="*/ 21 h 33"/>
                          <a:gd name="T32" fmla="*/ 2 w 34"/>
                          <a:gd name="T33" fmla="*/ 21 h 33"/>
                          <a:gd name="T34" fmla="*/ 0 w 34"/>
                          <a:gd name="T35" fmla="*/ 21 h 33"/>
                          <a:gd name="T36" fmla="*/ 0 w 34"/>
                          <a:gd name="T37" fmla="*/ 33 h 33"/>
                          <a:gd name="T38" fmla="*/ 3 w 34"/>
                          <a:gd name="T39" fmla="*/ 33 h 33"/>
                          <a:gd name="T40" fmla="*/ 7 w 34"/>
                          <a:gd name="T41" fmla="*/ 33 h 33"/>
                          <a:gd name="T42" fmla="*/ 10 w 34"/>
                          <a:gd name="T43" fmla="*/ 32 h 33"/>
                          <a:gd name="T44" fmla="*/ 14 w 34"/>
                          <a:gd name="T45" fmla="*/ 30 h 33"/>
                          <a:gd name="T46" fmla="*/ 16 w 34"/>
                          <a:gd name="T47" fmla="*/ 29 h 33"/>
                          <a:gd name="T48" fmla="*/ 20 w 34"/>
                          <a:gd name="T49" fmla="*/ 27 h 33"/>
                          <a:gd name="T50" fmla="*/ 22 w 34"/>
                          <a:gd name="T51" fmla="*/ 25 h 33"/>
                          <a:gd name="T52" fmla="*/ 24 w 34"/>
                          <a:gd name="T53" fmla="*/ 24 h 33"/>
                          <a:gd name="T54" fmla="*/ 25 w 34"/>
                          <a:gd name="T55" fmla="*/ 21 h 33"/>
                          <a:gd name="T56" fmla="*/ 28 w 34"/>
                          <a:gd name="T57" fmla="*/ 19 h 33"/>
                          <a:gd name="T58" fmla="*/ 30 w 34"/>
                          <a:gd name="T59" fmla="*/ 15 h 33"/>
                          <a:gd name="T60" fmla="*/ 31 w 34"/>
                          <a:gd name="T61" fmla="*/ 13 h 33"/>
                          <a:gd name="T62" fmla="*/ 32 w 34"/>
                          <a:gd name="T63" fmla="*/ 9 h 33"/>
                          <a:gd name="T64" fmla="*/ 33 w 34"/>
                          <a:gd name="T65" fmla="*/ 8 h 33"/>
                          <a:gd name="T66" fmla="*/ 34 w 34"/>
                          <a:gd name="T67" fmla="*/ 4 h 33"/>
                          <a:gd name="T68" fmla="*/ 34 w 34"/>
                          <a:gd name="T69" fmla="*/ 0 h 33"/>
                          <a:gd name="T70" fmla="*/ 21 w 34"/>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21" y="0"/>
                            </a:moveTo>
                            <a:lnTo>
                              <a:pt x="21" y="0"/>
                            </a:lnTo>
                            <a:lnTo>
                              <a:pt x="21" y="3"/>
                            </a:lnTo>
                            <a:lnTo>
                              <a:pt x="21" y="5"/>
                            </a:lnTo>
                            <a:lnTo>
                              <a:pt x="20" y="7"/>
                            </a:lnTo>
                            <a:lnTo>
                              <a:pt x="20" y="9"/>
                            </a:lnTo>
                            <a:lnTo>
                              <a:pt x="19" y="9"/>
                            </a:lnTo>
                            <a:lnTo>
                              <a:pt x="18" y="11"/>
                            </a:lnTo>
                            <a:lnTo>
                              <a:pt x="17" y="13"/>
                            </a:lnTo>
                            <a:lnTo>
                              <a:pt x="15" y="15"/>
                            </a:lnTo>
                            <a:lnTo>
                              <a:pt x="14" y="16"/>
                            </a:lnTo>
                            <a:lnTo>
                              <a:pt x="12" y="17"/>
                            </a:lnTo>
                            <a:lnTo>
                              <a:pt x="10" y="18"/>
                            </a:lnTo>
                            <a:lnTo>
                              <a:pt x="9" y="19"/>
                            </a:lnTo>
                            <a:lnTo>
                              <a:pt x="6" y="20"/>
                            </a:lnTo>
                            <a:lnTo>
                              <a:pt x="4" y="21"/>
                            </a:lnTo>
                            <a:lnTo>
                              <a:pt x="2" y="21"/>
                            </a:lnTo>
                            <a:lnTo>
                              <a:pt x="0" y="21"/>
                            </a:lnTo>
                            <a:lnTo>
                              <a:pt x="0" y="33"/>
                            </a:lnTo>
                            <a:lnTo>
                              <a:pt x="3" y="33"/>
                            </a:lnTo>
                            <a:lnTo>
                              <a:pt x="7" y="33"/>
                            </a:lnTo>
                            <a:lnTo>
                              <a:pt x="10" y="32"/>
                            </a:lnTo>
                            <a:lnTo>
                              <a:pt x="14" y="30"/>
                            </a:lnTo>
                            <a:lnTo>
                              <a:pt x="16" y="29"/>
                            </a:lnTo>
                            <a:lnTo>
                              <a:pt x="20" y="27"/>
                            </a:lnTo>
                            <a:lnTo>
                              <a:pt x="22" y="25"/>
                            </a:lnTo>
                            <a:lnTo>
                              <a:pt x="24" y="24"/>
                            </a:lnTo>
                            <a:lnTo>
                              <a:pt x="25" y="21"/>
                            </a:lnTo>
                            <a:lnTo>
                              <a:pt x="28" y="19"/>
                            </a:lnTo>
                            <a:lnTo>
                              <a:pt x="30" y="15"/>
                            </a:lnTo>
                            <a:lnTo>
                              <a:pt x="31" y="13"/>
                            </a:lnTo>
                            <a:lnTo>
                              <a:pt x="32" y="9"/>
                            </a:lnTo>
                            <a:lnTo>
                              <a:pt x="33" y="8"/>
                            </a:lnTo>
                            <a:lnTo>
                              <a:pt x="34" y="4"/>
                            </a:lnTo>
                            <a:lnTo>
                              <a:pt x="34"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0" name="Freeform 3477"/>
                      <p:cNvSpPr>
                        <a:spLocks/>
                      </p:cNvSpPr>
                      <p:nvPr/>
                    </p:nvSpPr>
                    <p:spPr bwMode="auto">
                      <a:xfrm>
                        <a:off x="2355" y="3186"/>
                        <a:ext cx="34" cy="33"/>
                      </a:xfrm>
                      <a:custGeom>
                        <a:avLst/>
                        <a:gdLst>
                          <a:gd name="T0" fmla="*/ 21 w 34"/>
                          <a:gd name="T1" fmla="*/ 0 h 33"/>
                          <a:gd name="T2" fmla="*/ 21 w 34"/>
                          <a:gd name="T3" fmla="*/ 0 h 33"/>
                          <a:gd name="T4" fmla="*/ 21 w 34"/>
                          <a:gd name="T5" fmla="*/ 3 h 33"/>
                          <a:gd name="T6" fmla="*/ 21 w 34"/>
                          <a:gd name="T7" fmla="*/ 5 h 33"/>
                          <a:gd name="T8" fmla="*/ 20 w 34"/>
                          <a:gd name="T9" fmla="*/ 7 h 33"/>
                          <a:gd name="T10" fmla="*/ 20 w 34"/>
                          <a:gd name="T11" fmla="*/ 9 h 33"/>
                          <a:gd name="T12" fmla="*/ 19 w 34"/>
                          <a:gd name="T13" fmla="*/ 9 h 33"/>
                          <a:gd name="T14" fmla="*/ 18 w 34"/>
                          <a:gd name="T15" fmla="*/ 11 h 33"/>
                          <a:gd name="T16" fmla="*/ 17 w 34"/>
                          <a:gd name="T17" fmla="*/ 13 h 33"/>
                          <a:gd name="T18" fmla="*/ 15 w 34"/>
                          <a:gd name="T19" fmla="*/ 15 h 33"/>
                          <a:gd name="T20" fmla="*/ 14 w 34"/>
                          <a:gd name="T21" fmla="*/ 16 h 33"/>
                          <a:gd name="T22" fmla="*/ 12 w 34"/>
                          <a:gd name="T23" fmla="*/ 17 h 33"/>
                          <a:gd name="T24" fmla="*/ 10 w 34"/>
                          <a:gd name="T25" fmla="*/ 18 h 33"/>
                          <a:gd name="T26" fmla="*/ 9 w 34"/>
                          <a:gd name="T27" fmla="*/ 19 h 33"/>
                          <a:gd name="T28" fmla="*/ 6 w 34"/>
                          <a:gd name="T29" fmla="*/ 20 h 33"/>
                          <a:gd name="T30" fmla="*/ 4 w 34"/>
                          <a:gd name="T31" fmla="*/ 21 h 33"/>
                          <a:gd name="T32" fmla="*/ 2 w 34"/>
                          <a:gd name="T33" fmla="*/ 21 h 33"/>
                          <a:gd name="T34" fmla="*/ 0 w 34"/>
                          <a:gd name="T35" fmla="*/ 21 h 33"/>
                          <a:gd name="T36" fmla="*/ 0 w 34"/>
                          <a:gd name="T37" fmla="*/ 33 h 33"/>
                          <a:gd name="T38" fmla="*/ 3 w 34"/>
                          <a:gd name="T39" fmla="*/ 33 h 33"/>
                          <a:gd name="T40" fmla="*/ 7 w 34"/>
                          <a:gd name="T41" fmla="*/ 33 h 33"/>
                          <a:gd name="T42" fmla="*/ 10 w 34"/>
                          <a:gd name="T43" fmla="*/ 32 h 33"/>
                          <a:gd name="T44" fmla="*/ 14 w 34"/>
                          <a:gd name="T45" fmla="*/ 30 h 33"/>
                          <a:gd name="T46" fmla="*/ 16 w 34"/>
                          <a:gd name="T47" fmla="*/ 29 h 33"/>
                          <a:gd name="T48" fmla="*/ 20 w 34"/>
                          <a:gd name="T49" fmla="*/ 27 h 33"/>
                          <a:gd name="T50" fmla="*/ 22 w 34"/>
                          <a:gd name="T51" fmla="*/ 25 h 33"/>
                          <a:gd name="T52" fmla="*/ 24 w 34"/>
                          <a:gd name="T53" fmla="*/ 24 h 33"/>
                          <a:gd name="T54" fmla="*/ 25 w 34"/>
                          <a:gd name="T55" fmla="*/ 21 h 33"/>
                          <a:gd name="T56" fmla="*/ 28 w 34"/>
                          <a:gd name="T57" fmla="*/ 19 h 33"/>
                          <a:gd name="T58" fmla="*/ 30 w 34"/>
                          <a:gd name="T59" fmla="*/ 15 h 33"/>
                          <a:gd name="T60" fmla="*/ 31 w 34"/>
                          <a:gd name="T61" fmla="*/ 13 h 33"/>
                          <a:gd name="T62" fmla="*/ 32 w 34"/>
                          <a:gd name="T63" fmla="*/ 9 h 33"/>
                          <a:gd name="T64" fmla="*/ 33 w 34"/>
                          <a:gd name="T65" fmla="*/ 8 h 33"/>
                          <a:gd name="T66" fmla="*/ 34 w 34"/>
                          <a:gd name="T67" fmla="*/ 4 h 33"/>
                          <a:gd name="T68" fmla="*/ 34 w 34"/>
                          <a:gd name="T69" fmla="*/ 0 h 33"/>
                          <a:gd name="T70" fmla="*/ 21 w 34"/>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21" y="0"/>
                            </a:moveTo>
                            <a:lnTo>
                              <a:pt x="21" y="0"/>
                            </a:lnTo>
                            <a:lnTo>
                              <a:pt x="21" y="3"/>
                            </a:lnTo>
                            <a:lnTo>
                              <a:pt x="21" y="5"/>
                            </a:lnTo>
                            <a:lnTo>
                              <a:pt x="20" y="7"/>
                            </a:lnTo>
                            <a:lnTo>
                              <a:pt x="20" y="9"/>
                            </a:lnTo>
                            <a:lnTo>
                              <a:pt x="19" y="9"/>
                            </a:lnTo>
                            <a:lnTo>
                              <a:pt x="18" y="11"/>
                            </a:lnTo>
                            <a:lnTo>
                              <a:pt x="17" y="13"/>
                            </a:lnTo>
                            <a:lnTo>
                              <a:pt x="15" y="15"/>
                            </a:lnTo>
                            <a:lnTo>
                              <a:pt x="14" y="16"/>
                            </a:lnTo>
                            <a:lnTo>
                              <a:pt x="12" y="17"/>
                            </a:lnTo>
                            <a:lnTo>
                              <a:pt x="10" y="18"/>
                            </a:lnTo>
                            <a:lnTo>
                              <a:pt x="9" y="19"/>
                            </a:lnTo>
                            <a:lnTo>
                              <a:pt x="6" y="20"/>
                            </a:lnTo>
                            <a:lnTo>
                              <a:pt x="4" y="21"/>
                            </a:lnTo>
                            <a:lnTo>
                              <a:pt x="2" y="21"/>
                            </a:lnTo>
                            <a:lnTo>
                              <a:pt x="0" y="21"/>
                            </a:lnTo>
                            <a:lnTo>
                              <a:pt x="0" y="33"/>
                            </a:lnTo>
                            <a:lnTo>
                              <a:pt x="3" y="33"/>
                            </a:lnTo>
                            <a:lnTo>
                              <a:pt x="7" y="33"/>
                            </a:lnTo>
                            <a:lnTo>
                              <a:pt x="10" y="32"/>
                            </a:lnTo>
                            <a:lnTo>
                              <a:pt x="14" y="30"/>
                            </a:lnTo>
                            <a:lnTo>
                              <a:pt x="16" y="29"/>
                            </a:lnTo>
                            <a:lnTo>
                              <a:pt x="20" y="27"/>
                            </a:lnTo>
                            <a:lnTo>
                              <a:pt x="22" y="25"/>
                            </a:lnTo>
                            <a:lnTo>
                              <a:pt x="24" y="24"/>
                            </a:lnTo>
                            <a:lnTo>
                              <a:pt x="25" y="21"/>
                            </a:lnTo>
                            <a:lnTo>
                              <a:pt x="28" y="19"/>
                            </a:lnTo>
                            <a:lnTo>
                              <a:pt x="30" y="15"/>
                            </a:lnTo>
                            <a:lnTo>
                              <a:pt x="31" y="13"/>
                            </a:lnTo>
                            <a:lnTo>
                              <a:pt x="32" y="9"/>
                            </a:lnTo>
                            <a:lnTo>
                              <a:pt x="33" y="8"/>
                            </a:lnTo>
                            <a:lnTo>
                              <a:pt x="34" y="4"/>
                            </a:lnTo>
                            <a:lnTo>
                              <a:pt x="34"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27" name="Group 3478"/>
                    <p:cNvGrpSpPr>
                      <a:grpSpLocks/>
                    </p:cNvGrpSpPr>
                    <p:nvPr/>
                  </p:nvGrpSpPr>
                  <p:grpSpPr bwMode="auto">
                    <a:xfrm>
                      <a:off x="2355" y="3150"/>
                      <a:ext cx="34" cy="31"/>
                      <a:chOff x="2355" y="3150"/>
                      <a:chExt cx="34" cy="31"/>
                    </a:xfrm>
                  </p:grpSpPr>
                  <p:sp>
                    <p:nvSpPr>
                      <p:cNvPr id="937" name="Freeform 3479"/>
                      <p:cNvSpPr>
                        <a:spLocks/>
                      </p:cNvSpPr>
                      <p:nvPr/>
                    </p:nvSpPr>
                    <p:spPr bwMode="auto">
                      <a:xfrm>
                        <a:off x="2355" y="3150"/>
                        <a:ext cx="34" cy="31"/>
                      </a:xfrm>
                      <a:custGeom>
                        <a:avLst/>
                        <a:gdLst>
                          <a:gd name="T0" fmla="*/ 0 w 34"/>
                          <a:gd name="T1" fmla="*/ 11 h 31"/>
                          <a:gd name="T2" fmla="*/ 0 w 34"/>
                          <a:gd name="T3" fmla="*/ 11 h 31"/>
                          <a:gd name="T4" fmla="*/ 2 w 34"/>
                          <a:gd name="T5" fmla="*/ 12 h 31"/>
                          <a:gd name="T6" fmla="*/ 4 w 34"/>
                          <a:gd name="T7" fmla="*/ 12 h 31"/>
                          <a:gd name="T8" fmla="*/ 6 w 34"/>
                          <a:gd name="T9" fmla="*/ 13 h 31"/>
                          <a:gd name="T10" fmla="*/ 9 w 34"/>
                          <a:gd name="T11" fmla="*/ 13 h 31"/>
                          <a:gd name="T12" fmla="*/ 10 w 34"/>
                          <a:gd name="T13" fmla="*/ 14 h 31"/>
                          <a:gd name="T14" fmla="*/ 12 w 34"/>
                          <a:gd name="T15" fmla="*/ 16 h 31"/>
                          <a:gd name="T16" fmla="*/ 14 w 34"/>
                          <a:gd name="T17" fmla="*/ 16 h 31"/>
                          <a:gd name="T18" fmla="*/ 15 w 34"/>
                          <a:gd name="T19" fmla="*/ 18 h 31"/>
                          <a:gd name="T20" fmla="*/ 17 w 34"/>
                          <a:gd name="T21" fmla="*/ 19 h 31"/>
                          <a:gd name="T22" fmla="*/ 18 w 34"/>
                          <a:gd name="T23" fmla="*/ 21 h 31"/>
                          <a:gd name="T24" fmla="*/ 19 w 34"/>
                          <a:gd name="T25" fmla="*/ 22 h 31"/>
                          <a:gd name="T26" fmla="*/ 20 w 34"/>
                          <a:gd name="T27" fmla="*/ 24 h 31"/>
                          <a:gd name="T28" fmla="*/ 20 w 34"/>
                          <a:gd name="T29" fmla="*/ 26 h 31"/>
                          <a:gd name="T30" fmla="*/ 21 w 34"/>
                          <a:gd name="T31" fmla="*/ 27 h 31"/>
                          <a:gd name="T32" fmla="*/ 21 w 34"/>
                          <a:gd name="T33" fmla="*/ 29 h 31"/>
                          <a:gd name="T34" fmla="*/ 21 w 34"/>
                          <a:gd name="T35" fmla="*/ 31 h 31"/>
                          <a:gd name="T36" fmla="*/ 34 w 34"/>
                          <a:gd name="T37" fmla="*/ 31 h 31"/>
                          <a:gd name="T38" fmla="*/ 34 w 34"/>
                          <a:gd name="T39" fmla="*/ 27 h 31"/>
                          <a:gd name="T40" fmla="*/ 33 w 34"/>
                          <a:gd name="T41" fmla="*/ 25 h 31"/>
                          <a:gd name="T42" fmla="*/ 32 w 34"/>
                          <a:gd name="T43" fmla="*/ 22 h 31"/>
                          <a:gd name="T44" fmla="*/ 31 w 34"/>
                          <a:gd name="T45" fmla="*/ 19 h 31"/>
                          <a:gd name="T46" fmla="*/ 30 w 34"/>
                          <a:gd name="T47" fmla="*/ 16 h 31"/>
                          <a:gd name="T48" fmla="*/ 28 w 34"/>
                          <a:gd name="T49" fmla="*/ 14 h 31"/>
                          <a:gd name="T50" fmla="*/ 25 w 34"/>
                          <a:gd name="T51" fmla="*/ 11 h 31"/>
                          <a:gd name="T52" fmla="*/ 24 w 34"/>
                          <a:gd name="T53" fmla="*/ 10 h 31"/>
                          <a:gd name="T54" fmla="*/ 22 w 34"/>
                          <a:gd name="T55" fmla="*/ 8 h 31"/>
                          <a:gd name="T56" fmla="*/ 20 w 34"/>
                          <a:gd name="T57" fmla="*/ 5 h 31"/>
                          <a:gd name="T58" fmla="*/ 16 w 34"/>
                          <a:gd name="T59" fmla="*/ 4 h 31"/>
                          <a:gd name="T60" fmla="*/ 14 w 34"/>
                          <a:gd name="T61" fmla="*/ 4 h 31"/>
                          <a:gd name="T62" fmla="*/ 10 w 34"/>
                          <a:gd name="T63" fmla="*/ 2 h 31"/>
                          <a:gd name="T64" fmla="*/ 7 w 34"/>
                          <a:gd name="T65" fmla="*/ 1 h 31"/>
                          <a:gd name="T66" fmla="*/ 3 w 34"/>
                          <a:gd name="T67" fmla="*/ 1 h 31"/>
                          <a:gd name="T68" fmla="*/ 0 w 34"/>
                          <a:gd name="T69" fmla="*/ 0 h 31"/>
                          <a:gd name="T70" fmla="*/ 0 w 34"/>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0" y="11"/>
                            </a:moveTo>
                            <a:lnTo>
                              <a:pt x="0" y="11"/>
                            </a:lnTo>
                            <a:lnTo>
                              <a:pt x="2" y="12"/>
                            </a:lnTo>
                            <a:lnTo>
                              <a:pt x="4" y="12"/>
                            </a:lnTo>
                            <a:lnTo>
                              <a:pt x="6" y="13"/>
                            </a:lnTo>
                            <a:lnTo>
                              <a:pt x="9" y="13"/>
                            </a:lnTo>
                            <a:lnTo>
                              <a:pt x="10" y="14"/>
                            </a:lnTo>
                            <a:lnTo>
                              <a:pt x="12" y="16"/>
                            </a:lnTo>
                            <a:lnTo>
                              <a:pt x="14" y="16"/>
                            </a:lnTo>
                            <a:lnTo>
                              <a:pt x="15" y="18"/>
                            </a:lnTo>
                            <a:lnTo>
                              <a:pt x="17" y="19"/>
                            </a:lnTo>
                            <a:lnTo>
                              <a:pt x="18" y="21"/>
                            </a:lnTo>
                            <a:lnTo>
                              <a:pt x="19" y="22"/>
                            </a:lnTo>
                            <a:lnTo>
                              <a:pt x="20" y="24"/>
                            </a:lnTo>
                            <a:lnTo>
                              <a:pt x="20" y="26"/>
                            </a:lnTo>
                            <a:lnTo>
                              <a:pt x="21" y="27"/>
                            </a:lnTo>
                            <a:lnTo>
                              <a:pt x="21" y="29"/>
                            </a:lnTo>
                            <a:lnTo>
                              <a:pt x="21" y="31"/>
                            </a:lnTo>
                            <a:lnTo>
                              <a:pt x="34" y="31"/>
                            </a:lnTo>
                            <a:lnTo>
                              <a:pt x="34" y="27"/>
                            </a:lnTo>
                            <a:lnTo>
                              <a:pt x="33" y="25"/>
                            </a:lnTo>
                            <a:lnTo>
                              <a:pt x="32" y="22"/>
                            </a:lnTo>
                            <a:lnTo>
                              <a:pt x="31" y="19"/>
                            </a:lnTo>
                            <a:lnTo>
                              <a:pt x="30" y="16"/>
                            </a:lnTo>
                            <a:lnTo>
                              <a:pt x="28" y="14"/>
                            </a:lnTo>
                            <a:lnTo>
                              <a:pt x="25" y="11"/>
                            </a:lnTo>
                            <a:lnTo>
                              <a:pt x="24" y="10"/>
                            </a:lnTo>
                            <a:lnTo>
                              <a:pt x="22" y="8"/>
                            </a:lnTo>
                            <a:lnTo>
                              <a:pt x="20" y="5"/>
                            </a:lnTo>
                            <a:lnTo>
                              <a:pt x="16" y="4"/>
                            </a:lnTo>
                            <a:lnTo>
                              <a:pt x="14" y="4"/>
                            </a:lnTo>
                            <a:lnTo>
                              <a:pt x="10" y="2"/>
                            </a:lnTo>
                            <a:lnTo>
                              <a:pt x="7" y="1"/>
                            </a:lnTo>
                            <a:lnTo>
                              <a:pt x="3"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8" name="Freeform 3480"/>
                      <p:cNvSpPr>
                        <a:spLocks/>
                      </p:cNvSpPr>
                      <p:nvPr/>
                    </p:nvSpPr>
                    <p:spPr bwMode="auto">
                      <a:xfrm>
                        <a:off x="2355" y="3150"/>
                        <a:ext cx="34" cy="31"/>
                      </a:xfrm>
                      <a:custGeom>
                        <a:avLst/>
                        <a:gdLst>
                          <a:gd name="T0" fmla="*/ 0 w 34"/>
                          <a:gd name="T1" fmla="*/ 11 h 31"/>
                          <a:gd name="T2" fmla="*/ 0 w 34"/>
                          <a:gd name="T3" fmla="*/ 11 h 31"/>
                          <a:gd name="T4" fmla="*/ 2 w 34"/>
                          <a:gd name="T5" fmla="*/ 12 h 31"/>
                          <a:gd name="T6" fmla="*/ 4 w 34"/>
                          <a:gd name="T7" fmla="*/ 12 h 31"/>
                          <a:gd name="T8" fmla="*/ 6 w 34"/>
                          <a:gd name="T9" fmla="*/ 13 h 31"/>
                          <a:gd name="T10" fmla="*/ 9 w 34"/>
                          <a:gd name="T11" fmla="*/ 13 h 31"/>
                          <a:gd name="T12" fmla="*/ 10 w 34"/>
                          <a:gd name="T13" fmla="*/ 14 h 31"/>
                          <a:gd name="T14" fmla="*/ 12 w 34"/>
                          <a:gd name="T15" fmla="*/ 16 h 31"/>
                          <a:gd name="T16" fmla="*/ 14 w 34"/>
                          <a:gd name="T17" fmla="*/ 16 h 31"/>
                          <a:gd name="T18" fmla="*/ 15 w 34"/>
                          <a:gd name="T19" fmla="*/ 18 h 31"/>
                          <a:gd name="T20" fmla="*/ 17 w 34"/>
                          <a:gd name="T21" fmla="*/ 19 h 31"/>
                          <a:gd name="T22" fmla="*/ 18 w 34"/>
                          <a:gd name="T23" fmla="*/ 21 h 31"/>
                          <a:gd name="T24" fmla="*/ 19 w 34"/>
                          <a:gd name="T25" fmla="*/ 22 h 31"/>
                          <a:gd name="T26" fmla="*/ 20 w 34"/>
                          <a:gd name="T27" fmla="*/ 24 h 31"/>
                          <a:gd name="T28" fmla="*/ 20 w 34"/>
                          <a:gd name="T29" fmla="*/ 26 h 31"/>
                          <a:gd name="T30" fmla="*/ 21 w 34"/>
                          <a:gd name="T31" fmla="*/ 27 h 31"/>
                          <a:gd name="T32" fmla="*/ 21 w 34"/>
                          <a:gd name="T33" fmla="*/ 29 h 31"/>
                          <a:gd name="T34" fmla="*/ 21 w 34"/>
                          <a:gd name="T35" fmla="*/ 31 h 31"/>
                          <a:gd name="T36" fmla="*/ 34 w 34"/>
                          <a:gd name="T37" fmla="*/ 31 h 31"/>
                          <a:gd name="T38" fmla="*/ 34 w 34"/>
                          <a:gd name="T39" fmla="*/ 27 h 31"/>
                          <a:gd name="T40" fmla="*/ 33 w 34"/>
                          <a:gd name="T41" fmla="*/ 25 h 31"/>
                          <a:gd name="T42" fmla="*/ 32 w 34"/>
                          <a:gd name="T43" fmla="*/ 22 h 31"/>
                          <a:gd name="T44" fmla="*/ 31 w 34"/>
                          <a:gd name="T45" fmla="*/ 19 h 31"/>
                          <a:gd name="T46" fmla="*/ 30 w 34"/>
                          <a:gd name="T47" fmla="*/ 16 h 31"/>
                          <a:gd name="T48" fmla="*/ 28 w 34"/>
                          <a:gd name="T49" fmla="*/ 14 h 31"/>
                          <a:gd name="T50" fmla="*/ 25 w 34"/>
                          <a:gd name="T51" fmla="*/ 11 h 31"/>
                          <a:gd name="T52" fmla="*/ 24 w 34"/>
                          <a:gd name="T53" fmla="*/ 10 h 31"/>
                          <a:gd name="T54" fmla="*/ 22 w 34"/>
                          <a:gd name="T55" fmla="*/ 8 h 31"/>
                          <a:gd name="T56" fmla="*/ 20 w 34"/>
                          <a:gd name="T57" fmla="*/ 5 h 31"/>
                          <a:gd name="T58" fmla="*/ 16 w 34"/>
                          <a:gd name="T59" fmla="*/ 4 h 31"/>
                          <a:gd name="T60" fmla="*/ 14 w 34"/>
                          <a:gd name="T61" fmla="*/ 4 h 31"/>
                          <a:gd name="T62" fmla="*/ 10 w 34"/>
                          <a:gd name="T63" fmla="*/ 2 h 31"/>
                          <a:gd name="T64" fmla="*/ 7 w 34"/>
                          <a:gd name="T65" fmla="*/ 1 h 31"/>
                          <a:gd name="T66" fmla="*/ 3 w 34"/>
                          <a:gd name="T67" fmla="*/ 1 h 31"/>
                          <a:gd name="T68" fmla="*/ 0 w 34"/>
                          <a:gd name="T69" fmla="*/ 0 h 31"/>
                          <a:gd name="T70" fmla="*/ 0 w 34"/>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0" y="11"/>
                            </a:moveTo>
                            <a:lnTo>
                              <a:pt x="0" y="11"/>
                            </a:lnTo>
                            <a:lnTo>
                              <a:pt x="2" y="12"/>
                            </a:lnTo>
                            <a:lnTo>
                              <a:pt x="4" y="12"/>
                            </a:lnTo>
                            <a:lnTo>
                              <a:pt x="6" y="13"/>
                            </a:lnTo>
                            <a:lnTo>
                              <a:pt x="9" y="13"/>
                            </a:lnTo>
                            <a:lnTo>
                              <a:pt x="10" y="14"/>
                            </a:lnTo>
                            <a:lnTo>
                              <a:pt x="12" y="16"/>
                            </a:lnTo>
                            <a:lnTo>
                              <a:pt x="14" y="16"/>
                            </a:lnTo>
                            <a:lnTo>
                              <a:pt x="15" y="18"/>
                            </a:lnTo>
                            <a:lnTo>
                              <a:pt x="17" y="19"/>
                            </a:lnTo>
                            <a:lnTo>
                              <a:pt x="18" y="21"/>
                            </a:lnTo>
                            <a:lnTo>
                              <a:pt x="19" y="22"/>
                            </a:lnTo>
                            <a:lnTo>
                              <a:pt x="20" y="24"/>
                            </a:lnTo>
                            <a:lnTo>
                              <a:pt x="20" y="26"/>
                            </a:lnTo>
                            <a:lnTo>
                              <a:pt x="21" y="27"/>
                            </a:lnTo>
                            <a:lnTo>
                              <a:pt x="21" y="29"/>
                            </a:lnTo>
                            <a:lnTo>
                              <a:pt x="21" y="31"/>
                            </a:lnTo>
                            <a:lnTo>
                              <a:pt x="34" y="31"/>
                            </a:lnTo>
                            <a:lnTo>
                              <a:pt x="34" y="27"/>
                            </a:lnTo>
                            <a:lnTo>
                              <a:pt x="33" y="25"/>
                            </a:lnTo>
                            <a:lnTo>
                              <a:pt x="32" y="22"/>
                            </a:lnTo>
                            <a:lnTo>
                              <a:pt x="31" y="19"/>
                            </a:lnTo>
                            <a:lnTo>
                              <a:pt x="30" y="16"/>
                            </a:lnTo>
                            <a:lnTo>
                              <a:pt x="28" y="14"/>
                            </a:lnTo>
                            <a:lnTo>
                              <a:pt x="25" y="11"/>
                            </a:lnTo>
                            <a:lnTo>
                              <a:pt x="24" y="10"/>
                            </a:lnTo>
                            <a:lnTo>
                              <a:pt x="22" y="8"/>
                            </a:lnTo>
                            <a:lnTo>
                              <a:pt x="20" y="5"/>
                            </a:lnTo>
                            <a:lnTo>
                              <a:pt x="16" y="4"/>
                            </a:lnTo>
                            <a:lnTo>
                              <a:pt x="14" y="4"/>
                            </a:lnTo>
                            <a:lnTo>
                              <a:pt x="10" y="2"/>
                            </a:lnTo>
                            <a:lnTo>
                              <a:pt x="7" y="1"/>
                            </a:lnTo>
                            <a:lnTo>
                              <a:pt x="3"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28" name="Group 3481"/>
                    <p:cNvGrpSpPr>
                      <a:grpSpLocks/>
                    </p:cNvGrpSpPr>
                    <p:nvPr/>
                  </p:nvGrpSpPr>
                  <p:grpSpPr bwMode="auto">
                    <a:xfrm>
                      <a:off x="2297" y="3214"/>
                      <a:ext cx="309" cy="14"/>
                      <a:chOff x="2297" y="3214"/>
                      <a:chExt cx="309" cy="14"/>
                    </a:xfrm>
                  </p:grpSpPr>
                  <p:sp>
                    <p:nvSpPr>
                      <p:cNvPr id="935" name="Freeform 3482"/>
                      <p:cNvSpPr>
                        <a:spLocks/>
                      </p:cNvSpPr>
                      <p:nvPr/>
                    </p:nvSpPr>
                    <p:spPr bwMode="auto">
                      <a:xfrm>
                        <a:off x="2297" y="3214"/>
                        <a:ext cx="309" cy="14"/>
                      </a:xfrm>
                      <a:custGeom>
                        <a:avLst/>
                        <a:gdLst>
                          <a:gd name="T0" fmla="*/ 0 w 309"/>
                          <a:gd name="T1" fmla="*/ 7 h 14"/>
                          <a:gd name="T2" fmla="*/ 6 w 309"/>
                          <a:gd name="T3" fmla="*/ 14 h 14"/>
                          <a:gd name="T4" fmla="*/ 309 w 309"/>
                          <a:gd name="T5" fmla="*/ 14 h 14"/>
                          <a:gd name="T6" fmla="*/ 309 w 309"/>
                          <a:gd name="T7" fmla="*/ 0 h 14"/>
                          <a:gd name="T8" fmla="*/ 6 w 309"/>
                          <a:gd name="T9" fmla="*/ 0 h 14"/>
                          <a:gd name="T10" fmla="*/ 14 w 309"/>
                          <a:gd name="T11" fmla="*/ 7 h 14"/>
                          <a:gd name="T12" fmla="*/ 0 w 309"/>
                          <a:gd name="T13" fmla="*/ 7 h 14"/>
                          <a:gd name="T14" fmla="*/ 0 w 309"/>
                          <a:gd name="T15" fmla="*/ 14 h 14"/>
                          <a:gd name="T16" fmla="*/ 6 w 309"/>
                          <a:gd name="T17" fmla="*/ 14 h 14"/>
                          <a:gd name="T18" fmla="*/ 0 w 309"/>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14">
                            <a:moveTo>
                              <a:pt x="0" y="7"/>
                            </a:moveTo>
                            <a:lnTo>
                              <a:pt x="6" y="14"/>
                            </a:lnTo>
                            <a:lnTo>
                              <a:pt x="309" y="14"/>
                            </a:lnTo>
                            <a:lnTo>
                              <a:pt x="309" y="0"/>
                            </a:lnTo>
                            <a:lnTo>
                              <a:pt x="6" y="0"/>
                            </a:lnTo>
                            <a:lnTo>
                              <a:pt x="14" y="7"/>
                            </a:lnTo>
                            <a:lnTo>
                              <a:pt x="0" y="7"/>
                            </a:lnTo>
                            <a:lnTo>
                              <a:pt x="0" y="14"/>
                            </a:lnTo>
                            <a:lnTo>
                              <a:pt x="6" y="14"/>
                            </a:lnTo>
                            <a:lnTo>
                              <a:pt x="0" y="7"/>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 name="Freeform 3483"/>
                      <p:cNvSpPr>
                        <a:spLocks/>
                      </p:cNvSpPr>
                      <p:nvPr/>
                    </p:nvSpPr>
                    <p:spPr bwMode="auto">
                      <a:xfrm>
                        <a:off x="2297" y="3214"/>
                        <a:ext cx="309" cy="14"/>
                      </a:xfrm>
                      <a:custGeom>
                        <a:avLst/>
                        <a:gdLst>
                          <a:gd name="T0" fmla="*/ 0 w 309"/>
                          <a:gd name="T1" fmla="*/ 7 h 14"/>
                          <a:gd name="T2" fmla="*/ 6 w 309"/>
                          <a:gd name="T3" fmla="*/ 14 h 14"/>
                          <a:gd name="T4" fmla="*/ 309 w 309"/>
                          <a:gd name="T5" fmla="*/ 14 h 14"/>
                          <a:gd name="T6" fmla="*/ 309 w 309"/>
                          <a:gd name="T7" fmla="*/ 0 h 14"/>
                          <a:gd name="T8" fmla="*/ 6 w 309"/>
                          <a:gd name="T9" fmla="*/ 0 h 14"/>
                          <a:gd name="T10" fmla="*/ 14 w 309"/>
                          <a:gd name="T11" fmla="*/ 7 h 14"/>
                          <a:gd name="T12" fmla="*/ 0 w 309"/>
                          <a:gd name="T13" fmla="*/ 7 h 14"/>
                          <a:gd name="T14" fmla="*/ 0 w 309"/>
                          <a:gd name="T15" fmla="*/ 14 h 14"/>
                          <a:gd name="T16" fmla="*/ 6 w 309"/>
                          <a:gd name="T17" fmla="*/ 14 h 14"/>
                          <a:gd name="T18" fmla="*/ 0 w 309"/>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14">
                            <a:moveTo>
                              <a:pt x="0" y="7"/>
                            </a:moveTo>
                            <a:lnTo>
                              <a:pt x="6" y="14"/>
                            </a:lnTo>
                            <a:lnTo>
                              <a:pt x="309" y="14"/>
                            </a:lnTo>
                            <a:lnTo>
                              <a:pt x="309" y="0"/>
                            </a:lnTo>
                            <a:lnTo>
                              <a:pt x="6" y="0"/>
                            </a:lnTo>
                            <a:lnTo>
                              <a:pt x="14" y="7"/>
                            </a:lnTo>
                            <a:lnTo>
                              <a:pt x="0" y="7"/>
                            </a:lnTo>
                            <a:lnTo>
                              <a:pt x="0" y="14"/>
                            </a:lnTo>
                            <a:lnTo>
                              <a:pt x="6" y="14"/>
                            </a:lnTo>
                            <a:lnTo>
                              <a:pt x="0" y="7"/>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29" name="Group 3484"/>
                    <p:cNvGrpSpPr>
                      <a:grpSpLocks/>
                    </p:cNvGrpSpPr>
                    <p:nvPr/>
                  </p:nvGrpSpPr>
                  <p:grpSpPr bwMode="auto">
                    <a:xfrm>
                      <a:off x="2297" y="3146"/>
                      <a:ext cx="15" cy="73"/>
                      <a:chOff x="2297" y="3146"/>
                      <a:chExt cx="15" cy="73"/>
                    </a:xfrm>
                  </p:grpSpPr>
                  <p:sp>
                    <p:nvSpPr>
                      <p:cNvPr id="933" name="Freeform 3485"/>
                      <p:cNvSpPr>
                        <a:spLocks/>
                      </p:cNvSpPr>
                      <p:nvPr/>
                    </p:nvSpPr>
                    <p:spPr bwMode="auto">
                      <a:xfrm>
                        <a:off x="2297" y="3146"/>
                        <a:ext cx="15" cy="73"/>
                      </a:xfrm>
                      <a:custGeom>
                        <a:avLst/>
                        <a:gdLst>
                          <a:gd name="T0" fmla="*/ 6 w 15"/>
                          <a:gd name="T1" fmla="*/ 0 h 73"/>
                          <a:gd name="T2" fmla="*/ 0 w 15"/>
                          <a:gd name="T3" fmla="*/ 7 h 73"/>
                          <a:gd name="T4" fmla="*/ 0 w 15"/>
                          <a:gd name="T5" fmla="*/ 73 h 73"/>
                          <a:gd name="T6" fmla="*/ 15 w 15"/>
                          <a:gd name="T7" fmla="*/ 73 h 73"/>
                          <a:gd name="T8" fmla="*/ 15 w 15"/>
                          <a:gd name="T9" fmla="*/ 7 h 73"/>
                          <a:gd name="T10" fmla="*/ 6 w 15"/>
                          <a:gd name="T11" fmla="*/ 13 h 73"/>
                          <a:gd name="T12" fmla="*/ 6 w 15"/>
                          <a:gd name="T13" fmla="*/ 0 h 73"/>
                          <a:gd name="T14" fmla="*/ 0 w 15"/>
                          <a:gd name="T15" fmla="*/ 0 h 73"/>
                          <a:gd name="T16" fmla="*/ 0 w 15"/>
                          <a:gd name="T17" fmla="*/ 7 h 73"/>
                          <a:gd name="T18" fmla="*/ 6 w 1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3">
                            <a:moveTo>
                              <a:pt x="6" y="0"/>
                            </a:moveTo>
                            <a:lnTo>
                              <a:pt x="0" y="7"/>
                            </a:lnTo>
                            <a:lnTo>
                              <a:pt x="0" y="73"/>
                            </a:lnTo>
                            <a:lnTo>
                              <a:pt x="15" y="73"/>
                            </a:lnTo>
                            <a:lnTo>
                              <a:pt x="15" y="7"/>
                            </a:lnTo>
                            <a:lnTo>
                              <a:pt x="6" y="13"/>
                            </a:lnTo>
                            <a:lnTo>
                              <a:pt x="6" y="0"/>
                            </a:lnTo>
                            <a:lnTo>
                              <a:pt x="0" y="0"/>
                            </a:lnTo>
                            <a:lnTo>
                              <a:pt x="0" y="7"/>
                            </a:lnTo>
                            <a:lnTo>
                              <a:pt x="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 name="Freeform 3486"/>
                      <p:cNvSpPr>
                        <a:spLocks/>
                      </p:cNvSpPr>
                      <p:nvPr/>
                    </p:nvSpPr>
                    <p:spPr bwMode="auto">
                      <a:xfrm>
                        <a:off x="2297" y="3146"/>
                        <a:ext cx="15" cy="73"/>
                      </a:xfrm>
                      <a:custGeom>
                        <a:avLst/>
                        <a:gdLst>
                          <a:gd name="T0" fmla="*/ 6 w 15"/>
                          <a:gd name="T1" fmla="*/ 0 h 73"/>
                          <a:gd name="T2" fmla="*/ 0 w 15"/>
                          <a:gd name="T3" fmla="*/ 7 h 73"/>
                          <a:gd name="T4" fmla="*/ 0 w 15"/>
                          <a:gd name="T5" fmla="*/ 73 h 73"/>
                          <a:gd name="T6" fmla="*/ 15 w 15"/>
                          <a:gd name="T7" fmla="*/ 73 h 73"/>
                          <a:gd name="T8" fmla="*/ 15 w 15"/>
                          <a:gd name="T9" fmla="*/ 7 h 73"/>
                          <a:gd name="T10" fmla="*/ 6 w 15"/>
                          <a:gd name="T11" fmla="*/ 13 h 73"/>
                          <a:gd name="T12" fmla="*/ 6 w 15"/>
                          <a:gd name="T13" fmla="*/ 0 h 73"/>
                          <a:gd name="T14" fmla="*/ 0 w 15"/>
                          <a:gd name="T15" fmla="*/ 0 h 73"/>
                          <a:gd name="T16" fmla="*/ 0 w 15"/>
                          <a:gd name="T17" fmla="*/ 7 h 73"/>
                          <a:gd name="T18" fmla="*/ 6 w 1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3">
                            <a:moveTo>
                              <a:pt x="6" y="0"/>
                            </a:moveTo>
                            <a:lnTo>
                              <a:pt x="0" y="7"/>
                            </a:lnTo>
                            <a:lnTo>
                              <a:pt x="0" y="73"/>
                            </a:lnTo>
                            <a:lnTo>
                              <a:pt x="15" y="73"/>
                            </a:lnTo>
                            <a:lnTo>
                              <a:pt x="15" y="7"/>
                            </a:lnTo>
                            <a:lnTo>
                              <a:pt x="6" y="13"/>
                            </a:lnTo>
                            <a:lnTo>
                              <a:pt x="6" y="0"/>
                            </a:lnTo>
                            <a:lnTo>
                              <a:pt x="0" y="0"/>
                            </a:lnTo>
                            <a:lnTo>
                              <a:pt x="0" y="7"/>
                            </a:lnTo>
                            <a:lnTo>
                              <a:pt x="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930" name="Group 3487"/>
                    <p:cNvGrpSpPr>
                      <a:grpSpLocks/>
                    </p:cNvGrpSpPr>
                    <p:nvPr/>
                  </p:nvGrpSpPr>
                  <p:grpSpPr bwMode="auto">
                    <a:xfrm>
                      <a:off x="2303" y="3142"/>
                      <a:ext cx="43" cy="13"/>
                      <a:chOff x="2303" y="3142"/>
                      <a:chExt cx="43" cy="13"/>
                    </a:xfrm>
                  </p:grpSpPr>
                  <p:sp>
                    <p:nvSpPr>
                      <p:cNvPr id="931" name="Freeform 3488"/>
                      <p:cNvSpPr>
                        <a:spLocks/>
                      </p:cNvSpPr>
                      <p:nvPr/>
                    </p:nvSpPr>
                    <p:spPr bwMode="auto">
                      <a:xfrm>
                        <a:off x="2303" y="3142"/>
                        <a:ext cx="43" cy="13"/>
                      </a:xfrm>
                      <a:custGeom>
                        <a:avLst/>
                        <a:gdLst>
                          <a:gd name="T0" fmla="*/ 31 w 43"/>
                          <a:gd name="T1" fmla="*/ 7 h 13"/>
                          <a:gd name="T2" fmla="*/ 37 w 43"/>
                          <a:gd name="T3" fmla="*/ 1 h 13"/>
                          <a:gd name="T4" fmla="*/ 0 w 43"/>
                          <a:gd name="T5" fmla="*/ 0 h 13"/>
                          <a:gd name="T6" fmla="*/ 0 w 43"/>
                          <a:gd name="T7" fmla="*/ 13 h 13"/>
                          <a:gd name="T8" fmla="*/ 37 w 43"/>
                          <a:gd name="T9" fmla="*/ 13 h 13"/>
                          <a:gd name="T10" fmla="*/ 43 w 43"/>
                          <a:gd name="T11" fmla="*/ 7 h 13"/>
                          <a:gd name="T12" fmla="*/ 37 w 43"/>
                          <a:gd name="T13" fmla="*/ 13 h 13"/>
                          <a:gd name="T14" fmla="*/ 43 w 43"/>
                          <a:gd name="T15" fmla="*/ 13 h 13"/>
                          <a:gd name="T16" fmla="*/ 43 w 43"/>
                          <a:gd name="T17" fmla="*/ 7 h 13"/>
                          <a:gd name="T18" fmla="*/ 31 w 43"/>
                          <a:gd name="T1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
                            <a:moveTo>
                              <a:pt x="31" y="7"/>
                            </a:moveTo>
                            <a:lnTo>
                              <a:pt x="37" y="1"/>
                            </a:lnTo>
                            <a:lnTo>
                              <a:pt x="0" y="0"/>
                            </a:lnTo>
                            <a:lnTo>
                              <a:pt x="0" y="13"/>
                            </a:lnTo>
                            <a:lnTo>
                              <a:pt x="37" y="13"/>
                            </a:lnTo>
                            <a:lnTo>
                              <a:pt x="43" y="7"/>
                            </a:lnTo>
                            <a:lnTo>
                              <a:pt x="37" y="13"/>
                            </a:lnTo>
                            <a:lnTo>
                              <a:pt x="43" y="13"/>
                            </a:lnTo>
                            <a:lnTo>
                              <a:pt x="43" y="7"/>
                            </a:lnTo>
                            <a:lnTo>
                              <a:pt x="31" y="7"/>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 name="Freeform 3489"/>
                      <p:cNvSpPr>
                        <a:spLocks/>
                      </p:cNvSpPr>
                      <p:nvPr/>
                    </p:nvSpPr>
                    <p:spPr bwMode="auto">
                      <a:xfrm>
                        <a:off x="2303" y="3142"/>
                        <a:ext cx="43" cy="13"/>
                      </a:xfrm>
                      <a:custGeom>
                        <a:avLst/>
                        <a:gdLst>
                          <a:gd name="T0" fmla="*/ 31 w 43"/>
                          <a:gd name="T1" fmla="*/ 7 h 13"/>
                          <a:gd name="T2" fmla="*/ 37 w 43"/>
                          <a:gd name="T3" fmla="*/ 1 h 13"/>
                          <a:gd name="T4" fmla="*/ 0 w 43"/>
                          <a:gd name="T5" fmla="*/ 0 h 13"/>
                          <a:gd name="T6" fmla="*/ 0 w 43"/>
                          <a:gd name="T7" fmla="*/ 13 h 13"/>
                          <a:gd name="T8" fmla="*/ 37 w 43"/>
                          <a:gd name="T9" fmla="*/ 13 h 13"/>
                          <a:gd name="T10" fmla="*/ 43 w 43"/>
                          <a:gd name="T11" fmla="*/ 7 h 13"/>
                          <a:gd name="T12" fmla="*/ 37 w 43"/>
                          <a:gd name="T13" fmla="*/ 13 h 13"/>
                          <a:gd name="T14" fmla="*/ 43 w 43"/>
                          <a:gd name="T15" fmla="*/ 13 h 13"/>
                          <a:gd name="T16" fmla="*/ 43 w 43"/>
                          <a:gd name="T17" fmla="*/ 7 h 13"/>
                          <a:gd name="T18" fmla="*/ 31 w 43"/>
                          <a:gd name="T1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
                            <a:moveTo>
                              <a:pt x="31" y="7"/>
                            </a:moveTo>
                            <a:lnTo>
                              <a:pt x="37" y="1"/>
                            </a:lnTo>
                            <a:lnTo>
                              <a:pt x="0" y="0"/>
                            </a:lnTo>
                            <a:lnTo>
                              <a:pt x="0" y="13"/>
                            </a:lnTo>
                            <a:lnTo>
                              <a:pt x="37" y="13"/>
                            </a:lnTo>
                            <a:lnTo>
                              <a:pt x="43" y="7"/>
                            </a:lnTo>
                            <a:lnTo>
                              <a:pt x="37" y="13"/>
                            </a:lnTo>
                            <a:lnTo>
                              <a:pt x="43" y="13"/>
                            </a:lnTo>
                            <a:lnTo>
                              <a:pt x="43" y="7"/>
                            </a:lnTo>
                            <a:lnTo>
                              <a:pt x="31" y="7"/>
                            </a:lnTo>
                          </a:path>
                        </a:pathLst>
                      </a:custGeom>
                      <a:solidFill>
                        <a:srgbClr val="C8C8D2"/>
                      </a:solidFill>
                      <a:ln w="3175" cap="rnd">
                        <a:solidFill>
                          <a:srgbClr val="000000"/>
                        </a:solidFill>
                        <a:prstDash val="solid"/>
                        <a:round/>
                        <a:headEnd/>
                        <a:tailEnd/>
                      </a:ln>
                    </p:spPr>
                    <p:txBody>
                      <a:bodyPr/>
                      <a:lstStyle/>
                      <a:p>
                        <a:endParaRPr lang="en-US"/>
                      </a:p>
                    </p:txBody>
                  </p:sp>
                </p:grpSp>
              </p:grpSp>
              <p:grpSp>
                <p:nvGrpSpPr>
                  <p:cNvPr id="855" name="Group 3490"/>
                  <p:cNvGrpSpPr>
                    <a:grpSpLocks/>
                  </p:cNvGrpSpPr>
                  <p:nvPr/>
                </p:nvGrpSpPr>
                <p:grpSpPr bwMode="auto">
                  <a:xfrm>
                    <a:off x="2261" y="3135"/>
                    <a:ext cx="346" cy="161"/>
                    <a:chOff x="2261" y="3135"/>
                    <a:chExt cx="346" cy="161"/>
                  </a:xfrm>
                </p:grpSpPr>
                <p:sp>
                  <p:nvSpPr>
                    <p:cNvPr id="856" name="Freeform 3491"/>
                    <p:cNvSpPr>
                      <a:spLocks/>
                    </p:cNvSpPr>
                    <p:nvPr/>
                  </p:nvSpPr>
                  <p:spPr bwMode="auto">
                    <a:xfrm>
                      <a:off x="2261" y="3135"/>
                      <a:ext cx="346" cy="161"/>
                    </a:xfrm>
                    <a:custGeom>
                      <a:avLst/>
                      <a:gdLst>
                        <a:gd name="T0" fmla="*/ 83 w 346"/>
                        <a:gd name="T1" fmla="*/ 18 h 161"/>
                        <a:gd name="T2" fmla="*/ 83 w 346"/>
                        <a:gd name="T3" fmla="*/ 0 h 161"/>
                        <a:gd name="T4" fmla="*/ 0 w 346"/>
                        <a:gd name="T5" fmla="*/ 0 h 161"/>
                        <a:gd name="T6" fmla="*/ 0 w 346"/>
                        <a:gd name="T7" fmla="*/ 161 h 161"/>
                        <a:gd name="T8" fmla="*/ 83 w 346"/>
                        <a:gd name="T9" fmla="*/ 161 h 161"/>
                        <a:gd name="T10" fmla="*/ 83 w 346"/>
                        <a:gd name="T11" fmla="*/ 141 h 161"/>
                        <a:gd name="T12" fmla="*/ 346 w 346"/>
                        <a:gd name="T13" fmla="*/ 141 h 161"/>
                        <a:gd name="T14" fmla="*/ 345 w 346"/>
                        <a:gd name="T15" fmla="*/ 88 h 161"/>
                        <a:gd name="T16" fmla="*/ 41 w 346"/>
                        <a:gd name="T17" fmla="*/ 88 h 161"/>
                        <a:gd name="T18" fmla="*/ 41 w 346"/>
                        <a:gd name="T19" fmla="*/ 18 h 161"/>
                        <a:gd name="T20" fmla="*/ 83 w 346"/>
                        <a:gd name="T21" fmla="*/ 1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6" h="161">
                          <a:moveTo>
                            <a:pt x="83" y="18"/>
                          </a:moveTo>
                          <a:lnTo>
                            <a:pt x="83" y="0"/>
                          </a:lnTo>
                          <a:lnTo>
                            <a:pt x="0" y="0"/>
                          </a:lnTo>
                          <a:lnTo>
                            <a:pt x="0" y="161"/>
                          </a:lnTo>
                          <a:lnTo>
                            <a:pt x="83" y="161"/>
                          </a:lnTo>
                          <a:lnTo>
                            <a:pt x="83" y="141"/>
                          </a:lnTo>
                          <a:lnTo>
                            <a:pt x="346" y="141"/>
                          </a:lnTo>
                          <a:lnTo>
                            <a:pt x="345" y="88"/>
                          </a:lnTo>
                          <a:lnTo>
                            <a:pt x="41" y="88"/>
                          </a:lnTo>
                          <a:lnTo>
                            <a:pt x="41" y="18"/>
                          </a:lnTo>
                          <a:lnTo>
                            <a:pt x="83" y="1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7" name="Freeform 3492"/>
                    <p:cNvSpPr>
                      <a:spLocks/>
                    </p:cNvSpPr>
                    <p:nvPr/>
                  </p:nvSpPr>
                  <p:spPr bwMode="auto">
                    <a:xfrm>
                      <a:off x="2261" y="3135"/>
                      <a:ext cx="346" cy="161"/>
                    </a:xfrm>
                    <a:custGeom>
                      <a:avLst/>
                      <a:gdLst>
                        <a:gd name="T0" fmla="*/ 83 w 346"/>
                        <a:gd name="T1" fmla="*/ 18 h 161"/>
                        <a:gd name="T2" fmla="*/ 83 w 346"/>
                        <a:gd name="T3" fmla="*/ 0 h 161"/>
                        <a:gd name="T4" fmla="*/ 0 w 346"/>
                        <a:gd name="T5" fmla="*/ 0 h 161"/>
                        <a:gd name="T6" fmla="*/ 0 w 346"/>
                        <a:gd name="T7" fmla="*/ 161 h 161"/>
                        <a:gd name="T8" fmla="*/ 83 w 346"/>
                        <a:gd name="T9" fmla="*/ 161 h 161"/>
                        <a:gd name="T10" fmla="*/ 83 w 346"/>
                        <a:gd name="T11" fmla="*/ 141 h 161"/>
                        <a:gd name="T12" fmla="*/ 346 w 346"/>
                        <a:gd name="T13" fmla="*/ 141 h 161"/>
                        <a:gd name="T14" fmla="*/ 345 w 346"/>
                        <a:gd name="T15" fmla="*/ 88 h 161"/>
                        <a:gd name="T16" fmla="*/ 41 w 346"/>
                        <a:gd name="T17" fmla="*/ 88 h 161"/>
                        <a:gd name="T18" fmla="*/ 41 w 346"/>
                        <a:gd name="T19" fmla="*/ 18 h 161"/>
                        <a:gd name="T20" fmla="*/ 83 w 346"/>
                        <a:gd name="T21" fmla="*/ 1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6" h="161">
                          <a:moveTo>
                            <a:pt x="83" y="18"/>
                          </a:moveTo>
                          <a:lnTo>
                            <a:pt x="83" y="0"/>
                          </a:lnTo>
                          <a:lnTo>
                            <a:pt x="0" y="0"/>
                          </a:lnTo>
                          <a:lnTo>
                            <a:pt x="0" y="161"/>
                          </a:lnTo>
                          <a:lnTo>
                            <a:pt x="83" y="161"/>
                          </a:lnTo>
                          <a:lnTo>
                            <a:pt x="83" y="141"/>
                          </a:lnTo>
                          <a:lnTo>
                            <a:pt x="346" y="141"/>
                          </a:lnTo>
                          <a:lnTo>
                            <a:pt x="345" y="88"/>
                          </a:lnTo>
                          <a:lnTo>
                            <a:pt x="41" y="88"/>
                          </a:lnTo>
                          <a:lnTo>
                            <a:pt x="41" y="18"/>
                          </a:lnTo>
                          <a:lnTo>
                            <a:pt x="83" y="18"/>
                          </a:lnTo>
                        </a:path>
                      </a:pathLst>
                    </a:custGeom>
                    <a:solidFill>
                      <a:srgbClr val="C8C8D2"/>
                    </a:solidFill>
                    <a:ln w="3175" cap="rnd">
                      <a:solidFill>
                        <a:srgbClr val="000000"/>
                      </a:solidFill>
                      <a:prstDash val="solid"/>
                      <a:round/>
                      <a:headEnd/>
                      <a:tailEnd/>
                    </a:ln>
                  </p:spPr>
                  <p:txBody>
                    <a:bodyPr/>
                    <a:lstStyle/>
                    <a:p>
                      <a:endParaRPr lang="en-US"/>
                    </a:p>
                  </p:txBody>
                </p:sp>
              </p:grpSp>
            </p:grpSp>
            <p:grpSp>
              <p:nvGrpSpPr>
                <p:cNvPr id="139" name="Group 3493"/>
                <p:cNvGrpSpPr>
                  <a:grpSpLocks/>
                </p:cNvGrpSpPr>
                <p:nvPr/>
              </p:nvGrpSpPr>
              <p:grpSpPr bwMode="auto">
                <a:xfrm>
                  <a:off x="2246" y="3267"/>
                  <a:ext cx="370" cy="62"/>
                  <a:chOff x="2246" y="3267"/>
                  <a:chExt cx="370" cy="62"/>
                </a:xfrm>
              </p:grpSpPr>
              <p:sp>
                <p:nvSpPr>
                  <p:cNvPr id="852" name="Rectangle 3494"/>
                  <p:cNvSpPr>
                    <a:spLocks noChangeArrowheads="1"/>
                  </p:cNvSpPr>
                  <p:nvPr/>
                </p:nvSpPr>
                <p:spPr bwMode="auto">
                  <a:xfrm>
                    <a:off x="2246" y="3267"/>
                    <a:ext cx="370" cy="6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3" name="Rectangle 3495"/>
                  <p:cNvSpPr>
                    <a:spLocks noChangeArrowheads="1"/>
                  </p:cNvSpPr>
                  <p:nvPr/>
                </p:nvSpPr>
                <p:spPr bwMode="auto">
                  <a:xfrm>
                    <a:off x="2246" y="3267"/>
                    <a:ext cx="370" cy="62"/>
                  </a:xfrm>
                  <a:prstGeom prst="rect">
                    <a:avLst/>
                  </a:prstGeom>
                  <a:solidFill>
                    <a:srgbClr val="C8C8D2"/>
                  </a:solidFill>
                  <a:ln w="4763" cap="rnd">
                    <a:solidFill>
                      <a:srgbClr val="000000"/>
                    </a:solidFill>
                    <a:miter lim="800000"/>
                    <a:headEnd/>
                    <a:tailEnd/>
                  </a:ln>
                </p:spPr>
                <p:txBody>
                  <a:bodyPr/>
                  <a:lstStyle/>
                  <a:p>
                    <a:endParaRPr lang="en-US"/>
                  </a:p>
                </p:txBody>
              </p:sp>
            </p:grpSp>
            <p:sp>
              <p:nvSpPr>
                <p:cNvPr id="140" name="Rectangle 3496"/>
                <p:cNvSpPr>
                  <a:spLocks noChangeArrowheads="1"/>
                </p:cNvSpPr>
                <p:nvPr/>
              </p:nvSpPr>
              <p:spPr bwMode="auto">
                <a:xfrm>
                  <a:off x="2316" y="3279"/>
                  <a:ext cx="57" cy="38"/>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VM </a:t>
                  </a:r>
                  <a:endParaRPr lang="de-DE" altLang="de-DE"/>
                </a:p>
              </p:txBody>
            </p:sp>
            <p:sp>
              <p:nvSpPr>
                <p:cNvPr id="141" name="Rectangle 3497"/>
                <p:cNvSpPr>
                  <a:spLocks noChangeArrowheads="1"/>
                </p:cNvSpPr>
                <p:nvPr/>
              </p:nvSpPr>
              <p:spPr bwMode="auto">
                <a:xfrm>
                  <a:off x="2377" y="3279"/>
                  <a:ext cx="160" cy="38"/>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400" b="1">
                      <a:solidFill>
                        <a:srgbClr val="000000"/>
                      </a:solidFill>
                    </a:rPr>
                    <a:t>Steuerung</a:t>
                  </a:r>
                  <a:endParaRPr lang="de-DE" altLang="de-DE"/>
                </a:p>
              </p:txBody>
            </p:sp>
            <p:grpSp>
              <p:nvGrpSpPr>
                <p:cNvPr id="142" name="Group 3498"/>
                <p:cNvGrpSpPr>
                  <a:grpSpLocks/>
                </p:cNvGrpSpPr>
                <p:nvPr/>
              </p:nvGrpSpPr>
              <p:grpSpPr bwMode="auto">
                <a:xfrm>
                  <a:off x="2337" y="3128"/>
                  <a:ext cx="16" cy="20"/>
                  <a:chOff x="2337" y="3128"/>
                  <a:chExt cx="16" cy="20"/>
                </a:xfrm>
              </p:grpSpPr>
              <p:sp>
                <p:nvSpPr>
                  <p:cNvPr id="850" name="Freeform 3499"/>
                  <p:cNvSpPr>
                    <a:spLocks/>
                  </p:cNvSpPr>
                  <p:nvPr/>
                </p:nvSpPr>
                <p:spPr bwMode="auto">
                  <a:xfrm>
                    <a:off x="2337" y="3128"/>
                    <a:ext cx="16" cy="20"/>
                  </a:xfrm>
                  <a:custGeom>
                    <a:avLst/>
                    <a:gdLst>
                      <a:gd name="T0" fmla="*/ 8 w 16"/>
                      <a:gd name="T1" fmla="*/ 10 h 20"/>
                      <a:gd name="T2" fmla="*/ 0 w 16"/>
                      <a:gd name="T3" fmla="*/ 6 h 20"/>
                      <a:gd name="T4" fmla="*/ 0 w 16"/>
                      <a:gd name="T5" fmla="*/ 20 h 20"/>
                      <a:gd name="T6" fmla="*/ 16 w 16"/>
                      <a:gd name="T7" fmla="*/ 20 h 20"/>
                      <a:gd name="T8" fmla="*/ 16 w 16"/>
                      <a:gd name="T9" fmla="*/ 6 h 20"/>
                      <a:gd name="T10" fmla="*/ 8 w 16"/>
                      <a:gd name="T11" fmla="*/ 0 h 20"/>
                      <a:gd name="T12" fmla="*/ 16 w 16"/>
                      <a:gd name="T13" fmla="*/ 6 h 20"/>
                      <a:gd name="T14" fmla="*/ 16 w 16"/>
                      <a:gd name="T15" fmla="*/ 0 h 20"/>
                      <a:gd name="T16" fmla="*/ 8 w 16"/>
                      <a:gd name="T17" fmla="*/ 0 h 20"/>
                      <a:gd name="T18" fmla="*/ 8 w 16"/>
                      <a:gd name="T19"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8" y="10"/>
                        </a:moveTo>
                        <a:lnTo>
                          <a:pt x="0" y="6"/>
                        </a:lnTo>
                        <a:lnTo>
                          <a:pt x="0" y="20"/>
                        </a:lnTo>
                        <a:lnTo>
                          <a:pt x="16" y="20"/>
                        </a:lnTo>
                        <a:lnTo>
                          <a:pt x="16" y="6"/>
                        </a:lnTo>
                        <a:lnTo>
                          <a:pt x="8" y="0"/>
                        </a:lnTo>
                        <a:lnTo>
                          <a:pt x="16" y="6"/>
                        </a:lnTo>
                        <a:lnTo>
                          <a:pt x="16" y="0"/>
                        </a:lnTo>
                        <a:lnTo>
                          <a:pt x="8" y="0"/>
                        </a:lnTo>
                        <a:lnTo>
                          <a:pt x="8" y="1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1" name="Freeform 3500"/>
                  <p:cNvSpPr>
                    <a:spLocks/>
                  </p:cNvSpPr>
                  <p:nvPr/>
                </p:nvSpPr>
                <p:spPr bwMode="auto">
                  <a:xfrm>
                    <a:off x="2337" y="3128"/>
                    <a:ext cx="16" cy="20"/>
                  </a:xfrm>
                  <a:custGeom>
                    <a:avLst/>
                    <a:gdLst>
                      <a:gd name="T0" fmla="*/ 8 w 16"/>
                      <a:gd name="T1" fmla="*/ 10 h 20"/>
                      <a:gd name="T2" fmla="*/ 0 w 16"/>
                      <a:gd name="T3" fmla="*/ 6 h 20"/>
                      <a:gd name="T4" fmla="*/ 0 w 16"/>
                      <a:gd name="T5" fmla="*/ 20 h 20"/>
                      <a:gd name="T6" fmla="*/ 16 w 16"/>
                      <a:gd name="T7" fmla="*/ 20 h 20"/>
                      <a:gd name="T8" fmla="*/ 16 w 16"/>
                      <a:gd name="T9" fmla="*/ 6 h 20"/>
                      <a:gd name="T10" fmla="*/ 8 w 16"/>
                      <a:gd name="T11" fmla="*/ 0 h 20"/>
                      <a:gd name="T12" fmla="*/ 16 w 16"/>
                      <a:gd name="T13" fmla="*/ 6 h 20"/>
                      <a:gd name="T14" fmla="*/ 16 w 16"/>
                      <a:gd name="T15" fmla="*/ 0 h 20"/>
                      <a:gd name="T16" fmla="*/ 8 w 16"/>
                      <a:gd name="T17" fmla="*/ 0 h 20"/>
                      <a:gd name="T18" fmla="*/ 8 w 16"/>
                      <a:gd name="T19"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8" y="10"/>
                        </a:moveTo>
                        <a:lnTo>
                          <a:pt x="0" y="6"/>
                        </a:lnTo>
                        <a:lnTo>
                          <a:pt x="0" y="20"/>
                        </a:lnTo>
                        <a:lnTo>
                          <a:pt x="16" y="20"/>
                        </a:lnTo>
                        <a:lnTo>
                          <a:pt x="16" y="6"/>
                        </a:lnTo>
                        <a:lnTo>
                          <a:pt x="8" y="0"/>
                        </a:lnTo>
                        <a:lnTo>
                          <a:pt x="16" y="6"/>
                        </a:lnTo>
                        <a:lnTo>
                          <a:pt x="16" y="0"/>
                        </a:lnTo>
                        <a:lnTo>
                          <a:pt x="8" y="0"/>
                        </a:lnTo>
                        <a:lnTo>
                          <a:pt x="8" y="1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43" name="Group 3501"/>
                <p:cNvGrpSpPr>
                  <a:grpSpLocks/>
                </p:cNvGrpSpPr>
                <p:nvPr/>
              </p:nvGrpSpPr>
              <p:grpSpPr bwMode="auto">
                <a:xfrm>
                  <a:off x="2253" y="3121"/>
                  <a:ext cx="86" cy="14"/>
                  <a:chOff x="2253" y="3121"/>
                  <a:chExt cx="86" cy="14"/>
                </a:xfrm>
              </p:grpSpPr>
              <p:sp>
                <p:nvSpPr>
                  <p:cNvPr id="848" name="Freeform 3502"/>
                  <p:cNvSpPr>
                    <a:spLocks/>
                  </p:cNvSpPr>
                  <p:nvPr/>
                </p:nvSpPr>
                <p:spPr bwMode="auto">
                  <a:xfrm>
                    <a:off x="2253" y="3121"/>
                    <a:ext cx="86" cy="14"/>
                  </a:xfrm>
                  <a:custGeom>
                    <a:avLst/>
                    <a:gdLst>
                      <a:gd name="T0" fmla="*/ 15 w 86"/>
                      <a:gd name="T1" fmla="*/ 8 h 14"/>
                      <a:gd name="T2" fmla="*/ 8 w 86"/>
                      <a:gd name="T3" fmla="*/ 14 h 14"/>
                      <a:gd name="T4" fmla="*/ 86 w 86"/>
                      <a:gd name="T5" fmla="*/ 14 h 14"/>
                      <a:gd name="T6" fmla="*/ 86 w 86"/>
                      <a:gd name="T7" fmla="*/ 0 h 14"/>
                      <a:gd name="T8" fmla="*/ 8 w 86"/>
                      <a:gd name="T9" fmla="*/ 0 h 14"/>
                      <a:gd name="T10" fmla="*/ 0 w 86"/>
                      <a:gd name="T11" fmla="*/ 8 h 14"/>
                      <a:gd name="T12" fmla="*/ 8 w 86"/>
                      <a:gd name="T13" fmla="*/ 0 h 14"/>
                      <a:gd name="T14" fmla="*/ 0 w 86"/>
                      <a:gd name="T15" fmla="*/ 0 h 14"/>
                      <a:gd name="T16" fmla="*/ 0 w 86"/>
                      <a:gd name="T17" fmla="*/ 8 h 14"/>
                      <a:gd name="T18" fmla="*/ 15 w 86"/>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4">
                        <a:moveTo>
                          <a:pt x="15" y="8"/>
                        </a:moveTo>
                        <a:lnTo>
                          <a:pt x="8" y="14"/>
                        </a:lnTo>
                        <a:lnTo>
                          <a:pt x="86" y="14"/>
                        </a:lnTo>
                        <a:lnTo>
                          <a:pt x="86" y="0"/>
                        </a:lnTo>
                        <a:lnTo>
                          <a:pt x="8" y="0"/>
                        </a:lnTo>
                        <a:lnTo>
                          <a:pt x="0" y="8"/>
                        </a:lnTo>
                        <a:lnTo>
                          <a:pt x="8" y="0"/>
                        </a:lnTo>
                        <a:lnTo>
                          <a:pt x="0" y="0"/>
                        </a:lnTo>
                        <a:lnTo>
                          <a:pt x="0" y="8"/>
                        </a:lnTo>
                        <a:lnTo>
                          <a:pt x="15" y="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9" name="Freeform 3503"/>
                  <p:cNvSpPr>
                    <a:spLocks/>
                  </p:cNvSpPr>
                  <p:nvPr/>
                </p:nvSpPr>
                <p:spPr bwMode="auto">
                  <a:xfrm>
                    <a:off x="2253" y="3121"/>
                    <a:ext cx="86" cy="14"/>
                  </a:xfrm>
                  <a:custGeom>
                    <a:avLst/>
                    <a:gdLst>
                      <a:gd name="T0" fmla="*/ 15 w 86"/>
                      <a:gd name="T1" fmla="*/ 8 h 14"/>
                      <a:gd name="T2" fmla="*/ 8 w 86"/>
                      <a:gd name="T3" fmla="*/ 14 h 14"/>
                      <a:gd name="T4" fmla="*/ 86 w 86"/>
                      <a:gd name="T5" fmla="*/ 14 h 14"/>
                      <a:gd name="T6" fmla="*/ 86 w 86"/>
                      <a:gd name="T7" fmla="*/ 0 h 14"/>
                      <a:gd name="T8" fmla="*/ 8 w 86"/>
                      <a:gd name="T9" fmla="*/ 0 h 14"/>
                      <a:gd name="T10" fmla="*/ 0 w 86"/>
                      <a:gd name="T11" fmla="*/ 8 h 14"/>
                      <a:gd name="T12" fmla="*/ 8 w 86"/>
                      <a:gd name="T13" fmla="*/ 0 h 14"/>
                      <a:gd name="T14" fmla="*/ 0 w 86"/>
                      <a:gd name="T15" fmla="*/ 0 h 14"/>
                      <a:gd name="T16" fmla="*/ 0 w 86"/>
                      <a:gd name="T17" fmla="*/ 8 h 14"/>
                      <a:gd name="T18" fmla="*/ 15 w 86"/>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4">
                        <a:moveTo>
                          <a:pt x="15" y="8"/>
                        </a:moveTo>
                        <a:lnTo>
                          <a:pt x="8" y="14"/>
                        </a:lnTo>
                        <a:lnTo>
                          <a:pt x="86" y="14"/>
                        </a:lnTo>
                        <a:lnTo>
                          <a:pt x="86" y="0"/>
                        </a:lnTo>
                        <a:lnTo>
                          <a:pt x="8" y="0"/>
                        </a:lnTo>
                        <a:lnTo>
                          <a:pt x="0" y="8"/>
                        </a:lnTo>
                        <a:lnTo>
                          <a:pt x="8" y="0"/>
                        </a:lnTo>
                        <a:lnTo>
                          <a:pt x="0" y="0"/>
                        </a:lnTo>
                        <a:lnTo>
                          <a:pt x="0" y="8"/>
                        </a:lnTo>
                        <a:lnTo>
                          <a:pt x="15" y="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44" name="Group 3504"/>
                <p:cNvGrpSpPr>
                  <a:grpSpLocks/>
                </p:cNvGrpSpPr>
                <p:nvPr/>
              </p:nvGrpSpPr>
              <p:grpSpPr bwMode="auto">
                <a:xfrm>
                  <a:off x="2253" y="3134"/>
                  <a:ext cx="16" cy="169"/>
                  <a:chOff x="2253" y="3134"/>
                  <a:chExt cx="16" cy="169"/>
                </a:xfrm>
              </p:grpSpPr>
              <p:sp>
                <p:nvSpPr>
                  <p:cNvPr id="846" name="Freeform 3505"/>
                  <p:cNvSpPr>
                    <a:spLocks/>
                  </p:cNvSpPr>
                  <p:nvPr/>
                </p:nvSpPr>
                <p:spPr bwMode="auto">
                  <a:xfrm>
                    <a:off x="2253" y="3134"/>
                    <a:ext cx="16" cy="169"/>
                  </a:xfrm>
                  <a:custGeom>
                    <a:avLst/>
                    <a:gdLst>
                      <a:gd name="T0" fmla="*/ 8 w 16"/>
                      <a:gd name="T1" fmla="*/ 154 h 169"/>
                      <a:gd name="T2" fmla="*/ 16 w 16"/>
                      <a:gd name="T3" fmla="*/ 162 h 169"/>
                      <a:gd name="T4" fmla="*/ 16 w 16"/>
                      <a:gd name="T5" fmla="*/ 0 h 169"/>
                      <a:gd name="T6" fmla="*/ 0 w 16"/>
                      <a:gd name="T7" fmla="*/ 0 h 169"/>
                      <a:gd name="T8" fmla="*/ 0 w 16"/>
                      <a:gd name="T9" fmla="*/ 162 h 169"/>
                      <a:gd name="T10" fmla="*/ 8 w 16"/>
                      <a:gd name="T11" fmla="*/ 169 h 169"/>
                      <a:gd name="T12" fmla="*/ 0 w 16"/>
                      <a:gd name="T13" fmla="*/ 162 h 169"/>
                      <a:gd name="T14" fmla="*/ 0 w 16"/>
                      <a:gd name="T15" fmla="*/ 169 h 169"/>
                      <a:gd name="T16" fmla="*/ 8 w 16"/>
                      <a:gd name="T17" fmla="*/ 169 h 169"/>
                      <a:gd name="T18" fmla="*/ 8 w 16"/>
                      <a:gd name="T19"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9">
                        <a:moveTo>
                          <a:pt x="8" y="154"/>
                        </a:moveTo>
                        <a:lnTo>
                          <a:pt x="16" y="162"/>
                        </a:lnTo>
                        <a:lnTo>
                          <a:pt x="16" y="0"/>
                        </a:lnTo>
                        <a:lnTo>
                          <a:pt x="0" y="0"/>
                        </a:lnTo>
                        <a:lnTo>
                          <a:pt x="0" y="162"/>
                        </a:lnTo>
                        <a:lnTo>
                          <a:pt x="8" y="169"/>
                        </a:lnTo>
                        <a:lnTo>
                          <a:pt x="0" y="162"/>
                        </a:lnTo>
                        <a:lnTo>
                          <a:pt x="0" y="169"/>
                        </a:lnTo>
                        <a:lnTo>
                          <a:pt x="8" y="169"/>
                        </a:lnTo>
                        <a:lnTo>
                          <a:pt x="8" y="15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7" name="Freeform 3506"/>
                  <p:cNvSpPr>
                    <a:spLocks/>
                  </p:cNvSpPr>
                  <p:nvPr/>
                </p:nvSpPr>
                <p:spPr bwMode="auto">
                  <a:xfrm>
                    <a:off x="2253" y="3134"/>
                    <a:ext cx="16" cy="169"/>
                  </a:xfrm>
                  <a:custGeom>
                    <a:avLst/>
                    <a:gdLst>
                      <a:gd name="T0" fmla="*/ 8 w 16"/>
                      <a:gd name="T1" fmla="*/ 154 h 169"/>
                      <a:gd name="T2" fmla="*/ 16 w 16"/>
                      <a:gd name="T3" fmla="*/ 162 h 169"/>
                      <a:gd name="T4" fmla="*/ 16 w 16"/>
                      <a:gd name="T5" fmla="*/ 0 h 169"/>
                      <a:gd name="T6" fmla="*/ 0 w 16"/>
                      <a:gd name="T7" fmla="*/ 0 h 169"/>
                      <a:gd name="T8" fmla="*/ 0 w 16"/>
                      <a:gd name="T9" fmla="*/ 162 h 169"/>
                      <a:gd name="T10" fmla="*/ 8 w 16"/>
                      <a:gd name="T11" fmla="*/ 169 h 169"/>
                      <a:gd name="T12" fmla="*/ 0 w 16"/>
                      <a:gd name="T13" fmla="*/ 162 h 169"/>
                      <a:gd name="T14" fmla="*/ 0 w 16"/>
                      <a:gd name="T15" fmla="*/ 169 h 169"/>
                      <a:gd name="T16" fmla="*/ 8 w 16"/>
                      <a:gd name="T17" fmla="*/ 169 h 169"/>
                      <a:gd name="T18" fmla="*/ 8 w 16"/>
                      <a:gd name="T19"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9">
                        <a:moveTo>
                          <a:pt x="8" y="154"/>
                        </a:moveTo>
                        <a:lnTo>
                          <a:pt x="16" y="162"/>
                        </a:lnTo>
                        <a:lnTo>
                          <a:pt x="16" y="0"/>
                        </a:lnTo>
                        <a:lnTo>
                          <a:pt x="0" y="0"/>
                        </a:lnTo>
                        <a:lnTo>
                          <a:pt x="0" y="162"/>
                        </a:lnTo>
                        <a:lnTo>
                          <a:pt x="8" y="169"/>
                        </a:lnTo>
                        <a:lnTo>
                          <a:pt x="0" y="162"/>
                        </a:lnTo>
                        <a:lnTo>
                          <a:pt x="0" y="169"/>
                        </a:lnTo>
                        <a:lnTo>
                          <a:pt x="8" y="169"/>
                        </a:lnTo>
                        <a:lnTo>
                          <a:pt x="8" y="15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45" name="Group 3507"/>
                <p:cNvGrpSpPr>
                  <a:grpSpLocks/>
                </p:cNvGrpSpPr>
                <p:nvPr/>
              </p:nvGrpSpPr>
              <p:grpSpPr bwMode="auto">
                <a:xfrm>
                  <a:off x="2261" y="3289"/>
                  <a:ext cx="85" cy="14"/>
                  <a:chOff x="2261" y="3289"/>
                  <a:chExt cx="85" cy="14"/>
                </a:xfrm>
              </p:grpSpPr>
              <p:sp>
                <p:nvSpPr>
                  <p:cNvPr id="844" name="Freeform 3508"/>
                  <p:cNvSpPr>
                    <a:spLocks/>
                  </p:cNvSpPr>
                  <p:nvPr/>
                </p:nvSpPr>
                <p:spPr bwMode="auto">
                  <a:xfrm>
                    <a:off x="2261" y="3289"/>
                    <a:ext cx="85" cy="14"/>
                  </a:xfrm>
                  <a:custGeom>
                    <a:avLst/>
                    <a:gdLst>
                      <a:gd name="T0" fmla="*/ 71 w 85"/>
                      <a:gd name="T1" fmla="*/ 7 h 14"/>
                      <a:gd name="T2" fmla="*/ 78 w 85"/>
                      <a:gd name="T3" fmla="*/ 0 h 14"/>
                      <a:gd name="T4" fmla="*/ 0 w 85"/>
                      <a:gd name="T5" fmla="*/ 0 h 14"/>
                      <a:gd name="T6" fmla="*/ 0 w 85"/>
                      <a:gd name="T7" fmla="*/ 14 h 14"/>
                      <a:gd name="T8" fmla="*/ 78 w 85"/>
                      <a:gd name="T9" fmla="*/ 14 h 14"/>
                      <a:gd name="T10" fmla="*/ 85 w 85"/>
                      <a:gd name="T11" fmla="*/ 7 h 14"/>
                      <a:gd name="T12" fmla="*/ 78 w 85"/>
                      <a:gd name="T13" fmla="*/ 14 h 14"/>
                      <a:gd name="T14" fmla="*/ 85 w 85"/>
                      <a:gd name="T15" fmla="*/ 14 h 14"/>
                      <a:gd name="T16" fmla="*/ 85 w 85"/>
                      <a:gd name="T17" fmla="*/ 7 h 14"/>
                      <a:gd name="T18" fmla="*/ 71 w 85"/>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4">
                        <a:moveTo>
                          <a:pt x="71" y="7"/>
                        </a:moveTo>
                        <a:lnTo>
                          <a:pt x="78" y="0"/>
                        </a:lnTo>
                        <a:lnTo>
                          <a:pt x="0" y="0"/>
                        </a:lnTo>
                        <a:lnTo>
                          <a:pt x="0" y="14"/>
                        </a:lnTo>
                        <a:lnTo>
                          <a:pt x="78" y="14"/>
                        </a:lnTo>
                        <a:lnTo>
                          <a:pt x="85" y="7"/>
                        </a:lnTo>
                        <a:lnTo>
                          <a:pt x="78" y="14"/>
                        </a:lnTo>
                        <a:lnTo>
                          <a:pt x="85" y="14"/>
                        </a:lnTo>
                        <a:lnTo>
                          <a:pt x="85" y="7"/>
                        </a:lnTo>
                        <a:lnTo>
                          <a:pt x="71" y="7"/>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5" name="Freeform 3509"/>
                  <p:cNvSpPr>
                    <a:spLocks/>
                  </p:cNvSpPr>
                  <p:nvPr/>
                </p:nvSpPr>
                <p:spPr bwMode="auto">
                  <a:xfrm>
                    <a:off x="2261" y="3289"/>
                    <a:ext cx="85" cy="14"/>
                  </a:xfrm>
                  <a:custGeom>
                    <a:avLst/>
                    <a:gdLst>
                      <a:gd name="T0" fmla="*/ 71 w 85"/>
                      <a:gd name="T1" fmla="*/ 7 h 14"/>
                      <a:gd name="T2" fmla="*/ 78 w 85"/>
                      <a:gd name="T3" fmla="*/ 0 h 14"/>
                      <a:gd name="T4" fmla="*/ 0 w 85"/>
                      <a:gd name="T5" fmla="*/ 0 h 14"/>
                      <a:gd name="T6" fmla="*/ 0 w 85"/>
                      <a:gd name="T7" fmla="*/ 14 h 14"/>
                      <a:gd name="T8" fmla="*/ 78 w 85"/>
                      <a:gd name="T9" fmla="*/ 14 h 14"/>
                      <a:gd name="T10" fmla="*/ 85 w 85"/>
                      <a:gd name="T11" fmla="*/ 7 h 14"/>
                      <a:gd name="T12" fmla="*/ 78 w 85"/>
                      <a:gd name="T13" fmla="*/ 14 h 14"/>
                      <a:gd name="T14" fmla="*/ 85 w 85"/>
                      <a:gd name="T15" fmla="*/ 14 h 14"/>
                      <a:gd name="T16" fmla="*/ 85 w 85"/>
                      <a:gd name="T17" fmla="*/ 7 h 14"/>
                      <a:gd name="T18" fmla="*/ 71 w 85"/>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4">
                        <a:moveTo>
                          <a:pt x="71" y="7"/>
                        </a:moveTo>
                        <a:lnTo>
                          <a:pt x="78" y="0"/>
                        </a:lnTo>
                        <a:lnTo>
                          <a:pt x="0" y="0"/>
                        </a:lnTo>
                        <a:lnTo>
                          <a:pt x="0" y="14"/>
                        </a:lnTo>
                        <a:lnTo>
                          <a:pt x="78" y="14"/>
                        </a:lnTo>
                        <a:lnTo>
                          <a:pt x="85" y="7"/>
                        </a:lnTo>
                        <a:lnTo>
                          <a:pt x="78" y="14"/>
                        </a:lnTo>
                        <a:lnTo>
                          <a:pt x="85" y="14"/>
                        </a:lnTo>
                        <a:lnTo>
                          <a:pt x="85" y="7"/>
                        </a:lnTo>
                        <a:lnTo>
                          <a:pt x="71" y="7"/>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46" name="Group 3510"/>
                <p:cNvGrpSpPr>
                  <a:grpSpLocks/>
                </p:cNvGrpSpPr>
                <p:nvPr/>
              </p:nvGrpSpPr>
              <p:grpSpPr bwMode="auto">
                <a:xfrm>
                  <a:off x="2337" y="3273"/>
                  <a:ext cx="16" cy="23"/>
                  <a:chOff x="2337" y="3273"/>
                  <a:chExt cx="16" cy="23"/>
                </a:xfrm>
              </p:grpSpPr>
              <p:sp>
                <p:nvSpPr>
                  <p:cNvPr id="842" name="Freeform 3511"/>
                  <p:cNvSpPr>
                    <a:spLocks/>
                  </p:cNvSpPr>
                  <p:nvPr/>
                </p:nvSpPr>
                <p:spPr bwMode="auto">
                  <a:xfrm>
                    <a:off x="2337" y="3273"/>
                    <a:ext cx="16" cy="23"/>
                  </a:xfrm>
                  <a:custGeom>
                    <a:avLst/>
                    <a:gdLst>
                      <a:gd name="T0" fmla="*/ 8 w 16"/>
                      <a:gd name="T1" fmla="*/ 0 h 23"/>
                      <a:gd name="T2" fmla="*/ 0 w 16"/>
                      <a:gd name="T3" fmla="*/ 6 h 23"/>
                      <a:gd name="T4" fmla="*/ 0 w 16"/>
                      <a:gd name="T5" fmla="*/ 23 h 23"/>
                      <a:gd name="T6" fmla="*/ 16 w 16"/>
                      <a:gd name="T7" fmla="*/ 23 h 23"/>
                      <a:gd name="T8" fmla="*/ 16 w 16"/>
                      <a:gd name="T9" fmla="*/ 6 h 23"/>
                      <a:gd name="T10" fmla="*/ 8 w 16"/>
                      <a:gd name="T11" fmla="*/ 11 h 23"/>
                      <a:gd name="T12" fmla="*/ 8 w 16"/>
                      <a:gd name="T13" fmla="*/ 0 h 23"/>
                      <a:gd name="T14" fmla="*/ 0 w 16"/>
                      <a:gd name="T15" fmla="*/ 0 h 23"/>
                      <a:gd name="T16" fmla="*/ 0 w 16"/>
                      <a:gd name="T17" fmla="*/ 6 h 23"/>
                      <a:gd name="T18" fmla="*/ 8 w 1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3">
                        <a:moveTo>
                          <a:pt x="8" y="0"/>
                        </a:moveTo>
                        <a:lnTo>
                          <a:pt x="0" y="6"/>
                        </a:lnTo>
                        <a:lnTo>
                          <a:pt x="0" y="23"/>
                        </a:lnTo>
                        <a:lnTo>
                          <a:pt x="16" y="23"/>
                        </a:lnTo>
                        <a:lnTo>
                          <a:pt x="16" y="6"/>
                        </a:lnTo>
                        <a:lnTo>
                          <a:pt x="8" y="11"/>
                        </a:lnTo>
                        <a:lnTo>
                          <a:pt x="8" y="0"/>
                        </a:lnTo>
                        <a:lnTo>
                          <a:pt x="0" y="0"/>
                        </a:lnTo>
                        <a:lnTo>
                          <a:pt x="0" y="6"/>
                        </a:lnTo>
                        <a:lnTo>
                          <a:pt x="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3" name="Freeform 3512"/>
                  <p:cNvSpPr>
                    <a:spLocks/>
                  </p:cNvSpPr>
                  <p:nvPr/>
                </p:nvSpPr>
                <p:spPr bwMode="auto">
                  <a:xfrm>
                    <a:off x="2337" y="3273"/>
                    <a:ext cx="16" cy="23"/>
                  </a:xfrm>
                  <a:custGeom>
                    <a:avLst/>
                    <a:gdLst>
                      <a:gd name="T0" fmla="*/ 8 w 16"/>
                      <a:gd name="T1" fmla="*/ 0 h 23"/>
                      <a:gd name="T2" fmla="*/ 0 w 16"/>
                      <a:gd name="T3" fmla="*/ 6 h 23"/>
                      <a:gd name="T4" fmla="*/ 0 w 16"/>
                      <a:gd name="T5" fmla="*/ 23 h 23"/>
                      <a:gd name="T6" fmla="*/ 16 w 16"/>
                      <a:gd name="T7" fmla="*/ 23 h 23"/>
                      <a:gd name="T8" fmla="*/ 16 w 16"/>
                      <a:gd name="T9" fmla="*/ 6 h 23"/>
                      <a:gd name="T10" fmla="*/ 8 w 16"/>
                      <a:gd name="T11" fmla="*/ 11 h 23"/>
                      <a:gd name="T12" fmla="*/ 8 w 16"/>
                      <a:gd name="T13" fmla="*/ 0 h 23"/>
                      <a:gd name="T14" fmla="*/ 0 w 16"/>
                      <a:gd name="T15" fmla="*/ 0 h 23"/>
                      <a:gd name="T16" fmla="*/ 0 w 16"/>
                      <a:gd name="T17" fmla="*/ 6 h 23"/>
                      <a:gd name="T18" fmla="*/ 8 w 1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3">
                        <a:moveTo>
                          <a:pt x="8" y="0"/>
                        </a:moveTo>
                        <a:lnTo>
                          <a:pt x="0" y="6"/>
                        </a:lnTo>
                        <a:lnTo>
                          <a:pt x="0" y="23"/>
                        </a:lnTo>
                        <a:lnTo>
                          <a:pt x="16" y="23"/>
                        </a:lnTo>
                        <a:lnTo>
                          <a:pt x="16" y="6"/>
                        </a:lnTo>
                        <a:lnTo>
                          <a:pt x="8" y="11"/>
                        </a:lnTo>
                        <a:lnTo>
                          <a:pt x="8" y="0"/>
                        </a:lnTo>
                        <a:lnTo>
                          <a:pt x="0" y="0"/>
                        </a:lnTo>
                        <a:lnTo>
                          <a:pt x="0" y="6"/>
                        </a:lnTo>
                        <a:lnTo>
                          <a:pt x="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47" name="Group 3513"/>
                <p:cNvGrpSpPr>
                  <a:grpSpLocks/>
                </p:cNvGrpSpPr>
                <p:nvPr/>
              </p:nvGrpSpPr>
              <p:grpSpPr bwMode="auto">
                <a:xfrm>
                  <a:off x="2345" y="3267"/>
                  <a:ext cx="268" cy="14"/>
                  <a:chOff x="2345" y="3267"/>
                  <a:chExt cx="268" cy="14"/>
                </a:xfrm>
              </p:grpSpPr>
              <p:sp>
                <p:nvSpPr>
                  <p:cNvPr id="840" name="Freeform 3514"/>
                  <p:cNvSpPr>
                    <a:spLocks/>
                  </p:cNvSpPr>
                  <p:nvPr/>
                </p:nvSpPr>
                <p:spPr bwMode="auto">
                  <a:xfrm>
                    <a:off x="2345" y="3267"/>
                    <a:ext cx="268" cy="14"/>
                  </a:xfrm>
                  <a:custGeom>
                    <a:avLst/>
                    <a:gdLst>
                      <a:gd name="T0" fmla="*/ 254 w 268"/>
                      <a:gd name="T1" fmla="*/ 8 h 14"/>
                      <a:gd name="T2" fmla="*/ 261 w 268"/>
                      <a:gd name="T3" fmla="*/ 0 h 14"/>
                      <a:gd name="T4" fmla="*/ 0 w 268"/>
                      <a:gd name="T5" fmla="*/ 0 h 14"/>
                      <a:gd name="T6" fmla="*/ 0 w 268"/>
                      <a:gd name="T7" fmla="*/ 14 h 14"/>
                      <a:gd name="T8" fmla="*/ 261 w 268"/>
                      <a:gd name="T9" fmla="*/ 14 h 14"/>
                      <a:gd name="T10" fmla="*/ 268 w 268"/>
                      <a:gd name="T11" fmla="*/ 8 h 14"/>
                      <a:gd name="T12" fmla="*/ 261 w 268"/>
                      <a:gd name="T13" fmla="*/ 14 h 14"/>
                      <a:gd name="T14" fmla="*/ 268 w 268"/>
                      <a:gd name="T15" fmla="*/ 14 h 14"/>
                      <a:gd name="T16" fmla="*/ 268 w 268"/>
                      <a:gd name="T17" fmla="*/ 8 h 14"/>
                      <a:gd name="T18" fmla="*/ 254 w 268"/>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4">
                        <a:moveTo>
                          <a:pt x="254" y="8"/>
                        </a:moveTo>
                        <a:lnTo>
                          <a:pt x="261" y="0"/>
                        </a:lnTo>
                        <a:lnTo>
                          <a:pt x="0" y="0"/>
                        </a:lnTo>
                        <a:lnTo>
                          <a:pt x="0" y="14"/>
                        </a:lnTo>
                        <a:lnTo>
                          <a:pt x="261" y="14"/>
                        </a:lnTo>
                        <a:lnTo>
                          <a:pt x="268" y="8"/>
                        </a:lnTo>
                        <a:lnTo>
                          <a:pt x="261" y="14"/>
                        </a:lnTo>
                        <a:lnTo>
                          <a:pt x="268" y="14"/>
                        </a:lnTo>
                        <a:lnTo>
                          <a:pt x="268" y="8"/>
                        </a:lnTo>
                        <a:lnTo>
                          <a:pt x="254" y="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1" name="Freeform 3515"/>
                  <p:cNvSpPr>
                    <a:spLocks/>
                  </p:cNvSpPr>
                  <p:nvPr/>
                </p:nvSpPr>
                <p:spPr bwMode="auto">
                  <a:xfrm>
                    <a:off x="2345" y="3267"/>
                    <a:ext cx="268" cy="14"/>
                  </a:xfrm>
                  <a:custGeom>
                    <a:avLst/>
                    <a:gdLst>
                      <a:gd name="T0" fmla="*/ 254 w 268"/>
                      <a:gd name="T1" fmla="*/ 8 h 14"/>
                      <a:gd name="T2" fmla="*/ 261 w 268"/>
                      <a:gd name="T3" fmla="*/ 0 h 14"/>
                      <a:gd name="T4" fmla="*/ 0 w 268"/>
                      <a:gd name="T5" fmla="*/ 0 h 14"/>
                      <a:gd name="T6" fmla="*/ 0 w 268"/>
                      <a:gd name="T7" fmla="*/ 14 h 14"/>
                      <a:gd name="T8" fmla="*/ 261 w 268"/>
                      <a:gd name="T9" fmla="*/ 14 h 14"/>
                      <a:gd name="T10" fmla="*/ 268 w 268"/>
                      <a:gd name="T11" fmla="*/ 8 h 14"/>
                      <a:gd name="T12" fmla="*/ 261 w 268"/>
                      <a:gd name="T13" fmla="*/ 14 h 14"/>
                      <a:gd name="T14" fmla="*/ 268 w 268"/>
                      <a:gd name="T15" fmla="*/ 14 h 14"/>
                      <a:gd name="T16" fmla="*/ 268 w 268"/>
                      <a:gd name="T17" fmla="*/ 8 h 14"/>
                      <a:gd name="T18" fmla="*/ 254 w 268"/>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4">
                        <a:moveTo>
                          <a:pt x="254" y="8"/>
                        </a:moveTo>
                        <a:lnTo>
                          <a:pt x="261" y="0"/>
                        </a:lnTo>
                        <a:lnTo>
                          <a:pt x="0" y="0"/>
                        </a:lnTo>
                        <a:lnTo>
                          <a:pt x="0" y="14"/>
                        </a:lnTo>
                        <a:lnTo>
                          <a:pt x="261" y="14"/>
                        </a:lnTo>
                        <a:lnTo>
                          <a:pt x="268" y="8"/>
                        </a:lnTo>
                        <a:lnTo>
                          <a:pt x="261" y="14"/>
                        </a:lnTo>
                        <a:lnTo>
                          <a:pt x="268" y="14"/>
                        </a:lnTo>
                        <a:lnTo>
                          <a:pt x="268" y="8"/>
                        </a:lnTo>
                        <a:lnTo>
                          <a:pt x="254" y="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48" name="Group 3516"/>
                <p:cNvGrpSpPr>
                  <a:grpSpLocks/>
                </p:cNvGrpSpPr>
                <p:nvPr/>
              </p:nvGrpSpPr>
              <p:grpSpPr bwMode="auto">
                <a:xfrm>
                  <a:off x="2604" y="3219"/>
                  <a:ext cx="16" cy="56"/>
                  <a:chOff x="2604" y="3219"/>
                  <a:chExt cx="16" cy="56"/>
                </a:xfrm>
              </p:grpSpPr>
              <p:sp>
                <p:nvSpPr>
                  <p:cNvPr id="838" name="Freeform 3517"/>
                  <p:cNvSpPr>
                    <a:spLocks/>
                  </p:cNvSpPr>
                  <p:nvPr/>
                </p:nvSpPr>
                <p:spPr bwMode="auto">
                  <a:xfrm>
                    <a:off x="2604" y="3219"/>
                    <a:ext cx="16" cy="56"/>
                  </a:xfrm>
                  <a:custGeom>
                    <a:avLst/>
                    <a:gdLst>
                      <a:gd name="T0" fmla="*/ 7 w 16"/>
                      <a:gd name="T1" fmla="*/ 12 h 56"/>
                      <a:gd name="T2" fmla="*/ 0 w 16"/>
                      <a:gd name="T3" fmla="*/ 6 h 56"/>
                      <a:gd name="T4" fmla="*/ 0 w 16"/>
                      <a:gd name="T5" fmla="*/ 56 h 56"/>
                      <a:gd name="T6" fmla="*/ 16 w 16"/>
                      <a:gd name="T7" fmla="*/ 56 h 56"/>
                      <a:gd name="T8" fmla="*/ 16 w 16"/>
                      <a:gd name="T9" fmla="*/ 6 h 56"/>
                      <a:gd name="T10" fmla="*/ 7 w 16"/>
                      <a:gd name="T11" fmla="*/ 0 h 56"/>
                      <a:gd name="T12" fmla="*/ 16 w 16"/>
                      <a:gd name="T13" fmla="*/ 6 h 56"/>
                      <a:gd name="T14" fmla="*/ 16 w 16"/>
                      <a:gd name="T15" fmla="*/ 0 h 56"/>
                      <a:gd name="T16" fmla="*/ 7 w 16"/>
                      <a:gd name="T17" fmla="*/ 0 h 56"/>
                      <a:gd name="T18" fmla="*/ 7 w 16"/>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6">
                        <a:moveTo>
                          <a:pt x="7" y="12"/>
                        </a:moveTo>
                        <a:lnTo>
                          <a:pt x="0" y="6"/>
                        </a:lnTo>
                        <a:lnTo>
                          <a:pt x="0" y="56"/>
                        </a:lnTo>
                        <a:lnTo>
                          <a:pt x="16" y="56"/>
                        </a:lnTo>
                        <a:lnTo>
                          <a:pt x="16" y="6"/>
                        </a:lnTo>
                        <a:lnTo>
                          <a:pt x="7" y="0"/>
                        </a:lnTo>
                        <a:lnTo>
                          <a:pt x="16" y="6"/>
                        </a:lnTo>
                        <a:lnTo>
                          <a:pt x="16" y="0"/>
                        </a:lnTo>
                        <a:lnTo>
                          <a:pt x="7" y="0"/>
                        </a:lnTo>
                        <a:lnTo>
                          <a:pt x="7" y="12"/>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9" name="Freeform 3518"/>
                  <p:cNvSpPr>
                    <a:spLocks/>
                  </p:cNvSpPr>
                  <p:nvPr/>
                </p:nvSpPr>
                <p:spPr bwMode="auto">
                  <a:xfrm>
                    <a:off x="2604" y="3219"/>
                    <a:ext cx="16" cy="56"/>
                  </a:xfrm>
                  <a:custGeom>
                    <a:avLst/>
                    <a:gdLst>
                      <a:gd name="T0" fmla="*/ 7 w 16"/>
                      <a:gd name="T1" fmla="*/ 12 h 56"/>
                      <a:gd name="T2" fmla="*/ 0 w 16"/>
                      <a:gd name="T3" fmla="*/ 6 h 56"/>
                      <a:gd name="T4" fmla="*/ 0 w 16"/>
                      <a:gd name="T5" fmla="*/ 56 h 56"/>
                      <a:gd name="T6" fmla="*/ 16 w 16"/>
                      <a:gd name="T7" fmla="*/ 56 h 56"/>
                      <a:gd name="T8" fmla="*/ 16 w 16"/>
                      <a:gd name="T9" fmla="*/ 6 h 56"/>
                      <a:gd name="T10" fmla="*/ 7 w 16"/>
                      <a:gd name="T11" fmla="*/ 0 h 56"/>
                      <a:gd name="T12" fmla="*/ 16 w 16"/>
                      <a:gd name="T13" fmla="*/ 6 h 56"/>
                      <a:gd name="T14" fmla="*/ 16 w 16"/>
                      <a:gd name="T15" fmla="*/ 0 h 56"/>
                      <a:gd name="T16" fmla="*/ 7 w 16"/>
                      <a:gd name="T17" fmla="*/ 0 h 56"/>
                      <a:gd name="T18" fmla="*/ 7 w 16"/>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6">
                        <a:moveTo>
                          <a:pt x="7" y="12"/>
                        </a:moveTo>
                        <a:lnTo>
                          <a:pt x="0" y="6"/>
                        </a:lnTo>
                        <a:lnTo>
                          <a:pt x="0" y="56"/>
                        </a:lnTo>
                        <a:lnTo>
                          <a:pt x="16" y="56"/>
                        </a:lnTo>
                        <a:lnTo>
                          <a:pt x="16" y="6"/>
                        </a:lnTo>
                        <a:lnTo>
                          <a:pt x="7" y="0"/>
                        </a:lnTo>
                        <a:lnTo>
                          <a:pt x="16" y="6"/>
                        </a:lnTo>
                        <a:lnTo>
                          <a:pt x="16" y="0"/>
                        </a:lnTo>
                        <a:lnTo>
                          <a:pt x="7" y="0"/>
                        </a:lnTo>
                        <a:lnTo>
                          <a:pt x="7" y="12"/>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49" name="Group 3519"/>
                <p:cNvGrpSpPr>
                  <a:grpSpLocks/>
                </p:cNvGrpSpPr>
                <p:nvPr/>
              </p:nvGrpSpPr>
              <p:grpSpPr bwMode="auto">
                <a:xfrm>
                  <a:off x="2337" y="3128"/>
                  <a:ext cx="16" cy="20"/>
                  <a:chOff x="2337" y="3128"/>
                  <a:chExt cx="16" cy="20"/>
                </a:xfrm>
              </p:grpSpPr>
              <p:sp>
                <p:nvSpPr>
                  <p:cNvPr id="836" name="Freeform 3520"/>
                  <p:cNvSpPr>
                    <a:spLocks/>
                  </p:cNvSpPr>
                  <p:nvPr/>
                </p:nvSpPr>
                <p:spPr bwMode="auto">
                  <a:xfrm>
                    <a:off x="2337" y="3128"/>
                    <a:ext cx="16" cy="20"/>
                  </a:xfrm>
                  <a:custGeom>
                    <a:avLst/>
                    <a:gdLst>
                      <a:gd name="T0" fmla="*/ 8 w 16"/>
                      <a:gd name="T1" fmla="*/ 10 h 20"/>
                      <a:gd name="T2" fmla="*/ 0 w 16"/>
                      <a:gd name="T3" fmla="*/ 6 h 20"/>
                      <a:gd name="T4" fmla="*/ 0 w 16"/>
                      <a:gd name="T5" fmla="*/ 20 h 20"/>
                      <a:gd name="T6" fmla="*/ 16 w 16"/>
                      <a:gd name="T7" fmla="*/ 20 h 20"/>
                      <a:gd name="T8" fmla="*/ 16 w 16"/>
                      <a:gd name="T9" fmla="*/ 6 h 20"/>
                      <a:gd name="T10" fmla="*/ 8 w 16"/>
                      <a:gd name="T11" fmla="*/ 0 h 20"/>
                      <a:gd name="T12" fmla="*/ 16 w 16"/>
                      <a:gd name="T13" fmla="*/ 6 h 20"/>
                      <a:gd name="T14" fmla="*/ 16 w 16"/>
                      <a:gd name="T15" fmla="*/ 0 h 20"/>
                      <a:gd name="T16" fmla="*/ 8 w 16"/>
                      <a:gd name="T17" fmla="*/ 0 h 20"/>
                      <a:gd name="T18" fmla="*/ 8 w 16"/>
                      <a:gd name="T19"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8" y="10"/>
                        </a:moveTo>
                        <a:lnTo>
                          <a:pt x="0" y="6"/>
                        </a:lnTo>
                        <a:lnTo>
                          <a:pt x="0" y="20"/>
                        </a:lnTo>
                        <a:lnTo>
                          <a:pt x="16" y="20"/>
                        </a:lnTo>
                        <a:lnTo>
                          <a:pt x="16" y="6"/>
                        </a:lnTo>
                        <a:lnTo>
                          <a:pt x="8" y="0"/>
                        </a:lnTo>
                        <a:lnTo>
                          <a:pt x="16" y="6"/>
                        </a:lnTo>
                        <a:lnTo>
                          <a:pt x="16" y="0"/>
                        </a:lnTo>
                        <a:lnTo>
                          <a:pt x="8" y="0"/>
                        </a:lnTo>
                        <a:lnTo>
                          <a:pt x="8" y="1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7" name="Freeform 3521"/>
                  <p:cNvSpPr>
                    <a:spLocks/>
                  </p:cNvSpPr>
                  <p:nvPr/>
                </p:nvSpPr>
                <p:spPr bwMode="auto">
                  <a:xfrm>
                    <a:off x="2337" y="3128"/>
                    <a:ext cx="16" cy="20"/>
                  </a:xfrm>
                  <a:custGeom>
                    <a:avLst/>
                    <a:gdLst>
                      <a:gd name="T0" fmla="*/ 8 w 16"/>
                      <a:gd name="T1" fmla="*/ 10 h 20"/>
                      <a:gd name="T2" fmla="*/ 0 w 16"/>
                      <a:gd name="T3" fmla="*/ 6 h 20"/>
                      <a:gd name="T4" fmla="*/ 0 w 16"/>
                      <a:gd name="T5" fmla="*/ 20 h 20"/>
                      <a:gd name="T6" fmla="*/ 16 w 16"/>
                      <a:gd name="T7" fmla="*/ 20 h 20"/>
                      <a:gd name="T8" fmla="*/ 16 w 16"/>
                      <a:gd name="T9" fmla="*/ 6 h 20"/>
                      <a:gd name="T10" fmla="*/ 8 w 16"/>
                      <a:gd name="T11" fmla="*/ 0 h 20"/>
                      <a:gd name="T12" fmla="*/ 16 w 16"/>
                      <a:gd name="T13" fmla="*/ 6 h 20"/>
                      <a:gd name="T14" fmla="*/ 16 w 16"/>
                      <a:gd name="T15" fmla="*/ 0 h 20"/>
                      <a:gd name="T16" fmla="*/ 8 w 16"/>
                      <a:gd name="T17" fmla="*/ 0 h 20"/>
                      <a:gd name="T18" fmla="*/ 8 w 16"/>
                      <a:gd name="T19"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8" y="10"/>
                        </a:moveTo>
                        <a:lnTo>
                          <a:pt x="0" y="6"/>
                        </a:lnTo>
                        <a:lnTo>
                          <a:pt x="0" y="20"/>
                        </a:lnTo>
                        <a:lnTo>
                          <a:pt x="16" y="20"/>
                        </a:lnTo>
                        <a:lnTo>
                          <a:pt x="16" y="6"/>
                        </a:lnTo>
                        <a:lnTo>
                          <a:pt x="8" y="0"/>
                        </a:lnTo>
                        <a:lnTo>
                          <a:pt x="16" y="6"/>
                        </a:lnTo>
                        <a:lnTo>
                          <a:pt x="16" y="0"/>
                        </a:lnTo>
                        <a:lnTo>
                          <a:pt x="8" y="0"/>
                        </a:lnTo>
                        <a:lnTo>
                          <a:pt x="8" y="1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50" name="Group 3522"/>
                <p:cNvGrpSpPr>
                  <a:grpSpLocks/>
                </p:cNvGrpSpPr>
                <p:nvPr/>
              </p:nvGrpSpPr>
              <p:grpSpPr bwMode="auto">
                <a:xfrm>
                  <a:off x="2253" y="3121"/>
                  <a:ext cx="86" cy="14"/>
                  <a:chOff x="2253" y="3121"/>
                  <a:chExt cx="86" cy="14"/>
                </a:xfrm>
              </p:grpSpPr>
              <p:sp>
                <p:nvSpPr>
                  <p:cNvPr id="834" name="Freeform 3523"/>
                  <p:cNvSpPr>
                    <a:spLocks/>
                  </p:cNvSpPr>
                  <p:nvPr/>
                </p:nvSpPr>
                <p:spPr bwMode="auto">
                  <a:xfrm>
                    <a:off x="2253" y="3121"/>
                    <a:ext cx="86" cy="14"/>
                  </a:xfrm>
                  <a:custGeom>
                    <a:avLst/>
                    <a:gdLst>
                      <a:gd name="T0" fmla="*/ 15 w 86"/>
                      <a:gd name="T1" fmla="*/ 8 h 14"/>
                      <a:gd name="T2" fmla="*/ 8 w 86"/>
                      <a:gd name="T3" fmla="*/ 14 h 14"/>
                      <a:gd name="T4" fmla="*/ 86 w 86"/>
                      <a:gd name="T5" fmla="*/ 14 h 14"/>
                      <a:gd name="T6" fmla="*/ 86 w 86"/>
                      <a:gd name="T7" fmla="*/ 0 h 14"/>
                      <a:gd name="T8" fmla="*/ 8 w 86"/>
                      <a:gd name="T9" fmla="*/ 0 h 14"/>
                      <a:gd name="T10" fmla="*/ 0 w 86"/>
                      <a:gd name="T11" fmla="*/ 8 h 14"/>
                      <a:gd name="T12" fmla="*/ 8 w 86"/>
                      <a:gd name="T13" fmla="*/ 0 h 14"/>
                      <a:gd name="T14" fmla="*/ 0 w 86"/>
                      <a:gd name="T15" fmla="*/ 0 h 14"/>
                      <a:gd name="T16" fmla="*/ 0 w 86"/>
                      <a:gd name="T17" fmla="*/ 8 h 14"/>
                      <a:gd name="T18" fmla="*/ 15 w 86"/>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4">
                        <a:moveTo>
                          <a:pt x="15" y="8"/>
                        </a:moveTo>
                        <a:lnTo>
                          <a:pt x="8" y="14"/>
                        </a:lnTo>
                        <a:lnTo>
                          <a:pt x="86" y="14"/>
                        </a:lnTo>
                        <a:lnTo>
                          <a:pt x="86" y="0"/>
                        </a:lnTo>
                        <a:lnTo>
                          <a:pt x="8" y="0"/>
                        </a:lnTo>
                        <a:lnTo>
                          <a:pt x="0" y="8"/>
                        </a:lnTo>
                        <a:lnTo>
                          <a:pt x="8" y="0"/>
                        </a:lnTo>
                        <a:lnTo>
                          <a:pt x="0" y="0"/>
                        </a:lnTo>
                        <a:lnTo>
                          <a:pt x="0" y="8"/>
                        </a:lnTo>
                        <a:lnTo>
                          <a:pt x="15" y="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5" name="Freeform 3524"/>
                  <p:cNvSpPr>
                    <a:spLocks/>
                  </p:cNvSpPr>
                  <p:nvPr/>
                </p:nvSpPr>
                <p:spPr bwMode="auto">
                  <a:xfrm>
                    <a:off x="2253" y="3121"/>
                    <a:ext cx="86" cy="14"/>
                  </a:xfrm>
                  <a:custGeom>
                    <a:avLst/>
                    <a:gdLst>
                      <a:gd name="T0" fmla="*/ 15 w 86"/>
                      <a:gd name="T1" fmla="*/ 8 h 14"/>
                      <a:gd name="T2" fmla="*/ 8 w 86"/>
                      <a:gd name="T3" fmla="*/ 14 h 14"/>
                      <a:gd name="T4" fmla="*/ 86 w 86"/>
                      <a:gd name="T5" fmla="*/ 14 h 14"/>
                      <a:gd name="T6" fmla="*/ 86 w 86"/>
                      <a:gd name="T7" fmla="*/ 0 h 14"/>
                      <a:gd name="T8" fmla="*/ 8 w 86"/>
                      <a:gd name="T9" fmla="*/ 0 h 14"/>
                      <a:gd name="T10" fmla="*/ 0 w 86"/>
                      <a:gd name="T11" fmla="*/ 8 h 14"/>
                      <a:gd name="T12" fmla="*/ 8 w 86"/>
                      <a:gd name="T13" fmla="*/ 0 h 14"/>
                      <a:gd name="T14" fmla="*/ 0 w 86"/>
                      <a:gd name="T15" fmla="*/ 0 h 14"/>
                      <a:gd name="T16" fmla="*/ 0 w 86"/>
                      <a:gd name="T17" fmla="*/ 8 h 14"/>
                      <a:gd name="T18" fmla="*/ 15 w 86"/>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4">
                        <a:moveTo>
                          <a:pt x="15" y="8"/>
                        </a:moveTo>
                        <a:lnTo>
                          <a:pt x="8" y="14"/>
                        </a:lnTo>
                        <a:lnTo>
                          <a:pt x="86" y="14"/>
                        </a:lnTo>
                        <a:lnTo>
                          <a:pt x="86" y="0"/>
                        </a:lnTo>
                        <a:lnTo>
                          <a:pt x="8" y="0"/>
                        </a:lnTo>
                        <a:lnTo>
                          <a:pt x="0" y="8"/>
                        </a:lnTo>
                        <a:lnTo>
                          <a:pt x="8" y="0"/>
                        </a:lnTo>
                        <a:lnTo>
                          <a:pt x="0" y="0"/>
                        </a:lnTo>
                        <a:lnTo>
                          <a:pt x="0" y="8"/>
                        </a:lnTo>
                        <a:lnTo>
                          <a:pt x="15" y="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51" name="Group 3525"/>
                <p:cNvGrpSpPr>
                  <a:grpSpLocks/>
                </p:cNvGrpSpPr>
                <p:nvPr/>
              </p:nvGrpSpPr>
              <p:grpSpPr bwMode="auto">
                <a:xfrm>
                  <a:off x="2253" y="3134"/>
                  <a:ext cx="16" cy="169"/>
                  <a:chOff x="2253" y="3134"/>
                  <a:chExt cx="16" cy="169"/>
                </a:xfrm>
              </p:grpSpPr>
              <p:sp>
                <p:nvSpPr>
                  <p:cNvPr id="832" name="Freeform 3526"/>
                  <p:cNvSpPr>
                    <a:spLocks/>
                  </p:cNvSpPr>
                  <p:nvPr/>
                </p:nvSpPr>
                <p:spPr bwMode="auto">
                  <a:xfrm>
                    <a:off x="2253" y="3134"/>
                    <a:ext cx="16" cy="169"/>
                  </a:xfrm>
                  <a:custGeom>
                    <a:avLst/>
                    <a:gdLst>
                      <a:gd name="T0" fmla="*/ 8 w 16"/>
                      <a:gd name="T1" fmla="*/ 154 h 169"/>
                      <a:gd name="T2" fmla="*/ 16 w 16"/>
                      <a:gd name="T3" fmla="*/ 162 h 169"/>
                      <a:gd name="T4" fmla="*/ 16 w 16"/>
                      <a:gd name="T5" fmla="*/ 0 h 169"/>
                      <a:gd name="T6" fmla="*/ 0 w 16"/>
                      <a:gd name="T7" fmla="*/ 0 h 169"/>
                      <a:gd name="T8" fmla="*/ 0 w 16"/>
                      <a:gd name="T9" fmla="*/ 162 h 169"/>
                      <a:gd name="T10" fmla="*/ 8 w 16"/>
                      <a:gd name="T11" fmla="*/ 169 h 169"/>
                      <a:gd name="T12" fmla="*/ 0 w 16"/>
                      <a:gd name="T13" fmla="*/ 162 h 169"/>
                      <a:gd name="T14" fmla="*/ 0 w 16"/>
                      <a:gd name="T15" fmla="*/ 169 h 169"/>
                      <a:gd name="T16" fmla="*/ 8 w 16"/>
                      <a:gd name="T17" fmla="*/ 169 h 169"/>
                      <a:gd name="T18" fmla="*/ 8 w 16"/>
                      <a:gd name="T19"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9">
                        <a:moveTo>
                          <a:pt x="8" y="154"/>
                        </a:moveTo>
                        <a:lnTo>
                          <a:pt x="16" y="162"/>
                        </a:lnTo>
                        <a:lnTo>
                          <a:pt x="16" y="0"/>
                        </a:lnTo>
                        <a:lnTo>
                          <a:pt x="0" y="0"/>
                        </a:lnTo>
                        <a:lnTo>
                          <a:pt x="0" y="162"/>
                        </a:lnTo>
                        <a:lnTo>
                          <a:pt x="8" y="169"/>
                        </a:lnTo>
                        <a:lnTo>
                          <a:pt x="0" y="162"/>
                        </a:lnTo>
                        <a:lnTo>
                          <a:pt x="0" y="169"/>
                        </a:lnTo>
                        <a:lnTo>
                          <a:pt x="8" y="169"/>
                        </a:lnTo>
                        <a:lnTo>
                          <a:pt x="8" y="15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3" name="Freeform 3527"/>
                  <p:cNvSpPr>
                    <a:spLocks/>
                  </p:cNvSpPr>
                  <p:nvPr/>
                </p:nvSpPr>
                <p:spPr bwMode="auto">
                  <a:xfrm>
                    <a:off x="2253" y="3134"/>
                    <a:ext cx="16" cy="169"/>
                  </a:xfrm>
                  <a:custGeom>
                    <a:avLst/>
                    <a:gdLst>
                      <a:gd name="T0" fmla="*/ 8 w 16"/>
                      <a:gd name="T1" fmla="*/ 154 h 169"/>
                      <a:gd name="T2" fmla="*/ 16 w 16"/>
                      <a:gd name="T3" fmla="*/ 162 h 169"/>
                      <a:gd name="T4" fmla="*/ 16 w 16"/>
                      <a:gd name="T5" fmla="*/ 0 h 169"/>
                      <a:gd name="T6" fmla="*/ 0 w 16"/>
                      <a:gd name="T7" fmla="*/ 0 h 169"/>
                      <a:gd name="T8" fmla="*/ 0 w 16"/>
                      <a:gd name="T9" fmla="*/ 162 h 169"/>
                      <a:gd name="T10" fmla="*/ 8 w 16"/>
                      <a:gd name="T11" fmla="*/ 169 h 169"/>
                      <a:gd name="T12" fmla="*/ 0 w 16"/>
                      <a:gd name="T13" fmla="*/ 162 h 169"/>
                      <a:gd name="T14" fmla="*/ 0 w 16"/>
                      <a:gd name="T15" fmla="*/ 169 h 169"/>
                      <a:gd name="T16" fmla="*/ 8 w 16"/>
                      <a:gd name="T17" fmla="*/ 169 h 169"/>
                      <a:gd name="T18" fmla="*/ 8 w 16"/>
                      <a:gd name="T19"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9">
                        <a:moveTo>
                          <a:pt x="8" y="154"/>
                        </a:moveTo>
                        <a:lnTo>
                          <a:pt x="16" y="162"/>
                        </a:lnTo>
                        <a:lnTo>
                          <a:pt x="16" y="0"/>
                        </a:lnTo>
                        <a:lnTo>
                          <a:pt x="0" y="0"/>
                        </a:lnTo>
                        <a:lnTo>
                          <a:pt x="0" y="162"/>
                        </a:lnTo>
                        <a:lnTo>
                          <a:pt x="8" y="169"/>
                        </a:lnTo>
                        <a:lnTo>
                          <a:pt x="0" y="162"/>
                        </a:lnTo>
                        <a:lnTo>
                          <a:pt x="0" y="169"/>
                        </a:lnTo>
                        <a:lnTo>
                          <a:pt x="8" y="169"/>
                        </a:lnTo>
                        <a:lnTo>
                          <a:pt x="8" y="15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52" name="Group 3528"/>
                <p:cNvGrpSpPr>
                  <a:grpSpLocks/>
                </p:cNvGrpSpPr>
                <p:nvPr/>
              </p:nvGrpSpPr>
              <p:grpSpPr bwMode="auto">
                <a:xfrm>
                  <a:off x="2261" y="3289"/>
                  <a:ext cx="85" cy="14"/>
                  <a:chOff x="2261" y="3289"/>
                  <a:chExt cx="85" cy="14"/>
                </a:xfrm>
              </p:grpSpPr>
              <p:sp>
                <p:nvSpPr>
                  <p:cNvPr id="830" name="Freeform 3529"/>
                  <p:cNvSpPr>
                    <a:spLocks/>
                  </p:cNvSpPr>
                  <p:nvPr/>
                </p:nvSpPr>
                <p:spPr bwMode="auto">
                  <a:xfrm>
                    <a:off x="2261" y="3289"/>
                    <a:ext cx="85" cy="14"/>
                  </a:xfrm>
                  <a:custGeom>
                    <a:avLst/>
                    <a:gdLst>
                      <a:gd name="T0" fmla="*/ 71 w 85"/>
                      <a:gd name="T1" fmla="*/ 7 h 14"/>
                      <a:gd name="T2" fmla="*/ 78 w 85"/>
                      <a:gd name="T3" fmla="*/ 0 h 14"/>
                      <a:gd name="T4" fmla="*/ 0 w 85"/>
                      <a:gd name="T5" fmla="*/ 0 h 14"/>
                      <a:gd name="T6" fmla="*/ 0 w 85"/>
                      <a:gd name="T7" fmla="*/ 14 h 14"/>
                      <a:gd name="T8" fmla="*/ 78 w 85"/>
                      <a:gd name="T9" fmla="*/ 14 h 14"/>
                      <a:gd name="T10" fmla="*/ 85 w 85"/>
                      <a:gd name="T11" fmla="*/ 7 h 14"/>
                      <a:gd name="T12" fmla="*/ 78 w 85"/>
                      <a:gd name="T13" fmla="*/ 14 h 14"/>
                      <a:gd name="T14" fmla="*/ 85 w 85"/>
                      <a:gd name="T15" fmla="*/ 14 h 14"/>
                      <a:gd name="T16" fmla="*/ 85 w 85"/>
                      <a:gd name="T17" fmla="*/ 7 h 14"/>
                      <a:gd name="T18" fmla="*/ 71 w 85"/>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4">
                        <a:moveTo>
                          <a:pt x="71" y="7"/>
                        </a:moveTo>
                        <a:lnTo>
                          <a:pt x="78" y="0"/>
                        </a:lnTo>
                        <a:lnTo>
                          <a:pt x="0" y="0"/>
                        </a:lnTo>
                        <a:lnTo>
                          <a:pt x="0" y="14"/>
                        </a:lnTo>
                        <a:lnTo>
                          <a:pt x="78" y="14"/>
                        </a:lnTo>
                        <a:lnTo>
                          <a:pt x="85" y="7"/>
                        </a:lnTo>
                        <a:lnTo>
                          <a:pt x="78" y="14"/>
                        </a:lnTo>
                        <a:lnTo>
                          <a:pt x="85" y="14"/>
                        </a:lnTo>
                        <a:lnTo>
                          <a:pt x="85" y="7"/>
                        </a:lnTo>
                        <a:lnTo>
                          <a:pt x="71" y="7"/>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1" name="Freeform 3530"/>
                  <p:cNvSpPr>
                    <a:spLocks/>
                  </p:cNvSpPr>
                  <p:nvPr/>
                </p:nvSpPr>
                <p:spPr bwMode="auto">
                  <a:xfrm>
                    <a:off x="2261" y="3289"/>
                    <a:ext cx="85" cy="14"/>
                  </a:xfrm>
                  <a:custGeom>
                    <a:avLst/>
                    <a:gdLst>
                      <a:gd name="T0" fmla="*/ 71 w 85"/>
                      <a:gd name="T1" fmla="*/ 7 h 14"/>
                      <a:gd name="T2" fmla="*/ 78 w 85"/>
                      <a:gd name="T3" fmla="*/ 0 h 14"/>
                      <a:gd name="T4" fmla="*/ 0 w 85"/>
                      <a:gd name="T5" fmla="*/ 0 h 14"/>
                      <a:gd name="T6" fmla="*/ 0 w 85"/>
                      <a:gd name="T7" fmla="*/ 14 h 14"/>
                      <a:gd name="T8" fmla="*/ 78 w 85"/>
                      <a:gd name="T9" fmla="*/ 14 h 14"/>
                      <a:gd name="T10" fmla="*/ 85 w 85"/>
                      <a:gd name="T11" fmla="*/ 7 h 14"/>
                      <a:gd name="T12" fmla="*/ 78 w 85"/>
                      <a:gd name="T13" fmla="*/ 14 h 14"/>
                      <a:gd name="T14" fmla="*/ 85 w 85"/>
                      <a:gd name="T15" fmla="*/ 14 h 14"/>
                      <a:gd name="T16" fmla="*/ 85 w 85"/>
                      <a:gd name="T17" fmla="*/ 7 h 14"/>
                      <a:gd name="T18" fmla="*/ 71 w 85"/>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4">
                        <a:moveTo>
                          <a:pt x="71" y="7"/>
                        </a:moveTo>
                        <a:lnTo>
                          <a:pt x="78" y="0"/>
                        </a:lnTo>
                        <a:lnTo>
                          <a:pt x="0" y="0"/>
                        </a:lnTo>
                        <a:lnTo>
                          <a:pt x="0" y="14"/>
                        </a:lnTo>
                        <a:lnTo>
                          <a:pt x="78" y="14"/>
                        </a:lnTo>
                        <a:lnTo>
                          <a:pt x="85" y="7"/>
                        </a:lnTo>
                        <a:lnTo>
                          <a:pt x="78" y="14"/>
                        </a:lnTo>
                        <a:lnTo>
                          <a:pt x="85" y="14"/>
                        </a:lnTo>
                        <a:lnTo>
                          <a:pt x="85" y="7"/>
                        </a:lnTo>
                        <a:lnTo>
                          <a:pt x="71" y="7"/>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53" name="Group 3531"/>
                <p:cNvGrpSpPr>
                  <a:grpSpLocks/>
                </p:cNvGrpSpPr>
                <p:nvPr/>
              </p:nvGrpSpPr>
              <p:grpSpPr bwMode="auto">
                <a:xfrm>
                  <a:off x="2337" y="3273"/>
                  <a:ext cx="16" cy="23"/>
                  <a:chOff x="2337" y="3273"/>
                  <a:chExt cx="16" cy="23"/>
                </a:xfrm>
              </p:grpSpPr>
              <p:sp>
                <p:nvSpPr>
                  <p:cNvPr id="828" name="Freeform 3532"/>
                  <p:cNvSpPr>
                    <a:spLocks/>
                  </p:cNvSpPr>
                  <p:nvPr/>
                </p:nvSpPr>
                <p:spPr bwMode="auto">
                  <a:xfrm>
                    <a:off x="2337" y="3273"/>
                    <a:ext cx="16" cy="23"/>
                  </a:xfrm>
                  <a:custGeom>
                    <a:avLst/>
                    <a:gdLst>
                      <a:gd name="T0" fmla="*/ 8 w 16"/>
                      <a:gd name="T1" fmla="*/ 0 h 23"/>
                      <a:gd name="T2" fmla="*/ 0 w 16"/>
                      <a:gd name="T3" fmla="*/ 6 h 23"/>
                      <a:gd name="T4" fmla="*/ 0 w 16"/>
                      <a:gd name="T5" fmla="*/ 23 h 23"/>
                      <a:gd name="T6" fmla="*/ 16 w 16"/>
                      <a:gd name="T7" fmla="*/ 23 h 23"/>
                      <a:gd name="T8" fmla="*/ 16 w 16"/>
                      <a:gd name="T9" fmla="*/ 6 h 23"/>
                      <a:gd name="T10" fmla="*/ 8 w 16"/>
                      <a:gd name="T11" fmla="*/ 11 h 23"/>
                      <a:gd name="T12" fmla="*/ 8 w 16"/>
                      <a:gd name="T13" fmla="*/ 0 h 23"/>
                      <a:gd name="T14" fmla="*/ 0 w 16"/>
                      <a:gd name="T15" fmla="*/ 0 h 23"/>
                      <a:gd name="T16" fmla="*/ 0 w 16"/>
                      <a:gd name="T17" fmla="*/ 6 h 23"/>
                      <a:gd name="T18" fmla="*/ 8 w 1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3">
                        <a:moveTo>
                          <a:pt x="8" y="0"/>
                        </a:moveTo>
                        <a:lnTo>
                          <a:pt x="0" y="6"/>
                        </a:lnTo>
                        <a:lnTo>
                          <a:pt x="0" y="23"/>
                        </a:lnTo>
                        <a:lnTo>
                          <a:pt x="16" y="23"/>
                        </a:lnTo>
                        <a:lnTo>
                          <a:pt x="16" y="6"/>
                        </a:lnTo>
                        <a:lnTo>
                          <a:pt x="8" y="11"/>
                        </a:lnTo>
                        <a:lnTo>
                          <a:pt x="8" y="0"/>
                        </a:lnTo>
                        <a:lnTo>
                          <a:pt x="0" y="0"/>
                        </a:lnTo>
                        <a:lnTo>
                          <a:pt x="0" y="6"/>
                        </a:lnTo>
                        <a:lnTo>
                          <a:pt x="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9" name="Freeform 3533"/>
                  <p:cNvSpPr>
                    <a:spLocks/>
                  </p:cNvSpPr>
                  <p:nvPr/>
                </p:nvSpPr>
                <p:spPr bwMode="auto">
                  <a:xfrm>
                    <a:off x="2337" y="3273"/>
                    <a:ext cx="16" cy="23"/>
                  </a:xfrm>
                  <a:custGeom>
                    <a:avLst/>
                    <a:gdLst>
                      <a:gd name="T0" fmla="*/ 8 w 16"/>
                      <a:gd name="T1" fmla="*/ 0 h 23"/>
                      <a:gd name="T2" fmla="*/ 0 w 16"/>
                      <a:gd name="T3" fmla="*/ 6 h 23"/>
                      <a:gd name="T4" fmla="*/ 0 w 16"/>
                      <a:gd name="T5" fmla="*/ 23 h 23"/>
                      <a:gd name="T6" fmla="*/ 16 w 16"/>
                      <a:gd name="T7" fmla="*/ 23 h 23"/>
                      <a:gd name="T8" fmla="*/ 16 w 16"/>
                      <a:gd name="T9" fmla="*/ 6 h 23"/>
                      <a:gd name="T10" fmla="*/ 8 w 16"/>
                      <a:gd name="T11" fmla="*/ 11 h 23"/>
                      <a:gd name="T12" fmla="*/ 8 w 16"/>
                      <a:gd name="T13" fmla="*/ 0 h 23"/>
                      <a:gd name="T14" fmla="*/ 0 w 16"/>
                      <a:gd name="T15" fmla="*/ 0 h 23"/>
                      <a:gd name="T16" fmla="*/ 0 w 16"/>
                      <a:gd name="T17" fmla="*/ 6 h 23"/>
                      <a:gd name="T18" fmla="*/ 8 w 16"/>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3">
                        <a:moveTo>
                          <a:pt x="8" y="0"/>
                        </a:moveTo>
                        <a:lnTo>
                          <a:pt x="0" y="6"/>
                        </a:lnTo>
                        <a:lnTo>
                          <a:pt x="0" y="23"/>
                        </a:lnTo>
                        <a:lnTo>
                          <a:pt x="16" y="23"/>
                        </a:lnTo>
                        <a:lnTo>
                          <a:pt x="16" y="6"/>
                        </a:lnTo>
                        <a:lnTo>
                          <a:pt x="8" y="11"/>
                        </a:lnTo>
                        <a:lnTo>
                          <a:pt x="8" y="0"/>
                        </a:lnTo>
                        <a:lnTo>
                          <a:pt x="0" y="0"/>
                        </a:lnTo>
                        <a:lnTo>
                          <a:pt x="0" y="6"/>
                        </a:lnTo>
                        <a:lnTo>
                          <a:pt x="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54" name="Group 3534"/>
                <p:cNvGrpSpPr>
                  <a:grpSpLocks/>
                </p:cNvGrpSpPr>
                <p:nvPr/>
              </p:nvGrpSpPr>
              <p:grpSpPr bwMode="auto">
                <a:xfrm>
                  <a:off x="2345" y="3267"/>
                  <a:ext cx="268" cy="14"/>
                  <a:chOff x="2345" y="3267"/>
                  <a:chExt cx="268" cy="14"/>
                </a:xfrm>
              </p:grpSpPr>
              <p:sp>
                <p:nvSpPr>
                  <p:cNvPr id="826" name="Freeform 3535"/>
                  <p:cNvSpPr>
                    <a:spLocks/>
                  </p:cNvSpPr>
                  <p:nvPr/>
                </p:nvSpPr>
                <p:spPr bwMode="auto">
                  <a:xfrm>
                    <a:off x="2345" y="3267"/>
                    <a:ext cx="268" cy="14"/>
                  </a:xfrm>
                  <a:custGeom>
                    <a:avLst/>
                    <a:gdLst>
                      <a:gd name="T0" fmla="*/ 254 w 268"/>
                      <a:gd name="T1" fmla="*/ 8 h 14"/>
                      <a:gd name="T2" fmla="*/ 261 w 268"/>
                      <a:gd name="T3" fmla="*/ 0 h 14"/>
                      <a:gd name="T4" fmla="*/ 0 w 268"/>
                      <a:gd name="T5" fmla="*/ 0 h 14"/>
                      <a:gd name="T6" fmla="*/ 0 w 268"/>
                      <a:gd name="T7" fmla="*/ 14 h 14"/>
                      <a:gd name="T8" fmla="*/ 261 w 268"/>
                      <a:gd name="T9" fmla="*/ 14 h 14"/>
                      <a:gd name="T10" fmla="*/ 268 w 268"/>
                      <a:gd name="T11" fmla="*/ 8 h 14"/>
                      <a:gd name="T12" fmla="*/ 261 w 268"/>
                      <a:gd name="T13" fmla="*/ 14 h 14"/>
                      <a:gd name="T14" fmla="*/ 268 w 268"/>
                      <a:gd name="T15" fmla="*/ 14 h 14"/>
                      <a:gd name="T16" fmla="*/ 268 w 268"/>
                      <a:gd name="T17" fmla="*/ 8 h 14"/>
                      <a:gd name="T18" fmla="*/ 254 w 268"/>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4">
                        <a:moveTo>
                          <a:pt x="254" y="8"/>
                        </a:moveTo>
                        <a:lnTo>
                          <a:pt x="261" y="0"/>
                        </a:lnTo>
                        <a:lnTo>
                          <a:pt x="0" y="0"/>
                        </a:lnTo>
                        <a:lnTo>
                          <a:pt x="0" y="14"/>
                        </a:lnTo>
                        <a:lnTo>
                          <a:pt x="261" y="14"/>
                        </a:lnTo>
                        <a:lnTo>
                          <a:pt x="268" y="8"/>
                        </a:lnTo>
                        <a:lnTo>
                          <a:pt x="261" y="14"/>
                        </a:lnTo>
                        <a:lnTo>
                          <a:pt x="268" y="14"/>
                        </a:lnTo>
                        <a:lnTo>
                          <a:pt x="268" y="8"/>
                        </a:lnTo>
                        <a:lnTo>
                          <a:pt x="254" y="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7" name="Freeform 3536"/>
                  <p:cNvSpPr>
                    <a:spLocks/>
                  </p:cNvSpPr>
                  <p:nvPr/>
                </p:nvSpPr>
                <p:spPr bwMode="auto">
                  <a:xfrm>
                    <a:off x="2345" y="3267"/>
                    <a:ext cx="268" cy="14"/>
                  </a:xfrm>
                  <a:custGeom>
                    <a:avLst/>
                    <a:gdLst>
                      <a:gd name="T0" fmla="*/ 254 w 268"/>
                      <a:gd name="T1" fmla="*/ 8 h 14"/>
                      <a:gd name="T2" fmla="*/ 261 w 268"/>
                      <a:gd name="T3" fmla="*/ 0 h 14"/>
                      <a:gd name="T4" fmla="*/ 0 w 268"/>
                      <a:gd name="T5" fmla="*/ 0 h 14"/>
                      <a:gd name="T6" fmla="*/ 0 w 268"/>
                      <a:gd name="T7" fmla="*/ 14 h 14"/>
                      <a:gd name="T8" fmla="*/ 261 w 268"/>
                      <a:gd name="T9" fmla="*/ 14 h 14"/>
                      <a:gd name="T10" fmla="*/ 268 w 268"/>
                      <a:gd name="T11" fmla="*/ 8 h 14"/>
                      <a:gd name="T12" fmla="*/ 261 w 268"/>
                      <a:gd name="T13" fmla="*/ 14 h 14"/>
                      <a:gd name="T14" fmla="*/ 268 w 268"/>
                      <a:gd name="T15" fmla="*/ 14 h 14"/>
                      <a:gd name="T16" fmla="*/ 268 w 268"/>
                      <a:gd name="T17" fmla="*/ 8 h 14"/>
                      <a:gd name="T18" fmla="*/ 254 w 268"/>
                      <a:gd name="T1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4">
                        <a:moveTo>
                          <a:pt x="254" y="8"/>
                        </a:moveTo>
                        <a:lnTo>
                          <a:pt x="261" y="0"/>
                        </a:lnTo>
                        <a:lnTo>
                          <a:pt x="0" y="0"/>
                        </a:lnTo>
                        <a:lnTo>
                          <a:pt x="0" y="14"/>
                        </a:lnTo>
                        <a:lnTo>
                          <a:pt x="261" y="14"/>
                        </a:lnTo>
                        <a:lnTo>
                          <a:pt x="268" y="8"/>
                        </a:lnTo>
                        <a:lnTo>
                          <a:pt x="261" y="14"/>
                        </a:lnTo>
                        <a:lnTo>
                          <a:pt x="268" y="14"/>
                        </a:lnTo>
                        <a:lnTo>
                          <a:pt x="268" y="8"/>
                        </a:lnTo>
                        <a:lnTo>
                          <a:pt x="254" y="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55" name="Group 3537"/>
                <p:cNvGrpSpPr>
                  <a:grpSpLocks/>
                </p:cNvGrpSpPr>
                <p:nvPr/>
              </p:nvGrpSpPr>
              <p:grpSpPr bwMode="auto">
                <a:xfrm>
                  <a:off x="2604" y="3219"/>
                  <a:ext cx="16" cy="56"/>
                  <a:chOff x="2604" y="3219"/>
                  <a:chExt cx="16" cy="56"/>
                </a:xfrm>
              </p:grpSpPr>
              <p:sp>
                <p:nvSpPr>
                  <p:cNvPr id="824" name="Freeform 3538"/>
                  <p:cNvSpPr>
                    <a:spLocks/>
                  </p:cNvSpPr>
                  <p:nvPr/>
                </p:nvSpPr>
                <p:spPr bwMode="auto">
                  <a:xfrm>
                    <a:off x="2604" y="3219"/>
                    <a:ext cx="16" cy="56"/>
                  </a:xfrm>
                  <a:custGeom>
                    <a:avLst/>
                    <a:gdLst>
                      <a:gd name="T0" fmla="*/ 7 w 16"/>
                      <a:gd name="T1" fmla="*/ 12 h 56"/>
                      <a:gd name="T2" fmla="*/ 0 w 16"/>
                      <a:gd name="T3" fmla="*/ 6 h 56"/>
                      <a:gd name="T4" fmla="*/ 0 w 16"/>
                      <a:gd name="T5" fmla="*/ 56 h 56"/>
                      <a:gd name="T6" fmla="*/ 16 w 16"/>
                      <a:gd name="T7" fmla="*/ 56 h 56"/>
                      <a:gd name="T8" fmla="*/ 16 w 16"/>
                      <a:gd name="T9" fmla="*/ 6 h 56"/>
                      <a:gd name="T10" fmla="*/ 7 w 16"/>
                      <a:gd name="T11" fmla="*/ 0 h 56"/>
                      <a:gd name="T12" fmla="*/ 16 w 16"/>
                      <a:gd name="T13" fmla="*/ 6 h 56"/>
                      <a:gd name="T14" fmla="*/ 16 w 16"/>
                      <a:gd name="T15" fmla="*/ 0 h 56"/>
                      <a:gd name="T16" fmla="*/ 7 w 16"/>
                      <a:gd name="T17" fmla="*/ 0 h 56"/>
                      <a:gd name="T18" fmla="*/ 7 w 16"/>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6">
                        <a:moveTo>
                          <a:pt x="7" y="12"/>
                        </a:moveTo>
                        <a:lnTo>
                          <a:pt x="0" y="6"/>
                        </a:lnTo>
                        <a:lnTo>
                          <a:pt x="0" y="56"/>
                        </a:lnTo>
                        <a:lnTo>
                          <a:pt x="16" y="56"/>
                        </a:lnTo>
                        <a:lnTo>
                          <a:pt x="16" y="6"/>
                        </a:lnTo>
                        <a:lnTo>
                          <a:pt x="7" y="0"/>
                        </a:lnTo>
                        <a:lnTo>
                          <a:pt x="16" y="6"/>
                        </a:lnTo>
                        <a:lnTo>
                          <a:pt x="16" y="0"/>
                        </a:lnTo>
                        <a:lnTo>
                          <a:pt x="7" y="0"/>
                        </a:lnTo>
                        <a:lnTo>
                          <a:pt x="7" y="12"/>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5" name="Freeform 3539"/>
                  <p:cNvSpPr>
                    <a:spLocks/>
                  </p:cNvSpPr>
                  <p:nvPr/>
                </p:nvSpPr>
                <p:spPr bwMode="auto">
                  <a:xfrm>
                    <a:off x="2604" y="3219"/>
                    <a:ext cx="16" cy="56"/>
                  </a:xfrm>
                  <a:custGeom>
                    <a:avLst/>
                    <a:gdLst>
                      <a:gd name="T0" fmla="*/ 7 w 16"/>
                      <a:gd name="T1" fmla="*/ 12 h 56"/>
                      <a:gd name="T2" fmla="*/ 0 w 16"/>
                      <a:gd name="T3" fmla="*/ 6 h 56"/>
                      <a:gd name="T4" fmla="*/ 0 w 16"/>
                      <a:gd name="T5" fmla="*/ 56 h 56"/>
                      <a:gd name="T6" fmla="*/ 16 w 16"/>
                      <a:gd name="T7" fmla="*/ 56 h 56"/>
                      <a:gd name="T8" fmla="*/ 16 w 16"/>
                      <a:gd name="T9" fmla="*/ 6 h 56"/>
                      <a:gd name="T10" fmla="*/ 7 w 16"/>
                      <a:gd name="T11" fmla="*/ 0 h 56"/>
                      <a:gd name="T12" fmla="*/ 16 w 16"/>
                      <a:gd name="T13" fmla="*/ 6 h 56"/>
                      <a:gd name="T14" fmla="*/ 16 w 16"/>
                      <a:gd name="T15" fmla="*/ 0 h 56"/>
                      <a:gd name="T16" fmla="*/ 7 w 16"/>
                      <a:gd name="T17" fmla="*/ 0 h 56"/>
                      <a:gd name="T18" fmla="*/ 7 w 16"/>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6">
                        <a:moveTo>
                          <a:pt x="7" y="12"/>
                        </a:moveTo>
                        <a:lnTo>
                          <a:pt x="0" y="6"/>
                        </a:lnTo>
                        <a:lnTo>
                          <a:pt x="0" y="56"/>
                        </a:lnTo>
                        <a:lnTo>
                          <a:pt x="16" y="56"/>
                        </a:lnTo>
                        <a:lnTo>
                          <a:pt x="16" y="6"/>
                        </a:lnTo>
                        <a:lnTo>
                          <a:pt x="7" y="0"/>
                        </a:lnTo>
                        <a:lnTo>
                          <a:pt x="16" y="6"/>
                        </a:lnTo>
                        <a:lnTo>
                          <a:pt x="16" y="0"/>
                        </a:lnTo>
                        <a:lnTo>
                          <a:pt x="7" y="0"/>
                        </a:lnTo>
                        <a:lnTo>
                          <a:pt x="7" y="12"/>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56" name="Group 3540"/>
                <p:cNvGrpSpPr>
                  <a:grpSpLocks/>
                </p:cNvGrpSpPr>
                <p:nvPr/>
              </p:nvGrpSpPr>
              <p:grpSpPr bwMode="auto">
                <a:xfrm>
                  <a:off x="2297" y="3142"/>
                  <a:ext cx="323" cy="133"/>
                  <a:chOff x="2297" y="3142"/>
                  <a:chExt cx="323" cy="133"/>
                </a:xfrm>
              </p:grpSpPr>
              <p:grpSp>
                <p:nvGrpSpPr>
                  <p:cNvPr id="605" name="Group 3541"/>
                  <p:cNvGrpSpPr>
                    <a:grpSpLocks/>
                  </p:cNvGrpSpPr>
                  <p:nvPr/>
                </p:nvGrpSpPr>
                <p:grpSpPr bwMode="auto">
                  <a:xfrm>
                    <a:off x="2303" y="3153"/>
                    <a:ext cx="304" cy="68"/>
                    <a:chOff x="2303" y="3153"/>
                    <a:chExt cx="304" cy="68"/>
                  </a:xfrm>
                </p:grpSpPr>
                <p:sp>
                  <p:nvSpPr>
                    <p:cNvPr id="822" name="Freeform 3542"/>
                    <p:cNvSpPr>
                      <a:spLocks/>
                    </p:cNvSpPr>
                    <p:nvPr/>
                  </p:nvSpPr>
                  <p:spPr bwMode="auto">
                    <a:xfrm>
                      <a:off x="2303" y="3153"/>
                      <a:ext cx="304" cy="68"/>
                    </a:xfrm>
                    <a:custGeom>
                      <a:avLst/>
                      <a:gdLst>
                        <a:gd name="T0" fmla="*/ 152 w 304"/>
                        <a:gd name="T1" fmla="*/ 0 h 68"/>
                        <a:gd name="T2" fmla="*/ 206 w 304"/>
                        <a:gd name="T3" fmla="*/ 0 h 68"/>
                        <a:gd name="T4" fmla="*/ 252 w 304"/>
                        <a:gd name="T5" fmla="*/ 0 h 68"/>
                        <a:gd name="T6" fmla="*/ 285 w 304"/>
                        <a:gd name="T7" fmla="*/ 0 h 68"/>
                        <a:gd name="T8" fmla="*/ 299 w 304"/>
                        <a:gd name="T9" fmla="*/ 0 h 68"/>
                        <a:gd name="T10" fmla="*/ 301 w 304"/>
                        <a:gd name="T11" fmla="*/ 1 h 68"/>
                        <a:gd name="T12" fmla="*/ 303 w 304"/>
                        <a:gd name="T13" fmla="*/ 2 h 68"/>
                        <a:gd name="T14" fmla="*/ 304 w 304"/>
                        <a:gd name="T15" fmla="*/ 4 h 68"/>
                        <a:gd name="T16" fmla="*/ 304 w 304"/>
                        <a:gd name="T17" fmla="*/ 5 h 68"/>
                        <a:gd name="T18" fmla="*/ 304 w 304"/>
                        <a:gd name="T19" fmla="*/ 9 h 68"/>
                        <a:gd name="T20" fmla="*/ 304 w 304"/>
                        <a:gd name="T21" fmla="*/ 16 h 68"/>
                        <a:gd name="T22" fmla="*/ 304 w 304"/>
                        <a:gd name="T23" fmla="*/ 25 h 68"/>
                        <a:gd name="T24" fmla="*/ 304 w 304"/>
                        <a:gd name="T25" fmla="*/ 33 h 68"/>
                        <a:gd name="T26" fmla="*/ 304 w 304"/>
                        <a:gd name="T27" fmla="*/ 44 h 68"/>
                        <a:gd name="T28" fmla="*/ 304 w 304"/>
                        <a:gd name="T29" fmla="*/ 52 h 68"/>
                        <a:gd name="T30" fmla="*/ 304 w 304"/>
                        <a:gd name="T31" fmla="*/ 60 h 68"/>
                        <a:gd name="T32" fmla="*/ 304 w 304"/>
                        <a:gd name="T33" fmla="*/ 62 h 68"/>
                        <a:gd name="T34" fmla="*/ 304 w 304"/>
                        <a:gd name="T35" fmla="*/ 65 h 68"/>
                        <a:gd name="T36" fmla="*/ 303 w 304"/>
                        <a:gd name="T37" fmla="*/ 66 h 68"/>
                        <a:gd name="T38" fmla="*/ 301 w 304"/>
                        <a:gd name="T39" fmla="*/ 68 h 68"/>
                        <a:gd name="T40" fmla="*/ 299 w 304"/>
                        <a:gd name="T41" fmla="*/ 68 h 68"/>
                        <a:gd name="T42" fmla="*/ 285 w 304"/>
                        <a:gd name="T43" fmla="*/ 68 h 68"/>
                        <a:gd name="T44" fmla="*/ 252 w 304"/>
                        <a:gd name="T45" fmla="*/ 68 h 68"/>
                        <a:gd name="T46" fmla="*/ 206 w 304"/>
                        <a:gd name="T47" fmla="*/ 68 h 68"/>
                        <a:gd name="T48" fmla="*/ 152 w 304"/>
                        <a:gd name="T49" fmla="*/ 68 h 68"/>
                        <a:gd name="T50" fmla="*/ 99 w 304"/>
                        <a:gd name="T51" fmla="*/ 68 h 68"/>
                        <a:gd name="T52" fmla="*/ 53 w 304"/>
                        <a:gd name="T53" fmla="*/ 68 h 68"/>
                        <a:gd name="T54" fmla="*/ 21 w 304"/>
                        <a:gd name="T55" fmla="*/ 68 h 68"/>
                        <a:gd name="T56" fmla="*/ 5 w 304"/>
                        <a:gd name="T57" fmla="*/ 68 h 68"/>
                        <a:gd name="T58" fmla="*/ 4 w 304"/>
                        <a:gd name="T59" fmla="*/ 68 h 68"/>
                        <a:gd name="T60" fmla="*/ 3 w 304"/>
                        <a:gd name="T61" fmla="*/ 66 h 68"/>
                        <a:gd name="T62" fmla="*/ 1 w 304"/>
                        <a:gd name="T63" fmla="*/ 66 h 68"/>
                        <a:gd name="T64" fmla="*/ 0 w 304"/>
                        <a:gd name="T65" fmla="*/ 62 h 68"/>
                        <a:gd name="T66" fmla="*/ 0 w 304"/>
                        <a:gd name="T67" fmla="*/ 60 h 68"/>
                        <a:gd name="T68" fmla="*/ 0 w 304"/>
                        <a:gd name="T69" fmla="*/ 52 h 68"/>
                        <a:gd name="T70" fmla="*/ 0 w 304"/>
                        <a:gd name="T71" fmla="*/ 45 h 68"/>
                        <a:gd name="T72" fmla="*/ 0 w 304"/>
                        <a:gd name="T73" fmla="*/ 36 h 68"/>
                        <a:gd name="T74" fmla="*/ 0 w 304"/>
                        <a:gd name="T75" fmla="*/ 26 h 68"/>
                        <a:gd name="T76" fmla="*/ 0 w 304"/>
                        <a:gd name="T77" fmla="*/ 17 h 68"/>
                        <a:gd name="T78" fmla="*/ 0 w 304"/>
                        <a:gd name="T79" fmla="*/ 10 h 68"/>
                        <a:gd name="T80" fmla="*/ 0 w 304"/>
                        <a:gd name="T81" fmla="*/ 6 h 68"/>
                        <a:gd name="T82" fmla="*/ 1 w 304"/>
                        <a:gd name="T83" fmla="*/ 5 h 68"/>
                        <a:gd name="T84" fmla="*/ 3 w 304"/>
                        <a:gd name="T85" fmla="*/ 3 h 68"/>
                        <a:gd name="T86" fmla="*/ 5 w 304"/>
                        <a:gd name="T87" fmla="*/ 2 h 68"/>
                        <a:gd name="T88" fmla="*/ 5 w 304"/>
                        <a:gd name="T89" fmla="*/ 0 h 68"/>
                        <a:gd name="T90" fmla="*/ 20 w 304"/>
                        <a:gd name="T91" fmla="*/ 0 h 68"/>
                        <a:gd name="T92" fmla="*/ 53 w 304"/>
                        <a:gd name="T93" fmla="*/ 0 h 68"/>
                        <a:gd name="T94" fmla="*/ 99 w 304"/>
                        <a:gd name="T95" fmla="*/ 0 h 68"/>
                        <a:gd name="T96" fmla="*/ 152 w 304"/>
                        <a:gd name="T9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68">
                          <a:moveTo>
                            <a:pt x="152" y="0"/>
                          </a:moveTo>
                          <a:lnTo>
                            <a:pt x="206" y="0"/>
                          </a:lnTo>
                          <a:lnTo>
                            <a:pt x="252" y="0"/>
                          </a:lnTo>
                          <a:lnTo>
                            <a:pt x="285" y="0"/>
                          </a:lnTo>
                          <a:lnTo>
                            <a:pt x="299" y="0"/>
                          </a:lnTo>
                          <a:lnTo>
                            <a:pt x="301" y="1"/>
                          </a:lnTo>
                          <a:lnTo>
                            <a:pt x="303" y="2"/>
                          </a:lnTo>
                          <a:lnTo>
                            <a:pt x="304" y="4"/>
                          </a:lnTo>
                          <a:lnTo>
                            <a:pt x="304" y="5"/>
                          </a:lnTo>
                          <a:lnTo>
                            <a:pt x="304" y="9"/>
                          </a:lnTo>
                          <a:lnTo>
                            <a:pt x="304" y="16"/>
                          </a:lnTo>
                          <a:lnTo>
                            <a:pt x="304" y="25"/>
                          </a:lnTo>
                          <a:lnTo>
                            <a:pt x="304" y="33"/>
                          </a:lnTo>
                          <a:lnTo>
                            <a:pt x="304" y="44"/>
                          </a:lnTo>
                          <a:lnTo>
                            <a:pt x="304" y="52"/>
                          </a:lnTo>
                          <a:lnTo>
                            <a:pt x="304" y="60"/>
                          </a:lnTo>
                          <a:lnTo>
                            <a:pt x="304" y="62"/>
                          </a:lnTo>
                          <a:lnTo>
                            <a:pt x="304" y="65"/>
                          </a:lnTo>
                          <a:lnTo>
                            <a:pt x="303" y="66"/>
                          </a:lnTo>
                          <a:lnTo>
                            <a:pt x="301" y="68"/>
                          </a:lnTo>
                          <a:lnTo>
                            <a:pt x="299" y="68"/>
                          </a:lnTo>
                          <a:lnTo>
                            <a:pt x="285" y="68"/>
                          </a:lnTo>
                          <a:lnTo>
                            <a:pt x="252" y="68"/>
                          </a:lnTo>
                          <a:lnTo>
                            <a:pt x="206" y="68"/>
                          </a:lnTo>
                          <a:lnTo>
                            <a:pt x="152" y="68"/>
                          </a:lnTo>
                          <a:lnTo>
                            <a:pt x="99" y="68"/>
                          </a:lnTo>
                          <a:lnTo>
                            <a:pt x="53" y="68"/>
                          </a:lnTo>
                          <a:lnTo>
                            <a:pt x="21" y="68"/>
                          </a:lnTo>
                          <a:lnTo>
                            <a:pt x="5" y="68"/>
                          </a:lnTo>
                          <a:lnTo>
                            <a:pt x="4" y="68"/>
                          </a:lnTo>
                          <a:lnTo>
                            <a:pt x="3" y="66"/>
                          </a:lnTo>
                          <a:lnTo>
                            <a:pt x="1" y="66"/>
                          </a:lnTo>
                          <a:lnTo>
                            <a:pt x="0" y="62"/>
                          </a:lnTo>
                          <a:lnTo>
                            <a:pt x="0" y="60"/>
                          </a:lnTo>
                          <a:lnTo>
                            <a:pt x="0" y="52"/>
                          </a:lnTo>
                          <a:lnTo>
                            <a:pt x="0" y="45"/>
                          </a:lnTo>
                          <a:lnTo>
                            <a:pt x="0" y="36"/>
                          </a:lnTo>
                          <a:lnTo>
                            <a:pt x="0" y="26"/>
                          </a:lnTo>
                          <a:lnTo>
                            <a:pt x="0" y="17"/>
                          </a:lnTo>
                          <a:lnTo>
                            <a:pt x="0" y="10"/>
                          </a:lnTo>
                          <a:lnTo>
                            <a:pt x="0" y="6"/>
                          </a:lnTo>
                          <a:lnTo>
                            <a:pt x="1" y="5"/>
                          </a:lnTo>
                          <a:lnTo>
                            <a:pt x="3" y="3"/>
                          </a:lnTo>
                          <a:lnTo>
                            <a:pt x="5" y="2"/>
                          </a:lnTo>
                          <a:lnTo>
                            <a:pt x="5" y="0"/>
                          </a:lnTo>
                          <a:lnTo>
                            <a:pt x="20" y="0"/>
                          </a:lnTo>
                          <a:lnTo>
                            <a:pt x="53" y="0"/>
                          </a:lnTo>
                          <a:lnTo>
                            <a:pt x="99" y="0"/>
                          </a:lnTo>
                          <a:lnTo>
                            <a:pt x="152"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3" name="Freeform 3543"/>
                    <p:cNvSpPr>
                      <a:spLocks/>
                    </p:cNvSpPr>
                    <p:nvPr/>
                  </p:nvSpPr>
                  <p:spPr bwMode="auto">
                    <a:xfrm>
                      <a:off x="2303" y="3153"/>
                      <a:ext cx="304" cy="68"/>
                    </a:xfrm>
                    <a:custGeom>
                      <a:avLst/>
                      <a:gdLst>
                        <a:gd name="T0" fmla="*/ 152 w 304"/>
                        <a:gd name="T1" fmla="*/ 0 h 68"/>
                        <a:gd name="T2" fmla="*/ 206 w 304"/>
                        <a:gd name="T3" fmla="*/ 0 h 68"/>
                        <a:gd name="T4" fmla="*/ 252 w 304"/>
                        <a:gd name="T5" fmla="*/ 0 h 68"/>
                        <a:gd name="T6" fmla="*/ 285 w 304"/>
                        <a:gd name="T7" fmla="*/ 0 h 68"/>
                        <a:gd name="T8" fmla="*/ 299 w 304"/>
                        <a:gd name="T9" fmla="*/ 0 h 68"/>
                        <a:gd name="T10" fmla="*/ 301 w 304"/>
                        <a:gd name="T11" fmla="*/ 1 h 68"/>
                        <a:gd name="T12" fmla="*/ 303 w 304"/>
                        <a:gd name="T13" fmla="*/ 2 h 68"/>
                        <a:gd name="T14" fmla="*/ 304 w 304"/>
                        <a:gd name="T15" fmla="*/ 4 h 68"/>
                        <a:gd name="T16" fmla="*/ 304 w 304"/>
                        <a:gd name="T17" fmla="*/ 5 h 68"/>
                        <a:gd name="T18" fmla="*/ 304 w 304"/>
                        <a:gd name="T19" fmla="*/ 9 h 68"/>
                        <a:gd name="T20" fmla="*/ 304 w 304"/>
                        <a:gd name="T21" fmla="*/ 16 h 68"/>
                        <a:gd name="T22" fmla="*/ 304 w 304"/>
                        <a:gd name="T23" fmla="*/ 25 h 68"/>
                        <a:gd name="T24" fmla="*/ 304 w 304"/>
                        <a:gd name="T25" fmla="*/ 33 h 68"/>
                        <a:gd name="T26" fmla="*/ 304 w 304"/>
                        <a:gd name="T27" fmla="*/ 44 h 68"/>
                        <a:gd name="T28" fmla="*/ 304 w 304"/>
                        <a:gd name="T29" fmla="*/ 52 h 68"/>
                        <a:gd name="T30" fmla="*/ 304 w 304"/>
                        <a:gd name="T31" fmla="*/ 60 h 68"/>
                        <a:gd name="T32" fmla="*/ 304 w 304"/>
                        <a:gd name="T33" fmla="*/ 62 h 68"/>
                        <a:gd name="T34" fmla="*/ 304 w 304"/>
                        <a:gd name="T35" fmla="*/ 65 h 68"/>
                        <a:gd name="T36" fmla="*/ 303 w 304"/>
                        <a:gd name="T37" fmla="*/ 66 h 68"/>
                        <a:gd name="T38" fmla="*/ 301 w 304"/>
                        <a:gd name="T39" fmla="*/ 68 h 68"/>
                        <a:gd name="T40" fmla="*/ 299 w 304"/>
                        <a:gd name="T41" fmla="*/ 68 h 68"/>
                        <a:gd name="T42" fmla="*/ 285 w 304"/>
                        <a:gd name="T43" fmla="*/ 68 h 68"/>
                        <a:gd name="T44" fmla="*/ 252 w 304"/>
                        <a:gd name="T45" fmla="*/ 68 h 68"/>
                        <a:gd name="T46" fmla="*/ 206 w 304"/>
                        <a:gd name="T47" fmla="*/ 68 h 68"/>
                        <a:gd name="T48" fmla="*/ 152 w 304"/>
                        <a:gd name="T49" fmla="*/ 68 h 68"/>
                        <a:gd name="T50" fmla="*/ 99 w 304"/>
                        <a:gd name="T51" fmla="*/ 68 h 68"/>
                        <a:gd name="T52" fmla="*/ 53 w 304"/>
                        <a:gd name="T53" fmla="*/ 68 h 68"/>
                        <a:gd name="T54" fmla="*/ 21 w 304"/>
                        <a:gd name="T55" fmla="*/ 68 h 68"/>
                        <a:gd name="T56" fmla="*/ 5 w 304"/>
                        <a:gd name="T57" fmla="*/ 68 h 68"/>
                        <a:gd name="T58" fmla="*/ 4 w 304"/>
                        <a:gd name="T59" fmla="*/ 68 h 68"/>
                        <a:gd name="T60" fmla="*/ 3 w 304"/>
                        <a:gd name="T61" fmla="*/ 66 h 68"/>
                        <a:gd name="T62" fmla="*/ 1 w 304"/>
                        <a:gd name="T63" fmla="*/ 66 h 68"/>
                        <a:gd name="T64" fmla="*/ 0 w 304"/>
                        <a:gd name="T65" fmla="*/ 62 h 68"/>
                        <a:gd name="T66" fmla="*/ 0 w 304"/>
                        <a:gd name="T67" fmla="*/ 60 h 68"/>
                        <a:gd name="T68" fmla="*/ 0 w 304"/>
                        <a:gd name="T69" fmla="*/ 52 h 68"/>
                        <a:gd name="T70" fmla="*/ 0 w 304"/>
                        <a:gd name="T71" fmla="*/ 45 h 68"/>
                        <a:gd name="T72" fmla="*/ 0 w 304"/>
                        <a:gd name="T73" fmla="*/ 36 h 68"/>
                        <a:gd name="T74" fmla="*/ 0 w 304"/>
                        <a:gd name="T75" fmla="*/ 26 h 68"/>
                        <a:gd name="T76" fmla="*/ 0 w 304"/>
                        <a:gd name="T77" fmla="*/ 17 h 68"/>
                        <a:gd name="T78" fmla="*/ 0 w 304"/>
                        <a:gd name="T79" fmla="*/ 10 h 68"/>
                        <a:gd name="T80" fmla="*/ 0 w 304"/>
                        <a:gd name="T81" fmla="*/ 6 h 68"/>
                        <a:gd name="T82" fmla="*/ 1 w 304"/>
                        <a:gd name="T83" fmla="*/ 5 h 68"/>
                        <a:gd name="T84" fmla="*/ 3 w 304"/>
                        <a:gd name="T85" fmla="*/ 3 h 68"/>
                        <a:gd name="T86" fmla="*/ 5 w 304"/>
                        <a:gd name="T87" fmla="*/ 2 h 68"/>
                        <a:gd name="T88" fmla="*/ 5 w 304"/>
                        <a:gd name="T89" fmla="*/ 0 h 68"/>
                        <a:gd name="T90" fmla="*/ 20 w 304"/>
                        <a:gd name="T91" fmla="*/ 0 h 68"/>
                        <a:gd name="T92" fmla="*/ 53 w 304"/>
                        <a:gd name="T93" fmla="*/ 0 h 68"/>
                        <a:gd name="T94" fmla="*/ 99 w 304"/>
                        <a:gd name="T95" fmla="*/ 0 h 68"/>
                        <a:gd name="T96" fmla="*/ 152 w 304"/>
                        <a:gd name="T9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68">
                          <a:moveTo>
                            <a:pt x="152" y="0"/>
                          </a:moveTo>
                          <a:lnTo>
                            <a:pt x="206" y="0"/>
                          </a:lnTo>
                          <a:lnTo>
                            <a:pt x="252" y="0"/>
                          </a:lnTo>
                          <a:lnTo>
                            <a:pt x="285" y="0"/>
                          </a:lnTo>
                          <a:lnTo>
                            <a:pt x="299" y="0"/>
                          </a:lnTo>
                          <a:lnTo>
                            <a:pt x="301" y="1"/>
                          </a:lnTo>
                          <a:lnTo>
                            <a:pt x="303" y="2"/>
                          </a:lnTo>
                          <a:lnTo>
                            <a:pt x="304" y="4"/>
                          </a:lnTo>
                          <a:lnTo>
                            <a:pt x="304" y="5"/>
                          </a:lnTo>
                          <a:lnTo>
                            <a:pt x="304" y="9"/>
                          </a:lnTo>
                          <a:lnTo>
                            <a:pt x="304" y="16"/>
                          </a:lnTo>
                          <a:lnTo>
                            <a:pt x="304" y="25"/>
                          </a:lnTo>
                          <a:lnTo>
                            <a:pt x="304" y="33"/>
                          </a:lnTo>
                          <a:lnTo>
                            <a:pt x="304" y="44"/>
                          </a:lnTo>
                          <a:lnTo>
                            <a:pt x="304" y="52"/>
                          </a:lnTo>
                          <a:lnTo>
                            <a:pt x="304" y="60"/>
                          </a:lnTo>
                          <a:lnTo>
                            <a:pt x="304" y="62"/>
                          </a:lnTo>
                          <a:lnTo>
                            <a:pt x="304" y="65"/>
                          </a:lnTo>
                          <a:lnTo>
                            <a:pt x="303" y="66"/>
                          </a:lnTo>
                          <a:lnTo>
                            <a:pt x="301" y="68"/>
                          </a:lnTo>
                          <a:lnTo>
                            <a:pt x="299" y="68"/>
                          </a:lnTo>
                          <a:lnTo>
                            <a:pt x="285" y="68"/>
                          </a:lnTo>
                          <a:lnTo>
                            <a:pt x="252" y="68"/>
                          </a:lnTo>
                          <a:lnTo>
                            <a:pt x="206" y="68"/>
                          </a:lnTo>
                          <a:lnTo>
                            <a:pt x="152" y="68"/>
                          </a:lnTo>
                          <a:lnTo>
                            <a:pt x="99" y="68"/>
                          </a:lnTo>
                          <a:lnTo>
                            <a:pt x="53" y="68"/>
                          </a:lnTo>
                          <a:lnTo>
                            <a:pt x="21" y="68"/>
                          </a:lnTo>
                          <a:lnTo>
                            <a:pt x="5" y="68"/>
                          </a:lnTo>
                          <a:lnTo>
                            <a:pt x="4" y="68"/>
                          </a:lnTo>
                          <a:lnTo>
                            <a:pt x="3" y="66"/>
                          </a:lnTo>
                          <a:lnTo>
                            <a:pt x="1" y="66"/>
                          </a:lnTo>
                          <a:lnTo>
                            <a:pt x="0" y="62"/>
                          </a:lnTo>
                          <a:lnTo>
                            <a:pt x="0" y="60"/>
                          </a:lnTo>
                          <a:lnTo>
                            <a:pt x="0" y="52"/>
                          </a:lnTo>
                          <a:lnTo>
                            <a:pt x="0" y="45"/>
                          </a:lnTo>
                          <a:lnTo>
                            <a:pt x="0" y="36"/>
                          </a:lnTo>
                          <a:lnTo>
                            <a:pt x="0" y="26"/>
                          </a:lnTo>
                          <a:lnTo>
                            <a:pt x="0" y="17"/>
                          </a:lnTo>
                          <a:lnTo>
                            <a:pt x="0" y="10"/>
                          </a:lnTo>
                          <a:lnTo>
                            <a:pt x="0" y="6"/>
                          </a:lnTo>
                          <a:lnTo>
                            <a:pt x="1" y="5"/>
                          </a:lnTo>
                          <a:lnTo>
                            <a:pt x="3" y="3"/>
                          </a:lnTo>
                          <a:lnTo>
                            <a:pt x="5" y="2"/>
                          </a:lnTo>
                          <a:lnTo>
                            <a:pt x="5" y="0"/>
                          </a:lnTo>
                          <a:lnTo>
                            <a:pt x="20" y="0"/>
                          </a:lnTo>
                          <a:lnTo>
                            <a:pt x="53" y="0"/>
                          </a:lnTo>
                          <a:lnTo>
                            <a:pt x="99" y="0"/>
                          </a:lnTo>
                          <a:lnTo>
                            <a:pt x="152"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06" name="Group 3544"/>
                  <p:cNvGrpSpPr>
                    <a:grpSpLocks/>
                  </p:cNvGrpSpPr>
                  <p:nvPr/>
                </p:nvGrpSpPr>
                <p:grpSpPr bwMode="auto">
                  <a:xfrm>
                    <a:off x="2457" y="3142"/>
                    <a:ext cx="50" cy="13"/>
                    <a:chOff x="2457" y="3142"/>
                    <a:chExt cx="50" cy="13"/>
                  </a:xfrm>
                </p:grpSpPr>
                <p:sp>
                  <p:nvSpPr>
                    <p:cNvPr id="820" name="Freeform 3545"/>
                    <p:cNvSpPr>
                      <a:spLocks/>
                    </p:cNvSpPr>
                    <p:nvPr/>
                  </p:nvSpPr>
                  <p:spPr bwMode="auto">
                    <a:xfrm>
                      <a:off x="2457" y="3142"/>
                      <a:ext cx="50" cy="13"/>
                    </a:xfrm>
                    <a:custGeom>
                      <a:avLst/>
                      <a:gdLst>
                        <a:gd name="T0" fmla="*/ 50 w 50"/>
                        <a:gd name="T1" fmla="*/ 0 h 13"/>
                        <a:gd name="T2" fmla="*/ 50 w 50"/>
                        <a:gd name="T3" fmla="*/ 0 h 13"/>
                        <a:gd name="T4" fmla="*/ 0 w 50"/>
                        <a:gd name="T5" fmla="*/ 0 h 13"/>
                        <a:gd name="T6" fmla="*/ 0 w 50"/>
                        <a:gd name="T7" fmla="*/ 13 h 13"/>
                        <a:gd name="T8" fmla="*/ 50 w 50"/>
                        <a:gd name="T9" fmla="*/ 13 h 13"/>
                        <a:gd name="T10" fmla="*/ 50 w 50"/>
                        <a:gd name="T11" fmla="*/ 0 h 13"/>
                      </a:gdLst>
                      <a:ahLst/>
                      <a:cxnLst>
                        <a:cxn ang="0">
                          <a:pos x="T0" y="T1"/>
                        </a:cxn>
                        <a:cxn ang="0">
                          <a:pos x="T2" y="T3"/>
                        </a:cxn>
                        <a:cxn ang="0">
                          <a:pos x="T4" y="T5"/>
                        </a:cxn>
                        <a:cxn ang="0">
                          <a:pos x="T6" y="T7"/>
                        </a:cxn>
                        <a:cxn ang="0">
                          <a:pos x="T8" y="T9"/>
                        </a:cxn>
                        <a:cxn ang="0">
                          <a:pos x="T10" y="T11"/>
                        </a:cxn>
                      </a:cxnLst>
                      <a:rect l="0" t="0" r="r" b="b"/>
                      <a:pathLst>
                        <a:path w="50" h="13">
                          <a:moveTo>
                            <a:pt x="50" y="0"/>
                          </a:moveTo>
                          <a:lnTo>
                            <a:pt x="50" y="0"/>
                          </a:lnTo>
                          <a:lnTo>
                            <a:pt x="0" y="0"/>
                          </a:lnTo>
                          <a:lnTo>
                            <a:pt x="0" y="13"/>
                          </a:lnTo>
                          <a:lnTo>
                            <a:pt x="50" y="13"/>
                          </a:lnTo>
                          <a:lnTo>
                            <a:pt x="5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 name="Freeform 3546"/>
                    <p:cNvSpPr>
                      <a:spLocks/>
                    </p:cNvSpPr>
                    <p:nvPr/>
                  </p:nvSpPr>
                  <p:spPr bwMode="auto">
                    <a:xfrm>
                      <a:off x="2457" y="3142"/>
                      <a:ext cx="50" cy="13"/>
                    </a:xfrm>
                    <a:custGeom>
                      <a:avLst/>
                      <a:gdLst>
                        <a:gd name="T0" fmla="*/ 50 w 50"/>
                        <a:gd name="T1" fmla="*/ 0 h 13"/>
                        <a:gd name="T2" fmla="*/ 50 w 50"/>
                        <a:gd name="T3" fmla="*/ 0 h 13"/>
                        <a:gd name="T4" fmla="*/ 0 w 50"/>
                        <a:gd name="T5" fmla="*/ 0 h 13"/>
                        <a:gd name="T6" fmla="*/ 0 w 50"/>
                        <a:gd name="T7" fmla="*/ 13 h 13"/>
                        <a:gd name="T8" fmla="*/ 50 w 50"/>
                        <a:gd name="T9" fmla="*/ 13 h 13"/>
                        <a:gd name="T10" fmla="*/ 50 w 50"/>
                        <a:gd name="T11" fmla="*/ 0 h 13"/>
                      </a:gdLst>
                      <a:ahLst/>
                      <a:cxnLst>
                        <a:cxn ang="0">
                          <a:pos x="T0" y="T1"/>
                        </a:cxn>
                        <a:cxn ang="0">
                          <a:pos x="T2" y="T3"/>
                        </a:cxn>
                        <a:cxn ang="0">
                          <a:pos x="T4" y="T5"/>
                        </a:cxn>
                        <a:cxn ang="0">
                          <a:pos x="T6" y="T7"/>
                        </a:cxn>
                        <a:cxn ang="0">
                          <a:pos x="T8" y="T9"/>
                        </a:cxn>
                        <a:cxn ang="0">
                          <a:pos x="T10" y="T11"/>
                        </a:cxn>
                      </a:cxnLst>
                      <a:rect l="0" t="0" r="r" b="b"/>
                      <a:pathLst>
                        <a:path w="50" h="13">
                          <a:moveTo>
                            <a:pt x="50" y="0"/>
                          </a:moveTo>
                          <a:lnTo>
                            <a:pt x="50" y="0"/>
                          </a:lnTo>
                          <a:lnTo>
                            <a:pt x="0" y="0"/>
                          </a:lnTo>
                          <a:lnTo>
                            <a:pt x="0" y="13"/>
                          </a:lnTo>
                          <a:lnTo>
                            <a:pt x="50" y="13"/>
                          </a:lnTo>
                          <a:lnTo>
                            <a:pt x="5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07" name="Group 3547"/>
                  <p:cNvGrpSpPr>
                    <a:grpSpLocks/>
                  </p:cNvGrpSpPr>
                  <p:nvPr/>
                </p:nvGrpSpPr>
                <p:grpSpPr bwMode="auto">
                  <a:xfrm>
                    <a:off x="2512" y="3142"/>
                    <a:ext cx="43" cy="13"/>
                    <a:chOff x="2512" y="3142"/>
                    <a:chExt cx="43" cy="13"/>
                  </a:xfrm>
                </p:grpSpPr>
                <p:sp>
                  <p:nvSpPr>
                    <p:cNvPr id="818" name="Freeform 3548"/>
                    <p:cNvSpPr>
                      <a:spLocks/>
                    </p:cNvSpPr>
                    <p:nvPr/>
                  </p:nvSpPr>
                  <p:spPr bwMode="auto">
                    <a:xfrm>
                      <a:off x="2512" y="3142"/>
                      <a:ext cx="43" cy="13"/>
                    </a:xfrm>
                    <a:custGeom>
                      <a:avLst/>
                      <a:gdLst>
                        <a:gd name="T0" fmla="*/ 43 w 43"/>
                        <a:gd name="T1" fmla="*/ 0 h 13"/>
                        <a:gd name="T2" fmla="*/ 43 w 43"/>
                        <a:gd name="T3" fmla="*/ 0 h 13"/>
                        <a:gd name="T4" fmla="*/ 0 w 43"/>
                        <a:gd name="T5" fmla="*/ 0 h 13"/>
                        <a:gd name="T6" fmla="*/ 0 w 43"/>
                        <a:gd name="T7" fmla="*/ 13 h 13"/>
                        <a:gd name="T8" fmla="*/ 43 w 43"/>
                        <a:gd name="T9" fmla="*/ 13 h 13"/>
                        <a:gd name="T10" fmla="*/ 43 w 43"/>
                        <a:gd name="T11" fmla="*/ 0 h 13"/>
                      </a:gdLst>
                      <a:ahLst/>
                      <a:cxnLst>
                        <a:cxn ang="0">
                          <a:pos x="T0" y="T1"/>
                        </a:cxn>
                        <a:cxn ang="0">
                          <a:pos x="T2" y="T3"/>
                        </a:cxn>
                        <a:cxn ang="0">
                          <a:pos x="T4" y="T5"/>
                        </a:cxn>
                        <a:cxn ang="0">
                          <a:pos x="T6" y="T7"/>
                        </a:cxn>
                        <a:cxn ang="0">
                          <a:pos x="T8" y="T9"/>
                        </a:cxn>
                        <a:cxn ang="0">
                          <a:pos x="T10" y="T11"/>
                        </a:cxn>
                      </a:cxnLst>
                      <a:rect l="0" t="0" r="r" b="b"/>
                      <a:pathLst>
                        <a:path w="43" h="13">
                          <a:moveTo>
                            <a:pt x="43" y="0"/>
                          </a:moveTo>
                          <a:lnTo>
                            <a:pt x="43" y="0"/>
                          </a:lnTo>
                          <a:lnTo>
                            <a:pt x="0" y="0"/>
                          </a:lnTo>
                          <a:lnTo>
                            <a:pt x="0" y="13"/>
                          </a:lnTo>
                          <a:lnTo>
                            <a:pt x="43" y="13"/>
                          </a:lnTo>
                          <a:lnTo>
                            <a:pt x="43"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9" name="Freeform 3549"/>
                    <p:cNvSpPr>
                      <a:spLocks/>
                    </p:cNvSpPr>
                    <p:nvPr/>
                  </p:nvSpPr>
                  <p:spPr bwMode="auto">
                    <a:xfrm>
                      <a:off x="2512" y="3142"/>
                      <a:ext cx="43" cy="13"/>
                    </a:xfrm>
                    <a:custGeom>
                      <a:avLst/>
                      <a:gdLst>
                        <a:gd name="T0" fmla="*/ 43 w 43"/>
                        <a:gd name="T1" fmla="*/ 0 h 13"/>
                        <a:gd name="T2" fmla="*/ 43 w 43"/>
                        <a:gd name="T3" fmla="*/ 0 h 13"/>
                        <a:gd name="T4" fmla="*/ 0 w 43"/>
                        <a:gd name="T5" fmla="*/ 0 h 13"/>
                        <a:gd name="T6" fmla="*/ 0 w 43"/>
                        <a:gd name="T7" fmla="*/ 13 h 13"/>
                        <a:gd name="T8" fmla="*/ 43 w 43"/>
                        <a:gd name="T9" fmla="*/ 13 h 13"/>
                        <a:gd name="T10" fmla="*/ 43 w 43"/>
                        <a:gd name="T11" fmla="*/ 0 h 13"/>
                      </a:gdLst>
                      <a:ahLst/>
                      <a:cxnLst>
                        <a:cxn ang="0">
                          <a:pos x="T0" y="T1"/>
                        </a:cxn>
                        <a:cxn ang="0">
                          <a:pos x="T2" y="T3"/>
                        </a:cxn>
                        <a:cxn ang="0">
                          <a:pos x="T4" y="T5"/>
                        </a:cxn>
                        <a:cxn ang="0">
                          <a:pos x="T6" y="T7"/>
                        </a:cxn>
                        <a:cxn ang="0">
                          <a:pos x="T8" y="T9"/>
                        </a:cxn>
                        <a:cxn ang="0">
                          <a:pos x="T10" y="T11"/>
                        </a:cxn>
                      </a:cxnLst>
                      <a:rect l="0" t="0" r="r" b="b"/>
                      <a:pathLst>
                        <a:path w="43" h="13">
                          <a:moveTo>
                            <a:pt x="43" y="0"/>
                          </a:moveTo>
                          <a:lnTo>
                            <a:pt x="43" y="0"/>
                          </a:lnTo>
                          <a:lnTo>
                            <a:pt x="0" y="0"/>
                          </a:lnTo>
                          <a:lnTo>
                            <a:pt x="0" y="13"/>
                          </a:lnTo>
                          <a:lnTo>
                            <a:pt x="43" y="13"/>
                          </a:lnTo>
                          <a:lnTo>
                            <a:pt x="43"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08" name="Group 3550"/>
                  <p:cNvGrpSpPr>
                    <a:grpSpLocks/>
                  </p:cNvGrpSpPr>
                  <p:nvPr/>
                </p:nvGrpSpPr>
                <p:grpSpPr bwMode="auto">
                  <a:xfrm>
                    <a:off x="2560" y="3142"/>
                    <a:ext cx="28" cy="13"/>
                    <a:chOff x="2560" y="3142"/>
                    <a:chExt cx="28" cy="13"/>
                  </a:xfrm>
                </p:grpSpPr>
                <p:sp>
                  <p:nvSpPr>
                    <p:cNvPr id="816" name="Freeform 3551"/>
                    <p:cNvSpPr>
                      <a:spLocks/>
                    </p:cNvSpPr>
                    <p:nvPr/>
                  </p:nvSpPr>
                  <p:spPr bwMode="auto">
                    <a:xfrm>
                      <a:off x="2560" y="3142"/>
                      <a:ext cx="28" cy="13"/>
                    </a:xfrm>
                    <a:custGeom>
                      <a:avLst/>
                      <a:gdLst>
                        <a:gd name="T0" fmla="*/ 28 w 28"/>
                        <a:gd name="T1" fmla="*/ 0 h 13"/>
                        <a:gd name="T2" fmla="*/ 28 w 28"/>
                        <a:gd name="T3" fmla="*/ 0 h 13"/>
                        <a:gd name="T4" fmla="*/ 0 w 28"/>
                        <a:gd name="T5" fmla="*/ 0 h 13"/>
                        <a:gd name="T6" fmla="*/ 0 w 28"/>
                        <a:gd name="T7" fmla="*/ 13 h 13"/>
                        <a:gd name="T8" fmla="*/ 28 w 28"/>
                        <a:gd name="T9" fmla="*/ 13 h 13"/>
                        <a:gd name="T10" fmla="*/ 28 w 28"/>
                        <a:gd name="T11" fmla="*/ 0 h 13"/>
                      </a:gdLst>
                      <a:ahLst/>
                      <a:cxnLst>
                        <a:cxn ang="0">
                          <a:pos x="T0" y="T1"/>
                        </a:cxn>
                        <a:cxn ang="0">
                          <a:pos x="T2" y="T3"/>
                        </a:cxn>
                        <a:cxn ang="0">
                          <a:pos x="T4" y="T5"/>
                        </a:cxn>
                        <a:cxn ang="0">
                          <a:pos x="T6" y="T7"/>
                        </a:cxn>
                        <a:cxn ang="0">
                          <a:pos x="T8" y="T9"/>
                        </a:cxn>
                        <a:cxn ang="0">
                          <a:pos x="T10" y="T11"/>
                        </a:cxn>
                      </a:cxnLst>
                      <a:rect l="0" t="0" r="r" b="b"/>
                      <a:pathLst>
                        <a:path w="28" h="13">
                          <a:moveTo>
                            <a:pt x="28" y="0"/>
                          </a:moveTo>
                          <a:lnTo>
                            <a:pt x="28" y="0"/>
                          </a:lnTo>
                          <a:lnTo>
                            <a:pt x="0" y="0"/>
                          </a:lnTo>
                          <a:lnTo>
                            <a:pt x="0" y="13"/>
                          </a:lnTo>
                          <a:lnTo>
                            <a:pt x="28" y="13"/>
                          </a:lnTo>
                          <a:lnTo>
                            <a:pt x="2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7" name="Freeform 3552"/>
                    <p:cNvSpPr>
                      <a:spLocks/>
                    </p:cNvSpPr>
                    <p:nvPr/>
                  </p:nvSpPr>
                  <p:spPr bwMode="auto">
                    <a:xfrm>
                      <a:off x="2560" y="3142"/>
                      <a:ext cx="28" cy="13"/>
                    </a:xfrm>
                    <a:custGeom>
                      <a:avLst/>
                      <a:gdLst>
                        <a:gd name="T0" fmla="*/ 28 w 28"/>
                        <a:gd name="T1" fmla="*/ 0 h 13"/>
                        <a:gd name="T2" fmla="*/ 28 w 28"/>
                        <a:gd name="T3" fmla="*/ 0 h 13"/>
                        <a:gd name="T4" fmla="*/ 0 w 28"/>
                        <a:gd name="T5" fmla="*/ 0 h 13"/>
                        <a:gd name="T6" fmla="*/ 0 w 28"/>
                        <a:gd name="T7" fmla="*/ 13 h 13"/>
                        <a:gd name="T8" fmla="*/ 28 w 28"/>
                        <a:gd name="T9" fmla="*/ 13 h 13"/>
                        <a:gd name="T10" fmla="*/ 28 w 28"/>
                        <a:gd name="T11" fmla="*/ 0 h 13"/>
                      </a:gdLst>
                      <a:ahLst/>
                      <a:cxnLst>
                        <a:cxn ang="0">
                          <a:pos x="T0" y="T1"/>
                        </a:cxn>
                        <a:cxn ang="0">
                          <a:pos x="T2" y="T3"/>
                        </a:cxn>
                        <a:cxn ang="0">
                          <a:pos x="T4" y="T5"/>
                        </a:cxn>
                        <a:cxn ang="0">
                          <a:pos x="T6" y="T7"/>
                        </a:cxn>
                        <a:cxn ang="0">
                          <a:pos x="T8" y="T9"/>
                        </a:cxn>
                        <a:cxn ang="0">
                          <a:pos x="T10" y="T11"/>
                        </a:cxn>
                      </a:cxnLst>
                      <a:rect l="0" t="0" r="r" b="b"/>
                      <a:pathLst>
                        <a:path w="28" h="13">
                          <a:moveTo>
                            <a:pt x="28" y="0"/>
                          </a:moveTo>
                          <a:lnTo>
                            <a:pt x="28" y="0"/>
                          </a:lnTo>
                          <a:lnTo>
                            <a:pt x="0" y="0"/>
                          </a:lnTo>
                          <a:lnTo>
                            <a:pt x="0" y="13"/>
                          </a:lnTo>
                          <a:lnTo>
                            <a:pt x="28" y="13"/>
                          </a:lnTo>
                          <a:lnTo>
                            <a:pt x="2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09" name="Group 3553"/>
                  <p:cNvGrpSpPr>
                    <a:grpSpLocks/>
                  </p:cNvGrpSpPr>
                  <p:nvPr/>
                </p:nvGrpSpPr>
                <p:grpSpPr bwMode="auto">
                  <a:xfrm>
                    <a:off x="2594" y="3142"/>
                    <a:ext cx="14" cy="13"/>
                    <a:chOff x="2594" y="3142"/>
                    <a:chExt cx="14" cy="13"/>
                  </a:xfrm>
                </p:grpSpPr>
                <p:sp>
                  <p:nvSpPr>
                    <p:cNvPr id="814" name="Freeform 3554"/>
                    <p:cNvSpPr>
                      <a:spLocks/>
                    </p:cNvSpPr>
                    <p:nvPr/>
                  </p:nvSpPr>
                  <p:spPr bwMode="auto">
                    <a:xfrm>
                      <a:off x="2594" y="3142"/>
                      <a:ext cx="14" cy="13"/>
                    </a:xfrm>
                    <a:custGeom>
                      <a:avLst/>
                      <a:gdLst>
                        <a:gd name="T0" fmla="*/ 14 w 14"/>
                        <a:gd name="T1" fmla="*/ 1 h 13"/>
                        <a:gd name="T2" fmla="*/ 11 w 14"/>
                        <a:gd name="T3" fmla="*/ 0 h 13"/>
                        <a:gd name="T4" fmla="*/ 0 w 14"/>
                        <a:gd name="T5" fmla="*/ 0 h 13"/>
                        <a:gd name="T6" fmla="*/ 0 w 14"/>
                        <a:gd name="T7" fmla="*/ 13 h 13"/>
                        <a:gd name="T8" fmla="*/ 11 w 14"/>
                        <a:gd name="T9" fmla="*/ 13 h 13"/>
                        <a:gd name="T10" fmla="*/ 8 w 14"/>
                        <a:gd name="T11" fmla="*/ 13 h 13"/>
                        <a:gd name="T12" fmla="*/ 14 w 14"/>
                        <a:gd name="T13" fmla="*/ 1 h 13"/>
                        <a:gd name="T14" fmla="*/ 12 w 14"/>
                        <a:gd name="T15" fmla="*/ 0 h 13"/>
                        <a:gd name="T16" fmla="*/ 11 w 14"/>
                        <a:gd name="T17" fmla="*/ 0 h 13"/>
                        <a:gd name="T18" fmla="*/ 14 w 14"/>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
                          <a:moveTo>
                            <a:pt x="14" y="1"/>
                          </a:moveTo>
                          <a:lnTo>
                            <a:pt x="11" y="0"/>
                          </a:lnTo>
                          <a:lnTo>
                            <a:pt x="0" y="0"/>
                          </a:lnTo>
                          <a:lnTo>
                            <a:pt x="0" y="13"/>
                          </a:lnTo>
                          <a:lnTo>
                            <a:pt x="11" y="13"/>
                          </a:lnTo>
                          <a:lnTo>
                            <a:pt x="8" y="13"/>
                          </a:lnTo>
                          <a:lnTo>
                            <a:pt x="14" y="1"/>
                          </a:lnTo>
                          <a:lnTo>
                            <a:pt x="12" y="0"/>
                          </a:lnTo>
                          <a:lnTo>
                            <a:pt x="11" y="0"/>
                          </a:lnTo>
                          <a:lnTo>
                            <a:pt x="14" y="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5" name="Freeform 3555"/>
                    <p:cNvSpPr>
                      <a:spLocks/>
                    </p:cNvSpPr>
                    <p:nvPr/>
                  </p:nvSpPr>
                  <p:spPr bwMode="auto">
                    <a:xfrm>
                      <a:off x="2594" y="3142"/>
                      <a:ext cx="14" cy="13"/>
                    </a:xfrm>
                    <a:custGeom>
                      <a:avLst/>
                      <a:gdLst>
                        <a:gd name="T0" fmla="*/ 14 w 14"/>
                        <a:gd name="T1" fmla="*/ 1 h 13"/>
                        <a:gd name="T2" fmla="*/ 11 w 14"/>
                        <a:gd name="T3" fmla="*/ 0 h 13"/>
                        <a:gd name="T4" fmla="*/ 0 w 14"/>
                        <a:gd name="T5" fmla="*/ 0 h 13"/>
                        <a:gd name="T6" fmla="*/ 0 w 14"/>
                        <a:gd name="T7" fmla="*/ 13 h 13"/>
                        <a:gd name="T8" fmla="*/ 11 w 14"/>
                        <a:gd name="T9" fmla="*/ 13 h 13"/>
                        <a:gd name="T10" fmla="*/ 8 w 14"/>
                        <a:gd name="T11" fmla="*/ 13 h 13"/>
                        <a:gd name="T12" fmla="*/ 14 w 14"/>
                        <a:gd name="T13" fmla="*/ 1 h 13"/>
                        <a:gd name="T14" fmla="*/ 12 w 14"/>
                        <a:gd name="T15" fmla="*/ 0 h 13"/>
                        <a:gd name="T16" fmla="*/ 11 w 14"/>
                        <a:gd name="T17" fmla="*/ 0 h 13"/>
                        <a:gd name="T18" fmla="*/ 14 w 14"/>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
                          <a:moveTo>
                            <a:pt x="14" y="1"/>
                          </a:moveTo>
                          <a:lnTo>
                            <a:pt x="11" y="0"/>
                          </a:lnTo>
                          <a:lnTo>
                            <a:pt x="0" y="0"/>
                          </a:lnTo>
                          <a:lnTo>
                            <a:pt x="0" y="13"/>
                          </a:lnTo>
                          <a:lnTo>
                            <a:pt x="11" y="13"/>
                          </a:lnTo>
                          <a:lnTo>
                            <a:pt x="8" y="13"/>
                          </a:lnTo>
                          <a:lnTo>
                            <a:pt x="14" y="1"/>
                          </a:lnTo>
                          <a:lnTo>
                            <a:pt x="12" y="0"/>
                          </a:lnTo>
                          <a:lnTo>
                            <a:pt x="11" y="0"/>
                          </a:lnTo>
                          <a:lnTo>
                            <a:pt x="14" y="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10" name="Group 3556"/>
                  <p:cNvGrpSpPr>
                    <a:grpSpLocks/>
                  </p:cNvGrpSpPr>
                  <p:nvPr/>
                </p:nvGrpSpPr>
                <p:grpSpPr bwMode="auto">
                  <a:xfrm>
                    <a:off x="2603" y="3142"/>
                    <a:ext cx="16" cy="13"/>
                    <a:chOff x="2603" y="3142"/>
                    <a:chExt cx="16" cy="13"/>
                  </a:xfrm>
                </p:grpSpPr>
                <p:sp>
                  <p:nvSpPr>
                    <p:cNvPr id="812" name="Freeform 3557"/>
                    <p:cNvSpPr>
                      <a:spLocks/>
                    </p:cNvSpPr>
                    <p:nvPr/>
                  </p:nvSpPr>
                  <p:spPr bwMode="auto">
                    <a:xfrm>
                      <a:off x="2603" y="3142"/>
                      <a:ext cx="16" cy="13"/>
                    </a:xfrm>
                    <a:custGeom>
                      <a:avLst/>
                      <a:gdLst>
                        <a:gd name="T0" fmla="*/ 16 w 16"/>
                        <a:gd name="T1" fmla="*/ 1 h 13"/>
                        <a:gd name="T2" fmla="*/ 16 w 16"/>
                        <a:gd name="T3" fmla="*/ 1 h 13"/>
                        <a:gd name="T4" fmla="*/ 12 w 16"/>
                        <a:gd name="T5" fmla="*/ 0 h 13"/>
                        <a:gd name="T6" fmla="*/ 0 w 16"/>
                        <a:gd name="T7" fmla="*/ 13 h 13"/>
                        <a:gd name="T8" fmla="*/ 4 w 16"/>
                        <a:gd name="T9" fmla="*/ 13 h 13"/>
                        <a:gd name="T10" fmla="*/ 16 w 16"/>
                        <a:gd name="T11" fmla="*/ 1 h 13"/>
                      </a:gdLst>
                      <a:ahLst/>
                      <a:cxnLst>
                        <a:cxn ang="0">
                          <a:pos x="T0" y="T1"/>
                        </a:cxn>
                        <a:cxn ang="0">
                          <a:pos x="T2" y="T3"/>
                        </a:cxn>
                        <a:cxn ang="0">
                          <a:pos x="T4" y="T5"/>
                        </a:cxn>
                        <a:cxn ang="0">
                          <a:pos x="T6" y="T7"/>
                        </a:cxn>
                        <a:cxn ang="0">
                          <a:pos x="T8" y="T9"/>
                        </a:cxn>
                        <a:cxn ang="0">
                          <a:pos x="T10" y="T11"/>
                        </a:cxn>
                      </a:cxnLst>
                      <a:rect l="0" t="0" r="r" b="b"/>
                      <a:pathLst>
                        <a:path w="16" h="13">
                          <a:moveTo>
                            <a:pt x="16" y="1"/>
                          </a:moveTo>
                          <a:lnTo>
                            <a:pt x="16" y="1"/>
                          </a:lnTo>
                          <a:lnTo>
                            <a:pt x="12" y="0"/>
                          </a:lnTo>
                          <a:lnTo>
                            <a:pt x="0" y="13"/>
                          </a:lnTo>
                          <a:lnTo>
                            <a:pt x="4" y="13"/>
                          </a:lnTo>
                          <a:lnTo>
                            <a:pt x="16" y="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3" name="Freeform 3558"/>
                    <p:cNvSpPr>
                      <a:spLocks/>
                    </p:cNvSpPr>
                    <p:nvPr/>
                  </p:nvSpPr>
                  <p:spPr bwMode="auto">
                    <a:xfrm>
                      <a:off x="2603" y="3142"/>
                      <a:ext cx="16" cy="13"/>
                    </a:xfrm>
                    <a:custGeom>
                      <a:avLst/>
                      <a:gdLst>
                        <a:gd name="T0" fmla="*/ 16 w 16"/>
                        <a:gd name="T1" fmla="*/ 1 h 13"/>
                        <a:gd name="T2" fmla="*/ 16 w 16"/>
                        <a:gd name="T3" fmla="*/ 1 h 13"/>
                        <a:gd name="T4" fmla="*/ 12 w 16"/>
                        <a:gd name="T5" fmla="*/ 0 h 13"/>
                        <a:gd name="T6" fmla="*/ 0 w 16"/>
                        <a:gd name="T7" fmla="*/ 13 h 13"/>
                        <a:gd name="T8" fmla="*/ 4 w 16"/>
                        <a:gd name="T9" fmla="*/ 13 h 13"/>
                        <a:gd name="T10" fmla="*/ 16 w 16"/>
                        <a:gd name="T11" fmla="*/ 1 h 13"/>
                      </a:gdLst>
                      <a:ahLst/>
                      <a:cxnLst>
                        <a:cxn ang="0">
                          <a:pos x="T0" y="T1"/>
                        </a:cxn>
                        <a:cxn ang="0">
                          <a:pos x="T2" y="T3"/>
                        </a:cxn>
                        <a:cxn ang="0">
                          <a:pos x="T4" y="T5"/>
                        </a:cxn>
                        <a:cxn ang="0">
                          <a:pos x="T6" y="T7"/>
                        </a:cxn>
                        <a:cxn ang="0">
                          <a:pos x="T8" y="T9"/>
                        </a:cxn>
                        <a:cxn ang="0">
                          <a:pos x="T10" y="T11"/>
                        </a:cxn>
                      </a:cxnLst>
                      <a:rect l="0" t="0" r="r" b="b"/>
                      <a:pathLst>
                        <a:path w="16" h="13">
                          <a:moveTo>
                            <a:pt x="16" y="1"/>
                          </a:moveTo>
                          <a:lnTo>
                            <a:pt x="16" y="1"/>
                          </a:lnTo>
                          <a:lnTo>
                            <a:pt x="12" y="0"/>
                          </a:lnTo>
                          <a:lnTo>
                            <a:pt x="0" y="13"/>
                          </a:lnTo>
                          <a:lnTo>
                            <a:pt x="4" y="13"/>
                          </a:lnTo>
                          <a:lnTo>
                            <a:pt x="16" y="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11" name="Group 3559"/>
                  <p:cNvGrpSpPr>
                    <a:grpSpLocks/>
                  </p:cNvGrpSpPr>
                  <p:nvPr/>
                </p:nvGrpSpPr>
                <p:grpSpPr bwMode="auto">
                  <a:xfrm>
                    <a:off x="2604" y="3143"/>
                    <a:ext cx="16" cy="14"/>
                    <a:chOff x="2604" y="3143"/>
                    <a:chExt cx="16" cy="14"/>
                  </a:xfrm>
                </p:grpSpPr>
                <p:sp>
                  <p:nvSpPr>
                    <p:cNvPr id="810" name="Freeform 3560"/>
                    <p:cNvSpPr>
                      <a:spLocks/>
                    </p:cNvSpPr>
                    <p:nvPr/>
                  </p:nvSpPr>
                  <p:spPr bwMode="auto">
                    <a:xfrm>
                      <a:off x="2604" y="3143"/>
                      <a:ext cx="16" cy="14"/>
                    </a:xfrm>
                    <a:custGeom>
                      <a:avLst/>
                      <a:gdLst>
                        <a:gd name="T0" fmla="*/ 16 w 16"/>
                        <a:gd name="T1" fmla="*/ 3 h 14"/>
                        <a:gd name="T2" fmla="*/ 11 w 16"/>
                        <a:gd name="T3" fmla="*/ 1 h 14"/>
                        <a:gd name="T4" fmla="*/ 11 w 16"/>
                        <a:gd name="T5" fmla="*/ 0 h 14"/>
                        <a:gd name="T6" fmla="*/ 2 w 16"/>
                        <a:gd name="T7" fmla="*/ 13 h 14"/>
                        <a:gd name="T8" fmla="*/ 4 w 16"/>
                        <a:gd name="T9" fmla="*/ 14 h 14"/>
                        <a:gd name="T10" fmla="*/ 0 w 16"/>
                        <a:gd name="T11" fmla="*/ 11 h 14"/>
                        <a:gd name="T12" fmla="*/ 16 w 16"/>
                        <a:gd name="T13" fmla="*/ 3 h 14"/>
                        <a:gd name="T14" fmla="*/ 13 w 16"/>
                        <a:gd name="T15" fmla="*/ 1 h 14"/>
                        <a:gd name="T16" fmla="*/ 11 w 16"/>
                        <a:gd name="T17" fmla="*/ 1 h 14"/>
                        <a:gd name="T18" fmla="*/ 16 w 16"/>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6" y="3"/>
                          </a:moveTo>
                          <a:lnTo>
                            <a:pt x="11" y="1"/>
                          </a:lnTo>
                          <a:lnTo>
                            <a:pt x="11" y="0"/>
                          </a:lnTo>
                          <a:lnTo>
                            <a:pt x="2" y="13"/>
                          </a:lnTo>
                          <a:lnTo>
                            <a:pt x="4" y="14"/>
                          </a:lnTo>
                          <a:lnTo>
                            <a:pt x="0" y="11"/>
                          </a:lnTo>
                          <a:lnTo>
                            <a:pt x="16" y="3"/>
                          </a:lnTo>
                          <a:lnTo>
                            <a:pt x="13" y="1"/>
                          </a:lnTo>
                          <a:lnTo>
                            <a:pt x="11" y="1"/>
                          </a:lnTo>
                          <a:lnTo>
                            <a:pt x="16" y="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1" name="Freeform 3561"/>
                    <p:cNvSpPr>
                      <a:spLocks/>
                    </p:cNvSpPr>
                    <p:nvPr/>
                  </p:nvSpPr>
                  <p:spPr bwMode="auto">
                    <a:xfrm>
                      <a:off x="2604" y="3143"/>
                      <a:ext cx="16" cy="14"/>
                    </a:xfrm>
                    <a:custGeom>
                      <a:avLst/>
                      <a:gdLst>
                        <a:gd name="T0" fmla="*/ 16 w 16"/>
                        <a:gd name="T1" fmla="*/ 3 h 14"/>
                        <a:gd name="T2" fmla="*/ 11 w 16"/>
                        <a:gd name="T3" fmla="*/ 1 h 14"/>
                        <a:gd name="T4" fmla="*/ 11 w 16"/>
                        <a:gd name="T5" fmla="*/ 0 h 14"/>
                        <a:gd name="T6" fmla="*/ 2 w 16"/>
                        <a:gd name="T7" fmla="*/ 13 h 14"/>
                        <a:gd name="T8" fmla="*/ 4 w 16"/>
                        <a:gd name="T9" fmla="*/ 14 h 14"/>
                        <a:gd name="T10" fmla="*/ 0 w 16"/>
                        <a:gd name="T11" fmla="*/ 11 h 14"/>
                        <a:gd name="T12" fmla="*/ 16 w 16"/>
                        <a:gd name="T13" fmla="*/ 3 h 14"/>
                        <a:gd name="T14" fmla="*/ 13 w 16"/>
                        <a:gd name="T15" fmla="*/ 1 h 14"/>
                        <a:gd name="T16" fmla="*/ 11 w 16"/>
                        <a:gd name="T17" fmla="*/ 1 h 14"/>
                        <a:gd name="T18" fmla="*/ 16 w 16"/>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6" y="3"/>
                          </a:moveTo>
                          <a:lnTo>
                            <a:pt x="11" y="1"/>
                          </a:lnTo>
                          <a:lnTo>
                            <a:pt x="11" y="0"/>
                          </a:lnTo>
                          <a:lnTo>
                            <a:pt x="2" y="13"/>
                          </a:lnTo>
                          <a:lnTo>
                            <a:pt x="4" y="14"/>
                          </a:lnTo>
                          <a:lnTo>
                            <a:pt x="0" y="11"/>
                          </a:lnTo>
                          <a:lnTo>
                            <a:pt x="16" y="3"/>
                          </a:lnTo>
                          <a:lnTo>
                            <a:pt x="13" y="1"/>
                          </a:lnTo>
                          <a:lnTo>
                            <a:pt x="11" y="1"/>
                          </a:lnTo>
                          <a:lnTo>
                            <a:pt x="16" y="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12" name="Group 3562"/>
                  <p:cNvGrpSpPr>
                    <a:grpSpLocks/>
                  </p:cNvGrpSpPr>
                  <p:nvPr/>
                </p:nvGrpSpPr>
                <p:grpSpPr bwMode="auto">
                  <a:xfrm>
                    <a:off x="2604" y="3144"/>
                    <a:ext cx="16" cy="13"/>
                    <a:chOff x="2604" y="3144"/>
                    <a:chExt cx="16" cy="13"/>
                  </a:xfrm>
                </p:grpSpPr>
                <p:sp>
                  <p:nvSpPr>
                    <p:cNvPr id="808" name="Freeform 3563"/>
                    <p:cNvSpPr>
                      <a:spLocks/>
                    </p:cNvSpPr>
                    <p:nvPr/>
                  </p:nvSpPr>
                  <p:spPr bwMode="auto">
                    <a:xfrm>
                      <a:off x="2604" y="3144"/>
                      <a:ext cx="16" cy="13"/>
                    </a:xfrm>
                    <a:custGeom>
                      <a:avLst/>
                      <a:gdLst>
                        <a:gd name="T0" fmla="*/ 12 w 16"/>
                        <a:gd name="T1" fmla="*/ 13 h 13"/>
                        <a:gd name="T2" fmla="*/ 12 w 16"/>
                        <a:gd name="T3" fmla="*/ 2 h 13"/>
                        <a:gd name="T4" fmla="*/ 12 w 16"/>
                        <a:gd name="T5" fmla="*/ 0 h 13"/>
                        <a:gd name="T6" fmla="*/ 0 w 16"/>
                        <a:gd name="T7" fmla="*/ 9 h 13"/>
                        <a:gd name="T8" fmla="*/ 1 w 16"/>
                        <a:gd name="T9" fmla="*/ 11 h 13"/>
                        <a:gd name="T10" fmla="*/ 2 w 16"/>
                        <a:gd name="T11" fmla="*/ 0 h 13"/>
                        <a:gd name="T12" fmla="*/ 12 w 16"/>
                        <a:gd name="T13" fmla="*/ 13 h 13"/>
                        <a:gd name="T14" fmla="*/ 16 w 16"/>
                        <a:gd name="T15" fmla="*/ 6 h 13"/>
                        <a:gd name="T16" fmla="*/ 12 w 16"/>
                        <a:gd name="T17" fmla="*/ 2 h 13"/>
                        <a:gd name="T18" fmla="*/ 12 w 1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12" y="13"/>
                          </a:moveTo>
                          <a:lnTo>
                            <a:pt x="12" y="2"/>
                          </a:lnTo>
                          <a:lnTo>
                            <a:pt x="12" y="0"/>
                          </a:lnTo>
                          <a:lnTo>
                            <a:pt x="0" y="9"/>
                          </a:lnTo>
                          <a:lnTo>
                            <a:pt x="1" y="11"/>
                          </a:lnTo>
                          <a:lnTo>
                            <a:pt x="2" y="0"/>
                          </a:lnTo>
                          <a:lnTo>
                            <a:pt x="12" y="13"/>
                          </a:lnTo>
                          <a:lnTo>
                            <a:pt x="16" y="6"/>
                          </a:lnTo>
                          <a:lnTo>
                            <a:pt x="12" y="2"/>
                          </a:lnTo>
                          <a:lnTo>
                            <a:pt x="12"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 name="Freeform 3564"/>
                    <p:cNvSpPr>
                      <a:spLocks/>
                    </p:cNvSpPr>
                    <p:nvPr/>
                  </p:nvSpPr>
                  <p:spPr bwMode="auto">
                    <a:xfrm>
                      <a:off x="2604" y="3144"/>
                      <a:ext cx="16" cy="13"/>
                    </a:xfrm>
                    <a:custGeom>
                      <a:avLst/>
                      <a:gdLst>
                        <a:gd name="T0" fmla="*/ 12 w 16"/>
                        <a:gd name="T1" fmla="*/ 13 h 13"/>
                        <a:gd name="T2" fmla="*/ 12 w 16"/>
                        <a:gd name="T3" fmla="*/ 2 h 13"/>
                        <a:gd name="T4" fmla="*/ 12 w 16"/>
                        <a:gd name="T5" fmla="*/ 0 h 13"/>
                        <a:gd name="T6" fmla="*/ 0 w 16"/>
                        <a:gd name="T7" fmla="*/ 9 h 13"/>
                        <a:gd name="T8" fmla="*/ 1 w 16"/>
                        <a:gd name="T9" fmla="*/ 11 h 13"/>
                        <a:gd name="T10" fmla="*/ 2 w 16"/>
                        <a:gd name="T11" fmla="*/ 0 h 13"/>
                        <a:gd name="T12" fmla="*/ 12 w 16"/>
                        <a:gd name="T13" fmla="*/ 13 h 13"/>
                        <a:gd name="T14" fmla="*/ 16 w 16"/>
                        <a:gd name="T15" fmla="*/ 6 h 13"/>
                        <a:gd name="T16" fmla="*/ 12 w 16"/>
                        <a:gd name="T17" fmla="*/ 2 h 13"/>
                        <a:gd name="T18" fmla="*/ 12 w 1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12" y="13"/>
                          </a:moveTo>
                          <a:lnTo>
                            <a:pt x="12" y="2"/>
                          </a:lnTo>
                          <a:lnTo>
                            <a:pt x="12" y="0"/>
                          </a:lnTo>
                          <a:lnTo>
                            <a:pt x="0" y="9"/>
                          </a:lnTo>
                          <a:lnTo>
                            <a:pt x="1" y="11"/>
                          </a:lnTo>
                          <a:lnTo>
                            <a:pt x="2" y="0"/>
                          </a:lnTo>
                          <a:lnTo>
                            <a:pt x="12" y="13"/>
                          </a:lnTo>
                          <a:lnTo>
                            <a:pt x="16" y="6"/>
                          </a:lnTo>
                          <a:lnTo>
                            <a:pt x="12" y="2"/>
                          </a:lnTo>
                          <a:lnTo>
                            <a:pt x="12"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13" name="Group 3565"/>
                  <p:cNvGrpSpPr>
                    <a:grpSpLocks/>
                  </p:cNvGrpSpPr>
                  <p:nvPr/>
                </p:nvGrpSpPr>
                <p:grpSpPr bwMode="auto">
                  <a:xfrm>
                    <a:off x="2604" y="3144"/>
                    <a:ext cx="16" cy="13"/>
                    <a:chOff x="2604" y="3144"/>
                    <a:chExt cx="16" cy="13"/>
                  </a:xfrm>
                </p:grpSpPr>
                <p:sp>
                  <p:nvSpPr>
                    <p:cNvPr id="806" name="Freeform 3566"/>
                    <p:cNvSpPr>
                      <a:spLocks/>
                    </p:cNvSpPr>
                    <p:nvPr/>
                  </p:nvSpPr>
                  <p:spPr bwMode="auto">
                    <a:xfrm>
                      <a:off x="2604" y="3144"/>
                      <a:ext cx="16" cy="13"/>
                    </a:xfrm>
                    <a:custGeom>
                      <a:avLst/>
                      <a:gdLst>
                        <a:gd name="T0" fmla="*/ 16 w 16"/>
                        <a:gd name="T1" fmla="*/ 8 h 13"/>
                        <a:gd name="T2" fmla="*/ 14 w 16"/>
                        <a:gd name="T3" fmla="*/ 13 h 13"/>
                        <a:gd name="T4" fmla="*/ 3 w 16"/>
                        <a:gd name="T5" fmla="*/ 0 h 13"/>
                        <a:gd name="T6" fmla="*/ 1 w 16"/>
                        <a:gd name="T7" fmla="*/ 0 h 13"/>
                        <a:gd name="T8" fmla="*/ 0 w 16"/>
                        <a:gd name="T9" fmla="*/ 8 h 13"/>
                        <a:gd name="T10" fmla="*/ 1 w 16"/>
                        <a:gd name="T11" fmla="*/ 0 h 13"/>
                        <a:gd name="T12" fmla="*/ 0 w 16"/>
                        <a:gd name="T13" fmla="*/ 3 h 13"/>
                        <a:gd name="T14" fmla="*/ 0 w 16"/>
                        <a:gd name="T15" fmla="*/ 8 h 13"/>
                        <a:gd name="T16" fmla="*/ 16 w 16"/>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8"/>
                          </a:moveTo>
                          <a:lnTo>
                            <a:pt x="14" y="13"/>
                          </a:lnTo>
                          <a:lnTo>
                            <a:pt x="3" y="0"/>
                          </a:lnTo>
                          <a:lnTo>
                            <a:pt x="1" y="0"/>
                          </a:lnTo>
                          <a:lnTo>
                            <a:pt x="0" y="8"/>
                          </a:lnTo>
                          <a:lnTo>
                            <a:pt x="1" y="0"/>
                          </a:lnTo>
                          <a:lnTo>
                            <a:pt x="0" y="3"/>
                          </a:lnTo>
                          <a:lnTo>
                            <a:pt x="0" y="8"/>
                          </a:lnTo>
                          <a:lnTo>
                            <a:pt x="16" y="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7" name="Freeform 3567"/>
                    <p:cNvSpPr>
                      <a:spLocks/>
                    </p:cNvSpPr>
                    <p:nvPr/>
                  </p:nvSpPr>
                  <p:spPr bwMode="auto">
                    <a:xfrm>
                      <a:off x="2604" y="3144"/>
                      <a:ext cx="16" cy="13"/>
                    </a:xfrm>
                    <a:custGeom>
                      <a:avLst/>
                      <a:gdLst>
                        <a:gd name="T0" fmla="*/ 16 w 16"/>
                        <a:gd name="T1" fmla="*/ 8 h 13"/>
                        <a:gd name="T2" fmla="*/ 14 w 16"/>
                        <a:gd name="T3" fmla="*/ 13 h 13"/>
                        <a:gd name="T4" fmla="*/ 3 w 16"/>
                        <a:gd name="T5" fmla="*/ 0 h 13"/>
                        <a:gd name="T6" fmla="*/ 1 w 16"/>
                        <a:gd name="T7" fmla="*/ 0 h 13"/>
                        <a:gd name="T8" fmla="*/ 0 w 16"/>
                        <a:gd name="T9" fmla="*/ 8 h 13"/>
                        <a:gd name="T10" fmla="*/ 1 w 16"/>
                        <a:gd name="T11" fmla="*/ 0 h 13"/>
                        <a:gd name="T12" fmla="*/ 0 w 16"/>
                        <a:gd name="T13" fmla="*/ 3 h 13"/>
                        <a:gd name="T14" fmla="*/ 0 w 16"/>
                        <a:gd name="T15" fmla="*/ 8 h 13"/>
                        <a:gd name="T16" fmla="*/ 16 w 16"/>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8"/>
                          </a:moveTo>
                          <a:lnTo>
                            <a:pt x="14" y="13"/>
                          </a:lnTo>
                          <a:lnTo>
                            <a:pt x="3" y="0"/>
                          </a:lnTo>
                          <a:lnTo>
                            <a:pt x="1" y="0"/>
                          </a:lnTo>
                          <a:lnTo>
                            <a:pt x="0" y="8"/>
                          </a:lnTo>
                          <a:lnTo>
                            <a:pt x="1" y="0"/>
                          </a:lnTo>
                          <a:lnTo>
                            <a:pt x="0" y="3"/>
                          </a:lnTo>
                          <a:lnTo>
                            <a:pt x="0" y="8"/>
                          </a:lnTo>
                          <a:lnTo>
                            <a:pt x="16" y="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14" name="Group 3568"/>
                  <p:cNvGrpSpPr>
                    <a:grpSpLocks/>
                  </p:cNvGrpSpPr>
                  <p:nvPr/>
                </p:nvGrpSpPr>
                <p:grpSpPr bwMode="auto">
                  <a:xfrm>
                    <a:off x="2604" y="3144"/>
                    <a:ext cx="16" cy="14"/>
                    <a:chOff x="2604" y="3144"/>
                    <a:chExt cx="16" cy="14"/>
                  </a:xfrm>
                </p:grpSpPr>
                <p:sp>
                  <p:nvSpPr>
                    <p:cNvPr id="804" name="Freeform 3569"/>
                    <p:cNvSpPr>
                      <a:spLocks/>
                    </p:cNvSpPr>
                    <p:nvPr/>
                  </p:nvSpPr>
                  <p:spPr bwMode="auto">
                    <a:xfrm>
                      <a:off x="2604" y="314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5" name="Freeform 3570"/>
                    <p:cNvSpPr>
                      <a:spLocks/>
                    </p:cNvSpPr>
                    <p:nvPr/>
                  </p:nvSpPr>
                  <p:spPr bwMode="auto">
                    <a:xfrm>
                      <a:off x="2604" y="314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15" name="Group 3571"/>
                  <p:cNvGrpSpPr>
                    <a:grpSpLocks/>
                  </p:cNvGrpSpPr>
                  <p:nvPr/>
                </p:nvGrpSpPr>
                <p:grpSpPr bwMode="auto">
                  <a:xfrm>
                    <a:off x="2604" y="3150"/>
                    <a:ext cx="16" cy="14"/>
                    <a:chOff x="2604" y="3150"/>
                    <a:chExt cx="16" cy="14"/>
                  </a:xfrm>
                </p:grpSpPr>
                <p:sp>
                  <p:nvSpPr>
                    <p:cNvPr id="802" name="Freeform 3572"/>
                    <p:cNvSpPr>
                      <a:spLocks/>
                    </p:cNvSpPr>
                    <p:nvPr/>
                  </p:nvSpPr>
                  <p:spPr bwMode="auto">
                    <a:xfrm>
                      <a:off x="2604" y="3150"/>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3" name="Freeform 3573"/>
                    <p:cNvSpPr>
                      <a:spLocks/>
                    </p:cNvSpPr>
                    <p:nvPr/>
                  </p:nvSpPr>
                  <p:spPr bwMode="auto">
                    <a:xfrm>
                      <a:off x="2604" y="3150"/>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16" name="Group 3574"/>
                  <p:cNvGrpSpPr>
                    <a:grpSpLocks/>
                  </p:cNvGrpSpPr>
                  <p:nvPr/>
                </p:nvGrpSpPr>
                <p:grpSpPr bwMode="auto">
                  <a:xfrm>
                    <a:off x="2604" y="3162"/>
                    <a:ext cx="16" cy="13"/>
                    <a:chOff x="2604" y="3162"/>
                    <a:chExt cx="16" cy="13"/>
                  </a:xfrm>
                </p:grpSpPr>
                <p:sp>
                  <p:nvSpPr>
                    <p:cNvPr id="800" name="Freeform 3575"/>
                    <p:cNvSpPr>
                      <a:spLocks/>
                    </p:cNvSpPr>
                    <p:nvPr/>
                  </p:nvSpPr>
                  <p:spPr bwMode="auto">
                    <a:xfrm>
                      <a:off x="2604" y="3162"/>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1" name="Freeform 3576"/>
                    <p:cNvSpPr>
                      <a:spLocks/>
                    </p:cNvSpPr>
                    <p:nvPr/>
                  </p:nvSpPr>
                  <p:spPr bwMode="auto">
                    <a:xfrm>
                      <a:off x="2604" y="3162"/>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17" name="Group 3577"/>
                  <p:cNvGrpSpPr>
                    <a:grpSpLocks/>
                  </p:cNvGrpSpPr>
                  <p:nvPr/>
                </p:nvGrpSpPr>
                <p:grpSpPr bwMode="auto">
                  <a:xfrm>
                    <a:off x="2604" y="3171"/>
                    <a:ext cx="16" cy="13"/>
                    <a:chOff x="2604" y="3171"/>
                    <a:chExt cx="16" cy="13"/>
                  </a:xfrm>
                </p:grpSpPr>
                <p:sp>
                  <p:nvSpPr>
                    <p:cNvPr id="798" name="Freeform 3578"/>
                    <p:cNvSpPr>
                      <a:spLocks/>
                    </p:cNvSpPr>
                    <p:nvPr/>
                  </p:nvSpPr>
                  <p:spPr bwMode="auto">
                    <a:xfrm>
                      <a:off x="2604" y="3171"/>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9" name="Freeform 3579"/>
                    <p:cNvSpPr>
                      <a:spLocks/>
                    </p:cNvSpPr>
                    <p:nvPr/>
                  </p:nvSpPr>
                  <p:spPr bwMode="auto">
                    <a:xfrm>
                      <a:off x="2604" y="3171"/>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18" name="Group 3580"/>
                  <p:cNvGrpSpPr>
                    <a:grpSpLocks/>
                  </p:cNvGrpSpPr>
                  <p:nvPr/>
                </p:nvGrpSpPr>
                <p:grpSpPr bwMode="auto">
                  <a:xfrm>
                    <a:off x="2604" y="3181"/>
                    <a:ext cx="16" cy="14"/>
                    <a:chOff x="2604" y="3181"/>
                    <a:chExt cx="16" cy="14"/>
                  </a:xfrm>
                </p:grpSpPr>
                <p:sp>
                  <p:nvSpPr>
                    <p:cNvPr id="796" name="Freeform 3581"/>
                    <p:cNvSpPr>
                      <a:spLocks/>
                    </p:cNvSpPr>
                    <p:nvPr/>
                  </p:nvSpPr>
                  <p:spPr bwMode="auto">
                    <a:xfrm>
                      <a:off x="2604" y="3181"/>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7" name="Freeform 3582"/>
                    <p:cNvSpPr>
                      <a:spLocks/>
                    </p:cNvSpPr>
                    <p:nvPr/>
                  </p:nvSpPr>
                  <p:spPr bwMode="auto">
                    <a:xfrm>
                      <a:off x="2604" y="3181"/>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19" name="Group 3583"/>
                  <p:cNvGrpSpPr>
                    <a:grpSpLocks/>
                  </p:cNvGrpSpPr>
                  <p:nvPr/>
                </p:nvGrpSpPr>
                <p:grpSpPr bwMode="auto">
                  <a:xfrm>
                    <a:off x="2604" y="3190"/>
                    <a:ext cx="16" cy="13"/>
                    <a:chOff x="2604" y="3190"/>
                    <a:chExt cx="16" cy="13"/>
                  </a:xfrm>
                </p:grpSpPr>
                <p:sp>
                  <p:nvSpPr>
                    <p:cNvPr id="794" name="Freeform 3584"/>
                    <p:cNvSpPr>
                      <a:spLocks/>
                    </p:cNvSpPr>
                    <p:nvPr/>
                  </p:nvSpPr>
                  <p:spPr bwMode="auto">
                    <a:xfrm>
                      <a:off x="2604" y="3190"/>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5" name="Freeform 3585"/>
                    <p:cNvSpPr>
                      <a:spLocks/>
                    </p:cNvSpPr>
                    <p:nvPr/>
                  </p:nvSpPr>
                  <p:spPr bwMode="auto">
                    <a:xfrm>
                      <a:off x="2604" y="3190"/>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20" name="Group 3586"/>
                  <p:cNvGrpSpPr>
                    <a:grpSpLocks/>
                  </p:cNvGrpSpPr>
                  <p:nvPr/>
                </p:nvGrpSpPr>
                <p:grpSpPr bwMode="auto">
                  <a:xfrm>
                    <a:off x="2604" y="3198"/>
                    <a:ext cx="16" cy="14"/>
                    <a:chOff x="2604" y="3198"/>
                    <a:chExt cx="16" cy="14"/>
                  </a:xfrm>
                </p:grpSpPr>
                <p:sp>
                  <p:nvSpPr>
                    <p:cNvPr id="792" name="Freeform 3587"/>
                    <p:cNvSpPr>
                      <a:spLocks/>
                    </p:cNvSpPr>
                    <p:nvPr/>
                  </p:nvSpPr>
                  <p:spPr bwMode="auto">
                    <a:xfrm>
                      <a:off x="2604" y="3198"/>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3" name="Freeform 3588"/>
                    <p:cNvSpPr>
                      <a:spLocks/>
                    </p:cNvSpPr>
                    <p:nvPr/>
                  </p:nvSpPr>
                  <p:spPr bwMode="auto">
                    <a:xfrm>
                      <a:off x="2604" y="3198"/>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21" name="Group 3589"/>
                  <p:cNvGrpSpPr>
                    <a:grpSpLocks/>
                  </p:cNvGrpSpPr>
                  <p:nvPr/>
                </p:nvGrpSpPr>
                <p:grpSpPr bwMode="auto">
                  <a:xfrm>
                    <a:off x="2604" y="3204"/>
                    <a:ext cx="16" cy="14"/>
                    <a:chOff x="2604" y="3204"/>
                    <a:chExt cx="16" cy="14"/>
                  </a:xfrm>
                </p:grpSpPr>
                <p:sp>
                  <p:nvSpPr>
                    <p:cNvPr id="790" name="Freeform 3590"/>
                    <p:cNvSpPr>
                      <a:spLocks/>
                    </p:cNvSpPr>
                    <p:nvPr/>
                  </p:nvSpPr>
                  <p:spPr bwMode="auto">
                    <a:xfrm>
                      <a:off x="2604" y="320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1" name="Freeform 3591"/>
                    <p:cNvSpPr>
                      <a:spLocks/>
                    </p:cNvSpPr>
                    <p:nvPr/>
                  </p:nvSpPr>
                  <p:spPr bwMode="auto">
                    <a:xfrm>
                      <a:off x="2604" y="320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22" name="Group 3592"/>
                  <p:cNvGrpSpPr>
                    <a:grpSpLocks/>
                  </p:cNvGrpSpPr>
                  <p:nvPr/>
                </p:nvGrpSpPr>
                <p:grpSpPr bwMode="auto">
                  <a:xfrm>
                    <a:off x="2604" y="3207"/>
                    <a:ext cx="16" cy="14"/>
                    <a:chOff x="2604" y="3207"/>
                    <a:chExt cx="16" cy="14"/>
                  </a:xfrm>
                </p:grpSpPr>
                <p:sp>
                  <p:nvSpPr>
                    <p:cNvPr id="788" name="Freeform 3593"/>
                    <p:cNvSpPr>
                      <a:spLocks/>
                    </p:cNvSpPr>
                    <p:nvPr/>
                  </p:nvSpPr>
                  <p:spPr bwMode="auto">
                    <a:xfrm>
                      <a:off x="2604" y="3207"/>
                      <a:ext cx="16" cy="14"/>
                    </a:xfrm>
                    <a:custGeom>
                      <a:avLst/>
                      <a:gdLst>
                        <a:gd name="T0" fmla="*/ 14 w 16"/>
                        <a:gd name="T1" fmla="*/ 14 h 14"/>
                        <a:gd name="T2" fmla="*/ 16 w 16"/>
                        <a:gd name="T3" fmla="*/ 6 h 14"/>
                        <a:gd name="T4" fmla="*/ 16 w 16"/>
                        <a:gd name="T5" fmla="*/ 0 h 14"/>
                        <a:gd name="T6" fmla="*/ 0 w 16"/>
                        <a:gd name="T7" fmla="*/ 0 h 14"/>
                        <a:gd name="T8" fmla="*/ 0 w 16"/>
                        <a:gd name="T9" fmla="*/ 6 h 14"/>
                        <a:gd name="T10" fmla="*/ 1 w 16"/>
                        <a:gd name="T11" fmla="*/ 0 h 14"/>
                        <a:gd name="T12" fmla="*/ 14 w 16"/>
                        <a:gd name="T13" fmla="*/ 14 h 14"/>
                        <a:gd name="T14" fmla="*/ 16 w 16"/>
                        <a:gd name="T15" fmla="*/ 10 h 14"/>
                        <a:gd name="T16" fmla="*/ 16 w 16"/>
                        <a:gd name="T17" fmla="*/ 6 h 14"/>
                        <a:gd name="T18" fmla="*/ 14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4" y="14"/>
                          </a:moveTo>
                          <a:lnTo>
                            <a:pt x="16" y="6"/>
                          </a:lnTo>
                          <a:lnTo>
                            <a:pt x="16" y="0"/>
                          </a:lnTo>
                          <a:lnTo>
                            <a:pt x="0" y="0"/>
                          </a:lnTo>
                          <a:lnTo>
                            <a:pt x="0" y="6"/>
                          </a:lnTo>
                          <a:lnTo>
                            <a:pt x="1" y="0"/>
                          </a:lnTo>
                          <a:lnTo>
                            <a:pt x="14" y="14"/>
                          </a:lnTo>
                          <a:lnTo>
                            <a:pt x="16" y="10"/>
                          </a:lnTo>
                          <a:lnTo>
                            <a:pt x="16" y="6"/>
                          </a:lnTo>
                          <a:lnTo>
                            <a:pt x="14"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9" name="Freeform 3594"/>
                    <p:cNvSpPr>
                      <a:spLocks/>
                    </p:cNvSpPr>
                    <p:nvPr/>
                  </p:nvSpPr>
                  <p:spPr bwMode="auto">
                    <a:xfrm>
                      <a:off x="2604" y="3207"/>
                      <a:ext cx="16" cy="14"/>
                    </a:xfrm>
                    <a:custGeom>
                      <a:avLst/>
                      <a:gdLst>
                        <a:gd name="T0" fmla="*/ 14 w 16"/>
                        <a:gd name="T1" fmla="*/ 14 h 14"/>
                        <a:gd name="T2" fmla="*/ 16 w 16"/>
                        <a:gd name="T3" fmla="*/ 6 h 14"/>
                        <a:gd name="T4" fmla="*/ 16 w 16"/>
                        <a:gd name="T5" fmla="*/ 0 h 14"/>
                        <a:gd name="T6" fmla="*/ 0 w 16"/>
                        <a:gd name="T7" fmla="*/ 0 h 14"/>
                        <a:gd name="T8" fmla="*/ 0 w 16"/>
                        <a:gd name="T9" fmla="*/ 6 h 14"/>
                        <a:gd name="T10" fmla="*/ 1 w 16"/>
                        <a:gd name="T11" fmla="*/ 0 h 14"/>
                        <a:gd name="T12" fmla="*/ 14 w 16"/>
                        <a:gd name="T13" fmla="*/ 14 h 14"/>
                        <a:gd name="T14" fmla="*/ 16 w 16"/>
                        <a:gd name="T15" fmla="*/ 10 h 14"/>
                        <a:gd name="T16" fmla="*/ 16 w 16"/>
                        <a:gd name="T17" fmla="*/ 6 h 14"/>
                        <a:gd name="T18" fmla="*/ 14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4" y="14"/>
                          </a:moveTo>
                          <a:lnTo>
                            <a:pt x="16" y="6"/>
                          </a:lnTo>
                          <a:lnTo>
                            <a:pt x="16" y="0"/>
                          </a:lnTo>
                          <a:lnTo>
                            <a:pt x="0" y="0"/>
                          </a:lnTo>
                          <a:lnTo>
                            <a:pt x="0" y="6"/>
                          </a:lnTo>
                          <a:lnTo>
                            <a:pt x="1" y="0"/>
                          </a:lnTo>
                          <a:lnTo>
                            <a:pt x="14" y="14"/>
                          </a:lnTo>
                          <a:lnTo>
                            <a:pt x="16" y="10"/>
                          </a:lnTo>
                          <a:lnTo>
                            <a:pt x="16" y="6"/>
                          </a:lnTo>
                          <a:lnTo>
                            <a:pt x="14"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23" name="Group 3595"/>
                  <p:cNvGrpSpPr>
                    <a:grpSpLocks/>
                  </p:cNvGrpSpPr>
                  <p:nvPr/>
                </p:nvGrpSpPr>
                <p:grpSpPr bwMode="auto">
                  <a:xfrm>
                    <a:off x="2604" y="3211"/>
                    <a:ext cx="16" cy="13"/>
                    <a:chOff x="2604" y="3211"/>
                    <a:chExt cx="16" cy="13"/>
                  </a:xfrm>
                </p:grpSpPr>
                <p:sp>
                  <p:nvSpPr>
                    <p:cNvPr id="786" name="Freeform 3596"/>
                    <p:cNvSpPr>
                      <a:spLocks/>
                    </p:cNvSpPr>
                    <p:nvPr/>
                  </p:nvSpPr>
                  <p:spPr bwMode="auto">
                    <a:xfrm>
                      <a:off x="2604" y="3211"/>
                      <a:ext cx="16" cy="13"/>
                    </a:xfrm>
                    <a:custGeom>
                      <a:avLst/>
                      <a:gdLst>
                        <a:gd name="T0" fmla="*/ 14 w 16"/>
                        <a:gd name="T1" fmla="*/ 13 h 13"/>
                        <a:gd name="T2" fmla="*/ 14 w 16"/>
                        <a:gd name="T3" fmla="*/ 12 h 13"/>
                        <a:gd name="T4" fmla="*/ 16 w 16"/>
                        <a:gd name="T5" fmla="*/ 9 h 13"/>
                        <a:gd name="T6" fmla="*/ 2 w 16"/>
                        <a:gd name="T7" fmla="*/ 0 h 13"/>
                        <a:gd name="T8" fmla="*/ 0 w 16"/>
                        <a:gd name="T9" fmla="*/ 2 h 13"/>
                        <a:gd name="T10" fmla="*/ 2 w 16"/>
                        <a:gd name="T11" fmla="*/ 0 h 13"/>
                        <a:gd name="T12" fmla="*/ 14 w 16"/>
                        <a:gd name="T13" fmla="*/ 13 h 13"/>
                        <a:gd name="T14" fmla="*/ 14 w 16"/>
                        <a:gd name="T15" fmla="*/ 12 h 13"/>
                        <a:gd name="T16" fmla="*/ 14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4" y="13"/>
                          </a:moveTo>
                          <a:lnTo>
                            <a:pt x="14" y="12"/>
                          </a:lnTo>
                          <a:lnTo>
                            <a:pt x="16" y="9"/>
                          </a:lnTo>
                          <a:lnTo>
                            <a:pt x="2" y="0"/>
                          </a:lnTo>
                          <a:lnTo>
                            <a:pt x="0" y="2"/>
                          </a:lnTo>
                          <a:lnTo>
                            <a:pt x="2" y="0"/>
                          </a:lnTo>
                          <a:lnTo>
                            <a:pt x="14" y="13"/>
                          </a:lnTo>
                          <a:lnTo>
                            <a:pt x="14" y="12"/>
                          </a:lnTo>
                          <a:lnTo>
                            <a:pt x="14"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7" name="Freeform 3597"/>
                    <p:cNvSpPr>
                      <a:spLocks/>
                    </p:cNvSpPr>
                    <p:nvPr/>
                  </p:nvSpPr>
                  <p:spPr bwMode="auto">
                    <a:xfrm>
                      <a:off x="2604" y="3211"/>
                      <a:ext cx="16" cy="13"/>
                    </a:xfrm>
                    <a:custGeom>
                      <a:avLst/>
                      <a:gdLst>
                        <a:gd name="T0" fmla="*/ 14 w 16"/>
                        <a:gd name="T1" fmla="*/ 13 h 13"/>
                        <a:gd name="T2" fmla="*/ 14 w 16"/>
                        <a:gd name="T3" fmla="*/ 12 h 13"/>
                        <a:gd name="T4" fmla="*/ 16 w 16"/>
                        <a:gd name="T5" fmla="*/ 9 h 13"/>
                        <a:gd name="T6" fmla="*/ 2 w 16"/>
                        <a:gd name="T7" fmla="*/ 0 h 13"/>
                        <a:gd name="T8" fmla="*/ 0 w 16"/>
                        <a:gd name="T9" fmla="*/ 2 h 13"/>
                        <a:gd name="T10" fmla="*/ 2 w 16"/>
                        <a:gd name="T11" fmla="*/ 0 h 13"/>
                        <a:gd name="T12" fmla="*/ 14 w 16"/>
                        <a:gd name="T13" fmla="*/ 13 h 13"/>
                        <a:gd name="T14" fmla="*/ 14 w 16"/>
                        <a:gd name="T15" fmla="*/ 12 h 13"/>
                        <a:gd name="T16" fmla="*/ 14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4" y="13"/>
                          </a:moveTo>
                          <a:lnTo>
                            <a:pt x="14" y="12"/>
                          </a:lnTo>
                          <a:lnTo>
                            <a:pt x="16" y="9"/>
                          </a:lnTo>
                          <a:lnTo>
                            <a:pt x="2" y="0"/>
                          </a:lnTo>
                          <a:lnTo>
                            <a:pt x="0" y="2"/>
                          </a:lnTo>
                          <a:lnTo>
                            <a:pt x="2" y="0"/>
                          </a:lnTo>
                          <a:lnTo>
                            <a:pt x="14" y="13"/>
                          </a:lnTo>
                          <a:lnTo>
                            <a:pt x="14" y="12"/>
                          </a:lnTo>
                          <a:lnTo>
                            <a:pt x="14"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24" name="Group 3598"/>
                  <p:cNvGrpSpPr>
                    <a:grpSpLocks/>
                  </p:cNvGrpSpPr>
                  <p:nvPr/>
                </p:nvGrpSpPr>
                <p:grpSpPr bwMode="auto">
                  <a:xfrm>
                    <a:off x="2604" y="3214"/>
                    <a:ext cx="16" cy="14"/>
                    <a:chOff x="2604" y="3214"/>
                    <a:chExt cx="16" cy="14"/>
                  </a:xfrm>
                </p:grpSpPr>
                <p:sp>
                  <p:nvSpPr>
                    <p:cNvPr id="784" name="Freeform 3599"/>
                    <p:cNvSpPr>
                      <a:spLocks/>
                    </p:cNvSpPr>
                    <p:nvPr/>
                  </p:nvSpPr>
                  <p:spPr bwMode="auto">
                    <a:xfrm>
                      <a:off x="2604" y="3214"/>
                      <a:ext cx="16" cy="14"/>
                    </a:xfrm>
                    <a:custGeom>
                      <a:avLst/>
                      <a:gdLst>
                        <a:gd name="T0" fmla="*/ 8 w 16"/>
                        <a:gd name="T1" fmla="*/ 14 h 14"/>
                        <a:gd name="T2" fmla="*/ 16 w 16"/>
                        <a:gd name="T3" fmla="*/ 13 h 14"/>
                        <a:gd name="T4" fmla="*/ 16 w 16"/>
                        <a:gd name="T5" fmla="*/ 11 h 14"/>
                        <a:gd name="T6" fmla="*/ 2 w 16"/>
                        <a:gd name="T7" fmla="*/ 2 h 14"/>
                        <a:gd name="T8" fmla="*/ 0 w 16"/>
                        <a:gd name="T9" fmla="*/ 2 h 14"/>
                        <a:gd name="T10" fmla="*/ 8 w 16"/>
                        <a:gd name="T11" fmla="*/ 0 h 14"/>
                        <a:gd name="T12" fmla="*/ 8 w 16"/>
                        <a:gd name="T13" fmla="*/ 14 h 14"/>
                        <a:gd name="T14" fmla="*/ 13 w 16"/>
                        <a:gd name="T15" fmla="*/ 14 h 14"/>
                        <a:gd name="T16" fmla="*/ 16 w 16"/>
                        <a:gd name="T17" fmla="*/ 13 h 14"/>
                        <a:gd name="T18" fmla="*/ 8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8" y="14"/>
                          </a:moveTo>
                          <a:lnTo>
                            <a:pt x="16" y="13"/>
                          </a:lnTo>
                          <a:lnTo>
                            <a:pt x="16" y="11"/>
                          </a:lnTo>
                          <a:lnTo>
                            <a:pt x="2" y="2"/>
                          </a:lnTo>
                          <a:lnTo>
                            <a:pt x="0" y="2"/>
                          </a:lnTo>
                          <a:lnTo>
                            <a:pt x="8" y="0"/>
                          </a:lnTo>
                          <a:lnTo>
                            <a:pt x="8" y="14"/>
                          </a:lnTo>
                          <a:lnTo>
                            <a:pt x="13" y="14"/>
                          </a:lnTo>
                          <a:lnTo>
                            <a:pt x="16" y="13"/>
                          </a:lnTo>
                          <a:lnTo>
                            <a:pt x="8"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5" name="Freeform 3600"/>
                    <p:cNvSpPr>
                      <a:spLocks/>
                    </p:cNvSpPr>
                    <p:nvPr/>
                  </p:nvSpPr>
                  <p:spPr bwMode="auto">
                    <a:xfrm>
                      <a:off x="2604" y="3214"/>
                      <a:ext cx="16" cy="14"/>
                    </a:xfrm>
                    <a:custGeom>
                      <a:avLst/>
                      <a:gdLst>
                        <a:gd name="T0" fmla="*/ 8 w 16"/>
                        <a:gd name="T1" fmla="*/ 14 h 14"/>
                        <a:gd name="T2" fmla="*/ 16 w 16"/>
                        <a:gd name="T3" fmla="*/ 13 h 14"/>
                        <a:gd name="T4" fmla="*/ 16 w 16"/>
                        <a:gd name="T5" fmla="*/ 11 h 14"/>
                        <a:gd name="T6" fmla="*/ 2 w 16"/>
                        <a:gd name="T7" fmla="*/ 2 h 14"/>
                        <a:gd name="T8" fmla="*/ 0 w 16"/>
                        <a:gd name="T9" fmla="*/ 2 h 14"/>
                        <a:gd name="T10" fmla="*/ 8 w 16"/>
                        <a:gd name="T11" fmla="*/ 0 h 14"/>
                        <a:gd name="T12" fmla="*/ 8 w 16"/>
                        <a:gd name="T13" fmla="*/ 14 h 14"/>
                        <a:gd name="T14" fmla="*/ 13 w 16"/>
                        <a:gd name="T15" fmla="*/ 14 h 14"/>
                        <a:gd name="T16" fmla="*/ 16 w 16"/>
                        <a:gd name="T17" fmla="*/ 13 h 14"/>
                        <a:gd name="T18" fmla="*/ 8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8" y="14"/>
                          </a:moveTo>
                          <a:lnTo>
                            <a:pt x="16" y="13"/>
                          </a:lnTo>
                          <a:lnTo>
                            <a:pt x="16" y="11"/>
                          </a:lnTo>
                          <a:lnTo>
                            <a:pt x="2" y="2"/>
                          </a:lnTo>
                          <a:lnTo>
                            <a:pt x="0" y="2"/>
                          </a:lnTo>
                          <a:lnTo>
                            <a:pt x="8" y="0"/>
                          </a:lnTo>
                          <a:lnTo>
                            <a:pt x="8" y="14"/>
                          </a:lnTo>
                          <a:lnTo>
                            <a:pt x="13" y="14"/>
                          </a:lnTo>
                          <a:lnTo>
                            <a:pt x="16" y="13"/>
                          </a:lnTo>
                          <a:lnTo>
                            <a:pt x="8"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25" name="Group 3601"/>
                  <p:cNvGrpSpPr>
                    <a:grpSpLocks/>
                  </p:cNvGrpSpPr>
                  <p:nvPr/>
                </p:nvGrpSpPr>
                <p:grpSpPr bwMode="auto">
                  <a:xfrm>
                    <a:off x="2603" y="3214"/>
                    <a:ext cx="16" cy="14"/>
                    <a:chOff x="2603" y="3214"/>
                    <a:chExt cx="16" cy="14"/>
                  </a:xfrm>
                </p:grpSpPr>
                <p:sp>
                  <p:nvSpPr>
                    <p:cNvPr id="782" name="Freeform 3602"/>
                    <p:cNvSpPr>
                      <a:spLocks/>
                    </p:cNvSpPr>
                    <p:nvPr/>
                  </p:nvSpPr>
                  <p:spPr bwMode="auto">
                    <a:xfrm>
                      <a:off x="2603" y="3214"/>
                      <a:ext cx="16" cy="14"/>
                    </a:xfrm>
                    <a:custGeom>
                      <a:avLst/>
                      <a:gdLst>
                        <a:gd name="T0" fmla="*/ 16 w 16"/>
                        <a:gd name="T1" fmla="*/ 14 h 14"/>
                        <a:gd name="T2" fmla="*/ 16 w 16"/>
                        <a:gd name="T3" fmla="*/ 14 h 14"/>
                        <a:gd name="T4" fmla="*/ 0 w 16"/>
                        <a:gd name="T5" fmla="*/ 14 h 14"/>
                        <a:gd name="T6" fmla="*/ 0 w 16"/>
                        <a:gd name="T7" fmla="*/ 0 h 14"/>
                        <a:gd name="T8" fmla="*/ 16 w 16"/>
                        <a:gd name="T9" fmla="*/ 0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0" y="14"/>
                          </a:lnTo>
                          <a:lnTo>
                            <a:pt x="0" y="0"/>
                          </a:lnTo>
                          <a:lnTo>
                            <a:pt x="16" y="0"/>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3" name="Freeform 3603"/>
                    <p:cNvSpPr>
                      <a:spLocks/>
                    </p:cNvSpPr>
                    <p:nvPr/>
                  </p:nvSpPr>
                  <p:spPr bwMode="auto">
                    <a:xfrm>
                      <a:off x="2603" y="3214"/>
                      <a:ext cx="16" cy="14"/>
                    </a:xfrm>
                    <a:custGeom>
                      <a:avLst/>
                      <a:gdLst>
                        <a:gd name="T0" fmla="*/ 16 w 16"/>
                        <a:gd name="T1" fmla="*/ 14 h 14"/>
                        <a:gd name="T2" fmla="*/ 16 w 16"/>
                        <a:gd name="T3" fmla="*/ 14 h 14"/>
                        <a:gd name="T4" fmla="*/ 0 w 16"/>
                        <a:gd name="T5" fmla="*/ 14 h 14"/>
                        <a:gd name="T6" fmla="*/ 0 w 16"/>
                        <a:gd name="T7" fmla="*/ 0 h 14"/>
                        <a:gd name="T8" fmla="*/ 16 w 16"/>
                        <a:gd name="T9" fmla="*/ 0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0" y="14"/>
                          </a:lnTo>
                          <a:lnTo>
                            <a:pt x="0" y="0"/>
                          </a:lnTo>
                          <a:lnTo>
                            <a:pt x="16" y="0"/>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26" name="Group 3604"/>
                  <p:cNvGrpSpPr>
                    <a:grpSpLocks/>
                  </p:cNvGrpSpPr>
                  <p:nvPr/>
                </p:nvGrpSpPr>
                <p:grpSpPr bwMode="auto">
                  <a:xfrm>
                    <a:off x="2594" y="3214"/>
                    <a:ext cx="14" cy="14"/>
                    <a:chOff x="2594" y="3214"/>
                    <a:chExt cx="14" cy="14"/>
                  </a:xfrm>
                </p:grpSpPr>
                <p:sp>
                  <p:nvSpPr>
                    <p:cNvPr id="780" name="Freeform 3605"/>
                    <p:cNvSpPr>
                      <a:spLocks/>
                    </p:cNvSpPr>
                    <p:nvPr/>
                  </p:nvSpPr>
                  <p:spPr bwMode="auto">
                    <a:xfrm>
                      <a:off x="2594" y="3214"/>
                      <a:ext cx="14" cy="14"/>
                    </a:xfrm>
                    <a:custGeom>
                      <a:avLst/>
                      <a:gdLst>
                        <a:gd name="T0" fmla="*/ 0 w 14"/>
                        <a:gd name="T1" fmla="*/ 14 h 14"/>
                        <a:gd name="T2" fmla="*/ 0 w 14"/>
                        <a:gd name="T3" fmla="*/ 14 h 14"/>
                        <a:gd name="T4" fmla="*/ 14 w 14"/>
                        <a:gd name="T5" fmla="*/ 14 h 14"/>
                        <a:gd name="T6" fmla="*/ 14 w 14"/>
                        <a:gd name="T7" fmla="*/ 0 h 14"/>
                        <a:gd name="T8" fmla="*/ 0 w 14"/>
                        <a:gd name="T9" fmla="*/ 0 h 14"/>
                        <a:gd name="T10" fmla="*/ 0 w 14"/>
                        <a:gd name="T11" fmla="*/ 14 h 14"/>
                      </a:gdLst>
                      <a:ahLst/>
                      <a:cxnLst>
                        <a:cxn ang="0">
                          <a:pos x="T0" y="T1"/>
                        </a:cxn>
                        <a:cxn ang="0">
                          <a:pos x="T2" y="T3"/>
                        </a:cxn>
                        <a:cxn ang="0">
                          <a:pos x="T4" y="T5"/>
                        </a:cxn>
                        <a:cxn ang="0">
                          <a:pos x="T6" y="T7"/>
                        </a:cxn>
                        <a:cxn ang="0">
                          <a:pos x="T8" y="T9"/>
                        </a:cxn>
                        <a:cxn ang="0">
                          <a:pos x="T10" y="T11"/>
                        </a:cxn>
                      </a:cxnLst>
                      <a:rect l="0" t="0" r="r" b="b"/>
                      <a:pathLst>
                        <a:path w="14" h="14">
                          <a:moveTo>
                            <a:pt x="0" y="14"/>
                          </a:moveTo>
                          <a:lnTo>
                            <a:pt x="0" y="14"/>
                          </a:lnTo>
                          <a:lnTo>
                            <a:pt x="14" y="14"/>
                          </a:lnTo>
                          <a:lnTo>
                            <a:pt x="14"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1" name="Freeform 3606"/>
                    <p:cNvSpPr>
                      <a:spLocks/>
                    </p:cNvSpPr>
                    <p:nvPr/>
                  </p:nvSpPr>
                  <p:spPr bwMode="auto">
                    <a:xfrm>
                      <a:off x="2594" y="3214"/>
                      <a:ext cx="14" cy="14"/>
                    </a:xfrm>
                    <a:custGeom>
                      <a:avLst/>
                      <a:gdLst>
                        <a:gd name="T0" fmla="*/ 0 w 14"/>
                        <a:gd name="T1" fmla="*/ 14 h 14"/>
                        <a:gd name="T2" fmla="*/ 0 w 14"/>
                        <a:gd name="T3" fmla="*/ 14 h 14"/>
                        <a:gd name="T4" fmla="*/ 14 w 14"/>
                        <a:gd name="T5" fmla="*/ 14 h 14"/>
                        <a:gd name="T6" fmla="*/ 14 w 14"/>
                        <a:gd name="T7" fmla="*/ 0 h 14"/>
                        <a:gd name="T8" fmla="*/ 0 w 14"/>
                        <a:gd name="T9" fmla="*/ 0 h 14"/>
                        <a:gd name="T10" fmla="*/ 0 w 14"/>
                        <a:gd name="T11" fmla="*/ 14 h 14"/>
                      </a:gdLst>
                      <a:ahLst/>
                      <a:cxnLst>
                        <a:cxn ang="0">
                          <a:pos x="T0" y="T1"/>
                        </a:cxn>
                        <a:cxn ang="0">
                          <a:pos x="T2" y="T3"/>
                        </a:cxn>
                        <a:cxn ang="0">
                          <a:pos x="T4" y="T5"/>
                        </a:cxn>
                        <a:cxn ang="0">
                          <a:pos x="T6" y="T7"/>
                        </a:cxn>
                        <a:cxn ang="0">
                          <a:pos x="T8" y="T9"/>
                        </a:cxn>
                        <a:cxn ang="0">
                          <a:pos x="T10" y="T11"/>
                        </a:cxn>
                      </a:cxnLst>
                      <a:rect l="0" t="0" r="r" b="b"/>
                      <a:pathLst>
                        <a:path w="14" h="14">
                          <a:moveTo>
                            <a:pt x="0" y="14"/>
                          </a:moveTo>
                          <a:lnTo>
                            <a:pt x="0" y="14"/>
                          </a:lnTo>
                          <a:lnTo>
                            <a:pt x="14" y="14"/>
                          </a:lnTo>
                          <a:lnTo>
                            <a:pt x="14"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27" name="Group 3607"/>
                  <p:cNvGrpSpPr>
                    <a:grpSpLocks/>
                  </p:cNvGrpSpPr>
                  <p:nvPr/>
                </p:nvGrpSpPr>
                <p:grpSpPr bwMode="auto">
                  <a:xfrm>
                    <a:off x="2560" y="3214"/>
                    <a:ext cx="28" cy="14"/>
                    <a:chOff x="2560" y="3214"/>
                    <a:chExt cx="28" cy="14"/>
                  </a:xfrm>
                </p:grpSpPr>
                <p:sp>
                  <p:nvSpPr>
                    <p:cNvPr id="778" name="Freeform 3608"/>
                    <p:cNvSpPr>
                      <a:spLocks/>
                    </p:cNvSpPr>
                    <p:nvPr/>
                  </p:nvSpPr>
                  <p:spPr bwMode="auto">
                    <a:xfrm>
                      <a:off x="2560"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9" name="Freeform 3609"/>
                    <p:cNvSpPr>
                      <a:spLocks/>
                    </p:cNvSpPr>
                    <p:nvPr/>
                  </p:nvSpPr>
                  <p:spPr bwMode="auto">
                    <a:xfrm>
                      <a:off x="2560"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28" name="Group 3610"/>
                  <p:cNvGrpSpPr>
                    <a:grpSpLocks/>
                  </p:cNvGrpSpPr>
                  <p:nvPr/>
                </p:nvGrpSpPr>
                <p:grpSpPr bwMode="auto">
                  <a:xfrm>
                    <a:off x="2513" y="3214"/>
                    <a:ext cx="42" cy="14"/>
                    <a:chOff x="2513" y="3214"/>
                    <a:chExt cx="42" cy="14"/>
                  </a:xfrm>
                </p:grpSpPr>
                <p:sp>
                  <p:nvSpPr>
                    <p:cNvPr id="776" name="Freeform 3611"/>
                    <p:cNvSpPr>
                      <a:spLocks/>
                    </p:cNvSpPr>
                    <p:nvPr/>
                  </p:nvSpPr>
                  <p:spPr bwMode="auto">
                    <a:xfrm>
                      <a:off x="2513" y="3214"/>
                      <a:ext cx="42" cy="14"/>
                    </a:xfrm>
                    <a:custGeom>
                      <a:avLst/>
                      <a:gdLst>
                        <a:gd name="T0" fmla="*/ 0 w 42"/>
                        <a:gd name="T1" fmla="*/ 14 h 14"/>
                        <a:gd name="T2" fmla="*/ 0 w 42"/>
                        <a:gd name="T3" fmla="*/ 14 h 14"/>
                        <a:gd name="T4" fmla="*/ 42 w 42"/>
                        <a:gd name="T5" fmla="*/ 14 h 14"/>
                        <a:gd name="T6" fmla="*/ 42 w 42"/>
                        <a:gd name="T7" fmla="*/ 0 h 14"/>
                        <a:gd name="T8" fmla="*/ 0 w 42"/>
                        <a:gd name="T9" fmla="*/ 0 h 14"/>
                        <a:gd name="T10" fmla="*/ 0 w 42"/>
                        <a:gd name="T11" fmla="*/ 14 h 14"/>
                      </a:gdLst>
                      <a:ahLst/>
                      <a:cxnLst>
                        <a:cxn ang="0">
                          <a:pos x="T0" y="T1"/>
                        </a:cxn>
                        <a:cxn ang="0">
                          <a:pos x="T2" y="T3"/>
                        </a:cxn>
                        <a:cxn ang="0">
                          <a:pos x="T4" y="T5"/>
                        </a:cxn>
                        <a:cxn ang="0">
                          <a:pos x="T6" y="T7"/>
                        </a:cxn>
                        <a:cxn ang="0">
                          <a:pos x="T8" y="T9"/>
                        </a:cxn>
                        <a:cxn ang="0">
                          <a:pos x="T10" y="T11"/>
                        </a:cxn>
                      </a:cxnLst>
                      <a:rect l="0" t="0" r="r" b="b"/>
                      <a:pathLst>
                        <a:path w="42" h="14">
                          <a:moveTo>
                            <a:pt x="0" y="14"/>
                          </a:moveTo>
                          <a:lnTo>
                            <a:pt x="0" y="14"/>
                          </a:lnTo>
                          <a:lnTo>
                            <a:pt x="42" y="14"/>
                          </a:lnTo>
                          <a:lnTo>
                            <a:pt x="42"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7" name="Freeform 3612"/>
                    <p:cNvSpPr>
                      <a:spLocks/>
                    </p:cNvSpPr>
                    <p:nvPr/>
                  </p:nvSpPr>
                  <p:spPr bwMode="auto">
                    <a:xfrm>
                      <a:off x="2513" y="3214"/>
                      <a:ext cx="42" cy="14"/>
                    </a:xfrm>
                    <a:custGeom>
                      <a:avLst/>
                      <a:gdLst>
                        <a:gd name="T0" fmla="*/ 0 w 42"/>
                        <a:gd name="T1" fmla="*/ 14 h 14"/>
                        <a:gd name="T2" fmla="*/ 0 w 42"/>
                        <a:gd name="T3" fmla="*/ 14 h 14"/>
                        <a:gd name="T4" fmla="*/ 42 w 42"/>
                        <a:gd name="T5" fmla="*/ 14 h 14"/>
                        <a:gd name="T6" fmla="*/ 42 w 42"/>
                        <a:gd name="T7" fmla="*/ 0 h 14"/>
                        <a:gd name="T8" fmla="*/ 0 w 42"/>
                        <a:gd name="T9" fmla="*/ 0 h 14"/>
                        <a:gd name="T10" fmla="*/ 0 w 42"/>
                        <a:gd name="T11" fmla="*/ 14 h 14"/>
                      </a:gdLst>
                      <a:ahLst/>
                      <a:cxnLst>
                        <a:cxn ang="0">
                          <a:pos x="T0" y="T1"/>
                        </a:cxn>
                        <a:cxn ang="0">
                          <a:pos x="T2" y="T3"/>
                        </a:cxn>
                        <a:cxn ang="0">
                          <a:pos x="T4" y="T5"/>
                        </a:cxn>
                        <a:cxn ang="0">
                          <a:pos x="T6" y="T7"/>
                        </a:cxn>
                        <a:cxn ang="0">
                          <a:pos x="T8" y="T9"/>
                        </a:cxn>
                        <a:cxn ang="0">
                          <a:pos x="T10" y="T11"/>
                        </a:cxn>
                      </a:cxnLst>
                      <a:rect l="0" t="0" r="r" b="b"/>
                      <a:pathLst>
                        <a:path w="42" h="14">
                          <a:moveTo>
                            <a:pt x="0" y="14"/>
                          </a:moveTo>
                          <a:lnTo>
                            <a:pt x="0" y="14"/>
                          </a:lnTo>
                          <a:lnTo>
                            <a:pt x="42" y="14"/>
                          </a:lnTo>
                          <a:lnTo>
                            <a:pt x="42"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29" name="Group 3613"/>
                  <p:cNvGrpSpPr>
                    <a:grpSpLocks/>
                  </p:cNvGrpSpPr>
                  <p:nvPr/>
                </p:nvGrpSpPr>
                <p:grpSpPr bwMode="auto">
                  <a:xfrm>
                    <a:off x="2457" y="3214"/>
                    <a:ext cx="51" cy="14"/>
                    <a:chOff x="2457" y="3214"/>
                    <a:chExt cx="51" cy="14"/>
                  </a:xfrm>
                </p:grpSpPr>
                <p:sp>
                  <p:nvSpPr>
                    <p:cNvPr id="774" name="Freeform 3614"/>
                    <p:cNvSpPr>
                      <a:spLocks/>
                    </p:cNvSpPr>
                    <p:nvPr/>
                  </p:nvSpPr>
                  <p:spPr bwMode="auto">
                    <a:xfrm>
                      <a:off x="2457" y="3214"/>
                      <a:ext cx="51" cy="14"/>
                    </a:xfrm>
                    <a:custGeom>
                      <a:avLst/>
                      <a:gdLst>
                        <a:gd name="T0" fmla="*/ 0 w 51"/>
                        <a:gd name="T1" fmla="*/ 14 h 14"/>
                        <a:gd name="T2" fmla="*/ 0 w 51"/>
                        <a:gd name="T3" fmla="*/ 14 h 14"/>
                        <a:gd name="T4" fmla="*/ 51 w 51"/>
                        <a:gd name="T5" fmla="*/ 14 h 14"/>
                        <a:gd name="T6" fmla="*/ 51 w 51"/>
                        <a:gd name="T7" fmla="*/ 0 h 14"/>
                        <a:gd name="T8" fmla="*/ 0 w 51"/>
                        <a:gd name="T9" fmla="*/ 0 h 14"/>
                        <a:gd name="T10" fmla="*/ 0 w 51"/>
                        <a:gd name="T11" fmla="*/ 14 h 14"/>
                      </a:gdLst>
                      <a:ahLst/>
                      <a:cxnLst>
                        <a:cxn ang="0">
                          <a:pos x="T0" y="T1"/>
                        </a:cxn>
                        <a:cxn ang="0">
                          <a:pos x="T2" y="T3"/>
                        </a:cxn>
                        <a:cxn ang="0">
                          <a:pos x="T4" y="T5"/>
                        </a:cxn>
                        <a:cxn ang="0">
                          <a:pos x="T6" y="T7"/>
                        </a:cxn>
                        <a:cxn ang="0">
                          <a:pos x="T8" y="T9"/>
                        </a:cxn>
                        <a:cxn ang="0">
                          <a:pos x="T10" y="T11"/>
                        </a:cxn>
                      </a:cxnLst>
                      <a:rect l="0" t="0" r="r" b="b"/>
                      <a:pathLst>
                        <a:path w="51" h="14">
                          <a:moveTo>
                            <a:pt x="0" y="14"/>
                          </a:moveTo>
                          <a:lnTo>
                            <a:pt x="0" y="14"/>
                          </a:lnTo>
                          <a:lnTo>
                            <a:pt x="51" y="14"/>
                          </a:lnTo>
                          <a:lnTo>
                            <a:pt x="51"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5" name="Freeform 3615"/>
                    <p:cNvSpPr>
                      <a:spLocks/>
                    </p:cNvSpPr>
                    <p:nvPr/>
                  </p:nvSpPr>
                  <p:spPr bwMode="auto">
                    <a:xfrm>
                      <a:off x="2457" y="3214"/>
                      <a:ext cx="51" cy="14"/>
                    </a:xfrm>
                    <a:custGeom>
                      <a:avLst/>
                      <a:gdLst>
                        <a:gd name="T0" fmla="*/ 0 w 51"/>
                        <a:gd name="T1" fmla="*/ 14 h 14"/>
                        <a:gd name="T2" fmla="*/ 0 w 51"/>
                        <a:gd name="T3" fmla="*/ 14 h 14"/>
                        <a:gd name="T4" fmla="*/ 51 w 51"/>
                        <a:gd name="T5" fmla="*/ 14 h 14"/>
                        <a:gd name="T6" fmla="*/ 51 w 51"/>
                        <a:gd name="T7" fmla="*/ 0 h 14"/>
                        <a:gd name="T8" fmla="*/ 0 w 51"/>
                        <a:gd name="T9" fmla="*/ 0 h 14"/>
                        <a:gd name="T10" fmla="*/ 0 w 51"/>
                        <a:gd name="T11" fmla="*/ 14 h 14"/>
                      </a:gdLst>
                      <a:ahLst/>
                      <a:cxnLst>
                        <a:cxn ang="0">
                          <a:pos x="T0" y="T1"/>
                        </a:cxn>
                        <a:cxn ang="0">
                          <a:pos x="T2" y="T3"/>
                        </a:cxn>
                        <a:cxn ang="0">
                          <a:pos x="T4" y="T5"/>
                        </a:cxn>
                        <a:cxn ang="0">
                          <a:pos x="T6" y="T7"/>
                        </a:cxn>
                        <a:cxn ang="0">
                          <a:pos x="T8" y="T9"/>
                        </a:cxn>
                        <a:cxn ang="0">
                          <a:pos x="T10" y="T11"/>
                        </a:cxn>
                      </a:cxnLst>
                      <a:rect l="0" t="0" r="r" b="b"/>
                      <a:pathLst>
                        <a:path w="51" h="14">
                          <a:moveTo>
                            <a:pt x="0" y="14"/>
                          </a:moveTo>
                          <a:lnTo>
                            <a:pt x="0" y="14"/>
                          </a:lnTo>
                          <a:lnTo>
                            <a:pt x="51" y="14"/>
                          </a:lnTo>
                          <a:lnTo>
                            <a:pt x="51"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30" name="Group 3616"/>
                  <p:cNvGrpSpPr>
                    <a:grpSpLocks/>
                  </p:cNvGrpSpPr>
                  <p:nvPr/>
                </p:nvGrpSpPr>
                <p:grpSpPr bwMode="auto">
                  <a:xfrm>
                    <a:off x="2405" y="3214"/>
                    <a:ext cx="47" cy="14"/>
                    <a:chOff x="2405" y="3214"/>
                    <a:chExt cx="47" cy="14"/>
                  </a:xfrm>
                </p:grpSpPr>
                <p:sp>
                  <p:nvSpPr>
                    <p:cNvPr id="772" name="Freeform 3617"/>
                    <p:cNvSpPr>
                      <a:spLocks/>
                    </p:cNvSpPr>
                    <p:nvPr/>
                  </p:nvSpPr>
                  <p:spPr bwMode="auto">
                    <a:xfrm>
                      <a:off x="2405" y="3214"/>
                      <a:ext cx="47" cy="14"/>
                    </a:xfrm>
                    <a:custGeom>
                      <a:avLst/>
                      <a:gdLst>
                        <a:gd name="T0" fmla="*/ 0 w 47"/>
                        <a:gd name="T1" fmla="*/ 14 h 14"/>
                        <a:gd name="T2" fmla="*/ 0 w 47"/>
                        <a:gd name="T3" fmla="*/ 14 h 14"/>
                        <a:gd name="T4" fmla="*/ 47 w 47"/>
                        <a:gd name="T5" fmla="*/ 14 h 14"/>
                        <a:gd name="T6" fmla="*/ 47 w 47"/>
                        <a:gd name="T7" fmla="*/ 0 h 14"/>
                        <a:gd name="T8" fmla="*/ 0 w 47"/>
                        <a:gd name="T9" fmla="*/ 0 h 14"/>
                        <a:gd name="T10" fmla="*/ 0 w 47"/>
                        <a:gd name="T11" fmla="*/ 14 h 14"/>
                      </a:gdLst>
                      <a:ahLst/>
                      <a:cxnLst>
                        <a:cxn ang="0">
                          <a:pos x="T0" y="T1"/>
                        </a:cxn>
                        <a:cxn ang="0">
                          <a:pos x="T2" y="T3"/>
                        </a:cxn>
                        <a:cxn ang="0">
                          <a:pos x="T4" y="T5"/>
                        </a:cxn>
                        <a:cxn ang="0">
                          <a:pos x="T6" y="T7"/>
                        </a:cxn>
                        <a:cxn ang="0">
                          <a:pos x="T8" y="T9"/>
                        </a:cxn>
                        <a:cxn ang="0">
                          <a:pos x="T10" y="T11"/>
                        </a:cxn>
                      </a:cxnLst>
                      <a:rect l="0" t="0" r="r" b="b"/>
                      <a:pathLst>
                        <a:path w="47" h="14">
                          <a:moveTo>
                            <a:pt x="0" y="14"/>
                          </a:moveTo>
                          <a:lnTo>
                            <a:pt x="0" y="14"/>
                          </a:lnTo>
                          <a:lnTo>
                            <a:pt x="47" y="14"/>
                          </a:lnTo>
                          <a:lnTo>
                            <a:pt x="47"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3" name="Freeform 3618"/>
                    <p:cNvSpPr>
                      <a:spLocks/>
                    </p:cNvSpPr>
                    <p:nvPr/>
                  </p:nvSpPr>
                  <p:spPr bwMode="auto">
                    <a:xfrm>
                      <a:off x="2405" y="3214"/>
                      <a:ext cx="47" cy="14"/>
                    </a:xfrm>
                    <a:custGeom>
                      <a:avLst/>
                      <a:gdLst>
                        <a:gd name="T0" fmla="*/ 0 w 47"/>
                        <a:gd name="T1" fmla="*/ 14 h 14"/>
                        <a:gd name="T2" fmla="*/ 0 w 47"/>
                        <a:gd name="T3" fmla="*/ 14 h 14"/>
                        <a:gd name="T4" fmla="*/ 47 w 47"/>
                        <a:gd name="T5" fmla="*/ 14 h 14"/>
                        <a:gd name="T6" fmla="*/ 47 w 47"/>
                        <a:gd name="T7" fmla="*/ 0 h 14"/>
                        <a:gd name="T8" fmla="*/ 0 w 47"/>
                        <a:gd name="T9" fmla="*/ 0 h 14"/>
                        <a:gd name="T10" fmla="*/ 0 w 47"/>
                        <a:gd name="T11" fmla="*/ 14 h 14"/>
                      </a:gdLst>
                      <a:ahLst/>
                      <a:cxnLst>
                        <a:cxn ang="0">
                          <a:pos x="T0" y="T1"/>
                        </a:cxn>
                        <a:cxn ang="0">
                          <a:pos x="T2" y="T3"/>
                        </a:cxn>
                        <a:cxn ang="0">
                          <a:pos x="T4" y="T5"/>
                        </a:cxn>
                        <a:cxn ang="0">
                          <a:pos x="T6" y="T7"/>
                        </a:cxn>
                        <a:cxn ang="0">
                          <a:pos x="T8" y="T9"/>
                        </a:cxn>
                        <a:cxn ang="0">
                          <a:pos x="T10" y="T11"/>
                        </a:cxn>
                      </a:cxnLst>
                      <a:rect l="0" t="0" r="r" b="b"/>
                      <a:pathLst>
                        <a:path w="47" h="14">
                          <a:moveTo>
                            <a:pt x="0" y="14"/>
                          </a:moveTo>
                          <a:lnTo>
                            <a:pt x="0" y="14"/>
                          </a:lnTo>
                          <a:lnTo>
                            <a:pt x="47" y="14"/>
                          </a:lnTo>
                          <a:lnTo>
                            <a:pt x="47"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31" name="Group 3619"/>
                  <p:cNvGrpSpPr>
                    <a:grpSpLocks/>
                  </p:cNvGrpSpPr>
                  <p:nvPr/>
                </p:nvGrpSpPr>
                <p:grpSpPr bwMode="auto">
                  <a:xfrm>
                    <a:off x="2358" y="3214"/>
                    <a:ext cx="41" cy="14"/>
                    <a:chOff x="2358" y="3214"/>
                    <a:chExt cx="41" cy="14"/>
                  </a:xfrm>
                </p:grpSpPr>
                <p:sp>
                  <p:nvSpPr>
                    <p:cNvPr id="770" name="Freeform 3620"/>
                    <p:cNvSpPr>
                      <a:spLocks/>
                    </p:cNvSpPr>
                    <p:nvPr/>
                  </p:nvSpPr>
                  <p:spPr bwMode="auto">
                    <a:xfrm>
                      <a:off x="2358" y="3214"/>
                      <a:ext cx="41" cy="14"/>
                    </a:xfrm>
                    <a:custGeom>
                      <a:avLst/>
                      <a:gdLst>
                        <a:gd name="T0" fmla="*/ 0 w 41"/>
                        <a:gd name="T1" fmla="*/ 14 h 14"/>
                        <a:gd name="T2" fmla="*/ 0 w 41"/>
                        <a:gd name="T3" fmla="*/ 14 h 14"/>
                        <a:gd name="T4" fmla="*/ 41 w 41"/>
                        <a:gd name="T5" fmla="*/ 14 h 14"/>
                        <a:gd name="T6" fmla="*/ 41 w 41"/>
                        <a:gd name="T7" fmla="*/ 0 h 14"/>
                        <a:gd name="T8" fmla="*/ 0 w 41"/>
                        <a:gd name="T9" fmla="*/ 0 h 14"/>
                        <a:gd name="T10" fmla="*/ 0 w 41"/>
                        <a:gd name="T11" fmla="*/ 14 h 14"/>
                      </a:gdLst>
                      <a:ahLst/>
                      <a:cxnLst>
                        <a:cxn ang="0">
                          <a:pos x="T0" y="T1"/>
                        </a:cxn>
                        <a:cxn ang="0">
                          <a:pos x="T2" y="T3"/>
                        </a:cxn>
                        <a:cxn ang="0">
                          <a:pos x="T4" y="T5"/>
                        </a:cxn>
                        <a:cxn ang="0">
                          <a:pos x="T6" y="T7"/>
                        </a:cxn>
                        <a:cxn ang="0">
                          <a:pos x="T8" y="T9"/>
                        </a:cxn>
                        <a:cxn ang="0">
                          <a:pos x="T10" y="T11"/>
                        </a:cxn>
                      </a:cxnLst>
                      <a:rect l="0" t="0" r="r" b="b"/>
                      <a:pathLst>
                        <a:path w="41" h="14">
                          <a:moveTo>
                            <a:pt x="0" y="14"/>
                          </a:moveTo>
                          <a:lnTo>
                            <a:pt x="0" y="14"/>
                          </a:lnTo>
                          <a:lnTo>
                            <a:pt x="41" y="14"/>
                          </a:lnTo>
                          <a:lnTo>
                            <a:pt x="41"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1" name="Freeform 3621"/>
                    <p:cNvSpPr>
                      <a:spLocks/>
                    </p:cNvSpPr>
                    <p:nvPr/>
                  </p:nvSpPr>
                  <p:spPr bwMode="auto">
                    <a:xfrm>
                      <a:off x="2358" y="3214"/>
                      <a:ext cx="41" cy="14"/>
                    </a:xfrm>
                    <a:custGeom>
                      <a:avLst/>
                      <a:gdLst>
                        <a:gd name="T0" fmla="*/ 0 w 41"/>
                        <a:gd name="T1" fmla="*/ 14 h 14"/>
                        <a:gd name="T2" fmla="*/ 0 w 41"/>
                        <a:gd name="T3" fmla="*/ 14 h 14"/>
                        <a:gd name="T4" fmla="*/ 41 w 41"/>
                        <a:gd name="T5" fmla="*/ 14 h 14"/>
                        <a:gd name="T6" fmla="*/ 41 w 41"/>
                        <a:gd name="T7" fmla="*/ 0 h 14"/>
                        <a:gd name="T8" fmla="*/ 0 w 41"/>
                        <a:gd name="T9" fmla="*/ 0 h 14"/>
                        <a:gd name="T10" fmla="*/ 0 w 41"/>
                        <a:gd name="T11" fmla="*/ 14 h 14"/>
                      </a:gdLst>
                      <a:ahLst/>
                      <a:cxnLst>
                        <a:cxn ang="0">
                          <a:pos x="T0" y="T1"/>
                        </a:cxn>
                        <a:cxn ang="0">
                          <a:pos x="T2" y="T3"/>
                        </a:cxn>
                        <a:cxn ang="0">
                          <a:pos x="T4" y="T5"/>
                        </a:cxn>
                        <a:cxn ang="0">
                          <a:pos x="T6" y="T7"/>
                        </a:cxn>
                        <a:cxn ang="0">
                          <a:pos x="T8" y="T9"/>
                        </a:cxn>
                        <a:cxn ang="0">
                          <a:pos x="T10" y="T11"/>
                        </a:cxn>
                      </a:cxnLst>
                      <a:rect l="0" t="0" r="r" b="b"/>
                      <a:pathLst>
                        <a:path w="41" h="14">
                          <a:moveTo>
                            <a:pt x="0" y="14"/>
                          </a:moveTo>
                          <a:lnTo>
                            <a:pt x="0" y="14"/>
                          </a:lnTo>
                          <a:lnTo>
                            <a:pt x="41" y="14"/>
                          </a:lnTo>
                          <a:lnTo>
                            <a:pt x="41"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32" name="Group 3622"/>
                  <p:cNvGrpSpPr>
                    <a:grpSpLocks/>
                  </p:cNvGrpSpPr>
                  <p:nvPr/>
                </p:nvGrpSpPr>
                <p:grpSpPr bwMode="auto">
                  <a:xfrm>
                    <a:off x="2324" y="3214"/>
                    <a:ext cx="28" cy="14"/>
                    <a:chOff x="2324" y="3214"/>
                    <a:chExt cx="28" cy="14"/>
                  </a:xfrm>
                </p:grpSpPr>
                <p:sp>
                  <p:nvSpPr>
                    <p:cNvPr id="768" name="Freeform 3623"/>
                    <p:cNvSpPr>
                      <a:spLocks/>
                    </p:cNvSpPr>
                    <p:nvPr/>
                  </p:nvSpPr>
                  <p:spPr bwMode="auto">
                    <a:xfrm>
                      <a:off x="2324"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9" name="Freeform 3624"/>
                    <p:cNvSpPr>
                      <a:spLocks/>
                    </p:cNvSpPr>
                    <p:nvPr/>
                  </p:nvSpPr>
                  <p:spPr bwMode="auto">
                    <a:xfrm>
                      <a:off x="2324"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33" name="Group 3625"/>
                  <p:cNvGrpSpPr>
                    <a:grpSpLocks/>
                  </p:cNvGrpSpPr>
                  <p:nvPr/>
                </p:nvGrpSpPr>
                <p:grpSpPr bwMode="auto">
                  <a:xfrm>
                    <a:off x="2307" y="3214"/>
                    <a:ext cx="16" cy="14"/>
                    <a:chOff x="2307" y="3214"/>
                    <a:chExt cx="16" cy="14"/>
                  </a:xfrm>
                </p:grpSpPr>
                <p:sp>
                  <p:nvSpPr>
                    <p:cNvPr id="766" name="Freeform 3626"/>
                    <p:cNvSpPr>
                      <a:spLocks/>
                    </p:cNvSpPr>
                    <p:nvPr/>
                  </p:nvSpPr>
                  <p:spPr bwMode="auto">
                    <a:xfrm>
                      <a:off x="2307" y="3214"/>
                      <a:ext cx="16" cy="14"/>
                    </a:xfrm>
                    <a:custGeom>
                      <a:avLst/>
                      <a:gdLst>
                        <a:gd name="T0" fmla="*/ 0 w 16"/>
                        <a:gd name="T1" fmla="*/ 14 h 14"/>
                        <a:gd name="T2" fmla="*/ 0 w 16"/>
                        <a:gd name="T3" fmla="*/ 14 h 14"/>
                        <a:gd name="T4" fmla="*/ 16 w 16"/>
                        <a:gd name="T5" fmla="*/ 14 h 14"/>
                        <a:gd name="T6" fmla="*/ 16 w 16"/>
                        <a:gd name="T7" fmla="*/ 0 h 14"/>
                        <a:gd name="T8" fmla="*/ 0 w 16"/>
                        <a:gd name="T9" fmla="*/ 0 h 14"/>
                        <a:gd name="T10" fmla="*/ 0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0" y="14"/>
                          </a:moveTo>
                          <a:lnTo>
                            <a:pt x="0" y="14"/>
                          </a:lnTo>
                          <a:lnTo>
                            <a:pt x="16" y="14"/>
                          </a:lnTo>
                          <a:lnTo>
                            <a:pt x="16"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7" name="Freeform 3627"/>
                    <p:cNvSpPr>
                      <a:spLocks/>
                    </p:cNvSpPr>
                    <p:nvPr/>
                  </p:nvSpPr>
                  <p:spPr bwMode="auto">
                    <a:xfrm>
                      <a:off x="2307" y="3214"/>
                      <a:ext cx="16" cy="14"/>
                    </a:xfrm>
                    <a:custGeom>
                      <a:avLst/>
                      <a:gdLst>
                        <a:gd name="T0" fmla="*/ 0 w 16"/>
                        <a:gd name="T1" fmla="*/ 14 h 14"/>
                        <a:gd name="T2" fmla="*/ 0 w 16"/>
                        <a:gd name="T3" fmla="*/ 14 h 14"/>
                        <a:gd name="T4" fmla="*/ 16 w 16"/>
                        <a:gd name="T5" fmla="*/ 14 h 14"/>
                        <a:gd name="T6" fmla="*/ 16 w 16"/>
                        <a:gd name="T7" fmla="*/ 0 h 14"/>
                        <a:gd name="T8" fmla="*/ 0 w 16"/>
                        <a:gd name="T9" fmla="*/ 0 h 14"/>
                        <a:gd name="T10" fmla="*/ 0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0" y="14"/>
                          </a:moveTo>
                          <a:lnTo>
                            <a:pt x="0" y="14"/>
                          </a:lnTo>
                          <a:lnTo>
                            <a:pt x="16" y="14"/>
                          </a:lnTo>
                          <a:lnTo>
                            <a:pt x="16"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34" name="Group 3628"/>
                  <p:cNvGrpSpPr>
                    <a:grpSpLocks/>
                  </p:cNvGrpSpPr>
                  <p:nvPr/>
                </p:nvGrpSpPr>
                <p:grpSpPr bwMode="auto">
                  <a:xfrm>
                    <a:off x="2301" y="3214"/>
                    <a:ext cx="15" cy="14"/>
                    <a:chOff x="2301" y="3214"/>
                    <a:chExt cx="15" cy="14"/>
                  </a:xfrm>
                </p:grpSpPr>
                <p:sp>
                  <p:nvSpPr>
                    <p:cNvPr id="764" name="Freeform 3629"/>
                    <p:cNvSpPr>
                      <a:spLocks/>
                    </p:cNvSpPr>
                    <p:nvPr/>
                  </p:nvSpPr>
                  <p:spPr bwMode="auto">
                    <a:xfrm>
                      <a:off x="2301" y="3214"/>
                      <a:ext cx="15" cy="14"/>
                    </a:xfrm>
                    <a:custGeom>
                      <a:avLst/>
                      <a:gdLst>
                        <a:gd name="T0" fmla="*/ 0 w 15"/>
                        <a:gd name="T1" fmla="*/ 13 h 14"/>
                        <a:gd name="T2" fmla="*/ 9 w 15"/>
                        <a:gd name="T3" fmla="*/ 14 h 14"/>
                        <a:gd name="T4" fmla="*/ 9 w 15"/>
                        <a:gd name="T5" fmla="*/ 0 h 14"/>
                        <a:gd name="T6" fmla="*/ 15 w 15"/>
                        <a:gd name="T7" fmla="*/ 2 h 14"/>
                        <a:gd name="T8" fmla="*/ 0 w 15"/>
                        <a:gd name="T9" fmla="*/ 13 h 14"/>
                        <a:gd name="T10" fmla="*/ 3 w 15"/>
                        <a:gd name="T11" fmla="*/ 14 h 14"/>
                        <a:gd name="T12" fmla="*/ 9 w 15"/>
                        <a:gd name="T13" fmla="*/ 14 h 14"/>
                        <a:gd name="T14" fmla="*/ 0 w 15"/>
                        <a:gd name="T15" fmla="*/ 1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0" y="13"/>
                          </a:moveTo>
                          <a:lnTo>
                            <a:pt x="9" y="14"/>
                          </a:lnTo>
                          <a:lnTo>
                            <a:pt x="9" y="0"/>
                          </a:lnTo>
                          <a:lnTo>
                            <a:pt x="15" y="2"/>
                          </a:lnTo>
                          <a:lnTo>
                            <a:pt x="0" y="13"/>
                          </a:lnTo>
                          <a:lnTo>
                            <a:pt x="3" y="14"/>
                          </a:lnTo>
                          <a:lnTo>
                            <a:pt x="9" y="14"/>
                          </a:lnTo>
                          <a:lnTo>
                            <a:pt x="0"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5" name="Freeform 3630"/>
                    <p:cNvSpPr>
                      <a:spLocks/>
                    </p:cNvSpPr>
                    <p:nvPr/>
                  </p:nvSpPr>
                  <p:spPr bwMode="auto">
                    <a:xfrm>
                      <a:off x="2301" y="3214"/>
                      <a:ext cx="15" cy="14"/>
                    </a:xfrm>
                    <a:custGeom>
                      <a:avLst/>
                      <a:gdLst>
                        <a:gd name="T0" fmla="*/ 0 w 15"/>
                        <a:gd name="T1" fmla="*/ 13 h 14"/>
                        <a:gd name="T2" fmla="*/ 9 w 15"/>
                        <a:gd name="T3" fmla="*/ 14 h 14"/>
                        <a:gd name="T4" fmla="*/ 9 w 15"/>
                        <a:gd name="T5" fmla="*/ 0 h 14"/>
                        <a:gd name="T6" fmla="*/ 15 w 15"/>
                        <a:gd name="T7" fmla="*/ 2 h 14"/>
                        <a:gd name="T8" fmla="*/ 0 w 15"/>
                        <a:gd name="T9" fmla="*/ 13 h 14"/>
                        <a:gd name="T10" fmla="*/ 3 w 15"/>
                        <a:gd name="T11" fmla="*/ 14 h 14"/>
                        <a:gd name="T12" fmla="*/ 9 w 15"/>
                        <a:gd name="T13" fmla="*/ 14 h 14"/>
                        <a:gd name="T14" fmla="*/ 0 w 15"/>
                        <a:gd name="T15" fmla="*/ 1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0" y="13"/>
                          </a:moveTo>
                          <a:lnTo>
                            <a:pt x="9" y="14"/>
                          </a:lnTo>
                          <a:lnTo>
                            <a:pt x="9" y="0"/>
                          </a:lnTo>
                          <a:lnTo>
                            <a:pt x="15" y="2"/>
                          </a:lnTo>
                          <a:lnTo>
                            <a:pt x="0" y="13"/>
                          </a:lnTo>
                          <a:lnTo>
                            <a:pt x="3" y="14"/>
                          </a:lnTo>
                          <a:lnTo>
                            <a:pt x="9" y="14"/>
                          </a:lnTo>
                          <a:lnTo>
                            <a:pt x="0"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35" name="Group 3631"/>
                  <p:cNvGrpSpPr>
                    <a:grpSpLocks/>
                  </p:cNvGrpSpPr>
                  <p:nvPr/>
                </p:nvGrpSpPr>
                <p:grpSpPr bwMode="auto">
                  <a:xfrm>
                    <a:off x="2300" y="3212"/>
                    <a:ext cx="16" cy="13"/>
                    <a:chOff x="2300" y="3212"/>
                    <a:chExt cx="16" cy="13"/>
                  </a:xfrm>
                </p:grpSpPr>
                <p:sp>
                  <p:nvSpPr>
                    <p:cNvPr id="762" name="Freeform 3632"/>
                    <p:cNvSpPr>
                      <a:spLocks/>
                    </p:cNvSpPr>
                    <p:nvPr/>
                  </p:nvSpPr>
                  <p:spPr bwMode="auto">
                    <a:xfrm>
                      <a:off x="2300" y="3212"/>
                      <a:ext cx="16" cy="13"/>
                    </a:xfrm>
                    <a:custGeom>
                      <a:avLst/>
                      <a:gdLst>
                        <a:gd name="T0" fmla="*/ 2 w 16"/>
                        <a:gd name="T1" fmla="*/ 11 h 13"/>
                        <a:gd name="T2" fmla="*/ 0 w 16"/>
                        <a:gd name="T3" fmla="*/ 11 h 13"/>
                        <a:gd name="T4" fmla="*/ 2 w 16"/>
                        <a:gd name="T5" fmla="*/ 13 h 13"/>
                        <a:gd name="T6" fmla="*/ 16 w 16"/>
                        <a:gd name="T7" fmla="*/ 2 h 13"/>
                        <a:gd name="T8" fmla="*/ 16 w 16"/>
                        <a:gd name="T9" fmla="*/ 0 h 13"/>
                        <a:gd name="T10" fmla="*/ 13 w 16"/>
                        <a:gd name="T11" fmla="*/ 0 h 13"/>
                        <a:gd name="T12" fmla="*/ 16 w 16"/>
                        <a:gd name="T13" fmla="*/ 0 h 13"/>
                        <a:gd name="T14" fmla="*/ 13 w 16"/>
                        <a:gd name="T15" fmla="*/ 0 h 13"/>
                        <a:gd name="T16" fmla="*/ 2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2" y="11"/>
                          </a:moveTo>
                          <a:lnTo>
                            <a:pt x="0" y="11"/>
                          </a:lnTo>
                          <a:lnTo>
                            <a:pt x="2" y="13"/>
                          </a:lnTo>
                          <a:lnTo>
                            <a:pt x="16" y="2"/>
                          </a:lnTo>
                          <a:lnTo>
                            <a:pt x="16" y="0"/>
                          </a:lnTo>
                          <a:lnTo>
                            <a:pt x="13" y="0"/>
                          </a:lnTo>
                          <a:lnTo>
                            <a:pt x="16" y="0"/>
                          </a:lnTo>
                          <a:lnTo>
                            <a:pt x="13" y="0"/>
                          </a:lnTo>
                          <a:lnTo>
                            <a:pt x="2"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3" name="Freeform 3633"/>
                    <p:cNvSpPr>
                      <a:spLocks/>
                    </p:cNvSpPr>
                    <p:nvPr/>
                  </p:nvSpPr>
                  <p:spPr bwMode="auto">
                    <a:xfrm>
                      <a:off x="2300" y="3212"/>
                      <a:ext cx="16" cy="13"/>
                    </a:xfrm>
                    <a:custGeom>
                      <a:avLst/>
                      <a:gdLst>
                        <a:gd name="T0" fmla="*/ 2 w 16"/>
                        <a:gd name="T1" fmla="*/ 11 h 13"/>
                        <a:gd name="T2" fmla="*/ 0 w 16"/>
                        <a:gd name="T3" fmla="*/ 11 h 13"/>
                        <a:gd name="T4" fmla="*/ 2 w 16"/>
                        <a:gd name="T5" fmla="*/ 13 h 13"/>
                        <a:gd name="T6" fmla="*/ 16 w 16"/>
                        <a:gd name="T7" fmla="*/ 2 h 13"/>
                        <a:gd name="T8" fmla="*/ 16 w 16"/>
                        <a:gd name="T9" fmla="*/ 0 h 13"/>
                        <a:gd name="T10" fmla="*/ 13 w 16"/>
                        <a:gd name="T11" fmla="*/ 0 h 13"/>
                        <a:gd name="T12" fmla="*/ 16 w 16"/>
                        <a:gd name="T13" fmla="*/ 0 h 13"/>
                        <a:gd name="T14" fmla="*/ 13 w 16"/>
                        <a:gd name="T15" fmla="*/ 0 h 13"/>
                        <a:gd name="T16" fmla="*/ 2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2" y="11"/>
                          </a:moveTo>
                          <a:lnTo>
                            <a:pt x="0" y="11"/>
                          </a:lnTo>
                          <a:lnTo>
                            <a:pt x="2" y="13"/>
                          </a:lnTo>
                          <a:lnTo>
                            <a:pt x="16" y="2"/>
                          </a:lnTo>
                          <a:lnTo>
                            <a:pt x="16" y="0"/>
                          </a:lnTo>
                          <a:lnTo>
                            <a:pt x="13" y="0"/>
                          </a:lnTo>
                          <a:lnTo>
                            <a:pt x="16" y="0"/>
                          </a:lnTo>
                          <a:lnTo>
                            <a:pt x="13" y="0"/>
                          </a:lnTo>
                          <a:lnTo>
                            <a:pt x="2"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36" name="Group 3634"/>
                  <p:cNvGrpSpPr>
                    <a:grpSpLocks/>
                  </p:cNvGrpSpPr>
                  <p:nvPr/>
                </p:nvGrpSpPr>
                <p:grpSpPr bwMode="auto">
                  <a:xfrm>
                    <a:off x="2298" y="3211"/>
                    <a:ext cx="15" cy="13"/>
                    <a:chOff x="2298" y="3211"/>
                    <a:chExt cx="15" cy="13"/>
                  </a:xfrm>
                </p:grpSpPr>
                <p:sp>
                  <p:nvSpPr>
                    <p:cNvPr id="760" name="Freeform 3635"/>
                    <p:cNvSpPr>
                      <a:spLocks/>
                    </p:cNvSpPr>
                    <p:nvPr/>
                  </p:nvSpPr>
                  <p:spPr bwMode="auto">
                    <a:xfrm>
                      <a:off x="2298" y="3211"/>
                      <a:ext cx="15" cy="13"/>
                    </a:xfrm>
                    <a:custGeom>
                      <a:avLst/>
                      <a:gdLst>
                        <a:gd name="T0" fmla="*/ 0 w 15"/>
                        <a:gd name="T1" fmla="*/ 9 h 13"/>
                        <a:gd name="T2" fmla="*/ 3 w 15"/>
                        <a:gd name="T3" fmla="*/ 12 h 13"/>
                        <a:gd name="T4" fmla="*/ 3 w 15"/>
                        <a:gd name="T5" fmla="*/ 13 h 13"/>
                        <a:gd name="T6" fmla="*/ 13 w 15"/>
                        <a:gd name="T7" fmla="*/ 0 h 13"/>
                        <a:gd name="T8" fmla="*/ 11 w 15"/>
                        <a:gd name="T9" fmla="*/ 0 h 13"/>
                        <a:gd name="T10" fmla="*/ 15 w 15"/>
                        <a:gd name="T11" fmla="*/ 2 h 13"/>
                        <a:gd name="T12" fmla="*/ 0 w 15"/>
                        <a:gd name="T13" fmla="*/ 9 h 13"/>
                        <a:gd name="T14" fmla="*/ 1 w 15"/>
                        <a:gd name="T15" fmla="*/ 12 h 13"/>
                        <a:gd name="T16" fmla="*/ 3 w 15"/>
                        <a:gd name="T17" fmla="*/ 12 h 13"/>
                        <a:gd name="T18" fmla="*/ 0 w 15"/>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3">
                          <a:moveTo>
                            <a:pt x="0" y="9"/>
                          </a:moveTo>
                          <a:lnTo>
                            <a:pt x="3" y="12"/>
                          </a:lnTo>
                          <a:lnTo>
                            <a:pt x="3" y="13"/>
                          </a:lnTo>
                          <a:lnTo>
                            <a:pt x="13" y="0"/>
                          </a:lnTo>
                          <a:lnTo>
                            <a:pt x="11" y="0"/>
                          </a:lnTo>
                          <a:lnTo>
                            <a:pt x="15" y="2"/>
                          </a:lnTo>
                          <a:lnTo>
                            <a:pt x="0" y="9"/>
                          </a:lnTo>
                          <a:lnTo>
                            <a:pt x="1" y="12"/>
                          </a:lnTo>
                          <a:lnTo>
                            <a:pt x="3" y="12"/>
                          </a:lnTo>
                          <a:lnTo>
                            <a:pt x="0" y="9"/>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1" name="Freeform 3636"/>
                    <p:cNvSpPr>
                      <a:spLocks/>
                    </p:cNvSpPr>
                    <p:nvPr/>
                  </p:nvSpPr>
                  <p:spPr bwMode="auto">
                    <a:xfrm>
                      <a:off x="2298" y="3211"/>
                      <a:ext cx="15" cy="13"/>
                    </a:xfrm>
                    <a:custGeom>
                      <a:avLst/>
                      <a:gdLst>
                        <a:gd name="T0" fmla="*/ 0 w 15"/>
                        <a:gd name="T1" fmla="*/ 9 h 13"/>
                        <a:gd name="T2" fmla="*/ 3 w 15"/>
                        <a:gd name="T3" fmla="*/ 12 h 13"/>
                        <a:gd name="T4" fmla="*/ 3 w 15"/>
                        <a:gd name="T5" fmla="*/ 13 h 13"/>
                        <a:gd name="T6" fmla="*/ 13 w 15"/>
                        <a:gd name="T7" fmla="*/ 0 h 13"/>
                        <a:gd name="T8" fmla="*/ 11 w 15"/>
                        <a:gd name="T9" fmla="*/ 0 h 13"/>
                        <a:gd name="T10" fmla="*/ 15 w 15"/>
                        <a:gd name="T11" fmla="*/ 2 h 13"/>
                        <a:gd name="T12" fmla="*/ 0 w 15"/>
                        <a:gd name="T13" fmla="*/ 9 h 13"/>
                        <a:gd name="T14" fmla="*/ 1 w 15"/>
                        <a:gd name="T15" fmla="*/ 12 h 13"/>
                        <a:gd name="T16" fmla="*/ 3 w 15"/>
                        <a:gd name="T17" fmla="*/ 12 h 13"/>
                        <a:gd name="T18" fmla="*/ 0 w 15"/>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3">
                          <a:moveTo>
                            <a:pt x="0" y="9"/>
                          </a:moveTo>
                          <a:lnTo>
                            <a:pt x="3" y="12"/>
                          </a:lnTo>
                          <a:lnTo>
                            <a:pt x="3" y="13"/>
                          </a:lnTo>
                          <a:lnTo>
                            <a:pt x="13" y="0"/>
                          </a:lnTo>
                          <a:lnTo>
                            <a:pt x="11" y="0"/>
                          </a:lnTo>
                          <a:lnTo>
                            <a:pt x="15" y="2"/>
                          </a:lnTo>
                          <a:lnTo>
                            <a:pt x="0" y="9"/>
                          </a:lnTo>
                          <a:lnTo>
                            <a:pt x="1" y="12"/>
                          </a:lnTo>
                          <a:lnTo>
                            <a:pt x="3" y="12"/>
                          </a:lnTo>
                          <a:lnTo>
                            <a:pt x="0" y="9"/>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37" name="Group 3637"/>
                  <p:cNvGrpSpPr>
                    <a:grpSpLocks/>
                  </p:cNvGrpSpPr>
                  <p:nvPr/>
                </p:nvGrpSpPr>
                <p:grpSpPr bwMode="auto">
                  <a:xfrm>
                    <a:off x="2297" y="3208"/>
                    <a:ext cx="15" cy="13"/>
                    <a:chOff x="2297" y="3208"/>
                    <a:chExt cx="15" cy="13"/>
                  </a:xfrm>
                </p:grpSpPr>
                <p:sp>
                  <p:nvSpPr>
                    <p:cNvPr id="758" name="Freeform 3638"/>
                    <p:cNvSpPr>
                      <a:spLocks/>
                    </p:cNvSpPr>
                    <p:nvPr/>
                  </p:nvSpPr>
                  <p:spPr bwMode="auto">
                    <a:xfrm>
                      <a:off x="2297" y="3208"/>
                      <a:ext cx="15" cy="13"/>
                    </a:xfrm>
                    <a:custGeom>
                      <a:avLst/>
                      <a:gdLst>
                        <a:gd name="T0" fmla="*/ 0 w 15"/>
                        <a:gd name="T1" fmla="*/ 0 h 13"/>
                        <a:gd name="T2" fmla="*/ 0 w 15"/>
                        <a:gd name="T3" fmla="*/ 6 h 13"/>
                        <a:gd name="T4" fmla="*/ 1 w 15"/>
                        <a:gd name="T5" fmla="*/ 13 h 13"/>
                        <a:gd name="T6" fmla="*/ 15 w 15"/>
                        <a:gd name="T7" fmla="*/ 6 h 13"/>
                        <a:gd name="T8" fmla="*/ 13 w 15"/>
                        <a:gd name="T9" fmla="*/ 0 h 13"/>
                        <a:gd name="T10" fmla="*/ 0 w 15"/>
                        <a:gd name="T11" fmla="*/ 0 h 13"/>
                        <a:gd name="T12" fmla="*/ 0 w 15"/>
                        <a:gd name="T13" fmla="*/ 6 h 13"/>
                        <a:gd name="T14" fmla="*/ 0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0" y="0"/>
                          </a:moveTo>
                          <a:lnTo>
                            <a:pt x="0" y="6"/>
                          </a:lnTo>
                          <a:lnTo>
                            <a:pt x="1" y="13"/>
                          </a:lnTo>
                          <a:lnTo>
                            <a:pt x="15" y="6"/>
                          </a:lnTo>
                          <a:lnTo>
                            <a:pt x="13" y="0"/>
                          </a:lnTo>
                          <a:lnTo>
                            <a:pt x="0" y="0"/>
                          </a:lnTo>
                          <a:lnTo>
                            <a:pt x="0" y="6"/>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9" name="Freeform 3639"/>
                    <p:cNvSpPr>
                      <a:spLocks/>
                    </p:cNvSpPr>
                    <p:nvPr/>
                  </p:nvSpPr>
                  <p:spPr bwMode="auto">
                    <a:xfrm>
                      <a:off x="2297" y="3208"/>
                      <a:ext cx="15" cy="13"/>
                    </a:xfrm>
                    <a:custGeom>
                      <a:avLst/>
                      <a:gdLst>
                        <a:gd name="T0" fmla="*/ 0 w 15"/>
                        <a:gd name="T1" fmla="*/ 0 h 13"/>
                        <a:gd name="T2" fmla="*/ 0 w 15"/>
                        <a:gd name="T3" fmla="*/ 6 h 13"/>
                        <a:gd name="T4" fmla="*/ 1 w 15"/>
                        <a:gd name="T5" fmla="*/ 13 h 13"/>
                        <a:gd name="T6" fmla="*/ 15 w 15"/>
                        <a:gd name="T7" fmla="*/ 6 h 13"/>
                        <a:gd name="T8" fmla="*/ 13 w 15"/>
                        <a:gd name="T9" fmla="*/ 0 h 13"/>
                        <a:gd name="T10" fmla="*/ 0 w 15"/>
                        <a:gd name="T11" fmla="*/ 0 h 13"/>
                        <a:gd name="T12" fmla="*/ 0 w 15"/>
                        <a:gd name="T13" fmla="*/ 6 h 13"/>
                        <a:gd name="T14" fmla="*/ 0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0" y="0"/>
                          </a:moveTo>
                          <a:lnTo>
                            <a:pt x="0" y="6"/>
                          </a:lnTo>
                          <a:lnTo>
                            <a:pt x="1" y="13"/>
                          </a:lnTo>
                          <a:lnTo>
                            <a:pt x="15" y="6"/>
                          </a:lnTo>
                          <a:lnTo>
                            <a:pt x="13" y="0"/>
                          </a:lnTo>
                          <a:lnTo>
                            <a:pt x="0" y="0"/>
                          </a:lnTo>
                          <a:lnTo>
                            <a:pt x="0" y="6"/>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38" name="Group 3640"/>
                  <p:cNvGrpSpPr>
                    <a:grpSpLocks/>
                  </p:cNvGrpSpPr>
                  <p:nvPr/>
                </p:nvGrpSpPr>
                <p:grpSpPr bwMode="auto">
                  <a:xfrm>
                    <a:off x="2297" y="3204"/>
                    <a:ext cx="15" cy="14"/>
                    <a:chOff x="2297" y="3204"/>
                    <a:chExt cx="15" cy="14"/>
                  </a:xfrm>
                </p:grpSpPr>
                <p:sp>
                  <p:nvSpPr>
                    <p:cNvPr id="756" name="Freeform 3641"/>
                    <p:cNvSpPr>
                      <a:spLocks/>
                    </p:cNvSpPr>
                    <p:nvPr/>
                  </p:nvSpPr>
                  <p:spPr bwMode="auto">
                    <a:xfrm>
                      <a:off x="2297" y="3204"/>
                      <a:ext cx="15" cy="14"/>
                    </a:xfrm>
                    <a:custGeom>
                      <a:avLst/>
                      <a:gdLst>
                        <a:gd name="T0" fmla="*/ 0 w 15"/>
                        <a:gd name="T1" fmla="*/ 14 h 14"/>
                        <a:gd name="T2" fmla="*/ 0 w 15"/>
                        <a:gd name="T3" fmla="*/ 14 h 14"/>
                        <a:gd name="T4" fmla="*/ 0 w 15"/>
                        <a:gd name="T5" fmla="*/ 0 h 14"/>
                        <a:gd name="T6" fmla="*/ 15 w 15"/>
                        <a:gd name="T7" fmla="*/ 0 h 14"/>
                        <a:gd name="T8" fmla="*/ 15 w 15"/>
                        <a:gd name="T9" fmla="*/ 14 h 14"/>
                        <a:gd name="T10" fmla="*/ 0 w 15"/>
                        <a:gd name="T11" fmla="*/ 14 h 14"/>
                      </a:gdLst>
                      <a:ahLst/>
                      <a:cxnLst>
                        <a:cxn ang="0">
                          <a:pos x="T0" y="T1"/>
                        </a:cxn>
                        <a:cxn ang="0">
                          <a:pos x="T2" y="T3"/>
                        </a:cxn>
                        <a:cxn ang="0">
                          <a:pos x="T4" y="T5"/>
                        </a:cxn>
                        <a:cxn ang="0">
                          <a:pos x="T6" y="T7"/>
                        </a:cxn>
                        <a:cxn ang="0">
                          <a:pos x="T8" y="T9"/>
                        </a:cxn>
                        <a:cxn ang="0">
                          <a:pos x="T10" y="T11"/>
                        </a:cxn>
                      </a:cxnLst>
                      <a:rect l="0" t="0" r="r" b="b"/>
                      <a:pathLst>
                        <a:path w="15" h="14">
                          <a:moveTo>
                            <a:pt x="0" y="14"/>
                          </a:moveTo>
                          <a:lnTo>
                            <a:pt x="0" y="14"/>
                          </a:lnTo>
                          <a:lnTo>
                            <a:pt x="0" y="0"/>
                          </a:lnTo>
                          <a:lnTo>
                            <a:pt x="15" y="0"/>
                          </a:lnTo>
                          <a:lnTo>
                            <a:pt x="15" y="14"/>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7" name="Freeform 3642"/>
                    <p:cNvSpPr>
                      <a:spLocks/>
                    </p:cNvSpPr>
                    <p:nvPr/>
                  </p:nvSpPr>
                  <p:spPr bwMode="auto">
                    <a:xfrm>
                      <a:off x="2297" y="3204"/>
                      <a:ext cx="15" cy="14"/>
                    </a:xfrm>
                    <a:custGeom>
                      <a:avLst/>
                      <a:gdLst>
                        <a:gd name="T0" fmla="*/ 0 w 15"/>
                        <a:gd name="T1" fmla="*/ 14 h 14"/>
                        <a:gd name="T2" fmla="*/ 0 w 15"/>
                        <a:gd name="T3" fmla="*/ 14 h 14"/>
                        <a:gd name="T4" fmla="*/ 0 w 15"/>
                        <a:gd name="T5" fmla="*/ 0 h 14"/>
                        <a:gd name="T6" fmla="*/ 15 w 15"/>
                        <a:gd name="T7" fmla="*/ 0 h 14"/>
                        <a:gd name="T8" fmla="*/ 15 w 15"/>
                        <a:gd name="T9" fmla="*/ 14 h 14"/>
                        <a:gd name="T10" fmla="*/ 0 w 15"/>
                        <a:gd name="T11" fmla="*/ 14 h 14"/>
                      </a:gdLst>
                      <a:ahLst/>
                      <a:cxnLst>
                        <a:cxn ang="0">
                          <a:pos x="T0" y="T1"/>
                        </a:cxn>
                        <a:cxn ang="0">
                          <a:pos x="T2" y="T3"/>
                        </a:cxn>
                        <a:cxn ang="0">
                          <a:pos x="T4" y="T5"/>
                        </a:cxn>
                        <a:cxn ang="0">
                          <a:pos x="T6" y="T7"/>
                        </a:cxn>
                        <a:cxn ang="0">
                          <a:pos x="T8" y="T9"/>
                        </a:cxn>
                        <a:cxn ang="0">
                          <a:pos x="T10" y="T11"/>
                        </a:cxn>
                      </a:cxnLst>
                      <a:rect l="0" t="0" r="r" b="b"/>
                      <a:pathLst>
                        <a:path w="15" h="14">
                          <a:moveTo>
                            <a:pt x="0" y="14"/>
                          </a:moveTo>
                          <a:lnTo>
                            <a:pt x="0" y="14"/>
                          </a:lnTo>
                          <a:lnTo>
                            <a:pt x="0" y="0"/>
                          </a:lnTo>
                          <a:lnTo>
                            <a:pt x="15" y="0"/>
                          </a:lnTo>
                          <a:lnTo>
                            <a:pt x="15" y="14"/>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39" name="Group 3643"/>
                  <p:cNvGrpSpPr>
                    <a:grpSpLocks/>
                  </p:cNvGrpSpPr>
                  <p:nvPr/>
                </p:nvGrpSpPr>
                <p:grpSpPr bwMode="auto">
                  <a:xfrm>
                    <a:off x="2297" y="3198"/>
                    <a:ext cx="15" cy="14"/>
                    <a:chOff x="2297" y="3198"/>
                    <a:chExt cx="15" cy="14"/>
                  </a:xfrm>
                </p:grpSpPr>
                <p:sp>
                  <p:nvSpPr>
                    <p:cNvPr id="754" name="Freeform 3644"/>
                    <p:cNvSpPr>
                      <a:spLocks/>
                    </p:cNvSpPr>
                    <p:nvPr/>
                  </p:nvSpPr>
                  <p:spPr bwMode="auto">
                    <a:xfrm>
                      <a:off x="2297" y="3198"/>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5" name="Freeform 3645"/>
                    <p:cNvSpPr>
                      <a:spLocks/>
                    </p:cNvSpPr>
                    <p:nvPr/>
                  </p:nvSpPr>
                  <p:spPr bwMode="auto">
                    <a:xfrm>
                      <a:off x="2297" y="3198"/>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40" name="Group 3646"/>
                  <p:cNvGrpSpPr>
                    <a:grpSpLocks/>
                  </p:cNvGrpSpPr>
                  <p:nvPr/>
                </p:nvGrpSpPr>
                <p:grpSpPr bwMode="auto">
                  <a:xfrm>
                    <a:off x="2297" y="3190"/>
                    <a:ext cx="15" cy="13"/>
                    <a:chOff x="2297" y="3190"/>
                    <a:chExt cx="15" cy="13"/>
                  </a:xfrm>
                </p:grpSpPr>
                <p:sp>
                  <p:nvSpPr>
                    <p:cNvPr id="752" name="Freeform 3647"/>
                    <p:cNvSpPr>
                      <a:spLocks/>
                    </p:cNvSpPr>
                    <p:nvPr/>
                  </p:nvSpPr>
                  <p:spPr bwMode="auto">
                    <a:xfrm>
                      <a:off x="2297" y="3190"/>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3" name="Freeform 3648"/>
                    <p:cNvSpPr>
                      <a:spLocks/>
                    </p:cNvSpPr>
                    <p:nvPr/>
                  </p:nvSpPr>
                  <p:spPr bwMode="auto">
                    <a:xfrm>
                      <a:off x="2297" y="3190"/>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41" name="Group 3649"/>
                  <p:cNvGrpSpPr>
                    <a:grpSpLocks/>
                  </p:cNvGrpSpPr>
                  <p:nvPr/>
                </p:nvGrpSpPr>
                <p:grpSpPr bwMode="auto">
                  <a:xfrm>
                    <a:off x="2297" y="3182"/>
                    <a:ext cx="15" cy="14"/>
                    <a:chOff x="2297" y="3182"/>
                    <a:chExt cx="15" cy="14"/>
                  </a:xfrm>
                </p:grpSpPr>
                <p:sp>
                  <p:nvSpPr>
                    <p:cNvPr id="750" name="Freeform 3650"/>
                    <p:cNvSpPr>
                      <a:spLocks/>
                    </p:cNvSpPr>
                    <p:nvPr/>
                  </p:nvSpPr>
                  <p:spPr bwMode="auto">
                    <a:xfrm>
                      <a:off x="2297" y="318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1" name="Freeform 3651"/>
                    <p:cNvSpPr>
                      <a:spLocks/>
                    </p:cNvSpPr>
                    <p:nvPr/>
                  </p:nvSpPr>
                  <p:spPr bwMode="auto">
                    <a:xfrm>
                      <a:off x="2297" y="318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42" name="Group 3652"/>
                  <p:cNvGrpSpPr>
                    <a:grpSpLocks/>
                  </p:cNvGrpSpPr>
                  <p:nvPr/>
                </p:nvGrpSpPr>
                <p:grpSpPr bwMode="auto">
                  <a:xfrm>
                    <a:off x="2297" y="3172"/>
                    <a:ext cx="15" cy="14"/>
                    <a:chOff x="2297" y="3172"/>
                    <a:chExt cx="15" cy="14"/>
                  </a:xfrm>
                </p:grpSpPr>
                <p:sp>
                  <p:nvSpPr>
                    <p:cNvPr id="748" name="Freeform 3653"/>
                    <p:cNvSpPr>
                      <a:spLocks/>
                    </p:cNvSpPr>
                    <p:nvPr/>
                  </p:nvSpPr>
                  <p:spPr bwMode="auto">
                    <a:xfrm>
                      <a:off x="2297" y="317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9" name="Freeform 3654"/>
                    <p:cNvSpPr>
                      <a:spLocks/>
                    </p:cNvSpPr>
                    <p:nvPr/>
                  </p:nvSpPr>
                  <p:spPr bwMode="auto">
                    <a:xfrm>
                      <a:off x="2297" y="317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43" name="Group 3655"/>
                  <p:cNvGrpSpPr>
                    <a:grpSpLocks/>
                  </p:cNvGrpSpPr>
                  <p:nvPr/>
                </p:nvGrpSpPr>
                <p:grpSpPr bwMode="auto">
                  <a:xfrm>
                    <a:off x="2297" y="3162"/>
                    <a:ext cx="15" cy="14"/>
                    <a:chOff x="2297" y="3162"/>
                    <a:chExt cx="15" cy="14"/>
                  </a:xfrm>
                </p:grpSpPr>
                <p:sp>
                  <p:nvSpPr>
                    <p:cNvPr id="746" name="Freeform 3656"/>
                    <p:cNvSpPr>
                      <a:spLocks/>
                    </p:cNvSpPr>
                    <p:nvPr/>
                  </p:nvSpPr>
                  <p:spPr bwMode="auto">
                    <a:xfrm>
                      <a:off x="2297" y="316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7" name="Freeform 3657"/>
                    <p:cNvSpPr>
                      <a:spLocks/>
                    </p:cNvSpPr>
                    <p:nvPr/>
                  </p:nvSpPr>
                  <p:spPr bwMode="auto">
                    <a:xfrm>
                      <a:off x="2297" y="316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44" name="Group 3658"/>
                  <p:cNvGrpSpPr>
                    <a:grpSpLocks/>
                  </p:cNvGrpSpPr>
                  <p:nvPr/>
                </p:nvGrpSpPr>
                <p:grpSpPr bwMode="auto">
                  <a:xfrm>
                    <a:off x="2297" y="3153"/>
                    <a:ext cx="15" cy="13"/>
                    <a:chOff x="2297" y="3153"/>
                    <a:chExt cx="15" cy="13"/>
                  </a:xfrm>
                </p:grpSpPr>
                <p:sp>
                  <p:nvSpPr>
                    <p:cNvPr id="744" name="Freeform 3659"/>
                    <p:cNvSpPr>
                      <a:spLocks/>
                    </p:cNvSpPr>
                    <p:nvPr/>
                  </p:nvSpPr>
                  <p:spPr bwMode="auto">
                    <a:xfrm>
                      <a:off x="2297" y="3153"/>
                      <a:ext cx="14" cy="13"/>
                    </a:xfrm>
                    <a:custGeom>
                      <a:avLst/>
                      <a:gdLst>
                        <a:gd name="T0" fmla="*/ 0 w 14"/>
                        <a:gd name="T1" fmla="*/ 0 h 13"/>
                        <a:gd name="T2" fmla="*/ 0 w 14"/>
                        <a:gd name="T3" fmla="*/ 0 h 13"/>
                        <a:gd name="T4" fmla="*/ 0 w 14"/>
                        <a:gd name="T5" fmla="*/ 13 h 13"/>
                        <a:gd name="T6" fmla="*/ 14 w 14"/>
                        <a:gd name="T7" fmla="*/ 13 h 13"/>
                        <a:gd name="T8" fmla="*/ 14 w 14"/>
                        <a:gd name="T9" fmla="*/ 0 h 13"/>
                        <a:gd name="T10" fmla="*/ 0 w 14"/>
                        <a:gd name="T11" fmla="*/ 0 h 13"/>
                      </a:gdLst>
                      <a:ahLst/>
                      <a:cxnLst>
                        <a:cxn ang="0">
                          <a:pos x="T0" y="T1"/>
                        </a:cxn>
                        <a:cxn ang="0">
                          <a:pos x="T2" y="T3"/>
                        </a:cxn>
                        <a:cxn ang="0">
                          <a:pos x="T4" y="T5"/>
                        </a:cxn>
                        <a:cxn ang="0">
                          <a:pos x="T6" y="T7"/>
                        </a:cxn>
                        <a:cxn ang="0">
                          <a:pos x="T8" y="T9"/>
                        </a:cxn>
                        <a:cxn ang="0">
                          <a:pos x="T10" y="T11"/>
                        </a:cxn>
                      </a:cxnLst>
                      <a:rect l="0" t="0" r="r" b="b"/>
                      <a:pathLst>
                        <a:path w="14" h="13">
                          <a:moveTo>
                            <a:pt x="0" y="0"/>
                          </a:moveTo>
                          <a:lnTo>
                            <a:pt x="0" y="0"/>
                          </a:lnTo>
                          <a:lnTo>
                            <a:pt x="0" y="13"/>
                          </a:lnTo>
                          <a:lnTo>
                            <a:pt x="14" y="13"/>
                          </a:lnTo>
                          <a:lnTo>
                            <a:pt x="14"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5" name="Freeform 3660"/>
                    <p:cNvSpPr>
                      <a:spLocks/>
                    </p:cNvSpPr>
                    <p:nvPr/>
                  </p:nvSpPr>
                  <p:spPr bwMode="auto">
                    <a:xfrm>
                      <a:off x="2297" y="3153"/>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45" name="Group 3661"/>
                  <p:cNvGrpSpPr>
                    <a:grpSpLocks/>
                  </p:cNvGrpSpPr>
                  <p:nvPr/>
                </p:nvGrpSpPr>
                <p:grpSpPr bwMode="auto">
                  <a:xfrm>
                    <a:off x="2297" y="3145"/>
                    <a:ext cx="14" cy="14"/>
                    <a:chOff x="2297" y="3145"/>
                    <a:chExt cx="14" cy="14"/>
                  </a:xfrm>
                </p:grpSpPr>
                <p:sp>
                  <p:nvSpPr>
                    <p:cNvPr id="742" name="Freeform 3662"/>
                    <p:cNvSpPr>
                      <a:spLocks/>
                    </p:cNvSpPr>
                    <p:nvPr/>
                  </p:nvSpPr>
                  <p:spPr bwMode="auto">
                    <a:xfrm>
                      <a:off x="2297" y="3145"/>
                      <a:ext cx="14" cy="14"/>
                    </a:xfrm>
                    <a:custGeom>
                      <a:avLst/>
                      <a:gdLst>
                        <a:gd name="T0" fmla="*/ 1 w 14"/>
                        <a:gd name="T1" fmla="*/ 0 h 14"/>
                        <a:gd name="T2" fmla="*/ 0 w 14"/>
                        <a:gd name="T3" fmla="*/ 5 h 14"/>
                        <a:gd name="T4" fmla="*/ 0 w 14"/>
                        <a:gd name="T5" fmla="*/ 14 h 14"/>
                        <a:gd name="T6" fmla="*/ 14 w 14"/>
                        <a:gd name="T7" fmla="*/ 14 h 14"/>
                        <a:gd name="T8" fmla="*/ 14 w 14"/>
                        <a:gd name="T9" fmla="*/ 5 h 14"/>
                        <a:gd name="T10" fmla="*/ 13 w 14"/>
                        <a:gd name="T11" fmla="*/ 9 h 14"/>
                        <a:gd name="T12" fmla="*/ 1 w 14"/>
                        <a:gd name="T13" fmla="*/ 0 h 14"/>
                        <a:gd name="T14" fmla="*/ 0 w 14"/>
                        <a:gd name="T15" fmla="*/ 0 h 14"/>
                        <a:gd name="T16" fmla="*/ 0 w 14"/>
                        <a:gd name="T17" fmla="*/ 5 h 14"/>
                        <a:gd name="T18" fmla="*/ 1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 y="0"/>
                          </a:moveTo>
                          <a:lnTo>
                            <a:pt x="0" y="5"/>
                          </a:lnTo>
                          <a:lnTo>
                            <a:pt x="0" y="14"/>
                          </a:lnTo>
                          <a:lnTo>
                            <a:pt x="14" y="14"/>
                          </a:lnTo>
                          <a:lnTo>
                            <a:pt x="14" y="5"/>
                          </a:lnTo>
                          <a:lnTo>
                            <a:pt x="13" y="9"/>
                          </a:lnTo>
                          <a:lnTo>
                            <a:pt x="1" y="0"/>
                          </a:lnTo>
                          <a:lnTo>
                            <a:pt x="0" y="0"/>
                          </a:lnTo>
                          <a:lnTo>
                            <a:pt x="0" y="5"/>
                          </a:lnTo>
                          <a:lnTo>
                            <a:pt x="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3" name="Freeform 3663"/>
                    <p:cNvSpPr>
                      <a:spLocks/>
                    </p:cNvSpPr>
                    <p:nvPr/>
                  </p:nvSpPr>
                  <p:spPr bwMode="auto">
                    <a:xfrm>
                      <a:off x="2297" y="3145"/>
                      <a:ext cx="14" cy="14"/>
                    </a:xfrm>
                    <a:custGeom>
                      <a:avLst/>
                      <a:gdLst>
                        <a:gd name="T0" fmla="*/ 1 w 14"/>
                        <a:gd name="T1" fmla="*/ 0 h 14"/>
                        <a:gd name="T2" fmla="*/ 0 w 14"/>
                        <a:gd name="T3" fmla="*/ 5 h 14"/>
                        <a:gd name="T4" fmla="*/ 0 w 14"/>
                        <a:gd name="T5" fmla="*/ 14 h 14"/>
                        <a:gd name="T6" fmla="*/ 14 w 14"/>
                        <a:gd name="T7" fmla="*/ 14 h 14"/>
                        <a:gd name="T8" fmla="*/ 14 w 14"/>
                        <a:gd name="T9" fmla="*/ 5 h 14"/>
                        <a:gd name="T10" fmla="*/ 13 w 14"/>
                        <a:gd name="T11" fmla="*/ 9 h 14"/>
                        <a:gd name="T12" fmla="*/ 1 w 14"/>
                        <a:gd name="T13" fmla="*/ 0 h 14"/>
                        <a:gd name="T14" fmla="*/ 0 w 14"/>
                        <a:gd name="T15" fmla="*/ 0 h 14"/>
                        <a:gd name="T16" fmla="*/ 0 w 14"/>
                        <a:gd name="T17" fmla="*/ 5 h 14"/>
                        <a:gd name="T18" fmla="*/ 1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 y="0"/>
                          </a:moveTo>
                          <a:lnTo>
                            <a:pt x="0" y="5"/>
                          </a:lnTo>
                          <a:lnTo>
                            <a:pt x="0" y="14"/>
                          </a:lnTo>
                          <a:lnTo>
                            <a:pt x="14" y="14"/>
                          </a:lnTo>
                          <a:lnTo>
                            <a:pt x="14" y="5"/>
                          </a:lnTo>
                          <a:lnTo>
                            <a:pt x="13" y="9"/>
                          </a:lnTo>
                          <a:lnTo>
                            <a:pt x="1" y="0"/>
                          </a:lnTo>
                          <a:lnTo>
                            <a:pt x="0" y="0"/>
                          </a:lnTo>
                          <a:lnTo>
                            <a:pt x="0" y="5"/>
                          </a:lnTo>
                          <a:lnTo>
                            <a:pt x="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46" name="Group 3664"/>
                  <p:cNvGrpSpPr>
                    <a:grpSpLocks/>
                  </p:cNvGrpSpPr>
                  <p:nvPr/>
                </p:nvGrpSpPr>
                <p:grpSpPr bwMode="auto">
                  <a:xfrm>
                    <a:off x="2298" y="3144"/>
                    <a:ext cx="15" cy="13"/>
                    <a:chOff x="2298" y="3144"/>
                    <a:chExt cx="15" cy="13"/>
                  </a:xfrm>
                </p:grpSpPr>
                <p:sp>
                  <p:nvSpPr>
                    <p:cNvPr id="740" name="Freeform 3665"/>
                    <p:cNvSpPr>
                      <a:spLocks/>
                    </p:cNvSpPr>
                    <p:nvPr/>
                  </p:nvSpPr>
                  <p:spPr bwMode="auto">
                    <a:xfrm>
                      <a:off x="2298" y="3144"/>
                      <a:ext cx="15" cy="13"/>
                    </a:xfrm>
                    <a:custGeom>
                      <a:avLst/>
                      <a:gdLst>
                        <a:gd name="T0" fmla="*/ 2 w 15"/>
                        <a:gd name="T1" fmla="*/ 0 h 13"/>
                        <a:gd name="T2" fmla="*/ 2 w 15"/>
                        <a:gd name="T3" fmla="*/ 0 h 13"/>
                        <a:gd name="T4" fmla="*/ 0 w 15"/>
                        <a:gd name="T5" fmla="*/ 5 h 13"/>
                        <a:gd name="T6" fmla="*/ 13 w 15"/>
                        <a:gd name="T7" fmla="*/ 13 h 13"/>
                        <a:gd name="T8" fmla="*/ 15 w 15"/>
                        <a:gd name="T9" fmla="*/ 13 h 13"/>
                        <a:gd name="T10" fmla="*/ 15 w 15"/>
                        <a:gd name="T11" fmla="*/ 9 h 13"/>
                        <a:gd name="T12" fmla="*/ 15 w 15"/>
                        <a:gd name="T13" fmla="*/ 13 h 13"/>
                        <a:gd name="T14" fmla="*/ 15 w 15"/>
                        <a:gd name="T15" fmla="*/ 9 h 13"/>
                        <a:gd name="T16" fmla="*/ 2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2" y="0"/>
                          </a:moveTo>
                          <a:lnTo>
                            <a:pt x="2" y="0"/>
                          </a:lnTo>
                          <a:lnTo>
                            <a:pt x="0" y="5"/>
                          </a:lnTo>
                          <a:lnTo>
                            <a:pt x="13" y="13"/>
                          </a:lnTo>
                          <a:lnTo>
                            <a:pt x="15" y="13"/>
                          </a:lnTo>
                          <a:lnTo>
                            <a:pt x="15" y="9"/>
                          </a:lnTo>
                          <a:lnTo>
                            <a:pt x="15" y="13"/>
                          </a:lnTo>
                          <a:lnTo>
                            <a:pt x="15" y="9"/>
                          </a:lnTo>
                          <a:lnTo>
                            <a:pt x="2"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1" name="Freeform 3666"/>
                    <p:cNvSpPr>
                      <a:spLocks/>
                    </p:cNvSpPr>
                    <p:nvPr/>
                  </p:nvSpPr>
                  <p:spPr bwMode="auto">
                    <a:xfrm>
                      <a:off x="2298" y="3144"/>
                      <a:ext cx="15" cy="13"/>
                    </a:xfrm>
                    <a:custGeom>
                      <a:avLst/>
                      <a:gdLst>
                        <a:gd name="T0" fmla="*/ 2 w 15"/>
                        <a:gd name="T1" fmla="*/ 0 h 13"/>
                        <a:gd name="T2" fmla="*/ 2 w 15"/>
                        <a:gd name="T3" fmla="*/ 0 h 13"/>
                        <a:gd name="T4" fmla="*/ 0 w 15"/>
                        <a:gd name="T5" fmla="*/ 5 h 13"/>
                        <a:gd name="T6" fmla="*/ 13 w 15"/>
                        <a:gd name="T7" fmla="*/ 13 h 13"/>
                        <a:gd name="T8" fmla="*/ 15 w 15"/>
                        <a:gd name="T9" fmla="*/ 13 h 13"/>
                        <a:gd name="T10" fmla="*/ 15 w 15"/>
                        <a:gd name="T11" fmla="*/ 9 h 13"/>
                        <a:gd name="T12" fmla="*/ 15 w 15"/>
                        <a:gd name="T13" fmla="*/ 13 h 13"/>
                        <a:gd name="T14" fmla="*/ 15 w 15"/>
                        <a:gd name="T15" fmla="*/ 9 h 13"/>
                        <a:gd name="T16" fmla="*/ 2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2" y="0"/>
                          </a:moveTo>
                          <a:lnTo>
                            <a:pt x="2" y="0"/>
                          </a:lnTo>
                          <a:lnTo>
                            <a:pt x="0" y="5"/>
                          </a:lnTo>
                          <a:lnTo>
                            <a:pt x="13" y="13"/>
                          </a:lnTo>
                          <a:lnTo>
                            <a:pt x="15" y="13"/>
                          </a:lnTo>
                          <a:lnTo>
                            <a:pt x="15" y="9"/>
                          </a:lnTo>
                          <a:lnTo>
                            <a:pt x="15" y="13"/>
                          </a:lnTo>
                          <a:lnTo>
                            <a:pt x="15" y="9"/>
                          </a:lnTo>
                          <a:lnTo>
                            <a:pt x="2"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47" name="Group 3667"/>
                  <p:cNvGrpSpPr>
                    <a:grpSpLocks/>
                  </p:cNvGrpSpPr>
                  <p:nvPr/>
                </p:nvGrpSpPr>
                <p:grpSpPr bwMode="auto">
                  <a:xfrm>
                    <a:off x="2298" y="3144"/>
                    <a:ext cx="16" cy="13"/>
                    <a:chOff x="2298" y="3144"/>
                    <a:chExt cx="16" cy="13"/>
                  </a:xfrm>
                </p:grpSpPr>
                <p:sp>
                  <p:nvSpPr>
                    <p:cNvPr id="738" name="Freeform 3668"/>
                    <p:cNvSpPr>
                      <a:spLocks/>
                    </p:cNvSpPr>
                    <p:nvPr/>
                  </p:nvSpPr>
                  <p:spPr bwMode="auto">
                    <a:xfrm>
                      <a:off x="2298" y="3144"/>
                      <a:ext cx="16" cy="13"/>
                    </a:xfrm>
                    <a:custGeom>
                      <a:avLst/>
                      <a:gdLst>
                        <a:gd name="T0" fmla="*/ 6 w 16"/>
                        <a:gd name="T1" fmla="*/ 0 h 13"/>
                        <a:gd name="T2" fmla="*/ 2 w 16"/>
                        <a:gd name="T3" fmla="*/ 4 h 13"/>
                        <a:gd name="T4" fmla="*/ 0 w 16"/>
                        <a:gd name="T5" fmla="*/ 6 h 13"/>
                        <a:gd name="T6" fmla="*/ 14 w 16"/>
                        <a:gd name="T7" fmla="*/ 12 h 13"/>
                        <a:gd name="T8" fmla="*/ 16 w 16"/>
                        <a:gd name="T9" fmla="*/ 10 h 13"/>
                        <a:gd name="T10" fmla="*/ 10 w 16"/>
                        <a:gd name="T11" fmla="*/ 13 h 13"/>
                        <a:gd name="T12" fmla="*/ 6 w 16"/>
                        <a:gd name="T13" fmla="*/ 0 h 13"/>
                        <a:gd name="T14" fmla="*/ 2 w 16"/>
                        <a:gd name="T15" fmla="*/ 2 h 13"/>
                        <a:gd name="T16" fmla="*/ 2 w 16"/>
                        <a:gd name="T17" fmla="*/ 4 h 13"/>
                        <a:gd name="T18" fmla="*/ 6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6" y="0"/>
                          </a:moveTo>
                          <a:lnTo>
                            <a:pt x="2" y="4"/>
                          </a:lnTo>
                          <a:lnTo>
                            <a:pt x="0" y="6"/>
                          </a:lnTo>
                          <a:lnTo>
                            <a:pt x="14" y="12"/>
                          </a:lnTo>
                          <a:lnTo>
                            <a:pt x="16" y="10"/>
                          </a:lnTo>
                          <a:lnTo>
                            <a:pt x="10" y="13"/>
                          </a:lnTo>
                          <a:lnTo>
                            <a:pt x="6" y="0"/>
                          </a:lnTo>
                          <a:lnTo>
                            <a:pt x="2" y="2"/>
                          </a:lnTo>
                          <a:lnTo>
                            <a:pt x="2" y="4"/>
                          </a:lnTo>
                          <a:lnTo>
                            <a:pt x="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9" name="Freeform 3669"/>
                    <p:cNvSpPr>
                      <a:spLocks/>
                    </p:cNvSpPr>
                    <p:nvPr/>
                  </p:nvSpPr>
                  <p:spPr bwMode="auto">
                    <a:xfrm>
                      <a:off x="2298" y="3144"/>
                      <a:ext cx="16" cy="13"/>
                    </a:xfrm>
                    <a:custGeom>
                      <a:avLst/>
                      <a:gdLst>
                        <a:gd name="T0" fmla="*/ 6 w 16"/>
                        <a:gd name="T1" fmla="*/ 0 h 13"/>
                        <a:gd name="T2" fmla="*/ 2 w 16"/>
                        <a:gd name="T3" fmla="*/ 4 h 13"/>
                        <a:gd name="T4" fmla="*/ 0 w 16"/>
                        <a:gd name="T5" fmla="*/ 6 h 13"/>
                        <a:gd name="T6" fmla="*/ 14 w 16"/>
                        <a:gd name="T7" fmla="*/ 12 h 13"/>
                        <a:gd name="T8" fmla="*/ 16 w 16"/>
                        <a:gd name="T9" fmla="*/ 10 h 13"/>
                        <a:gd name="T10" fmla="*/ 10 w 16"/>
                        <a:gd name="T11" fmla="*/ 13 h 13"/>
                        <a:gd name="T12" fmla="*/ 6 w 16"/>
                        <a:gd name="T13" fmla="*/ 0 h 13"/>
                        <a:gd name="T14" fmla="*/ 2 w 16"/>
                        <a:gd name="T15" fmla="*/ 2 h 13"/>
                        <a:gd name="T16" fmla="*/ 2 w 16"/>
                        <a:gd name="T17" fmla="*/ 4 h 13"/>
                        <a:gd name="T18" fmla="*/ 6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6" y="0"/>
                          </a:moveTo>
                          <a:lnTo>
                            <a:pt x="2" y="4"/>
                          </a:lnTo>
                          <a:lnTo>
                            <a:pt x="0" y="6"/>
                          </a:lnTo>
                          <a:lnTo>
                            <a:pt x="14" y="12"/>
                          </a:lnTo>
                          <a:lnTo>
                            <a:pt x="16" y="10"/>
                          </a:lnTo>
                          <a:lnTo>
                            <a:pt x="10" y="13"/>
                          </a:lnTo>
                          <a:lnTo>
                            <a:pt x="6" y="0"/>
                          </a:lnTo>
                          <a:lnTo>
                            <a:pt x="2" y="2"/>
                          </a:lnTo>
                          <a:lnTo>
                            <a:pt x="2" y="4"/>
                          </a:lnTo>
                          <a:lnTo>
                            <a:pt x="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48" name="Group 3670"/>
                  <p:cNvGrpSpPr>
                    <a:grpSpLocks/>
                  </p:cNvGrpSpPr>
                  <p:nvPr/>
                </p:nvGrpSpPr>
                <p:grpSpPr bwMode="auto">
                  <a:xfrm>
                    <a:off x="2300" y="3144"/>
                    <a:ext cx="16" cy="13"/>
                    <a:chOff x="2300" y="3144"/>
                    <a:chExt cx="16" cy="13"/>
                  </a:xfrm>
                </p:grpSpPr>
                <p:sp>
                  <p:nvSpPr>
                    <p:cNvPr id="736" name="Freeform 3671"/>
                    <p:cNvSpPr>
                      <a:spLocks/>
                    </p:cNvSpPr>
                    <p:nvPr/>
                  </p:nvSpPr>
                  <p:spPr bwMode="auto">
                    <a:xfrm>
                      <a:off x="2300" y="3144"/>
                      <a:ext cx="16" cy="13"/>
                    </a:xfrm>
                    <a:custGeom>
                      <a:avLst/>
                      <a:gdLst>
                        <a:gd name="T0" fmla="*/ 0 w 16"/>
                        <a:gd name="T1" fmla="*/ 6 h 13"/>
                        <a:gd name="T2" fmla="*/ 7 w 16"/>
                        <a:gd name="T3" fmla="*/ 0 h 13"/>
                        <a:gd name="T4" fmla="*/ 3 w 16"/>
                        <a:gd name="T5" fmla="*/ 0 h 13"/>
                        <a:gd name="T6" fmla="*/ 7 w 16"/>
                        <a:gd name="T7" fmla="*/ 13 h 13"/>
                        <a:gd name="T8" fmla="*/ 10 w 16"/>
                        <a:gd name="T9" fmla="*/ 13 h 13"/>
                        <a:gd name="T10" fmla="*/ 16 w 16"/>
                        <a:gd name="T11" fmla="*/ 8 h 13"/>
                        <a:gd name="T12" fmla="*/ 10 w 16"/>
                        <a:gd name="T13" fmla="*/ 13 h 13"/>
                        <a:gd name="T14" fmla="*/ 16 w 16"/>
                        <a:gd name="T15" fmla="*/ 12 h 13"/>
                        <a:gd name="T16" fmla="*/ 16 w 16"/>
                        <a:gd name="T17" fmla="*/ 8 h 13"/>
                        <a:gd name="T18" fmla="*/ 0 w 16"/>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0" y="6"/>
                          </a:moveTo>
                          <a:lnTo>
                            <a:pt x="7" y="0"/>
                          </a:lnTo>
                          <a:lnTo>
                            <a:pt x="3" y="0"/>
                          </a:lnTo>
                          <a:lnTo>
                            <a:pt x="7" y="13"/>
                          </a:lnTo>
                          <a:lnTo>
                            <a:pt x="10" y="13"/>
                          </a:lnTo>
                          <a:lnTo>
                            <a:pt x="16" y="8"/>
                          </a:lnTo>
                          <a:lnTo>
                            <a:pt x="10" y="13"/>
                          </a:lnTo>
                          <a:lnTo>
                            <a:pt x="16" y="12"/>
                          </a:lnTo>
                          <a:lnTo>
                            <a:pt x="16" y="8"/>
                          </a:lnTo>
                          <a:lnTo>
                            <a:pt x="0" y="6"/>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7" name="Freeform 3672"/>
                    <p:cNvSpPr>
                      <a:spLocks/>
                    </p:cNvSpPr>
                    <p:nvPr/>
                  </p:nvSpPr>
                  <p:spPr bwMode="auto">
                    <a:xfrm>
                      <a:off x="2300" y="3144"/>
                      <a:ext cx="16" cy="13"/>
                    </a:xfrm>
                    <a:custGeom>
                      <a:avLst/>
                      <a:gdLst>
                        <a:gd name="T0" fmla="*/ 0 w 16"/>
                        <a:gd name="T1" fmla="*/ 6 h 13"/>
                        <a:gd name="T2" fmla="*/ 7 w 16"/>
                        <a:gd name="T3" fmla="*/ 0 h 13"/>
                        <a:gd name="T4" fmla="*/ 3 w 16"/>
                        <a:gd name="T5" fmla="*/ 0 h 13"/>
                        <a:gd name="T6" fmla="*/ 7 w 16"/>
                        <a:gd name="T7" fmla="*/ 13 h 13"/>
                        <a:gd name="T8" fmla="*/ 10 w 16"/>
                        <a:gd name="T9" fmla="*/ 13 h 13"/>
                        <a:gd name="T10" fmla="*/ 16 w 16"/>
                        <a:gd name="T11" fmla="*/ 8 h 13"/>
                        <a:gd name="T12" fmla="*/ 10 w 16"/>
                        <a:gd name="T13" fmla="*/ 13 h 13"/>
                        <a:gd name="T14" fmla="*/ 16 w 16"/>
                        <a:gd name="T15" fmla="*/ 12 h 13"/>
                        <a:gd name="T16" fmla="*/ 16 w 16"/>
                        <a:gd name="T17" fmla="*/ 8 h 13"/>
                        <a:gd name="T18" fmla="*/ 0 w 16"/>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0" y="6"/>
                          </a:moveTo>
                          <a:lnTo>
                            <a:pt x="7" y="0"/>
                          </a:lnTo>
                          <a:lnTo>
                            <a:pt x="3" y="0"/>
                          </a:lnTo>
                          <a:lnTo>
                            <a:pt x="7" y="13"/>
                          </a:lnTo>
                          <a:lnTo>
                            <a:pt x="10" y="13"/>
                          </a:lnTo>
                          <a:lnTo>
                            <a:pt x="16" y="8"/>
                          </a:lnTo>
                          <a:lnTo>
                            <a:pt x="10" y="13"/>
                          </a:lnTo>
                          <a:lnTo>
                            <a:pt x="16" y="12"/>
                          </a:lnTo>
                          <a:lnTo>
                            <a:pt x="16" y="8"/>
                          </a:lnTo>
                          <a:lnTo>
                            <a:pt x="0" y="6"/>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49" name="Group 3673"/>
                  <p:cNvGrpSpPr>
                    <a:grpSpLocks/>
                  </p:cNvGrpSpPr>
                  <p:nvPr/>
                </p:nvGrpSpPr>
                <p:grpSpPr bwMode="auto">
                  <a:xfrm>
                    <a:off x="2300" y="3142"/>
                    <a:ext cx="16" cy="13"/>
                    <a:chOff x="2300" y="3142"/>
                    <a:chExt cx="16" cy="13"/>
                  </a:xfrm>
                </p:grpSpPr>
                <p:sp>
                  <p:nvSpPr>
                    <p:cNvPr id="734" name="Freeform 3674"/>
                    <p:cNvSpPr>
                      <a:spLocks/>
                    </p:cNvSpPr>
                    <p:nvPr/>
                  </p:nvSpPr>
                  <p:spPr bwMode="auto">
                    <a:xfrm>
                      <a:off x="2300" y="3142"/>
                      <a:ext cx="16" cy="13"/>
                    </a:xfrm>
                    <a:custGeom>
                      <a:avLst/>
                      <a:gdLst>
                        <a:gd name="T0" fmla="*/ 8 w 16"/>
                        <a:gd name="T1" fmla="*/ 0 h 13"/>
                        <a:gd name="T2" fmla="*/ 1 w 16"/>
                        <a:gd name="T3" fmla="*/ 6 h 13"/>
                        <a:gd name="T4" fmla="*/ 0 w 16"/>
                        <a:gd name="T5" fmla="*/ 7 h 13"/>
                        <a:gd name="T6" fmla="*/ 14 w 16"/>
                        <a:gd name="T7" fmla="*/ 10 h 13"/>
                        <a:gd name="T8" fmla="*/ 16 w 16"/>
                        <a:gd name="T9" fmla="*/ 7 h 13"/>
                        <a:gd name="T10" fmla="*/ 8 w 16"/>
                        <a:gd name="T11" fmla="*/ 13 h 13"/>
                        <a:gd name="T12" fmla="*/ 8 w 16"/>
                        <a:gd name="T13" fmla="*/ 0 h 13"/>
                        <a:gd name="T14" fmla="*/ 1 w 16"/>
                        <a:gd name="T15" fmla="*/ 0 h 13"/>
                        <a:gd name="T16" fmla="*/ 1 w 16"/>
                        <a:gd name="T17" fmla="*/ 6 h 13"/>
                        <a:gd name="T18" fmla="*/ 8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8" y="0"/>
                          </a:moveTo>
                          <a:lnTo>
                            <a:pt x="1" y="6"/>
                          </a:lnTo>
                          <a:lnTo>
                            <a:pt x="0" y="7"/>
                          </a:lnTo>
                          <a:lnTo>
                            <a:pt x="14" y="10"/>
                          </a:lnTo>
                          <a:lnTo>
                            <a:pt x="16" y="7"/>
                          </a:lnTo>
                          <a:lnTo>
                            <a:pt x="8" y="13"/>
                          </a:lnTo>
                          <a:lnTo>
                            <a:pt x="8" y="0"/>
                          </a:lnTo>
                          <a:lnTo>
                            <a:pt x="1" y="0"/>
                          </a:lnTo>
                          <a:lnTo>
                            <a:pt x="1" y="6"/>
                          </a:lnTo>
                          <a:lnTo>
                            <a:pt x="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5" name="Freeform 3675"/>
                    <p:cNvSpPr>
                      <a:spLocks/>
                    </p:cNvSpPr>
                    <p:nvPr/>
                  </p:nvSpPr>
                  <p:spPr bwMode="auto">
                    <a:xfrm>
                      <a:off x="2300" y="3142"/>
                      <a:ext cx="16" cy="13"/>
                    </a:xfrm>
                    <a:custGeom>
                      <a:avLst/>
                      <a:gdLst>
                        <a:gd name="T0" fmla="*/ 8 w 16"/>
                        <a:gd name="T1" fmla="*/ 0 h 13"/>
                        <a:gd name="T2" fmla="*/ 1 w 16"/>
                        <a:gd name="T3" fmla="*/ 6 h 13"/>
                        <a:gd name="T4" fmla="*/ 0 w 16"/>
                        <a:gd name="T5" fmla="*/ 7 h 13"/>
                        <a:gd name="T6" fmla="*/ 14 w 16"/>
                        <a:gd name="T7" fmla="*/ 10 h 13"/>
                        <a:gd name="T8" fmla="*/ 16 w 16"/>
                        <a:gd name="T9" fmla="*/ 7 h 13"/>
                        <a:gd name="T10" fmla="*/ 8 w 16"/>
                        <a:gd name="T11" fmla="*/ 13 h 13"/>
                        <a:gd name="T12" fmla="*/ 8 w 16"/>
                        <a:gd name="T13" fmla="*/ 0 h 13"/>
                        <a:gd name="T14" fmla="*/ 1 w 16"/>
                        <a:gd name="T15" fmla="*/ 0 h 13"/>
                        <a:gd name="T16" fmla="*/ 1 w 16"/>
                        <a:gd name="T17" fmla="*/ 6 h 13"/>
                        <a:gd name="T18" fmla="*/ 8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8" y="0"/>
                          </a:moveTo>
                          <a:lnTo>
                            <a:pt x="1" y="6"/>
                          </a:lnTo>
                          <a:lnTo>
                            <a:pt x="0" y="7"/>
                          </a:lnTo>
                          <a:lnTo>
                            <a:pt x="14" y="10"/>
                          </a:lnTo>
                          <a:lnTo>
                            <a:pt x="16" y="7"/>
                          </a:lnTo>
                          <a:lnTo>
                            <a:pt x="8" y="13"/>
                          </a:lnTo>
                          <a:lnTo>
                            <a:pt x="8" y="0"/>
                          </a:lnTo>
                          <a:lnTo>
                            <a:pt x="1" y="0"/>
                          </a:lnTo>
                          <a:lnTo>
                            <a:pt x="1" y="6"/>
                          </a:lnTo>
                          <a:lnTo>
                            <a:pt x="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50" name="Group 3676"/>
                  <p:cNvGrpSpPr>
                    <a:grpSpLocks/>
                  </p:cNvGrpSpPr>
                  <p:nvPr/>
                </p:nvGrpSpPr>
                <p:grpSpPr bwMode="auto">
                  <a:xfrm>
                    <a:off x="2307" y="3142"/>
                    <a:ext cx="16" cy="13"/>
                    <a:chOff x="2307" y="3142"/>
                    <a:chExt cx="16" cy="13"/>
                  </a:xfrm>
                </p:grpSpPr>
                <p:sp>
                  <p:nvSpPr>
                    <p:cNvPr id="732" name="Freeform 3677"/>
                    <p:cNvSpPr>
                      <a:spLocks/>
                    </p:cNvSpPr>
                    <p:nvPr/>
                  </p:nvSpPr>
                  <p:spPr bwMode="auto">
                    <a:xfrm>
                      <a:off x="2307" y="3142"/>
                      <a:ext cx="16" cy="13"/>
                    </a:xfrm>
                    <a:custGeom>
                      <a:avLst/>
                      <a:gdLst>
                        <a:gd name="T0" fmla="*/ 16 w 16"/>
                        <a:gd name="T1" fmla="*/ 0 h 13"/>
                        <a:gd name="T2" fmla="*/ 16 w 16"/>
                        <a:gd name="T3" fmla="*/ 0 h 13"/>
                        <a:gd name="T4" fmla="*/ 0 w 16"/>
                        <a:gd name="T5" fmla="*/ 0 h 13"/>
                        <a:gd name="T6" fmla="*/ 0 w 16"/>
                        <a:gd name="T7" fmla="*/ 13 h 13"/>
                        <a:gd name="T8" fmla="*/ 16 w 16"/>
                        <a:gd name="T9" fmla="*/ 13 h 13"/>
                        <a:gd name="T10" fmla="*/ 16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16" y="0"/>
                          </a:moveTo>
                          <a:lnTo>
                            <a:pt x="16" y="0"/>
                          </a:lnTo>
                          <a:lnTo>
                            <a:pt x="0" y="0"/>
                          </a:lnTo>
                          <a:lnTo>
                            <a:pt x="0" y="13"/>
                          </a:lnTo>
                          <a:lnTo>
                            <a:pt x="16" y="13"/>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3" name="Freeform 3678"/>
                    <p:cNvSpPr>
                      <a:spLocks/>
                    </p:cNvSpPr>
                    <p:nvPr/>
                  </p:nvSpPr>
                  <p:spPr bwMode="auto">
                    <a:xfrm>
                      <a:off x="2307" y="3142"/>
                      <a:ext cx="16" cy="13"/>
                    </a:xfrm>
                    <a:custGeom>
                      <a:avLst/>
                      <a:gdLst>
                        <a:gd name="T0" fmla="*/ 16 w 16"/>
                        <a:gd name="T1" fmla="*/ 0 h 13"/>
                        <a:gd name="T2" fmla="*/ 16 w 16"/>
                        <a:gd name="T3" fmla="*/ 0 h 13"/>
                        <a:gd name="T4" fmla="*/ 0 w 16"/>
                        <a:gd name="T5" fmla="*/ 0 h 13"/>
                        <a:gd name="T6" fmla="*/ 0 w 16"/>
                        <a:gd name="T7" fmla="*/ 13 h 13"/>
                        <a:gd name="T8" fmla="*/ 16 w 16"/>
                        <a:gd name="T9" fmla="*/ 13 h 13"/>
                        <a:gd name="T10" fmla="*/ 16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16" y="0"/>
                          </a:moveTo>
                          <a:lnTo>
                            <a:pt x="16" y="0"/>
                          </a:lnTo>
                          <a:lnTo>
                            <a:pt x="0" y="0"/>
                          </a:lnTo>
                          <a:lnTo>
                            <a:pt x="0" y="13"/>
                          </a:lnTo>
                          <a:lnTo>
                            <a:pt x="16" y="13"/>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51" name="Group 3679"/>
                  <p:cNvGrpSpPr>
                    <a:grpSpLocks/>
                  </p:cNvGrpSpPr>
                  <p:nvPr/>
                </p:nvGrpSpPr>
                <p:grpSpPr bwMode="auto">
                  <a:xfrm>
                    <a:off x="2323" y="3142"/>
                    <a:ext cx="29" cy="13"/>
                    <a:chOff x="2323" y="3142"/>
                    <a:chExt cx="29" cy="13"/>
                  </a:xfrm>
                </p:grpSpPr>
                <p:sp>
                  <p:nvSpPr>
                    <p:cNvPr id="730" name="Freeform 3680"/>
                    <p:cNvSpPr>
                      <a:spLocks/>
                    </p:cNvSpPr>
                    <p:nvPr/>
                  </p:nvSpPr>
                  <p:spPr bwMode="auto">
                    <a:xfrm>
                      <a:off x="2323" y="3142"/>
                      <a:ext cx="29" cy="13"/>
                    </a:xfrm>
                    <a:custGeom>
                      <a:avLst/>
                      <a:gdLst>
                        <a:gd name="T0" fmla="*/ 29 w 29"/>
                        <a:gd name="T1" fmla="*/ 0 h 13"/>
                        <a:gd name="T2" fmla="*/ 29 w 29"/>
                        <a:gd name="T3" fmla="*/ 0 h 13"/>
                        <a:gd name="T4" fmla="*/ 0 w 29"/>
                        <a:gd name="T5" fmla="*/ 0 h 13"/>
                        <a:gd name="T6" fmla="*/ 0 w 29"/>
                        <a:gd name="T7" fmla="*/ 13 h 13"/>
                        <a:gd name="T8" fmla="*/ 29 w 29"/>
                        <a:gd name="T9" fmla="*/ 13 h 13"/>
                        <a:gd name="T10" fmla="*/ 29 w 29"/>
                        <a:gd name="T11" fmla="*/ 0 h 13"/>
                      </a:gdLst>
                      <a:ahLst/>
                      <a:cxnLst>
                        <a:cxn ang="0">
                          <a:pos x="T0" y="T1"/>
                        </a:cxn>
                        <a:cxn ang="0">
                          <a:pos x="T2" y="T3"/>
                        </a:cxn>
                        <a:cxn ang="0">
                          <a:pos x="T4" y="T5"/>
                        </a:cxn>
                        <a:cxn ang="0">
                          <a:pos x="T6" y="T7"/>
                        </a:cxn>
                        <a:cxn ang="0">
                          <a:pos x="T8" y="T9"/>
                        </a:cxn>
                        <a:cxn ang="0">
                          <a:pos x="T10" y="T11"/>
                        </a:cxn>
                      </a:cxnLst>
                      <a:rect l="0" t="0" r="r" b="b"/>
                      <a:pathLst>
                        <a:path w="29" h="13">
                          <a:moveTo>
                            <a:pt x="29" y="0"/>
                          </a:moveTo>
                          <a:lnTo>
                            <a:pt x="29" y="0"/>
                          </a:lnTo>
                          <a:lnTo>
                            <a:pt x="0" y="0"/>
                          </a:lnTo>
                          <a:lnTo>
                            <a:pt x="0" y="13"/>
                          </a:lnTo>
                          <a:lnTo>
                            <a:pt x="29" y="13"/>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 name="Freeform 3681"/>
                    <p:cNvSpPr>
                      <a:spLocks/>
                    </p:cNvSpPr>
                    <p:nvPr/>
                  </p:nvSpPr>
                  <p:spPr bwMode="auto">
                    <a:xfrm>
                      <a:off x="2323" y="3142"/>
                      <a:ext cx="29" cy="13"/>
                    </a:xfrm>
                    <a:custGeom>
                      <a:avLst/>
                      <a:gdLst>
                        <a:gd name="T0" fmla="*/ 29 w 29"/>
                        <a:gd name="T1" fmla="*/ 0 h 13"/>
                        <a:gd name="T2" fmla="*/ 29 w 29"/>
                        <a:gd name="T3" fmla="*/ 0 h 13"/>
                        <a:gd name="T4" fmla="*/ 0 w 29"/>
                        <a:gd name="T5" fmla="*/ 0 h 13"/>
                        <a:gd name="T6" fmla="*/ 0 w 29"/>
                        <a:gd name="T7" fmla="*/ 13 h 13"/>
                        <a:gd name="T8" fmla="*/ 29 w 29"/>
                        <a:gd name="T9" fmla="*/ 13 h 13"/>
                        <a:gd name="T10" fmla="*/ 29 w 29"/>
                        <a:gd name="T11" fmla="*/ 0 h 13"/>
                      </a:gdLst>
                      <a:ahLst/>
                      <a:cxnLst>
                        <a:cxn ang="0">
                          <a:pos x="T0" y="T1"/>
                        </a:cxn>
                        <a:cxn ang="0">
                          <a:pos x="T2" y="T3"/>
                        </a:cxn>
                        <a:cxn ang="0">
                          <a:pos x="T4" y="T5"/>
                        </a:cxn>
                        <a:cxn ang="0">
                          <a:pos x="T6" y="T7"/>
                        </a:cxn>
                        <a:cxn ang="0">
                          <a:pos x="T8" y="T9"/>
                        </a:cxn>
                        <a:cxn ang="0">
                          <a:pos x="T10" y="T11"/>
                        </a:cxn>
                      </a:cxnLst>
                      <a:rect l="0" t="0" r="r" b="b"/>
                      <a:pathLst>
                        <a:path w="29" h="13">
                          <a:moveTo>
                            <a:pt x="29" y="0"/>
                          </a:moveTo>
                          <a:lnTo>
                            <a:pt x="29" y="0"/>
                          </a:lnTo>
                          <a:lnTo>
                            <a:pt x="0" y="0"/>
                          </a:lnTo>
                          <a:lnTo>
                            <a:pt x="0" y="13"/>
                          </a:lnTo>
                          <a:lnTo>
                            <a:pt x="29" y="13"/>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52" name="Group 3682"/>
                  <p:cNvGrpSpPr>
                    <a:grpSpLocks/>
                  </p:cNvGrpSpPr>
                  <p:nvPr/>
                </p:nvGrpSpPr>
                <p:grpSpPr bwMode="auto">
                  <a:xfrm>
                    <a:off x="2358" y="3142"/>
                    <a:ext cx="41" cy="13"/>
                    <a:chOff x="2358" y="3142"/>
                    <a:chExt cx="41" cy="13"/>
                  </a:xfrm>
                </p:grpSpPr>
                <p:sp>
                  <p:nvSpPr>
                    <p:cNvPr id="728" name="Freeform 3683"/>
                    <p:cNvSpPr>
                      <a:spLocks/>
                    </p:cNvSpPr>
                    <p:nvPr/>
                  </p:nvSpPr>
                  <p:spPr bwMode="auto">
                    <a:xfrm>
                      <a:off x="2358" y="3142"/>
                      <a:ext cx="41" cy="13"/>
                    </a:xfrm>
                    <a:custGeom>
                      <a:avLst/>
                      <a:gdLst>
                        <a:gd name="T0" fmla="*/ 41 w 41"/>
                        <a:gd name="T1" fmla="*/ 0 h 13"/>
                        <a:gd name="T2" fmla="*/ 41 w 41"/>
                        <a:gd name="T3" fmla="*/ 0 h 13"/>
                        <a:gd name="T4" fmla="*/ 0 w 41"/>
                        <a:gd name="T5" fmla="*/ 0 h 13"/>
                        <a:gd name="T6" fmla="*/ 0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lnTo>
                            <a:pt x="41" y="0"/>
                          </a:lnTo>
                          <a:lnTo>
                            <a:pt x="0" y="0"/>
                          </a:lnTo>
                          <a:lnTo>
                            <a:pt x="0" y="13"/>
                          </a:lnTo>
                          <a:lnTo>
                            <a:pt x="41" y="13"/>
                          </a:lnTo>
                          <a:lnTo>
                            <a:pt x="4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 name="Freeform 3684"/>
                    <p:cNvSpPr>
                      <a:spLocks/>
                    </p:cNvSpPr>
                    <p:nvPr/>
                  </p:nvSpPr>
                  <p:spPr bwMode="auto">
                    <a:xfrm>
                      <a:off x="2358" y="3142"/>
                      <a:ext cx="41" cy="13"/>
                    </a:xfrm>
                    <a:custGeom>
                      <a:avLst/>
                      <a:gdLst>
                        <a:gd name="T0" fmla="*/ 41 w 41"/>
                        <a:gd name="T1" fmla="*/ 0 h 13"/>
                        <a:gd name="T2" fmla="*/ 41 w 41"/>
                        <a:gd name="T3" fmla="*/ 0 h 13"/>
                        <a:gd name="T4" fmla="*/ 0 w 41"/>
                        <a:gd name="T5" fmla="*/ 0 h 13"/>
                        <a:gd name="T6" fmla="*/ 0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lnTo>
                            <a:pt x="41" y="0"/>
                          </a:lnTo>
                          <a:lnTo>
                            <a:pt x="0" y="0"/>
                          </a:lnTo>
                          <a:lnTo>
                            <a:pt x="0" y="13"/>
                          </a:lnTo>
                          <a:lnTo>
                            <a:pt x="41" y="13"/>
                          </a:lnTo>
                          <a:lnTo>
                            <a:pt x="4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53" name="Group 3685"/>
                  <p:cNvGrpSpPr>
                    <a:grpSpLocks/>
                  </p:cNvGrpSpPr>
                  <p:nvPr/>
                </p:nvGrpSpPr>
                <p:grpSpPr bwMode="auto">
                  <a:xfrm>
                    <a:off x="2405" y="3142"/>
                    <a:ext cx="47" cy="13"/>
                    <a:chOff x="2405" y="3142"/>
                    <a:chExt cx="47" cy="13"/>
                  </a:xfrm>
                </p:grpSpPr>
                <p:sp>
                  <p:nvSpPr>
                    <p:cNvPr id="726" name="Freeform 3686"/>
                    <p:cNvSpPr>
                      <a:spLocks/>
                    </p:cNvSpPr>
                    <p:nvPr/>
                  </p:nvSpPr>
                  <p:spPr bwMode="auto">
                    <a:xfrm>
                      <a:off x="2405" y="3142"/>
                      <a:ext cx="47" cy="13"/>
                    </a:xfrm>
                    <a:custGeom>
                      <a:avLst/>
                      <a:gdLst>
                        <a:gd name="T0" fmla="*/ 47 w 47"/>
                        <a:gd name="T1" fmla="*/ 0 h 13"/>
                        <a:gd name="T2" fmla="*/ 47 w 47"/>
                        <a:gd name="T3" fmla="*/ 0 h 13"/>
                        <a:gd name="T4" fmla="*/ 0 w 47"/>
                        <a:gd name="T5" fmla="*/ 0 h 13"/>
                        <a:gd name="T6" fmla="*/ 0 w 47"/>
                        <a:gd name="T7" fmla="*/ 13 h 13"/>
                        <a:gd name="T8" fmla="*/ 47 w 47"/>
                        <a:gd name="T9" fmla="*/ 13 h 13"/>
                        <a:gd name="T10" fmla="*/ 47 w 47"/>
                        <a:gd name="T11" fmla="*/ 0 h 13"/>
                      </a:gdLst>
                      <a:ahLst/>
                      <a:cxnLst>
                        <a:cxn ang="0">
                          <a:pos x="T0" y="T1"/>
                        </a:cxn>
                        <a:cxn ang="0">
                          <a:pos x="T2" y="T3"/>
                        </a:cxn>
                        <a:cxn ang="0">
                          <a:pos x="T4" y="T5"/>
                        </a:cxn>
                        <a:cxn ang="0">
                          <a:pos x="T6" y="T7"/>
                        </a:cxn>
                        <a:cxn ang="0">
                          <a:pos x="T8" y="T9"/>
                        </a:cxn>
                        <a:cxn ang="0">
                          <a:pos x="T10" y="T11"/>
                        </a:cxn>
                      </a:cxnLst>
                      <a:rect l="0" t="0" r="r" b="b"/>
                      <a:pathLst>
                        <a:path w="47" h="13">
                          <a:moveTo>
                            <a:pt x="47" y="0"/>
                          </a:moveTo>
                          <a:lnTo>
                            <a:pt x="47" y="0"/>
                          </a:lnTo>
                          <a:lnTo>
                            <a:pt x="0" y="0"/>
                          </a:lnTo>
                          <a:lnTo>
                            <a:pt x="0" y="13"/>
                          </a:lnTo>
                          <a:lnTo>
                            <a:pt x="47" y="13"/>
                          </a:lnTo>
                          <a:lnTo>
                            <a:pt x="47"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 name="Freeform 3687"/>
                    <p:cNvSpPr>
                      <a:spLocks/>
                    </p:cNvSpPr>
                    <p:nvPr/>
                  </p:nvSpPr>
                  <p:spPr bwMode="auto">
                    <a:xfrm>
                      <a:off x="2405" y="3142"/>
                      <a:ext cx="47" cy="13"/>
                    </a:xfrm>
                    <a:custGeom>
                      <a:avLst/>
                      <a:gdLst>
                        <a:gd name="T0" fmla="*/ 47 w 47"/>
                        <a:gd name="T1" fmla="*/ 0 h 13"/>
                        <a:gd name="T2" fmla="*/ 47 w 47"/>
                        <a:gd name="T3" fmla="*/ 0 h 13"/>
                        <a:gd name="T4" fmla="*/ 0 w 47"/>
                        <a:gd name="T5" fmla="*/ 0 h 13"/>
                        <a:gd name="T6" fmla="*/ 0 w 47"/>
                        <a:gd name="T7" fmla="*/ 13 h 13"/>
                        <a:gd name="T8" fmla="*/ 47 w 47"/>
                        <a:gd name="T9" fmla="*/ 13 h 13"/>
                        <a:gd name="T10" fmla="*/ 47 w 47"/>
                        <a:gd name="T11" fmla="*/ 0 h 13"/>
                      </a:gdLst>
                      <a:ahLst/>
                      <a:cxnLst>
                        <a:cxn ang="0">
                          <a:pos x="T0" y="T1"/>
                        </a:cxn>
                        <a:cxn ang="0">
                          <a:pos x="T2" y="T3"/>
                        </a:cxn>
                        <a:cxn ang="0">
                          <a:pos x="T4" y="T5"/>
                        </a:cxn>
                        <a:cxn ang="0">
                          <a:pos x="T6" y="T7"/>
                        </a:cxn>
                        <a:cxn ang="0">
                          <a:pos x="T8" y="T9"/>
                        </a:cxn>
                        <a:cxn ang="0">
                          <a:pos x="T10" y="T11"/>
                        </a:cxn>
                      </a:cxnLst>
                      <a:rect l="0" t="0" r="r" b="b"/>
                      <a:pathLst>
                        <a:path w="47" h="13">
                          <a:moveTo>
                            <a:pt x="47" y="0"/>
                          </a:moveTo>
                          <a:lnTo>
                            <a:pt x="47" y="0"/>
                          </a:lnTo>
                          <a:lnTo>
                            <a:pt x="0" y="0"/>
                          </a:lnTo>
                          <a:lnTo>
                            <a:pt x="0" y="13"/>
                          </a:lnTo>
                          <a:lnTo>
                            <a:pt x="47" y="13"/>
                          </a:lnTo>
                          <a:lnTo>
                            <a:pt x="47"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54" name="Group 3688"/>
                  <p:cNvGrpSpPr>
                    <a:grpSpLocks/>
                  </p:cNvGrpSpPr>
                  <p:nvPr/>
                </p:nvGrpSpPr>
                <p:grpSpPr bwMode="auto">
                  <a:xfrm>
                    <a:off x="2604" y="3217"/>
                    <a:ext cx="16" cy="58"/>
                    <a:chOff x="2604" y="3217"/>
                    <a:chExt cx="16" cy="58"/>
                  </a:xfrm>
                </p:grpSpPr>
                <p:sp>
                  <p:nvSpPr>
                    <p:cNvPr id="724" name="Freeform 3689"/>
                    <p:cNvSpPr>
                      <a:spLocks/>
                    </p:cNvSpPr>
                    <p:nvPr/>
                  </p:nvSpPr>
                  <p:spPr bwMode="auto">
                    <a:xfrm>
                      <a:off x="2604" y="3217"/>
                      <a:ext cx="16" cy="58"/>
                    </a:xfrm>
                    <a:custGeom>
                      <a:avLst/>
                      <a:gdLst>
                        <a:gd name="T0" fmla="*/ 8 w 16"/>
                        <a:gd name="T1" fmla="*/ 0 h 58"/>
                        <a:gd name="T2" fmla="*/ 0 w 16"/>
                        <a:gd name="T3" fmla="*/ 0 h 58"/>
                        <a:gd name="T4" fmla="*/ 0 w 16"/>
                        <a:gd name="T5" fmla="*/ 58 h 58"/>
                        <a:gd name="T6" fmla="*/ 16 w 16"/>
                        <a:gd name="T7" fmla="*/ 58 h 58"/>
                        <a:gd name="T8" fmla="*/ 16 w 16"/>
                        <a:gd name="T9" fmla="*/ 0 h 58"/>
                        <a:gd name="T10" fmla="*/ 8 w 16"/>
                        <a:gd name="T11" fmla="*/ 0 h 58"/>
                      </a:gdLst>
                      <a:ahLst/>
                      <a:cxnLst>
                        <a:cxn ang="0">
                          <a:pos x="T0" y="T1"/>
                        </a:cxn>
                        <a:cxn ang="0">
                          <a:pos x="T2" y="T3"/>
                        </a:cxn>
                        <a:cxn ang="0">
                          <a:pos x="T4" y="T5"/>
                        </a:cxn>
                        <a:cxn ang="0">
                          <a:pos x="T6" y="T7"/>
                        </a:cxn>
                        <a:cxn ang="0">
                          <a:pos x="T8" y="T9"/>
                        </a:cxn>
                        <a:cxn ang="0">
                          <a:pos x="T10" y="T11"/>
                        </a:cxn>
                      </a:cxnLst>
                      <a:rect l="0" t="0" r="r" b="b"/>
                      <a:pathLst>
                        <a:path w="16" h="58">
                          <a:moveTo>
                            <a:pt x="8" y="0"/>
                          </a:moveTo>
                          <a:lnTo>
                            <a:pt x="0" y="0"/>
                          </a:lnTo>
                          <a:lnTo>
                            <a:pt x="0" y="58"/>
                          </a:lnTo>
                          <a:lnTo>
                            <a:pt x="16" y="58"/>
                          </a:lnTo>
                          <a:lnTo>
                            <a:pt x="16" y="0"/>
                          </a:lnTo>
                          <a:lnTo>
                            <a:pt x="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5" name="Freeform 3690"/>
                    <p:cNvSpPr>
                      <a:spLocks/>
                    </p:cNvSpPr>
                    <p:nvPr/>
                  </p:nvSpPr>
                  <p:spPr bwMode="auto">
                    <a:xfrm>
                      <a:off x="2604" y="3217"/>
                      <a:ext cx="16" cy="58"/>
                    </a:xfrm>
                    <a:custGeom>
                      <a:avLst/>
                      <a:gdLst>
                        <a:gd name="T0" fmla="*/ 8 w 16"/>
                        <a:gd name="T1" fmla="*/ 0 h 58"/>
                        <a:gd name="T2" fmla="*/ 0 w 16"/>
                        <a:gd name="T3" fmla="*/ 0 h 58"/>
                        <a:gd name="T4" fmla="*/ 0 w 16"/>
                        <a:gd name="T5" fmla="*/ 58 h 58"/>
                        <a:gd name="T6" fmla="*/ 16 w 16"/>
                        <a:gd name="T7" fmla="*/ 58 h 58"/>
                        <a:gd name="T8" fmla="*/ 16 w 16"/>
                        <a:gd name="T9" fmla="*/ 0 h 58"/>
                        <a:gd name="T10" fmla="*/ 8 w 16"/>
                        <a:gd name="T11" fmla="*/ 0 h 58"/>
                      </a:gdLst>
                      <a:ahLst/>
                      <a:cxnLst>
                        <a:cxn ang="0">
                          <a:pos x="T0" y="T1"/>
                        </a:cxn>
                        <a:cxn ang="0">
                          <a:pos x="T2" y="T3"/>
                        </a:cxn>
                        <a:cxn ang="0">
                          <a:pos x="T4" y="T5"/>
                        </a:cxn>
                        <a:cxn ang="0">
                          <a:pos x="T6" y="T7"/>
                        </a:cxn>
                        <a:cxn ang="0">
                          <a:pos x="T8" y="T9"/>
                        </a:cxn>
                        <a:cxn ang="0">
                          <a:pos x="T10" y="T11"/>
                        </a:cxn>
                      </a:cxnLst>
                      <a:rect l="0" t="0" r="r" b="b"/>
                      <a:pathLst>
                        <a:path w="16" h="58">
                          <a:moveTo>
                            <a:pt x="8" y="0"/>
                          </a:moveTo>
                          <a:lnTo>
                            <a:pt x="0" y="0"/>
                          </a:lnTo>
                          <a:lnTo>
                            <a:pt x="0" y="58"/>
                          </a:lnTo>
                          <a:lnTo>
                            <a:pt x="16" y="58"/>
                          </a:lnTo>
                          <a:lnTo>
                            <a:pt x="16" y="0"/>
                          </a:lnTo>
                          <a:lnTo>
                            <a:pt x="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55" name="Group 3691"/>
                  <p:cNvGrpSpPr>
                    <a:grpSpLocks/>
                  </p:cNvGrpSpPr>
                  <p:nvPr/>
                </p:nvGrpSpPr>
                <p:grpSpPr bwMode="auto">
                  <a:xfrm>
                    <a:off x="2547" y="3158"/>
                    <a:ext cx="58" cy="53"/>
                    <a:chOff x="2547" y="3158"/>
                    <a:chExt cx="58" cy="53"/>
                  </a:xfrm>
                </p:grpSpPr>
                <p:sp>
                  <p:nvSpPr>
                    <p:cNvPr id="722" name="Freeform 3692"/>
                    <p:cNvSpPr>
                      <a:spLocks/>
                    </p:cNvSpPr>
                    <p:nvPr/>
                  </p:nvSpPr>
                  <p:spPr bwMode="auto">
                    <a:xfrm>
                      <a:off x="2547" y="3158"/>
                      <a:ext cx="58" cy="53"/>
                    </a:xfrm>
                    <a:custGeom>
                      <a:avLst/>
                      <a:gdLst>
                        <a:gd name="T0" fmla="*/ 26 w 58"/>
                        <a:gd name="T1" fmla="*/ 0 h 53"/>
                        <a:gd name="T2" fmla="*/ 21 w 58"/>
                        <a:gd name="T3" fmla="*/ 1 h 53"/>
                        <a:gd name="T4" fmla="*/ 15 w 58"/>
                        <a:gd name="T5" fmla="*/ 3 h 53"/>
                        <a:gd name="T6" fmla="*/ 11 w 58"/>
                        <a:gd name="T7" fmla="*/ 6 h 53"/>
                        <a:gd name="T8" fmla="*/ 7 w 58"/>
                        <a:gd name="T9" fmla="*/ 10 h 53"/>
                        <a:gd name="T10" fmla="*/ 4 w 58"/>
                        <a:gd name="T11" fmla="*/ 14 h 53"/>
                        <a:gd name="T12" fmla="*/ 2 w 58"/>
                        <a:gd name="T13" fmla="*/ 19 h 53"/>
                        <a:gd name="T14" fmla="*/ 1 w 58"/>
                        <a:gd name="T15" fmla="*/ 24 h 53"/>
                        <a:gd name="T16" fmla="*/ 1 w 58"/>
                        <a:gd name="T17" fmla="*/ 29 h 53"/>
                        <a:gd name="T18" fmla="*/ 2 w 58"/>
                        <a:gd name="T19" fmla="*/ 34 h 53"/>
                        <a:gd name="T20" fmla="*/ 4 w 58"/>
                        <a:gd name="T21" fmla="*/ 39 h 53"/>
                        <a:gd name="T22" fmla="*/ 7 w 58"/>
                        <a:gd name="T23" fmla="*/ 43 h 53"/>
                        <a:gd name="T24" fmla="*/ 11 w 58"/>
                        <a:gd name="T25" fmla="*/ 47 h 53"/>
                        <a:gd name="T26" fmla="*/ 15 w 58"/>
                        <a:gd name="T27" fmla="*/ 50 h 53"/>
                        <a:gd name="T28" fmla="*/ 21 w 58"/>
                        <a:gd name="T29" fmla="*/ 52 h 53"/>
                        <a:gd name="T30" fmla="*/ 26 w 58"/>
                        <a:gd name="T31" fmla="*/ 53 h 53"/>
                        <a:gd name="T32" fmla="*/ 33 w 58"/>
                        <a:gd name="T33" fmla="*/ 53 h 53"/>
                        <a:gd name="T34" fmla="*/ 37 w 58"/>
                        <a:gd name="T35" fmla="*/ 52 h 53"/>
                        <a:gd name="T36" fmla="*/ 43 w 58"/>
                        <a:gd name="T37" fmla="*/ 50 h 53"/>
                        <a:gd name="T38" fmla="*/ 47 w 58"/>
                        <a:gd name="T39" fmla="*/ 47 h 53"/>
                        <a:gd name="T40" fmla="*/ 52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2 w 58"/>
                        <a:gd name="T55" fmla="*/ 10 h 53"/>
                        <a:gd name="T56" fmla="*/ 47 w 58"/>
                        <a:gd name="T57" fmla="*/ 6 h 53"/>
                        <a:gd name="T58" fmla="*/ 43 w 58"/>
                        <a:gd name="T59" fmla="*/ 3 h 53"/>
                        <a:gd name="T60" fmla="*/ 37 w 58"/>
                        <a:gd name="T61" fmla="*/ 1 h 53"/>
                        <a:gd name="T62" fmla="*/ 33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6" y="0"/>
                          </a:lnTo>
                          <a:lnTo>
                            <a:pt x="24" y="1"/>
                          </a:lnTo>
                          <a:lnTo>
                            <a:pt x="21" y="1"/>
                          </a:lnTo>
                          <a:lnTo>
                            <a:pt x="18" y="2"/>
                          </a:lnTo>
                          <a:lnTo>
                            <a:pt x="15" y="3"/>
                          </a:lnTo>
                          <a:lnTo>
                            <a:pt x="13" y="5"/>
                          </a:lnTo>
                          <a:lnTo>
                            <a:pt x="11" y="6"/>
                          </a:lnTo>
                          <a:lnTo>
                            <a:pt x="9" y="7"/>
                          </a:lnTo>
                          <a:lnTo>
                            <a:pt x="7" y="10"/>
                          </a:lnTo>
                          <a:lnTo>
                            <a:pt x="5" y="11"/>
                          </a:lnTo>
                          <a:lnTo>
                            <a:pt x="4" y="14"/>
                          </a:lnTo>
                          <a:lnTo>
                            <a:pt x="3" y="16"/>
                          </a:lnTo>
                          <a:lnTo>
                            <a:pt x="2" y="19"/>
                          </a:lnTo>
                          <a:lnTo>
                            <a:pt x="1" y="21"/>
                          </a:lnTo>
                          <a:lnTo>
                            <a:pt x="1" y="24"/>
                          </a:lnTo>
                          <a:lnTo>
                            <a:pt x="0" y="26"/>
                          </a:lnTo>
                          <a:lnTo>
                            <a:pt x="1" y="29"/>
                          </a:lnTo>
                          <a:lnTo>
                            <a:pt x="1" y="31"/>
                          </a:lnTo>
                          <a:lnTo>
                            <a:pt x="2" y="34"/>
                          </a:lnTo>
                          <a:lnTo>
                            <a:pt x="3" y="37"/>
                          </a:lnTo>
                          <a:lnTo>
                            <a:pt x="4" y="39"/>
                          </a:lnTo>
                          <a:lnTo>
                            <a:pt x="5" y="42"/>
                          </a:lnTo>
                          <a:lnTo>
                            <a:pt x="7" y="43"/>
                          </a:lnTo>
                          <a:lnTo>
                            <a:pt x="9" y="45"/>
                          </a:lnTo>
                          <a:lnTo>
                            <a:pt x="11" y="47"/>
                          </a:lnTo>
                          <a:lnTo>
                            <a:pt x="13" y="48"/>
                          </a:lnTo>
                          <a:lnTo>
                            <a:pt x="15" y="50"/>
                          </a:lnTo>
                          <a:lnTo>
                            <a:pt x="18" y="51"/>
                          </a:lnTo>
                          <a:lnTo>
                            <a:pt x="21"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3" y="42"/>
                          </a:lnTo>
                          <a:lnTo>
                            <a:pt x="54" y="39"/>
                          </a:lnTo>
                          <a:lnTo>
                            <a:pt x="56" y="37"/>
                          </a:lnTo>
                          <a:lnTo>
                            <a:pt x="57" y="34"/>
                          </a:lnTo>
                          <a:lnTo>
                            <a:pt x="58" y="31"/>
                          </a:lnTo>
                          <a:lnTo>
                            <a:pt x="58" y="29"/>
                          </a:lnTo>
                          <a:lnTo>
                            <a:pt x="58" y="26"/>
                          </a:lnTo>
                          <a:lnTo>
                            <a:pt x="58" y="24"/>
                          </a:lnTo>
                          <a:lnTo>
                            <a:pt x="58" y="21"/>
                          </a:lnTo>
                          <a:lnTo>
                            <a:pt x="57" y="19"/>
                          </a:lnTo>
                          <a:lnTo>
                            <a:pt x="56" y="16"/>
                          </a:lnTo>
                          <a:lnTo>
                            <a:pt x="54" y="14"/>
                          </a:lnTo>
                          <a:lnTo>
                            <a:pt x="53" y="11"/>
                          </a:lnTo>
                          <a:lnTo>
                            <a:pt x="52" y="10"/>
                          </a:lnTo>
                          <a:lnTo>
                            <a:pt x="50" y="7"/>
                          </a:lnTo>
                          <a:lnTo>
                            <a:pt x="47" y="6"/>
                          </a:lnTo>
                          <a:lnTo>
                            <a:pt x="45" y="5"/>
                          </a:lnTo>
                          <a:lnTo>
                            <a:pt x="43" y="3"/>
                          </a:lnTo>
                          <a:lnTo>
                            <a:pt x="40" y="2"/>
                          </a:lnTo>
                          <a:lnTo>
                            <a:pt x="37" y="1"/>
                          </a:lnTo>
                          <a:lnTo>
                            <a:pt x="35" y="1"/>
                          </a:lnTo>
                          <a:lnTo>
                            <a:pt x="33"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3" name="Freeform 3693"/>
                    <p:cNvSpPr>
                      <a:spLocks/>
                    </p:cNvSpPr>
                    <p:nvPr/>
                  </p:nvSpPr>
                  <p:spPr bwMode="auto">
                    <a:xfrm>
                      <a:off x="2547" y="3158"/>
                      <a:ext cx="58" cy="53"/>
                    </a:xfrm>
                    <a:custGeom>
                      <a:avLst/>
                      <a:gdLst>
                        <a:gd name="T0" fmla="*/ 26 w 58"/>
                        <a:gd name="T1" fmla="*/ 0 h 53"/>
                        <a:gd name="T2" fmla="*/ 21 w 58"/>
                        <a:gd name="T3" fmla="*/ 1 h 53"/>
                        <a:gd name="T4" fmla="*/ 15 w 58"/>
                        <a:gd name="T5" fmla="*/ 3 h 53"/>
                        <a:gd name="T6" fmla="*/ 11 w 58"/>
                        <a:gd name="T7" fmla="*/ 6 h 53"/>
                        <a:gd name="T8" fmla="*/ 7 w 58"/>
                        <a:gd name="T9" fmla="*/ 10 h 53"/>
                        <a:gd name="T10" fmla="*/ 4 w 58"/>
                        <a:gd name="T11" fmla="*/ 14 h 53"/>
                        <a:gd name="T12" fmla="*/ 2 w 58"/>
                        <a:gd name="T13" fmla="*/ 19 h 53"/>
                        <a:gd name="T14" fmla="*/ 1 w 58"/>
                        <a:gd name="T15" fmla="*/ 24 h 53"/>
                        <a:gd name="T16" fmla="*/ 1 w 58"/>
                        <a:gd name="T17" fmla="*/ 29 h 53"/>
                        <a:gd name="T18" fmla="*/ 2 w 58"/>
                        <a:gd name="T19" fmla="*/ 34 h 53"/>
                        <a:gd name="T20" fmla="*/ 4 w 58"/>
                        <a:gd name="T21" fmla="*/ 39 h 53"/>
                        <a:gd name="T22" fmla="*/ 7 w 58"/>
                        <a:gd name="T23" fmla="*/ 43 h 53"/>
                        <a:gd name="T24" fmla="*/ 11 w 58"/>
                        <a:gd name="T25" fmla="*/ 47 h 53"/>
                        <a:gd name="T26" fmla="*/ 15 w 58"/>
                        <a:gd name="T27" fmla="*/ 50 h 53"/>
                        <a:gd name="T28" fmla="*/ 21 w 58"/>
                        <a:gd name="T29" fmla="*/ 52 h 53"/>
                        <a:gd name="T30" fmla="*/ 26 w 58"/>
                        <a:gd name="T31" fmla="*/ 53 h 53"/>
                        <a:gd name="T32" fmla="*/ 33 w 58"/>
                        <a:gd name="T33" fmla="*/ 53 h 53"/>
                        <a:gd name="T34" fmla="*/ 37 w 58"/>
                        <a:gd name="T35" fmla="*/ 52 h 53"/>
                        <a:gd name="T36" fmla="*/ 43 w 58"/>
                        <a:gd name="T37" fmla="*/ 50 h 53"/>
                        <a:gd name="T38" fmla="*/ 47 w 58"/>
                        <a:gd name="T39" fmla="*/ 47 h 53"/>
                        <a:gd name="T40" fmla="*/ 52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2 w 58"/>
                        <a:gd name="T55" fmla="*/ 10 h 53"/>
                        <a:gd name="T56" fmla="*/ 47 w 58"/>
                        <a:gd name="T57" fmla="*/ 6 h 53"/>
                        <a:gd name="T58" fmla="*/ 43 w 58"/>
                        <a:gd name="T59" fmla="*/ 3 h 53"/>
                        <a:gd name="T60" fmla="*/ 37 w 58"/>
                        <a:gd name="T61" fmla="*/ 1 h 53"/>
                        <a:gd name="T62" fmla="*/ 33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6" y="0"/>
                          </a:lnTo>
                          <a:lnTo>
                            <a:pt x="24" y="1"/>
                          </a:lnTo>
                          <a:lnTo>
                            <a:pt x="21" y="1"/>
                          </a:lnTo>
                          <a:lnTo>
                            <a:pt x="18" y="2"/>
                          </a:lnTo>
                          <a:lnTo>
                            <a:pt x="15" y="3"/>
                          </a:lnTo>
                          <a:lnTo>
                            <a:pt x="13" y="5"/>
                          </a:lnTo>
                          <a:lnTo>
                            <a:pt x="11" y="6"/>
                          </a:lnTo>
                          <a:lnTo>
                            <a:pt x="9" y="7"/>
                          </a:lnTo>
                          <a:lnTo>
                            <a:pt x="7" y="10"/>
                          </a:lnTo>
                          <a:lnTo>
                            <a:pt x="5" y="11"/>
                          </a:lnTo>
                          <a:lnTo>
                            <a:pt x="4" y="14"/>
                          </a:lnTo>
                          <a:lnTo>
                            <a:pt x="3" y="16"/>
                          </a:lnTo>
                          <a:lnTo>
                            <a:pt x="2" y="19"/>
                          </a:lnTo>
                          <a:lnTo>
                            <a:pt x="1" y="21"/>
                          </a:lnTo>
                          <a:lnTo>
                            <a:pt x="1" y="24"/>
                          </a:lnTo>
                          <a:lnTo>
                            <a:pt x="0" y="26"/>
                          </a:lnTo>
                          <a:lnTo>
                            <a:pt x="1" y="29"/>
                          </a:lnTo>
                          <a:lnTo>
                            <a:pt x="1" y="31"/>
                          </a:lnTo>
                          <a:lnTo>
                            <a:pt x="2" y="34"/>
                          </a:lnTo>
                          <a:lnTo>
                            <a:pt x="3" y="37"/>
                          </a:lnTo>
                          <a:lnTo>
                            <a:pt x="4" y="39"/>
                          </a:lnTo>
                          <a:lnTo>
                            <a:pt x="5" y="42"/>
                          </a:lnTo>
                          <a:lnTo>
                            <a:pt x="7" y="43"/>
                          </a:lnTo>
                          <a:lnTo>
                            <a:pt x="9" y="45"/>
                          </a:lnTo>
                          <a:lnTo>
                            <a:pt x="11" y="47"/>
                          </a:lnTo>
                          <a:lnTo>
                            <a:pt x="13" y="48"/>
                          </a:lnTo>
                          <a:lnTo>
                            <a:pt x="15" y="50"/>
                          </a:lnTo>
                          <a:lnTo>
                            <a:pt x="18" y="51"/>
                          </a:lnTo>
                          <a:lnTo>
                            <a:pt x="21"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3" y="42"/>
                          </a:lnTo>
                          <a:lnTo>
                            <a:pt x="54" y="39"/>
                          </a:lnTo>
                          <a:lnTo>
                            <a:pt x="56" y="37"/>
                          </a:lnTo>
                          <a:lnTo>
                            <a:pt x="57" y="34"/>
                          </a:lnTo>
                          <a:lnTo>
                            <a:pt x="58" y="31"/>
                          </a:lnTo>
                          <a:lnTo>
                            <a:pt x="58" y="29"/>
                          </a:lnTo>
                          <a:lnTo>
                            <a:pt x="58" y="26"/>
                          </a:lnTo>
                          <a:lnTo>
                            <a:pt x="58" y="24"/>
                          </a:lnTo>
                          <a:lnTo>
                            <a:pt x="58" y="21"/>
                          </a:lnTo>
                          <a:lnTo>
                            <a:pt x="57" y="19"/>
                          </a:lnTo>
                          <a:lnTo>
                            <a:pt x="56" y="16"/>
                          </a:lnTo>
                          <a:lnTo>
                            <a:pt x="54" y="14"/>
                          </a:lnTo>
                          <a:lnTo>
                            <a:pt x="53" y="11"/>
                          </a:lnTo>
                          <a:lnTo>
                            <a:pt x="52" y="10"/>
                          </a:lnTo>
                          <a:lnTo>
                            <a:pt x="50" y="7"/>
                          </a:lnTo>
                          <a:lnTo>
                            <a:pt x="47" y="6"/>
                          </a:lnTo>
                          <a:lnTo>
                            <a:pt x="45" y="5"/>
                          </a:lnTo>
                          <a:lnTo>
                            <a:pt x="43" y="3"/>
                          </a:lnTo>
                          <a:lnTo>
                            <a:pt x="40" y="2"/>
                          </a:lnTo>
                          <a:lnTo>
                            <a:pt x="37" y="1"/>
                          </a:lnTo>
                          <a:lnTo>
                            <a:pt x="35" y="1"/>
                          </a:lnTo>
                          <a:lnTo>
                            <a:pt x="33"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56" name="Group 3694"/>
                  <p:cNvGrpSpPr>
                    <a:grpSpLocks/>
                  </p:cNvGrpSpPr>
                  <p:nvPr/>
                </p:nvGrpSpPr>
                <p:grpSpPr bwMode="auto">
                  <a:xfrm>
                    <a:off x="2541" y="3150"/>
                    <a:ext cx="33" cy="31"/>
                    <a:chOff x="2541" y="3150"/>
                    <a:chExt cx="33" cy="31"/>
                  </a:xfrm>
                </p:grpSpPr>
                <p:sp>
                  <p:nvSpPr>
                    <p:cNvPr id="720" name="Freeform 3695"/>
                    <p:cNvSpPr>
                      <a:spLocks/>
                    </p:cNvSpPr>
                    <p:nvPr/>
                  </p:nvSpPr>
                  <p:spPr bwMode="auto">
                    <a:xfrm>
                      <a:off x="2541" y="3150"/>
                      <a:ext cx="33" cy="31"/>
                    </a:xfrm>
                    <a:custGeom>
                      <a:avLst/>
                      <a:gdLst>
                        <a:gd name="T0" fmla="*/ 13 w 33"/>
                        <a:gd name="T1" fmla="*/ 31 h 31"/>
                        <a:gd name="T2" fmla="*/ 13 w 33"/>
                        <a:gd name="T3" fmla="*/ 31 h 31"/>
                        <a:gd name="T4" fmla="*/ 13 w 33"/>
                        <a:gd name="T5" fmla="*/ 29 h 31"/>
                        <a:gd name="T6" fmla="*/ 14 w 33"/>
                        <a:gd name="T7" fmla="*/ 27 h 31"/>
                        <a:gd name="T8" fmla="*/ 14 w 33"/>
                        <a:gd name="T9" fmla="*/ 26 h 31"/>
                        <a:gd name="T10" fmla="*/ 14 w 33"/>
                        <a:gd name="T11" fmla="*/ 24 h 31"/>
                        <a:gd name="T12" fmla="*/ 14 w 33"/>
                        <a:gd name="T13" fmla="*/ 22 h 31"/>
                        <a:gd name="T14" fmla="*/ 15 w 33"/>
                        <a:gd name="T15" fmla="*/ 21 h 31"/>
                        <a:gd name="T16" fmla="*/ 17 w 33"/>
                        <a:gd name="T17" fmla="*/ 19 h 31"/>
                        <a:gd name="T18" fmla="*/ 18 w 33"/>
                        <a:gd name="T19" fmla="*/ 18 h 31"/>
                        <a:gd name="T20" fmla="*/ 19 w 33"/>
                        <a:gd name="T21" fmla="*/ 16 h 31"/>
                        <a:gd name="T22" fmla="*/ 21 w 33"/>
                        <a:gd name="T23" fmla="*/ 16 h 31"/>
                        <a:gd name="T24" fmla="*/ 23 w 33"/>
                        <a:gd name="T25" fmla="*/ 14 h 31"/>
                        <a:gd name="T26" fmla="*/ 25 w 33"/>
                        <a:gd name="T27" fmla="*/ 13 h 31"/>
                        <a:gd name="T28" fmla="*/ 27 w 33"/>
                        <a:gd name="T29" fmla="*/ 13 h 31"/>
                        <a:gd name="T30" fmla="*/ 29 w 33"/>
                        <a:gd name="T31" fmla="*/ 12 h 31"/>
                        <a:gd name="T32" fmla="*/ 31 w 33"/>
                        <a:gd name="T33" fmla="*/ 12 h 31"/>
                        <a:gd name="T34" fmla="*/ 33 w 33"/>
                        <a:gd name="T35" fmla="*/ 11 h 31"/>
                        <a:gd name="T36" fmla="*/ 33 w 33"/>
                        <a:gd name="T37" fmla="*/ 0 h 31"/>
                        <a:gd name="T38" fmla="*/ 30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3 w 33"/>
                        <a:gd name="T51" fmla="*/ 8 h 31"/>
                        <a:gd name="T52" fmla="*/ 10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3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3" y="31"/>
                          </a:moveTo>
                          <a:lnTo>
                            <a:pt x="13" y="31"/>
                          </a:lnTo>
                          <a:lnTo>
                            <a:pt x="13" y="29"/>
                          </a:lnTo>
                          <a:lnTo>
                            <a:pt x="14" y="27"/>
                          </a:lnTo>
                          <a:lnTo>
                            <a:pt x="14" y="26"/>
                          </a:lnTo>
                          <a:lnTo>
                            <a:pt x="14" y="24"/>
                          </a:lnTo>
                          <a:lnTo>
                            <a:pt x="14" y="22"/>
                          </a:lnTo>
                          <a:lnTo>
                            <a:pt x="15" y="21"/>
                          </a:lnTo>
                          <a:lnTo>
                            <a:pt x="17" y="19"/>
                          </a:lnTo>
                          <a:lnTo>
                            <a:pt x="18" y="18"/>
                          </a:lnTo>
                          <a:lnTo>
                            <a:pt x="19" y="16"/>
                          </a:lnTo>
                          <a:lnTo>
                            <a:pt x="21" y="16"/>
                          </a:lnTo>
                          <a:lnTo>
                            <a:pt x="23" y="14"/>
                          </a:lnTo>
                          <a:lnTo>
                            <a:pt x="25" y="13"/>
                          </a:lnTo>
                          <a:lnTo>
                            <a:pt x="27" y="13"/>
                          </a:lnTo>
                          <a:lnTo>
                            <a:pt x="29" y="12"/>
                          </a:lnTo>
                          <a:lnTo>
                            <a:pt x="31" y="12"/>
                          </a:lnTo>
                          <a:lnTo>
                            <a:pt x="33" y="11"/>
                          </a:lnTo>
                          <a:lnTo>
                            <a:pt x="33" y="0"/>
                          </a:lnTo>
                          <a:lnTo>
                            <a:pt x="30" y="1"/>
                          </a:lnTo>
                          <a:lnTo>
                            <a:pt x="26" y="1"/>
                          </a:lnTo>
                          <a:lnTo>
                            <a:pt x="23" y="2"/>
                          </a:lnTo>
                          <a:lnTo>
                            <a:pt x="20" y="4"/>
                          </a:lnTo>
                          <a:lnTo>
                            <a:pt x="17" y="4"/>
                          </a:lnTo>
                          <a:lnTo>
                            <a:pt x="14" y="5"/>
                          </a:lnTo>
                          <a:lnTo>
                            <a:pt x="13" y="8"/>
                          </a:lnTo>
                          <a:lnTo>
                            <a:pt x="10" y="10"/>
                          </a:lnTo>
                          <a:lnTo>
                            <a:pt x="8" y="11"/>
                          </a:lnTo>
                          <a:lnTo>
                            <a:pt x="6" y="14"/>
                          </a:lnTo>
                          <a:lnTo>
                            <a:pt x="4" y="16"/>
                          </a:lnTo>
                          <a:lnTo>
                            <a:pt x="3" y="19"/>
                          </a:lnTo>
                          <a:lnTo>
                            <a:pt x="2" y="22"/>
                          </a:lnTo>
                          <a:lnTo>
                            <a:pt x="1" y="25"/>
                          </a:lnTo>
                          <a:lnTo>
                            <a:pt x="0" y="27"/>
                          </a:lnTo>
                          <a:lnTo>
                            <a:pt x="0" y="31"/>
                          </a:lnTo>
                          <a:lnTo>
                            <a:pt x="13"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1" name="Freeform 3696"/>
                    <p:cNvSpPr>
                      <a:spLocks/>
                    </p:cNvSpPr>
                    <p:nvPr/>
                  </p:nvSpPr>
                  <p:spPr bwMode="auto">
                    <a:xfrm>
                      <a:off x="2541" y="3150"/>
                      <a:ext cx="33" cy="31"/>
                    </a:xfrm>
                    <a:custGeom>
                      <a:avLst/>
                      <a:gdLst>
                        <a:gd name="T0" fmla="*/ 13 w 33"/>
                        <a:gd name="T1" fmla="*/ 31 h 31"/>
                        <a:gd name="T2" fmla="*/ 13 w 33"/>
                        <a:gd name="T3" fmla="*/ 31 h 31"/>
                        <a:gd name="T4" fmla="*/ 13 w 33"/>
                        <a:gd name="T5" fmla="*/ 29 h 31"/>
                        <a:gd name="T6" fmla="*/ 14 w 33"/>
                        <a:gd name="T7" fmla="*/ 27 h 31"/>
                        <a:gd name="T8" fmla="*/ 14 w 33"/>
                        <a:gd name="T9" fmla="*/ 26 h 31"/>
                        <a:gd name="T10" fmla="*/ 14 w 33"/>
                        <a:gd name="T11" fmla="*/ 24 h 31"/>
                        <a:gd name="T12" fmla="*/ 14 w 33"/>
                        <a:gd name="T13" fmla="*/ 22 h 31"/>
                        <a:gd name="T14" fmla="*/ 15 w 33"/>
                        <a:gd name="T15" fmla="*/ 21 h 31"/>
                        <a:gd name="T16" fmla="*/ 17 w 33"/>
                        <a:gd name="T17" fmla="*/ 19 h 31"/>
                        <a:gd name="T18" fmla="*/ 18 w 33"/>
                        <a:gd name="T19" fmla="*/ 18 h 31"/>
                        <a:gd name="T20" fmla="*/ 19 w 33"/>
                        <a:gd name="T21" fmla="*/ 16 h 31"/>
                        <a:gd name="T22" fmla="*/ 21 w 33"/>
                        <a:gd name="T23" fmla="*/ 16 h 31"/>
                        <a:gd name="T24" fmla="*/ 23 w 33"/>
                        <a:gd name="T25" fmla="*/ 14 h 31"/>
                        <a:gd name="T26" fmla="*/ 25 w 33"/>
                        <a:gd name="T27" fmla="*/ 13 h 31"/>
                        <a:gd name="T28" fmla="*/ 27 w 33"/>
                        <a:gd name="T29" fmla="*/ 13 h 31"/>
                        <a:gd name="T30" fmla="*/ 29 w 33"/>
                        <a:gd name="T31" fmla="*/ 12 h 31"/>
                        <a:gd name="T32" fmla="*/ 31 w 33"/>
                        <a:gd name="T33" fmla="*/ 12 h 31"/>
                        <a:gd name="T34" fmla="*/ 33 w 33"/>
                        <a:gd name="T35" fmla="*/ 11 h 31"/>
                        <a:gd name="T36" fmla="*/ 33 w 33"/>
                        <a:gd name="T37" fmla="*/ 0 h 31"/>
                        <a:gd name="T38" fmla="*/ 30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3 w 33"/>
                        <a:gd name="T51" fmla="*/ 8 h 31"/>
                        <a:gd name="T52" fmla="*/ 10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3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3" y="31"/>
                          </a:moveTo>
                          <a:lnTo>
                            <a:pt x="13" y="31"/>
                          </a:lnTo>
                          <a:lnTo>
                            <a:pt x="13" y="29"/>
                          </a:lnTo>
                          <a:lnTo>
                            <a:pt x="14" y="27"/>
                          </a:lnTo>
                          <a:lnTo>
                            <a:pt x="14" y="26"/>
                          </a:lnTo>
                          <a:lnTo>
                            <a:pt x="14" y="24"/>
                          </a:lnTo>
                          <a:lnTo>
                            <a:pt x="14" y="22"/>
                          </a:lnTo>
                          <a:lnTo>
                            <a:pt x="15" y="21"/>
                          </a:lnTo>
                          <a:lnTo>
                            <a:pt x="17" y="19"/>
                          </a:lnTo>
                          <a:lnTo>
                            <a:pt x="18" y="18"/>
                          </a:lnTo>
                          <a:lnTo>
                            <a:pt x="19" y="16"/>
                          </a:lnTo>
                          <a:lnTo>
                            <a:pt x="21" y="16"/>
                          </a:lnTo>
                          <a:lnTo>
                            <a:pt x="23" y="14"/>
                          </a:lnTo>
                          <a:lnTo>
                            <a:pt x="25" y="13"/>
                          </a:lnTo>
                          <a:lnTo>
                            <a:pt x="27" y="13"/>
                          </a:lnTo>
                          <a:lnTo>
                            <a:pt x="29" y="12"/>
                          </a:lnTo>
                          <a:lnTo>
                            <a:pt x="31" y="12"/>
                          </a:lnTo>
                          <a:lnTo>
                            <a:pt x="33" y="11"/>
                          </a:lnTo>
                          <a:lnTo>
                            <a:pt x="33" y="0"/>
                          </a:lnTo>
                          <a:lnTo>
                            <a:pt x="30" y="1"/>
                          </a:lnTo>
                          <a:lnTo>
                            <a:pt x="26" y="1"/>
                          </a:lnTo>
                          <a:lnTo>
                            <a:pt x="23" y="2"/>
                          </a:lnTo>
                          <a:lnTo>
                            <a:pt x="20" y="4"/>
                          </a:lnTo>
                          <a:lnTo>
                            <a:pt x="17" y="4"/>
                          </a:lnTo>
                          <a:lnTo>
                            <a:pt x="14" y="5"/>
                          </a:lnTo>
                          <a:lnTo>
                            <a:pt x="13" y="8"/>
                          </a:lnTo>
                          <a:lnTo>
                            <a:pt x="10" y="10"/>
                          </a:lnTo>
                          <a:lnTo>
                            <a:pt x="8" y="11"/>
                          </a:lnTo>
                          <a:lnTo>
                            <a:pt x="6" y="14"/>
                          </a:lnTo>
                          <a:lnTo>
                            <a:pt x="4" y="16"/>
                          </a:lnTo>
                          <a:lnTo>
                            <a:pt x="3" y="19"/>
                          </a:lnTo>
                          <a:lnTo>
                            <a:pt x="2" y="22"/>
                          </a:lnTo>
                          <a:lnTo>
                            <a:pt x="1" y="25"/>
                          </a:lnTo>
                          <a:lnTo>
                            <a:pt x="0" y="27"/>
                          </a:lnTo>
                          <a:lnTo>
                            <a:pt x="0" y="31"/>
                          </a:lnTo>
                          <a:lnTo>
                            <a:pt x="13"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57" name="Group 3697"/>
                  <p:cNvGrpSpPr>
                    <a:grpSpLocks/>
                  </p:cNvGrpSpPr>
                  <p:nvPr/>
                </p:nvGrpSpPr>
                <p:grpSpPr bwMode="auto">
                  <a:xfrm>
                    <a:off x="2541" y="3186"/>
                    <a:ext cx="33" cy="33"/>
                    <a:chOff x="2541" y="3186"/>
                    <a:chExt cx="33" cy="33"/>
                  </a:xfrm>
                </p:grpSpPr>
                <p:sp>
                  <p:nvSpPr>
                    <p:cNvPr id="718" name="Freeform 3698"/>
                    <p:cNvSpPr>
                      <a:spLocks/>
                    </p:cNvSpPr>
                    <p:nvPr/>
                  </p:nvSpPr>
                  <p:spPr bwMode="auto">
                    <a:xfrm>
                      <a:off x="2541" y="3186"/>
                      <a:ext cx="33" cy="33"/>
                    </a:xfrm>
                    <a:custGeom>
                      <a:avLst/>
                      <a:gdLst>
                        <a:gd name="T0" fmla="*/ 33 w 33"/>
                        <a:gd name="T1" fmla="*/ 21 h 33"/>
                        <a:gd name="T2" fmla="*/ 33 w 33"/>
                        <a:gd name="T3" fmla="*/ 21 h 33"/>
                        <a:gd name="T4" fmla="*/ 31 w 33"/>
                        <a:gd name="T5" fmla="*/ 21 h 33"/>
                        <a:gd name="T6" fmla="*/ 29 w 33"/>
                        <a:gd name="T7" fmla="*/ 21 h 33"/>
                        <a:gd name="T8" fmla="*/ 27 w 33"/>
                        <a:gd name="T9" fmla="*/ 20 h 33"/>
                        <a:gd name="T10" fmla="*/ 25 w 33"/>
                        <a:gd name="T11" fmla="*/ 19 h 33"/>
                        <a:gd name="T12" fmla="*/ 23 w 33"/>
                        <a:gd name="T13" fmla="*/ 18 h 33"/>
                        <a:gd name="T14" fmla="*/ 21 w 33"/>
                        <a:gd name="T15" fmla="*/ 17 h 33"/>
                        <a:gd name="T16" fmla="*/ 19 w 33"/>
                        <a:gd name="T17" fmla="*/ 16 h 33"/>
                        <a:gd name="T18" fmla="*/ 18 w 33"/>
                        <a:gd name="T19" fmla="*/ 15 h 33"/>
                        <a:gd name="T20" fmla="*/ 17 w 33"/>
                        <a:gd name="T21" fmla="*/ 13 h 33"/>
                        <a:gd name="T22" fmla="*/ 15 w 33"/>
                        <a:gd name="T23" fmla="*/ 11 h 33"/>
                        <a:gd name="T24" fmla="*/ 14 w 33"/>
                        <a:gd name="T25" fmla="*/ 9 h 33"/>
                        <a:gd name="T26" fmla="*/ 14 w 33"/>
                        <a:gd name="T27" fmla="*/ 9 h 33"/>
                        <a:gd name="T28" fmla="*/ 14 w 33"/>
                        <a:gd name="T29" fmla="*/ 7 h 33"/>
                        <a:gd name="T30" fmla="*/ 14 w 33"/>
                        <a:gd name="T31" fmla="*/ 5 h 33"/>
                        <a:gd name="T32" fmla="*/ 13 w 33"/>
                        <a:gd name="T33" fmla="*/ 3 h 33"/>
                        <a:gd name="T34" fmla="*/ 13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10 w 33"/>
                        <a:gd name="T53" fmla="*/ 24 h 33"/>
                        <a:gd name="T54" fmla="*/ 13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1" y="21"/>
                          </a:lnTo>
                          <a:lnTo>
                            <a:pt x="29" y="21"/>
                          </a:lnTo>
                          <a:lnTo>
                            <a:pt x="27" y="20"/>
                          </a:lnTo>
                          <a:lnTo>
                            <a:pt x="25" y="19"/>
                          </a:lnTo>
                          <a:lnTo>
                            <a:pt x="23" y="18"/>
                          </a:lnTo>
                          <a:lnTo>
                            <a:pt x="21" y="17"/>
                          </a:lnTo>
                          <a:lnTo>
                            <a:pt x="19" y="16"/>
                          </a:lnTo>
                          <a:lnTo>
                            <a:pt x="18" y="15"/>
                          </a:lnTo>
                          <a:lnTo>
                            <a:pt x="17" y="13"/>
                          </a:lnTo>
                          <a:lnTo>
                            <a:pt x="15" y="11"/>
                          </a:lnTo>
                          <a:lnTo>
                            <a:pt x="14" y="9"/>
                          </a:lnTo>
                          <a:lnTo>
                            <a:pt x="14" y="9"/>
                          </a:lnTo>
                          <a:lnTo>
                            <a:pt x="14" y="7"/>
                          </a:lnTo>
                          <a:lnTo>
                            <a:pt x="14" y="5"/>
                          </a:lnTo>
                          <a:lnTo>
                            <a:pt x="13" y="3"/>
                          </a:lnTo>
                          <a:lnTo>
                            <a:pt x="13" y="0"/>
                          </a:lnTo>
                          <a:lnTo>
                            <a:pt x="0" y="0"/>
                          </a:lnTo>
                          <a:lnTo>
                            <a:pt x="0" y="4"/>
                          </a:lnTo>
                          <a:lnTo>
                            <a:pt x="1" y="8"/>
                          </a:lnTo>
                          <a:lnTo>
                            <a:pt x="2" y="9"/>
                          </a:lnTo>
                          <a:lnTo>
                            <a:pt x="3" y="13"/>
                          </a:lnTo>
                          <a:lnTo>
                            <a:pt x="4" y="15"/>
                          </a:lnTo>
                          <a:lnTo>
                            <a:pt x="6" y="19"/>
                          </a:lnTo>
                          <a:lnTo>
                            <a:pt x="8" y="21"/>
                          </a:lnTo>
                          <a:lnTo>
                            <a:pt x="10" y="24"/>
                          </a:lnTo>
                          <a:lnTo>
                            <a:pt x="13" y="25"/>
                          </a:lnTo>
                          <a:lnTo>
                            <a:pt x="14" y="27"/>
                          </a:lnTo>
                          <a:lnTo>
                            <a:pt x="17" y="29"/>
                          </a:lnTo>
                          <a:lnTo>
                            <a:pt x="20" y="30"/>
                          </a:lnTo>
                          <a:lnTo>
                            <a:pt x="23" y="32"/>
                          </a:lnTo>
                          <a:lnTo>
                            <a:pt x="26" y="33"/>
                          </a:lnTo>
                          <a:lnTo>
                            <a:pt x="30"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 name="Freeform 3699"/>
                    <p:cNvSpPr>
                      <a:spLocks/>
                    </p:cNvSpPr>
                    <p:nvPr/>
                  </p:nvSpPr>
                  <p:spPr bwMode="auto">
                    <a:xfrm>
                      <a:off x="2541" y="3186"/>
                      <a:ext cx="33" cy="33"/>
                    </a:xfrm>
                    <a:custGeom>
                      <a:avLst/>
                      <a:gdLst>
                        <a:gd name="T0" fmla="*/ 33 w 33"/>
                        <a:gd name="T1" fmla="*/ 21 h 33"/>
                        <a:gd name="T2" fmla="*/ 33 w 33"/>
                        <a:gd name="T3" fmla="*/ 21 h 33"/>
                        <a:gd name="T4" fmla="*/ 31 w 33"/>
                        <a:gd name="T5" fmla="*/ 21 h 33"/>
                        <a:gd name="T6" fmla="*/ 29 w 33"/>
                        <a:gd name="T7" fmla="*/ 21 h 33"/>
                        <a:gd name="T8" fmla="*/ 27 w 33"/>
                        <a:gd name="T9" fmla="*/ 20 h 33"/>
                        <a:gd name="T10" fmla="*/ 25 w 33"/>
                        <a:gd name="T11" fmla="*/ 19 h 33"/>
                        <a:gd name="T12" fmla="*/ 23 w 33"/>
                        <a:gd name="T13" fmla="*/ 18 h 33"/>
                        <a:gd name="T14" fmla="*/ 21 w 33"/>
                        <a:gd name="T15" fmla="*/ 17 h 33"/>
                        <a:gd name="T16" fmla="*/ 19 w 33"/>
                        <a:gd name="T17" fmla="*/ 16 h 33"/>
                        <a:gd name="T18" fmla="*/ 18 w 33"/>
                        <a:gd name="T19" fmla="*/ 15 h 33"/>
                        <a:gd name="T20" fmla="*/ 17 w 33"/>
                        <a:gd name="T21" fmla="*/ 13 h 33"/>
                        <a:gd name="T22" fmla="*/ 15 w 33"/>
                        <a:gd name="T23" fmla="*/ 11 h 33"/>
                        <a:gd name="T24" fmla="*/ 14 w 33"/>
                        <a:gd name="T25" fmla="*/ 9 h 33"/>
                        <a:gd name="T26" fmla="*/ 14 w 33"/>
                        <a:gd name="T27" fmla="*/ 9 h 33"/>
                        <a:gd name="T28" fmla="*/ 14 w 33"/>
                        <a:gd name="T29" fmla="*/ 7 h 33"/>
                        <a:gd name="T30" fmla="*/ 14 w 33"/>
                        <a:gd name="T31" fmla="*/ 5 h 33"/>
                        <a:gd name="T32" fmla="*/ 13 w 33"/>
                        <a:gd name="T33" fmla="*/ 3 h 33"/>
                        <a:gd name="T34" fmla="*/ 13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10 w 33"/>
                        <a:gd name="T53" fmla="*/ 24 h 33"/>
                        <a:gd name="T54" fmla="*/ 13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1" y="21"/>
                          </a:lnTo>
                          <a:lnTo>
                            <a:pt x="29" y="21"/>
                          </a:lnTo>
                          <a:lnTo>
                            <a:pt x="27" y="20"/>
                          </a:lnTo>
                          <a:lnTo>
                            <a:pt x="25" y="19"/>
                          </a:lnTo>
                          <a:lnTo>
                            <a:pt x="23" y="18"/>
                          </a:lnTo>
                          <a:lnTo>
                            <a:pt x="21" y="17"/>
                          </a:lnTo>
                          <a:lnTo>
                            <a:pt x="19" y="16"/>
                          </a:lnTo>
                          <a:lnTo>
                            <a:pt x="18" y="15"/>
                          </a:lnTo>
                          <a:lnTo>
                            <a:pt x="17" y="13"/>
                          </a:lnTo>
                          <a:lnTo>
                            <a:pt x="15" y="11"/>
                          </a:lnTo>
                          <a:lnTo>
                            <a:pt x="14" y="9"/>
                          </a:lnTo>
                          <a:lnTo>
                            <a:pt x="14" y="9"/>
                          </a:lnTo>
                          <a:lnTo>
                            <a:pt x="14" y="7"/>
                          </a:lnTo>
                          <a:lnTo>
                            <a:pt x="14" y="5"/>
                          </a:lnTo>
                          <a:lnTo>
                            <a:pt x="13" y="3"/>
                          </a:lnTo>
                          <a:lnTo>
                            <a:pt x="13" y="0"/>
                          </a:lnTo>
                          <a:lnTo>
                            <a:pt x="0" y="0"/>
                          </a:lnTo>
                          <a:lnTo>
                            <a:pt x="0" y="4"/>
                          </a:lnTo>
                          <a:lnTo>
                            <a:pt x="1" y="8"/>
                          </a:lnTo>
                          <a:lnTo>
                            <a:pt x="2" y="9"/>
                          </a:lnTo>
                          <a:lnTo>
                            <a:pt x="3" y="13"/>
                          </a:lnTo>
                          <a:lnTo>
                            <a:pt x="4" y="15"/>
                          </a:lnTo>
                          <a:lnTo>
                            <a:pt x="6" y="19"/>
                          </a:lnTo>
                          <a:lnTo>
                            <a:pt x="8" y="21"/>
                          </a:lnTo>
                          <a:lnTo>
                            <a:pt x="10" y="24"/>
                          </a:lnTo>
                          <a:lnTo>
                            <a:pt x="13" y="25"/>
                          </a:lnTo>
                          <a:lnTo>
                            <a:pt x="14" y="27"/>
                          </a:lnTo>
                          <a:lnTo>
                            <a:pt x="17" y="29"/>
                          </a:lnTo>
                          <a:lnTo>
                            <a:pt x="20" y="30"/>
                          </a:lnTo>
                          <a:lnTo>
                            <a:pt x="23" y="32"/>
                          </a:lnTo>
                          <a:lnTo>
                            <a:pt x="26" y="33"/>
                          </a:lnTo>
                          <a:lnTo>
                            <a:pt x="30"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58" name="Group 3700"/>
                  <p:cNvGrpSpPr>
                    <a:grpSpLocks/>
                  </p:cNvGrpSpPr>
                  <p:nvPr/>
                </p:nvGrpSpPr>
                <p:grpSpPr bwMode="auto">
                  <a:xfrm>
                    <a:off x="2579" y="3186"/>
                    <a:ext cx="33" cy="33"/>
                    <a:chOff x="2579" y="3186"/>
                    <a:chExt cx="33" cy="33"/>
                  </a:xfrm>
                </p:grpSpPr>
                <p:sp>
                  <p:nvSpPr>
                    <p:cNvPr id="716" name="Freeform 3701"/>
                    <p:cNvSpPr>
                      <a:spLocks/>
                    </p:cNvSpPr>
                    <p:nvPr/>
                  </p:nvSpPr>
                  <p:spPr bwMode="auto">
                    <a:xfrm>
                      <a:off x="2579"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3 w 33"/>
                        <a:gd name="T23" fmla="*/ 17 h 33"/>
                        <a:gd name="T24" fmla="*/ 10 w 33"/>
                        <a:gd name="T25" fmla="*/ 18 h 33"/>
                        <a:gd name="T26" fmla="*/ 9 w 33"/>
                        <a:gd name="T27" fmla="*/ 19 h 33"/>
                        <a:gd name="T28" fmla="*/ 7 w 33"/>
                        <a:gd name="T29" fmla="*/ 20 h 33"/>
                        <a:gd name="T30" fmla="*/ 5 w 33"/>
                        <a:gd name="T31" fmla="*/ 21 h 33"/>
                        <a:gd name="T32" fmla="*/ 3 w 33"/>
                        <a:gd name="T33" fmla="*/ 21 h 33"/>
                        <a:gd name="T34" fmla="*/ 0 w 33"/>
                        <a:gd name="T35" fmla="*/ 21 h 33"/>
                        <a:gd name="T36" fmla="*/ 0 w 33"/>
                        <a:gd name="T37" fmla="*/ 33 h 33"/>
                        <a:gd name="T38" fmla="*/ 4 w 33"/>
                        <a:gd name="T39" fmla="*/ 33 h 33"/>
                        <a:gd name="T40" fmla="*/ 8 w 33"/>
                        <a:gd name="T41" fmla="*/ 33 h 33"/>
                        <a:gd name="T42" fmla="*/ 10 w 33"/>
                        <a:gd name="T43" fmla="*/ 32 h 33"/>
                        <a:gd name="T44" fmla="*/ 14 w 33"/>
                        <a:gd name="T45" fmla="*/ 30 h 33"/>
                        <a:gd name="T46" fmla="*/ 16 w 33"/>
                        <a:gd name="T47" fmla="*/ 29 h 33"/>
                        <a:gd name="T48" fmla="*/ 19 w 33"/>
                        <a:gd name="T49" fmla="*/ 27 h 33"/>
                        <a:gd name="T50" fmla="*/ 21 w 33"/>
                        <a:gd name="T51" fmla="*/ 25 h 33"/>
                        <a:gd name="T52" fmla="*/ 24 w 33"/>
                        <a:gd name="T53" fmla="*/ 24 h 33"/>
                        <a:gd name="T54" fmla="*/ 26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3" y="17"/>
                          </a:lnTo>
                          <a:lnTo>
                            <a:pt x="10" y="18"/>
                          </a:lnTo>
                          <a:lnTo>
                            <a:pt x="9" y="19"/>
                          </a:lnTo>
                          <a:lnTo>
                            <a:pt x="7" y="20"/>
                          </a:lnTo>
                          <a:lnTo>
                            <a:pt x="5" y="21"/>
                          </a:lnTo>
                          <a:lnTo>
                            <a:pt x="3" y="21"/>
                          </a:lnTo>
                          <a:lnTo>
                            <a:pt x="0" y="21"/>
                          </a:lnTo>
                          <a:lnTo>
                            <a:pt x="0" y="33"/>
                          </a:lnTo>
                          <a:lnTo>
                            <a:pt x="4" y="33"/>
                          </a:lnTo>
                          <a:lnTo>
                            <a:pt x="8" y="33"/>
                          </a:lnTo>
                          <a:lnTo>
                            <a:pt x="10" y="32"/>
                          </a:lnTo>
                          <a:lnTo>
                            <a:pt x="14" y="30"/>
                          </a:lnTo>
                          <a:lnTo>
                            <a:pt x="16" y="29"/>
                          </a:lnTo>
                          <a:lnTo>
                            <a:pt x="19" y="27"/>
                          </a:lnTo>
                          <a:lnTo>
                            <a:pt x="21" y="25"/>
                          </a:lnTo>
                          <a:lnTo>
                            <a:pt x="24" y="24"/>
                          </a:lnTo>
                          <a:lnTo>
                            <a:pt x="26" y="21"/>
                          </a:lnTo>
                          <a:lnTo>
                            <a:pt x="27" y="19"/>
                          </a:lnTo>
                          <a:lnTo>
                            <a:pt x="29" y="15"/>
                          </a:lnTo>
                          <a:lnTo>
                            <a:pt x="30" y="13"/>
                          </a:lnTo>
                          <a:lnTo>
                            <a:pt x="31" y="9"/>
                          </a:lnTo>
                          <a:lnTo>
                            <a:pt x="32" y="8"/>
                          </a:lnTo>
                          <a:lnTo>
                            <a:pt x="33" y="4"/>
                          </a:lnTo>
                          <a:lnTo>
                            <a:pt x="33"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7" name="Freeform 3702"/>
                    <p:cNvSpPr>
                      <a:spLocks/>
                    </p:cNvSpPr>
                    <p:nvPr/>
                  </p:nvSpPr>
                  <p:spPr bwMode="auto">
                    <a:xfrm>
                      <a:off x="2579"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3 w 33"/>
                        <a:gd name="T23" fmla="*/ 17 h 33"/>
                        <a:gd name="T24" fmla="*/ 10 w 33"/>
                        <a:gd name="T25" fmla="*/ 18 h 33"/>
                        <a:gd name="T26" fmla="*/ 9 w 33"/>
                        <a:gd name="T27" fmla="*/ 19 h 33"/>
                        <a:gd name="T28" fmla="*/ 7 w 33"/>
                        <a:gd name="T29" fmla="*/ 20 h 33"/>
                        <a:gd name="T30" fmla="*/ 5 w 33"/>
                        <a:gd name="T31" fmla="*/ 21 h 33"/>
                        <a:gd name="T32" fmla="*/ 3 w 33"/>
                        <a:gd name="T33" fmla="*/ 21 h 33"/>
                        <a:gd name="T34" fmla="*/ 0 w 33"/>
                        <a:gd name="T35" fmla="*/ 21 h 33"/>
                        <a:gd name="T36" fmla="*/ 0 w 33"/>
                        <a:gd name="T37" fmla="*/ 33 h 33"/>
                        <a:gd name="T38" fmla="*/ 4 w 33"/>
                        <a:gd name="T39" fmla="*/ 33 h 33"/>
                        <a:gd name="T40" fmla="*/ 8 w 33"/>
                        <a:gd name="T41" fmla="*/ 33 h 33"/>
                        <a:gd name="T42" fmla="*/ 10 w 33"/>
                        <a:gd name="T43" fmla="*/ 32 h 33"/>
                        <a:gd name="T44" fmla="*/ 14 w 33"/>
                        <a:gd name="T45" fmla="*/ 30 h 33"/>
                        <a:gd name="T46" fmla="*/ 16 w 33"/>
                        <a:gd name="T47" fmla="*/ 29 h 33"/>
                        <a:gd name="T48" fmla="*/ 19 w 33"/>
                        <a:gd name="T49" fmla="*/ 27 h 33"/>
                        <a:gd name="T50" fmla="*/ 21 w 33"/>
                        <a:gd name="T51" fmla="*/ 25 h 33"/>
                        <a:gd name="T52" fmla="*/ 24 w 33"/>
                        <a:gd name="T53" fmla="*/ 24 h 33"/>
                        <a:gd name="T54" fmla="*/ 26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3" y="17"/>
                          </a:lnTo>
                          <a:lnTo>
                            <a:pt x="10" y="18"/>
                          </a:lnTo>
                          <a:lnTo>
                            <a:pt x="9" y="19"/>
                          </a:lnTo>
                          <a:lnTo>
                            <a:pt x="7" y="20"/>
                          </a:lnTo>
                          <a:lnTo>
                            <a:pt x="5" y="21"/>
                          </a:lnTo>
                          <a:lnTo>
                            <a:pt x="3" y="21"/>
                          </a:lnTo>
                          <a:lnTo>
                            <a:pt x="0" y="21"/>
                          </a:lnTo>
                          <a:lnTo>
                            <a:pt x="0" y="33"/>
                          </a:lnTo>
                          <a:lnTo>
                            <a:pt x="4" y="33"/>
                          </a:lnTo>
                          <a:lnTo>
                            <a:pt x="8" y="33"/>
                          </a:lnTo>
                          <a:lnTo>
                            <a:pt x="10" y="32"/>
                          </a:lnTo>
                          <a:lnTo>
                            <a:pt x="14" y="30"/>
                          </a:lnTo>
                          <a:lnTo>
                            <a:pt x="16" y="29"/>
                          </a:lnTo>
                          <a:lnTo>
                            <a:pt x="19" y="27"/>
                          </a:lnTo>
                          <a:lnTo>
                            <a:pt x="21" y="25"/>
                          </a:lnTo>
                          <a:lnTo>
                            <a:pt x="24" y="24"/>
                          </a:lnTo>
                          <a:lnTo>
                            <a:pt x="26" y="21"/>
                          </a:lnTo>
                          <a:lnTo>
                            <a:pt x="27" y="19"/>
                          </a:lnTo>
                          <a:lnTo>
                            <a:pt x="29" y="15"/>
                          </a:lnTo>
                          <a:lnTo>
                            <a:pt x="30" y="13"/>
                          </a:lnTo>
                          <a:lnTo>
                            <a:pt x="31" y="9"/>
                          </a:lnTo>
                          <a:lnTo>
                            <a:pt x="32" y="8"/>
                          </a:lnTo>
                          <a:lnTo>
                            <a:pt x="33" y="4"/>
                          </a:lnTo>
                          <a:lnTo>
                            <a:pt x="33"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59" name="Group 3703"/>
                  <p:cNvGrpSpPr>
                    <a:grpSpLocks/>
                  </p:cNvGrpSpPr>
                  <p:nvPr/>
                </p:nvGrpSpPr>
                <p:grpSpPr bwMode="auto">
                  <a:xfrm>
                    <a:off x="2579" y="3150"/>
                    <a:ext cx="33" cy="31"/>
                    <a:chOff x="2579" y="3150"/>
                    <a:chExt cx="33" cy="31"/>
                  </a:xfrm>
                </p:grpSpPr>
                <p:sp>
                  <p:nvSpPr>
                    <p:cNvPr id="714" name="Freeform 3704"/>
                    <p:cNvSpPr>
                      <a:spLocks/>
                    </p:cNvSpPr>
                    <p:nvPr/>
                  </p:nvSpPr>
                  <p:spPr bwMode="auto">
                    <a:xfrm>
                      <a:off x="2579" y="3150"/>
                      <a:ext cx="33" cy="31"/>
                    </a:xfrm>
                    <a:custGeom>
                      <a:avLst/>
                      <a:gdLst>
                        <a:gd name="T0" fmla="*/ 0 w 33"/>
                        <a:gd name="T1" fmla="*/ 11 h 31"/>
                        <a:gd name="T2" fmla="*/ 0 w 33"/>
                        <a:gd name="T3" fmla="*/ 11 h 31"/>
                        <a:gd name="T4" fmla="*/ 3 w 33"/>
                        <a:gd name="T5" fmla="*/ 12 h 31"/>
                        <a:gd name="T6" fmla="*/ 5 w 33"/>
                        <a:gd name="T7" fmla="*/ 12 h 31"/>
                        <a:gd name="T8" fmla="*/ 7 w 33"/>
                        <a:gd name="T9" fmla="*/ 13 h 31"/>
                        <a:gd name="T10" fmla="*/ 9 w 33"/>
                        <a:gd name="T11" fmla="*/ 13 h 31"/>
                        <a:gd name="T12" fmla="*/ 10 w 33"/>
                        <a:gd name="T13" fmla="*/ 14 h 31"/>
                        <a:gd name="T14" fmla="*/ 13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6 w 33"/>
                        <a:gd name="T51" fmla="*/ 11 h 31"/>
                        <a:gd name="T52" fmla="*/ 24 w 33"/>
                        <a:gd name="T53" fmla="*/ 10 h 31"/>
                        <a:gd name="T54" fmla="*/ 21 w 33"/>
                        <a:gd name="T55" fmla="*/ 8 h 31"/>
                        <a:gd name="T56" fmla="*/ 19 w 33"/>
                        <a:gd name="T57" fmla="*/ 5 h 31"/>
                        <a:gd name="T58" fmla="*/ 16 w 33"/>
                        <a:gd name="T59" fmla="*/ 4 h 31"/>
                        <a:gd name="T60" fmla="*/ 14 w 33"/>
                        <a:gd name="T61" fmla="*/ 4 h 31"/>
                        <a:gd name="T62" fmla="*/ 10 w 33"/>
                        <a:gd name="T63" fmla="*/ 2 h 31"/>
                        <a:gd name="T64" fmla="*/ 8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5" y="12"/>
                          </a:lnTo>
                          <a:lnTo>
                            <a:pt x="7" y="13"/>
                          </a:lnTo>
                          <a:lnTo>
                            <a:pt x="9" y="13"/>
                          </a:lnTo>
                          <a:lnTo>
                            <a:pt x="10" y="14"/>
                          </a:lnTo>
                          <a:lnTo>
                            <a:pt x="13"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6" y="11"/>
                          </a:lnTo>
                          <a:lnTo>
                            <a:pt x="24" y="10"/>
                          </a:lnTo>
                          <a:lnTo>
                            <a:pt x="21" y="8"/>
                          </a:lnTo>
                          <a:lnTo>
                            <a:pt x="19" y="5"/>
                          </a:lnTo>
                          <a:lnTo>
                            <a:pt x="16" y="4"/>
                          </a:lnTo>
                          <a:lnTo>
                            <a:pt x="14" y="4"/>
                          </a:lnTo>
                          <a:lnTo>
                            <a:pt x="10" y="2"/>
                          </a:lnTo>
                          <a:lnTo>
                            <a:pt x="8" y="1"/>
                          </a:lnTo>
                          <a:lnTo>
                            <a:pt x="4"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5" name="Freeform 3705"/>
                    <p:cNvSpPr>
                      <a:spLocks/>
                    </p:cNvSpPr>
                    <p:nvPr/>
                  </p:nvSpPr>
                  <p:spPr bwMode="auto">
                    <a:xfrm>
                      <a:off x="2579" y="3150"/>
                      <a:ext cx="33" cy="31"/>
                    </a:xfrm>
                    <a:custGeom>
                      <a:avLst/>
                      <a:gdLst>
                        <a:gd name="T0" fmla="*/ 0 w 33"/>
                        <a:gd name="T1" fmla="*/ 11 h 31"/>
                        <a:gd name="T2" fmla="*/ 0 w 33"/>
                        <a:gd name="T3" fmla="*/ 11 h 31"/>
                        <a:gd name="T4" fmla="*/ 3 w 33"/>
                        <a:gd name="T5" fmla="*/ 12 h 31"/>
                        <a:gd name="T6" fmla="*/ 5 w 33"/>
                        <a:gd name="T7" fmla="*/ 12 h 31"/>
                        <a:gd name="T8" fmla="*/ 7 w 33"/>
                        <a:gd name="T9" fmla="*/ 13 h 31"/>
                        <a:gd name="T10" fmla="*/ 9 w 33"/>
                        <a:gd name="T11" fmla="*/ 13 h 31"/>
                        <a:gd name="T12" fmla="*/ 10 w 33"/>
                        <a:gd name="T13" fmla="*/ 14 h 31"/>
                        <a:gd name="T14" fmla="*/ 13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6 w 33"/>
                        <a:gd name="T51" fmla="*/ 11 h 31"/>
                        <a:gd name="T52" fmla="*/ 24 w 33"/>
                        <a:gd name="T53" fmla="*/ 10 h 31"/>
                        <a:gd name="T54" fmla="*/ 21 w 33"/>
                        <a:gd name="T55" fmla="*/ 8 h 31"/>
                        <a:gd name="T56" fmla="*/ 19 w 33"/>
                        <a:gd name="T57" fmla="*/ 5 h 31"/>
                        <a:gd name="T58" fmla="*/ 16 w 33"/>
                        <a:gd name="T59" fmla="*/ 4 h 31"/>
                        <a:gd name="T60" fmla="*/ 14 w 33"/>
                        <a:gd name="T61" fmla="*/ 4 h 31"/>
                        <a:gd name="T62" fmla="*/ 10 w 33"/>
                        <a:gd name="T63" fmla="*/ 2 h 31"/>
                        <a:gd name="T64" fmla="*/ 8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5" y="12"/>
                          </a:lnTo>
                          <a:lnTo>
                            <a:pt x="7" y="13"/>
                          </a:lnTo>
                          <a:lnTo>
                            <a:pt x="9" y="13"/>
                          </a:lnTo>
                          <a:lnTo>
                            <a:pt x="10" y="14"/>
                          </a:lnTo>
                          <a:lnTo>
                            <a:pt x="13"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6" y="11"/>
                          </a:lnTo>
                          <a:lnTo>
                            <a:pt x="24" y="10"/>
                          </a:lnTo>
                          <a:lnTo>
                            <a:pt x="21" y="8"/>
                          </a:lnTo>
                          <a:lnTo>
                            <a:pt x="19" y="5"/>
                          </a:lnTo>
                          <a:lnTo>
                            <a:pt x="16" y="4"/>
                          </a:lnTo>
                          <a:lnTo>
                            <a:pt x="14" y="4"/>
                          </a:lnTo>
                          <a:lnTo>
                            <a:pt x="10" y="2"/>
                          </a:lnTo>
                          <a:lnTo>
                            <a:pt x="8" y="1"/>
                          </a:lnTo>
                          <a:lnTo>
                            <a:pt x="4"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60" name="Group 3706"/>
                  <p:cNvGrpSpPr>
                    <a:grpSpLocks/>
                  </p:cNvGrpSpPr>
                  <p:nvPr/>
                </p:nvGrpSpPr>
                <p:grpSpPr bwMode="auto">
                  <a:xfrm>
                    <a:off x="2473" y="3158"/>
                    <a:ext cx="59" cy="53"/>
                    <a:chOff x="2473" y="3158"/>
                    <a:chExt cx="59" cy="53"/>
                  </a:xfrm>
                </p:grpSpPr>
                <p:sp>
                  <p:nvSpPr>
                    <p:cNvPr id="712" name="Freeform 3707"/>
                    <p:cNvSpPr>
                      <a:spLocks/>
                    </p:cNvSpPr>
                    <p:nvPr/>
                  </p:nvSpPr>
                  <p:spPr bwMode="auto">
                    <a:xfrm>
                      <a:off x="2473" y="3158"/>
                      <a:ext cx="59" cy="53"/>
                    </a:xfrm>
                    <a:custGeom>
                      <a:avLst/>
                      <a:gdLst>
                        <a:gd name="T0" fmla="*/ 26 w 59"/>
                        <a:gd name="T1" fmla="*/ 0 h 53"/>
                        <a:gd name="T2" fmla="*/ 20 w 59"/>
                        <a:gd name="T3" fmla="*/ 1 h 53"/>
                        <a:gd name="T4" fmla="*/ 14 w 59"/>
                        <a:gd name="T5" fmla="*/ 3 h 53"/>
                        <a:gd name="T6" fmla="*/ 11 w 59"/>
                        <a:gd name="T7" fmla="*/ 6 h 53"/>
                        <a:gd name="T8" fmla="*/ 7 w 59"/>
                        <a:gd name="T9" fmla="*/ 10 h 53"/>
                        <a:gd name="T10" fmla="*/ 4 w 59"/>
                        <a:gd name="T11" fmla="*/ 14 h 53"/>
                        <a:gd name="T12" fmla="*/ 2 w 59"/>
                        <a:gd name="T13" fmla="*/ 19 h 53"/>
                        <a:gd name="T14" fmla="*/ 0 w 59"/>
                        <a:gd name="T15" fmla="*/ 24 h 53"/>
                        <a:gd name="T16" fmla="*/ 0 w 59"/>
                        <a:gd name="T17" fmla="*/ 29 h 53"/>
                        <a:gd name="T18" fmla="*/ 2 w 59"/>
                        <a:gd name="T19" fmla="*/ 34 h 53"/>
                        <a:gd name="T20" fmla="*/ 4 w 59"/>
                        <a:gd name="T21" fmla="*/ 39 h 53"/>
                        <a:gd name="T22" fmla="*/ 7 w 59"/>
                        <a:gd name="T23" fmla="*/ 43 h 53"/>
                        <a:gd name="T24" fmla="*/ 11 w 59"/>
                        <a:gd name="T25" fmla="*/ 47 h 53"/>
                        <a:gd name="T26" fmla="*/ 14 w 59"/>
                        <a:gd name="T27" fmla="*/ 50 h 53"/>
                        <a:gd name="T28" fmla="*/ 20 w 59"/>
                        <a:gd name="T29" fmla="*/ 52 h 53"/>
                        <a:gd name="T30" fmla="*/ 26 w 59"/>
                        <a:gd name="T31" fmla="*/ 53 h 53"/>
                        <a:gd name="T32" fmla="*/ 33 w 59"/>
                        <a:gd name="T33" fmla="*/ 53 h 53"/>
                        <a:gd name="T34" fmla="*/ 37 w 59"/>
                        <a:gd name="T35" fmla="*/ 52 h 53"/>
                        <a:gd name="T36" fmla="*/ 43 w 59"/>
                        <a:gd name="T37" fmla="*/ 50 h 53"/>
                        <a:gd name="T38" fmla="*/ 47 w 59"/>
                        <a:gd name="T39" fmla="*/ 47 h 53"/>
                        <a:gd name="T40" fmla="*/ 52 w 59"/>
                        <a:gd name="T41" fmla="*/ 43 h 53"/>
                        <a:gd name="T42" fmla="*/ 54 w 59"/>
                        <a:gd name="T43" fmla="*/ 39 h 53"/>
                        <a:gd name="T44" fmla="*/ 57 w 59"/>
                        <a:gd name="T45" fmla="*/ 34 h 53"/>
                        <a:gd name="T46" fmla="*/ 58 w 59"/>
                        <a:gd name="T47" fmla="*/ 29 h 53"/>
                        <a:gd name="T48" fmla="*/ 58 w 59"/>
                        <a:gd name="T49" fmla="*/ 24 h 53"/>
                        <a:gd name="T50" fmla="*/ 57 w 59"/>
                        <a:gd name="T51" fmla="*/ 19 h 53"/>
                        <a:gd name="T52" fmla="*/ 54 w 59"/>
                        <a:gd name="T53" fmla="*/ 14 h 53"/>
                        <a:gd name="T54" fmla="*/ 52 w 59"/>
                        <a:gd name="T55" fmla="*/ 10 h 53"/>
                        <a:gd name="T56" fmla="*/ 47 w 59"/>
                        <a:gd name="T57" fmla="*/ 6 h 53"/>
                        <a:gd name="T58" fmla="*/ 43 w 59"/>
                        <a:gd name="T59" fmla="*/ 3 h 53"/>
                        <a:gd name="T60" fmla="*/ 37 w 59"/>
                        <a:gd name="T61" fmla="*/ 1 h 53"/>
                        <a:gd name="T62" fmla="*/ 33 w 59"/>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53">
                          <a:moveTo>
                            <a:pt x="29" y="0"/>
                          </a:moveTo>
                          <a:lnTo>
                            <a:pt x="26" y="0"/>
                          </a:lnTo>
                          <a:lnTo>
                            <a:pt x="24" y="1"/>
                          </a:lnTo>
                          <a:lnTo>
                            <a:pt x="20" y="1"/>
                          </a:lnTo>
                          <a:lnTo>
                            <a:pt x="17" y="2"/>
                          </a:lnTo>
                          <a:lnTo>
                            <a:pt x="14" y="3"/>
                          </a:lnTo>
                          <a:lnTo>
                            <a:pt x="13" y="5"/>
                          </a:lnTo>
                          <a:lnTo>
                            <a:pt x="11" y="6"/>
                          </a:lnTo>
                          <a:lnTo>
                            <a:pt x="9" y="7"/>
                          </a:lnTo>
                          <a:lnTo>
                            <a:pt x="7" y="10"/>
                          </a:lnTo>
                          <a:lnTo>
                            <a:pt x="5" y="11"/>
                          </a:lnTo>
                          <a:lnTo>
                            <a:pt x="4" y="14"/>
                          </a:lnTo>
                          <a:lnTo>
                            <a:pt x="3" y="16"/>
                          </a:lnTo>
                          <a:lnTo>
                            <a:pt x="2" y="19"/>
                          </a:lnTo>
                          <a:lnTo>
                            <a:pt x="1" y="21"/>
                          </a:lnTo>
                          <a:lnTo>
                            <a:pt x="0" y="24"/>
                          </a:lnTo>
                          <a:lnTo>
                            <a:pt x="0" y="26"/>
                          </a:lnTo>
                          <a:lnTo>
                            <a:pt x="0" y="29"/>
                          </a:lnTo>
                          <a:lnTo>
                            <a:pt x="1" y="31"/>
                          </a:lnTo>
                          <a:lnTo>
                            <a:pt x="2" y="34"/>
                          </a:lnTo>
                          <a:lnTo>
                            <a:pt x="3" y="37"/>
                          </a:lnTo>
                          <a:lnTo>
                            <a:pt x="4" y="39"/>
                          </a:lnTo>
                          <a:lnTo>
                            <a:pt x="5" y="42"/>
                          </a:lnTo>
                          <a:lnTo>
                            <a:pt x="7" y="43"/>
                          </a:lnTo>
                          <a:lnTo>
                            <a:pt x="9" y="45"/>
                          </a:lnTo>
                          <a:lnTo>
                            <a:pt x="11" y="47"/>
                          </a:lnTo>
                          <a:lnTo>
                            <a:pt x="13" y="48"/>
                          </a:lnTo>
                          <a:lnTo>
                            <a:pt x="14" y="50"/>
                          </a:lnTo>
                          <a:lnTo>
                            <a:pt x="17" y="51"/>
                          </a:lnTo>
                          <a:lnTo>
                            <a:pt x="20"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4" y="42"/>
                          </a:lnTo>
                          <a:lnTo>
                            <a:pt x="54" y="39"/>
                          </a:lnTo>
                          <a:lnTo>
                            <a:pt x="56" y="37"/>
                          </a:lnTo>
                          <a:lnTo>
                            <a:pt x="57" y="34"/>
                          </a:lnTo>
                          <a:lnTo>
                            <a:pt x="58" y="31"/>
                          </a:lnTo>
                          <a:lnTo>
                            <a:pt x="58" y="29"/>
                          </a:lnTo>
                          <a:lnTo>
                            <a:pt x="59" y="26"/>
                          </a:lnTo>
                          <a:lnTo>
                            <a:pt x="58" y="24"/>
                          </a:lnTo>
                          <a:lnTo>
                            <a:pt x="58" y="21"/>
                          </a:lnTo>
                          <a:lnTo>
                            <a:pt x="57" y="19"/>
                          </a:lnTo>
                          <a:lnTo>
                            <a:pt x="56" y="16"/>
                          </a:lnTo>
                          <a:lnTo>
                            <a:pt x="54" y="14"/>
                          </a:lnTo>
                          <a:lnTo>
                            <a:pt x="54" y="11"/>
                          </a:lnTo>
                          <a:lnTo>
                            <a:pt x="52" y="10"/>
                          </a:lnTo>
                          <a:lnTo>
                            <a:pt x="50" y="7"/>
                          </a:lnTo>
                          <a:lnTo>
                            <a:pt x="47" y="6"/>
                          </a:lnTo>
                          <a:lnTo>
                            <a:pt x="45" y="5"/>
                          </a:lnTo>
                          <a:lnTo>
                            <a:pt x="43" y="3"/>
                          </a:lnTo>
                          <a:lnTo>
                            <a:pt x="40" y="2"/>
                          </a:lnTo>
                          <a:lnTo>
                            <a:pt x="37" y="1"/>
                          </a:lnTo>
                          <a:lnTo>
                            <a:pt x="35" y="1"/>
                          </a:lnTo>
                          <a:lnTo>
                            <a:pt x="33"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3" name="Freeform 3708"/>
                    <p:cNvSpPr>
                      <a:spLocks/>
                    </p:cNvSpPr>
                    <p:nvPr/>
                  </p:nvSpPr>
                  <p:spPr bwMode="auto">
                    <a:xfrm>
                      <a:off x="2473" y="3158"/>
                      <a:ext cx="59" cy="53"/>
                    </a:xfrm>
                    <a:custGeom>
                      <a:avLst/>
                      <a:gdLst>
                        <a:gd name="T0" fmla="*/ 26 w 59"/>
                        <a:gd name="T1" fmla="*/ 0 h 53"/>
                        <a:gd name="T2" fmla="*/ 20 w 59"/>
                        <a:gd name="T3" fmla="*/ 1 h 53"/>
                        <a:gd name="T4" fmla="*/ 14 w 59"/>
                        <a:gd name="T5" fmla="*/ 3 h 53"/>
                        <a:gd name="T6" fmla="*/ 11 w 59"/>
                        <a:gd name="T7" fmla="*/ 6 h 53"/>
                        <a:gd name="T8" fmla="*/ 7 w 59"/>
                        <a:gd name="T9" fmla="*/ 10 h 53"/>
                        <a:gd name="T10" fmla="*/ 4 w 59"/>
                        <a:gd name="T11" fmla="*/ 14 h 53"/>
                        <a:gd name="T12" fmla="*/ 2 w 59"/>
                        <a:gd name="T13" fmla="*/ 19 h 53"/>
                        <a:gd name="T14" fmla="*/ 0 w 59"/>
                        <a:gd name="T15" fmla="*/ 24 h 53"/>
                        <a:gd name="T16" fmla="*/ 0 w 59"/>
                        <a:gd name="T17" fmla="*/ 29 h 53"/>
                        <a:gd name="T18" fmla="*/ 2 w 59"/>
                        <a:gd name="T19" fmla="*/ 34 h 53"/>
                        <a:gd name="T20" fmla="*/ 4 w 59"/>
                        <a:gd name="T21" fmla="*/ 39 h 53"/>
                        <a:gd name="T22" fmla="*/ 7 w 59"/>
                        <a:gd name="T23" fmla="*/ 43 h 53"/>
                        <a:gd name="T24" fmla="*/ 11 w 59"/>
                        <a:gd name="T25" fmla="*/ 47 h 53"/>
                        <a:gd name="T26" fmla="*/ 14 w 59"/>
                        <a:gd name="T27" fmla="*/ 50 h 53"/>
                        <a:gd name="T28" fmla="*/ 20 w 59"/>
                        <a:gd name="T29" fmla="*/ 52 h 53"/>
                        <a:gd name="T30" fmla="*/ 26 w 59"/>
                        <a:gd name="T31" fmla="*/ 53 h 53"/>
                        <a:gd name="T32" fmla="*/ 33 w 59"/>
                        <a:gd name="T33" fmla="*/ 53 h 53"/>
                        <a:gd name="T34" fmla="*/ 37 w 59"/>
                        <a:gd name="T35" fmla="*/ 52 h 53"/>
                        <a:gd name="T36" fmla="*/ 43 w 59"/>
                        <a:gd name="T37" fmla="*/ 50 h 53"/>
                        <a:gd name="T38" fmla="*/ 47 w 59"/>
                        <a:gd name="T39" fmla="*/ 47 h 53"/>
                        <a:gd name="T40" fmla="*/ 52 w 59"/>
                        <a:gd name="T41" fmla="*/ 43 h 53"/>
                        <a:gd name="T42" fmla="*/ 54 w 59"/>
                        <a:gd name="T43" fmla="*/ 39 h 53"/>
                        <a:gd name="T44" fmla="*/ 57 w 59"/>
                        <a:gd name="T45" fmla="*/ 34 h 53"/>
                        <a:gd name="T46" fmla="*/ 58 w 59"/>
                        <a:gd name="T47" fmla="*/ 29 h 53"/>
                        <a:gd name="T48" fmla="*/ 58 w 59"/>
                        <a:gd name="T49" fmla="*/ 24 h 53"/>
                        <a:gd name="T50" fmla="*/ 57 w 59"/>
                        <a:gd name="T51" fmla="*/ 19 h 53"/>
                        <a:gd name="T52" fmla="*/ 54 w 59"/>
                        <a:gd name="T53" fmla="*/ 14 h 53"/>
                        <a:gd name="T54" fmla="*/ 52 w 59"/>
                        <a:gd name="T55" fmla="*/ 10 h 53"/>
                        <a:gd name="T56" fmla="*/ 47 w 59"/>
                        <a:gd name="T57" fmla="*/ 6 h 53"/>
                        <a:gd name="T58" fmla="*/ 43 w 59"/>
                        <a:gd name="T59" fmla="*/ 3 h 53"/>
                        <a:gd name="T60" fmla="*/ 37 w 59"/>
                        <a:gd name="T61" fmla="*/ 1 h 53"/>
                        <a:gd name="T62" fmla="*/ 33 w 59"/>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53">
                          <a:moveTo>
                            <a:pt x="29" y="0"/>
                          </a:moveTo>
                          <a:lnTo>
                            <a:pt x="26" y="0"/>
                          </a:lnTo>
                          <a:lnTo>
                            <a:pt x="24" y="1"/>
                          </a:lnTo>
                          <a:lnTo>
                            <a:pt x="20" y="1"/>
                          </a:lnTo>
                          <a:lnTo>
                            <a:pt x="17" y="2"/>
                          </a:lnTo>
                          <a:lnTo>
                            <a:pt x="14" y="3"/>
                          </a:lnTo>
                          <a:lnTo>
                            <a:pt x="13" y="5"/>
                          </a:lnTo>
                          <a:lnTo>
                            <a:pt x="11" y="6"/>
                          </a:lnTo>
                          <a:lnTo>
                            <a:pt x="9" y="7"/>
                          </a:lnTo>
                          <a:lnTo>
                            <a:pt x="7" y="10"/>
                          </a:lnTo>
                          <a:lnTo>
                            <a:pt x="5" y="11"/>
                          </a:lnTo>
                          <a:lnTo>
                            <a:pt x="4" y="14"/>
                          </a:lnTo>
                          <a:lnTo>
                            <a:pt x="3" y="16"/>
                          </a:lnTo>
                          <a:lnTo>
                            <a:pt x="2" y="19"/>
                          </a:lnTo>
                          <a:lnTo>
                            <a:pt x="1" y="21"/>
                          </a:lnTo>
                          <a:lnTo>
                            <a:pt x="0" y="24"/>
                          </a:lnTo>
                          <a:lnTo>
                            <a:pt x="0" y="26"/>
                          </a:lnTo>
                          <a:lnTo>
                            <a:pt x="0" y="29"/>
                          </a:lnTo>
                          <a:lnTo>
                            <a:pt x="1" y="31"/>
                          </a:lnTo>
                          <a:lnTo>
                            <a:pt x="2" y="34"/>
                          </a:lnTo>
                          <a:lnTo>
                            <a:pt x="3" y="37"/>
                          </a:lnTo>
                          <a:lnTo>
                            <a:pt x="4" y="39"/>
                          </a:lnTo>
                          <a:lnTo>
                            <a:pt x="5" y="42"/>
                          </a:lnTo>
                          <a:lnTo>
                            <a:pt x="7" y="43"/>
                          </a:lnTo>
                          <a:lnTo>
                            <a:pt x="9" y="45"/>
                          </a:lnTo>
                          <a:lnTo>
                            <a:pt x="11" y="47"/>
                          </a:lnTo>
                          <a:lnTo>
                            <a:pt x="13" y="48"/>
                          </a:lnTo>
                          <a:lnTo>
                            <a:pt x="14" y="50"/>
                          </a:lnTo>
                          <a:lnTo>
                            <a:pt x="17" y="51"/>
                          </a:lnTo>
                          <a:lnTo>
                            <a:pt x="20"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4" y="42"/>
                          </a:lnTo>
                          <a:lnTo>
                            <a:pt x="54" y="39"/>
                          </a:lnTo>
                          <a:lnTo>
                            <a:pt x="56" y="37"/>
                          </a:lnTo>
                          <a:lnTo>
                            <a:pt x="57" y="34"/>
                          </a:lnTo>
                          <a:lnTo>
                            <a:pt x="58" y="31"/>
                          </a:lnTo>
                          <a:lnTo>
                            <a:pt x="58" y="29"/>
                          </a:lnTo>
                          <a:lnTo>
                            <a:pt x="59" y="26"/>
                          </a:lnTo>
                          <a:lnTo>
                            <a:pt x="58" y="24"/>
                          </a:lnTo>
                          <a:lnTo>
                            <a:pt x="58" y="21"/>
                          </a:lnTo>
                          <a:lnTo>
                            <a:pt x="57" y="19"/>
                          </a:lnTo>
                          <a:lnTo>
                            <a:pt x="56" y="16"/>
                          </a:lnTo>
                          <a:lnTo>
                            <a:pt x="54" y="14"/>
                          </a:lnTo>
                          <a:lnTo>
                            <a:pt x="54" y="11"/>
                          </a:lnTo>
                          <a:lnTo>
                            <a:pt x="52" y="10"/>
                          </a:lnTo>
                          <a:lnTo>
                            <a:pt x="50" y="7"/>
                          </a:lnTo>
                          <a:lnTo>
                            <a:pt x="47" y="6"/>
                          </a:lnTo>
                          <a:lnTo>
                            <a:pt x="45" y="5"/>
                          </a:lnTo>
                          <a:lnTo>
                            <a:pt x="43" y="3"/>
                          </a:lnTo>
                          <a:lnTo>
                            <a:pt x="40" y="2"/>
                          </a:lnTo>
                          <a:lnTo>
                            <a:pt x="37" y="1"/>
                          </a:lnTo>
                          <a:lnTo>
                            <a:pt x="35" y="1"/>
                          </a:lnTo>
                          <a:lnTo>
                            <a:pt x="33"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61" name="Group 3709"/>
                  <p:cNvGrpSpPr>
                    <a:grpSpLocks/>
                  </p:cNvGrpSpPr>
                  <p:nvPr/>
                </p:nvGrpSpPr>
                <p:grpSpPr bwMode="auto">
                  <a:xfrm>
                    <a:off x="2465" y="3150"/>
                    <a:ext cx="34" cy="31"/>
                    <a:chOff x="2465" y="3150"/>
                    <a:chExt cx="34" cy="31"/>
                  </a:xfrm>
                </p:grpSpPr>
                <p:sp>
                  <p:nvSpPr>
                    <p:cNvPr id="710" name="Freeform 3710"/>
                    <p:cNvSpPr>
                      <a:spLocks/>
                    </p:cNvSpPr>
                    <p:nvPr/>
                  </p:nvSpPr>
                  <p:spPr bwMode="auto">
                    <a:xfrm>
                      <a:off x="2465" y="3150"/>
                      <a:ext cx="34" cy="31"/>
                    </a:xfrm>
                    <a:custGeom>
                      <a:avLst/>
                      <a:gdLst>
                        <a:gd name="T0" fmla="*/ 14 w 34"/>
                        <a:gd name="T1" fmla="*/ 31 h 31"/>
                        <a:gd name="T2" fmla="*/ 14 w 34"/>
                        <a:gd name="T3" fmla="*/ 31 h 31"/>
                        <a:gd name="T4" fmla="*/ 14 w 34"/>
                        <a:gd name="T5" fmla="*/ 29 h 31"/>
                        <a:gd name="T6" fmla="*/ 14 w 34"/>
                        <a:gd name="T7" fmla="*/ 27 h 31"/>
                        <a:gd name="T8" fmla="*/ 15 w 34"/>
                        <a:gd name="T9" fmla="*/ 26 h 31"/>
                        <a:gd name="T10" fmla="*/ 15 w 34"/>
                        <a:gd name="T11" fmla="*/ 24 h 31"/>
                        <a:gd name="T12" fmla="*/ 16 w 34"/>
                        <a:gd name="T13" fmla="*/ 22 h 31"/>
                        <a:gd name="T14" fmla="*/ 17 w 34"/>
                        <a:gd name="T15" fmla="*/ 21 h 31"/>
                        <a:gd name="T16" fmla="*/ 19 w 34"/>
                        <a:gd name="T17" fmla="*/ 19 h 31"/>
                        <a:gd name="T18" fmla="*/ 20 w 34"/>
                        <a:gd name="T19" fmla="*/ 18 h 31"/>
                        <a:gd name="T20" fmla="*/ 21 w 34"/>
                        <a:gd name="T21" fmla="*/ 16 h 31"/>
                        <a:gd name="T22" fmla="*/ 23 w 34"/>
                        <a:gd name="T23" fmla="*/ 16 h 31"/>
                        <a:gd name="T24" fmla="*/ 25 w 34"/>
                        <a:gd name="T25" fmla="*/ 14 h 31"/>
                        <a:gd name="T26" fmla="*/ 26 w 34"/>
                        <a:gd name="T27" fmla="*/ 13 h 31"/>
                        <a:gd name="T28" fmla="*/ 29 w 34"/>
                        <a:gd name="T29" fmla="*/ 13 h 31"/>
                        <a:gd name="T30" fmla="*/ 31 w 34"/>
                        <a:gd name="T31" fmla="*/ 12 h 31"/>
                        <a:gd name="T32" fmla="*/ 33 w 34"/>
                        <a:gd name="T33" fmla="*/ 12 h 31"/>
                        <a:gd name="T34" fmla="*/ 34 w 34"/>
                        <a:gd name="T35" fmla="*/ 11 h 31"/>
                        <a:gd name="T36" fmla="*/ 34 w 34"/>
                        <a:gd name="T37" fmla="*/ 0 h 31"/>
                        <a:gd name="T38" fmla="*/ 32 w 34"/>
                        <a:gd name="T39" fmla="*/ 1 h 31"/>
                        <a:gd name="T40" fmla="*/ 28 w 34"/>
                        <a:gd name="T41" fmla="*/ 1 h 31"/>
                        <a:gd name="T42" fmla="*/ 25 w 34"/>
                        <a:gd name="T43" fmla="*/ 2 h 31"/>
                        <a:gd name="T44" fmla="*/ 21 w 34"/>
                        <a:gd name="T45" fmla="*/ 4 h 31"/>
                        <a:gd name="T46" fmla="*/ 19 w 34"/>
                        <a:gd name="T47" fmla="*/ 4 h 31"/>
                        <a:gd name="T48" fmla="*/ 16 w 34"/>
                        <a:gd name="T49" fmla="*/ 5 h 31"/>
                        <a:gd name="T50" fmla="*/ 13 w 34"/>
                        <a:gd name="T51" fmla="*/ 8 h 31"/>
                        <a:gd name="T52" fmla="*/ 10 w 34"/>
                        <a:gd name="T53" fmla="*/ 10 h 31"/>
                        <a:gd name="T54" fmla="*/ 9 w 34"/>
                        <a:gd name="T55" fmla="*/ 11 h 31"/>
                        <a:gd name="T56" fmla="*/ 6 w 34"/>
                        <a:gd name="T57" fmla="*/ 14 h 31"/>
                        <a:gd name="T58" fmla="*/ 4 w 34"/>
                        <a:gd name="T59" fmla="*/ 16 h 31"/>
                        <a:gd name="T60" fmla="*/ 3 w 34"/>
                        <a:gd name="T61" fmla="*/ 19 h 31"/>
                        <a:gd name="T62" fmla="*/ 2 w 34"/>
                        <a:gd name="T63" fmla="*/ 22 h 31"/>
                        <a:gd name="T64" fmla="*/ 1 w 34"/>
                        <a:gd name="T65" fmla="*/ 25 h 31"/>
                        <a:gd name="T66" fmla="*/ 1 w 34"/>
                        <a:gd name="T67" fmla="*/ 27 h 31"/>
                        <a:gd name="T68" fmla="*/ 0 w 34"/>
                        <a:gd name="T69" fmla="*/ 31 h 31"/>
                        <a:gd name="T70" fmla="*/ 14 w 34"/>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14" y="31"/>
                          </a:moveTo>
                          <a:lnTo>
                            <a:pt x="14" y="31"/>
                          </a:lnTo>
                          <a:lnTo>
                            <a:pt x="14" y="29"/>
                          </a:lnTo>
                          <a:lnTo>
                            <a:pt x="14" y="27"/>
                          </a:lnTo>
                          <a:lnTo>
                            <a:pt x="15" y="26"/>
                          </a:lnTo>
                          <a:lnTo>
                            <a:pt x="15" y="24"/>
                          </a:lnTo>
                          <a:lnTo>
                            <a:pt x="16" y="22"/>
                          </a:lnTo>
                          <a:lnTo>
                            <a:pt x="17" y="21"/>
                          </a:lnTo>
                          <a:lnTo>
                            <a:pt x="19" y="19"/>
                          </a:lnTo>
                          <a:lnTo>
                            <a:pt x="20" y="18"/>
                          </a:lnTo>
                          <a:lnTo>
                            <a:pt x="21" y="16"/>
                          </a:lnTo>
                          <a:lnTo>
                            <a:pt x="23" y="16"/>
                          </a:lnTo>
                          <a:lnTo>
                            <a:pt x="25" y="14"/>
                          </a:lnTo>
                          <a:lnTo>
                            <a:pt x="26" y="13"/>
                          </a:lnTo>
                          <a:lnTo>
                            <a:pt x="29" y="13"/>
                          </a:lnTo>
                          <a:lnTo>
                            <a:pt x="31" y="12"/>
                          </a:lnTo>
                          <a:lnTo>
                            <a:pt x="33" y="12"/>
                          </a:lnTo>
                          <a:lnTo>
                            <a:pt x="34" y="11"/>
                          </a:lnTo>
                          <a:lnTo>
                            <a:pt x="34" y="0"/>
                          </a:lnTo>
                          <a:lnTo>
                            <a:pt x="32" y="1"/>
                          </a:lnTo>
                          <a:lnTo>
                            <a:pt x="28" y="1"/>
                          </a:lnTo>
                          <a:lnTo>
                            <a:pt x="25" y="2"/>
                          </a:lnTo>
                          <a:lnTo>
                            <a:pt x="21" y="4"/>
                          </a:lnTo>
                          <a:lnTo>
                            <a:pt x="19" y="4"/>
                          </a:lnTo>
                          <a:lnTo>
                            <a:pt x="16" y="5"/>
                          </a:lnTo>
                          <a:lnTo>
                            <a:pt x="13" y="8"/>
                          </a:lnTo>
                          <a:lnTo>
                            <a:pt x="10" y="10"/>
                          </a:lnTo>
                          <a:lnTo>
                            <a:pt x="9" y="11"/>
                          </a:lnTo>
                          <a:lnTo>
                            <a:pt x="6" y="14"/>
                          </a:lnTo>
                          <a:lnTo>
                            <a:pt x="4" y="16"/>
                          </a:lnTo>
                          <a:lnTo>
                            <a:pt x="3" y="19"/>
                          </a:lnTo>
                          <a:lnTo>
                            <a:pt x="2" y="22"/>
                          </a:lnTo>
                          <a:lnTo>
                            <a:pt x="1" y="25"/>
                          </a:lnTo>
                          <a:lnTo>
                            <a:pt x="1" y="27"/>
                          </a:lnTo>
                          <a:lnTo>
                            <a:pt x="0" y="31"/>
                          </a:lnTo>
                          <a:lnTo>
                            <a:pt x="14"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1" name="Freeform 3711"/>
                    <p:cNvSpPr>
                      <a:spLocks/>
                    </p:cNvSpPr>
                    <p:nvPr/>
                  </p:nvSpPr>
                  <p:spPr bwMode="auto">
                    <a:xfrm>
                      <a:off x="2465" y="3150"/>
                      <a:ext cx="34" cy="31"/>
                    </a:xfrm>
                    <a:custGeom>
                      <a:avLst/>
                      <a:gdLst>
                        <a:gd name="T0" fmla="*/ 14 w 34"/>
                        <a:gd name="T1" fmla="*/ 31 h 31"/>
                        <a:gd name="T2" fmla="*/ 14 w 34"/>
                        <a:gd name="T3" fmla="*/ 31 h 31"/>
                        <a:gd name="T4" fmla="*/ 14 w 34"/>
                        <a:gd name="T5" fmla="*/ 29 h 31"/>
                        <a:gd name="T6" fmla="*/ 14 w 34"/>
                        <a:gd name="T7" fmla="*/ 27 h 31"/>
                        <a:gd name="T8" fmla="*/ 15 w 34"/>
                        <a:gd name="T9" fmla="*/ 26 h 31"/>
                        <a:gd name="T10" fmla="*/ 15 w 34"/>
                        <a:gd name="T11" fmla="*/ 24 h 31"/>
                        <a:gd name="T12" fmla="*/ 16 w 34"/>
                        <a:gd name="T13" fmla="*/ 22 h 31"/>
                        <a:gd name="T14" fmla="*/ 17 w 34"/>
                        <a:gd name="T15" fmla="*/ 21 h 31"/>
                        <a:gd name="T16" fmla="*/ 19 w 34"/>
                        <a:gd name="T17" fmla="*/ 19 h 31"/>
                        <a:gd name="T18" fmla="*/ 20 w 34"/>
                        <a:gd name="T19" fmla="*/ 18 h 31"/>
                        <a:gd name="T20" fmla="*/ 21 w 34"/>
                        <a:gd name="T21" fmla="*/ 16 h 31"/>
                        <a:gd name="T22" fmla="*/ 23 w 34"/>
                        <a:gd name="T23" fmla="*/ 16 h 31"/>
                        <a:gd name="T24" fmla="*/ 25 w 34"/>
                        <a:gd name="T25" fmla="*/ 14 h 31"/>
                        <a:gd name="T26" fmla="*/ 26 w 34"/>
                        <a:gd name="T27" fmla="*/ 13 h 31"/>
                        <a:gd name="T28" fmla="*/ 29 w 34"/>
                        <a:gd name="T29" fmla="*/ 13 h 31"/>
                        <a:gd name="T30" fmla="*/ 31 w 34"/>
                        <a:gd name="T31" fmla="*/ 12 h 31"/>
                        <a:gd name="T32" fmla="*/ 33 w 34"/>
                        <a:gd name="T33" fmla="*/ 12 h 31"/>
                        <a:gd name="T34" fmla="*/ 34 w 34"/>
                        <a:gd name="T35" fmla="*/ 11 h 31"/>
                        <a:gd name="T36" fmla="*/ 34 w 34"/>
                        <a:gd name="T37" fmla="*/ 0 h 31"/>
                        <a:gd name="T38" fmla="*/ 32 w 34"/>
                        <a:gd name="T39" fmla="*/ 1 h 31"/>
                        <a:gd name="T40" fmla="*/ 28 w 34"/>
                        <a:gd name="T41" fmla="*/ 1 h 31"/>
                        <a:gd name="T42" fmla="*/ 25 w 34"/>
                        <a:gd name="T43" fmla="*/ 2 h 31"/>
                        <a:gd name="T44" fmla="*/ 21 w 34"/>
                        <a:gd name="T45" fmla="*/ 4 h 31"/>
                        <a:gd name="T46" fmla="*/ 19 w 34"/>
                        <a:gd name="T47" fmla="*/ 4 h 31"/>
                        <a:gd name="T48" fmla="*/ 16 w 34"/>
                        <a:gd name="T49" fmla="*/ 5 h 31"/>
                        <a:gd name="T50" fmla="*/ 13 w 34"/>
                        <a:gd name="T51" fmla="*/ 8 h 31"/>
                        <a:gd name="T52" fmla="*/ 10 w 34"/>
                        <a:gd name="T53" fmla="*/ 10 h 31"/>
                        <a:gd name="T54" fmla="*/ 9 w 34"/>
                        <a:gd name="T55" fmla="*/ 11 h 31"/>
                        <a:gd name="T56" fmla="*/ 6 w 34"/>
                        <a:gd name="T57" fmla="*/ 14 h 31"/>
                        <a:gd name="T58" fmla="*/ 4 w 34"/>
                        <a:gd name="T59" fmla="*/ 16 h 31"/>
                        <a:gd name="T60" fmla="*/ 3 w 34"/>
                        <a:gd name="T61" fmla="*/ 19 h 31"/>
                        <a:gd name="T62" fmla="*/ 2 w 34"/>
                        <a:gd name="T63" fmla="*/ 22 h 31"/>
                        <a:gd name="T64" fmla="*/ 1 w 34"/>
                        <a:gd name="T65" fmla="*/ 25 h 31"/>
                        <a:gd name="T66" fmla="*/ 1 w 34"/>
                        <a:gd name="T67" fmla="*/ 27 h 31"/>
                        <a:gd name="T68" fmla="*/ 0 w 34"/>
                        <a:gd name="T69" fmla="*/ 31 h 31"/>
                        <a:gd name="T70" fmla="*/ 14 w 34"/>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14" y="31"/>
                          </a:moveTo>
                          <a:lnTo>
                            <a:pt x="14" y="31"/>
                          </a:lnTo>
                          <a:lnTo>
                            <a:pt x="14" y="29"/>
                          </a:lnTo>
                          <a:lnTo>
                            <a:pt x="14" y="27"/>
                          </a:lnTo>
                          <a:lnTo>
                            <a:pt x="15" y="26"/>
                          </a:lnTo>
                          <a:lnTo>
                            <a:pt x="15" y="24"/>
                          </a:lnTo>
                          <a:lnTo>
                            <a:pt x="16" y="22"/>
                          </a:lnTo>
                          <a:lnTo>
                            <a:pt x="17" y="21"/>
                          </a:lnTo>
                          <a:lnTo>
                            <a:pt x="19" y="19"/>
                          </a:lnTo>
                          <a:lnTo>
                            <a:pt x="20" y="18"/>
                          </a:lnTo>
                          <a:lnTo>
                            <a:pt x="21" y="16"/>
                          </a:lnTo>
                          <a:lnTo>
                            <a:pt x="23" y="16"/>
                          </a:lnTo>
                          <a:lnTo>
                            <a:pt x="25" y="14"/>
                          </a:lnTo>
                          <a:lnTo>
                            <a:pt x="26" y="13"/>
                          </a:lnTo>
                          <a:lnTo>
                            <a:pt x="29" y="13"/>
                          </a:lnTo>
                          <a:lnTo>
                            <a:pt x="31" y="12"/>
                          </a:lnTo>
                          <a:lnTo>
                            <a:pt x="33" y="12"/>
                          </a:lnTo>
                          <a:lnTo>
                            <a:pt x="34" y="11"/>
                          </a:lnTo>
                          <a:lnTo>
                            <a:pt x="34" y="0"/>
                          </a:lnTo>
                          <a:lnTo>
                            <a:pt x="32" y="1"/>
                          </a:lnTo>
                          <a:lnTo>
                            <a:pt x="28" y="1"/>
                          </a:lnTo>
                          <a:lnTo>
                            <a:pt x="25" y="2"/>
                          </a:lnTo>
                          <a:lnTo>
                            <a:pt x="21" y="4"/>
                          </a:lnTo>
                          <a:lnTo>
                            <a:pt x="19" y="4"/>
                          </a:lnTo>
                          <a:lnTo>
                            <a:pt x="16" y="5"/>
                          </a:lnTo>
                          <a:lnTo>
                            <a:pt x="13" y="8"/>
                          </a:lnTo>
                          <a:lnTo>
                            <a:pt x="10" y="10"/>
                          </a:lnTo>
                          <a:lnTo>
                            <a:pt x="9" y="11"/>
                          </a:lnTo>
                          <a:lnTo>
                            <a:pt x="6" y="14"/>
                          </a:lnTo>
                          <a:lnTo>
                            <a:pt x="4" y="16"/>
                          </a:lnTo>
                          <a:lnTo>
                            <a:pt x="3" y="19"/>
                          </a:lnTo>
                          <a:lnTo>
                            <a:pt x="2" y="22"/>
                          </a:lnTo>
                          <a:lnTo>
                            <a:pt x="1" y="25"/>
                          </a:lnTo>
                          <a:lnTo>
                            <a:pt x="1" y="27"/>
                          </a:lnTo>
                          <a:lnTo>
                            <a:pt x="0" y="31"/>
                          </a:lnTo>
                          <a:lnTo>
                            <a:pt x="14"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62" name="Group 3712"/>
                  <p:cNvGrpSpPr>
                    <a:grpSpLocks/>
                  </p:cNvGrpSpPr>
                  <p:nvPr/>
                </p:nvGrpSpPr>
                <p:grpSpPr bwMode="auto">
                  <a:xfrm>
                    <a:off x="2465" y="3186"/>
                    <a:ext cx="34" cy="33"/>
                    <a:chOff x="2465" y="3186"/>
                    <a:chExt cx="34" cy="33"/>
                  </a:xfrm>
                </p:grpSpPr>
                <p:sp>
                  <p:nvSpPr>
                    <p:cNvPr id="708" name="Freeform 3713"/>
                    <p:cNvSpPr>
                      <a:spLocks/>
                    </p:cNvSpPr>
                    <p:nvPr/>
                  </p:nvSpPr>
                  <p:spPr bwMode="auto">
                    <a:xfrm>
                      <a:off x="2465" y="3186"/>
                      <a:ext cx="34" cy="33"/>
                    </a:xfrm>
                    <a:custGeom>
                      <a:avLst/>
                      <a:gdLst>
                        <a:gd name="T0" fmla="*/ 34 w 34"/>
                        <a:gd name="T1" fmla="*/ 21 h 33"/>
                        <a:gd name="T2" fmla="*/ 34 w 34"/>
                        <a:gd name="T3" fmla="*/ 21 h 33"/>
                        <a:gd name="T4" fmla="*/ 33 w 34"/>
                        <a:gd name="T5" fmla="*/ 21 h 33"/>
                        <a:gd name="T6" fmla="*/ 31 w 34"/>
                        <a:gd name="T7" fmla="*/ 21 h 33"/>
                        <a:gd name="T8" fmla="*/ 29 w 34"/>
                        <a:gd name="T9" fmla="*/ 20 h 33"/>
                        <a:gd name="T10" fmla="*/ 26 w 34"/>
                        <a:gd name="T11" fmla="*/ 19 h 33"/>
                        <a:gd name="T12" fmla="*/ 25 w 34"/>
                        <a:gd name="T13" fmla="*/ 18 h 33"/>
                        <a:gd name="T14" fmla="*/ 23 w 34"/>
                        <a:gd name="T15" fmla="*/ 17 h 33"/>
                        <a:gd name="T16" fmla="*/ 21 w 34"/>
                        <a:gd name="T17" fmla="*/ 16 h 33"/>
                        <a:gd name="T18" fmla="*/ 20 w 34"/>
                        <a:gd name="T19" fmla="*/ 15 h 33"/>
                        <a:gd name="T20" fmla="*/ 19 w 34"/>
                        <a:gd name="T21" fmla="*/ 13 h 33"/>
                        <a:gd name="T22" fmla="*/ 17 w 34"/>
                        <a:gd name="T23" fmla="*/ 11 h 33"/>
                        <a:gd name="T24" fmla="*/ 16 w 34"/>
                        <a:gd name="T25" fmla="*/ 9 h 33"/>
                        <a:gd name="T26" fmla="*/ 15 w 34"/>
                        <a:gd name="T27" fmla="*/ 9 h 33"/>
                        <a:gd name="T28" fmla="*/ 15 w 34"/>
                        <a:gd name="T29" fmla="*/ 7 h 33"/>
                        <a:gd name="T30" fmla="*/ 14 w 34"/>
                        <a:gd name="T31" fmla="*/ 5 h 33"/>
                        <a:gd name="T32" fmla="*/ 14 w 34"/>
                        <a:gd name="T33" fmla="*/ 3 h 33"/>
                        <a:gd name="T34" fmla="*/ 14 w 34"/>
                        <a:gd name="T35" fmla="*/ 0 h 33"/>
                        <a:gd name="T36" fmla="*/ 0 w 34"/>
                        <a:gd name="T37" fmla="*/ 0 h 33"/>
                        <a:gd name="T38" fmla="*/ 1 w 34"/>
                        <a:gd name="T39" fmla="*/ 4 h 33"/>
                        <a:gd name="T40" fmla="*/ 1 w 34"/>
                        <a:gd name="T41" fmla="*/ 8 h 33"/>
                        <a:gd name="T42" fmla="*/ 2 w 34"/>
                        <a:gd name="T43" fmla="*/ 9 h 33"/>
                        <a:gd name="T44" fmla="*/ 3 w 34"/>
                        <a:gd name="T45" fmla="*/ 13 h 33"/>
                        <a:gd name="T46" fmla="*/ 4 w 34"/>
                        <a:gd name="T47" fmla="*/ 15 h 33"/>
                        <a:gd name="T48" fmla="*/ 6 w 34"/>
                        <a:gd name="T49" fmla="*/ 19 h 33"/>
                        <a:gd name="T50" fmla="*/ 9 w 34"/>
                        <a:gd name="T51" fmla="*/ 21 h 33"/>
                        <a:gd name="T52" fmla="*/ 10 w 34"/>
                        <a:gd name="T53" fmla="*/ 24 h 33"/>
                        <a:gd name="T54" fmla="*/ 13 w 34"/>
                        <a:gd name="T55" fmla="*/ 25 h 33"/>
                        <a:gd name="T56" fmla="*/ 16 w 34"/>
                        <a:gd name="T57" fmla="*/ 27 h 33"/>
                        <a:gd name="T58" fmla="*/ 19 w 34"/>
                        <a:gd name="T59" fmla="*/ 29 h 33"/>
                        <a:gd name="T60" fmla="*/ 21 w 34"/>
                        <a:gd name="T61" fmla="*/ 30 h 33"/>
                        <a:gd name="T62" fmla="*/ 25 w 34"/>
                        <a:gd name="T63" fmla="*/ 32 h 33"/>
                        <a:gd name="T64" fmla="*/ 28 w 34"/>
                        <a:gd name="T65" fmla="*/ 33 h 33"/>
                        <a:gd name="T66" fmla="*/ 32 w 34"/>
                        <a:gd name="T67" fmla="*/ 33 h 33"/>
                        <a:gd name="T68" fmla="*/ 34 w 34"/>
                        <a:gd name="T69" fmla="*/ 33 h 33"/>
                        <a:gd name="T70" fmla="*/ 34 w 34"/>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34" y="21"/>
                          </a:moveTo>
                          <a:lnTo>
                            <a:pt x="34" y="21"/>
                          </a:lnTo>
                          <a:lnTo>
                            <a:pt x="33" y="21"/>
                          </a:lnTo>
                          <a:lnTo>
                            <a:pt x="31" y="21"/>
                          </a:lnTo>
                          <a:lnTo>
                            <a:pt x="29" y="20"/>
                          </a:lnTo>
                          <a:lnTo>
                            <a:pt x="26" y="19"/>
                          </a:lnTo>
                          <a:lnTo>
                            <a:pt x="25" y="18"/>
                          </a:lnTo>
                          <a:lnTo>
                            <a:pt x="23" y="17"/>
                          </a:lnTo>
                          <a:lnTo>
                            <a:pt x="21" y="16"/>
                          </a:lnTo>
                          <a:lnTo>
                            <a:pt x="20" y="15"/>
                          </a:lnTo>
                          <a:lnTo>
                            <a:pt x="19" y="13"/>
                          </a:lnTo>
                          <a:lnTo>
                            <a:pt x="17" y="11"/>
                          </a:lnTo>
                          <a:lnTo>
                            <a:pt x="16" y="9"/>
                          </a:lnTo>
                          <a:lnTo>
                            <a:pt x="15" y="9"/>
                          </a:lnTo>
                          <a:lnTo>
                            <a:pt x="15" y="7"/>
                          </a:lnTo>
                          <a:lnTo>
                            <a:pt x="14" y="5"/>
                          </a:lnTo>
                          <a:lnTo>
                            <a:pt x="14" y="3"/>
                          </a:lnTo>
                          <a:lnTo>
                            <a:pt x="14" y="0"/>
                          </a:lnTo>
                          <a:lnTo>
                            <a:pt x="0" y="0"/>
                          </a:lnTo>
                          <a:lnTo>
                            <a:pt x="1" y="4"/>
                          </a:lnTo>
                          <a:lnTo>
                            <a:pt x="1" y="8"/>
                          </a:lnTo>
                          <a:lnTo>
                            <a:pt x="2" y="9"/>
                          </a:lnTo>
                          <a:lnTo>
                            <a:pt x="3" y="13"/>
                          </a:lnTo>
                          <a:lnTo>
                            <a:pt x="4" y="15"/>
                          </a:lnTo>
                          <a:lnTo>
                            <a:pt x="6" y="19"/>
                          </a:lnTo>
                          <a:lnTo>
                            <a:pt x="9" y="21"/>
                          </a:lnTo>
                          <a:lnTo>
                            <a:pt x="10" y="24"/>
                          </a:lnTo>
                          <a:lnTo>
                            <a:pt x="13" y="25"/>
                          </a:lnTo>
                          <a:lnTo>
                            <a:pt x="16" y="27"/>
                          </a:lnTo>
                          <a:lnTo>
                            <a:pt x="19" y="29"/>
                          </a:lnTo>
                          <a:lnTo>
                            <a:pt x="21" y="30"/>
                          </a:lnTo>
                          <a:lnTo>
                            <a:pt x="25" y="32"/>
                          </a:lnTo>
                          <a:lnTo>
                            <a:pt x="28" y="33"/>
                          </a:lnTo>
                          <a:lnTo>
                            <a:pt x="32" y="33"/>
                          </a:lnTo>
                          <a:lnTo>
                            <a:pt x="34" y="33"/>
                          </a:lnTo>
                          <a:lnTo>
                            <a:pt x="34"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9" name="Freeform 3714"/>
                    <p:cNvSpPr>
                      <a:spLocks/>
                    </p:cNvSpPr>
                    <p:nvPr/>
                  </p:nvSpPr>
                  <p:spPr bwMode="auto">
                    <a:xfrm>
                      <a:off x="2465" y="3186"/>
                      <a:ext cx="34" cy="33"/>
                    </a:xfrm>
                    <a:custGeom>
                      <a:avLst/>
                      <a:gdLst>
                        <a:gd name="T0" fmla="*/ 34 w 34"/>
                        <a:gd name="T1" fmla="*/ 21 h 33"/>
                        <a:gd name="T2" fmla="*/ 34 w 34"/>
                        <a:gd name="T3" fmla="*/ 21 h 33"/>
                        <a:gd name="T4" fmla="*/ 33 w 34"/>
                        <a:gd name="T5" fmla="*/ 21 h 33"/>
                        <a:gd name="T6" fmla="*/ 31 w 34"/>
                        <a:gd name="T7" fmla="*/ 21 h 33"/>
                        <a:gd name="T8" fmla="*/ 29 w 34"/>
                        <a:gd name="T9" fmla="*/ 20 h 33"/>
                        <a:gd name="T10" fmla="*/ 26 w 34"/>
                        <a:gd name="T11" fmla="*/ 19 h 33"/>
                        <a:gd name="T12" fmla="*/ 25 w 34"/>
                        <a:gd name="T13" fmla="*/ 18 h 33"/>
                        <a:gd name="T14" fmla="*/ 23 w 34"/>
                        <a:gd name="T15" fmla="*/ 17 h 33"/>
                        <a:gd name="T16" fmla="*/ 21 w 34"/>
                        <a:gd name="T17" fmla="*/ 16 h 33"/>
                        <a:gd name="T18" fmla="*/ 20 w 34"/>
                        <a:gd name="T19" fmla="*/ 15 h 33"/>
                        <a:gd name="T20" fmla="*/ 19 w 34"/>
                        <a:gd name="T21" fmla="*/ 13 h 33"/>
                        <a:gd name="T22" fmla="*/ 17 w 34"/>
                        <a:gd name="T23" fmla="*/ 11 h 33"/>
                        <a:gd name="T24" fmla="*/ 16 w 34"/>
                        <a:gd name="T25" fmla="*/ 9 h 33"/>
                        <a:gd name="T26" fmla="*/ 15 w 34"/>
                        <a:gd name="T27" fmla="*/ 9 h 33"/>
                        <a:gd name="T28" fmla="*/ 15 w 34"/>
                        <a:gd name="T29" fmla="*/ 7 h 33"/>
                        <a:gd name="T30" fmla="*/ 14 w 34"/>
                        <a:gd name="T31" fmla="*/ 5 h 33"/>
                        <a:gd name="T32" fmla="*/ 14 w 34"/>
                        <a:gd name="T33" fmla="*/ 3 h 33"/>
                        <a:gd name="T34" fmla="*/ 14 w 34"/>
                        <a:gd name="T35" fmla="*/ 0 h 33"/>
                        <a:gd name="T36" fmla="*/ 0 w 34"/>
                        <a:gd name="T37" fmla="*/ 0 h 33"/>
                        <a:gd name="T38" fmla="*/ 1 w 34"/>
                        <a:gd name="T39" fmla="*/ 4 h 33"/>
                        <a:gd name="T40" fmla="*/ 1 w 34"/>
                        <a:gd name="T41" fmla="*/ 8 h 33"/>
                        <a:gd name="T42" fmla="*/ 2 w 34"/>
                        <a:gd name="T43" fmla="*/ 9 h 33"/>
                        <a:gd name="T44" fmla="*/ 3 w 34"/>
                        <a:gd name="T45" fmla="*/ 13 h 33"/>
                        <a:gd name="T46" fmla="*/ 4 w 34"/>
                        <a:gd name="T47" fmla="*/ 15 h 33"/>
                        <a:gd name="T48" fmla="*/ 6 w 34"/>
                        <a:gd name="T49" fmla="*/ 19 h 33"/>
                        <a:gd name="T50" fmla="*/ 9 w 34"/>
                        <a:gd name="T51" fmla="*/ 21 h 33"/>
                        <a:gd name="T52" fmla="*/ 10 w 34"/>
                        <a:gd name="T53" fmla="*/ 24 h 33"/>
                        <a:gd name="T54" fmla="*/ 13 w 34"/>
                        <a:gd name="T55" fmla="*/ 25 h 33"/>
                        <a:gd name="T56" fmla="*/ 16 w 34"/>
                        <a:gd name="T57" fmla="*/ 27 h 33"/>
                        <a:gd name="T58" fmla="*/ 19 w 34"/>
                        <a:gd name="T59" fmla="*/ 29 h 33"/>
                        <a:gd name="T60" fmla="*/ 21 w 34"/>
                        <a:gd name="T61" fmla="*/ 30 h 33"/>
                        <a:gd name="T62" fmla="*/ 25 w 34"/>
                        <a:gd name="T63" fmla="*/ 32 h 33"/>
                        <a:gd name="T64" fmla="*/ 28 w 34"/>
                        <a:gd name="T65" fmla="*/ 33 h 33"/>
                        <a:gd name="T66" fmla="*/ 32 w 34"/>
                        <a:gd name="T67" fmla="*/ 33 h 33"/>
                        <a:gd name="T68" fmla="*/ 34 w 34"/>
                        <a:gd name="T69" fmla="*/ 33 h 33"/>
                        <a:gd name="T70" fmla="*/ 34 w 34"/>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34" y="21"/>
                          </a:moveTo>
                          <a:lnTo>
                            <a:pt x="34" y="21"/>
                          </a:lnTo>
                          <a:lnTo>
                            <a:pt x="33" y="21"/>
                          </a:lnTo>
                          <a:lnTo>
                            <a:pt x="31" y="21"/>
                          </a:lnTo>
                          <a:lnTo>
                            <a:pt x="29" y="20"/>
                          </a:lnTo>
                          <a:lnTo>
                            <a:pt x="26" y="19"/>
                          </a:lnTo>
                          <a:lnTo>
                            <a:pt x="25" y="18"/>
                          </a:lnTo>
                          <a:lnTo>
                            <a:pt x="23" y="17"/>
                          </a:lnTo>
                          <a:lnTo>
                            <a:pt x="21" y="16"/>
                          </a:lnTo>
                          <a:lnTo>
                            <a:pt x="20" y="15"/>
                          </a:lnTo>
                          <a:lnTo>
                            <a:pt x="19" y="13"/>
                          </a:lnTo>
                          <a:lnTo>
                            <a:pt x="17" y="11"/>
                          </a:lnTo>
                          <a:lnTo>
                            <a:pt x="16" y="9"/>
                          </a:lnTo>
                          <a:lnTo>
                            <a:pt x="15" y="9"/>
                          </a:lnTo>
                          <a:lnTo>
                            <a:pt x="15" y="7"/>
                          </a:lnTo>
                          <a:lnTo>
                            <a:pt x="14" y="5"/>
                          </a:lnTo>
                          <a:lnTo>
                            <a:pt x="14" y="3"/>
                          </a:lnTo>
                          <a:lnTo>
                            <a:pt x="14" y="0"/>
                          </a:lnTo>
                          <a:lnTo>
                            <a:pt x="0" y="0"/>
                          </a:lnTo>
                          <a:lnTo>
                            <a:pt x="1" y="4"/>
                          </a:lnTo>
                          <a:lnTo>
                            <a:pt x="1" y="8"/>
                          </a:lnTo>
                          <a:lnTo>
                            <a:pt x="2" y="9"/>
                          </a:lnTo>
                          <a:lnTo>
                            <a:pt x="3" y="13"/>
                          </a:lnTo>
                          <a:lnTo>
                            <a:pt x="4" y="15"/>
                          </a:lnTo>
                          <a:lnTo>
                            <a:pt x="6" y="19"/>
                          </a:lnTo>
                          <a:lnTo>
                            <a:pt x="9" y="21"/>
                          </a:lnTo>
                          <a:lnTo>
                            <a:pt x="10" y="24"/>
                          </a:lnTo>
                          <a:lnTo>
                            <a:pt x="13" y="25"/>
                          </a:lnTo>
                          <a:lnTo>
                            <a:pt x="16" y="27"/>
                          </a:lnTo>
                          <a:lnTo>
                            <a:pt x="19" y="29"/>
                          </a:lnTo>
                          <a:lnTo>
                            <a:pt x="21" y="30"/>
                          </a:lnTo>
                          <a:lnTo>
                            <a:pt x="25" y="32"/>
                          </a:lnTo>
                          <a:lnTo>
                            <a:pt x="28" y="33"/>
                          </a:lnTo>
                          <a:lnTo>
                            <a:pt x="32" y="33"/>
                          </a:lnTo>
                          <a:lnTo>
                            <a:pt x="34" y="33"/>
                          </a:lnTo>
                          <a:lnTo>
                            <a:pt x="34"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63" name="Group 3715"/>
                  <p:cNvGrpSpPr>
                    <a:grpSpLocks/>
                  </p:cNvGrpSpPr>
                  <p:nvPr/>
                </p:nvGrpSpPr>
                <p:grpSpPr bwMode="auto">
                  <a:xfrm>
                    <a:off x="2505" y="3186"/>
                    <a:ext cx="33" cy="33"/>
                    <a:chOff x="2505" y="3186"/>
                    <a:chExt cx="33" cy="33"/>
                  </a:xfrm>
                </p:grpSpPr>
                <p:sp>
                  <p:nvSpPr>
                    <p:cNvPr id="706" name="Freeform 3716"/>
                    <p:cNvSpPr>
                      <a:spLocks/>
                    </p:cNvSpPr>
                    <p:nvPr/>
                  </p:nvSpPr>
                  <p:spPr bwMode="auto">
                    <a:xfrm>
                      <a:off x="2505"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2 w 33"/>
                        <a:gd name="T23" fmla="*/ 17 h 33"/>
                        <a:gd name="T24" fmla="*/ 9 w 33"/>
                        <a:gd name="T25" fmla="*/ 18 h 33"/>
                        <a:gd name="T26" fmla="*/ 9 w 33"/>
                        <a:gd name="T27" fmla="*/ 19 h 33"/>
                        <a:gd name="T28" fmla="*/ 7 w 33"/>
                        <a:gd name="T29" fmla="*/ 20 h 33"/>
                        <a:gd name="T30" fmla="*/ 4 w 33"/>
                        <a:gd name="T31" fmla="*/ 21 h 33"/>
                        <a:gd name="T32" fmla="*/ 3 w 33"/>
                        <a:gd name="T33" fmla="*/ 21 h 33"/>
                        <a:gd name="T34" fmla="*/ 0 w 33"/>
                        <a:gd name="T35" fmla="*/ 21 h 33"/>
                        <a:gd name="T36" fmla="*/ 0 w 33"/>
                        <a:gd name="T37" fmla="*/ 33 h 33"/>
                        <a:gd name="T38" fmla="*/ 4 w 33"/>
                        <a:gd name="T39" fmla="*/ 33 h 33"/>
                        <a:gd name="T40" fmla="*/ 7 w 33"/>
                        <a:gd name="T41" fmla="*/ 33 h 33"/>
                        <a:gd name="T42" fmla="*/ 9 w 33"/>
                        <a:gd name="T43" fmla="*/ 32 h 33"/>
                        <a:gd name="T44" fmla="*/ 13 w 33"/>
                        <a:gd name="T45" fmla="*/ 30 h 33"/>
                        <a:gd name="T46" fmla="*/ 16 w 33"/>
                        <a:gd name="T47" fmla="*/ 29 h 33"/>
                        <a:gd name="T48" fmla="*/ 19 w 33"/>
                        <a:gd name="T49" fmla="*/ 27 h 33"/>
                        <a:gd name="T50" fmla="*/ 21 w 33"/>
                        <a:gd name="T51" fmla="*/ 25 h 33"/>
                        <a:gd name="T52" fmla="*/ 23 w 33"/>
                        <a:gd name="T53" fmla="*/ 24 h 33"/>
                        <a:gd name="T54" fmla="*/ 25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2" y="17"/>
                          </a:lnTo>
                          <a:lnTo>
                            <a:pt x="9" y="18"/>
                          </a:lnTo>
                          <a:lnTo>
                            <a:pt x="9" y="19"/>
                          </a:lnTo>
                          <a:lnTo>
                            <a:pt x="7" y="20"/>
                          </a:lnTo>
                          <a:lnTo>
                            <a:pt x="4" y="21"/>
                          </a:lnTo>
                          <a:lnTo>
                            <a:pt x="3" y="21"/>
                          </a:lnTo>
                          <a:lnTo>
                            <a:pt x="0" y="21"/>
                          </a:lnTo>
                          <a:lnTo>
                            <a:pt x="0" y="33"/>
                          </a:lnTo>
                          <a:lnTo>
                            <a:pt x="4" y="33"/>
                          </a:lnTo>
                          <a:lnTo>
                            <a:pt x="7" y="33"/>
                          </a:lnTo>
                          <a:lnTo>
                            <a:pt x="9" y="32"/>
                          </a:lnTo>
                          <a:lnTo>
                            <a:pt x="13" y="30"/>
                          </a:lnTo>
                          <a:lnTo>
                            <a:pt x="16" y="29"/>
                          </a:lnTo>
                          <a:lnTo>
                            <a:pt x="19" y="27"/>
                          </a:lnTo>
                          <a:lnTo>
                            <a:pt x="21" y="25"/>
                          </a:lnTo>
                          <a:lnTo>
                            <a:pt x="23" y="24"/>
                          </a:lnTo>
                          <a:lnTo>
                            <a:pt x="25" y="21"/>
                          </a:lnTo>
                          <a:lnTo>
                            <a:pt x="27" y="19"/>
                          </a:lnTo>
                          <a:lnTo>
                            <a:pt x="29" y="15"/>
                          </a:lnTo>
                          <a:lnTo>
                            <a:pt x="30" y="13"/>
                          </a:lnTo>
                          <a:lnTo>
                            <a:pt x="31" y="9"/>
                          </a:lnTo>
                          <a:lnTo>
                            <a:pt x="32" y="8"/>
                          </a:lnTo>
                          <a:lnTo>
                            <a:pt x="33" y="4"/>
                          </a:lnTo>
                          <a:lnTo>
                            <a:pt x="33"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7" name="Freeform 3717"/>
                    <p:cNvSpPr>
                      <a:spLocks/>
                    </p:cNvSpPr>
                    <p:nvPr/>
                  </p:nvSpPr>
                  <p:spPr bwMode="auto">
                    <a:xfrm>
                      <a:off x="2505"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2 w 33"/>
                        <a:gd name="T23" fmla="*/ 17 h 33"/>
                        <a:gd name="T24" fmla="*/ 9 w 33"/>
                        <a:gd name="T25" fmla="*/ 18 h 33"/>
                        <a:gd name="T26" fmla="*/ 9 w 33"/>
                        <a:gd name="T27" fmla="*/ 19 h 33"/>
                        <a:gd name="T28" fmla="*/ 7 w 33"/>
                        <a:gd name="T29" fmla="*/ 20 h 33"/>
                        <a:gd name="T30" fmla="*/ 4 w 33"/>
                        <a:gd name="T31" fmla="*/ 21 h 33"/>
                        <a:gd name="T32" fmla="*/ 3 w 33"/>
                        <a:gd name="T33" fmla="*/ 21 h 33"/>
                        <a:gd name="T34" fmla="*/ 0 w 33"/>
                        <a:gd name="T35" fmla="*/ 21 h 33"/>
                        <a:gd name="T36" fmla="*/ 0 w 33"/>
                        <a:gd name="T37" fmla="*/ 33 h 33"/>
                        <a:gd name="T38" fmla="*/ 4 w 33"/>
                        <a:gd name="T39" fmla="*/ 33 h 33"/>
                        <a:gd name="T40" fmla="*/ 7 w 33"/>
                        <a:gd name="T41" fmla="*/ 33 h 33"/>
                        <a:gd name="T42" fmla="*/ 9 w 33"/>
                        <a:gd name="T43" fmla="*/ 32 h 33"/>
                        <a:gd name="T44" fmla="*/ 13 w 33"/>
                        <a:gd name="T45" fmla="*/ 30 h 33"/>
                        <a:gd name="T46" fmla="*/ 16 w 33"/>
                        <a:gd name="T47" fmla="*/ 29 h 33"/>
                        <a:gd name="T48" fmla="*/ 19 w 33"/>
                        <a:gd name="T49" fmla="*/ 27 h 33"/>
                        <a:gd name="T50" fmla="*/ 21 w 33"/>
                        <a:gd name="T51" fmla="*/ 25 h 33"/>
                        <a:gd name="T52" fmla="*/ 23 w 33"/>
                        <a:gd name="T53" fmla="*/ 24 h 33"/>
                        <a:gd name="T54" fmla="*/ 25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2" y="17"/>
                          </a:lnTo>
                          <a:lnTo>
                            <a:pt x="9" y="18"/>
                          </a:lnTo>
                          <a:lnTo>
                            <a:pt x="9" y="19"/>
                          </a:lnTo>
                          <a:lnTo>
                            <a:pt x="7" y="20"/>
                          </a:lnTo>
                          <a:lnTo>
                            <a:pt x="4" y="21"/>
                          </a:lnTo>
                          <a:lnTo>
                            <a:pt x="3" y="21"/>
                          </a:lnTo>
                          <a:lnTo>
                            <a:pt x="0" y="21"/>
                          </a:lnTo>
                          <a:lnTo>
                            <a:pt x="0" y="33"/>
                          </a:lnTo>
                          <a:lnTo>
                            <a:pt x="4" y="33"/>
                          </a:lnTo>
                          <a:lnTo>
                            <a:pt x="7" y="33"/>
                          </a:lnTo>
                          <a:lnTo>
                            <a:pt x="9" y="32"/>
                          </a:lnTo>
                          <a:lnTo>
                            <a:pt x="13" y="30"/>
                          </a:lnTo>
                          <a:lnTo>
                            <a:pt x="16" y="29"/>
                          </a:lnTo>
                          <a:lnTo>
                            <a:pt x="19" y="27"/>
                          </a:lnTo>
                          <a:lnTo>
                            <a:pt x="21" y="25"/>
                          </a:lnTo>
                          <a:lnTo>
                            <a:pt x="23" y="24"/>
                          </a:lnTo>
                          <a:lnTo>
                            <a:pt x="25" y="21"/>
                          </a:lnTo>
                          <a:lnTo>
                            <a:pt x="27" y="19"/>
                          </a:lnTo>
                          <a:lnTo>
                            <a:pt x="29" y="15"/>
                          </a:lnTo>
                          <a:lnTo>
                            <a:pt x="30" y="13"/>
                          </a:lnTo>
                          <a:lnTo>
                            <a:pt x="31" y="9"/>
                          </a:lnTo>
                          <a:lnTo>
                            <a:pt x="32" y="8"/>
                          </a:lnTo>
                          <a:lnTo>
                            <a:pt x="33" y="4"/>
                          </a:lnTo>
                          <a:lnTo>
                            <a:pt x="33"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64" name="Group 3718"/>
                  <p:cNvGrpSpPr>
                    <a:grpSpLocks/>
                  </p:cNvGrpSpPr>
                  <p:nvPr/>
                </p:nvGrpSpPr>
                <p:grpSpPr bwMode="auto">
                  <a:xfrm>
                    <a:off x="2505" y="3150"/>
                    <a:ext cx="33" cy="31"/>
                    <a:chOff x="2505" y="3150"/>
                    <a:chExt cx="33" cy="31"/>
                  </a:xfrm>
                </p:grpSpPr>
                <p:sp>
                  <p:nvSpPr>
                    <p:cNvPr id="704" name="Freeform 3719"/>
                    <p:cNvSpPr>
                      <a:spLocks/>
                    </p:cNvSpPr>
                    <p:nvPr/>
                  </p:nvSpPr>
                  <p:spPr bwMode="auto">
                    <a:xfrm>
                      <a:off x="2505" y="3150"/>
                      <a:ext cx="33" cy="31"/>
                    </a:xfrm>
                    <a:custGeom>
                      <a:avLst/>
                      <a:gdLst>
                        <a:gd name="T0" fmla="*/ 0 w 33"/>
                        <a:gd name="T1" fmla="*/ 11 h 31"/>
                        <a:gd name="T2" fmla="*/ 0 w 33"/>
                        <a:gd name="T3" fmla="*/ 11 h 31"/>
                        <a:gd name="T4" fmla="*/ 3 w 33"/>
                        <a:gd name="T5" fmla="*/ 12 h 31"/>
                        <a:gd name="T6" fmla="*/ 4 w 33"/>
                        <a:gd name="T7" fmla="*/ 12 h 31"/>
                        <a:gd name="T8" fmla="*/ 7 w 33"/>
                        <a:gd name="T9" fmla="*/ 13 h 31"/>
                        <a:gd name="T10" fmla="*/ 9 w 33"/>
                        <a:gd name="T11" fmla="*/ 13 h 31"/>
                        <a:gd name="T12" fmla="*/ 9 w 33"/>
                        <a:gd name="T13" fmla="*/ 14 h 31"/>
                        <a:gd name="T14" fmla="*/ 12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5 w 33"/>
                        <a:gd name="T51" fmla="*/ 11 h 31"/>
                        <a:gd name="T52" fmla="*/ 23 w 33"/>
                        <a:gd name="T53" fmla="*/ 10 h 31"/>
                        <a:gd name="T54" fmla="*/ 21 w 33"/>
                        <a:gd name="T55" fmla="*/ 8 h 31"/>
                        <a:gd name="T56" fmla="*/ 19 w 33"/>
                        <a:gd name="T57" fmla="*/ 5 h 31"/>
                        <a:gd name="T58" fmla="*/ 16 w 33"/>
                        <a:gd name="T59" fmla="*/ 4 h 31"/>
                        <a:gd name="T60" fmla="*/ 13 w 33"/>
                        <a:gd name="T61" fmla="*/ 4 h 31"/>
                        <a:gd name="T62" fmla="*/ 9 w 33"/>
                        <a:gd name="T63" fmla="*/ 2 h 31"/>
                        <a:gd name="T64" fmla="*/ 7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4" y="12"/>
                          </a:lnTo>
                          <a:lnTo>
                            <a:pt x="7" y="13"/>
                          </a:lnTo>
                          <a:lnTo>
                            <a:pt x="9" y="13"/>
                          </a:lnTo>
                          <a:lnTo>
                            <a:pt x="9" y="14"/>
                          </a:lnTo>
                          <a:lnTo>
                            <a:pt x="12"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5" y="11"/>
                          </a:lnTo>
                          <a:lnTo>
                            <a:pt x="23" y="10"/>
                          </a:lnTo>
                          <a:lnTo>
                            <a:pt x="21" y="8"/>
                          </a:lnTo>
                          <a:lnTo>
                            <a:pt x="19" y="5"/>
                          </a:lnTo>
                          <a:lnTo>
                            <a:pt x="16" y="4"/>
                          </a:lnTo>
                          <a:lnTo>
                            <a:pt x="13" y="4"/>
                          </a:lnTo>
                          <a:lnTo>
                            <a:pt x="9" y="2"/>
                          </a:lnTo>
                          <a:lnTo>
                            <a:pt x="7" y="1"/>
                          </a:lnTo>
                          <a:lnTo>
                            <a:pt x="4"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5" name="Freeform 3720"/>
                    <p:cNvSpPr>
                      <a:spLocks/>
                    </p:cNvSpPr>
                    <p:nvPr/>
                  </p:nvSpPr>
                  <p:spPr bwMode="auto">
                    <a:xfrm>
                      <a:off x="2505" y="3150"/>
                      <a:ext cx="33" cy="31"/>
                    </a:xfrm>
                    <a:custGeom>
                      <a:avLst/>
                      <a:gdLst>
                        <a:gd name="T0" fmla="*/ 0 w 33"/>
                        <a:gd name="T1" fmla="*/ 11 h 31"/>
                        <a:gd name="T2" fmla="*/ 0 w 33"/>
                        <a:gd name="T3" fmla="*/ 11 h 31"/>
                        <a:gd name="T4" fmla="*/ 3 w 33"/>
                        <a:gd name="T5" fmla="*/ 12 h 31"/>
                        <a:gd name="T6" fmla="*/ 4 w 33"/>
                        <a:gd name="T7" fmla="*/ 12 h 31"/>
                        <a:gd name="T8" fmla="*/ 7 w 33"/>
                        <a:gd name="T9" fmla="*/ 13 h 31"/>
                        <a:gd name="T10" fmla="*/ 9 w 33"/>
                        <a:gd name="T11" fmla="*/ 13 h 31"/>
                        <a:gd name="T12" fmla="*/ 9 w 33"/>
                        <a:gd name="T13" fmla="*/ 14 h 31"/>
                        <a:gd name="T14" fmla="*/ 12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5 w 33"/>
                        <a:gd name="T51" fmla="*/ 11 h 31"/>
                        <a:gd name="T52" fmla="*/ 23 w 33"/>
                        <a:gd name="T53" fmla="*/ 10 h 31"/>
                        <a:gd name="T54" fmla="*/ 21 w 33"/>
                        <a:gd name="T55" fmla="*/ 8 h 31"/>
                        <a:gd name="T56" fmla="*/ 19 w 33"/>
                        <a:gd name="T57" fmla="*/ 5 h 31"/>
                        <a:gd name="T58" fmla="*/ 16 w 33"/>
                        <a:gd name="T59" fmla="*/ 4 h 31"/>
                        <a:gd name="T60" fmla="*/ 13 w 33"/>
                        <a:gd name="T61" fmla="*/ 4 h 31"/>
                        <a:gd name="T62" fmla="*/ 9 w 33"/>
                        <a:gd name="T63" fmla="*/ 2 h 31"/>
                        <a:gd name="T64" fmla="*/ 7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4" y="12"/>
                          </a:lnTo>
                          <a:lnTo>
                            <a:pt x="7" y="13"/>
                          </a:lnTo>
                          <a:lnTo>
                            <a:pt x="9" y="13"/>
                          </a:lnTo>
                          <a:lnTo>
                            <a:pt x="9" y="14"/>
                          </a:lnTo>
                          <a:lnTo>
                            <a:pt x="12"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5" y="11"/>
                          </a:lnTo>
                          <a:lnTo>
                            <a:pt x="23" y="10"/>
                          </a:lnTo>
                          <a:lnTo>
                            <a:pt x="21" y="8"/>
                          </a:lnTo>
                          <a:lnTo>
                            <a:pt x="19" y="5"/>
                          </a:lnTo>
                          <a:lnTo>
                            <a:pt x="16" y="4"/>
                          </a:lnTo>
                          <a:lnTo>
                            <a:pt x="13" y="4"/>
                          </a:lnTo>
                          <a:lnTo>
                            <a:pt x="9" y="2"/>
                          </a:lnTo>
                          <a:lnTo>
                            <a:pt x="7" y="1"/>
                          </a:lnTo>
                          <a:lnTo>
                            <a:pt x="4"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65" name="Group 3721"/>
                  <p:cNvGrpSpPr>
                    <a:grpSpLocks/>
                  </p:cNvGrpSpPr>
                  <p:nvPr/>
                </p:nvGrpSpPr>
                <p:grpSpPr bwMode="auto">
                  <a:xfrm>
                    <a:off x="2399" y="3158"/>
                    <a:ext cx="57" cy="53"/>
                    <a:chOff x="2399" y="3158"/>
                    <a:chExt cx="57" cy="53"/>
                  </a:xfrm>
                </p:grpSpPr>
                <p:sp>
                  <p:nvSpPr>
                    <p:cNvPr id="702" name="Freeform 3722"/>
                    <p:cNvSpPr>
                      <a:spLocks/>
                    </p:cNvSpPr>
                    <p:nvPr/>
                  </p:nvSpPr>
                  <p:spPr bwMode="auto">
                    <a:xfrm>
                      <a:off x="2399" y="3158"/>
                      <a:ext cx="57" cy="53"/>
                    </a:xfrm>
                    <a:custGeom>
                      <a:avLst/>
                      <a:gdLst>
                        <a:gd name="T0" fmla="*/ 26 w 57"/>
                        <a:gd name="T1" fmla="*/ 0 h 53"/>
                        <a:gd name="T2" fmla="*/ 20 w 57"/>
                        <a:gd name="T3" fmla="*/ 1 h 53"/>
                        <a:gd name="T4" fmla="*/ 14 w 57"/>
                        <a:gd name="T5" fmla="*/ 3 h 53"/>
                        <a:gd name="T6" fmla="*/ 10 w 57"/>
                        <a:gd name="T7" fmla="*/ 6 h 53"/>
                        <a:gd name="T8" fmla="*/ 6 w 57"/>
                        <a:gd name="T9" fmla="*/ 10 h 53"/>
                        <a:gd name="T10" fmla="*/ 3 w 57"/>
                        <a:gd name="T11" fmla="*/ 14 h 53"/>
                        <a:gd name="T12" fmla="*/ 1 w 57"/>
                        <a:gd name="T13" fmla="*/ 19 h 53"/>
                        <a:gd name="T14" fmla="*/ 0 w 57"/>
                        <a:gd name="T15" fmla="*/ 24 h 53"/>
                        <a:gd name="T16" fmla="*/ 0 w 57"/>
                        <a:gd name="T17" fmla="*/ 29 h 53"/>
                        <a:gd name="T18" fmla="*/ 1 w 57"/>
                        <a:gd name="T19" fmla="*/ 34 h 53"/>
                        <a:gd name="T20" fmla="*/ 3 w 57"/>
                        <a:gd name="T21" fmla="*/ 39 h 53"/>
                        <a:gd name="T22" fmla="*/ 6 w 57"/>
                        <a:gd name="T23" fmla="*/ 43 h 53"/>
                        <a:gd name="T24" fmla="*/ 10 w 57"/>
                        <a:gd name="T25" fmla="*/ 47 h 53"/>
                        <a:gd name="T26" fmla="*/ 14 w 57"/>
                        <a:gd name="T27" fmla="*/ 50 h 53"/>
                        <a:gd name="T28" fmla="*/ 20 w 57"/>
                        <a:gd name="T29" fmla="*/ 52 h 53"/>
                        <a:gd name="T30" fmla="*/ 26 w 57"/>
                        <a:gd name="T31" fmla="*/ 53 h 53"/>
                        <a:gd name="T32" fmla="*/ 31 w 57"/>
                        <a:gd name="T33" fmla="*/ 53 h 53"/>
                        <a:gd name="T34" fmla="*/ 37 w 57"/>
                        <a:gd name="T35" fmla="*/ 52 h 53"/>
                        <a:gd name="T36" fmla="*/ 43 w 57"/>
                        <a:gd name="T37" fmla="*/ 50 h 53"/>
                        <a:gd name="T38" fmla="*/ 47 w 57"/>
                        <a:gd name="T39" fmla="*/ 47 h 53"/>
                        <a:gd name="T40" fmla="*/ 51 w 57"/>
                        <a:gd name="T41" fmla="*/ 43 h 53"/>
                        <a:gd name="T42" fmla="*/ 53 w 57"/>
                        <a:gd name="T43" fmla="*/ 39 h 53"/>
                        <a:gd name="T44" fmla="*/ 55 w 57"/>
                        <a:gd name="T45" fmla="*/ 34 h 53"/>
                        <a:gd name="T46" fmla="*/ 57 w 57"/>
                        <a:gd name="T47" fmla="*/ 29 h 53"/>
                        <a:gd name="T48" fmla="*/ 57 w 57"/>
                        <a:gd name="T49" fmla="*/ 24 h 53"/>
                        <a:gd name="T50" fmla="*/ 55 w 57"/>
                        <a:gd name="T51" fmla="*/ 19 h 53"/>
                        <a:gd name="T52" fmla="*/ 53 w 57"/>
                        <a:gd name="T53" fmla="*/ 14 h 53"/>
                        <a:gd name="T54" fmla="*/ 51 w 57"/>
                        <a:gd name="T55" fmla="*/ 10 h 53"/>
                        <a:gd name="T56" fmla="*/ 47 w 57"/>
                        <a:gd name="T57" fmla="*/ 6 h 53"/>
                        <a:gd name="T58" fmla="*/ 43 w 57"/>
                        <a:gd name="T59" fmla="*/ 3 h 53"/>
                        <a:gd name="T60" fmla="*/ 37 w 57"/>
                        <a:gd name="T61" fmla="*/ 1 h 53"/>
                        <a:gd name="T62" fmla="*/ 31 w 57"/>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53">
                          <a:moveTo>
                            <a:pt x="28" y="0"/>
                          </a:moveTo>
                          <a:lnTo>
                            <a:pt x="26" y="0"/>
                          </a:lnTo>
                          <a:lnTo>
                            <a:pt x="23" y="1"/>
                          </a:lnTo>
                          <a:lnTo>
                            <a:pt x="20" y="1"/>
                          </a:lnTo>
                          <a:lnTo>
                            <a:pt x="17" y="2"/>
                          </a:lnTo>
                          <a:lnTo>
                            <a:pt x="14" y="3"/>
                          </a:lnTo>
                          <a:lnTo>
                            <a:pt x="13" y="5"/>
                          </a:lnTo>
                          <a:lnTo>
                            <a:pt x="10" y="6"/>
                          </a:lnTo>
                          <a:lnTo>
                            <a:pt x="8" y="7"/>
                          </a:lnTo>
                          <a:lnTo>
                            <a:pt x="6" y="10"/>
                          </a:lnTo>
                          <a:lnTo>
                            <a:pt x="4" y="11"/>
                          </a:lnTo>
                          <a:lnTo>
                            <a:pt x="3" y="14"/>
                          </a:lnTo>
                          <a:lnTo>
                            <a:pt x="2" y="16"/>
                          </a:lnTo>
                          <a:lnTo>
                            <a:pt x="1" y="19"/>
                          </a:lnTo>
                          <a:lnTo>
                            <a:pt x="1" y="21"/>
                          </a:lnTo>
                          <a:lnTo>
                            <a:pt x="0" y="24"/>
                          </a:lnTo>
                          <a:lnTo>
                            <a:pt x="0" y="26"/>
                          </a:lnTo>
                          <a:lnTo>
                            <a:pt x="0" y="29"/>
                          </a:lnTo>
                          <a:lnTo>
                            <a:pt x="1" y="31"/>
                          </a:lnTo>
                          <a:lnTo>
                            <a:pt x="1" y="34"/>
                          </a:lnTo>
                          <a:lnTo>
                            <a:pt x="2" y="37"/>
                          </a:lnTo>
                          <a:lnTo>
                            <a:pt x="3" y="39"/>
                          </a:lnTo>
                          <a:lnTo>
                            <a:pt x="4" y="42"/>
                          </a:lnTo>
                          <a:lnTo>
                            <a:pt x="6" y="43"/>
                          </a:lnTo>
                          <a:lnTo>
                            <a:pt x="8" y="45"/>
                          </a:lnTo>
                          <a:lnTo>
                            <a:pt x="10" y="47"/>
                          </a:lnTo>
                          <a:lnTo>
                            <a:pt x="13" y="48"/>
                          </a:lnTo>
                          <a:lnTo>
                            <a:pt x="14" y="50"/>
                          </a:lnTo>
                          <a:lnTo>
                            <a:pt x="17" y="51"/>
                          </a:lnTo>
                          <a:lnTo>
                            <a:pt x="20" y="52"/>
                          </a:lnTo>
                          <a:lnTo>
                            <a:pt x="23" y="52"/>
                          </a:lnTo>
                          <a:lnTo>
                            <a:pt x="26" y="53"/>
                          </a:lnTo>
                          <a:lnTo>
                            <a:pt x="28" y="53"/>
                          </a:lnTo>
                          <a:lnTo>
                            <a:pt x="31" y="53"/>
                          </a:lnTo>
                          <a:lnTo>
                            <a:pt x="34" y="52"/>
                          </a:lnTo>
                          <a:lnTo>
                            <a:pt x="37" y="52"/>
                          </a:lnTo>
                          <a:lnTo>
                            <a:pt x="40" y="51"/>
                          </a:lnTo>
                          <a:lnTo>
                            <a:pt x="43" y="50"/>
                          </a:lnTo>
                          <a:lnTo>
                            <a:pt x="44" y="48"/>
                          </a:lnTo>
                          <a:lnTo>
                            <a:pt x="47" y="47"/>
                          </a:lnTo>
                          <a:lnTo>
                            <a:pt x="49" y="45"/>
                          </a:lnTo>
                          <a:lnTo>
                            <a:pt x="51" y="43"/>
                          </a:lnTo>
                          <a:lnTo>
                            <a:pt x="52" y="42"/>
                          </a:lnTo>
                          <a:lnTo>
                            <a:pt x="53" y="39"/>
                          </a:lnTo>
                          <a:lnTo>
                            <a:pt x="54" y="37"/>
                          </a:lnTo>
                          <a:lnTo>
                            <a:pt x="55" y="34"/>
                          </a:lnTo>
                          <a:lnTo>
                            <a:pt x="56" y="31"/>
                          </a:lnTo>
                          <a:lnTo>
                            <a:pt x="57" y="29"/>
                          </a:lnTo>
                          <a:lnTo>
                            <a:pt x="57" y="26"/>
                          </a:lnTo>
                          <a:lnTo>
                            <a:pt x="57" y="24"/>
                          </a:lnTo>
                          <a:lnTo>
                            <a:pt x="56" y="21"/>
                          </a:lnTo>
                          <a:lnTo>
                            <a:pt x="55" y="19"/>
                          </a:lnTo>
                          <a:lnTo>
                            <a:pt x="54" y="16"/>
                          </a:lnTo>
                          <a:lnTo>
                            <a:pt x="53" y="14"/>
                          </a:lnTo>
                          <a:lnTo>
                            <a:pt x="52" y="11"/>
                          </a:lnTo>
                          <a:lnTo>
                            <a:pt x="51" y="10"/>
                          </a:lnTo>
                          <a:lnTo>
                            <a:pt x="49" y="7"/>
                          </a:lnTo>
                          <a:lnTo>
                            <a:pt x="47" y="6"/>
                          </a:lnTo>
                          <a:lnTo>
                            <a:pt x="44" y="5"/>
                          </a:lnTo>
                          <a:lnTo>
                            <a:pt x="43" y="3"/>
                          </a:lnTo>
                          <a:lnTo>
                            <a:pt x="40" y="2"/>
                          </a:lnTo>
                          <a:lnTo>
                            <a:pt x="37" y="1"/>
                          </a:lnTo>
                          <a:lnTo>
                            <a:pt x="34" y="1"/>
                          </a:lnTo>
                          <a:lnTo>
                            <a:pt x="31" y="0"/>
                          </a:lnTo>
                          <a:lnTo>
                            <a:pt x="2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3" name="Freeform 3723"/>
                    <p:cNvSpPr>
                      <a:spLocks/>
                    </p:cNvSpPr>
                    <p:nvPr/>
                  </p:nvSpPr>
                  <p:spPr bwMode="auto">
                    <a:xfrm>
                      <a:off x="2399" y="3158"/>
                      <a:ext cx="57" cy="53"/>
                    </a:xfrm>
                    <a:custGeom>
                      <a:avLst/>
                      <a:gdLst>
                        <a:gd name="T0" fmla="*/ 26 w 57"/>
                        <a:gd name="T1" fmla="*/ 0 h 53"/>
                        <a:gd name="T2" fmla="*/ 20 w 57"/>
                        <a:gd name="T3" fmla="*/ 1 h 53"/>
                        <a:gd name="T4" fmla="*/ 14 w 57"/>
                        <a:gd name="T5" fmla="*/ 3 h 53"/>
                        <a:gd name="T6" fmla="*/ 10 w 57"/>
                        <a:gd name="T7" fmla="*/ 6 h 53"/>
                        <a:gd name="T8" fmla="*/ 6 w 57"/>
                        <a:gd name="T9" fmla="*/ 10 h 53"/>
                        <a:gd name="T10" fmla="*/ 3 w 57"/>
                        <a:gd name="T11" fmla="*/ 14 h 53"/>
                        <a:gd name="T12" fmla="*/ 1 w 57"/>
                        <a:gd name="T13" fmla="*/ 19 h 53"/>
                        <a:gd name="T14" fmla="*/ 0 w 57"/>
                        <a:gd name="T15" fmla="*/ 24 h 53"/>
                        <a:gd name="T16" fmla="*/ 0 w 57"/>
                        <a:gd name="T17" fmla="*/ 29 h 53"/>
                        <a:gd name="T18" fmla="*/ 1 w 57"/>
                        <a:gd name="T19" fmla="*/ 34 h 53"/>
                        <a:gd name="T20" fmla="*/ 3 w 57"/>
                        <a:gd name="T21" fmla="*/ 39 h 53"/>
                        <a:gd name="T22" fmla="*/ 6 w 57"/>
                        <a:gd name="T23" fmla="*/ 43 h 53"/>
                        <a:gd name="T24" fmla="*/ 10 w 57"/>
                        <a:gd name="T25" fmla="*/ 47 h 53"/>
                        <a:gd name="T26" fmla="*/ 14 w 57"/>
                        <a:gd name="T27" fmla="*/ 50 h 53"/>
                        <a:gd name="T28" fmla="*/ 20 w 57"/>
                        <a:gd name="T29" fmla="*/ 52 h 53"/>
                        <a:gd name="T30" fmla="*/ 26 w 57"/>
                        <a:gd name="T31" fmla="*/ 53 h 53"/>
                        <a:gd name="T32" fmla="*/ 31 w 57"/>
                        <a:gd name="T33" fmla="*/ 53 h 53"/>
                        <a:gd name="T34" fmla="*/ 37 w 57"/>
                        <a:gd name="T35" fmla="*/ 52 h 53"/>
                        <a:gd name="T36" fmla="*/ 43 w 57"/>
                        <a:gd name="T37" fmla="*/ 50 h 53"/>
                        <a:gd name="T38" fmla="*/ 47 w 57"/>
                        <a:gd name="T39" fmla="*/ 47 h 53"/>
                        <a:gd name="T40" fmla="*/ 51 w 57"/>
                        <a:gd name="T41" fmla="*/ 43 h 53"/>
                        <a:gd name="T42" fmla="*/ 53 w 57"/>
                        <a:gd name="T43" fmla="*/ 39 h 53"/>
                        <a:gd name="T44" fmla="*/ 55 w 57"/>
                        <a:gd name="T45" fmla="*/ 34 h 53"/>
                        <a:gd name="T46" fmla="*/ 57 w 57"/>
                        <a:gd name="T47" fmla="*/ 29 h 53"/>
                        <a:gd name="T48" fmla="*/ 57 w 57"/>
                        <a:gd name="T49" fmla="*/ 24 h 53"/>
                        <a:gd name="T50" fmla="*/ 55 w 57"/>
                        <a:gd name="T51" fmla="*/ 19 h 53"/>
                        <a:gd name="T52" fmla="*/ 53 w 57"/>
                        <a:gd name="T53" fmla="*/ 14 h 53"/>
                        <a:gd name="T54" fmla="*/ 51 w 57"/>
                        <a:gd name="T55" fmla="*/ 10 h 53"/>
                        <a:gd name="T56" fmla="*/ 47 w 57"/>
                        <a:gd name="T57" fmla="*/ 6 h 53"/>
                        <a:gd name="T58" fmla="*/ 43 w 57"/>
                        <a:gd name="T59" fmla="*/ 3 h 53"/>
                        <a:gd name="T60" fmla="*/ 37 w 57"/>
                        <a:gd name="T61" fmla="*/ 1 h 53"/>
                        <a:gd name="T62" fmla="*/ 31 w 57"/>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53">
                          <a:moveTo>
                            <a:pt x="28" y="0"/>
                          </a:moveTo>
                          <a:lnTo>
                            <a:pt x="26" y="0"/>
                          </a:lnTo>
                          <a:lnTo>
                            <a:pt x="23" y="1"/>
                          </a:lnTo>
                          <a:lnTo>
                            <a:pt x="20" y="1"/>
                          </a:lnTo>
                          <a:lnTo>
                            <a:pt x="17" y="2"/>
                          </a:lnTo>
                          <a:lnTo>
                            <a:pt x="14" y="3"/>
                          </a:lnTo>
                          <a:lnTo>
                            <a:pt x="13" y="5"/>
                          </a:lnTo>
                          <a:lnTo>
                            <a:pt x="10" y="6"/>
                          </a:lnTo>
                          <a:lnTo>
                            <a:pt x="8" y="7"/>
                          </a:lnTo>
                          <a:lnTo>
                            <a:pt x="6" y="10"/>
                          </a:lnTo>
                          <a:lnTo>
                            <a:pt x="4" y="11"/>
                          </a:lnTo>
                          <a:lnTo>
                            <a:pt x="3" y="14"/>
                          </a:lnTo>
                          <a:lnTo>
                            <a:pt x="2" y="16"/>
                          </a:lnTo>
                          <a:lnTo>
                            <a:pt x="1" y="19"/>
                          </a:lnTo>
                          <a:lnTo>
                            <a:pt x="1" y="21"/>
                          </a:lnTo>
                          <a:lnTo>
                            <a:pt x="0" y="24"/>
                          </a:lnTo>
                          <a:lnTo>
                            <a:pt x="0" y="26"/>
                          </a:lnTo>
                          <a:lnTo>
                            <a:pt x="0" y="29"/>
                          </a:lnTo>
                          <a:lnTo>
                            <a:pt x="1" y="31"/>
                          </a:lnTo>
                          <a:lnTo>
                            <a:pt x="1" y="34"/>
                          </a:lnTo>
                          <a:lnTo>
                            <a:pt x="2" y="37"/>
                          </a:lnTo>
                          <a:lnTo>
                            <a:pt x="3" y="39"/>
                          </a:lnTo>
                          <a:lnTo>
                            <a:pt x="4" y="42"/>
                          </a:lnTo>
                          <a:lnTo>
                            <a:pt x="6" y="43"/>
                          </a:lnTo>
                          <a:lnTo>
                            <a:pt x="8" y="45"/>
                          </a:lnTo>
                          <a:lnTo>
                            <a:pt x="10" y="47"/>
                          </a:lnTo>
                          <a:lnTo>
                            <a:pt x="13" y="48"/>
                          </a:lnTo>
                          <a:lnTo>
                            <a:pt x="14" y="50"/>
                          </a:lnTo>
                          <a:lnTo>
                            <a:pt x="17" y="51"/>
                          </a:lnTo>
                          <a:lnTo>
                            <a:pt x="20" y="52"/>
                          </a:lnTo>
                          <a:lnTo>
                            <a:pt x="23" y="52"/>
                          </a:lnTo>
                          <a:lnTo>
                            <a:pt x="26" y="53"/>
                          </a:lnTo>
                          <a:lnTo>
                            <a:pt x="28" y="53"/>
                          </a:lnTo>
                          <a:lnTo>
                            <a:pt x="31" y="53"/>
                          </a:lnTo>
                          <a:lnTo>
                            <a:pt x="34" y="52"/>
                          </a:lnTo>
                          <a:lnTo>
                            <a:pt x="37" y="52"/>
                          </a:lnTo>
                          <a:lnTo>
                            <a:pt x="40" y="51"/>
                          </a:lnTo>
                          <a:lnTo>
                            <a:pt x="43" y="50"/>
                          </a:lnTo>
                          <a:lnTo>
                            <a:pt x="44" y="48"/>
                          </a:lnTo>
                          <a:lnTo>
                            <a:pt x="47" y="47"/>
                          </a:lnTo>
                          <a:lnTo>
                            <a:pt x="49" y="45"/>
                          </a:lnTo>
                          <a:lnTo>
                            <a:pt x="51" y="43"/>
                          </a:lnTo>
                          <a:lnTo>
                            <a:pt x="52" y="42"/>
                          </a:lnTo>
                          <a:lnTo>
                            <a:pt x="53" y="39"/>
                          </a:lnTo>
                          <a:lnTo>
                            <a:pt x="54" y="37"/>
                          </a:lnTo>
                          <a:lnTo>
                            <a:pt x="55" y="34"/>
                          </a:lnTo>
                          <a:lnTo>
                            <a:pt x="56" y="31"/>
                          </a:lnTo>
                          <a:lnTo>
                            <a:pt x="57" y="29"/>
                          </a:lnTo>
                          <a:lnTo>
                            <a:pt x="57" y="26"/>
                          </a:lnTo>
                          <a:lnTo>
                            <a:pt x="57" y="24"/>
                          </a:lnTo>
                          <a:lnTo>
                            <a:pt x="56" y="21"/>
                          </a:lnTo>
                          <a:lnTo>
                            <a:pt x="55" y="19"/>
                          </a:lnTo>
                          <a:lnTo>
                            <a:pt x="54" y="16"/>
                          </a:lnTo>
                          <a:lnTo>
                            <a:pt x="53" y="14"/>
                          </a:lnTo>
                          <a:lnTo>
                            <a:pt x="52" y="11"/>
                          </a:lnTo>
                          <a:lnTo>
                            <a:pt x="51" y="10"/>
                          </a:lnTo>
                          <a:lnTo>
                            <a:pt x="49" y="7"/>
                          </a:lnTo>
                          <a:lnTo>
                            <a:pt x="47" y="6"/>
                          </a:lnTo>
                          <a:lnTo>
                            <a:pt x="44" y="5"/>
                          </a:lnTo>
                          <a:lnTo>
                            <a:pt x="43" y="3"/>
                          </a:lnTo>
                          <a:lnTo>
                            <a:pt x="40" y="2"/>
                          </a:lnTo>
                          <a:lnTo>
                            <a:pt x="37" y="1"/>
                          </a:lnTo>
                          <a:lnTo>
                            <a:pt x="34" y="1"/>
                          </a:lnTo>
                          <a:lnTo>
                            <a:pt x="31" y="0"/>
                          </a:lnTo>
                          <a:lnTo>
                            <a:pt x="2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66" name="Group 3724"/>
                  <p:cNvGrpSpPr>
                    <a:grpSpLocks/>
                  </p:cNvGrpSpPr>
                  <p:nvPr/>
                </p:nvGrpSpPr>
                <p:grpSpPr bwMode="auto">
                  <a:xfrm>
                    <a:off x="2391" y="3150"/>
                    <a:ext cx="33" cy="31"/>
                    <a:chOff x="2391" y="3150"/>
                    <a:chExt cx="33" cy="31"/>
                  </a:xfrm>
                </p:grpSpPr>
                <p:sp>
                  <p:nvSpPr>
                    <p:cNvPr id="700" name="Freeform 3725"/>
                    <p:cNvSpPr>
                      <a:spLocks/>
                    </p:cNvSpPr>
                    <p:nvPr/>
                  </p:nvSpPr>
                  <p:spPr bwMode="auto">
                    <a:xfrm>
                      <a:off x="2391" y="3150"/>
                      <a:ext cx="33" cy="31"/>
                    </a:xfrm>
                    <a:custGeom>
                      <a:avLst/>
                      <a:gdLst>
                        <a:gd name="T0" fmla="*/ 14 w 33"/>
                        <a:gd name="T1" fmla="*/ 31 h 31"/>
                        <a:gd name="T2" fmla="*/ 14 w 33"/>
                        <a:gd name="T3" fmla="*/ 31 h 31"/>
                        <a:gd name="T4" fmla="*/ 14 w 33"/>
                        <a:gd name="T5" fmla="*/ 29 h 31"/>
                        <a:gd name="T6" fmla="*/ 14 w 33"/>
                        <a:gd name="T7" fmla="*/ 27 h 31"/>
                        <a:gd name="T8" fmla="*/ 14 w 33"/>
                        <a:gd name="T9" fmla="*/ 26 h 31"/>
                        <a:gd name="T10" fmla="*/ 14 w 33"/>
                        <a:gd name="T11" fmla="*/ 24 h 31"/>
                        <a:gd name="T12" fmla="*/ 15 w 33"/>
                        <a:gd name="T13" fmla="*/ 22 h 31"/>
                        <a:gd name="T14" fmla="*/ 16 w 33"/>
                        <a:gd name="T15" fmla="*/ 21 h 31"/>
                        <a:gd name="T16" fmla="*/ 17 w 33"/>
                        <a:gd name="T17" fmla="*/ 19 h 31"/>
                        <a:gd name="T18" fmla="*/ 19 w 33"/>
                        <a:gd name="T19" fmla="*/ 18 h 31"/>
                        <a:gd name="T20" fmla="*/ 20 w 33"/>
                        <a:gd name="T21" fmla="*/ 16 h 31"/>
                        <a:gd name="T22" fmla="*/ 22 w 33"/>
                        <a:gd name="T23" fmla="*/ 16 h 31"/>
                        <a:gd name="T24" fmla="*/ 24 w 33"/>
                        <a:gd name="T25" fmla="*/ 14 h 31"/>
                        <a:gd name="T26" fmla="*/ 25 w 33"/>
                        <a:gd name="T27" fmla="*/ 13 h 31"/>
                        <a:gd name="T28" fmla="*/ 27 w 33"/>
                        <a:gd name="T29" fmla="*/ 13 h 31"/>
                        <a:gd name="T30" fmla="*/ 29 w 33"/>
                        <a:gd name="T31" fmla="*/ 12 h 31"/>
                        <a:gd name="T32" fmla="*/ 30 w 33"/>
                        <a:gd name="T33" fmla="*/ 12 h 31"/>
                        <a:gd name="T34" fmla="*/ 33 w 33"/>
                        <a:gd name="T35" fmla="*/ 11 h 31"/>
                        <a:gd name="T36" fmla="*/ 33 w 33"/>
                        <a:gd name="T37" fmla="*/ 0 h 31"/>
                        <a:gd name="T38" fmla="*/ 30 w 33"/>
                        <a:gd name="T39" fmla="*/ 1 h 31"/>
                        <a:gd name="T40" fmla="*/ 27 w 33"/>
                        <a:gd name="T41" fmla="*/ 1 h 31"/>
                        <a:gd name="T42" fmla="*/ 24 w 33"/>
                        <a:gd name="T43" fmla="*/ 2 h 31"/>
                        <a:gd name="T44" fmla="*/ 20 w 33"/>
                        <a:gd name="T45" fmla="*/ 4 h 31"/>
                        <a:gd name="T46" fmla="*/ 18 w 33"/>
                        <a:gd name="T47" fmla="*/ 4 h 31"/>
                        <a:gd name="T48" fmla="*/ 14 w 33"/>
                        <a:gd name="T49" fmla="*/ 5 h 31"/>
                        <a:gd name="T50" fmla="*/ 13 w 33"/>
                        <a:gd name="T51" fmla="*/ 8 h 31"/>
                        <a:gd name="T52" fmla="*/ 10 w 33"/>
                        <a:gd name="T53" fmla="*/ 10 h 31"/>
                        <a:gd name="T54" fmla="*/ 9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4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4" y="31"/>
                          </a:moveTo>
                          <a:lnTo>
                            <a:pt x="14" y="31"/>
                          </a:lnTo>
                          <a:lnTo>
                            <a:pt x="14" y="29"/>
                          </a:lnTo>
                          <a:lnTo>
                            <a:pt x="14" y="27"/>
                          </a:lnTo>
                          <a:lnTo>
                            <a:pt x="14" y="26"/>
                          </a:lnTo>
                          <a:lnTo>
                            <a:pt x="14" y="24"/>
                          </a:lnTo>
                          <a:lnTo>
                            <a:pt x="15" y="22"/>
                          </a:lnTo>
                          <a:lnTo>
                            <a:pt x="16" y="21"/>
                          </a:lnTo>
                          <a:lnTo>
                            <a:pt x="17" y="19"/>
                          </a:lnTo>
                          <a:lnTo>
                            <a:pt x="19" y="18"/>
                          </a:lnTo>
                          <a:lnTo>
                            <a:pt x="20" y="16"/>
                          </a:lnTo>
                          <a:lnTo>
                            <a:pt x="22" y="16"/>
                          </a:lnTo>
                          <a:lnTo>
                            <a:pt x="24" y="14"/>
                          </a:lnTo>
                          <a:lnTo>
                            <a:pt x="25" y="13"/>
                          </a:lnTo>
                          <a:lnTo>
                            <a:pt x="27" y="13"/>
                          </a:lnTo>
                          <a:lnTo>
                            <a:pt x="29" y="12"/>
                          </a:lnTo>
                          <a:lnTo>
                            <a:pt x="30" y="12"/>
                          </a:lnTo>
                          <a:lnTo>
                            <a:pt x="33" y="11"/>
                          </a:lnTo>
                          <a:lnTo>
                            <a:pt x="33" y="0"/>
                          </a:lnTo>
                          <a:lnTo>
                            <a:pt x="30" y="1"/>
                          </a:lnTo>
                          <a:lnTo>
                            <a:pt x="27" y="1"/>
                          </a:lnTo>
                          <a:lnTo>
                            <a:pt x="24" y="2"/>
                          </a:lnTo>
                          <a:lnTo>
                            <a:pt x="20" y="4"/>
                          </a:lnTo>
                          <a:lnTo>
                            <a:pt x="18" y="4"/>
                          </a:lnTo>
                          <a:lnTo>
                            <a:pt x="14" y="5"/>
                          </a:lnTo>
                          <a:lnTo>
                            <a:pt x="13" y="8"/>
                          </a:lnTo>
                          <a:lnTo>
                            <a:pt x="10" y="10"/>
                          </a:lnTo>
                          <a:lnTo>
                            <a:pt x="9" y="11"/>
                          </a:lnTo>
                          <a:lnTo>
                            <a:pt x="6" y="14"/>
                          </a:lnTo>
                          <a:lnTo>
                            <a:pt x="4" y="16"/>
                          </a:lnTo>
                          <a:lnTo>
                            <a:pt x="3" y="19"/>
                          </a:lnTo>
                          <a:lnTo>
                            <a:pt x="2" y="22"/>
                          </a:lnTo>
                          <a:lnTo>
                            <a:pt x="1" y="25"/>
                          </a:lnTo>
                          <a:lnTo>
                            <a:pt x="0" y="27"/>
                          </a:lnTo>
                          <a:lnTo>
                            <a:pt x="0" y="31"/>
                          </a:lnTo>
                          <a:lnTo>
                            <a:pt x="14"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1" name="Freeform 3726"/>
                    <p:cNvSpPr>
                      <a:spLocks/>
                    </p:cNvSpPr>
                    <p:nvPr/>
                  </p:nvSpPr>
                  <p:spPr bwMode="auto">
                    <a:xfrm>
                      <a:off x="2391" y="3150"/>
                      <a:ext cx="33" cy="31"/>
                    </a:xfrm>
                    <a:custGeom>
                      <a:avLst/>
                      <a:gdLst>
                        <a:gd name="T0" fmla="*/ 14 w 33"/>
                        <a:gd name="T1" fmla="*/ 31 h 31"/>
                        <a:gd name="T2" fmla="*/ 14 w 33"/>
                        <a:gd name="T3" fmla="*/ 31 h 31"/>
                        <a:gd name="T4" fmla="*/ 14 w 33"/>
                        <a:gd name="T5" fmla="*/ 29 h 31"/>
                        <a:gd name="T6" fmla="*/ 14 w 33"/>
                        <a:gd name="T7" fmla="*/ 27 h 31"/>
                        <a:gd name="T8" fmla="*/ 14 w 33"/>
                        <a:gd name="T9" fmla="*/ 26 h 31"/>
                        <a:gd name="T10" fmla="*/ 14 w 33"/>
                        <a:gd name="T11" fmla="*/ 24 h 31"/>
                        <a:gd name="T12" fmla="*/ 15 w 33"/>
                        <a:gd name="T13" fmla="*/ 22 h 31"/>
                        <a:gd name="T14" fmla="*/ 16 w 33"/>
                        <a:gd name="T15" fmla="*/ 21 h 31"/>
                        <a:gd name="T16" fmla="*/ 17 w 33"/>
                        <a:gd name="T17" fmla="*/ 19 h 31"/>
                        <a:gd name="T18" fmla="*/ 19 w 33"/>
                        <a:gd name="T19" fmla="*/ 18 h 31"/>
                        <a:gd name="T20" fmla="*/ 20 w 33"/>
                        <a:gd name="T21" fmla="*/ 16 h 31"/>
                        <a:gd name="T22" fmla="*/ 22 w 33"/>
                        <a:gd name="T23" fmla="*/ 16 h 31"/>
                        <a:gd name="T24" fmla="*/ 24 w 33"/>
                        <a:gd name="T25" fmla="*/ 14 h 31"/>
                        <a:gd name="T26" fmla="*/ 25 w 33"/>
                        <a:gd name="T27" fmla="*/ 13 h 31"/>
                        <a:gd name="T28" fmla="*/ 27 w 33"/>
                        <a:gd name="T29" fmla="*/ 13 h 31"/>
                        <a:gd name="T30" fmla="*/ 29 w 33"/>
                        <a:gd name="T31" fmla="*/ 12 h 31"/>
                        <a:gd name="T32" fmla="*/ 30 w 33"/>
                        <a:gd name="T33" fmla="*/ 12 h 31"/>
                        <a:gd name="T34" fmla="*/ 33 w 33"/>
                        <a:gd name="T35" fmla="*/ 11 h 31"/>
                        <a:gd name="T36" fmla="*/ 33 w 33"/>
                        <a:gd name="T37" fmla="*/ 0 h 31"/>
                        <a:gd name="T38" fmla="*/ 30 w 33"/>
                        <a:gd name="T39" fmla="*/ 1 h 31"/>
                        <a:gd name="T40" fmla="*/ 27 w 33"/>
                        <a:gd name="T41" fmla="*/ 1 h 31"/>
                        <a:gd name="T42" fmla="*/ 24 w 33"/>
                        <a:gd name="T43" fmla="*/ 2 h 31"/>
                        <a:gd name="T44" fmla="*/ 20 w 33"/>
                        <a:gd name="T45" fmla="*/ 4 h 31"/>
                        <a:gd name="T46" fmla="*/ 18 w 33"/>
                        <a:gd name="T47" fmla="*/ 4 h 31"/>
                        <a:gd name="T48" fmla="*/ 14 w 33"/>
                        <a:gd name="T49" fmla="*/ 5 h 31"/>
                        <a:gd name="T50" fmla="*/ 13 w 33"/>
                        <a:gd name="T51" fmla="*/ 8 h 31"/>
                        <a:gd name="T52" fmla="*/ 10 w 33"/>
                        <a:gd name="T53" fmla="*/ 10 h 31"/>
                        <a:gd name="T54" fmla="*/ 9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4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4" y="31"/>
                          </a:moveTo>
                          <a:lnTo>
                            <a:pt x="14" y="31"/>
                          </a:lnTo>
                          <a:lnTo>
                            <a:pt x="14" y="29"/>
                          </a:lnTo>
                          <a:lnTo>
                            <a:pt x="14" y="27"/>
                          </a:lnTo>
                          <a:lnTo>
                            <a:pt x="14" y="26"/>
                          </a:lnTo>
                          <a:lnTo>
                            <a:pt x="14" y="24"/>
                          </a:lnTo>
                          <a:lnTo>
                            <a:pt x="15" y="22"/>
                          </a:lnTo>
                          <a:lnTo>
                            <a:pt x="16" y="21"/>
                          </a:lnTo>
                          <a:lnTo>
                            <a:pt x="17" y="19"/>
                          </a:lnTo>
                          <a:lnTo>
                            <a:pt x="19" y="18"/>
                          </a:lnTo>
                          <a:lnTo>
                            <a:pt x="20" y="16"/>
                          </a:lnTo>
                          <a:lnTo>
                            <a:pt x="22" y="16"/>
                          </a:lnTo>
                          <a:lnTo>
                            <a:pt x="24" y="14"/>
                          </a:lnTo>
                          <a:lnTo>
                            <a:pt x="25" y="13"/>
                          </a:lnTo>
                          <a:lnTo>
                            <a:pt x="27" y="13"/>
                          </a:lnTo>
                          <a:lnTo>
                            <a:pt x="29" y="12"/>
                          </a:lnTo>
                          <a:lnTo>
                            <a:pt x="30" y="12"/>
                          </a:lnTo>
                          <a:lnTo>
                            <a:pt x="33" y="11"/>
                          </a:lnTo>
                          <a:lnTo>
                            <a:pt x="33" y="0"/>
                          </a:lnTo>
                          <a:lnTo>
                            <a:pt x="30" y="1"/>
                          </a:lnTo>
                          <a:lnTo>
                            <a:pt x="27" y="1"/>
                          </a:lnTo>
                          <a:lnTo>
                            <a:pt x="24" y="2"/>
                          </a:lnTo>
                          <a:lnTo>
                            <a:pt x="20" y="4"/>
                          </a:lnTo>
                          <a:lnTo>
                            <a:pt x="18" y="4"/>
                          </a:lnTo>
                          <a:lnTo>
                            <a:pt x="14" y="5"/>
                          </a:lnTo>
                          <a:lnTo>
                            <a:pt x="13" y="8"/>
                          </a:lnTo>
                          <a:lnTo>
                            <a:pt x="10" y="10"/>
                          </a:lnTo>
                          <a:lnTo>
                            <a:pt x="9" y="11"/>
                          </a:lnTo>
                          <a:lnTo>
                            <a:pt x="6" y="14"/>
                          </a:lnTo>
                          <a:lnTo>
                            <a:pt x="4" y="16"/>
                          </a:lnTo>
                          <a:lnTo>
                            <a:pt x="3" y="19"/>
                          </a:lnTo>
                          <a:lnTo>
                            <a:pt x="2" y="22"/>
                          </a:lnTo>
                          <a:lnTo>
                            <a:pt x="1" y="25"/>
                          </a:lnTo>
                          <a:lnTo>
                            <a:pt x="0" y="27"/>
                          </a:lnTo>
                          <a:lnTo>
                            <a:pt x="0" y="31"/>
                          </a:lnTo>
                          <a:lnTo>
                            <a:pt x="14"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67" name="Group 3727"/>
                  <p:cNvGrpSpPr>
                    <a:grpSpLocks/>
                  </p:cNvGrpSpPr>
                  <p:nvPr/>
                </p:nvGrpSpPr>
                <p:grpSpPr bwMode="auto">
                  <a:xfrm>
                    <a:off x="2391" y="3186"/>
                    <a:ext cx="33" cy="33"/>
                    <a:chOff x="2391" y="3186"/>
                    <a:chExt cx="33" cy="33"/>
                  </a:xfrm>
                </p:grpSpPr>
                <p:sp>
                  <p:nvSpPr>
                    <p:cNvPr id="698" name="Freeform 3728"/>
                    <p:cNvSpPr>
                      <a:spLocks/>
                    </p:cNvSpPr>
                    <p:nvPr/>
                  </p:nvSpPr>
                  <p:spPr bwMode="auto">
                    <a:xfrm>
                      <a:off x="2391" y="3186"/>
                      <a:ext cx="33" cy="33"/>
                    </a:xfrm>
                    <a:custGeom>
                      <a:avLst/>
                      <a:gdLst>
                        <a:gd name="T0" fmla="*/ 33 w 33"/>
                        <a:gd name="T1" fmla="*/ 21 h 33"/>
                        <a:gd name="T2" fmla="*/ 33 w 33"/>
                        <a:gd name="T3" fmla="*/ 21 h 33"/>
                        <a:gd name="T4" fmla="*/ 30 w 33"/>
                        <a:gd name="T5" fmla="*/ 21 h 33"/>
                        <a:gd name="T6" fmla="*/ 29 w 33"/>
                        <a:gd name="T7" fmla="*/ 21 h 33"/>
                        <a:gd name="T8" fmla="*/ 27 w 33"/>
                        <a:gd name="T9" fmla="*/ 20 h 33"/>
                        <a:gd name="T10" fmla="*/ 25 w 33"/>
                        <a:gd name="T11" fmla="*/ 19 h 33"/>
                        <a:gd name="T12" fmla="*/ 24 w 33"/>
                        <a:gd name="T13" fmla="*/ 18 h 33"/>
                        <a:gd name="T14" fmla="*/ 22 w 33"/>
                        <a:gd name="T15" fmla="*/ 17 h 33"/>
                        <a:gd name="T16" fmla="*/ 20 w 33"/>
                        <a:gd name="T17" fmla="*/ 16 h 33"/>
                        <a:gd name="T18" fmla="*/ 19 w 33"/>
                        <a:gd name="T19" fmla="*/ 15 h 33"/>
                        <a:gd name="T20" fmla="*/ 17 w 33"/>
                        <a:gd name="T21" fmla="*/ 13 h 33"/>
                        <a:gd name="T22" fmla="*/ 16 w 33"/>
                        <a:gd name="T23" fmla="*/ 11 h 33"/>
                        <a:gd name="T24" fmla="*/ 15 w 33"/>
                        <a:gd name="T25" fmla="*/ 9 h 33"/>
                        <a:gd name="T26" fmla="*/ 14 w 33"/>
                        <a:gd name="T27" fmla="*/ 9 h 33"/>
                        <a:gd name="T28" fmla="*/ 14 w 33"/>
                        <a:gd name="T29" fmla="*/ 7 h 33"/>
                        <a:gd name="T30" fmla="*/ 14 w 33"/>
                        <a:gd name="T31" fmla="*/ 5 h 33"/>
                        <a:gd name="T32" fmla="*/ 14 w 33"/>
                        <a:gd name="T33" fmla="*/ 3 h 33"/>
                        <a:gd name="T34" fmla="*/ 14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9 w 33"/>
                        <a:gd name="T51" fmla="*/ 21 h 33"/>
                        <a:gd name="T52" fmla="*/ 10 w 33"/>
                        <a:gd name="T53" fmla="*/ 24 h 33"/>
                        <a:gd name="T54" fmla="*/ 13 w 33"/>
                        <a:gd name="T55" fmla="*/ 25 h 33"/>
                        <a:gd name="T56" fmla="*/ 14 w 33"/>
                        <a:gd name="T57" fmla="*/ 27 h 33"/>
                        <a:gd name="T58" fmla="*/ 18 w 33"/>
                        <a:gd name="T59" fmla="*/ 29 h 33"/>
                        <a:gd name="T60" fmla="*/ 20 w 33"/>
                        <a:gd name="T61" fmla="*/ 30 h 33"/>
                        <a:gd name="T62" fmla="*/ 24 w 33"/>
                        <a:gd name="T63" fmla="*/ 32 h 33"/>
                        <a:gd name="T64" fmla="*/ 27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7" y="20"/>
                          </a:lnTo>
                          <a:lnTo>
                            <a:pt x="25" y="19"/>
                          </a:lnTo>
                          <a:lnTo>
                            <a:pt x="24" y="18"/>
                          </a:lnTo>
                          <a:lnTo>
                            <a:pt x="22" y="17"/>
                          </a:lnTo>
                          <a:lnTo>
                            <a:pt x="20" y="16"/>
                          </a:lnTo>
                          <a:lnTo>
                            <a:pt x="19" y="15"/>
                          </a:lnTo>
                          <a:lnTo>
                            <a:pt x="17" y="13"/>
                          </a:lnTo>
                          <a:lnTo>
                            <a:pt x="16" y="11"/>
                          </a:lnTo>
                          <a:lnTo>
                            <a:pt x="15" y="9"/>
                          </a:lnTo>
                          <a:lnTo>
                            <a:pt x="14" y="9"/>
                          </a:lnTo>
                          <a:lnTo>
                            <a:pt x="14" y="7"/>
                          </a:lnTo>
                          <a:lnTo>
                            <a:pt x="14" y="5"/>
                          </a:lnTo>
                          <a:lnTo>
                            <a:pt x="14" y="3"/>
                          </a:lnTo>
                          <a:lnTo>
                            <a:pt x="14" y="0"/>
                          </a:lnTo>
                          <a:lnTo>
                            <a:pt x="0" y="0"/>
                          </a:lnTo>
                          <a:lnTo>
                            <a:pt x="0" y="4"/>
                          </a:lnTo>
                          <a:lnTo>
                            <a:pt x="1" y="8"/>
                          </a:lnTo>
                          <a:lnTo>
                            <a:pt x="2" y="9"/>
                          </a:lnTo>
                          <a:lnTo>
                            <a:pt x="3" y="13"/>
                          </a:lnTo>
                          <a:lnTo>
                            <a:pt x="4" y="15"/>
                          </a:lnTo>
                          <a:lnTo>
                            <a:pt x="6" y="19"/>
                          </a:lnTo>
                          <a:lnTo>
                            <a:pt x="9" y="21"/>
                          </a:lnTo>
                          <a:lnTo>
                            <a:pt x="10" y="24"/>
                          </a:lnTo>
                          <a:lnTo>
                            <a:pt x="13" y="25"/>
                          </a:lnTo>
                          <a:lnTo>
                            <a:pt x="14" y="27"/>
                          </a:lnTo>
                          <a:lnTo>
                            <a:pt x="18" y="29"/>
                          </a:lnTo>
                          <a:lnTo>
                            <a:pt x="20" y="30"/>
                          </a:lnTo>
                          <a:lnTo>
                            <a:pt x="24" y="32"/>
                          </a:lnTo>
                          <a:lnTo>
                            <a:pt x="27" y="33"/>
                          </a:lnTo>
                          <a:lnTo>
                            <a:pt x="30"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9" name="Freeform 3729"/>
                    <p:cNvSpPr>
                      <a:spLocks/>
                    </p:cNvSpPr>
                    <p:nvPr/>
                  </p:nvSpPr>
                  <p:spPr bwMode="auto">
                    <a:xfrm>
                      <a:off x="2391" y="3186"/>
                      <a:ext cx="33" cy="33"/>
                    </a:xfrm>
                    <a:custGeom>
                      <a:avLst/>
                      <a:gdLst>
                        <a:gd name="T0" fmla="*/ 33 w 33"/>
                        <a:gd name="T1" fmla="*/ 21 h 33"/>
                        <a:gd name="T2" fmla="*/ 33 w 33"/>
                        <a:gd name="T3" fmla="*/ 21 h 33"/>
                        <a:gd name="T4" fmla="*/ 30 w 33"/>
                        <a:gd name="T5" fmla="*/ 21 h 33"/>
                        <a:gd name="T6" fmla="*/ 29 w 33"/>
                        <a:gd name="T7" fmla="*/ 21 h 33"/>
                        <a:gd name="T8" fmla="*/ 27 w 33"/>
                        <a:gd name="T9" fmla="*/ 20 h 33"/>
                        <a:gd name="T10" fmla="*/ 25 w 33"/>
                        <a:gd name="T11" fmla="*/ 19 h 33"/>
                        <a:gd name="T12" fmla="*/ 24 w 33"/>
                        <a:gd name="T13" fmla="*/ 18 h 33"/>
                        <a:gd name="T14" fmla="*/ 22 w 33"/>
                        <a:gd name="T15" fmla="*/ 17 h 33"/>
                        <a:gd name="T16" fmla="*/ 20 w 33"/>
                        <a:gd name="T17" fmla="*/ 16 h 33"/>
                        <a:gd name="T18" fmla="*/ 19 w 33"/>
                        <a:gd name="T19" fmla="*/ 15 h 33"/>
                        <a:gd name="T20" fmla="*/ 17 w 33"/>
                        <a:gd name="T21" fmla="*/ 13 h 33"/>
                        <a:gd name="T22" fmla="*/ 16 w 33"/>
                        <a:gd name="T23" fmla="*/ 11 h 33"/>
                        <a:gd name="T24" fmla="*/ 15 w 33"/>
                        <a:gd name="T25" fmla="*/ 9 h 33"/>
                        <a:gd name="T26" fmla="*/ 14 w 33"/>
                        <a:gd name="T27" fmla="*/ 9 h 33"/>
                        <a:gd name="T28" fmla="*/ 14 w 33"/>
                        <a:gd name="T29" fmla="*/ 7 h 33"/>
                        <a:gd name="T30" fmla="*/ 14 w 33"/>
                        <a:gd name="T31" fmla="*/ 5 h 33"/>
                        <a:gd name="T32" fmla="*/ 14 w 33"/>
                        <a:gd name="T33" fmla="*/ 3 h 33"/>
                        <a:gd name="T34" fmla="*/ 14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9 w 33"/>
                        <a:gd name="T51" fmla="*/ 21 h 33"/>
                        <a:gd name="T52" fmla="*/ 10 w 33"/>
                        <a:gd name="T53" fmla="*/ 24 h 33"/>
                        <a:gd name="T54" fmla="*/ 13 w 33"/>
                        <a:gd name="T55" fmla="*/ 25 h 33"/>
                        <a:gd name="T56" fmla="*/ 14 w 33"/>
                        <a:gd name="T57" fmla="*/ 27 h 33"/>
                        <a:gd name="T58" fmla="*/ 18 w 33"/>
                        <a:gd name="T59" fmla="*/ 29 h 33"/>
                        <a:gd name="T60" fmla="*/ 20 w 33"/>
                        <a:gd name="T61" fmla="*/ 30 h 33"/>
                        <a:gd name="T62" fmla="*/ 24 w 33"/>
                        <a:gd name="T63" fmla="*/ 32 h 33"/>
                        <a:gd name="T64" fmla="*/ 27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7" y="20"/>
                          </a:lnTo>
                          <a:lnTo>
                            <a:pt x="25" y="19"/>
                          </a:lnTo>
                          <a:lnTo>
                            <a:pt x="24" y="18"/>
                          </a:lnTo>
                          <a:lnTo>
                            <a:pt x="22" y="17"/>
                          </a:lnTo>
                          <a:lnTo>
                            <a:pt x="20" y="16"/>
                          </a:lnTo>
                          <a:lnTo>
                            <a:pt x="19" y="15"/>
                          </a:lnTo>
                          <a:lnTo>
                            <a:pt x="17" y="13"/>
                          </a:lnTo>
                          <a:lnTo>
                            <a:pt x="16" y="11"/>
                          </a:lnTo>
                          <a:lnTo>
                            <a:pt x="15" y="9"/>
                          </a:lnTo>
                          <a:lnTo>
                            <a:pt x="14" y="9"/>
                          </a:lnTo>
                          <a:lnTo>
                            <a:pt x="14" y="7"/>
                          </a:lnTo>
                          <a:lnTo>
                            <a:pt x="14" y="5"/>
                          </a:lnTo>
                          <a:lnTo>
                            <a:pt x="14" y="3"/>
                          </a:lnTo>
                          <a:lnTo>
                            <a:pt x="14" y="0"/>
                          </a:lnTo>
                          <a:lnTo>
                            <a:pt x="0" y="0"/>
                          </a:lnTo>
                          <a:lnTo>
                            <a:pt x="0" y="4"/>
                          </a:lnTo>
                          <a:lnTo>
                            <a:pt x="1" y="8"/>
                          </a:lnTo>
                          <a:lnTo>
                            <a:pt x="2" y="9"/>
                          </a:lnTo>
                          <a:lnTo>
                            <a:pt x="3" y="13"/>
                          </a:lnTo>
                          <a:lnTo>
                            <a:pt x="4" y="15"/>
                          </a:lnTo>
                          <a:lnTo>
                            <a:pt x="6" y="19"/>
                          </a:lnTo>
                          <a:lnTo>
                            <a:pt x="9" y="21"/>
                          </a:lnTo>
                          <a:lnTo>
                            <a:pt x="10" y="24"/>
                          </a:lnTo>
                          <a:lnTo>
                            <a:pt x="13" y="25"/>
                          </a:lnTo>
                          <a:lnTo>
                            <a:pt x="14" y="27"/>
                          </a:lnTo>
                          <a:lnTo>
                            <a:pt x="18" y="29"/>
                          </a:lnTo>
                          <a:lnTo>
                            <a:pt x="20" y="30"/>
                          </a:lnTo>
                          <a:lnTo>
                            <a:pt x="24" y="32"/>
                          </a:lnTo>
                          <a:lnTo>
                            <a:pt x="27" y="33"/>
                          </a:lnTo>
                          <a:lnTo>
                            <a:pt x="30"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68" name="Group 3730"/>
                  <p:cNvGrpSpPr>
                    <a:grpSpLocks/>
                  </p:cNvGrpSpPr>
                  <p:nvPr/>
                </p:nvGrpSpPr>
                <p:grpSpPr bwMode="auto">
                  <a:xfrm>
                    <a:off x="2430" y="3186"/>
                    <a:ext cx="33" cy="33"/>
                    <a:chOff x="2430" y="3186"/>
                    <a:chExt cx="33" cy="33"/>
                  </a:xfrm>
                </p:grpSpPr>
                <p:sp>
                  <p:nvSpPr>
                    <p:cNvPr id="696" name="Freeform 3731"/>
                    <p:cNvSpPr>
                      <a:spLocks/>
                    </p:cNvSpPr>
                    <p:nvPr/>
                  </p:nvSpPr>
                  <p:spPr bwMode="auto">
                    <a:xfrm>
                      <a:off x="2430" y="3186"/>
                      <a:ext cx="33" cy="33"/>
                    </a:xfrm>
                    <a:custGeom>
                      <a:avLst/>
                      <a:gdLst>
                        <a:gd name="T0" fmla="*/ 20 w 33"/>
                        <a:gd name="T1" fmla="*/ 0 h 33"/>
                        <a:gd name="T2" fmla="*/ 20 w 33"/>
                        <a:gd name="T3" fmla="*/ 0 h 33"/>
                        <a:gd name="T4" fmla="*/ 20 w 33"/>
                        <a:gd name="T5" fmla="*/ 3 h 33"/>
                        <a:gd name="T6" fmla="*/ 20 w 33"/>
                        <a:gd name="T7" fmla="*/ 5 h 33"/>
                        <a:gd name="T8" fmla="*/ 19 w 33"/>
                        <a:gd name="T9" fmla="*/ 7 h 33"/>
                        <a:gd name="T10" fmla="*/ 19 w 33"/>
                        <a:gd name="T11" fmla="*/ 9 h 33"/>
                        <a:gd name="T12" fmla="*/ 18 w 33"/>
                        <a:gd name="T13" fmla="*/ 9 h 33"/>
                        <a:gd name="T14" fmla="*/ 17 w 33"/>
                        <a:gd name="T15" fmla="*/ 11 h 33"/>
                        <a:gd name="T16" fmla="*/ 15 w 33"/>
                        <a:gd name="T17" fmla="*/ 13 h 33"/>
                        <a:gd name="T18" fmla="*/ 14 w 33"/>
                        <a:gd name="T19" fmla="*/ 15 h 33"/>
                        <a:gd name="T20" fmla="*/ 13 w 33"/>
                        <a:gd name="T21" fmla="*/ 16 h 33"/>
                        <a:gd name="T22" fmla="*/ 11 w 33"/>
                        <a:gd name="T23" fmla="*/ 17 h 33"/>
                        <a:gd name="T24" fmla="*/ 9 w 33"/>
                        <a:gd name="T25" fmla="*/ 18 h 33"/>
                        <a:gd name="T26" fmla="*/ 8 w 33"/>
                        <a:gd name="T27" fmla="*/ 19 h 33"/>
                        <a:gd name="T28" fmla="*/ 5 w 33"/>
                        <a:gd name="T29" fmla="*/ 20 h 33"/>
                        <a:gd name="T30" fmla="*/ 4 w 33"/>
                        <a:gd name="T31" fmla="*/ 21 h 33"/>
                        <a:gd name="T32" fmla="*/ 2 w 33"/>
                        <a:gd name="T33" fmla="*/ 21 h 33"/>
                        <a:gd name="T34" fmla="*/ 0 w 33"/>
                        <a:gd name="T35" fmla="*/ 21 h 33"/>
                        <a:gd name="T36" fmla="*/ 0 w 33"/>
                        <a:gd name="T37" fmla="*/ 33 h 33"/>
                        <a:gd name="T38" fmla="*/ 3 w 33"/>
                        <a:gd name="T39" fmla="*/ 33 h 33"/>
                        <a:gd name="T40" fmla="*/ 6 w 33"/>
                        <a:gd name="T41" fmla="*/ 33 h 33"/>
                        <a:gd name="T42" fmla="*/ 9 w 33"/>
                        <a:gd name="T43" fmla="*/ 32 h 33"/>
                        <a:gd name="T44" fmla="*/ 13 w 33"/>
                        <a:gd name="T45" fmla="*/ 30 h 33"/>
                        <a:gd name="T46" fmla="*/ 15 w 33"/>
                        <a:gd name="T47" fmla="*/ 29 h 33"/>
                        <a:gd name="T48" fmla="*/ 19 w 33"/>
                        <a:gd name="T49" fmla="*/ 27 h 33"/>
                        <a:gd name="T50" fmla="*/ 21 w 33"/>
                        <a:gd name="T51" fmla="*/ 25 h 33"/>
                        <a:gd name="T52" fmla="*/ 24 w 33"/>
                        <a:gd name="T53" fmla="*/ 24 h 33"/>
                        <a:gd name="T54" fmla="*/ 25 w 33"/>
                        <a:gd name="T55" fmla="*/ 21 h 33"/>
                        <a:gd name="T56" fmla="*/ 28 w 33"/>
                        <a:gd name="T57" fmla="*/ 19 h 33"/>
                        <a:gd name="T58" fmla="*/ 30 w 33"/>
                        <a:gd name="T59" fmla="*/ 15 h 33"/>
                        <a:gd name="T60" fmla="*/ 30 w 33"/>
                        <a:gd name="T61" fmla="*/ 13 h 33"/>
                        <a:gd name="T62" fmla="*/ 31 w 33"/>
                        <a:gd name="T63" fmla="*/ 9 h 33"/>
                        <a:gd name="T64" fmla="*/ 32 w 33"/>
                        <a:gd name="T65" fmla="*/ 8 h 33"/>
                        <a:gd name="T66" fmla="*/ 32 w 33"/>
                        <a:gd name="T67" fmla="*/ 4 h 33"/>
                        <a:gd name="T68" fmla="*/ 33 w 33"/>
                        <a:gd name="T69" fmla="*/ 0 h 33"/>
                        <a:gd name="T70" fmla="*/ 20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0" y="0"/>
                          </a:moveTo>
                          <a:lnTo>
                            <a:pt x="20" y="0"/>
                          </a:lnTo>
                          <a:lnTo>
                            <a:pt x="20" y="3"/>
                          </a:lnTo>
                          <a:lnTo>
                            <a:pt x="20" y="5"/>
                          </a:lnTo>
                          <a:lnTo>
                            <a:pt x="19" y="7"/>
                          </a:lnTo>
                          <a:lnTo>
                            <a:pt x="19" y="9"/>
                          </a:lnTo>
                          <a:lnTo>
                            <a:pt x="18" y="9"/>
                          </a:lnTo>
                          <a:lnTo>
                            <a:pt x="17" y="11"/>
                          </a:lnTo>
                          <a:lnTo>
                            <a:pt x="15" y="13"/>
                          </a:lnTo>
                          <a:lnTo>
                            <a:pt x="14" y="15"/>
                          </a:lnTo>
                          <a:lnTo>
                            <a:pt x="13" y="16"/>
                          </a:lnTo>
                          <a:lnTo>
                            <a:pt x="11" y="17"/>
                          </a:lnTo>
                          <a:lnTo>
                            <a:pt x="9" y="18"/>
                          </a:lnTo>
                          <a:lnTo>
                            <a:pt x="8" y="19"/>
                          </a:lnTo>
                          <a:lnTo>
                            <a:pt x="5" y="20"/>
                          </a:lnTo>
                          <a:lnTo>
                            <a:pt x="4" y="21"/>
                          </a:lnTo>
                          <a:lnTo>
                            <a:pt x="2" y="21"/>
                          </a:lnTo>
                          <a:lnTo>
                            <a:pt x="0" y="21"/>
                          </a:lnTo>
                          <a:lnTo>
                            <a:pt x="0" y="33"/>
                          </a:lnTo>
                          <a:lnTo>
                            <a:pt x="3" y="33"/>
                          </a:lnTo>
                          <a:lnTo>
                            <a:pt x="6" y="33"/>
                          </a:lnTo>
                          <a:lnTo>
                            <a:pt x="9" y="32"/>
                          </a:lnTo>
                          <a:lnTo>
                            <a:pt x="13" y="30"/>
                          </a:lnTo>
                          <a:lnTo>
                            <a:pt x="15" y="29"/>
                          </a:lnTo>
                          <a:lnTo>
                            <a:pt x="19" y="27"/>
                          </a:lnTo>
                          <a:lnTo>
                            <a:pt x="21" y="25"/>
                          </a:lnTo>
                          <a:lnTo>
                            <a:pt x="24" y="24"/>
                          </a:lnTo>
                          <a:lnTo>
                            <a:pt x="25" y="21"/>
                          </a:lnTo>
                          <a:lnTo>
                            <a:pt x="28" y="19"/>
                          </a:lnTo>
                          <a:lnTo>
                            <a:pt x="30" y="15"/>
                          </a:lnTo>
                          <a:lnTo>
                            <a:pt x="30" y="13"/>
                          </a:lnTo>
                          <a:lnTo>
                            <a:pt x="31" y="9"/>
                          </a:lnTo>
                          <a:lnTo>
                            <a:pt x="32" y="8"/>
                          </a:lnTo>
                          <a:lnTo>
                            <a:pt x="32" y="4"/>
                          </a:lnTo>
                          <a:lnTo>
                            <a:pt x="33" y="0"/>
                          </a:lnTo>
                          <a:lnTo>
                            <a:pt x="2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7" name="Freeform 3732"/>
                    <p:cNvSpPr>
                      <a:spLocks/>
                    </p:cNvSpPr>
                    <p:nvPr/>
                  </p:nvSpPr>
                  <p:spPr bwMode="auto">
                    <a:xfrm>
                      <a:off x="2430" y="3186"/>
                      <a:ext cx="33" cy="33"/>
                    </a:xfrm>
                    <a:custGeom>
                      <a:avLst/>
                      <a:gdLst>
                        <a:gd name="T0" fmla="*/ 20 w 33"/>
                        <a:gd name="T1" fmla="*/ 0 h 33"/>
                        <a:gd name="T2" fmla="*/ 20 w 33"/>
                        <a:gd name="T3" fmla="*/ 0 h 33"/>
                        <a:gd name="T4" fmla="*/ 20 w 33"/>
                        <a:gd name="T5" fmla="*/ 3 h 33"/>
                        <a:gd name="T6" fmla="*/ 20 w 33"/>
                        <a:gd name="T7" fmla="*/ 5 h 33"/>
                        <a:gd name="T8" fmla="*/ 19 w 33"/>
                        <a:gd name="T9" fmla="*/ 7 h 33"/>
                        <a:gd name="T10" fmla="*/ 19 w 33"/>
                        <a:gd name="T11" fmla="*/ 9 h 33"/>
                        <a:gd name="T12" fmla="*/ 18 w 33"/>
                        <a:gd name="T13" fmla="*/ 9 h 33"/>
                        <a:gd name="T14" fmla="*/ 17 w 33"/>
                        <a:gd name="T15" fmla="*/ 11 h 33"/>
                        <a:gd name="T16" fmla="*/ 15 w 33"/>
                        <a:gd name="T17" fmla="*/ 13 h 33"/>
                        <a:gd name="T18" fmla="*/ 14 w 33"/>
                        <a:gd name="T19" fmla="*/ 15 h 33"/>
                        <a:gd name="T20" fmla="*/ 13 w 33"/>
                        <a:gd name="T21" fmla="*/ 16 h 33"/>
                        <a:gd name="T22" fmla="*/ 11 w 33"/>
                        <a:gd name="T23" fmla="*/ 17 h 33"/>
                        <a:gd name="T24" fmla="*/ 9 w 33"/>
                        <a:gd name="T25" fmla="*/ 18 h 33"/>
                        <a:gd name="T26" fmla="*/ 8 w 33"/>
                        <a:gd name="T27" fmla="*/ 19 h 33"/>
                        <a:gd name="T28" fmla="*/ 5 w 33"/>
                        <a:gd name="T29" fmla="*/ 20 h 33"/>
                        <a:gd name="T30" fmla="*/ 4 w 33"/>
                        <a:gd name="T31" fmla="*/ 21 h 33"/>
                        <a:gd name="T32" fmla="*/ 2 w 33"/>
                        <a:gd name="T33" fmla="*/ 21 h 33"/>
                        <a:gd name="T34" fmla="*/ 0 w 33"/>
                        <a:gd name="T35" fmla="*/ 21 h 33"/>
                        <a:gd name="T36" fmla="*/ 0 w 33"/>
                        <a:gd name="T37" fmla="*/ 33 h 33"/>
                        <a:gd name="T38" fmla="*/ 3 w 33"/>
                        <a:gd name="T39" fmla="*/ 33 h 33"/>
                        <a:gd name="T40" fmla="*/ 6 w 33"/>
                        <a:gd name="T41" fmla="*/ 33 h 33"/>
                        <a:gd name="T42" fmla="*/ 9 w 33"/>
                        <a:gd name="T43" fmla="*/ 32 h 33"/>
                        <a:gd name="T44" fmla="*/ 13 w 33"/>
                        <a:gd name="T45" fmla="*/ 30 h 33"/>
                        <a:gd name="T46" fmla="*/ 15 w 33"/>
                        <a:gd name="T47" fmla="*/ 29 h 33"/>
                        <a:gd name="T48" fmla="*/ 19 w 33"/>
                        <a:gd name="T49" fmla="*/ 27 h 33"/>
                        <a:gd name="T50" fmla="*/ 21 w 33"/>
                        <a:gd name="T51" fmla="*/ 25 h 33"/>
                        <a:gd name="T52" fmla="*/ 24 w 33"/>
                        <a:gd name="T53" fmla="*/ 24 h 33"/>
                        <a:gd name="T54" fmla="*/ 25 w 33"/>
                        <a:gd name="T55" fmla="*/ 21 h 33"/>
                        <a:gd name="T56" fmla="*/ 28 w 33"/>
                        <a:gd name="T57" fmla="*/ 19 h 33"/>
                        <a:gd name="T58" fmla="*/ 30 w 33"/>
                        <a:gd name="T59" fmla="*/ 15 h 33"/>
                        <a:gd name="T60" fmla="*/ 30 w 33"/>
                        <a:gd name="T61" fmla="*/ 13 h 33"/>
                        <a:gd name="T62" fmla="*/ 31 w 33"/>
                        <a:gd name="T63" fmla="*/ 9 h 33"/>
                        <a:gd name="T64" fmla="*/ 32 w 33"/>
                        <a:gd name="T65" fmla="*/ 8 h 33"/>
                        <a:gd name="T66" fmla="*/ 32 w 33"/>
                        <a:gd name="T67" fmla="*/ 4 h 33"/>
                        <a:gd name="T68" fmla="*/ 33 w 33"/>
                        <a:gd name="T69" fmla="*/ 0 h 33"/>
                        <a:gd name="T70" fmla="*/ 20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0" y="0"/>
                          </a:moveTo>
                          <a:lnTo>
                            <a:pt x="20" y="0"/>
                          </a:lnTo>
                          <a:lnTo>
                            <a:pt x="20" y="3"/>
                          </a:lnTo>
                          <a:lnTo>
                            <a:pt x="20" y="5"/>
                          </a:lnTo>
                          <a:lnTo>
                            <a:pt x="19" y="7"/>
                          </a:lnTo>
                          <a:lnTo>
                            <a:pt x="19" y="9"/>
                          </a:lnTo>
                          <a:lnTo>
                            <a:pt x="18" y="9"/>
                          </a:lnTo>
                          <a:lnTo>
                            <a:pt x="17" y="11"/>
                          </a:lnTo>
                          <a:lnTo>
                            <a:pt x="15" y="13"/>
                          </a:lnTo>
                          <a:lnTo>
                            <a:pt x="14" y="15"/>
                          </a:lnTo>
                          <a:lnTo>
                            <a:pt x="13" y="16"/>
                          </a:lnTo>
                          <a:lnTo>
                            <a:pt x="11" y="17"/>
                          </a:lnTo>
                          <a:lnTo>
                            <a:pt x="9" y="18"/>
                          </a:lnTo>
                          <a:lnTo>
                            <a:pt x="8" y="19"/>
                          </a:lnTo>
                          <a:lnTo>
                            <a:pt x="5" y="20"/>
                          </a:lnTo>
                          <a:lnTo>
                            <a:pt x="4" y="21"/>
                          </a:lnTo>
                          <a:lnTo>
                            <a:pt x="2" y="21"/>
                          </a:lnTo>
                          <a:lnTo>
                            <a:pt x="0" y="21"/>
                          </a:lnTo>
                          <a:lnTo>
                            <a:pt x="0" y="33"/>
                          </a:lnTo>
                          <a:lnTo>
                            <a:pt x="3" y="33"/>
                          </a:lnTo>
                          <a:lnTo>
                            <a:pt x="6" y="33"/>
                          </a:lnTo>
                          <a:lnTo>
                            <a:pt x="9" y="32"/>
                          </a:lnTo>
                          <a:lnTo>
                            <a:pt x="13" y="30"/>
                          </a:lnTo>
                          <a:lnTo>
                            <a:pt x="15" y="29"/>
                          </a:lnTo>
                          <a:lnTo>
                            <a:pt x="19" y="27"/>
                          </a:lnTo>
                          <a:lnTo>
                            <a:pt x="21" y="25"/>
                          </a:lnTo>
                          <a:lnTo>
                            <a:pt x="24" y="24"/>
                          </a:lnTo>
                          <a:lnTo>
                            <a:pt x="25" y="21"/>
                          </a:lnTo>
                          <a:lnTo>
                            <a:pt x="28" y="19"/>
                          </a:lnTo>
                          <a:lnTo>
                            <a:pt x="30" y="15"/>
                          </a:lnTo>
                          <a:lnTo>
                            <a:pt x="30" y="13"/>
                          </a:lnTo>
                          <a:lnTo>
                            <a:pt x="31" y="9"/>
                          </a:lnTo>
                          <a:lnTo>
                            <a:pt x="32" y="8"/>
                          </a:lnTo>
                          <a:lnTo>
                            <a:pt x="32" y="4"/>
                          </a:lnTo>
                          <a:lnTo>
                            <a:pt x="33" y="0"/>
                          </a:lnTo>
                          <a:lnTo>
                            <a:pt x="2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69" name="Group 3733"/>
                  <p:cNvGrpSpPr>
                    <a:grpSpLocks/>
                  </p:cNvGrpSpPr>
                  <p:nvPr/>
                </p:nvGrpSpPr>
                <p:grpSpPr bwMode="auto">
                  <a:xfrm>
                    <a:off x="2430" y="3150"/>
                    <a:ext cx="33" cy="31"/>
                    <a:chOff x="2430" y="3150"/>
                    <a:chExt cx="33" cy="31"/>
                  </a:xfrm>
                </p:grpSpPr>
                <p:sp>
                  <p:nvSpPr>
                    <p:cNvPr id="694" name="Freeform 3734"/>
                    <p:cNvSpPr>
                      <a:spLocks/>
                    </p:cNvSpPr>
                    <p:nvPr/>
                  </p:nvSpPr>
                  <p:spPr bwMode="auto">
                    <a:xfrm>
                      <a:off x="2430" y="3150"/>
                      <a:ext cx="33" cy="31"/>
                    </a:xfrm>
                    <a:custGeom>
                      <a:avLst/>
                      <a:gdLst>
                        <a:gd name="T0" fmla="*/ 0 w 33"/>
                        <a:gd name="T1" fmla="*/ 11 h 31"/>
                        <a:gd name="T2" fmla="*/ 0 w 33"/>
                        <a:gd name="T3" fmla="*/ 11 h 31"/>
                        <a:gd name="T4" fmla="*/ 2 w 33"/>
                        <a:gd name="T5" fmla="*/ 12 h 31"/>
                        <a:gd name="T6" fmla="*/ 4 w 33"/>
                        <a:gd name="T7" fmla="*/ 12 h 31"/>
                        <a:gd name="T8" fmla="*/ 5 w 33"/>
                        <a:gd name="T9" fmla="*/ 13 h 31"/>
                        <a:gd name="T10" fmla="*/ 8 w 33"/>
                        <a:gd name="T11" fmla="*/ 13 h 31"/>
                        <a:gd name="T12" fmla="*/ 9 w 33"/>
                        <a:gd name="T13" fmla="*/ 14 h 31"/>
                        <a:gd name="T14" fmla="*/ 11 w 33"/>
                        <a:gd name="T15" fmla="*/ 16 h 31"/>
                        <a:gd name="T16" fmla="*/ 13 w 33"/>
                        <a:gd name="T17" fmla="*/ 16 h 31"/>
                        <a:gd name="T18" fmla="*/ 14 w 33"/>
                        <a:gd name="T19" fmla="*/ 18 h 31"/>
                        <a:gd name="T20" fmla="*/ 15 w 33"/>
                        <a:gd name="T21" fmla="*/ 19 h 31"/>
                        <a:gd name="T22" fmla="*/ 17 w 33"/>
                        <a:gd name="T23" fmla="*/ 21 h 31"/>
                        <a:gd name="T24" fmla="*/ 18 w 33"/>
                        <a:gd name="T25" fmla="*/ 22 h 31"/>
                        <a:gd name="T26" fmla="*/ 19 w 33"/>
                        <a:gd name="T27" fmla="*/ 24 h 31"/>
                        <a:gd name="T28" fmla="*/ 19 w 33"/>
                        <a:gd name="T29" fmla="*/ 26 h 31"/>
                        <a:gd name="T30" fmla="*/ 20 w 33"/>
                        <a:gd name="T31" fmla="*/ 27 h 31"/>
                        <a:gd name="T32" fmla="*/ 20 w 33"/>
                        <a:gd name="T33" fmla="*/ 29 h 31"/>
                        <a:gd name="T34" fmla="*/ 20 w 33"/>
                        <a:gd name="T35" fmla="*/ 31 h 31"/>
                        <a:gd name="T36" fmla="*/ 33 w 33"/>
                        <a:gd name="T37" fmla="*/ 31 h 31"/>
                        <a:gd name="T38" fmla="*/ 32 w 33"/>
                        <a:gd name="T39" fmla="*/ 27 h 31"/>
                        <a:gd name="T40" fmla="*/ 32 w 33"/>
                        <a:gd name="T41" fmla="*/ 25 h 31"/>
                        <a:gd name="T42" fmla="*/ 31 w 33"/>
                        <a:gd name="T43" fmla="*/ 22 h 31"/>
                        <a:gd name="T44" fmla="*/ 30 w 33"/>
                        <a:gd name="T45" fmla="*/ 19 h 31"/>
                        <a:gd name="T46" fmla="*/ 30 w 33"/>
                        <a:gd name="T47" fmla="*/ 16 h 31"/>
                        <a:gd name="T48" fmla="*/ 28 w 33"/>
                        <a:gd name="T49" fmla="*/ 14 h 31"/>
                        <a:gd name="T50" fmla="*/ 25 w 33"/>
                        <a:gd name="T51" fmla="*/ 11 h 31"/>
                        <a:gd name="T52" fmla="*/ 24 w 33"/>
                        <a:gd name="T53" fmla="*/ 10 h 31"/>
                        <a:gd name="T54" fmla="*/ 21 w 33"/>
                        <a:gd name="T55" fmla="*/ 8 h 31"/>
                        <a:gd name="T56" fmla="*/ 19 w 33"/>
                        <a:gd name="T57" fmla="*/ 5 h 31"/>
                        <a:gd name="T58" fmla="*/ 15 w 33"/>
                        <a:gd name="T59" fmla="*/ 4 h 31"/>
                        <a:gd name="T60" fmla="*/ 13 w 33"/>
                        <a:gd name="T61" fmla="*/ 4 h 31"/>
                        <a:gd name="T62" fmla="*/ 9 w 33"/>
                        <a:gd name="T63" fmla="*/ 2 h 31"/>
                        <a:gd name="T64" fmla="*/ 6 w 33"/>
                        <a:gd name="T65" fmla="*/ 1 h 31"/>
                        <a:gd name="T66" fmla="*/ 3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2" y="12"/>
                          </a:lnTo>
                          <a:lnTo>
                            <a:pt x="4" y="12"/>
                          </a:lnTo>
                          <a:lnTo>
                            <a:pt x="5" y="13"/>
                          </a:lnTo>
                          <a:lnTo>
                            <a:pt x="8" y="13"/>
                          </a:lnTo>
                          <a:lnTo>
                            <a:pt x="9" y="14"/>
                          </a:lnTo>
                          <a:lnTo>
                            <a:pt x="11" y="16"/>
                          </a:lnTo>
                          <a:lnTo>
                            <a:pt x="13" y="16"/>
                          </a:lnTo>
                          <a:lnTo>
                            <a:pt x="14" y="18"/>
                          </a:lnTo>
                          <a:lnTo>
                            <a:pt x="15" y="19"/>
                          </a:lnTo>
                          <a:lnTo>
                            <a:pt x="17" y="21"/>
                          </a:lnTo>
                          <a:lnTo>
                            <a:pt x="18" y="22"/>
                          </a:lnTo>
                          <a:lnTo>
                            <a:pt x="19" y="24"/>
                          </a:lnTo>
                          <a:lnTo>
                            <a:pt x="19" y="26"/>
                          </a:lnTo>
                          <a:lnTo>
                            <a:pt x="20" y="27"/>
                          </a:lnTo>
                          <a:lnTo>
                            <a:pt x="20" y="29"/>
                          </a:lnTo>
                          <a:lnTo>
                            <a:pt x="20" y="31"/>
                          </a:lnTo>
                          <a:lnTo>
                            <a:pt x="33" y="31"/>
                          </a:lnTo>
                          <a:lnTo>
                            <a:pt x="32" y="27"/>
                          </a:lnTo>
                          <a:lnTo>
                            <a:pt x="32" y="25"/>
                          </a:lnTo>
                          <a:lnTo>
                            <a:pt x="31" y="22"/>
                          </a:lnTo>
                          <a:lnTo>
                            <a:pt x="30" y="19"/>
                          </a:lnTo>
                          <a:lnTo>
                            <a:pt x="30" y="16"/>
                          </a:lnTo>
                          <a:lnTo>
                            <a:pt x="28" y="14"/>
                          </a:lnTo>
                          <a:lnTo>
                            <a:pt x="25" y="11"/>
                          </a:lnTo>
                          <a:lnTo>
                            <a:pt x="24" y="10"/>
                          </a:lnTo>
                          <a:lnTo>
                            <a:pt x="21" y="8"/>
                          </a:lnTo>
                          <a:lnTo>
                            <a:pt x="19" y="5"/>
                          </a:lnTo>
                          <a:lnTo>
                            <a:pt x="15" y="4"/>
                          </a:lnTo>
                          <a:lnTo>
                            <a:pt x="13" y="4"/>
                          </a:lnTo>
                          <a:lnTo>
                            <a:pt x="9" y="2"/>
                          </a:lnTo>
                          <a:lnTo>
                            <a:pt x="6" y="1"/>
                          </a:lnTo>
                          <a:lnTo>
                            <a:pt x="3"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5" name="Freeform 3735"/>
                    <p:cNvSpPr>
                      <a:spLocks/>
                    </p:cNvSpPr>
                    <p:nvPr/>
                  </p:nvSpPr>
                  <p:spPr bwMode="auto">
                    <a:xfrm>
                      <a:off x="2430" y="3150"/>
                      <a:ext cx="33" cy="31"/>
                    </a:xfrm>
                    <a:custGeom>
                      <a:avLst/>
                      <a:gdLst>
                        <a:gd name="T0" fmla="*/ 0 w 33"/>
                        <a:gd name="T1" fmla="*/ 11 h 31"/>
                        <a:gd name="T2" fmla="*/ 0 w 33"/>
                        <a:gd name="T3" fmla="*/ 11 h 31"/>
                        <a:gd name="T4" fmla="*/ 2 w 33"/>
                        <a:gd name="T5" fmla="*/ 12 h 31"/>
                        <a:gd name="T6" fmla="*/ 4 w 33"/>
                        <a:gd name="T7" fmla="*/ 12 h 31"/>
                        <a:gd name="T8" fmla="*/ 5 w 33"/>
                        <a:gd name="T9" fmla="*/ 13 h 31"/>
                        <a:gd name="T10" fmla="*/ 8 w 33"/>
                        <a:gd name="T11" fmla="*/ 13 h 31"/>
                        <a:gd name="T12" fmla="*/ 9 w 33"/>
                        <a:gd name="T13" fmla="*/ 14 h 31"/>
                        <a:gd name="T14" fmla="*/ 11 w 33"/>
                        <a:gd name="T15" fmla="*/ 16 h 31"/>
                        <a:gd name="T16" fmla="*/ 13 w 33"/>
                        <a:gd name="T17" fmla="*/ 16 h 31"/>
                        <a:gd name="T18" fmla="*/ 14 w 33"/>
                        <a:gd name="T19" fmla="*/ 18 h 31"/>
                        <a:gd name="T20" fmla="*/ 15 w 33"/>
                        <a:gd name="T21" fmla="*/ 19 h 31"/>
                        <a:gd name="T22" fmla="*/ 17 w 33"/>
                        <a:gd name="T23" fmla="*/ 21 h 31"/>
                        <a:gd name="T24" fmla="*/ 18 w 33"/>
                        <a:gd name="T25" fmla="*/ 22 h 31"/>
                        <a:gd name="T26" fmla="*/ 19 w 33"/>
                        <a:gd name="T27" fmla="*/ 24 h 31"/>
                        <a:gd name="T28" fmla="*/ 19 w 33"/>
                        <a:gd name="T29" fmla="*/ 26 h 31"/>
                        <a:gd name="T30" fmla="*/ 20 w 33"/>
                        <a:gd name="T31" fmla="*/ 27 h 31"/>
                        <a:gd name="T32" fmla="*/ 20 w 33"/>
                        <a:gd name="T33" fmla="*/ 29 h 31"/>
                        <a:gd name="T34" fmla="*/ 20 w 33"/>
                        <a:gd name="T35" fmla="*/ 31 h 31"/>
                        <a:gd name="T36" fmla="*/ 33 w 33"/>
                        <a:gd name="T37" fmla="*/ 31 h 31"/>
                        <a:gd name="T38" fmla="*/ 32 w 33"/>
                        <a:gd name="T39" fmla="*/ 27 h 31"/>
                        <a:gd name="T40" fmla="*/ 32 w 33"/>
                        <a:gd name="T41" fmla="*/ 25 h 31"/>
                        <a:gd name="T42" fmla="*/ 31 w 33"/>
                        <a:gd name="T43" fmla="*/ 22 h 31"/>
                        <a:gd name="T44" fmla="*/ 30 w 33"/>
                        <a:gd name="T45" fmla="*/ 19 h 31"/>
                        <a:gd name="T46" fmla="*/ 30 w 33"/>
                        <a:gd name="T47" fmla="*/ 16 h 31"/>
                        <a:gd name="T48" fmla="*/ 28 w 33"/>
                        <a:gd name="T49" fmla="*/ 14 h 31"/>
                        <a:gd name="T50" fmla="*/ 25 w 33"/>
                        <a:gd name="T51" fmla="*/ 11 h 31"/>
                        <a:gd name="T52" fmla="*/ 24 w 33"/>
                        <a:gd name="T53" fmla="*/ 10 h 31"/>
                        <a:gd name="T54" fmla="*/ 21 w 33"/>
                        <a:gd name="T55" fmla="*/ 8 h 31"/>
                        <a:gd name="T56" fmla="*/ 19 w 33"/>
                        <a:gd name="T57" fmla="*/ 5 h 31"/>
                        <a:gd name="T58" fmla="*/ 15 w 33"/>
                        <a:gd name="T59" fmla="*/ 4 h 31"/>
                        <a:gd name="T60" fmla="*/ 13 w 33"/>
                        <a:gd name="T61" fmla="*/ 4 h 31"/>
                        <a:gd name="T62" fmla="*/ 9 w 33"/>
                        <a:gd name="T63" fmla="*/ 2 h 31"/>
                        <a:gd name="T64" fmla="*/ 6 w 33"/>
                        <a:gd name="T65" fmla="*/ 1 h 31"/>
                        <a:gd name="T66" fmla="*/ 3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2" y="12"/>
                          </a:lnTo>
                          <a:lnTo>
                            <a:pt x="4" y="12"/>
                          </a:lnTo>
                          <a:lnTo>
                            <a:pt x="5" y="13"/>
                          </a:lnTo>
                          <a:lnTo>
                            <a:pt x="8" y="13"/>
                          </a:lnTo>
                          <a:lnTo>
                            <a:pt x="9" y="14"/>
                          </a:lnTo>
                          <a:lnTo>
                            <a:pt x="11" y="16"/>
                          </a:lnTo>
                          <a:lnTo>
                            <a:pt x="13" y="16"/>
                          </a:lnTo>
                          <a:lnTo>
                            <a:pt x="14" y="18"/>
                          </a:lnTo>
                          <a:lnTo>
                            <a:pt x="15" y="19"/>
                          </a:lnTo>
                          <a:lnTo>
                            <a:pt x="17" y="21"/>
                          </a:lnTo>
                          <a:lnTo>
                            <a:pt x="18" y="22"/>
                          </a:lnTo>
                          <a:lnTo>
                            <a:pt x="19" y="24"/>
                          </a:lnTo>
                          <a:lnTo>
                            <a:pt x="19" y="26"/>
                          </a:lnTo>
                          <a:lnTo>
                            <a:pt x="20" y="27"/>
                          </a:lnTo>
                          <a:lnTo>
                            <a:pt x="20" y="29"/>
                          </a:lnTo>
                          <a:lnTo>
                            <a:pt x="20" y="31"/>
                          </a:lnTo>
                          <a:lnTo>
                            <a:pt x="33" y="31"/>
                          </a:lnTo>
                          <a:lnTo>
                            <a:pt x="32" y="27"/>
                          </a:lnTo>
                          <a:lnTo>
                            <a:pt x="32" y="25"/>
                          </a:lnTo>
                          <a:lnTo>
                            <a:pt x="31" y="22"/>
                          </a:lnTo>
                          <a:lnTo>
                            <a:pt x="30" y="19"/>
                          </a:lnTo>
                          <a:lnTo>
                            <a:pt x="30" y="16"/>
                          </a:lnTo>
                          <a:lnTo>
                            <a:pt x="28" y="14"/>
                          </a:lnTo>
                          <a:lnTo>
                            <a:pt x="25" y="11"/>
                          </a:lnTo>
                          <a:lnTo>
                            <a:pt x="24" y="10"/>
                          </a:lnTo>
                          <a:lnTo>
                            <a:pt x="21" y="8"/>
                          </a:lnTo>
                          <a:lnTo>
                            <a:pt x="19" y="5"/>
                          </a:lnTo>
                          <a:lnTo>
                            <a:pt x="15" y="4"/>
                          </a:lnTo>
                          <a:lnTo>
                            <a:pt x="13" y="4"/>
                          </a:lnTo>
                          <a:lnTo>
                            <a:pt x="9" y="2"/>
                          </a:lnTo>
                          <a:lnTo>
                            <a:pt x="6" y="1"/>
                          </a:lnTo>
                          <a:lnTo>
                            <a:pt x="3"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70" name="Group 3736"/>
                  <p:cNvGrpSpPr>
                    <a:grpSpLocks/>
                  </p:cNvGrpSpPr>
                  <p:nvPr/>
                </p:nvGrpSpPr>
                <p:grpSpPr bwMode="auto">
                  <a:xfrm>
                    <a:off x="2324" y="3158"/>
                    <a:ext cx="58" cy="53"/>
                    <a:chOff x="2324" y="3158"/>
                    <a:chExt cx="58" cy="53"/>
                  </a:xfrm>
                </p:grpSpPr>
                <p:sp>
                  <p:nvSpPr>
                    <p:cNvPr id="692" name="Freeform 3737"/>
                    <p:cNvSpPr>
                      <a:spLocks/>
                    </p:cNvSpPr>
                    <p:nvPr/>
                  </p:nvSpPr>
                  <p:spPr bwMode="auto">
                    <a:xfrm>
                      <a:off x="2324" y="3158"/>
                      <a:ext cx="58" cy="53"/>
                    </a:xfrm>
                    <a:custGeom>
                      <a:avLst/>
                      <a:gdLst>
                        <a:gd name="T0" fmla="*/ 25 w 58"/>
                        <a:gd name="T1" fmla="*/ 0 h 53"/>
                        <a:gd name="T2" fmla="*/ 20 w 58"/>
                        <a:gd name="T3" fmla="*/ 1 h 53"/>
                        <a:gd name="T4" fmla="*/ 15 w 58"/>
                        <a:gd name="T5" fmla="*/ 3 h 53"/>
                        <a:gd name="T6" fmla="*/ 11 w 58"/>
                        <a:gd name="T7" fmla="*/ 6 h 53"/>
                        <a:gd name="T8" fmla="*/ 6 w 58"/>
                        <a:gd name="T9" fmla="*/ 10 h 53"/>
                        <a:gd name="T10" fmla="*/ 4 w 58"/>
                        <a:gd name="T11" fmla="*/ 14 h 53"/>
                        <a:gd name="T12" fmla="*/ 1 w 58"/>
                        <a:gd name="T13" fmla="*/ 19 h 53"/>
                        <a:gd name="T14" fmla="*/ 0 w 58"/>
                        <a:gd name="T15" fmla="*/ 24 h 53"/>
                        <a:gd name="T16" fmla="*/ 0 w 58"/>
                        <a:gd name="T17" fmla="*/ 29 h 53"/>
                        <a:gd name="T18" fmla="*/ 1 w 58"/>
                        <a:gd name="T19" fmla="*/ 34 h 53"/>
                        <a:gd name="T20" fmla="*/ 4 w 58"/>
                        <a:gd name="T21" fmla="*/ 39 h 53"/>
                        <a:gd name="T22" fmla="*/ 6 w 58"/>
                        <a:gd name="T23" fmla="*/ 43 h 53"/>
                        <a:gd name="T24" fmla="*/ 11 w 58"/>
                        <a:gd name="T25" fmla="*/ 47 h 53"/>
                        <a:gd name="T26" fmla="*/ 15 w 58"/>
                        <a:gd name="T27" fmla="*/ 50 h 53"/>
                        <a:gd name="T28" fmla="*/ 20 w 58"/>
                        <a:gd name="T29" fmla="*/ 52 h 53"/>
                        <a:gd name="T30" fmla="*/ 25 w 58"/>
                        <a:gd name="T31" fmla="*/ 53 h 53"/>
                        <a:gd name="T32" fmla="*/ 32 w 58"/>
                        <a:gd name="T33" fmla="*/ 53 h 53"/>
                        <a:gd name="T34" fmla="*/ 38 w 58"/>
                        <a:gd name="T35" fmla="*/ 52 h 53"/>
                        <a:gd name="T36" fmla="*/ 43 w 58"/>
                        <a:gd name="T37" fmla="*/ 50 h 53"/>
                        <a:gd name="T38" fmla="*/ 47 w 58"/>
                        <a:gd name="T39" fmla="*/ 47 h 53"/>
                        <a:gd name="T40" fmla="*/ 51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1 w 58"/>
                        <a:gd name="T55" fmla="*/ 10 h 53"/>
                        <a:gd name="T56" fmla="*/ 47 w 58"/>
                        <a:gd name="T57" fmla="*/ 6 h 53"/>
                        <a:gd name="T58" fmla="*/ 43 w 58"/>
                        <a:gd name="T59" fmla="*/ 3 h 53"/>
                        <a:gd name="T60" fmla="*/ 38 w 58"/>
                        <a:gd name="T61" fmla="*/ 1 h 53"/>
                        <a:gd name="T62" fmla="*/ 32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5" y="0"/>
                          </a:lnTo>
                          <a:lnTo>
                            <a:pt x="23" y="1"/>
                          </a:lnTo>
                          <a:lnTo>
                            <a:pt x="20" y="1"/>
                          </a:lnTo>
                          <a:lnTo>
                            <a:pt x="18" y="2"/>
                          </a:lnTo>
                          <a:lnTo>
                            <a:pt x="15" y="3"/>
                          </a:lnTo>
                          <a:lnTo>
                            <a:pt x="13" y="5"/>
                          </a:lnTo>
                          <a:lnTo>
                            <a:pt x="11" y="6"/>
                          </a:lnTo>
                          <a:lnTo>
                            <a:pt x="8" y="7"/>
                          </a:lnTo>
                          <a:lnTo>
                            <a:pt x="6" y="10"/>
                          </a:lnTo>
                          <a:lnTo>
                            <a:pt x="5" y="11"/>
                          </a:lnTo>
                          <a:lnTo>
                            <a:pt x="4" y="14"/>
                          </a:lnTo>
                          <a:lnTo>
                            <a:pt x="2" y="16"/>
                          </a:lnTo>
                          <a:lnTo>
                            <a:pt x="1" y="19"/>
                          </a:lnTo>
                          <a:lnTo>
                            <a:pt x="0" y="21"/>
                          </a:lnTo>
                          <a:lnTo>
                            <a:pt x="0" y="24"/>
                          </a:lnTo>
                          <a:lnTo>
                            <a:pt x="0" y="26"/>
                          </a:lnTo>
                          <a:lnTo>
                            <a:pt x="0" y="29"/>
                          </a:lnTo>
                          <a:lnTo>
                            <a:pt x="0" y="31"/>
                          </a:lnTo>
                          <a:lnTo>
                            <a:pt x="1" y="34"/>
                          </a:lnTo>
                          <a:lnTo>
                            <a:pt x="2" y="37"/>
                          </a:lnTo>
                          <a:lnTo>
                            <a:pt x="4" y="39"/>
                          </a:lnTo>
                          <a:lnTo>
                            <a:pt x="5" y="42"/>
                          </a:lnTo>
                          <a:lnTo>
                            <a:pt x="6" y="43"/>
                          </a:lnTo>
                          <a:lnTo>
                            <a:pt x="8" y="45"/>
                          </a:lnTo>
                          <a:lnTo>
                            <a:pt x="11" y="47"/>
                          </a:lnTo>
                          <a:lnTo>
                            <a:pt x="13" y="48"/>
                          </a:lnTo>
                          <a:lnTo>
                            <a:pt x="15" y="50"/>
                          </a:lnTo>
                          <a:lnTo>
                            <a:pt x="18" y="51"/>
                          </a:lnTo>
                          <a:lnTo>
                            <a:pt x="20" y="52"/>
                          </a:lnTo>
                          <a:lnTo>
                            <a:pt x="23" y="52"/>
                          </a:lnTo>
                          <a:lnTo>
                            <a:pt x="25" y="53"/>
                          </a:lnTo>
                          <a:lnTo>
                            <a:pt x="29" y="53"/>
                          </a:lnTo>
                          <a:lnTo>
                            <a:pt x="32" y="53"/>
                          </a:lnTo>
                          <a:lnTo>
                            <a:pt x="35" y="52"/>
                          </a:lnTo>
                          <a:lnTo>
                            <a:pt x="38" y="52"/>
                          </a:lnTo>
                          <a:lnTo>
                            <a:pt x="41" y="51"/>
                          </a:lnTo>
                          <a:lnTo>
                            <a:pt x="43" y="50"/>
                          </a:lnTo>
                          <a:lnTo>
                            <a:pt x="44" y="48"/>
                          </a:lnTo>
                          <a:lnTo>
                            <a:pt x="47" y="47"/>
                          </a:lnTo>
                          <a:lnTo>
                            <a:pt x="49" y="45"/>
                          </a:lnTo>
                          <a:lnTo>
                            <a:pt x="51" y="43"/>
                          </a:lnTo>
                          <a:lnTo>
                            <a:pt x="53" y="42"/>
                          </a:lnTo>
                          <a:lnTo>
                            <a:pt x="54" y="39"/>
                          </a:lnTo>
                          <a:lnTo>
                            <a:pt x="55" y="37"/>
                          </a:lnTo>
                          <a:lnTo>
                            <a:pt x="57" y="34"/>
                          </a:lnTo>
                          <a:lnTo>
                            <a:pt x="57" y="31"/>
                          </a:lnTo>
                          <a:lnTo>
                            <a:pt x="58" y="29"/>
                          </a:lnTo>
                          <a:lnTo>
                            <a:pt x="58" y="26"/>
                          </a:lnTo>
                          <a:lnTo>
                            <a:pt x="58" y="24"/>
                          </a:lnTo>
                          <a:lnTo>
                            <a:pt x="57" y="21"/>
                          </a:lnTo>
                          <a:lnTo>
                            <a:pt x="57" y="19"/>
                          </a:lnTo>
                          <a:lnTo>
                            <a:pt x="55" y="16"/>
                          </a:lnTo>
                          <a:lnTo>
                            <a:pt x="54" y="14"/>
                          </a:lnTo>
                          <a:lnTo>
                            <a:pt x="53" y="11"/>
                          </a:lnTo>
                          <a:lnTo>
                            <a:pt x="51" y="10"/>
                          </a:lnTo>
                          <a:lnTo>
                            <a:pt x="49" y="7"/>
                          </a:lnTo>
                          <a:lnTo>
                            <a:pt x="47" y="6"/>
                          </a:lnTo>
                          <a:lnTo>
                            <a:pt x="44" y="5"/>
                          </a:lnTo>
                          <a:lnTo>
                            <a:pt x="43" y="3"/>
                          </a:lnTo>
                          <a:lnTo>
                            <a:pt x="41" y="2"/>
                          </a:lnTo>
                          <a:lnTo>
                            <a:pt x="38" y="1"/>
                          </a:lnTo>
                          <a:lnTo>
                            <a:pt x="35" y="1"/>
                          </a:lnTo>
                          <a:lnTo>
                            <a:pt x="32"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3" name="Freeform 3738"/>
                    <p:cNvSpPr>
                      <a:spLocks/>
                    </p:cNvSpPr>
                    <p:nvPr/>
                  </p:nvSpPr>
                  <p:spPr bwMode="auto">
                    <a:xfrm>
                      <a:off x="2324" y="3158"/>
                      <a:ext cx="58" cy="53"/>
                    </a:xfrm>
                    <a:custGeom>
                      <a:avLst/>
                      <a:gdLst>
                        <a:gd name="T0" fmla="*/ 25 w 58"/>
                        <a:gd name="T1" fmla="*/ 0 h 53"/>
                        <a:gd name="T2" fmla="*/ 20 w 58"/>
                        <a:gd name="T3" fmla="*/ 1 h 53"/>
                        <a:gd name="T4" fmla="*/ 15 w 58"/>
                        <a:gd name="T5" fmla="*/ 3 h 53"/>
                        <a:gd name="T6" fmla="*/ 11 w 58"/>
                        <a:gd name="T7" fmla="*/ 6 h 53"/>
                        <a:gd name="T8" fmla="*/ 6 w 58"/>
                        <a:gd name="T9" fmla="*/ 10 h 53"/>
                        <a:gd name="T10" fmla="*/ 4 w 58"/>
                        <a:gd name="T11" fmla="*/ 14 h 53"/>
                        <a:gd name="T12" fmla="*/ 1 w 58"/>
                        <a:gd name="T13" fmla="*/ 19 h 53"/>
                        <a:gd name="T14" fmla="*/ 0 w 58"/>
                        <a:gd name="T15" fmla="*/ 24 h 53"/>
                        <a:gd name="T16" fmla="*/ 0 w 58"/>
                        <a:gd name="T17" fmla="*/ 29 h 53"/>
                        <a:gd name="T18" fmla="*/ 1 w 58"/>
                        <a:gd name="T19" fmla="*/ 34 h 53"/>
                        <a:gd name="T20" fmla="*/ 4 w 58"/>
                        <a:gd name="T21" fmla="*/ 39 h 53"/>
                        <a:gd name="T22" fmla="*/ 6 w 58"/>
                        <a:gd name="T23" fmla="*/ 43 h 53"/>
                        <a:gd name="T24" fmla="*/ 11 w 58"/>
                        <a:gd name="T25" fmla="*/ 47 h 53"/>
                        <a:gd name="T26" fmla="*/ 15 w 58"/>
                        <a:gd name="T27" fmla="*/ 50 h 53"/>
                        <a:gd name="T28" fmla="*/ 20 w 58"/>
                        <a:gd name="T29" fmla="*/ 52 h 53"/>
                        <a:gd name="T30" fmla="*/ 25 w 58"/>
                        <a:gd name="T31" fmla="*/ 53 h 53"/>
                        <a:gd name="T32" fmla="*/ 32 w 58"/>
                        <a:gd name="T33" fmla="*/ 53 h 53"/>
                        <a:gd name="T34" fmla="*/ 38 w 58"/>
                        <a:gd name="T35" fmla="*/ 52 h 53"/>
                        <a:gd name="T36" fmla="*/ 43 w 58"/>
                        <a:gd name="T37" fmla="*/ 50 h 53"/>
                        <a:gd name="T38" fmla="*/ 47 w 58"/>
                        <a:gd name="T39" fmla="*/ 47 h 53"/>
                        <a:gd name="T40" fmla="*/ 51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1 w 58"/>
                        <a:gd name="T55" fmla="*/ 10 h 53"/>
                        <a:gd name="T56" fmla="*/ 47 w 58"/>
                        <a:gd name="T57" fmla="*/ 6 h 53"/>
                        <a:gd name="T58" fmla="*/ 43 w 58"/>
                        <a:gd name="T59" fmla="*/ 3 h 53"/>
                        <a:gd name="T60" fmla="*/ 38 w 58"/>
                        <a:gd name="T61" fmla="*/ 1 h 53"/>
                        <a:gd name="T62" fmla="*/ 32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5" y="0"/>
                          </a:lnTo>
                          <a:lnTo>
                            <a:pt x="23" y="1"/>
                          </a:lnTo>
                          <a:lnTo>
                            <a:pt x="20" y="1"/>
                          </a:lnTo>
                          <a:lnTo>
                            <a:pt x="18" y="2"/>
                          </a:lnTo>
                          <a:lnTo>
                            <a:pt x="15" y="3"/>
                          </a:lnTo>
                          <a:lnTo>
                            <a:pt x="13" y="5"/>
                          </a:lnTo>
                          <a:lnTo>
                            <a:pt x="11" y="6"/>
                          </a:lnTo>
                          <a:lnTo>
                            <a:pt x="8" y="7"/>
                          </a:lnTo>
                          <a:lnTo>
                            <a:pt x="6" y="10"/>
                          </a:lnTo>
                          <a:lnTo>
                            <a:pt x="5" y="11"/>
                          </a:lnTo>
                          <a:lnTo>
                            <a:pt x="4" y="14"/>
                          </a:lnTo>
                          <a:lnTo>
                            <a:pt x="2" y="16"/>
                          </a:lnTo>
                          <a:lnTo>
                            <a:pt x="1" y="19"/>
                          </a:lnTo>
                          <a:lnTo>
                            <a:pt x="0" y="21"/>
                          </a:lnTo>
                          <a:lnTo>
                            <a:pt x="0" y="24"/>
                          </a:lnTo>
                          <a:lnTo>
                            <a:pt x="0" y="26"/>
                          </a:lnTo>
                          <a:lnTo>
                            <a:pt x="0" y="29"/>
                          </a:lnTo>
                          <a:lnTo>
                            <a:pt x="0" y="31"/>
                          </a:lnTo>
                          <a:lnTo>
                            <a:pt x="1" y="34"/>
                          </a:lnTo>
                          <a:lnTo>
                            <a:pt x="2" y="37"/>
                          </a:lnTo>
                          <a:lnTo>
                            <a:pt x="4" y="39"/>
                          </a:lnTo>
                          <a:lnTo>
                            <a:pt x="5" y="42"/>
                          </a:lnTo>
                          <a:lnTo>
                            <a:pt x="6" y="43"/>
                          </a:lnTo>
                          <a:lnTo>
                            <a:pt x="8" y="45"/>
                          </a:lnTo>
                          <a:lnTo>
                            <a:pt x="11" y="47"/>
                          </a:lnTo>
                          <a:lnTo>
                            <a:pt x="13" y="48"/>
                          </a:lnTo>
                          <a:lnTo>
                            <a:pt x="15" y="50"/>
                          </a:lnTo>
                          <a:lnTo>
                            <a:pt x="18" y="51"/>
                          </a:lnTo>
                          <a:lnTo>
                            <a:pt x="20" y="52"/>
                          </a:lnTo>
                          <a:lnTo>
                            <a:pt x="23" y="52"/>
                          </a:lnTo>
                          <a:lnTo>
                            <a:pt x="25" y="53"/>
                          </a:lnTo>
                          <a:lnTo>
                            <a:pt x="29" y="53"/>
                          </a:lnTo>
                          <a:lnTo>
                            <a:pt x="32" y="53"/>
                          </a:lnTo>
                          <a:lnTo>
                            <a:pt x="35" y="52"/>
                          </a:lnTo>
                          <a:lnTo>
                            <a:pt x="38" y="52"/>
                          </a:lnTo>
                          <a:lnTo>
                            <a:pt x="41" y="51"/>
                          </a:lnTo>
                          <a:lnTo>
                            <a:pt x="43" y="50"/>
                          </a:lnTo>
                          <a:lnTo>
                            <a:pt x="44" y="48"/>
                          </a:lnTo>
                          <a:lnTo>
                            <a:pt x="47" y="47"/>
                          </a:lnTo>
                          <a:lnTo>
                            <a:pt x="49" y="45"/>
                          </a:lnTo>
                          <a:lnTo>
                            <a:pt x="51" y="43"/>
                          </a:lnTo>
                          <a:lnTo>
                            <a:pt x="53" y="42"/>
                          </a:lnTo>
                          <a:lnTo>
                            <a:pt x="54" y="39"/>
                          </a:lnTo>
                          <a:lnTo>
                            <a:pt x="55" y="37"/>
                          </a:lnTo>
                          <a:lnTo>
                            <a:pt x="57" y="34"/>
                          </a:lnTo>
                          <a:lnTo>
                            <a:pt x="57" y="31"/>
                          </a:lnTo>
                          <a:lnTo>
                            <a:pt x="58" y="29"/>
                          </a:lnTo>
                          <a:lnTo>
                            <a:pt x="58" y="26"/>
                          </a:lnTo>
                          <a:lnTo>
                            <a:pt x="58" y="24"/>
                          </a:lnTo>
                          <a:lnTo>
                            <a:pt x="57" y="21"/>
                          </a:lnTo>
                          <a:lnTo>
                            <a:pt x="57" y="19"/>
                          </a:lnTo>
                          <a:lnTo>
                            <a:pt x="55" y="16"/>
                          </a:lnTo>
                          <a:lnTo>
                            <a:pt x="54" y="14"/>
                          </a:lnTo>
                          <a:lnTo>
                            <a:pt x="53" y="11"/>
                          </a:lnTo>
                          <a:lnTo>
                            <a:pt x="51" y="10"/>
                          </a:lnTo>
                          <a:lnTo>
                            <a:pt x="49" y="7"/>
                          </a:lnTo>
                          <a:lnTo>
                            <a:pt x="47" y="6"/>
                          </a:lnTo>
                          <a:lnTo>
                            <a:pt x="44" y="5"/>
                          </a:lnTo>
                          <a:lnTo>
                            <a:pt x="43" y="3"/>
                          </a:lnTo>
                          <a:lnTo>
                            <a:pt x="41" y="2"/>
                          </a:lnTo>
                          <a:lnTo>
                            <a:pt x="38" y="1"/>
                          </a:lnTo>
                          <a:lnTo>
                            <a:pt x="35" y="1"/>
                          </a:lnTo>
                          <a:lnTo>
                            <a:pt x="32"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71" name="Group 3739"/>
                  <p:cNvGrpSpPr>
                    <a:grpSpLocks/>
                  </p:cNvGrpSpPr>
                  <p:nvPr/>
                </p:nvGrpSpPr>
                <p:grpSpPr bwMode="auto">
                  <a:xfrm>
                    <a:off x="2317" y="3150"/>
                    <a:ext cx="33" cy="31"/>
                    <a:chOff x="2317" y="3150"/>
                    <a:chExt cx="33" cy="31"/>
                  </a:xfrm>
                </p:grpSpPr>
                <p:sp>
                  <p:nvSpPr>
                    <p:cNvPr id="690" name="Freeform 3740"/>
                    <p:cNvSpPr>
                      <a:spLocks/>
                    </p:cNvSpPr>
                    <p:nvPr/>
                  </p:nvSpPr>
                  <p:spPr bwMode="auto">
                    <a:xfrm>
                      <a:off x="2317" y="3150"/>
                      <a:ext cx="33" cy="31"/>
                    </a:xfrm>
                    <a:custGeom>
                      <a:avLst/>
                      <a:gdLst>
                        <a:gd name="T0" fmla="*/ 12 w 33"/>
                        <a:gd name="T1" fmla="*/ 31 h 31"/>
                        <a:gd name="T2" fmla="*/ 12 w 33"/>
                        <a:gd name="T3" fmla="*/ 31 h 31"/>
                        <a:gd name="T4" fmla="*/ 12 w 33"/>
                        <a:gd name="T5" fmla="*/ 29 h 31"/>
                        <a:gd name="T6" fmla="*/ 13 w 33"/>
                        <a:gd name="T7" fmla="*/ 27 h 31"/>
                        <a:gd name="T8" fmla="*/ 13 w 33"/>
                        <a:gd name="T9" fmla="*/ 26 h 31"/>
                        <a:gd name="T10" fmla="*/ 14 w 33"/>
                        <a:gd name="T11" fmla="*/ 24 h 31"/>
                        <a:gd name="T12" fmla="*/ 14 w 33"/>
                        <a:gd name="T13" fmla="*/ 22 h 31"/>
                        <a:gd name="T14" fmla="*/ 16 w 33"/>
                        <a:gd name="T15" fmla="*/ 21 h 31"/>
                        <a:gd name="T16" fmla="*/ 17 w 33"/>
                        <a:gd name="T17" fmla="*/ 19 h 31"/>
                        <a:gd name="T18" fmla="*/ 19 w 33"/>
                        <a:gd name="T19" fmla="*/ 18 h 31"/>
                        <a:gd name="T20" fmla="*/ 19 w 33"/>
                        <a:gd name="T21" fmla="*/ 16 h 31"/>
                        <a:gd name="T22" fmla="*/ 22 w 33"/>
                        <a:gd name="T23" fmla="*/ 16 h 31"/>
                        <a:gd name="T24" fmla="*/ 23 w 33"/>
                        <a:gd name="T25" fmla="*/ 14 h 31"/>
                        <a:gd name="T26" fmla="*/ 24 w 33"/>
                        <a:gd name="T27" fmla="*/ 13 h 31"/>
                        <a:gd name="T28" fmla="*/ 26 w 33"/>
                        <a:gd name="T29" fmla="*/ 13 h 31"/>
                        <a:gd name="T30" fmla="*/ 29 w 33"/>
                        <a:gd name="T31" fmla="*/ 12 h 31"/>
                        <a:gd name="T32" fmla="*/ 30 w 33"/>
                        <a:gd name="T33" fmla="*/ 12 h 31"/>
                        <a:gd name="T34" fmla="*/ 33 w 33"/>
                        <a:gd name="T35" fmla="*/ 11 h 31"/>
                        <a:gd name="T36" fmla="*/ 33 w 33"/>
                        <a:gd name="T37" fmla="*/ 0 h 31"/>
                        <a:gd name="T38" fmla="*/ 29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2 w 33"/>
                        <a:gd name="T51" fmla="*/ 8 h 31"/>
                        <a:gd name="T52" fmla="*/ 9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2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2" y="31"/>
                          </a:moveTo>
                          <a:lnTo>
                            <a:pt x="12" y="31"/>
                          </a:lnTo>
                          <a:lnTo>
                            <a:pt x="12" y="29"/>
                          </a:lnTo>
                          <a:lnTo>
                            <a:pt x="13" y="27"/>
                          </a:lnTo>
                          <a:lnTo>
                            <a:pt x="13" y="26"/>
                          </a:lnTo>
                          <a:lnTo>
                            <a:pt x="14" y="24"/>
                          </a:lnTo>
                          <a:lnTo>
                            <a:pt x="14" y="22"/>
                          </a:lnTo>
                          <a:lnTo>
                            <a:pt x="16" y="21"/>
                          </a:lnTo>
                          <a:lnTo>
                            <a:pt x="17" y="19"/>
                          </a:lnTo>
                          <a:lnTo>
                            <a:pt x="19" y="18"/>
                          </a:lnTo>
                          <a:lnTo>
                            <a:pt x="19" y="16"/>
                          </a:lnTo>
                          <a:lnTo>
                            <a:pt x="22" y="16"/>
                          </a:lnTo>
                          <a:lnTo>
                            <a:pt x="23" y="14"/>
                          </a:lnTo>
                          <a:lnTo>
                            <a:pt x="24" y="13"/>
                          </a:lnTo>
                          <a:lnTo>
                            <a:pt x="26" y="13"/>
                          </a:lnTo>
                          <a:lnTo>
                            <a:pt x="29" y="12"/>
                          </a:lnTo>
                          <a:lnTo>
                            <a:pt x="30" y="12"/>
                          </a:lnTo>
                          <a:lnTo>
                            <a:pt x="33" y="11"/>
                          </a:lnTo>
                          <a:lnTo>
                            <a:pt x="33" y="0"/>
                          </a:lnTo>
                          <a:lnTo>
                            <a:pt x="29" y="1"/>
                          </a:lnTo>
                          <a:lnTo>
                            <a:pt x="26" y="1"/>
                          </a:lnTo>
                          <a:lnTo>
                            <a:pt x="23" y="2"/>
                          </a:lnTo>
                          <a:lnTo>
                            <a:pt x="20" y="4"/>
                          </a:lnTo>
                          <a:lnTo>
                            <a:pt x="17" y="4"/>
                          </a:lnTo>
                          <a:lnTo>
                            <a:pt x="14" y="5"/>
                          </a:lnTo>
                          <a:lnTo>
                            <a:pt x="12" y="8"/>
                          </a:lnTo>
                          <a:lnTo>
                            <a:pt x="9" y="10"/>
                          </a:lnTo>
                          <a:lnTo>
                            <a:pt x="8" y="11"/>
                          </a:lnTo>
                          <a:lnTo>
                            <a:pt x="6" y="14"/>
                          </a:lnTo>
                          <a:lnTo>
                            <a:pt x="4" y="16"/>
                          </a:lnTo>
                          <a:lnTo>
                            <a:pt x="3" y="19"/>
                          </a:lnTo>
                          <a:lnTo>
                            <a:pt x="2" y="22"/>
                          </a:lnTo>
                          <a:lnTo>
                            <a:pt x="1" y="25"/>
                          </a:lnTo>
                          <a:lnTo>
                            <a:pt x="0" y="27"/>
                          </a:lnTo>
                          <a:lnTo>
                            <a:pt x="0" y="31"/>
                          </a:lnTo>
                          <a:lnTo>
                            <a:pt x="12"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1" name="Freeform 3741"/>
                    <p:cNvSpPr>
                      <a:spLocks/>
                    </p:cNvSpPr>
                    <p:nvPr/>
                  </p:nvSpPr>
                  <p:spPr bwMode="auto">
                    <a:xfrm>
                      <a:off x="2317" y="3150"/>
                      <a:ext cx="33" cy="31"/>
                    </a:xfrm>
                    <a:custGeom>
                      <a:avLst/>
                      <a:gdLst>
                        <a:gd name="T0" fmla="*/ 12 w 33"/>
                        <a:gd name="T1" fmla="*/ 31 h 31"/>
                        <a:gd name="T2" fmla="*/ 12 w 33"/>
                        <a:gd name="T3" fmla="*/ 31 h 31"/>
                        <a:gd name="T4" fmla="*/ 12 w 33"/>
                        <a:gd name="T5" fmla="*/ 29 h 31"/>
                        <a:gd name="T6" fmla="*/ 13 w 33"/>
                        <a:gd name="T7" fmla="*/ 27 h 31"/>
                        <a:gd name="T8" fmla="*/ 13 w 33"/>
                        <a:gd name="T9" fmla="*/ 26 h 31"/>
                        <a:gd name="T10" fmla="*/ 14 w 33"/>
                        <a:gd name="T11" fmla="*/ 24 h 31"/>
                        <a:gd name="T12" fmla="*/ 14 w 33"/>
                        <a:gd name="T13" fmla="*/ 22 h 31"/>
                        <a:gd name="T14" fmla="*/ 16 w 33"/>
                        <a:gd name="T15" fmla="*/ 21 h 31"/>
                        <a:gd name="T16" fmla="*/ 17 w 33"/>
                        <a:gd name="T17" fmla="*/ 19 h 31"/>
                        <a:gd name="T18" fmla="*/ 19 w 33"/>
                        <a:gd name="T19" fmla="*/ 18 h 31"/>
                        <a:gd name="T20" fmla="*/ 19 w 33"/>
                        <a:gd name="T21" fmla="*/ 16 h 31"/>
                        <a:gd name="T22" fmla="*/ 22 w 33"/>
                        <a:gd name="T23" fmla="*/ 16 h 31"/>
                        <a:gd name="T24" fmla="*/ 23 w 33"/>
                        <a:gd name="T25" fmla="*/ 14 h 31"/>
                        <a:gd name="T26" fmla="*/ 24 w 33"/>
                        <a:gd name="T27" fmla="*/ 13 h 31"/>
                        <a:gd name="T28" fmla="*/ 26 w 33"/>
                        <a:gd name="T29" fmla="*/ 13 h 31"/>
                        <a:gd name="T30" fmla="*/ 29 w 33"/>
                        <a:gd name="T31" fmla="*/ 12 h 31"/>
                        <a:gd name="T32" fmla="*/ 30 w 33"/>
                        <a:gd name="T33" fmla="*/ 12 h 31"/>
                        <a:gd name="T34" fmla="*/ 33 w 33"/>
                        <a:gd name="T35" fmla="*/ 11 h 31"/>
                        <a:gd name="T36" fmla="*/ 33 w 33"/>
                        <a:gd name="T37" fmla="*/ 0 h 31"/>
                        <a:gd name="T38" fmla="*/ 29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2 w 33"/>
                        <a:gd name="T51" fmla="*/ 8 h 31"/>
                        <a:gd name="T52" fmla="*/ 9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2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2" y="31"/>
                          </a:moveTo>
                          <a:lnTo>
                            <a:pt x="12" y="31"/>
                          </a:lnTo>
                          <a:lnTo>
                            <a:pt x="12" y="29"/>
                          </a:lnTo>
                          <a:lnTo>
                            <a:pt x="13" y="27"/>
                          </a:lnTo>
                          <a:lnTo>
                            <a:pt x="13" y="26"/>
                          </a:lnTo>
                          <a:lnTo>
                            <a:pt x="14" y="24"/>
                          </a:lnTo>
                          <a:lnTo>
                            <a:pt x="14" y="22"/>
                          </a:lnTo>
                          <a:lnTo>
                            <a:pt x="16" y="21"/>
                          </a:lnTo>
                          <a:lnTo>
                            <a:pt x="17" y="19"/>
                          </a:lnTo>
                          <a:lnTo>
                            <a:pt x="19" y="18"/>
                          </a:lnTo>
                          <a:lnTo>
                            <a:pt x="19" y="16"/>
                          </a:lnTo>
                          <a:lnTo>
                            <a:pt x="22" y="16"/>
                          </a:lnTo>
                          <a:lnTo>
                            <a:pt x="23" y="14"/>
                          </a:lnTo>
                          <a:lnTo>
                            <a:pt x="24" y="13"/>
                          </a:lnTo>
                          <a:lnTo>
                            <a:pt x="26" y="13"/>
                          </a:lnTo>
                          <a:lnTo>
                            <a:pt x="29" y="12"/>
                          </a:lnTo>
                          <a:lnTo>
                            <a:pt x="30" y="12"/>
                          </a:lnTo>
                          <a:lnTo>
                            <a:pt x="33" y="11"/>
                          </a:lnTo>
                          <a:lnTo>
                            <a:pt x="33" y="0"/>
                          </a:lnTo>
                          <a:lnTo>
                            <a:pt x="29" y="1"/>
                          </a:lnTo>
                          <a:lnTo>
                            <a:pt x="26" y="1"/>
                          </a:lnTo>
                          <a:lnTo>
                            <a:pt x="23" y="2"/>
                          </a:lnTo>
                          <a:lnTo>
                            <a:pt x="20" y="4"/>
                          </a:lnTo>
                          <a:lnTo>
                            <a:pt x="17" y="4"/>
                          </a:lnTo>
                          <a:lnTo>
                            <a:pt x="14" y="5"/>
                          </a:lnTo>
                          <a:lnTo>
                            <a:pt x="12" y="8"/>
                          </a:lnTo>
                          <a:lnTo>
                            <a:pt x="9" y="10"/>
                          </a:lnTo>
                          <a:lnTo>
                            <a:pt x="8" y="11"/>
                          </a:lnTo>
                          <a:lnTo>
                            <a:pt x="6" y="14"/>
                          </a:lnTo>
                          <a:lnTo>
                            <a:pt x="4" y="16"/>
                          </a:lnTo>
                          <a:lnTo>
                            <a:pt x="3" y="19"/>
                          </a:lnTo>
                          <a:lnTo>
                            <a:pt x="2" y="22"/>
                          </a:lnTo>
                          <a:lnTo>
                            <a:pt x="1" y="25"/>
                          </a:lnTo>
                          <a:lnTo>
                            <a:pt x="0" y="27"/>
                          </a:lnTo>
                          <a:lnTo>
                            <a:pt x="0" y="31"/>
                          </a:lnTo>
                          <a:lnTo>
                            <a:pt x="12"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72" name="Group 3742"/>
                  <p:cNvGrpSpPr>
                    <a:grpSpLocks/>
                  </p:cNvGrpSpPr>
                  <p:nvPr/>
                </p:nvGrpSpPr>
                <p:grpSpPr bwMode="auto">
                  <a:xfrm>
                    <a:off x="2317" y="3186"/>
                    <a:ext cx="33" cy="33"/>
                    <a:chOff x="2317" y="3186"/>
                    <a:chExt cx="33" cy="33"/>
                  </a:xfrm>
                </p:grpSpPr>
                <p:sp>
                  <p:nvSpPr>
                    <p:cNvPr id="688" name="Freeform 3743"/>
                    <p:cNvSpPr>
                      <a:spLocks/>
                    </p:cNvSpPr>
                    <p:nvPr/>
                  </p:nvSpPr>
                  <p:spPr bwMode="auto">
                    <a:xfrm>
                      <a:off x="2317" y="3186"/>
                      <a:ext cx="33" cy="33"/>
                    </a:xfrm>
                    <a:custGeom>
                      <a:avLst/>
                      <a:gdLst>
                        <a:gd name="T0" fmla="*/ 33 w 33"/>
                        <a:gd name="T1" fmla="*/ 21 h 33"/>
                        <a:gd name="T2" fmla="*/ 33 w 33"/>
                        <a:gd name="T3" fmla="*/ 21 h 33"/>
                        <a:gd name="T4" fmla="*/ 30 w 33"/>
                        <a:gd name="T5" fmla="*/ 21 h 33"/>
                        <a:gd name="T6" fmla="*/ 29 w 33"/>
                        <a:gd name="T7" fmla="*/ 21 h 33"/>
                        <a:gd name="T8" fmla="*/ 26 w 33"/>
                        <a:gd name="T9" fmla="*/ 20 h 33"/>
                        <a:gd name="T10" fmla="*/ 24 w 33"/>
                        <a:gd name="T11" fmla="*/ 19 h 33"/>
                        <a:gd name="T12" fmla="*/ 23 w 33"/>
                        <a:gd name="T13" fmla="*/ 18 h 33"/>
                        <a:gd name="T14" fmla="*/ 22 w 33"/>
                        <a:gd name="T15" fmla="*/ 17 h 33"/>
                        <a:gd name="T16" fmla="*/ 19 w 33"/>
                        <a:gd name="T17" fmla="*/ 16 h 33"/>
                        <a:gd name="T18" fmla="*/ 19 w 33"/>
                        <a:gd name="T19" fmla="*/ 15 h 33"/>
                        <a:gd name="T20" fmla="*/ 17 w 33"/>
                        <a:gd name="T21" fmla="*/ 13 h 33"/>
                        <a:gd name="T22" fmla="*/ 16 w 33"/>
                        <a:gd name="T23" fmla="*/ 11 h 33"/>
                        <a:gd name="T24" fmla="*/ 14 w 33"/>
                        <a:gd name="T25" fmla="*/ 9 h 33"/>
                        <a:gd name="T26" fmla="*/ 14 w 33"/>
                        <a:gd name="T27" fmla="*/ 9 h 33"/>
                        <a:gd name="T28" fmla="*/ 13 w 33"/>
                        <a:gd name="T29" fmla="*/ 7 h 33"/>
                        <a:gd name="T30" fmla="*/ 13 w 33"/>
                        <a:gd name="T31" fmla="*/ 5 h 33"/>
                        <a:gd name="T32" fmla="*/ 12 w 33"/>
                        <a:gd name="T33" fmla="*/ 3 h 33"/>
                        <a:gd name="T34" fmla="*/ 12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9 w 33"/>
                        <a:gd name="T53" fmla="*/ 24 h 33"/>
                        <a:gd name="T54" fmla="*/ 12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29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6" y="20"/>
                          </a:lnTo>
                          <a:lnTo>
                            <a:pt x="24" y="19"/>
                          </a:lnTo>
                          <a:lnTo>
                            <a:pt x="23" y="18"/>
                          </a:lnTo>
                          <a:lnTo>
                            <a:pt x="22" y="17"/>
                          </a:lnTo>
                          <a:lnTo>
                            <a:pt x="19" y="16"/>
                          </a:lnTo>
                          <a:lnTo>
                            <a:pt x="19" y="15"/>
                          </a:lnTo>
                          <a:lnTo>
                            <a:pt x="17" y="13"/>
                          </a:lnTo>
                          <a:lnTo>
                            <a:pt x="16" y="11"/>
                          </a:lnTo>
                          <a:lnTo>
                            <a:pt x="14" y="9"/>
                          </a:lnTo>
                          <a:lnTo>
                            <a:pt x="14" y="9"/>
                          </a:lnTo>
                          <a:lnTo>
                            <a:pt x="13" y="7"/>
                          </a:lnTo>
                          <a:lnTo>
                            <a:pt x="13" y="5"/>
                          </a:lnTo>
                          <a:lnTo>
                            <a:pt x="12" y="3"/>
                          </a:lnTo>
                          <a:lnTo>
                            <a:pt x="12" y="0"/>
                          </a:lnTo>
                          <a:lnTo>
                            <a:pt x="0" y="0"/>
                          </a:lnTo>
                          <a:lnTo>
                            <a:pt x="0" y="4"/>
                          </a:lnTo>
                          <a:lnTo>
                            <a:pt x="1" y="8"/>
                          </a:lnTo>
                          <a:lnTo>
                            <a:pt x="2" y="9"/>
                          </a:lnTo>
                          <a:lnTo>
                            <a:pt x="3" y="13"/>
                          </a:lnTo>
                          <a:lnTo>
                            <a:pt x="4" y="15"/>
                          </a:lnTo>
                          <a:lnTo>
                            <a:pt x="6" y="19"/>
                          </a:lnTo>
                          <a:lnTo>
                            <a:pt x="8" y="21"/>
                          </a:lnTo>
                          <a:lnTo>
                            <a:pt x="9" y="24"/>
                          </a:lnTo>
                          <a:lnTo>
                            <a:pt x="12" y="25"/>
                          </a:lnTo>
                          <a:lnTo>
                            <a:pt x="14" y="27"/>
                          </a:lnTo>
                          <a:lnTo>
                            <a:pt x="17" y="29"/>
                          </a:lnTo>
                          <a:lnTo>
                            <a:pt x="20" y="30"/>
                          </a:lnTo>
                          <a:lnTo>
                            <a:pt x="23" y="32"/>
                          </a:lnTo>
                          <a:lnTo>
                            <a:pt x="26" y="33"/>
                          </a:lnTo>
                          <a:lnTo>
                            <a:pt x="29"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9" name="Freeform 3744"/>
                    <p:cNvSpPr>
                      <a:spLocks/>
                    </p:cNvSpPr>
                    <p:nvPr/>
                  </p:nvSpPr>
                  <p:spPr bwMode="auto">
                    <a:xfrm>
                      <a:off x="2317" y="3186"/>
                      <a:ext cx="33" cy="33"/>
                    </a:xfrm>
                    <a:custGeom>
                      <a:avLst/>
                      <a:gdLst>
                        <a:gd name="T0" fmla="*/ 33 w 33"/>
                        <a:gd name="T1" fmla="*/ 21 h 33"/>
                        <a:gd name="T2" fmla="*/ 33 w 33"/>
                        <a:gd name="T3" fmla="*/ 21 h 33"/>
                        <a:gd name="T4" fmla="*/ 30 w 33"/>
                        <a:gd name="T5" fmla="*/ 21 h 33"/>
                        <a:gd name="T6" fmla="*/ 29 w 33"/>
                        <a:gd name="T7" fmla="*/ 21 h 33"/>
                        <a:gd name="T8" fmla="*/ 26 w 33"/>
                        <a:gd name="T9" fmla="*/ 20 h 33"/>
                        <a:gd name="T10" fmla="*/ 24 w 33"/>
                        <a:gd name="T11" fmla="*/ 19 h 33"/>
                        <a:gd name="T12" fmla="*/ 23 w 33"/>
                        <a:gd name="T13" fmla="*/ 18 h 33"/>
                        <a:gd name="T14" fmla="*/ 22 w 33"/>
                        <a:gd name="T15" fmla="*/ 17 h 33"/>
                        <a:gd name="T16" fmla="*/ 19 w 33"/>
                        <a:gd name="T17" fmla="*/ 16 h 33"/>
                        <a:gd name="T18" fmla="*/ 19 w 33"/>
                        <a:gd name="T19" fmla="*/ 15 h 33"/>
                        <a:gd name="T20" fmla="*/ 17 w 33"/>
                        <a:gd name="T21" fmla="*/ 13 h 33"/>
                        <a:gd name="T22" fmla="*/ 16 w 33"/>
                        <a:gd name="T23" fmla="*/ 11 h 33"/>
                        <a:gd name="T24" fmla="*/ 14 w 33"/>
                        <a:gd name="T25" fmla="*/ 9 h 33"/>
                        <a:gd name="T26" fmla="*/ 14 w 33"/>
                        <a:gd name="T27" fmla="*/ 9 h 33"/>
                        <a:gd name="T28" fmla="*/ 13 w 33"/>
                        <a:gd name="T29" fmla="*/ 7 h 33"/>
                        <a:gd name="T30" fmla="*/ 13 w 33"/>
                        <a:gd name="T31" fmla="*/ 5 h 33"/>
                        <a:gd name="T32" fmla="*/ 12 w 33"/>
                        <a:gd name="T33" fmla="*/ 3 h 33"/>
                        <a:gd name="T34" fmla="*/ 12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9 w 33"/>
                        <a:gd name="T53" fmla="*/ 24 h 33"/>
                        <a:gd name="T54" fmla="*/ 12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29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6" y="20"/>
                          </a:lnTo>
                          <a:lnTo>
                            <a:pt x="24" y="19"/>
                          </a:lnTo>
                          <a:lnTo>
                            <a:pt x="23" y="18"/>
                          </a:lnTo>
                          <a:lnTo>
                            <a:pt x="22" y="17"/>
                          </a:lnTo>
                          <a:lnTo>
                            <a:pt x="19" y="16"/>
                          </a:lnTo>
                          <a:lnTo>
                            <a:pt x="19" y="15"/>
                          </a:lnTo>
                          <a:lnTo>
                            <a:pt x="17" y="13"/>
                          </a:lnTo>
                          <a:lnTo>
                            <a:pt x="16" y="11"/>
                          </a:lnTo>
                          <a:lnTo>
                            <a:pt x="14" y="9"/>
                          </a:lnTo>
                          <a:lnTo>
                            <a:pt x="14" y="9"/>
                          </a:lnTo>
                          <a:lnTo>
                            <a:pt x="13" y="7"/>
                          </a:lnTo>
                          <a:lnTo>
                            <a:pt x="13" y="5"/>
                          </a:lnTo>
                          <a:lnTo>
                            <a:pt x="12" y="3"/>
                          </a:lnTo>
                          <a:lnTo>
                            <a:pt x="12" y="0"/>
                          </a:lnTo>
                          <a:lnTo>
                            <a:pt x="0" y="0"/>
                          </a:lnTo>
                          <a:lnTo>
                            <a:pt x="0" y="4"/>
                          </a:lnTo>
                          <a:lnTo>
                            <a:pt x="1" y="8"/>
                          </a:lnTo>
                          <a:lnTo>
                            <a:pt x="2" y="9"/>
                          </a:lnTo>
                          <a:lnTo>
                            <a:pt x="3" y="13"/>
                          </a:lnTo>
                          <a:lnTo>
                            <a:pt x="4" y="15"/>
                          </a:lnTo>
                          <a:lnTo>
                            <a:pt x="6" y="19"/>
                          </a:lnTo>
                          <a:lnTo>
                            <a:pt x="8" y="21"/>
                          </a:lnTo>
                          <a:lnTo>
                            <a:pt x="9" y="24"/>
                          </a:lnTo>
                          <a:lnTo>
                            <a:pt x="12" y="25"/>
                          </a:lnTo>
                          <a:lnTo>
                            <a:pt x="14" y="27"/>
                          </a:lnTo>
                          <a:lnTo>
                            <a:pt x="17" y="29"/>
                          </a:lnTo>
                          <a:lnTo>
                            <a:pt x="20" y="30"/>
                          </a:lnTo>
                          <a:lnTo>
                            <a:pt x="23" y="32"/>
                          </a:lnTo>
                          <a:lnTo>
                            <a:pt x="26" y="33"/>
                          </a:lnTo>
                          <a:lnTo>
                            <a:pt x="29"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73" name="Group 3745"/>
                  <p:cNvGrpSpPr>
                    <a:grpSpLocks/>
                  </p:cNvGrpSpPr>
                  <p:nvPr/>
                </p:nvGrpSpPr>
                <p:grpSpPr bwMode="auto">
                  <a:xfrm>
                    <a:off x="2355" y="3186"/>
                    <a:ext cx="34" cy="33"/>
                    <a:chOff x="2355" y="3186"/>
                    <a:chExt cx="34" cy="33"/>
                  </a:xfrm>
                </p:grpSpPr>
                <p:sp>
                  <p:nvSpPr>
                    <p:cNvPr id="686" name="Freeform 3746"/>
                    <p:cNvSpPr>
                      <a:spLocks/>
                    </p:cNvSpPr>
                    <p:nvPr/>
                  </p:nvSpPr>
                  <p:spPr bwMode="auto">
                    <a:xfrm>
                      <a:off x="2355" y="3186"/>
                      <a:ext cx="34" cy="33"/>
                    </a:xfrm>
                    <a:custGeom>
                      <a:avLst/>
                      <a:gdLst>
                        <a:gd name="T0" fmla="*/ 21 w 34"/>
                        <a:gd name="T1" fmla="*/ 0 h 33"/>
                        <a:gd name="T2" fmla="*/ 21 w 34"/>
                        <a:gd name="T3" fmla="*/ 0 h 33"/>
                        <a:gd name="T4" fmla="*/ 21 w 34"/>
                        <a:gd name="T5" fmla="*/ 3 h 33"/>
                        <a:gd name="T6" fmla="*/ 21 w 34"/>
                        <a:gd name="T7" fmla="*/ 5 h 33"/>
                        <a:gd name="T8" fmla="*/ 20 w 34"/>
                        <a:gd name="T9" fmla="*/ 7 h 33"/>
                        <a:gd name="T10" fmla="*/ 20 w 34"/>
                        <a:gd name="T11" fmla="*/ 9 h 33"/>
                        <a:gd name="T12" fmla="*/ 19 w 34"/>
                        <a:gd name="T13" fmla="*/ 9 h 33"/>
                        <a:gd name="T14" fmla="*/ 18 w 34"/>
                        <a:gd name="T15" fmla="*/ 11 h 33"/>
                        <a:gd name="T16" fmla="*/ 17 w 34"/>
                        <a:gd name="T17" fmla="*/ 13 h 33"/>
                        <a:gd name="T18" fmla="*/ 15 w 34"/>
                        <a:gd name="T19" fmla="*/ 15 h 33"/>
                        <a:gd name="T20" fmla="*/ 14 w 34"/>
                        <a:gd name="T21" fmla="*/ 16 h 33"/>
                        <a:gd name="T22" fmla="*/ 12 w 34"/>
                        <a:gd name="T23" fmla="*/ 17 h 33"/>
                        <a:gd name="T24" fmla="*/ 10 w 34"/>
                        <a:gd name="T25" fmla="*/ 18 h 33"/>
                        <a:gd name="T26" fmla="*/ 9 w 34"/>
                        <a:gd name="T27" fmla="*/ 19 h 33"/>
                        <a:gd name="T28" fmla="*/ 6 w 34"/>
                        <a:gd name="T29" fmla="*/ 20 h 33"/>
                        <a:gd name="T30" fmla="*/ 4 w 34"/>
                        <a:gd name="T31" fmla="*/ 21 h 33"/>
                        <a:gd name="T32" fmla="*/ 2 w 34"/>
                        <a:gd name="T33" fmla="*/ 21 h 33"/>
                        <a:gd name="T34" fmla="*/ 0 w 34"/>
                        <a:gd name="T35" fmla="*/ 21 h 33"/>
                        <a:gd name="T36" fmla="*/ 0 w 34"/>
                        <a:gd name="T37" fmla="*/ 33 h 33"/>
                        <a:gd name="T38" fmla="*/ 3 w 34"/>
                        <a:gd name="T39" fmla="*/ 33 h 33"/>
                        <a:gd name="T40" fmla="*/ 7 w 34"/>
                        <a:gd name="T41" fmla="*/ 33 h 33"/>
                        <a:gd name="T42" fmla="*/ 10 w 34"/>
                        <a:gd name="T43" fmla="*/ 32 h 33"/>
                        <a:gd name="T44" fmla="*/ 14 w 34"/>
                        <a:gd name="T45" fmla="*/ 30 h 33"/>
                        <a:gd name="T46" fmla="*/ 16 w 34"/>
                        <a:gd name="T47" fmla="*/ 29 h 33"/>
                        <a:gd name="T48" fmla="*/ 20 w 34"/>
                        <a:gd name="T49" fmla="*/ 27 h 33"/>
                        <a:gd name="T50" fmla="*/ 22 w 34"/>
                        <a:gd name="T51" fmla="*/ 25 h 33"/>
                        <a:gd name="T52" fmla="*/ 24 w 34"/>
                        <a:gd name="T53" fmla="*/ 24 h 33"/>
                        <a:gd name="T54" fmla="*/ 25 w 34"/>
                        <a:gd name="T55" fmla="*/ 21 h 33"/>
                        <a:gd name="T56" fmla="*/ 28 w 34"/>
                        <a:gd name="T57" fmla="*/ 19 h 33"/>
                        <a:gd name="T58" fmla="*/ 30 w 34"/>
                        <a:gd name="T59" fmla="*/ 15 h 33"/>
                        <a:gd name="T60" fmla="*/ 31 w 34"/>
                        <a:gd name="T61" fmla="*/ 13 h 33"/>
                        <a:gd name="T62" fmla="*/ 32 w 34"/>
                        <a:gd name="T63" fmla="*/ 9 h 33"/>
                        <a:gd name="T64" fmla="*/ 33 w 34"/>
                        <a:gd name="T65" fmla="*/ 8 h 33"/>
                        <a:gd name="T66" fmla="*/ 34 w 34"/>
                        <a:gd name="T67" fmla="*/ 4 h 33"/>
                        <a:gd name="T68" fmla="*/ 34 w 34"/>
                        <a:gd name="T69" fmla="*/ 0 h 33"/>
                        <a:gd name="T70" fmla="*/ 21 w 34"/>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21" y="0"/>
                          </a:moveTo>
                          <a:lnTo>
                            <a:pt x="21" y="0"/>
                          </a:lnTo>
                          <a:lnTo>
                            <a:pt x="21" y="3"/>
                          </a:lnTo>
                          <a:lnTo>
                            <a:pt x="21" y="5"/>
                          </a:lnTo>
                          <a:lnTo>
                            <a:pt x="20" y="7"/>
                          </a:lnTo>
                          <a:lnTo>
                            <a:pt x="20" y="9"/>
                          </a:lnTo>
                          <a:lnTo>
                            <a:pt x="19" y="9"/>
                          </a:lnTo>
                          <a:lnTo>
                            <a:pt x="18" y="11"/>
                          </a:lnTo>
                          <a:lnTo>
                            <a:pt x="17" y="13"/>
                          </a:lnTo>
                          <a:lnTo>
                            <a:pt x="15" y="15"/>
                          </a:lnTo>
                          <a:lnTo>
                            <a:pt x="14" y="16"/>
                          </a:lnTo>
                          <a:lnTo>
                            <a:pt x="12" y="17"/>
                          </a:lnTo>
                          <a:lnTo>
                            <a:pt x="10" y="18"/>
                          </a:lnTo>
                          <a:lnTo>
                            <a:pt x="9" y="19"/>
                          </a:lnTo>
                          <a:lnTo>
                            <a:pt x="6" y="20"/>
                          </a:lnTo>
                          <a:lnTo>
                            <a:pt x="4" y="21"/>
                          </a:lnTo>
                          <a:lnTo>
                            <a:pt x="2" y="21"/>
                          </a:lnTo>
                          <a:lnTo>
                            <a:pt x="0" y="21"/>
                          </a:lnTo>
                          <a:lnTo>
                            <a:pt x="0" y="33"/>
                          </a:lnTo>
                          <a:lnTo>
                            <a:pt x="3" y="33"/>
                          </a:lnTo>
                          <a:lnTo>
                            <a:pt x="7" y="33"/>
                          </a:lnTo>
                          <a:lnTo>
                            <a:pt x="10" y="32"/>
                          </a:lnTo>
                          <a:lnTo>
                            <a:pt x="14" y="30"/>
                          </a:lnTo>
                          <a:lnTo>
                            <a:pt x="16" y="29"/>
                          </a:lnTo>
                          <a:lnTo>
                            <a:pt x="20" y="27"/>
                          </a:lnTo>
                          <a:lnTo>
                            <a:pt x="22" y="25"/>
                          </a:lnTo>
                          <a:lnTo>
                            <a:pt x="24" y="24"/>
                          </a:lnTo>
                          <a:lnTo>
                            <a:pt x="25" y="21"/>
                          </a:lnTo>
                          <a:lnTo>
                            <a:pt x="28" y="19"/>
                          </a:lnTo>
                          <a:lnTo>
                            <a:pt x="30" y="15"/>
                          </a:lnTo>
                          <a:lnTo>
                            <a:pt x="31" y="13"/>
                          </a:lnTo>
                          <a:lnTo>
                            <a:pt x="32" y="9"/>
                          </a:lnTo>
                          <a:lnTo>
                            <a:pt x="33" y="8"/>
                          </a:lnTo>
                          <a:lnTo>
                            <a:pt x="34" y="4"/>
                          </a:lnTo>
                          <a:lnTo>
                            <a:pt x="34"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7" name="Freeform 3747"/>
                    <p:cNvSpPr>
                      <a:spLocks/>
                    </p:cNvSpPr>
                    <p:nvPr/>
                  </p:nvSpPr>
                  <p:spPr bwMode="auto">
                    <a:xfrm>
                      <a:off x="2355" y="3186"/>
                      <a:ext cx="34" cy="33"/>
                    </a:xfrm>
                    <a:custGeom>
                      <a:avLst/>
                      <a:gdLst>
                        <a:gd name="T0" fmla="*/ 21 w 34"/>
                        <a:gd name="T1" fmla="*/ 0 h 33"/>
                        <a:gd name="T2" fmla="*/ 21 w 34"/>
                        <a:gd name="T3" fmla="*/ 0 h 33"/>
                        <a:gd name="T4" fmla="*/ 21 w 34"/>
                        <a:gd name="T5" fmla="*/ 3 h 33"/>
                        <a:gd name="T6" fmla="*/ 21 w 34"/>
                        <a:gd name="T7" fmla="*/ 5 h 33"/>
                        <a:gd name="T8" fmla="*/ 20 w 34"/>
                        <a:gd name="T9" fmla="*/ 7 h 33"/>
                        <a:gd name="T10" fmla="*/ 20 w 34"/>
                        <a:gd name="T11" fmla="*/ 9 h 33"/>
                        <a:gd name="T12" fmla="*/ 19 w 34"/>
                        <a:gd name="T13" fmla="*/ 9 h 33"/>
                        <a:gd name="T14" fmla="*/ 18 w 34"/>
                        <a:gd name="T15" fmla="*/ 11 h 33"/>
                        <a:gd name="T16" fmla="*/ 17 w 34"/>
                        <a:gd name="T17" fmla="*/ 13 h 33"/>
                        <a:gd name="T18" fmla="*/ 15 w 34"/>
                        <a:gd name="T19" fmla="*/ 15 h 33"/>
                        <a:gd name="T20" fmla="*/ 14 w 34"/>
                        <a:gd name="T21" fmla="*/ 16 h 33"/>
                        <a:gd name="T22" fmla="*/ 12 w 34"/>
                        <a:gd name="T23" fmla="*/ 17 h 33"/>
                        <a:gd name="T24" fmla="*/ 10 w 34"/>
                        <a:gd name="T25" fmla="*/ 18 h 33"/>
                        <a:gd name="T26" fmla="*/ 9 w 34"/>
                        <a:gd name="T27" fmla="*/ 19 h 33"/>
                        <a:gd name="T28" fmla="*/ 6 w 34"/>
                        <a:gd name="T29" fmla="*/ 20 h 33"/>
                        <a:gd name="T30" fmla="*/ 4 w 34"/>
                        <a:gd name="T31" fmla="*/ 21 h 33"/>
                        <a:gd name="T32" fmla="*/ 2 w 34"/>
                        <a:gd name="T33" fmla="*/ 21 h 33"/>
                        <a:gd name="T34" fmla="*/ 0 w 34"/>
                        <a:gd name="T35" fmla="*/ 21 h 33"/>
                        <a:gd name="T36" fmla="*/ 0 w 34"/>
                        <a:gd name="T37" fmla="*/ 33 h 33"/>
                        <a:gd name="T38" fmla="*/ 3 w 34"/>
                        <a:gd name="T39" fmla="*/ 33 h 33"/>
                        <a:gd name="T40" fmla="*/ 7 w 34"/>
                        <a:gd name="T41" fmla="*/ 33 h 33"/>
                        <a:gd name="T42" fmla="*/ 10 w 34"/>
                        <a:gd name="T43" fmla="*/ 32 h 33"/>
                        <a:gd name="T44" fmla="*/ 14 w 34"/>
                        <a:gd name="T45" fmla="*/ 30 h 33"/>
                        <a:gd name="T46" fmla="*/ 16 w 34"/>
                        <a:gd name="T47" fmla="*/ 29 h 33"/>
                        <a:gd name="T48" fmla="*/ 20 w 34"/>
                        <a:gd name="T49" fmla="*/ 27 h 33"/>
                        <a:gd name="T50" fmla="*/ 22 w 34"/>
                        <a:gd name="T51" fmla="*/ 25 h 33"/>
                        <a:gd name="T52" fmla="*/ 24 w 34"/>
                        <a:gd name="T53" fmla="*/ 24 h 33"/>
                        <a:gd name="T54" fmla="*/ 25 w 34"/>
                        <a:gd name="T55" fmla="*/ 21 h 33"/>
                        <a:gd name="T56" fmla="*/ 28 w 34"/>
                        <a:gd name="T57" fmla="*/ 19 h 33"/>
                        <a:gd name="T58" fmla="*/ 30 w 34"/>
                        <a:gd name="T59" fmla="*/ 15 h 33"/>
                        <a:gd name="T60" fmla="*/ 31 w 34"/>
                        <a:gd name="T61" fmla="*/ 13 h 33"/>
                        <a:gd name="T62" fmla="*/ 32 w 34"/>
                        <a:gd name="T63" fmla="*/ 9 h 33"/>
                        <a:gd name="T64" fmla="*/ 33 w 34"/>
                        <a:gd name="T65" fmla="*/ 8 h 33"/>
                        <a:gd name="T66" fmla="*/ 34 w 34"/>
                        <a:gd name="T67" fmla="*/ 4 h 33"/>
                        <a:gd name="T68" fmla="*/ 34 w 34"/>
                        <a:gd name="T69" fmla="*/ 0 h 33"/>
                        <a:gd name="T70" fmla="*/ 21 w 34"/>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21" y="0"/>
                          </a:moveTo>
                          <a:lnTo>
                            <a:pt x="21" y="0"/>
                          </a:lnTo>
                          <a:lnTo>
                            <a:pt x="21" y="3"/>
                          </a:lnTo>
                          <a:lnTo>
                            <a:pt x="21" y="5"/>
                          </a:lnTo>
                          <a:lnTo>
                            <a:pt x="20" y="7"/>
                          </a:lnTo>
                          <a:lnTo>
                            <a:pt x="20" y="9"/>
                          </a:lnTo>
                          <a:lnTo>
                            <a:pt x="19" y="9"/>
                          </a:lnTo>
                          <a:lnTo>
                            <a:pt x="18" y="11"/>
                          </a:lnTo>
                          <a:lnTo>
                            <a:pt x="17" y="13"/>
                          </a:lnTo>
                          <a:lnTo>
                            <a:pt x="15" y="15"/>
                          </a:lnTo>
                          <a:lnTo>
                            <a:pt x="14" y="16"/>
                          </a:lnTo>
                          <a:lnTo>
                            <a:pt x="12" y="17"/>
                          </a:lnTo>
                          <a:lnTo>
                            <a:pt x="10" y="18"/>
                          </a:lnTo>
                          <a:lnTo>
                            <a:pt x="9" y="19"/>
                          </a:lnTo>
                          <a:lnTo>
                            <a:pt x="6" y="20"/>
                          </a:lnTo>
                          <a:lnTo>
                            <a:pt x="4" y="21"/>
                          </a:lnTo>
                          <a:lnTo>
                            <a:pt x="2" y="21"/>
                          </a:lnTo>
                          <a:lnTo>
                            <a:pt x="0" y="21"/>
                          </a:lnTo>
                          <a:lnTo>
                            <a:pt x="0" y="33"/>
                          </a:lnTo>
                          <a:lnTo>
                            <a:pt x="3" y="33"/>
                          </a:lnTo>
                          <a:lnTo>
                            <a:pt x="7" y="33"/>
                          </a:lnTo>
                          <a:lnTo>
                            <a:pt x="10" y="32"/>
                          </a:lnTo>
                          <a:lnTo>
                            <a:pt x="14" y="30"/>
                          </a:lnTo>
                          <a:lnTo>
                            <a:pt x="16" y="29"/>
                          </a:lnTo>
                          <a:lnTo>
                            <a:pt x="20" y="27"/>
                          </a:lnTo>
                          <a:lnTo>
                            <a:pt x="22" y="25"/>
                          </a:lnTo>
                          <a:lnTo>
                            <a:pt x="24" y="24"/>
                          </a:lnTo>
                          <a:lnTo>
                            <a:pt x="25" y="21"/>
                          </a:lnTo>
                          <a:lnTo>
                            <a:pt x="28" y="19"/>
                          </a:lnTo>
                          <a:lnTo>
                            <a:pt x="30" y="15"/>
                          </a:lnTo>
                          <a:lnTo>
                            <a:pt x="31" y="13"/>
                          </a:lnTo>
                          <a:lnTo>
                            <a:pt x="32" y="9"/>
                          </a:lnTo>
                          <a:lnTo>
                            <a:pt x="33" y="8"/>
                          </a:lnTo>
                          <a:lnTo>
                            <a:pt x="34" y="4"/>
                          </a:lnTo>
                          <a:lnTo>
                            <a:pt x="34"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74" name="Group 3748"/>
                  <p:cNvGrpSpPr>
                    <a:grpSpLocks/>
                  </p:cNvGrpSpPr>
                  <p:nvPr/>
                </p:nvGrpSpPr>
                <p:grpSpPr bwMode="auto">
                  <a:xfrm>
                    <a:off x="2355" y="3150"/>
                    <a:ext cx="34" cy="31"/>
                    <a:chOff x="2355" y="3150"/>
                    <a:chExt cx="34" cy="31"/>
                  </a:xfrm>
                </p:grpSpPr>
                <p:sp>
                  <p:nvSpPr>
                    <p:cNvPr id="684" name="Freeform 3749"/>
                    <p:cNvSpPr>
                      <a:spLocks/>
                    </p:cNvSpPr>
                    <p:nvPr/>
                  </p:nvSpPr>
                  <p:spPr bwMode="auto">
                    <a:xfrm>
                      <a:off x="2355" y="3150"/>
                      <a:ext cx="34" cy="31"/>
                    </a:xfrm>
                    <a:custGeom>
                      <a:avLst/>
                      <a:gdLst>
                        <a:gd name="T0" fmla="*/ 0 w 34"/>
                        <a:gd name="T1" fmla="*/ 11 h 31"/>
                        <a:gd name="T2" fmla="*/ 0 w 34"/>
                        <a:gd name="T3" fmla="*/ 11 h 31"/>
                        <a:gd name="T4" fmla="*/ 2 w 34"/>
                        <a:gd name="T5" fmla="*/ 12 h 31"/>
                        <a:gd name="T6" fmla="*/ 4 w 34"/>
                        <a:gd name="T7" fmla="*/ 12 h 31"/>
                        <a:gd name="T8" fmla="*/ 6 w 34"/>
                        <a:gd name="T9" fmla="*/ 13 h 31"/>
                        <a:gd name="T10" fmla="*/ 9 w 34"/>
                        <a:gd name="T11" fmla="*/ 13 h 31"/>
                        <a:gd name="T12" fmla="*/ 10 w 34"/>
                        <a:gd name="T13" fmla="*/ 14 h 31"/>
                        <a:gd name="T14" fmla="*/ 12 w 34"/>
                        <a:gd name="T15" fmla="*/ 16 h 31"/>
                        <a:gd name="T16" fmla="*/ 14 w 34"/>
                        <a:gd name="T17" fmla="*/ 16 h 31"/>
                        <a:gd name="T18" fmla="*/ 15 w 34"/>
                        <a:gd name="T19" fmla="*/ 18 h 31"/>
                        <a:gd name="T20" fmla="*/ 17 w 34"/>
                        <a:gd name="T21" fmla="*/ 19 h 31"/>
                        <a:gd name="T22" fmla="*/ 18 w 34"/>
                        <a:gd name="T23" fmla="*/ 21 h 31"/>
                        <a:gd name="T24" fmla="*/ 19 w 34"/>
                        <a:gd name="T25" fmla="*/ 22 h 31"/>
                        <a:gd name="T26" fmla="*/ 20 w 34"/>
                        <a:gd name="T27" fmla="*/ 24 h 31"/>
                        <a:gd name="T28" fmla="*/ 20 w 34"/>
                        <a:gd name="T29" fmla="*/ 26 h 31"/>
                        <a:gd name="T30" fmla="*/ 21 w 34"/>
                        <a:gd name="T31" fmla="*/ 27 h 31"/>
                        <a:gd name="T32" fmla="*/ 21 w 34"/>
                        <a:gd name="T33" fmla="*/ 29 h 31"/>
                        <a:gd name="T34" fmla="*/ 21 w 34"/>
                        <a:gd name="T35" fmla="*/ 31 h 31"/>
                        <a:gd name="T36" fmla="*/ 34 w 34"/>
                        <a:gd name="T37" fmla="*/ 31 h 31"/>
                        <a:gd name="T38" fmla="*/ 34 w 34"/>
                        <a:gd name="T39" fmla="*/ 27 h 31"/>
                        <a:gd name="T40" fmla="*/ 33 w 34"/>
                        <a:gd name="T41" fmla="*/ 25 h 31"/>
                        <a:gd name="T42" fmla="*/ 32 w 34"/>
                        <a:gd name="T43" fmla="*/ 22 h 31"/>
                        <a:gd name="T44" fmla="*/ 31 w 34"/>
                        <a:gd name="T45" fmla="*/ 19 h 31"/>
                        <a:gd name="T46" fmla="*/ 30 w 34"/>
                        <a:gd name="T47" fmla="*/ 16 h 31"/>
                        <a:gd name="T48" fmla="*/ 28 w 34"/>
                        <a:gd name="T49" fmla="*/ 14 h 31"/>
                        <a:gd name="T50" fmla="*/ 25 w 34"/>
                        <a:gd name="T51" fmla="*/ 11 h 31"/>
                        <a:gd name="T52" fmla="*/ 24 w 34"/>
                        <a:gd name="T53" fmla="*/ 10 h 31"/>
                        <a:gd name="T54" fmla="*/ 22 w 34"/>
                        <a:gd name="T55" fmla="*/ 8 h 31"/>
                        <a:gd name="T56" fmla="*/ 20 w 34"/>
                        <a:gd name="T57" fmla="*/ 5 h 31"/>
                        <a:gd name="T58" fmla="*/ 16 w 34"/>
                        <a:gd name="T59" fmla="*/ 4 h 31"/>
                        <a:gd name="T60" fmla="*/ 14 w 34"/>
                        <a:gd name="T61" fmla="*/ 4 h 31"/>
                        <a:gd name="T62" fmla="*/ 10 w 34"/>
                        <a:gd name="T63" fmla="*/ 2 h 31"/>
                        <a:gd name="T64" fmla="*/ 7 w 34"/>
                        <a:gd name="T65" fmla="*/ 1 h 31"/>
                        <a:gd name="T66" fmla="*/ 3 w 34"/>
                        <a:gd name="T67" fmla="*/ 1 h 31"/>
                        <a:gd name="T68" fmla="*/ 0 w 34"/>
                        <a:gd name="T69" fmla="*/ 0 h 31"/>
                        <a:gd name="T70" fmla="*/ 0 w 34"/>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0" y="11"/>
                          </a:moveTo>
                          <a:lnTo>
                            <a:pt x="0" y="11"/>
                          </a:lnTo>
                          <a:lnTo>
                            <a:pt x="2" y="12"/>
                          </a:lnTo>
                          <a:lnTo>
                            <a:pt x="4" y="12"/>
                          </a:lnTo>
                          <a:lnTo>
                            <a:pt x="6" y="13"/>
                          </a:lnTo>
                          <a:lnTo>
                            <a:pt x="9" y="13"/>
                          </a:lnTo>
                          <a:lnTo>
                            <a:pt x="10" y="14"/>
                          </a:lnTo>
                          <a:lnTo>
                            <a:pt x="12" y="16"/>
                          </a:lnTo>
                          <a:lnTo>
                            <a:pt x="14" y="16"/>
                          </a:lnTo>
                          <a:lnTo>
                            <a:pt x="15" y="18"/>
                          </a:lnTo>
                          <a:lnTo>
                            <a:pt x="17" y="19"/>
                          </a:lnTo>
                          <a:lnTo>
                            <a:pt x="18" y="21"/>
                          </a:lnTo>
                          <a:lnTo>
                            <a:pt x="19" y="22"/>
                          </a:lnTo>
                          <a:lnTo>
                            <a:pt x="20" y="24"/>
                          </a:lnTo>
                          <a:lnTo>
                            <a:pt x="20" y="26"/>
                          </a:lnTo>
                          <a:lnTo>
                            <a:pt x="21" y="27"/>
                          </a:lnTo>
                          <a:lnTo>
                            <a:pt x="21" y="29"/>
                          </a:lnTo>
                          <a:lnTo>
                            <a:pt x="21" y="31"/>
                          </a:lnTo>
                          <a:lnTo>
                            <a:pt x="34" y="31"/>
                          </a:lnTo>
                          <a:lnTo>
                            <a:pt x="34" y="27"/>
                          </a:lnTo>
                          <a:lnTo>
                            <a:pt x="33" y="25"/>
                          </a:lnTo>
                          <a:lnTo>
                            <a:pt x="32" y="22"/>
                          </a:lnTo>
                          <a:lnTo>
                            <a:pt x="31" y="19"/>
                          </a:lnTo>
                          <a:lnTo>
                            <a:pt x="30" y="16"/>
                          </a:lnTo>
                          <a:lnTo>
                            <a:pt x="28" y="14"/>
                          </a:lnTo>
                          <a:lnTo>
                            <a:pt x="25" y="11"/>
                          </a:lnTo>
                          <a:lnTo>
                            <a:pt x="24" y="10"/>
                          </a:lnTo>
                          <a:lnTo>
                            <a:pt x="22" y="8"/>
                          </a:lnTo>
                          <a:lnTo>
                            <a:pt x="20" y="5"/>
                          </a:lnTo>
                          <a:lnTo>
                            <a:pt x="16" y="4"/>
                          </a:lnTo>
                          <a:lnTo>
                            <a:pt x="14" y="4"/>
                          </a:lnTo>
                          <a:lnTo>
                            <a:pt x="10" y="2"/>
                          </a:lnTo>
                          <a:lnTo>
                            <a:pt x="7" y="1"/>
                          </a:lnTo>
                          <a:lnTo>
                            <a:pt x="3"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5" name="Freeform 3750"/>
                    <p:cNvSpPr>
                      <a:spLocks/>
                    </p:cNvSpPr>
                    <p:nvPr/>
                  </p:nvSpPr>
                  <p:spPr bwMode="auto">
                    <a:xfrm>
                      <a:off x="2355" y="3150"/>
                      <a:ext cx="34" cy="31"/>
                    </a:xfrm>
                    <a:custGeom>
                      <a:avLst/>
                      <a:gdLst>
                        <a:gd name="T0" fmla="*/ 0 w 34"/>
                        <a:gd name="T1" fmla="*/ 11 h 31"/>
                        <a:gd name="T2" fmla="*/ 0 w 34"/>
                        <a:gd name="T3" fmla="*/ 11 h 31"/>
                        <a:gd name="T4" fmla="*/ 2 w 34"/>
                        <a:gd name="T5" fmla="*/ 12 h 31"/>
                        <a:gd name="T6" fmla="*/ 4 w 34"/>
                        <a:gd name="T7" fmla="*/ 12 h 31"/>
                        <a:gd name="T8" fmla="*/ 6 w 34"/>
                        <a:gd name="T9" fmla="*/ 13 h 31"/>
                        <a:gd name="T10" fmla="*/ 9 w 34"/>
                        <a:gd name="T11" fmla="*/ 13 h 31"/>
                        <a:gd name="T12" fmla="*/ 10 w 34"/>
                        <a:gd name="T13" fmla="*/ 14 h 31"/>
                        <a:gd name="T14" fmla="*/ 12 w 34"/>
                        <a:gd name="T15" fmla="*/ 16 h 31"/>
                        <a:gd name="T16" fmla="*/ 14 w 34"/>
                        <a:gd name="T17" fmla="*/ 16 h 31"/>
                        <a:gd name="T18" fmla="*/ 15 w 34"/>
                        <a:gd name="T19" fmla="*/ 18 h 31"/>
                        <a:gd name="T20" fmla="*/ 17 w 34"/>
                        <a:gd name="T21" fmla="*/ 19 h 31"/>
                        <a:gd name="T22" fmla="*/ 18 w 34"/>
                        <a:gd name="T23" fmla="*/ 21 h 31"/>
                        <a:gd name="T24" fmla="*/ 19 w 34"/>
                        <a:gd name="T25" fmla="*/ 22 h 31"/>
                        <a:gd name="T26" fmla="*/ 20 w 34"/>
                        <a:gd name="T27" fmla="*/ 24 h 31"/>
                        <a:gd name="T28" fmla="*/ 20 w 34"/>
                        <a:gd name="T29" fmla="*/ 26 h 31"/>
                        <a:gd name="T30" fmla="*/ 21 w 34"/>
                        <a:gd name="T31" fmla="*/ 27 h 31"/>
                        <a:gd name="T32" fmla="*/ 21 w 34"/>
                        <a:gd name="T33" fmla="*/ 29 h 31"/>
                        <a:gd name="T34" fmla="*/ 21 w 34"/>
                        <a:gd name="T35" fmla="*/ 31 h 31"/>
                        <a:gd name="T36" fmla="*/ 34 w 34"/>
                        <a:gd name="T37" fmla="*/ 31 h 31"/>
                        <a:gd name="T38" fmla="*/ 34 w 34"/>
                        <a:gd name="T39" fmla="*/ 27 h 31"/>
                        <a:gd name="T40" fmla="*/ 33 w 34"/>
                        <a:gd name="T41" fmla="*/ 25 h 31"/>
                        <a:gd name="T42" fmla="*/ 32 w 34"/>
                        <a:gd name="T43" fmla="*/ 22 h 31"/>
                        <a:gd name="T44" fmla="*/ 31 w 34"/>
                        <a:gd name="T45" fmla="*/ 19 h 31"/>
                        <a:gd name="T46" fmla="*/ 30 w 34"/>
                        <a:gd name="T47" fmla="*/ 16 h 31"/>
                        <a:gd name="T48" fmla="*/ 28 w 34"/>
                        <a:gd name="T49" fmla="*/ 14 h 31"/>
                        <a:gd name="T50" fmla="*/ 25 w 34"/>
                        <a:gd name="T51" fmla="*/ 11 h 31"/>
                        <a:gd name="T52" fmla="*/ 24 w 34"/>
                        <a:gd name="T53" fmla="*/ 10 h 31"/>
                        <a:gd name="T54" fmla="*/ 22 w 34"/>
                        <a:gd name="T55" fmla="*/ 8 h 31"/>
                        <a:gd name="T56" fmla="*/ 20 w 34"/>
                        <a:gd name="T57" fmla="*/ 5 h 31"/>
                        <a:gd name="T58" fmla="*/ 16 w 34"/>
                        <a:gd name="T59" fmla="*/ 4 h 31"/>
                        <a:gd name="T60" fmla="*/ 14 w 34"/>
                        <a:gd name="T61" fmla="*/ 4 h 31"/>
                        <a:gd name="T62" fmla="*/ 10 w 34"/>
                        <a:gd name="T63" fmla="*/ 2 h 31"/>
                        <a:gd name="T64" fmla="*/ 7 w 34"/>
                        <a:gd name="T65" fmla="*/ 1 h 31"/>
                        <a:gd name="T66" fmla="*/ 3 w 34"/>
                        <a:gd name="T67" fmla="*/ 1 h 31"/>
                        <a:gd name="T68" fmla="*/ 0 w 34"/>
                        <a:gd name="T69" fmla="*/ 0 h 31"/>
                        <a:gd name="T70" fmla="*/ 0 w 34"/>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0" y="11"/>
                          </a:moveTo>
                          <a:lnTo>
                            <a:pt x="0" y="11"/>
                          </a:lnTo>
                          <a:lnTo>
                            <a:pt x="2" y="12"/>
                          </a:lnTo>
                          <a:lnTo>
                            <a:pt x="4" y="12"/>
                          </a:lnTo>
                          <a:lnTo>
                            <a:pt x="6" y="13"/>
                          </a:lnTo>
                          <a:lnTo>
                            <a:pt x="9" y="13"/>
                          </a:lnTo>
                          <a:lnTo>
                            <a:pt x="10" y="14"/>
                          </a:lnTo>
                          <a:lnTo>
                            <a:pt x="12" y="16"/>
                          </a:lnTo>
                          <a:lnTo>
                            <a:pt x="14" y="16"/>
                          </a:lnTo>
                          <a:lnTo>
                            <a:pt x="15" y="18"/>
                          </a:lnTo>
                          <a:lnTo>
                            <a:pt x="17" y="19"/>
                          </a:lnTo>
                          <a:lnTo>
                            <a:pt x="18" y="21"/>
                          </a:lnTo>
                          <a:lnTo>
                            <a:pt x="19" y="22"/>
                          </a:lnTo>
                          <a:lnTo>
                            <a:pt x="20" y="24"/>
                          </a:lnTo>
                          <a:lnTo>
                            <a:pt x="20" y="26"/>
                          </a:lnTo>
                          <a:lnTo>
                            <a:pt x="21" y="27"/>
                          </a:lnTo>
                          <a:lnTo>
                            <a:pt x="21" y="29"/>
                          </a:lnTo>
                          <a:lnTo>
                            <a:pt x="21" y="31"/>
                          </a:lnTo>
                          <a:lnTo>
                            <a:pt x="34" y="31"/>
                          </a:lnTo>
                          <a:lnTo>
                            <a:pt x="34" y="27"/>
                          </a:lnTo>
                          <a:lnTo>
                            <a:pt x="33" y="25"/>
                          </a:lnTo>
                          <a:lnTo>
                            <a:pt x="32" y="22"/>
                          </a:lnTo>
                          <a:lnTo>
                            <a:pt x="31" y="19"/>
                          </a:lnTo>
                          <a:lnTo>
                            <a:pt x="30" y="16"/>
                          </a:lnTo>
                          <a:lnTo>
                            <a:pt x="28" y="14"/>
                          </a:lnTo>
                          <a:lnTo>
                            <a:pt x="25" y="11"/>
                          </a:lnTo>
                          <a:lnTo>
                            <a:pt x="24" y="10"/>
                          </a:lnTo>
                          <a:lnTo>
                            <a:pt x="22" y="8"/>
                          </a:lnTo>
                          <a:lnTo>
                            <a:pt x="20" y="5"/>
                          </a:lnTo>
                          <a:lnTo>
                            <a:pt x="16" y="4"/>
                          </a:lnTo>
                          <a:lnTo>
                            <a:pt x="14" y="4"/>
                          </a:lnTo>
                          <a:lnTo>
                            <a:pt x="10" y="2"/>
                          </a:lnTo>
                          <a:lnTo>
                            <a:pt x="7" y="1"/>
                          </a:lnTo>
                          <a:lnTo>
                            <a:pt x="3"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75" name="Group 3751"/>
                  <p:cNvGrpSpPr>
                    <a:grpSpLocks/>
                  </p:cNvGrpSpPr>
                  <p:nvPr/>
                </p:nvGrpSpPr>
                <p:grpSpPr bwMode="auto">
                  <a:xfrm>
                    <a:off x="2297" y="3214"/>
                    <a:ext cx="309" cy="14"/>
                    <a:chOff x="2297" y="3214"/>
                    <a:chExt cx="309" cy="14"/>
                  </a:xfrm>
                </p:grpSpPr>
                <p:sp>
                  <p:nvSpPr>
                    <p:cNvPr id="682" name="Freeform 3752"/>
                    <p:cNvSpPr>
                      <a:spLocks/>
                    </p:cNvSpPr>
                    <p:nvPr/>
                  </p:nvSpPr>
                  <p:spPr bwMode="auto">
                    <a:xfrm>
                      <a:off x="2297" y="3214"/>
                      <a:ext cx="309" cy="14"/>
                    </a:xfrm>
                    <a:custGeom>
                      <a:avLst/>
                      <a:gdLst>
                        <a:gd name="T0" fmla="*/ 0 w 309"/>
                        <a:gd name="T1" fmla="*/ 7 h 14"/>
                        <a:gd name="T2" fmla="*/ 6 w 309"/>
                        <a:gd name="T3" fmla="*/ 14 h 14"/>
                        <a:gd name="T4" fmla="*/ 309 w 309"/>
                        <a:gd name="T5" fmla="*/ 14 h 14"/>
                        <a:gd name="T6" fmla="*/ 309 w 309"/>
                        <a:gd name="T7" fmla="*/ 0 h 14"/>
                        <a:gd name="T8" fmla="*/ 6 w 309"/>
                        <a:gd name="T9" fmla="*/ 0 h 14"/>
                        <a:gd name="T10" fmla="*/ 14 w 309"/>
                        <a:gd name="T11" fmla="*/ 7 h 14"/>
                        <a:gd name="T12" fmla="*/ 0 w 309"/>
                        <a:gd name="T13" fmla="*/ 7 h 14"/>
                        <a:gd name="T14" fmla="*/ 0 w 309"/>
                        <a:gd name="T15" fmla="*/ 14 h 14"/>
                        <a:gd name="T16" fmla="*/ 6 w 309"/>
                        <a:gd name="T17" fmla="*/ 14 h 14"/>
                        <a:gd name="T18" fmla="*/ 0 w 309"/>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14">
                          <a:moveTo>
                            <a:pt x="0" y="7"/>
                          </a:moveTo>
                          <a:lnTo>
                            <a:pt x="6" y="14"/>
                          </a:lnTo>
                          <a:lnTo>
                            <a:pt x="309" y="14"/>
                          </a:lnTo>
                          <a:lnTo>
                            <a:pt x="309" y="0"/>
                          </a:lnTo>
                          <a:lnTo>
                            <a:pt x="6" y="0"/>
                          </a:lnTo>
                          <a:lnTo>
                            <a:pt x="14" y="7"/>
                          </a:lnTo>
                          <a:lnTo>
                            <a:pt x="0" y="7"/>
                          </a:lnTo>
                          <a:lnTo>
                            <a:pt x="0" y="14"/>
                          </a:lnTo>
                          <a:lnTo>
                            <a:pt x="6" y="14"/>
                          </a:lnTo>
                          <a:lnTo>
                            <a:pt x="0" y="7"/>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3" name="Freeform 3753"/>
                    <p:cNvSpPr>
                      <a:spLocks/>
                    </p:cNvSpPr>
                    <p:nvPr/>
                  </p:nvSpPr>
                  <p:spPr bwMode="auto">
                    <a:xfrm>
                      <a:off x="2297" y="3214"/>
                      <a:ext cx="309" cy="14"/>
                    </a:xfrm>
                    <a:custGeom>
                      <a:avLst/>
                      <a:gdLst>
                        <a:gd name="T0" fmla="*/ 0 w 309"/>
                        <a:gd name="T1" fmla="*/ 7 h 14"/>
                        <a:gd name="T2" fmla="*/ 6 w 309"/>
                        <a:gd name="T3" fmla="*/ 14 h 14"/>
                        <a:gd name="T4" fmla="*/ 309 w 309"/>
                        <a:gd name="T5" fmla="*/ 14 h 14"/>
                        <a:gd name="T6" fmla="*/ 309 w 309"/>
                        <a:gd name="T7" fmla="*/ 0 h 14"/>
                        <a:gd name="T8" fmla="*/ 6 w 309"/>
                        <a:gd name="T9" fmla="*/ 0 h 14"/>
                        <a:gd name="T10" fmla="*/ 14 w 309"/>
                        <a:gd name="T11" fmla="*/ 7 h 14"/>
                        <a:gd name="T12" fmla="*/ 0 w 309"/>
                        <a:gd name="T13" fmla="*/ 7 h 14"/>
                        <a:gd name="T14" fmla="*/ 0 w 309"/>
                        <a:gd name="T15" fmla="*/ 14 h 14"/>
                        <a:gd name="T16" fmla="*/ 6 w 309"/>
                        <a:gd name="T17" fmla="*/ 14 h 14"/>
                        <a:gd name="T18" fmla="*/ 0 w 309"/>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14">
                          <a:moveTo>
                            <a:pt x="0" y="7"/>
                          </a:moveTo>
                          <a:lnTo>
                            <a:pt x="6" y="14"/>
                          </a:lnTo>
                          <a:lnTo>
                            <a:pt x="309" y="14"/>
                          </a:lnTo>
                          <a:lnTo>
                            <a:pt x="309" y="0"/>
                          </a:lnTo>
                          <a:lnTo>
                            <a:pt x="6" y="0"/>
                          </a:lnTo>
                          <a:lnTo>
                            <a:pt x="14" y="7"/>
                          </a:lnTo>
                          <a:lnTo>
                            <a:pt x="0" y="7"/>
                          </a:lnTo>
                          <a:lnTo>
                            <a:pt x="0" y="14"/>
                          </a:lnTo>
                          <a:lnTo>
                            <a:pt x="6" y="14"/>
                          </a:lnTo>
                          <a:lnTo>
                            <a:pt x="0" y="7"/>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76" name="Group 3754"/>
                  <p:cNvGrpSpPr>
                    <a:grpSpLocks/>
                  </p:cNvGrpSpPr>
                  <p:nvPr/>
                </p:nvGrpSpPr>
                <p:grpSpPr bwMode="auto">
                  <a:xfrm>
                    <a:off x="2297" y="3146"/>
                    <a:ext cx="15" cy="73"/>
                    <a:chOff x="2297" y="3146"/>
                    <a:chExt cx="15" cy="73"/>
                  </a:xfrm>
                </p:grpSpPr>
                <p:sp>
                  <p:nvSpPr>
                    <p:cNvPr id="680" name="Freeform 3755"/>
                    <p:cNvSpPr>
                      <a:spLocks/>
                    </p:cNvSpPr>
                    <p:nvPr/>
                  </p:nvSpPr>
                  <p:spPr bwMode="auto">
                    <a:xfrm>
                      <a:off x="2297" y="3146"/>
                      <a:ext cx="15" cy="73"/>
                    </a:xfrm>
                    <a:custGeom>
                      <a:avLst/>
                      <a:gdLst>
                        <a:gd name="T0" fmla="*/ 6 w 15"/>
                        <a:gd name="T1" fmla="*/ 0 h 73"/>
                        <a:gd name="T2" fmla="*/ 0 w 15"/>
                        <a:gd name="T3" fmla="*/ 7 h 73"/>
                        <a:gd name="T4" fmla="*/ 0 w 15"/>
                        <a:gd name="T5" fmla="*/ 73 h 73"/>
                        <a:gd name="T6" fmla="*/ 15 w 15"/>
                        <a:gd name="T7" fmla="*/ 73 h 73"/>
                        <a:gd name="T8" fmla="*/ 15 w 15"/>
                        <a:gd name="T9" fmla="*/ 7 h 73"/>
                        <a:gd name="T10" fmla="*/ 6 w 15"/>
                        <a:gd name="T11" fmla="*/ 13 h 73"/>
                        <a:gd name="T12" fmla="*/ 6 w 15"/>
                        <a:gd name="T13" fmla="*/ 0 h 73"/>
                        <a:gd name="T14" fmla="*/ 0 w 15"/>
                        <a:gd name="T15" fmla="*/ 0 h 73"/>
                        <a:gd name="T16" fmla="*/ 0 w 15"/>
                        <a:gd name="T17" fmla="*/ 7 h 73"/>
                        <a:gd name="T18" fmla="*/ 6 w 1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3">
                          <a:moveTo>
                            <a:pt x="6" y="0"/>
                          </a:moveTo>
                          <a:lnTo>
                            <a:pt x="0" y="7"/>
                          </a:lnTo>
                          <a:lnTo>
                            <a:pt x="0" y="73"/>
                          </a:lnTo>
                          <a:lnTo>
                            <a:pt x="15" y="73"/>
                          </a:lnTo>
                          <a:lnTo>
                            <a:pt x="15" y="7"/>
                          </a:lnTo>
                          <a:lnTo>
                            <a:pt x="6" y="13"/>
                          </a:lnTo>
                          <a:lnTo>
                            <a:pt x="6" y="0"/>
                          </a:lnTo>
                          <a:lnTo>
                            <a:pt x="0" y="0"/>
                          </a:lnTo>
                          <a:lnTo>
                            <a:pt x="0" y="7"/>
                          </a:lnTo>
                          <a:lnTo>
                            <a:pt x="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1" name="Freeform 3756"/>
                    <p:cNvSpPr>
                      <a:spLocks/>
                    </p:cNvSpPr>
                    <p:nvPr/>
                  </p:nvSpPr>
                  <p:spPr bwMode="auto">
                    <a:xfrm>
                      <a:off x="2297" y="3146"/>
                      <a:ext cx="15" cy="73"/>
                    </a:xfrm>
                    <a:custGeom>
                      <a:avLst/>
                      <a:gdLst>
                        <a:gd name="T0" fmla="*/ 6 w 15"/>
                        <a:gd name="T1" fmla="*/ 0 h 73"/>
                        <a:gd name="T2" fmla="*/ 0 w 15"/>
                        <a:gd name="T3" fmla="*/ 7 h 73"/>
                        <a:gd name="T4" fmla="*/ 0 w 15"/>
                        <a:gd name="T5" fmla="*/ 73 h 73"/>
                        <a:gd name="T6" fmla="*/ 15 w 15"/>
                        <a:gd name="T7" fmla="*/ 73 h 73"/>
                        <a:gd name="T8" fmla="*/ 15 w 15"/>
                        <a:gd name="T9" fmla="*/ 7 h 73"/>
                        <a:gd name="T10" fmla="*/ 6 w 15"/>
                        <a:gd name="T11" fmla="*/ 13 h 73"/>
                        <a:gd name="T12" fmla="*/ 6 w 15"/>
                        <a:gd name="T13" fmla="*/ 0 h 73"/>
                        <a:gd name="T14" fmla="*/ 0 w 15"/>
                        <a:gd name="T15" fmla="*/ 0 h 73"/>
                        <a:gd name="T16" fmla="*/ 0 w 15"/>
                        <a:gd name="T17" fmla="*/ 7 h 73"/>
                        <a:gd name="T18" fmla="*/ 6 w 1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3">
                          <a:moveTo>
                            <a:pt x="6" y="0"/>
                          </a:moveTo>
                          <a:lnTo>
                            <a:pt x="0" y="7"/>
                          </a:lnTo>
                          <a:lnTo>
                            <a:pt x="0" y="73"/>
                          </a:lnTo>
                          <a:lnTo>
                            <a:pt x="15" y="73"/>
                          </a:lnTo>
                          <a:lnTo>
                            <a:pt x="15" y="7"/>
                          </a:lnTo>
                          <a:lnTo>
                            <a:pt x="6" y="13"/>
                          </a:lnTo>
                          <a:lnTo>
                            <a:pt x="6" y="0"/>
                          </a:lnTo>
                          <a:lnTo>
                            <a:pt x="0" y="0"/>
                          </a:lnTo>
                          <a:lnTo>
                            <a:pt x="0" y="7"/>
                          </a:lnTo>
                          <a:lnTo>
                            <a:pt x="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677" name="Group 3757"/>
                  <p:cNvGrpSpPr>
                    <a:grpSpLocks/>
                  </p:cNvGrpSpPr>
                  <p:nvPr/>
                </p:nvGrpSpPr>
                <p:grpSpPr bwMode="auto">
                  <a:xfrm>
                    <a:off x="2303" y="3142"/>
                    <a:ext cx="43" cy="13"/>
                    <a:chOff x="2303" y="3142"/>
                    <a:chExt cx="43" cy="13"/>
                  </a:xfrm>
                </p:grpSpPr>
                <p:sp>
                  <p:nvSpPr>
                    <p:cNvPr id="678" name="Freeform 3758"/>
                    <p:cNvSpPr>
                      <a:spLocks/>
                    </p:cNvSpPr>
                    <p:nvPr/>
                  </p:nvSpPr>
                  <p:spPr bwMode="auto">
                    <a:xfrm>
                      <a:off x="2303" y="3142"/>
                      <a:ext cx="43" cy="13"/>
                    </a:xfrm>
                    <a:custGeom>
                      <a:avLst/>
                      <a:gdLst>
                        <a:gd name="T0" fmla="*/ 31 w 43"/>
                        <a:gd name="T1" fmla="*/ 7 h 13"/>
                        <a:gd name="T2" fmla="*/ 37 w 43"/>
                        <a:gd name="T3" fmla="*/ 1 h 13"/>
                        <a:gd name="T4" fmla="*/ 0 w 43"/>
                        <a:gd name="T5" fmla="*/ 0 h 13"/>
                        <a:gd name="T6" fmla="*/ 0 w 43"/>
                        <a:gd name="T7" fmla="*/ 13 h 13"/>
                        <a:gd name="T8" fmla="*/ 37 w 43"/>
                        <a:gd name="T9" fmla="*/ 13 h 13"/>
                        <a:gd name="T10" fmla="*/ 43 w 43"/>
                        <a:gd name="T11" fmla="*/ 7 h 13"/>
                        <a:gd name="T12" fmla="*/ 37 w 43"/>
                        <a:gd name="T13" fmla="*/ 13 h 13"/>
                        <a:gd name="T14" fmla="*/ 43 w 43"/>
                        <a:gd name="T15" fmla="*/ 13 h 13"/>
                        <a:gd name="T16" fmla="*/ 43 w 43"/>
                        <a:gd name="T17" fmla="*/ 7 h 13"/>
                        <a:gd name="T18" fmla="*/ 31 w 43"/>
                        <a:gd name="T1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
                          <a:moveTo>
                            <a:pt x="31" y="7"/>
                          </a:moveTo>
                          <a:lnTo>
                            <a:pt x="37" y="1"/>
                          </a:lnTo>
                          <a:lnTo>
                            <a:pt x="0" y="0"/>
                          </a:lnTo>
                          <a:lnTo>
                            <a:pt x="0" y="13"/>
                          </a:lnTo>
                          <a:lnTo>
                            <a:pt x="37" y="13"/>
                          </a:lnTo>
                          <a:lnTo>
                            <a:pt x="43" y="7"/>
                          </a:lnTo>
                          <a:lnTo>
                            <a:pt x="37" y="13"/>
                          </a:lnTo>
                          <a:lnTo>
                            <a:pt x="43" y="13"/>
                          </a:lnTo>
                          <a:lnTo>
                            <a:pt x="43" y="7"/>
                          </a:lnTo>
                          <a:lnTo>
                            <a:pt x="31" y="7"/>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9" name="Freeform 3759"/>
                    <p:cNvSpPr>
                      <a:spLocks/>
                    </p:cNvSpPr>
                    <p:nvPr/>
                  </p:nvSpPr>
                  <p:spPr bwMode="auto">
                    <a:xfrm>
                      <a:off x="2303" y="3142"/>
                      <a:ext cx="43" cy="13"/>
                    </a:xfrm>
                    <a:custGeom>
                      <a:avLst/>
                      <a:gdLst>
                        <a:gd name="T0" fmla="*/ 31 w 43"/>
                        <a:gd name="T1" fmla="*/ 7 h 13"/>
                        <a:gd name="T2" fmla="*/ 37 w 43"/>
                        <a:gd name="T3" fmla="*/ 1 h 13"/>
                        <a:gd name="T4" fmla="*/ 0 w 43"/>
                        <a:gd name="T5" fmla="*/ 0 h 13"/>
                        <a:gd name="T6" fmla="*/ 0 w 43"/>
                        <a:gd name="T7" fmla="*/ 13 h 13"/>
                        <a:gd name="T8" fmla="*/ 37 w 43"/>
                        <a:gd name="T9" fmla="*/ 13 h 13"/>
                        <a:gd name="T10" fmla="*/ 43 w 43"/>
                        <a:gd name="T11" fmla="*/ 7 h 13"/>
                        <a:gd name="T12" fmla="*/ 37 w 43"/>
                        <a:gd name="T13" fmla="*/ 13 h 13"/>
                        <a:gd name="T14" fmla="*/ 43 w 43"/>
                        <a:gd name="T15" fmla="*/ 13 h 13"/>
                        <a:gd name="T16" fmla="*/ 43 w 43"/>
                        <a:gd name="T17" fmla="*/ 7 h 13"/>
                        <a:gd name="T18" fmla="*/ 31 w 43"/>
                        <a:gd name="T1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
                          <a:moveTo>
                            <a:pt x="31" y="7"/>
                          </a:moveTo>
                          <a:lnTo>
                            <a:pt x="37" y="1"/>
                          </a:lnTo>
                          <a:lnTo>
                            <a:pt x="0" y="0"/>
                          </a:lnTo>
                          <a:lnTo>
                            <a:pt x="0" y="13"/>
                          </a:lnTo>
                          <a:lnTo>
                            <a:pt x="37" y="13"/>
                          </a:lnTo>
                          <a:lnTo>
                            <a:pt x="43" y="7"/>
                          </a:lnTo>
                          <a:lnTo>
                            <a:pt x="37" y="13"/>
                          </a:lnTo>
                          <a:lnTo>
                            <a:pt x="43" y="13"/>
                          </a:lnTo>
                          <a:lnTo>
                            <a:pt x="43" y="7"/>
                          </a:lnTo>
                          <a:lnTo>
                            <a:pt x="31" y="7"/>
                          </a:lnTo>
                        </a:path>
                      </a:pathLst>
                    </a:custGeom>
                    <a:solidFill>
                      <a:srgbClr val="C8C8D2"/>
                    </a:solidFill>
                    <a:ln w="3175" cap="rnd">
                      <a:solidFill>
                        <a:srgbClr val="000000"/>
                      </a:solidFill>
                      <a:prstDash val="solid"/>
                      <a:round/>
                      <a:headEnd/>
                      <a:tailEnd/>
                    </a:ln>
                  </p:spPr>
                  <p:txBody>
                    <a:bodyPr/>
                    <a:lstStyle/>
                    <a:p>
                      <a:endParaRPr lang="en-US"/>
                    </a:p>
                  </p:txBody>
                </p:sp>
              </p:grpSp>
            </p:grpSp>
            <p:grpSp>
              <p:nvGrpSpPr>
                <p:cNvPr id="157" name="Group 3760"/>
                <p:cNvGrpSpPr>
                  <a:grpSpLocks/>
                </p:cNvGrpSpPr>
                <p:nvPr/>
              </p:nvGrpSpPr>
              <p:grpSpPr bwMode="auto">
                <a:xfrm>
                  <a:off x="2261" y="3135"/>
                  <a:ext cx="346" cy="161"/>
                  <a:chOff x="2261" y="3135"/>
                  <a:chExt cx="346" cy="161"/>
                </a:xfrm>
              </p:grpSpPr>
              <p:sp>
                <p:nvSpPr>
                  <p:cNvPr id="603" name="Freeform 3761"/>
                  <p:cNvSpPr>
                    <a:spLocks/>
                  </p:cNvSpPr>
                  <p:nvPr/>
                </p:nvSpPr>
                <p:spPr bwMode="auto">
                  <a:xfrm>
                    <a:off x="2261" y="3135"/>
                    <a:ext cx="346" cy="161"/>
                  </a:xfrm>
                  <a:custGeom>
                    <a:avLst/>
                    <a:gdLst>
                      <a:gd name="T0" fmla="*/ 83 w 346"/>
                      <a:gd name="T1" fmla="*/ 18 h 161"/>
                      <a:gd name="T2" fmla="*/ 83 w 346"/>
                      <a:gd name="T3" fmla="*/ 0 h 161"/>
                      <a:gd name="T4" fmla="*/ 0 w 346"/>
                      <a:gd name="T5" fmla="*/ 0 h 161"/>
                      <a:gd name="T6" fmla="*/ 0 w 346"/>
                      <a:gd name="T7" fmla="*/ 161 h 161"/>
                      <a:gd name="T8" fmla="*/ 83 w 346"/>
                      <a:gd name="T9" fmla="*/ 161 h 161"/>
                      <a:gd name="T10" fmla="*/ 83 w 346"/>
                      <a:gd name="T11" fmla="*/ 141 h 161"/>
                      <a:gd name="T12" fmla="*/ 346 w 346"/>
                      <a:gd name="T13" fmla="*/ 141 h 161"/>
                      <a:gd name="T14" fmla="*/ 345 w 346"/>
                      <a:gd name="T15" fmla="*/ 88 h 161"/>
                      <a:gd name="T16" fmla="*/ 41 w 346"/>
                      <a:gd name="T17" fmla="*/ 88 h 161"/>
                      <a:gd name="T18" fmla="*/ 41 w 346"/>
                      <a:gd name="T19" fmla="*/ 18 h 161"/>
                      <a:gd name="T20" fmla="*/ 83 w 346"/>
                      <a:gd name="T21" fmla="*/ 1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6" h="161">
                        <a:moveTo>
                          <a:pt x="83" y="18"/>
                        </a:moveTo>
                        <a:lnTo>
                          <a:pt x="83" y="0"/>
                        </a:lnTo>
                        <a:lnTo>
                          <a:pt x="0" y="0"/>
                        </a:lnTo>
                        <a:lnTo>
                          <a:pt x="0" y="161"/>
                        </a:lnTo>
                        <a:lnTo>
                          <a:pt x="83" y="161"/>
                        </a:lnTo>
                        <a:lnTo>
                          <a:pt x="83" y="141"/>
                        </a:lnTo>
                        <a:lnTo>
                          <a:pt x="346" y="141"/>
                        </a:lnTo>
                        <a:lnTo>
                          <a:pt x="345" y="88"/>
                        </a:lnTo>
                        <a:lnTo>
                          <a:pt x="41" y="88"/>
                        </a:lnTo>
                        <a:lnTo>
                          <a:pt x="41" y="18"/>
                        </a:lnTo>
                        <a:lnTo>
                          <a:pt x="83" y="1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4" name="Freeform 3762"/>
                  <p:cNvSpPr>
                    <a:spLocks/>
                  </p:cNvSpPr>
                  <p:nvPr/>
                </p:nvSpPr>
                <p:spPr bwMode="auto">
                  <a:xfrm>
                    <a:off x="2261" y="3135"/>
                    <a:ext cx="346" cy="161"/>
                  </a:xfrm>
                  <a:custGeom>
                    <a:avLst/>
                    <a:gdLst>
                      <a:gd name="T0" fmla="*/ 83 w 346"/>
                      <a:gd name="T1" fmla="*/ 18 h 161"/>
                      <a:gd name="T2" fmla="*/ 83 w 346"/>
                      <a:gd name="T3" fmla="*/ 0 h 161"/>
                      <a:gd name="T4" fmla="*/ 0 w 346"/>
                      <a:gd name="T5" fmla="*/ 0 h 161"/>
                      <a:gd name="T6" fmla="*/ 0 w 346"/>
                      <a:gd name="T7" fmla="*/ 161 h 161"/>
                      <a:gd name="T8" fmla="*/ 83 w 346"/>
                      <a:gd name="T9" fmla="*/ 161 h 161"/>
                      <a:gd name="T10" fmla="*/ 83 w 346"/>
                      <a:gd name="T11" fmla="*/ 141 h 161"/>
                      <a:gd name="T12" fmla="*/ 346 w 346"/>
                      <a:gd name="T13" fmla="*/ 141 h 161"/>
                      <a:gd name="T14" fmla="*/ 345 w 346"/>
                      <a:gd name="T15" fmla="*/ 88 h 161"/>
                      <a:gd name="T16" fmla="*/ 41 w 346"/>
                      <a:gd name="T17" fmla="*/ 88 h 161"/>
                      <a:gd name="T18" fmla="*/ 41 w 346"/>
                      <a:gd name="T19" fmla="*/ 18 h 161"/>
                      <a:gd name="T20" fmla="*/ 83 w 346"/>
                      <a:gd name="T21" fmla="*/ 1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6" h="161">
                        <a:moveTo>
                          <a:pt x="83" y="18"/>
                        </a:moveTo>
                        <a:lnTo>
                          <a:pt x="83" y="0"/>
                        </a:lnTo>
                        <a:lnTo>
                          <a:pt x="0" y="0"/>
                        </a:lnTo>
                        <a:lnTo>
                          <a:pt x="0" y="161"/>
                        </a:lnTo>
                        <a:lnTo>
                          <a:pt x="83" y="161"/>
                        </a:lnTo>
                        <a:lnTo>
                          <a:pt x="83" y="141"/>
                        </a:lnTo>
                        <a:lnTo>
                          <a:pt x="346" y="141"/>
                        </a:lnTo>
                        <a:lnTo>
                          <a:pt x="345" y="88"/>
                        </a:lnTo>
                        <a:lnTo>
                          <a:pt x="41" y="88"/>
                        </a:lnTo>
                        <a:lnTo>
                          <a:pt x="41" y="18"/>
                        </a:lnTo>
                        <a:lnTo>
                          <a:pt x="83" y="1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58" name="Group 3763"/>
                <p:cNvGrpSpPr>
                  <a:grpSpLocks/>
                </p:cNvGrpSpPr>
                <p:nvPr/>
              </p:nvGrpSpPr>
              <p:grpSpPr bwMode="auto">
                <a:xfrm>
                  <a:off x="2303" y="3153"/>
                  <a:ext cx="304" cy="68"/>
                  <a:chOff x="2303" y="3153"/>
                  <a:chExt cx="304" cy="68"/>
                </a:xfrm>
              </p:grpSpPr>
              <p:sp>
                <p:nvSpPr>
                  <p:cNvPr id="601" name="Freeform 3764"/>
                  <p:cNvSpPr>
                    <a:spLocks/>
                  </p:cNvSpPr>
                  <p:nvPr/>
                </p:nvSpPr>
                <p:spPr bwMode="auto">
                  <a:xfrm>
                    <a:off x="2303" y="3153"/>
                    <a:ext cx="304" cy="68"/>
                  </a:xfrm>
                  <a:custGeom>
                    <a:avLst/>
                    <a:gdLst>
                      <a:gd name="T0" fmla="*/ 152 w 304"/>
                      <a:gd name="T1" fmla="*/ 0 h 68"/>
                      <a:gd name="T2" fmla="*/ 206 w 304"/>
                      <a:gd name="T3" fmla="*/ 0 h 68"/>
                      <a:gd name="T4" fmla="*/ 252 w 304"/>
                      <a:gd name="T5" fmla="*/ 0 h 68"/>
                      <a:gd name="T6" fmla="*/ 285 w 304"/>
                      <a:gd name="T7" fmla="*/ 0 h 68"/>
                      <a:gd name="T8" fmla="*/ 299 w 304"/>
                      <a:gd name="T9" fmla="*/ 0 h 68"/>
                      <a:gd name="T10" fmla="*/ 301 w 304"/>
                      <a:gd name="T11" fmla="*/ 1 h 68"/>
                      <a:gd name="T12" fmla="*/ 303 w 304"/>
                      <a:gd name="T13" fmla="*/ 2 h 68"/>
                      <a:gd name="T14" fmla="*/ 304 w 304"/>
                      <a:gd name="T15" fmla="*/ 4 h 68"/>
                      <a:gd name="T16" fmla="*/ 304 w 304"/>
                      <a:gd name="T17" fmla="*/ 5 h 68"/>
                      <a:gd name="T18" fmla="*/ 304 w 304"/>
                      <a:gd name="T19" fmla="*/ 9 h 68"/>
                      <a:gd name="T20" fmla="*/ 304 w 304"/>
                      <a:gd name="T21" fmla="*/ 16 h 68"/>
                      <a:gd name="T22" fmla="*/ 304 w 304"/>
                      <a:gd name="T23" fmla="*/ 25 h 68"/>
                      <a:gd name="T24" fmla="*/ 304 w 304"/>
                      <a:gd name="T25" fmla="*/ 33 h 68"/>
                      <a:gd name="T26" fmla="*/ 304 w 304"/>
                      <a:gd name="T27" fmla="*/ 44 h 68"/>
                      <a:gd name="T28" fmla="*/ 304 w 304"/>
                      <a:gd name="T29" fmla="*/ 52 h 68"/>
                      <a:gd name="T30" fmla="*/ 304 w 304"/>
                      <a:gd name="T31" fmla="*/ 60 h 68"/>
                      <a:gd name="T32" fmla="*/ 304 w 304"/>
                      <a:gd name="T33" fmla="*/ 62 h 68"/>
                      <a:gd name="T34" fmla="*/ 304 w 304"/>
                      <a:gd name="T35" fmla="*/ 65 h 68"/>
                      <a:gd name="T36" fmla="*/ 303 w 304"/>
                      <a:gd name="T37" fmla="*/ 66 h 68"/>
                      <a:gd name="T38" fmla="*/ 301 w 304"/>
                      <a:gd name="T39" fmla="*/ 68 h 68"/>
                      <a:gd name="T40" fmla="*/ 299 w 304"/>
                      <a:gd name="T41" fmla="*/ 68 h 68"/>
                      <a:gd name="T42" fmla="*/ 285 w 304"/>
                      <a:gd name="T43" fmla="*/ 68 h 68"/>
                      <a:gd name="T44" fmla="*/ 252 w 304"/>
                      <a:gd name="T45" fmla="*/ 68 h 68"/>
                      <a:gd name="T46" fmla="*/ 206 w 304"/>
                      <a:gd name="T47" fmla="*/ 68 h 68"/>
                      <a:gd name="T48" fmla="*/ 152 w 304"/>
                      <a:gd name="T49" fmla="*/ 68 h 68"/>
                      <a:gd name="T50" fmla="*/ 99 w 304"/>
                      <a:gd name="T51" fmla="*/ 68 h 68"/>
                      <a:gd name="T52" fmla="*/ 53 w 304"/>
                      <a:gd name="T53" fmla="*/ 68 h 68"/>
                      <a:gd name="T54" fmla="*/ 21 w 304"/>
                      <a:gd name="T55" fmla="*/ 68 h 68"/>
                      <a:gd name="T56" fmla="*/ 5 w 304"/>
                      <a:gd name="T57" fmla="*/ 68 h 68"/>
                      <a:gd name="T58" fmla="*/ 4 w 304"/>
                      <a:gd name="T59" fmla="*/ 68 h 68"/>
                      <a:gd name="T60" fmla="*/ 3 w 304"/>
                      <a:gd name="T61" fmla="*/ 66 h 68"/>
                      <a:gd name="T62" fmla="*/ 1 w 304"/>
                      <a:gd name="T63" fmla="*/ 66 h 68"/>
                      <a:gd name="T64" fmla="*/ 0 w 304"/>
                      <a:gd name="T65" fmla="*/ 62 h 68"/>
                      <a:gd name="T66" fmla="*/ 0 w 304"/>
                      <a:gd name="T67" fmla="*/ 60 h 68"/>
                      <a:gd name="T68" fmla="*/ 0 w 304"/>
                      <a:gd name="T69" fmla="*/ 52 h 68"/>
                      <a:gd name="T70" fmla="*/ 0 w 304"/>
                      <a:gd name="T71" fmla="*/ 45 h 68"/>
                      <a:gd name="T72" fmla="*/ 0 w 304"/>
                      <a:gd name="T73" fmla="*/ 36 h 68"/>
                      <a:gd name="T74" fmla="*/ 0 w 304"/>
                      <a:gd name="T75" fmla="*/ 26 h 68"/>
                      <a:gd name="T76" fmla="*/ 0 w 304"/>
                      <a:gd name="T77" fmla="*/ 17 h 68"/>
                      <a:gd name="T78" fmla="*/ 0 w 304"/>
                      <a:gd name="T79" fmla="*/ 10 h 68"/>
                      <a:gd name="T80" fmla="*/ 0 w 304"/>
                      <a:gd name="T81" fmla="*/ 6 h 68"/>
                      <a:gd name="T82" fmla="*/ 1 w 304"/>
                      <a:gd name="T83" fmla="*/ 5 h 68"/>
                      <a:gd name="T84" fmla="*/ 3 w 304"/>
                      <a:gd name="T85" fmla="*/ 3 h 68"/>
                      <a:gd name="T86" fmla="*/ 5 w 304"/>
                      <a:gd name="T87" fmla="*/ 2 h 68"/>
                      <a:gd name="T88" fmla="*/ 5 w 304"/>
                      <a:gd name="T89" fmla="*/ 0 h 68"/>
                      <a:gd name="T90" fmla="*/ 20 w 304"/>
                      <a:gd name="T91" fmla="*/ 0 h 68"/>
                      <a:gd name="T92" fmla="*/ 53 w 304"/>
                      <a:gd name="T93" fmla="*/ 0 h 68"/>
                      <a:gd name="T94" fmla="*/ 99 w 304"/>
                      <a:gd name="T95" fmla="*/ 0 h 68"/>
                      <a:gd name="T96" fmla="*/ 152 w 304"/>
                      <a:gd name="T9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68">
                        <a:moveTo>
                          <a:pt x="152" y="0"/>
                        </a:moveTo>
                        <a:lnTo>
                          <a:pt x="206" y="0"/>
                        </a:lnTo>
                        <a:lnTo>
                          <a:pt x="252" y="0"/>
                        </a:lnTo>
                        <a:lnTo>
                          <a:pt x="285" y="0"/>
                        </a:lnTo>
                        <a:lnTo>
                          <a:pt x="299" y="0"/>
                        </a:lnTo>
                        <a:lnTo>
                          <a:pt x="301" y="1"/>
                        </a:lnTo>
                        <a:lnTo>
                          <a:pt x="303" y="2"/>
                        </a:lnTo>
                        <a:lnTo>
                          <a:pt x="304" y="4"/>
                        </a:lnTo>
                        <a:lnTo>
                          <a:pt x="304" y="5"/>
                        </a:lnTo>
                        <a:lnTo>
                          <a:pt x="304" y="9"/>
                        </a:lnTo>
                        <a:lnTo>
                          <a:pt x="304" y="16"/>
                        </a:lnTo>
                        <a:lnTo>
                          <a:pt x="304" y="25"/>
                        </a:lnTo>
                        <a:lnTo>
                          <a:pt x="304" y="33"/>
                        </a:lnTo>
                        <a:lnTo>
                          <a:pt x="304" y="44"/>
                        </a:lnTo>
                        <a:lnTo>
                          <a:pt x="304" y="52"/>
                        </a:lnTo>
                        <a:lnTo>
                          <a:pt x="304" y="60"/>
                        </a:lnTo>
                        <a:lnTo>
                          <a:pt x="304" y="62"/>
                        </a:lnTo>
                        <a:lnTo>
                          <a:pt x="304" y="65"/>
                        </a:lnTo>
                        <a:lnTo>
                          <a:pt x="303" y="66"/>
                        </a:lnTo>
                        <a:lnTo>
                          <a:pt x="301" y="68"/>
                        </a:lnTo>
                        <a:lnTo>
                          <a:pt x="299" y="68"/>
                        </a:lnTo>
                        <a:lnTo>
                          <a:pt x="285" y="68"/>
                        </a:lnTo>
                        <a:lnTo>
                          <a:pt x="252" y="68"/>
                        </a:lnTo>
                        <a:lnTo>
                          <a:pt x="206" y="68"/>
                        </a:lnTo>
                        <a:lnTo>
                          <a:pt x="152" y="68"/>
                        </a:lnTo>
                        <a:lnTo>
                          <a:pt x="99" y="68"/>
                        </a:lnTo>
                        <a:lnTo>
                          <a:pt x="53" y="68"/>
                        </a:lnTo>
                        <a:lnTo>
                          <a:pt x="21" y="68"/>
                        </a:lnTo>
                        <a:lnTo>
                          <a:pt x="5" y="68"/>
                        </a:lnTo>
                        <a:lnTo>
                          <a:pt x="4" y="68"/>
                        </a:lnTo>
                        <a:lnTo>
                          <a:pt x="3" y="66"/>
                        </a:lnTo>
                        <a:lnTo>
                          <a:pt x="1" y="66"/>
                        </a:lnTo>
                        <a:lnTo>
                          <a:pt x="0" y="62"/>
                        </a:lnTo>
                        <a:lnTo>
                          <a:pt x="0" y="60"/>
                        </a:lnTo>
                        <a:lnTo>
                          <a:pt x="0" y="52"/>
                        </a:lnTo>
                        <a:lnTo>
                          <a:pt x="0" y="45"/>
                        </a:lnTo>
                        <a:lnTo>
                          <a:pt x="0" y="36"/>
                        </a:lnTo>
                        <a:lnTo>
                          <a:pt x="0" y="26"/>
                        </a:lnTo>
                        <a:lnTo>
                          <a:pt x="0" y="17"/>
                        </a:lnTo>
                        <a:lnTo>
                          <a:pt x="0" y="10"/>
                        </a:lnTo>
                        <a:lnTo>
                          <a:pt x="0" y="6"/>
                        </a:lnTo>
                        <a:lnTo>
                          <a:pt x="1" y="5"/>
                        </a:lnTo>
                        <a:lnTo>
                          <a:pt x="3" y="3"/>
                        </a:lnTo>
                        <a:lnTo>
                          <a:pt x="5" y="2"/>
                        </a:lnTo>
                        <a:lnTo>
                          <a:pt x="5" y="0"/>
                        </a:lnTo>
                        <a:lnTo>
                          <a:pt x="20" y="0"/>
                        </a:lnTo>
                        <a:lnTo>
                          <a:pt x="53" y="0"/>
                        </a:lnTo>
                        <a:lnTo>
                          <a:pt x="99" y="0"/>
                        </a:lnTo>
                        <a:lnTo>
                          <a:pt x="152"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2" name="Freeform 3765"/>
                  <p:cNvSpPr>
                    <a:spLocks/>
                  </p:cNvSpPr>
                  <p:nvPr/>
                </p:nvSpPr>
                <p:spPr bwMode="auto">
                  <a:xfrm>
                    <a:off x="2303" y="3153"/>
                    <a:ext cx="304" cy="68"/>
                  </a:xfrm>
                  <a:custGeom>
                    <a:avLst/>
                    <a:gdLst>
                      <a:gd name="T0" fmla="*/ 152 w 304"/>
                      <a:gd name="T1" fmla="*/ 0 h 68"/>
                      <a:gd name="T2" fmla="*/ 206 w 304"/>
                      <a:gd name="T3" fmla="*/ 0 h 68"/>
                      <a:gd name="T4" fmla="*/ 252 w 304"/>
                      <a:gd name="T5" fmla="*/ 0 h 68"/>
                      <a:gd name="T6" fmla="*/ 285 w 304"/>
                      <a:gd name="T7" fmla="*/ 0 h 68"/>
                      <a:gd name="T8" fmla="*/ 299 w 304"/>
                      <a:gd name="T9" fmla="*/ 0 h 68"/>
                      <a:gd name="T10" fmla="*/ 301 w 304"/>
                      <a:gd name="T11" fmla="*/ 1 h 68"/>
                      <a:gd name="T12" fmla="*/ 303 w 304"/>
                      <a:gd name="T13" fmla="*/ 2 h 68"/>
                      <a:gd name="T14" fmla="*/ 304 w 304"/>
                      <a:gd name="T15" fmla="*/ 4 h 68"/>
                      <a:gd name="T16" fmla="*/ 304 w 304"/>
                      <a:gd name="T17" fmla="*/ 5 h 68"/>
                      <a:gd name="T18" fmla="*/ 304 w 304"/>
                      <a:gd name="T19" fmla="*/ 9 h 68"/>
                      <a:gd name="T20" fmla="*/ 304 w 304"/>
                      <a:gd name="T21" fmla="*/ 16 h 68"/>
                      <a:gd name="T22" fmla="*/ 304 w 304"/>
                      <a:gd name="T23" fmla="*/ 25 h 68"/>
                      <a:gd name="T24" fmla="*/ 304 w 304"/>
                      <a:gd name="T25" fmla="*/ 33 h 68"/>
                      <a:gd name="T26" fmla="*/ 304 w 304"/>
                      <a:gd name="T27" fmla="*/ 44 h 68"/>
                      <a:gd name="T28" fmla="*/ 304 w 304"/>
                      <a:gd name="T29" fmla="*/ 52 h 68"/>
                      <a:gd name="T30" fmla="*/ 304 w 304"/>
                      <a:gd name="T31" fmla="*/ 60 h 68"/>
                      <a:gd name="T32" fmla="*/ 304 w 304"/>
                      <a:gd name="T33" fmla="*/ 62 h 68"/>
                      <a:gd name="T34" fmla="*/ 304 w 304"/>
                      <a:gd name="T35" fmla="*/ 65 h 68"/>
                      <a:gd name="T36" fmla="*/ 303 w 304"/>
                      <a:gd name="T37" fmla="*/ 66 h 68"/>
                      <a:gd name="T38" fmla="*/ 301 w 304"/>
                      <a:gd name="T39" fmla="*/ 68 h 68"/>
                      <a:gd name="T40" fmla="*/ 299 w 304"/>
                      <a:gd name="T41" fmla="*/ 68 h 68"/>
                      <a:gd name="T42" fmla="*/ 285 w 304"/>
                      <a:gd name="T43" fmla="*/ 68 h 68"/>
                      <a:gd name="T44" fmla="*/ 252 w 304"/>
                      <a:gd name="T45" fmla="*/ 68 h 68"/>
                      <a:gd name="T46" fmla="*/ 206 w 304"/>
                      <a:gd name="T47" fmla="*/ 68 h 68"/>
                      <a:gd name="T48" fmla="*/ 152 w 304"/>
                      <a:gd name="T49" fmla="*/ 68 h 68"/>
                      <a:gd name="T50" fmla="*/ 99 w 304"/>
                      <a:gd name="T51" fmla="*/ 68 h 68"/>
                      <a:gd name="T52" fmla="*/ 53 w 304"/>
                      <a:gd name="T53" fmla="*/ 68 h 68"/>
                      <a:gd name="T54" fmla="*/ 21 w 304"/>
                      <a:gd name="T55" fmla="*/ 68 h 68"/>
                      <a:gd name="T56" fmla="*/ 5 w 304"/>
                      <a:gd name="T57" fmla="*/ 68 h 68"/>
                      <a:gd name="T58" fmla="*/ 4 w 304"/>
                      <a:gd name="T59" fmla="*/ 68 h 68"/>
                      <a:gd name="T60" fmla="*/ 3 w 304"/>
                      <a:gd name="T61" fmla="*/ 66 h 68"/>
                      <a:gd name="T62" fmla="*/ 1 w 304"/>
                      <a:gd name="T63" fmla="*/ 66 h 68"/>
                      <a:gd name="T64" fmla="*/ 0 w 304"/>
                      <a:gd name="T65" fmla="*/ 62 h 68"/>
                      <a:gd name="T66" fmla="*/ 0 w 304"/>
                      <a:gd name="T67" fmla="*/ 60 h 68"/>
                      <a:gd name="T68" fmla="*/ 0 w 304"/>
                      <a:gd name="T69" fmla="*/ 52 h 68"/>
                      <a:gd name="T70" fmla="*/ 0 w 304"/>
                      <a:gd name="T71" fmla="*/ 45 h 68"/>
                      <a:gd name="T72" fmla="*/ 0 w 304"/>
                      <a:gd name="T73" fmla="*/ 36 h 68"/>
                      <a:gd name="T74" fmla="*/ 0 w 304"/>
                      <a:gd name="T75" fmla="*/ 26 h 68"/>
                      <a:gd name="T76" fmla="*/ 0 w 304"/>
                      <a:gd name="T77" fmla="*/ 17 h 68"/>
                      <a:gd name="T78" fmla="*/ 0 w 304"/>
                      <a:gd name="T79" fmla="*/ 10 h 68"/>
                      <a:gd name="T80" fmla="*/ 0 w 304"/>
                      <a:gd name="T81" fmla="*/ 6 h 68"/>
                      <a:gd name="T82" fmla="*/ 1 w 304"/>
                      <a:gd name="T83" fmla="*/ 5 h 68"/>
                      <a:gd name="T84" fmla="*/ 3 w 304"/>
                      <a:gd name="T85" fmla="*/ 3 h 68"/>
                      <a:gd name="T86" fmla="*/ 5 w 304"/>
                      <a:gd name="T87" fmla="*/ 2 h 68"/>
                      <a:gd name="T88" fmla="*/ 5 w 304"/>
                      <a:gd name="T89" fmla="*/ 0 h 68"/>
                      <a:gd name="T90" fmla="*/ 20 w 304"/>
                      <a:gd name="T91" fmla="*/ 0 h 68"/>
                      <a:gd name="T92" fmla="*/ 53 w 304"/>
                      <a:gd name="T93" fmla="*/ 0 h 68"/>
                      <a:gd name="T94" fmla="*/ 99 w 304"/>
                      <a:gd name="T95" fmla="*/ 0 h 68"/>
                      <a:gd name="T96" fmla="*/ 152 w 304"/>
                      <a:gd name="T9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68">
                        <a:moveTo>
                          <a:pt x="152" y="0"/>
                        </a:moveTo>
                        <a:lnTo>
                          <a:pt x="206" y="0"/>
                        </a:lnTo>
                        <a:lnTo>
                          <a:pt x="252" y="0"/>
                        </a:lnTo>
                        <a:lnTo>
                          <a:pt x="285" y="0"/>
                        </a:lnTo>
                        <a:lnTo>
                          <a:pt x="299" y="0"/>
                        </a:lnTo>
                        <a:lnTo>
                          <a:pt x="301" y="1"/>
                        </a:lnTo>
                        <a:lnTo>
                          <a:pt x="303" y="2"/>
                        </a:lnTo>
                        <a:lnTo>
                          <a:pt x="304" y="4"/>
                        </a:lnTo>
                        <a:lnTo>
                          <a:pt x="304" y="5"/>
                        </a:lnTo>
                        <a:lnTo>
                          <a:pt x="304" y="9"/>
                        </a:lnTo>
                        <a:lnTo>
                          <a:pt x="304" y="16"/>
                        </a:lnTo>
                        <a:lnTo>
                          <a:pt x="304" y="25"/>
                        </a:lnTo>
                        <a:lnTo>
                          <a:pt x="304" y="33"/>
                        </a:lnTo>
                        <a:lnTo>
                          <a:pt x="304" y="44"/>
                        </a:lnTo>
                        <a:lnTo>
                          <a:pt x="304" y="52"/>
                        </a:lnTo>
                        <a:lnTo>
                          <a:pt x="304" y="60"/>
                        </a:lnTo>
                        <a:lnTo>
                          <a:pt x="304" y="62"/>
                        </a:lnTo>
                        <a:lnTo>
                          <a:pt x="304" y="65"/>
                        </a:lnTo>
                        <a:lnTo>
                          <a:pt x="303" y="66"/>
                        </a:lnTo>
                        <a:lnTo>
                          <a:pt x="301" y="68"/>
                        </a:lnTo>
                        <a:lnTo>
                          <a:pt x="299" y="68"/>
                        </a:lnTo>
                        <a:lnTo>
                          <a:pt x="285" y="68"/>
                        </a:lnTo>
                        <a:lnTo>
                          <a:pt x="252" y="68"/>
                        </a:lnTo>
                        <a:lnTo>
                          <a:pt x="206" y="68"/>
                        </a:lnTo>
                        <a:lnTo>
                          <a:pt x="152" y="68"/>
                        </a:lnTo>
                        <a:lnTo>
                          <a:pt x="99" y="68"/>
                        </a:lnTo>
                        <a:lnTo>
                          <a:pt x="53" y="68"/>
                        </a:lnTo>
                        <a:lnTo>
                          <a:pt x="21" y="68"/>
                        </a:lnTo>
                        <a:lnTo>
                          <a:pt x="5" y="68"/>
                        </a:lnTo>
                        <a:lnTo>
                          <a:pt x="4" y="68"/>
                        </a:lnTo>
                        <a:lnTo>
                          <a:pt x="3" y="66"/>
                        </a:lnTo>
                        <a:lnTo>
                          <a:pt x="1" y="66"/>
                        </a:lnTo>
                        <a:lnTo>
                          <a:pt x="0" y="62"/>
                        </a:lnTo>
                        <a:lnTo>
                          <a:pt x="0" y="60"/>
                        </a:lnTo>
                        <a:lnTo>
                          <a:pt x="0" y="52"/>
                        </a:lnTo>
                        <a:lnTo>
                          <a:pt x="0" y="45"/>
                        </a:lnTo>
                        <a:lnTo>
                          <a:pt x="0" y="36"/>
                        </a:lnTo>
                        <a:lnTo>
                          <a:pt x="0" y="26"/>
                        </a:lnTo>
                        <a:lnTo>
                          <a:pt x="0" y="17"/>
                        </a:lnTo>
                        <a:lnTo>
                          <a:pt x="0" y="10"/>
                        </a:lnTo>
                        <a:lnTo>
                          <a:pt x="0" y="6"/>
                        </a:lnTo>
                        <a:lnTo>
                          <a:pt x="1" y="5"/>
                        </a:lnTo>
                        <a:lnTo>
                          <a:pt x="3" y="3"/>
                        </a:lnTo>
                        <a:lnTo>
                          <a:pt x="5" y="2"/>
                        </a:lnTo>
                        <a:lnTo>
                          <a:pt x="5" y="0"/>
                        </a:lnTo>
                        <a:lnTo>
                          <a:pt x="20" y="0"/>
                        </a:lnTo>
                        <a:lnTo>
                          <a:pt x="53" y="0"/>
                        </a:lnTo>
                        <a:lnTo>
                          <a:pt x="99" y="0"/>
                        </a:lnTo>
                        <a:lnTo>
                          <a:pt x="152"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59" name="Group 3766"/>
                <p:cNvGrpSpPr>
                  <a:grpSpLocks/>
                </p:cNvGrpSpPr>
                <p:nvPr/>
              </p:nvGrpSpPr>
              <p:grpSpPr bwMode="auto">
                <a:xfrm>
                  <a:off x="2457" y="3142"/>
                  <a:ext cx="50" cy="13"/>
                  <a:chOff x="2457" y="3142"/>
                  <a:chExt cx="50" cy="13"/>
                </a:xfrm>
              </p:grpSpPr>
              <p:sp>
                <p:nvSpPr>
                  <p:cNvPr id="599" name="Freeform 3767"/>
                  <p:cNvSpPr>
                    <a:spLocks/>
                  </p:cNvSpPr>
                  <p:nvPr/>
                </p:nvSpPr>
                <p:spPr bwMode="auto">
                  <a:xfrm>
                    <a:off x="2457" y="3142"/>
                    <a:ext cx="50" cy="13"/>
                  </a:xfrm>
                  <a:custGeom>
                    <a:avLst/>
                    <a:gdLst>
                      <a:gd name="T0" fmla="*/ 50 w 50"/>
                      <a:gd name="T1" fmla="*/ 0 h 13"/>
                      <a:gd name="T2" fmla="*/ 50 w 50"/>
                      <a:gd name="T3" fmla="*/ 0 h 13"/>
                      <a:gd name="T4" fmla="*/ 0 w 50"/>
                      <a:gd name="T5" fmla="*/ 0 h 13"/>
                      <a:gd name="T6" fmla="*/ 0 w 50"/>
                      <a:gd name="T7" fmla="*/ 13 h 13"/>
                      <a:gd name="T8" fmla="*/ 50 w 50"/>
                      <a:gd name="T9" fmla="*/ 13 h 13"/>
                      <a:gd name="T10" fmla="*/ 50 w 50"/>
                      <a:gd name="T11" fmla="*/ 0 h 13"/>
                    </a:gdLst>
                    <a:ahLst/>
                    <a:cxnLst>
                      <a:cxn ang="0">
                        <a:pos x="T0" y="T1"/>
                      </a:cxn>
                      <a:cxn ang="0">
                        <a:pos x="T2" y="T3"/>
                      </a:cxn>
                      <a:cxn ang="0">
                        <a:pos x="T4" y="T5"/>
                      </a:cxn>
                      <a:cxn ang="0">
                        <a:pos x="T6" y="T7"/>
                      </a:cxn>
                      <a:cxn ang="0">
                        <a:pos x="T8" y="T9"/>
                      </a:cxn>
                      <a:cxn ang="0">
                        <a:pos x="T10" y="T11"/>
                      </a:cxn>
                    </a:cxnLst>
                    <a:rect l="0" t="0" r="r" b="b"/>
                    <a:pathLst>
                      <a:path w="50" h="13">
                        <a:moveTo>
                          <a:pt x="50" y="0"/>
                        </a:moveTo>
                        <a:lnTo>
                          <a:pt x="50" y="0"/>
                        </a:lnTo>
                        <a:lnTo>
                          <a:pt x="0" y="0"/>
                        </a:lnTo>
                        <a:lnTo>
                          <a:pt x="0" y="13"/>
                        </a:lnTo>
                        <a:lnTo>
                          <a:pt x="50" y="13"/>
                        </a:lnTo>
                        <a:lnTo>
                          <a:pt x="5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0" name="Freeform 3768"/>
                  <p:cNvSpPr>
                    <a:spLocks/>
                  </p:cNvSpPr>
                  <p:nvPr/>
                </p:nvSpPr>
                <p:spPr bwMode="auto">
                  <a:xfrm>
                    <a:off x="2457" y="3142"/>
                    <a:ext cx="50" cy="13"/>
                  </a:xfrm>
                  <a:custGeom>
                    <a:avLst/>
                    <a:gdLst>
                      <a:gd name="T0" fmla="*/ 50 w 50"/>
                      <a:gd name="T1" fmla="*/ 0 h 13"/>
                      <a:gd name="T2" fmla="*/ 50 w 50"/>
                      <a:gd name="T3" fmla="*/ 0 h 13"/>
                      <a:gd name="T4" fmla="*/ 0 w 50"/>
                      <a:gd name="T5" fmla="*/ 0 h 13"/>
                      <a:gd name="T6" fmla="*/ 0 w 50"/>
                      <a:gd name="T7" fmla="*/ 13 h 13"/>
                      <a:gd name="T8" fmla="*/ 50 w 50"/>
                      <a:gd name="T9" fmla="*/ 13 h 13"/>
                      <a:gd name="T10" fmla="*/ 50 w 50"/>
                      <a:gd name="T11" fmla="*/ 0 h 13"/>
                    </a:gdLst>
                    <a:ahLst/>
                    <a:cxnLst>
                      <a:cxn ang="0">
                        <a:pos x="T0" y="T1"/>
                      </a:cxn>
                      <a:cxn ang="0">
                        <a:pos x="T2" y="T3"/>
                      </a:cxn>
                      <a:cxn ang="0">
                        <a:pos x="T4" y="T5"/>
                      </a:cxn>
                      <a:cxn ang="0">
                        <a:pos x="T6" y="T7"/>
                      </a:cxn>
                      <a:cxn ang="0">
                        <a:pos x="T8" y="T9"/>
                      </a:cxn>
                      <a:cxn ang="0">
                        <a:pos x="T10" y="T11"/>
                      </a:cxn>
                    </a:cxnLst>
                    <a:rect l="0" t="0" r="r" b="b"/>
                    <a:pathLst>
                      <a:path w="50" h="13">
                        <a:moveTo>
                          <a:pt x="50" y="0"/>
                        </a:moveTo>
                        <a:lnTo>
                          <a:pt x="50" y="0"/>
                        </a:lnTo>
                        <a:lnTo>
                          <a:pt x="0" y="0"/>
                        </a:lnTo>
                        <a:lnTo>
                          <a:pt x="0" y="13"/>
                        </a:lnTo>
                        <a:lnTo>
                          <a:pt x="50" y="13"/>
                        </a:lnTo>
                        <a:lnTo>
                          <a:pt x="5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60" name="Group 3769"/>
                <p:cNvGrpSpPr>
                  <a:grpSpLocks/>
                </p:cNvGrpSpPr>
                <p:nvPr/>
              </p:nvGrpSpPr>
              <p:grpSpPr bwMode="auto">
                <a:xfrm>
                  <a:off x="2512" y="3142"/>
                  <a:ext cx="43" cy="13"/>
                  <a:chOff x="2512" y="3142"/>
                  <a:chExt cx="43" cy="13"/>
                </a:xfrm>
              </p:grpSpPr>
              <p:sp>
                <p:nvSpPr>
                  <p:cNvPr id="597" name="Freeform 3770"/>
                  <p:cNvSpPr>
                    <a:spLocks/>
                  </p:cNvSpPr>
                  <p:nvPr/>
                </p:nvSpPr>
                <p:spPr bwMode="auto">
                  <a:xfrm>
                    <a:off x="2512" y="3142"/>
                    <a:ext cx="43" cy="13"/>
                  </a:xfrm>
                  <a:custGeom>
                    <a:avLst/>
                    <a:gdLst>
                      <a:gd name="T0" fmla="*/ 43 w 43"/>
                      <a:gd name="T1" fmla="*/ 0 h 13"/>
                      <a:gd name="T2" fmla="*/ 43 w 43"/>
                      <a:gd name="T3" fmla="*/ 0 h 13"/>
                      <a:gd name="T4" fmla="*/ 0 w 43"/>
                      <a:gd name="T5" fmla="*/ 0 h 13"/>
                      <a:gd name="T6" fmla="*/ 0 w 43"/>
                      <a:gd name="T7" fmla="*/ 13 h 13"/>
                      <a:gd name="T8" fmla="*/ 43 w 43"/>
                      <a:gd name="T9" fmla="*/ 13 h 13"/>
                      <a:gd name="T10" fmla="*/ 43 w 43"/>
                      <a:gd name="T11" fmla="*/ 0 h 13"/>
                    </a:gdLst>
                    <a:ahLst/>
                    <a:cxnLst>
                      <a:cxn ang="0">
                        <a:pos x="T0" y="T1"/>
                      </a:cxn>
                      <a:cxn ang="0">
                        <a:pos x="T2" y="T3"/>
                      </a:cxn>
                      <a:cxn ang="0">
                        <a:pos x="T4" y="T5"/>
                      </a:cxn>
                      <a:cxn ang="0">
                        <a:pos x="T6" y="T7"/>
                      </a:cxn>
                      <a:cxn ang="0">
                        <a:pos x="T8" y="T9"/>
                      </a:cxn>
                      <a:cxn ang="0">
                        <a:pos x="T10" y="T11"/>
                      </a:cxn>
                    </a:cxnLst>
                    <a:rect l="0" t="0" r="r" b="b"/>
                    <a:pathLst>
                      <a:path w="43" h="13">
                        <a:moveTo>
                          <a:pt x="43" y="0"/>
                        </a:moveTo>
                        <a:lnTo>
                          <a:pt x="43" y="0"/>
                        </a:lnTo>
                        <a:lnTo>
                          <a:pt x="0" y="0"/>
                        </a:lnTo>
                        <a:lnTo>
                          <a:pt x="0" y="13"/>
                        </a:lnTo>
                        <a:lnTo>
                          <a:pt x="43" y="13"/>
                        </a:lnTo>
                        <a:lnTo>
                          <a:pt x="43"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8" name="Freeform 3771"/>
                  <p:cNvSpPr>
                    <a:spLocks/>
                  </p:cNvSpPr>
                  <p:nvPr/>
                </p:nvSpPr>
                <p:spPr bwMode="auto">
                  <a:xfrm>
                    <a:off x="2512" y="3142"/>
                    <a:ext cx="43" cy="13"/>
                  </a:xfrm>
                  <a:custGeom>
                    <a:avLst/>
                    <a:gdLst>
                      <a:gd name="T0" fmla="*/ 43 w 43"/>
                      <a:gd name="T1" fmla="*/ 0 h 13"/>
                      <a:gd name="T2" fmla="*/ 43 w 43"/>
                      <a:gd name="T3" fmla="*/ 0 h 13"/>
                      <a:gd name="T4" fmla="*/ 0 w 43"/>
                      <a:gd name="T5" fmla="*/ 0 h 13"/>
                      <a:gd name="T6" fmla="*/ 0 w 43"/>
                      <a:gd name="T7" fmla="*/ 13 h 13"/>
                      <a:gd name="T8" fmla="*/ 43 w 43"/>
                      <a:gd name="T9" fmla="*/ 13 h 13"/>
                      <a:gd name="T10" fmla="*/ 43 w 43"/>
                      <a:gd name="T11" fmla="*/ 0 h 13"/>
                    </a:gdLst>
                    <a:ahLst/>
                    <a:cxnLst>
                      <a:cxn ang="0">
                        <a:pos x="T0" y="T1"/>
                      </a:cxn>
                      <a:cxn ang="0">
                        <a:pos x="T2" y="T3"/>
                      </a:cxn>
                      <a:cxn ang="0">
                        <a:pos x="T4" y="T5"/>
                      </a:cxn>
                      <a:cxn ang="0">
                        <a:pos x="T6" y="T7"/>
                      </a:cxn>
                      <a:cxn ang="0">
                        <a:pos x="T8" y="T9"/>
                      </a:cxn>
                      <a:cxn ang="0">
                        <a:pos x="T10" y="T11"/>
                      </a:cxn>
                    </a:cxnLst>
                    <a:rect l="0" t="0" r="r" b="b"/>
                    <a:pathLst>
                      <a:path w="43" h="13">
                        <a:moveTo>
                          <a:pt x="43" y="0"/>
                        </a:moveTo>
                        <a:lnTo>
                          <a:pt x="43" y="0"/>
                        </a:lnTo>
                        <a:lnTo>
                          <a:pt x="0" y="0"/>
                        </a:lnTo>
                        <a:lnTo>
                          <a:pt x="0" y="13"/>
                        </a:lnTo>
                        <a:lnTo>
                          <a:pt x="43" y="13"/>
                        </a:lnTo>
                        <a:lnTo>
                          <a:pt x="43"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61" name="Group 3772"/>
                <p:cNvGrpSpPr>
                  <a:grpSpLocks/>
                </p:cNvGrpSpPr>
                <p:nvPr/>
              </p:nvGrpSpPr>
              <p:grpSpPr bwMode="auto">
                <a:xfrm>
                  <a:off x="2560" y="3142"/>
                  <a:ext cx="28" cy="13"/>
                  <a:chOff x="2560" y="3142"/>
                  <a:chExt cx="28" cy="13"/>
                </a:xfrm>
              </p:grpSpPr>
              <p:sp>
                <p:nvSpPr>
                  <p:cNvPr id="595" name="Freeform 3773"/>
                  <p:cNvSpPr>
                    <a:spLocks/>
                  </p:cNvSpPr>
                  <p:nvPr/>
                </p:nvSpPr>
                <p:spPr bwMode="auto">
                  <a:xfrm>
                    <a:off x="2560" y="3142"/>
                    <a:ext cx="28" cy="13"/>
                  </a:xfrm>
                  <a:custGeom>
                    <a:avLst/>
                    <a:gdLst>
                      <a:gd name="T0" fmla="*/ 28 w 28"/>
                      <a:gd name="T1" fmla="*/ 0 h 13"/>
                      <a:gd name="T2" fmla="*/ 28 w 28"/>
                      <a:gd name="T3" fmla="*/ 0 h 13"/>
                      <a:gd name="T4" fmla="*/ 0 w 28"/>
                      <a:gd name="T5" fmla="*/ 0 h 13"/>
                      <a:gd name="T6" fmla="*/ 0 w 28"/>
                      <a:gd name="T7" fmla="*/ 13 h 13"/>
                      <a:gd name="T8" fmla="*/ 28 w 28"/>
                      <a:gd name="T9" fmla="*/ 13 h 13"/>
                      <a:gd name="T10" fmla="*/ 28 w 28"/>
                      <a:gd name="T11" fmla="*/ 0 h 13"/>
                    </a:gdLst>
                    <a:ahLst/>
                    <a:cxnLst>
                      <a:cxn ang="0">
                        <a:pos x="T0" y="T1"/>
                      </a:cxn>
                      <a:cxn ang="0">
                        <a:pos x="T2" y="T3"/>
                      </a:cxn>
                      <a:cxn ang="0">
                        <a:pos x="T4" y="T5"/>
                      </a:cxn>
                      <a:cxn ang="0">
                        <a:pos x="T6" y="T7"/>
                      </a:cxn>
                      <a:cxn ang="0">
                        <a:pos x="T8" y="T9"/>
                      </a:cxn>
                      <a:cxn ang="0">
                        <a:pos x="T10" y="T11"/>
                      </a:cxn>
                    </a:cxnLst>
                    <a:rect l="0" t="0" r="r" b="b"/>
                    <a:pathLst>
                      <a:path w="28" h="13">
                        <a:moveTo>
                          <a:pt x="28" y="0"/>
                        </a:moveTo>
                        <a:lnTo>
                          <a:pt x="28" y="0"/>
                        </a:lnTo>
                        <a:lnTo>
                          <a:pt x="0" y="0"/>
                        </a:lnTo>
                        <a:lnTo>
                          <a:pt x="0" y="13"/>
                        </a:lnTo>
                        <a:lnTo>
                          <a:pt x="28" y="13"/>
                        </a:lnTo>
                        <a:lnTo>
                          <a:pt x="2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6" name="Freeform 3774"/>
                  <p:cNvSpPr>
                    <a:spLocks/>
                  </p:cNvSpPr>
                  <p:nvPr/>
                </p:nvSpPr>
                <p:spPr bwMode="auto">
                  <a:xfrm>
                    <a:off x="2560" y="3142"/>
                    <a:ext cx="28" cy="13"/>
                  </a:xfrm>
                  <a:custGeom>
                    <a:avLst/>
                    <a:gdLst>
                      <a:gd name="T0" fmla="*/ 28 w 28"/>
                      <a:gd name="T1" fmla="*/ 0 h 13"/>
                      <a:gd name="T2" fmla="*/ 28 w 28"/>
                      <a:gd name="T3" fmla="*/ 0 h 13"/>
                      <a:gd name="T4" fmla="*/ 0 w 28"/>
                      <a:gd name="T5" fmla="*/ 0 h 13"/>
                      <a:gd name="T6" fmla="*/ 0 w 28"/>
                      <a:gd name="T7" fmla="*/ 13 h 13"/>
                      <a:gd name="T8" fmla="*/ 28 w 28"/>
                      <a:gd name="T9" fmla="*/ 13 h 13"/>
                      <a:gd name="T10" fmla="*/ 28 w 28"/>
                      <a:gd name="T11" fmla="*/ 0 h 13"/>
                    </a:gdLst>
                    <a:ahLst/>
                    <a:cxnLst>
                      <a:cxn ang="0">
                        <a:pos x="T0" y="T1"/>
                      </a:cxn>
                      <a:cxn ang="0">
                        <a:pos x="T2" y="T3"/>
                      </a:cxn>
                      <a:cxn ang="0">
                        <a:pos x="T4" y="T5"/>
                      </a:cxn>
                      <a:cxn ang="0">
                        <a:pos x="T6" y="T7"/>
                      </a:cxn>
                      <a:cxn ang="0">
                        <a:pos x="T8" y="T9"/>
                      </a:cxn>
                      <a:cxn ang="0">
                        <a:pos x="T10" y="T11"/>
                      </a:cxn>
                    </a:cxnLst>
                    <a:rect l="0" t="0" r="r" b="b"/>
                    <a:pathLst>
                      <a:path w="28" h="13">
                        <a:moveTo>
                          <a:pt x="28" y="0"/>
                        </a:moveTo>
                        <a:lnTo>
                          <a:pt x="28" y="0"/>
                        </a:lnTo>
                        <a:lnTo>
                          <a:pt x="0" y="0"/>
                        </a:lnTo>
                        <a:lnTo>
                          <a:pt x="0" y="13"/>
                        </a:lnTo>
                        <a:lnTo>
                          <a:pt x="28" y="13"/>
                        </a:lnTo>
                        <a:lnTo>
                          <a:pt x="2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62" name="Group 3775"/>
                <p:cNvGrpSpPr>
                  <a:grpSpLocks/>
                </p:cNvGrpSpPr>
                <p:nvPr/>
              </p:nvGrpSpPr>
              <p:grpSpPr bwMode="auto">
                <a:xfrm>
                  <a:off x="2594" y="3142"/>
                  <a:ext cx="14" cy="13"/>
                  <a:chOff x="2594" y="3142"/>
                  <a:chExt cx="14" cy="13"/>
                </a:xfrm>
              </p:grpSpPr>
              <p:sp>
                <p:nvSpPr>
                  <p:cNvPr id="593" name="Freeform 3776"/>
                  <p:cNvSpPr>
                    <a:spLocks/>
                  </p:cNvSpPr>
                  <p:nvPr/>
                </p:nvSpPr>
                <p:spPr bwMode="auto">
                  <a:xfrm>
                    <a:off x="2594" y="3142"/>
                    <a:ext cx="14" cy="13"/>
                  </a:xfrm>
                  <a:custGeom>
                    <a:avLst/>
                    <a:gdLst>
                      <a:gd name="T0" fmla="*/ 14 w 14"/>
                      <a:gd name="T1" fmla="*/ 1 h 13"/>
                      <a:gd name="T2" fmla="*/ 11 w 14"/>
                      <a:gd name="T3" fmla="*/ 0 h 13"/>
                      <a:gd name="T4" fmla="*/ 0 w 14"/>
                      <a:gd name="T5" fmla="*/ 0 h 13"/>
                      <a:gd name="T6" fmla="*/ 0 w 14"/>
                      <a:gd name="T7" fmla="*/ 13 h 13"/>
                      <a:gd name="T8" fmla="*/ 11 w 14"/>
                      <a:gd name="T9" fmla="*/ 13 h 13"/>
                      <a:gd name="T10" fmla="*/ 8 w 14"/>
                      <a:gd name="T11" fmla="*/ 13 h 13"/>
                      <a:gd name="T12" fmla="*/ 14 w 14"/>
                      <a:gd name="T13" fmla="*/ 1 h 13"/>
                      <a:gd name="T14" fmla="*/ 12 w 14"/>
                      <a:gd name="T15" fmla="*/ 0 h 13"/>
                      <a:gd name="T16" fmla="*/ 11 w 14"/>
                      <a:gd name="T17" fmla="*/ 0 h 13"/>
                      <a:gd name="T18" fmla="*/ 14 w 14"/>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
                        <a:moveTo>
                          <a:pt x="14" y="1"/>
                        </a:moveTo>
                        <a:lnTo>
                          <a:pt x="11" y="0"/>
                        </a:lnTo>
                        <a:lnTo>
                          <a:pt x="0" y="0"/>
                        </a:lnTo>
                        <a:lnTo>
                          <a:pt x="0" y="13"/>
                        </a:lnTo>
                        <a:lnTo>
                          <a:pt x="11" y="13"/>
                        </a:lnTo>
                        <a:lnTo>
                          <a:pt x="8" y="13"/>
                        </a:lnTo>
                        <a:lnTo>
                          <a:pt x="14" y="1"/>
                        </a:lnTo>
                        <a:lnTo>
                          <a:pt x="12" y="0"/>
                        </a:lnTo>
                        <a:lnTo>
                          <a:pt x="11" y="0"/>
                        </a:lnTo>
                        <a:lnTo>
                          <a:pt x="14" y="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4" name="Freeform 3777"/>
                  <p:cNvSpPr>
                    <a:spLocks/>
                  </p:cNvSpPr>
                  <p:nvPr/>
                </p:nvSpPr>
                <p:spPr bwMode="auto">
                  <a:xfrm>
                    <a:off x="2594" y="3142"/>
                    <a:ext cx="14" cy="13"/>
                  </a:xfrm>
                  <a:custGeom>
                    <a:avLst/>
                    <a:gdLst>
                      <a:gd name="T0" fmla="*/ 14 w 14"/>
                      <a:gd name="T1" fmla="*/ 1 h 13"/>
                      <a:gd name="T2" fmla="*/ 11 w 14"/>
                      <a:gd name="T3" fmla="*/ 0 h 13"/>
                      <a:gd name="T4" fmla="*/ 0 w 14"/>
                      <a:gd name="T5" fmla="*/ 0 h 13"/>
                      <a:gd name="T6" fmla="*/ 0 w 14"/>
                      <a:gd name="T7" fmla="*/ 13 h 13"/>
                      <a:gd name="T8" fmla="*/ 11 w 14"/>
                      <a:gd name="T9" fmla="*/ 13 h 13"/>
                      <a:gd name="T10" fmla="*/ 8 w 14"/>
                      <a:gd name="T11" fmla="*/ 13 h 13"/>
                      <a:gd name="T12" fmla="*/ 14 w 14"/>
                      <a:gd name="T13" fmla="*/ 1 h 13"/>
                      <a:gd name="T14" fmla="*/ 12 w 14"/>
                      <a:gd name="T15" fmla="*/ 0 h 13"/>
                      <a:gd name="T16" fmla="*/ 11 w 14"/>
                      <a:gd name="T17" fmla="*/ 0 h 13"/>
                      <a:gd name="T18" fmla="*/ 14 w 14"/>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
                        <a:moveTo>
                          <a:pt x="14" y="1"/>
                        </a:moveTo>
                        <a:lnTo>
                          <a:pt x="11" y="0"/>
                        </a:lnTo>
                        <a:lnTo>
                          <a:pt x="0" y="0"/>
                        </a:lnTo>
                        <a:lnTo>
                          <a:pt x="0" y="13"/>
                        </a:lnTo>
                        <a:lnTo>
                          <a:pt x="11" y="13"/>
                        </a:lnTo>
                        <a:lnTo>
                          <a:pt x="8" y="13"/>
                        </a:lnTo>
                        <a:lnTo>
                          <a:pt x="14" y="1"/>
                        </a:lnTo>
                        <a:lnTo>
                          <a:pt x="12" y="0"/>
                        </a:lnTo>
                        <a:lnTo>
                          <a:pt x="11" y="0"/>
                        </a:lnTo>
                        <a:lnTo>
                          <a:pt x="14" y="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63" name="Group 3778"/>
                <p:cNvGrpSpPr>
                  <a:grpSpLocks/>
                </p:cNvGrpSpPr>
                <p:nvPr/>
              </p:nvGrpSpPr>
              <p:grpSpPr bwMode="auto">
                <a:xfrm>
                  <a:off x="2603" y="3142"/>
                  <a:ext cx="16" cy="13"/>
                  <a:chOff x="2603" y="3142"/>
                  <a:chExt cx="16" cy="13"/>
                </a:xfrm>
              </p:grpSpPr>
              <p:sp>
                <p:nvSpPr>
                  <p:cNvPr id="591" name="Freeform 3779"/>
                  <p:cNvSpPr>
                    <a:spLocks/>
                  </p:cNvSpPr>
                  <p:nvPr/>
                </p:nvSpPr>
                <p:spPr bwMode="auto">
                  <a:xfrm>
                    <a:off x="2603" y="3142"/>
                    <a:ext cx="16" cy="13"/>
                  </a:xfrm>
                  <a:custGeom>
                    <a:avLst/>
                    <a:gdLst>
                      <a:gd name="T0" fmla="*/ 16 w 16"/>
                      <a:gd name="T1" fmla="*/ 1 h 13"/>
                      <a:gd name="T2" fmla="*/ 16 w 16"/>
                      <a:gd name="T3" fmla="*/ 1 h 13"/>
                      <a:gd name="T4" fmla="*/ 12 w 16"/>
                      <a:gd name="T5" fmla="*/ 0 h 13"/>
                      <a:gd name="T6" fmla="*/ 0 w 16"/>
                      <a:gd name="T7" fmla="*/ 13 h 13"/>
                      <a:gd name="T8" fmla="*/ 4 w 16"/>
                      <a:gd name="T9" fmla="*/ 13 h 13"/>
                      <a:gd name="T10" fmla="*/ 16 w 16"/>
                      <a:gd name="T11" fmla="*/ 1 h 13"/>
                    </a:gdLst>
                    <a:ahLst/>
                    <a:cxnLst>
                      <a:cxn ang="0">
                        <a:pos x="T0" y="T1"/>
                      </a:cxn>
                      <a:cxn ang="0">
                        <a:pos x="T2" y="T3"/>
                      </a:cxn>
                      <a:cxn ang="0">
                        <a:pos x="T4" y="T5"/>
                      </a:cxn>
                      <a:cxn ang="0">
                        <a:pos x="T6" y="T7"/>
                      </a:cxn>
                      <a:cxn ang="0">
                        <a:pos x="T8" y="T9"/>
                      </a:cxn>
                      <a:cxn ang="0">
                        <a:pos x="T10" y="T11"/>
                      </a:cxn>
                    </a:cxnLst>
                    <a:rect l="0" t="0" r="r" b="b"/>
                    <a:pathLst>
                      <a:path w="16" h="13">
                        <a:moveTo>
                          <a:pt x="16" y="1"/>
                        </a:moveTo>
                        <a:lnTo>
                          <a:pt x="16" y="1"/>
                        </a:lnTo>
                        <a:lnTo>
                          <a:pt x="12" y="0"/>
                        </a:lnTo>
                        <a:lnTo>
                          <a:pt x="0" y="13"/>
                        </a:lnTo>
                        <a:lnTo>
                          <a:pt x="4" y="13"/>
                        </a:lnTo>
                        <a:lnTo>
                          <a:pt x="16" y="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2" name="Freeform 3780"/>
                  <p:cNvSpPr>
                    <a:spLocks/>
                  </p:cNvSpPr>
                  <p:nvPr/>
                </p:nvSpPr>
                <p:spPr bwMode="auto">
                  <a:xfrm>
                    <a:off x="2603" y="3142"/>
                    <a:ext cx="16" cy="13"/>
                  </a:xfrm>
                  <a:custGeom>
                    <a:avLst/>
                    <a:gdLst>
                      <a:gd name="T0" fmla="*/ 16 w 16"/>
                      <a:gd name="T1" fmla="*/ 1 h 13"/>
                      <a:gd name="T2" fmla="*/ 16 w 16"/>
                      <a:gd name="T3" fmla="*/ 1 h 13"/>
                      <a:gd name="T4" fmla="*/ 12 w 16"/>
                      <a:gd name="T5" fmla="*/ 0 h 13"/>
                      <a:gd name="T6" fmla="*/ 0 w 16"/>
                      <a:gd name="T7" fmla="*/ 13 h 13"/>
                      <a:gd name="T8" fmla="*/ 4 w 16"/>
                      <a:gd name="T9" fmla="*/ 13 h 13"/>
                      <a:gd name="T10" fmla="*/ 16 w 16"/>
                      <a:gd name="T11" fmla="*/ 1 h 13"/>
                    </a:gdLst>
                    <a:ahLst/>
                    <a:cxnLst>
                      <a:cxn ang="0">
                        <a:pos x="T0" y="T1"/>
                      </a:cxn>
                      <a:cxn ang="0">
                        <a:pos x="T2" y="T3"/>
                      </a:cxn>
                      <a:cxn ang="0">
                        <a:pos x="T4" y="T5"/>
                      </a:cxn>
                      <a:cxn ang="0">
                        <a:pos x="T6" y="T7"/>
                      </a:cxn>
                      <a:cxn ang="0">
                        <a:pos x="T8" y="T9"/>
                      </a:cxn>
                      <a:cxn ang="0">
                        <a:pos x="T10" y="T11"/>
                      </a:cxn>
                    </a:cxnLst>
                    <a:rect l="0" t="0" r="r" b="b"/>
                    <a:pathLst>
                      <a:path w="16" h="13">
                        <a:moveTo>
                          <a:pt x="16" y="1"/>
                        </a:moveTo>
                        <a:lnTo>
                          <a:pt x="16" y="1"/>
                        </a:lnTo>
                        <a:lnTo>
                          <a:pt x="12" y="0"/>
                        </a:lnTo>
                        <a:lnTo>
                          <a:pt x="0" y="13"/>
                        </a:lnTo>
                        <a:lnTo>
                          <a:pt x="4" y="13"/>
                        </a:lnTo>
                        <a:lnTo>
                          <a:pt x="16" y="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64" name="Group 3781"/>
                <p:cNvGrpSpPr>
                  <a:grpSpLocks/>
                </p:cNvGrpSpPr>
                <p:nvPr/>
              </p:nvGrpSpPr>
              <p:grpSpPr bwMode="auto">
                <a:xfrm>
                  <a:off x="2604" y="3143"/>
                  <a:ext cx="16" cy="14"/>
                  <a:chOff x="2604" y="3143"/>
                  <a:chExt cx="16" cy="14"/>
                </a:xfrm>
              </p:grpSpPr>
              <p:sp>
                <p:nvSpPr>
                  <p:cNvPr id="589" name="Freeform 3782"/>
                  <p:cNvSpPr>
                    <a:spLocks/>
                  </p:cNvSpPr>
                  <p:nvPr/>
                </p:nvSpPr>
                <p:spPr bwMode="auto">
                  <a:xfrm>
                    <a:off x="2604" y="3143"/>
                    <a:ext cx="16" cy="14"/>
                  </a:xfrm>
                  <a:custGeom>
                    <a:avLst/>
                    <a:gdLst>
                      <a:gd name="T0" fmla="*/ 16 w 16"/>
                      <a:gd name="T1" fmla="*/ 3 h 14"/>
                      <a:gd name="T2" fmla="*/ 11 w 16"/>
                      <a:gd name="T3" fmla="*/ 1 h 14"/>
                      <a:gd name="T4" fmla="*/ 11 w 16"/>
                      <a:gd name="T5" fmla="*/ 0 h 14"/>
                      <a:gd name="T6" fmla="*/ 2 w 16"/>
                      <a:gd name="T7" fmla="*/ 13 h 14"/>
                      <a:gd name="T8" fmla="*/ 4 w 16"/>
                      <a:gd name="T9" fmla="*/ 14 h 14"/>
                      <a:gd name="T10" fmla="*/ 0 w 16"/>
                      <a:gd name="T11" fmla="*/ 11 h 14"/>
                      <a:gd name="T12" fmla="*/ 16 w 16"/>
                      <a:gd name="T13" fmla="*/ 3 h 14"/>
                      <a:gd name="T14" fmla="*/ 13 w 16"/>
                      <a:gd name="T15" fmla="*/ 1 h 14"/>
                      <a:gd name="T16" fmla="*/ 11 w 16"/>
                      <a:gd name="T17" fmla="*/ 1 h 14"/>
                      <a:gd name="T18" fmla="*/ 16 w 16"/>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6" y="3"/>
                        </a:moveTo>
                        <a:lnTo>
                          <a:pt x="11" y="1"/>
                        </a:lnTo>
                        <a:lnTo>
                          <a:pt x="11" y="0"/>
                        </a:lnTo>
                        <a:lnTo>
                          <a:pt x="2" y="13"/>
                        </a:lnTo>
                        <a:lnTo>
                          <a:pt x="4" y="14"/>
                        </a:lnTo>
                        <a:lnTo>
                          <a:pt x="0" y="11"/>
                        </a:lnTo>
                        <a:lnTo>
                          <a:pt x="16" y="3"/>
                        </a:lnTo>
                        <a:lnTo>
                          <a:pt x="13" y="1"/>
                        </a:lnTo>
                        <a:lnTo>
                          <a:pt x="11" y="1"/>
                        </a:lnTo>
                        <a:lnTo>
                          <a:pt x="16" y="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0" name="Freeform 3783"/>
                  <p:cNvSpPr>
                    <a:spLocks/>
                  </p:cNvSpPr>
                  <p:nvPr/>
                </p:nvSpPr>
                <p:spPr bwMode="auto">
                  <a:xfrm>
                    <a:off x="2604" y="3143"/>
                    <a:ext cx="16" cy="14"/>
                  </a:xfrm>
                  <a:custGeom>
                    <a:avLst/>
                    <a:gdLst>
                      <a:gd name="T0" fmla="*/ 16 w 16"/>
                      <a:gd name="T1" fmla="*/ 3 h 14"/>
                      <a:gd name="T2" fmla="*/ 11 w 16"/>
                      <a:gd name="T3" fmla="*/ 1 h 14"/>
                      <a:gd name="T4" fmla="*/ 11 w 16"/>
                      <a:gd name="T5" fmla="*/ 0 h 14"/>
                      <a:gd name="T6" fmla="*/ 2 w 16"/>
                      <a:gd name="T7" fmla="*/ 13 h 14"/>
                      <a:gd name="T8" fmla="*/ 4 w 16"/>
                      <a:gd name="T9" fmla="*/ 14 h 14"/>
                      <a:gd name="T10" fmla="*/ 0 w 16"/>
                      <a:gd name="T11" fmla="*/ 11 h 14"/>
                      <a:gd name="T12" fmla="*/ 16 w 16"/>
                      <a:gd name="T13" fmla="*/ 3 h 14"/>
                      <a:gd name="T14" fmla="*/ 13 w 16"/>
                      <a:gd name="T15" fmla="*/ 1 h 14"/>
                      <a:gd name="T16" fmla="*/ 11 w 16"/>
                      <a:gd name="T17" fmla="*/ 1 h 14"/>
                      <a:gd name="T18" fmla="*/ 16 w 16"/>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6" y="3"/>
                        </a:moveTo>
                        <a:lnTo>
                          <a:pt x="11" y="1"/>
                        </a:lnTo>
                        <a:lnTo>
                          <a:pt x="11" y="0"/>
                        </a:lnTo>
                        <a:lnTo>
                          <a:pt x="2" y="13"/>
                        </a:lnTo>
                        <a:lnTo>
                          <a:pt x="4" y="14"/>
                        </a:lnTo>
                        <a:lnTo>
                          <a:pt x="0" y="11"/>
                        </a:lnTo>
                        <a:lnTo>
                          <a:pt x="16" y="3"/>
                        </a:lnTo>
                        <a:lnTo>
                          <a:pt x="13" y="1"/>
                        </a:lnTo>
                        <a:lnTo>
                          <a:pt x="11" y="1"/>
                        </a:lnTo>
                        <a:lnTo>
                          <a:pt x="16" y="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65" name="Group 3784"/>
                <p:cNvGrpSpPr>
                  <a:grpSpLocks/>
                </p:cNvGrpSpPr>
                <p:nvPr/>
              </p:nvGrpSpPr>
              <p:grpSpPr bwMode="auto">
                <a:xfrm>
                  <a:off x="2604" y="3144"/>
                  <a:ext cx="16" cy="13"/>
                  <a:chOff x="2604" y="3144"/>
                  <a:chExt cx="16" cy="13"/>
                </a:xfrm>
              </p:grpSpPr>
              <p:sp>
                <p:nvSpPr>
                  <p:cNvPr id="587" name="Freeform 3785"/>
                  <p:cNvSpPr>
                    <a:spLocks/>
                  </p:cNvSpPr>
                  <p:nvPr/>
                </p:nvSpPr>
                <p:spPr bwMode="auto">
                  <a:xfrm>
                    <a:off x="2604" y="3144"/>
                    <a:ext cx="16" cy="13"/>
                  </a:xfrm>
                  <a:custGeom>
                    <a:avLst/>
                    <a:gdLst>
                      <a:gd name="T0" fmla="*/ 12 w 16"/>
                      <a:gd name="T1" fmla="*/ 13 h 13"/>
                      <a:gd name="T2" fmla="*/ 12 w 16"/>
                      <a:gd name="T3" fmla="*/ 2 h 13"/>
                      <a:gd name="T4" fmla="*/ 12 w 16"/>
                      <a:gd name="T5" fmla="*/ 0 h 13"/>
                      <a:gd name="T6" fmla="*/ 0 w 16"/>
                      <a:gd name="T7" fmla="*/ 9 h 13"/>
                      <a:gd name="T8" fmla="*/ 1 w 16"/>
                      <a:gd name="T9" fmla="*/ 11 h 13"/>
                      <a:gd name="T10" fmla="*/ 2 w 16"/>
                      <a:gd name="T11" fmla="*/ 0 h 13"/>
                      <a:gd name="T12" fmla="*/ 12 w 16"/>
                      <a:gd name="T13" fmla="*/ 13 h 13"/>
                      <a:gd name="T14" fmla="*/ 16 w 16"/>
                      <a:gd name="T15" fmla="*/ 6 h 13"/>
                      <a:gd name="T16" fmla="*/ 12 w 16"/>
                      <a:gd name="T17" fmla="*/ 2 h 13"/>
                      <a:gd name="T18" fmla="*/ 12 w 1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12" y="13"/>
                        </a:moveTo>
                        <a:lnTo>
                          <a:pt x="12" y="2"/>
                        </a:lnTo>
                        <a:lnTo>
                          <a:pt x="12" y="0"/>
                        </a:lnTo>
                        <a:lnTo>
                          <a:pt x="0" y="9"/>
                        </a:lnTo>
                        <a:lnTo>
                          <a:pt x="1" y="11"/>
                        </a:lnTo>
                        <a:lnTo>
                          <a:pt x="2" y="0"/>
                        </a:lnTo>
                        <a:lnTo>
                          <a:pt x="12" y="13"/>
                        </a:lnTo>
                        <a:lnTo>
                          <a:pt x="16" y="6"/>
                        </a:lnTo>
                        <a:lnTo>
                          <a:pt x="12" y="2"/>
                        </a:lnTo>
                        <a:lnTo>
                          <a:pt x="12"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8" name="Freeform 3786"/>
                  <p:cNvSpPr>
                    <a:spLocks/>
                  </p:cNvSpPr>
                  <p:nvPr/>
                </p:nvSpPr>
                <p:spPr bwMode="auto">
                  <a:xfrm>
                    <a:off x="2604" y="3144"/>
                    <a:ext cx="16" cy="13"/>
                  </a:xfrm>
                  <a:custGeom>
                    <a:avLst/>
                    <a:gdLst>
                      <a:gd name="T0" fmla="*/ 12 w 16"/>
                      <a:gd name="T1" fmla="*/ 13 h 13"/>
                      <a:gd name="T2" fmla="*/ 12 w 16"/>
                      <a:gd name="T3" fmla="*/ 2 h 13"/>
                      <a:gd name="T4" fmla="*/ 12 w 16"/>
                      <a:gd name="T5" fmla="*/ 0 h 13"/>
                      <a:gd name="T6" fmla="*/ 0 w 16"/>
                      <a:gd name="T7" fmla="*/ 9 h 13"/>
                      <a:gd name="T8" fmla="*/ 1 w 16"/>
                      <a:gd name="T9" fmla="*/ 11 h 13"/>
                      <a:gd name="T10" fmla="*/ 2 w 16"/>
                      <a:gd name="T11" fmla="*/ 0 h 13"/>
                      <a:gd name="T12" fmla="*/ 12 w 16"/>
                      <a:gd name="T13" fmla="*/ 13 h 13"/>
                      <a:gd name="T14" fmla="*/ 16 w 16"/>
                      <a:gd name="T15" fmla="*/ 6 h 13"/>
                      <a:gd name="T16" fmla="*/ 12 w 16"/>
                      <a:gd name="T17" fmla="*/ 2 h 13"/>
                      <a:gd name="T18" fmla="*/ 12 w 1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12" y="13"/>
                        </a:moveTo>
                        <a:lnTo>
                          <a:pt x="12" y="2"/>
                        </a:lnTo>
                        <a:lnTo>
                          <a:pt x="12" y="0"/>
                        </a:lnTo>
                        <a:lnTo>
                          <a:pt x="0" y="9"/>
                        </a:lnTo>
                        <a:lnTo>
                          <a:pt x="1" y="11"/>
                        </a:lnTo>
                        <a:lnTo>
                          <a:pt x="2" y="0"/>
                        </a:lnTo>
                        <a:lnTo>
                          <a:pt x="12" y="13"/>
                        </a:lnTo>
                        <a:lnTo>
                          <a:pt x="16" y="6"/>
                        </a:lnTo>
                        <a:lnTo>
                          <a:pt x="12" y="2"/>
                        </a:lnTo>
                        <a:lnTo>
                          <a:pt x="12"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66" name="Group 3787"/>
                <p:cNvGrpSpPr>
                  <a:grpSpLocks/>
                </p:cNvGrpSpPr>
                <p:nvPr/>
              </p:nvGrpSpPr>
              <p:grpSpPr bwMode="auto">
                <a:xfrm>
                  <a:off x="2604" y="3144"/>
                  <a:ext cx="16" cy="13"/>
                  <a:chOff x="2604" y="3144"/>
                  <a:chExt cx="16" cy="13"/>
                </a:xfrm>
              </p:grpSpPr>
              <p:sp>
                <p:nvSpPr>
                  <p:cNvPr id="585" name="Freeform 3788"/>
                  <p:cNvSpPr>
                    <a:spLocks/>
                  </p:cNvSpPr>
                  <p:nvPr/>
                </p:nvSpPr>
                <p:spPr bwMode="auto">
                  <a:xfrm>
                    <a:off x="2604" y="3144"/>
                    <a:ext cx="16" cy="13"/>
                  </a:xfrm>
                  <a:custGeom>
                    <a:avLst/>
                    <a:gdLst>
                      <a:gd name="T0" fmla="*/ 16 w 16"/>
                      <a:gd name="T1" fmla="*/ 8 h 13"/>
                      <a:gd name="T2" fmla="*/ 14 w 16"/>
                      <a:gd name="T3" fmla="*/ 13 h 13"/>
                      <a:gd name="T4" fmla="*/ 3 w 16"/>
                      <a:gd name="T5" fmla="*/ 0 h 13"/>
                      <a:gd name="T6" fmla="*/ 1 w 16"/>
                      <a:gd name="T7" fmla="*/ 0 h 13"/>
                      <a:gd name="T8" fmla="*/ 0 w 16"/>
                      <a:gd name="T9" fmla="*/ 8 h 13"/>
                      <a:gd name="T10" fmla="*/ 1 w 16"/>
                      <a:gd name="T11" fmla="*/ 0 h 13"/>
                      <a:gd name="T12" fmla="*/ 0 w 16"/>
                      <a:gd name="T13" fmla="*/ 3 h 13"/>
                      <a:gd name="T14" fmla="*/ 0 w 16"/>
                      <a:gd name="T15" fmla="*/ 8 h 13"/>
                      <a:gd name="T16" fmla="*/ 16 w 16"/>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8"/>
                        </a:moveTo>
                        <a:lnTo>
                          <a:pt x="14" y="13"/>
                        </a:lnTo>
                        <a:lnTo>
                          <a:pt x="3" y="0"/>
                        </a:lnTo>
                        <a:lnTo>
                          <a:pt x="1" y="0"/>
                        </a:lnTo>
                        <a:lnTo>
                          <a:pt x="0" y="8"/>
                        </a:lnTo>
                        <a:lnTo>
                          <a:pt x="1" y="0"/>
                        </a:lnTo>
                        <a:lnTo>
                          <a:pt x="0" y="3"/>
                        </a:lnTo>
                        <a:lnTo>
                          <a:pt x="0" y="8"/>
                        </a:lnTo>
                        <a:lnTo>
                          <a:pt x="16" y="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6" name="Freeform 3789"/>
                  <p:cNvSpPr>
                    <a:spLocks/>
                  </p:cNvSpPr>
                  <p:nvPr/>
                </p:nvSpPr>
                <p:spPr bwMode="auto">
                  <a:xfrm>
                    <a:off x="2604" y="3144"/>
                    <a:ext cx="16" cy="13"/>
                  </a:xfrm>
                  <a:custGeom>
                    <a:avLst/>
                    <a:gdLst>
                      <a:gd name="T0" fmla="*/ 16 w 16"/>
                      <a:gd name="T1" fmla="*/ 8 h 13"/>
                      <a:gd name="T2" fmla="*/ 14 w 16"/>
                      <a:gd name="T3" fmla="*/ 13 h 13"/>
                      <a:gd name="T4" fmla="*/ 3 w 16"/>
                      <a:gd name="T5" fmla="*/ 0 h 13"/>
                      <a:gd name="T6" fmla="*/ 1 w 16"/>
                      <a:gd name="T7" fmla="*/ 0 h 13"/>
                      <a:gd name="T8" fmla="*/ 0 w 16"/>
                      <a:gd name="T9" fmla="*/ 8 h 13"/>
                      <a:gd name="T10" fmla="*/ 1 w 16"/>
                      <a:gd name="T11" fmla="*/ 0 h 13"/>
                      <a:gd name="T12" fmla="*/ 0 w 16"/>
                      <a:gd name="T13" fmla="*/ 3 h 13"/>
                      <a:gd name="T14" fmla="*/ 0 w 16"/>
                      <a:gd name="T15" fmla="*/ 8 h 13"/>
                      <a:gd name="T16" fmla="*/ 16 w 16"/>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8"/>
                        </a:moveTo>
                        <a:lnTo>
                          <a:pt x="14" y="13"/>
                        </a:lnTo>
                        <a:lnTo>
                          <a:pt x="3" y="0"/>
                        </a:lnTo>
                        <a:lnTo>
                          <a:pt x="1" y="0"/>
                        </a:lnTo>
                        <a:lnTo>
                          <a:pt x="0" y="8"/>
                        </a:lnTo>
                        <a:lnTo>
                          <a:pt x="1" y="0"/>
                        </a:lnTo>
                        <a:lnTo>
                          <a:pt x="0" y="3"/>
                        </a:lnTo>
                        <a:lnTo>
                          <a:pt x="0" y="8"/>
                        </a:lnTo>
                        <a:lnTo>
                          <a:pt x="16" y="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67" name="Group 3790"/>
                <p:cNvGrpSpPr>
                  <a:grpSpLocks/>
                </p:cNvGrpSpPr>
                <p:nvPr/>
              </p:nvGrpSpPr>
              <p:grpSpPr bwMode="auto">
                <a:xfrm>
                  <a:off x="2604" y="3144"/>
                  <a:ext cx="16" cy="14"/>
                  <a:chOff x="2604" y="3144"/>
                  <a:chExt cx="16" cy="14"/>
                </a:xfrm>
              </p:grpSpPr>
              <p:sp>
                <p:nvSpPr>
                  <p:cNvPr id="583" name="Freeform 3791"/>
                  <p:cNvSpPr>
                    <a:spLocks/>
                  </p:cNvSpPr>
                  <p:nvPr/>
                </p:nvSpPr>
                <p:spPr bwMode="auto">
                  <a:xfrm>
                    <a:off x="2604" y="314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4" name="Freeform 3792"/>
                  <p:cNvSpPr>
                    <a:spLocks/>
                  </p:cNvSpPr>
                  <p:nvPr/>
                </p:nvSpPr>
                <p:spPr bwMode="auto">
                  <a:xfrm>
                    <a:off x="2604" y="314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68" name="Group 3793"/>
                <p:cNvGrpSpPr>
                  <a:grpSpLocks/>
                </p:cNvGrpSpPr>
                <p:nvPr/>
              </p:nvGrpSpPr>
              <p:grpSpPr bwMode="auto">
                <a:xfrm>
                  <a:off x="2604" y="3150"/>
                  <a:ext cx="16" cy="14"/>
                  <a:chOff x="2604" y="3150"/>
                  <a:chExt cx="16" cy="14"/>
                </a:xfrm>
              </p:grpSpPr>
              <p:sp>
                <p:nvSpPr>
                  <p:cNvPr id="581" name="Freeform 3794"/>
                  <p:cNvSpPr>
                    <a:spLocks/>
                  </p:cNvSpPr>
                  <p:nvPr/>
                </p:nvSpPr>
                <p:spPr bwMode="auto">
                  <a:xfrm>
                    <a:off x="2604" y="3150"/>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2" name="Freeform 3795"/>
                  <p:cNvSpPr>
                    <a:spLocks/>
                  </p:cNvSpPr>
                  <p:nvPr/>
                </p:nvSpPr>
                <p:spPr bwMode="auto">
                  <a:xfrm>
                    <a:off x="2604" y="3150"/>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69" name="Group 3796"/>
                <p:cNvGrpSpPr>
                  <a:grpSpLocks/>
                </p:cNvGrpSpPr>
                <p:nvPr/>
              </p:nvGrpSpPr>
              <p:grpSpPr bwMode="auto">
                <a:xfrm>
                  <a:off x="2604" y="3162"/>
                  <a:ext cx="16" cy="13"/>
                  <a:chOff x="2604" y="3162"/>
                  <a:chExt cx="16" cy="13"/>
                </a:xfrm>
              </p:grpSpPr>
              <p:sp>
                <p:nvSpPr>
                  <p:cNvPr id="579" name="Freeform 3797"/>
                  <p:cNvSpPr>
                    <a:spLocks/>
                  </p:cNvSpPr>
                  <p:nvPr/>
                </p:nvSpPr>
                <p:spPr bwMode="auto">
                  <a:xfrm>
                    <a:off x="2604" y="3162"/>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0" name="Freeform 3798"/>
                  <p:cNvSpPr>
                    <a:spLocks/>
                  </p:cNvSpPr>
                  <p:nvPr/>
                </p:nvSpPr>
                <p:spPr bwMode="auto">
                  <a:xfrm>
                    <a:off x="2604" y="3162"/>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70" name="Group 3799"/>
                <p:cNvGrpSpPr>
                  <a:grpSpLocks/>
                </p:cNvGrpSpPr>
                <p:nvPr/>
              </p:nvGrpSpPr>
              <p:grpSpPr bwMode="auto">
                <a:xfrm>
                  <a:off x="2604" y="3171"/>
                  <a:ext cx="16" cy="13"/>
                  <a:chOff x="2604" y="3171"/>
                  <a:chExt cx="16" cy="13"/>
                </a:xfrm>
              </p:grpSpPr>
              <p:sp>
                <p:nvSpPr>
                  <p:cNvPr id="577" name="Freeform 3800"/>
                  <p:cNvSpPr>
                    <a:spLocks/>
                  </p:cNvSpPr>
                  <p:nvPr/>
                </p:nvSpPr>
                <p:spPr bwMode="auto">
                  <a:xfrm>
                    <a:off x="2604" y="3171"/>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 name="Freeform 3801"/>
                  <p:cNvSpPr>
                    <a:spLocks/>
                  </p:cNvSpPr>
                  <p:nvPr/>
                </p:nvSpPr>
                <p:spPr bwMode="auto">
                  <a:xfrm>
                    <a:off x="2604" y="3171"/>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71" name="Group 3802"/>
                <p:cNvGrpSpPr>
                  <a:grpSpLocks/>
                </p:cNvGrpSpPr>
                <p:nvPr/>
              </p:nvGrpSpPr>
              <p:grpSpPr bwMode="auto">
                <a:xfrm>
                  <a:off x="2604" y="3181"/>
                  <a:ext cx="16" cy="14"/>
                  <a:chOff x="2604" y="3181"/>
                  <a:chExt cx="16" cy="14"/>
                </a:xfrm>
              </p:grpSpPr>
              <p:sp>
                <p:nvSpPr>
                  <p:cNvPr id="575" name="Freeform 3803"/>
                  <p:cNvSpPr>
                    <a:spLocks/>
                  </p:cNvSpPr>
                  <p:nvPr/>
                </p:nvSpPr>
                <p:spPr bwMode="auto">
                  <a:xfrm>
                    <a:off x="2604" y="3181"/>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 name="Freeform 3804"/>
                  <p:cNvSpPr>
                    <a:spLocks/>
                  </p:cNvSpPr>
                  <p:nvPr/>
                </p:nvSpPr>
                <p:spPr bwMode="auto">
                  <a:xfrm>
                    <a:off x="2604" y="3181"/>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72" name="Group 3805"/>
                <p:cNvGrpSpPr>
                  <a:grpSpLocks/>
                </p:cNvGrpSpPr>
                <p:nvPr/>
              </p:nvGrpSpPr>
              <p:grpSpPr bwMode="auto">
                <a:xfrm>
                  <a:off x="2604" y="3190"/>
                  <a:ext cx="16" cy="13"/>
                  <a:chOff x="2604" y="3190"/>
                  <a:chExt cx="16" cy="13"/>
                </a:xfrm>
              </p:grpSpPr>
              <p:sp>
                <p:nvSpPr>
                  <p:cNvPr id="573" name="Freeform 3806"/>
                  <p:cNvSpPr>
                    <a:spLocks/>
                  </p:cNvSpPr>
                  <p:nvPr/>
                </p:nvSpPr>
                <p:spPr bwMode="auto">
                  <a:xfrm>
                    <a:off x="2604" y="3190"/>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 name="Freeform 3807"/>
                  <p:cNvSpPr>
                    <a:spLocks/>
                  </p:cNvSpPr>
                  <p:nvPr/>
                </p:nvSpPr>
                <p:spPr bwMode="auto">
                  <a:xfrm>
                    <a:off x="2604" y="3190"/>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73" name="Group 3808"/>
                <p:cNvGrpSpPr>
                  <a:grpSpLocks/>
                </p:cNvGrpSpPr>
                <p:nvPr/>
              </p:nvGrpSpPr>
              <p:grpSpPr bwMode="auto">
                <a:xfrm>
                  <a:off x="2604" y="3198"/>
                  <a:ext cx="16" cy="14"/>
                  <a:chOff x="2604" y="3198"/>
                  <a:chExt cx="16" cy="14"/>
                </a:xfrm>
              </p:grpSpPr>
              <p:sp>
                <p:nvSpPr>
                  <p:cNvPr id="571" name="Freeform 3809"/>
                  <p:cNvSpPr>
                    <a:spLocks/>
                  </p:cNvSpPr>
                  <p:nvPr/>
                </p:nvSpPr>
                <p:spPr bwMode="auto">
                  <a:xfrm>
                    <a:off x="2604" y="3198"/>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 name="Freeform 3810"/>
                  <p:cNvSpPr>
                    <a:spLocks/>
                  </p:cNvSpPr>
                  <p:nvPr/>
                </p:nvSpPr>
                <p:spPr bwMode="auto">
                  <a:xfrm>
                    <a:off x="2604" y="3198"/>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74" name="Group 3811"/>
                <p:cNvGrpSpPr>
                  <a:grpSpLocks/>
                </p:cNvGrpSpPr>
                <p:nvPr/>
              </p:nvGrpSpPr>
              <p:grpSpPr bwMode="auto">
                <a:xfrm>
                  <a:off x="2604" y="3204"/>
                  <a:ext cx="16" cy="14"/>
                  <a:chOff x="2604" y="3204"/>
                  <a:chExt cx="16" cy="14"/>
                </a:xfrm>
              </p:grpSpPr>
              <p:sp>
                <p:nvSpPr>
                  <p:cNvPr id="569" name="Freeform 3812"/>
                  <p:cNvSpPr>
                    <a:spLocks/>
                  </p:cNvSpPr>
                  <p:nvPr/>
                </p:nvSpPr>
                <p:spPr bwMode="auto">
                  <a:xfrm>
                    <a:off x="2604" y="320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 name="Freeform 3813"/>
                  <p:cNvSpPr>
                    <a:spLocks/>
                  </p:cNvSpPr>
                  <p:nvPr/>
                </p:nvSpPr>
                <p:spPr bwMode="auto">
                  <a:xfrm>
                    <a:off x="2604" y="320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75" name="Group 3814"/>
                <p:cNvGrpSpPr>
                  <a:grpSpLocks/>
                </p:cNvGrpSpPr>
                <p:nvPr/>
              </p:nvGrpSpPr>
              <p:grpSpPr bwMode="auto">
                <a:xfrm>
                  <a:off x="2604" y="3207"/>
                  <a:ext cx="16" cy="14"/>
                  <a:chOff x="2604" y="3207"/>
                  <a:chExt cx="16" cy="14"/>
                </a:xfrm>
              </p:grpSpPr>
              <p:sp>
                <p:nvSpPr>
                  <p:cNvPr id="567" name="Freeform 3815"/>
                  <p:cNvSpPr>
                    <a:spLocks/>
                  </p:cNvSpPr>
                  <p:nvPr/>
                </p:nvSpPr>
                <p:spPr bwMode="auto">
                  <a:xfrm>
                    <a:off x="2604" y="3207"/>
                    <a:ext cx="16" cy="14"/>
                  </a:xfrm>
                  <a:custGeom>
                    <a:avLst/>
                    <a:gdLst>
                      <a:gd name="T0" fmla="*/ 14 w 16"/>
                      <a:gd name="T1" fmla="*/ 14 h 14"/>
                      <a:gd name="T2" fmla="*/ 16 w 16"/>
                      <a:gd name="T3" fmla="*/ 6 h 14"/>
                      <a:gd name="T4" fmla="*/ 16 w 16"/>
                      <a:gd name="T5" fmla="*/ 0 h 14"/>
                      <a:gd name="T6" fmla="*/ 0 w 16"/>
                      <a:gd name="T7" fmla="*/ 0 h 14"/>
                      <a:gd name="T8" fmla="*/ 0 w 16"/>
                      <a:gd name="T9" fmla="*/ 6 h 14"/>
                      <a:gd name="T10" fmla="*/ 1 w 16"/>
                      <a:gd name="T11" fmla="*/ 0 h 14"/>
                      <a:gd name="T12" fmla="*/ 14 w 16"/>
                      <a:gd name="T13" fmla="*/ 14 h 14"/>
                      <a:gd name="T14" fmla="*/ 16 w 16"/>
                      <a:gd name="T15" fmla="*/ 10 h 14"/>
                      <a:gd name="T16" fmla="*/ 16 w 16"/>
                      <a:gd name="T17" fmla="*/ 6 h 14"/>
                      <a:gd name="T18" fmla="*/ 14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4" y="14"/>
                        </a:moveTo>
                        <a:lnTo>
                          <a:pt x="16" y="6"/>
                        </a:lnTo>
                        <a:lnTo>
                          <a:pt x="16" y="0"/>
                        </a:lnTo>
                        <a:lnTo>
                          <a:pt x="0" y="0"/>
                        </a:lnTo>
                        <a:lnTo>
                          <a:pt x="0" y="6"/>
                        </a:lnTo>
                        <a:lnTo>
                          <a:pt x="1" y="0"/>
                        </a:lnTo>
                        <a:lnTo>
                          <a:pt x="14" y="14"/>
                        </a:lnTo>
                        <a:lnTo>
                          <a:pt x="16" y="10"/>
                        </a:lnTo>
                        <a:lnTo>
                          <a:pt x="16" y="6"/>
                        </a:lnTo>
                        <a:lnTo>
                          <a:pt x="14"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 name="Freeform 3816"/>
                  <p:cNvSpPr>
                    <a:spLocks/>
                  </p:cNvSpPr>
                  <p:nvPr/>
                </p:nvSpPr>
                <p:spPr bwMode="auto">
                  <a:xfrm>
                    <a:off x="2604" y="3207"/>
                    <a:ext cx="16" cy="14"/>
                  </a:xfrm>
                  <a:custGeom>
                    <a:avLst/>
                    <a:gdLst>
                      <a:gd name="T0" fmla="*/ 14 w 16"/>
                      <a:gd name="T1" fmla="*/ 14 h 14"/>
                      <a:gd name="T2" fmla="*/ 16 w 16"/>
                      <a:gd name="T3" fmla="*/ 6 h 14"/>
                      <a:gd name="T4" fmla="*/ 16 w 16"/>
                      <a:gd name="T5" fmla="*/ 0 h 14"/>
                      <a:gd name="T6" fmla="*/ 0 w 16"/>
                      <a:gd name="T7" fmla="*/ 0 h 14"/>
                      <a:gd name="T8" fmla="*/ 0 w 16"/>
                      <a:gd name="T9" fmla="*/ 6 h 14"/>
                      <a:gd name="T10" fmla="*/ 1 w 16"/>
                      <a:gd name="T11" fmla="*/ 0 h 14"/>
                      <a:gd name="T12" fmla="*/ 14 w 16"/>
                      <a:gd name="T13" fmla="*/ 14 h 14"/>
                      <a:gd name="T14" fmla="*/ 16 w 16"/>
                      <a:gd name="T15" fmla="*/ 10 h 14"/>
                      <a:gd name="T16" fmla="*/ 16 w 16"/>
                      <a:gd name="T17" fmla="*/ 6 h 14"/>
                      <a:gd name="T18" fmla="*/ 14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4" y="14"/>
                        </a:moveTo>
                        <a:lnTo>
                          <a:pt x="16" y="6"/>
                        </a:lnTo>
                        <a:lnTo>
                          <a:pt x="16" y="0"/>
                        </a:lnTo>
                        <a:lnTo>
                          <a:pt x="0" y="0"/>
                        </a:lnTo>
                        <a:lnTo>
                          <a:pt x="0" y="6"/>
                        </a:lnTo>
                        <a:lnTo>
                          <a:pt x="1" y="0"/>
                        </a:lnTo>
                        <a:lnTo>
                          <a:pt x="14" y="14"/>
                        </a:lnTo>
                        <a:lnTo>
                          <a:pt x="16" y="10"/>
                        </a:lnTo>
                        <a:lnTo>
                          <a:pt x="16" y="6"/>
                        </a:lnTo>
                        <a:lnTo>
                          <a:pt x="14"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76" name="Group 3817"/>
                <p:cNvGrpSpPr>
                  <a:grpSpLocks/>
                </p:cNvGrpSpPr>
                <p:nvPr/>
              </p:nvGrpSpPr>
              <p:grpSpPr bwMode="auto">
                <a:xfrm>
                  <a:off x="2604" y="3211"/>
                  <a:ext cx="16" cy="13"/>
                  <a:chOff x="2604" y="3211"/>
                  <a:chExt cx="16" cy="13"/>
                </a:xfrm>
              </p:grpSpPr>
              <p:sp>
                <p:nvSpPr>
                  <p:cNvPr id="565" name="Freeform 3818"/>
                  <p:cNvSpPr>
                    <a:spLocks/>
                  </p:cNvSpPr>
                  <p:nvPr/>
                </p:nvSpPr>
                <p:spPr bwMode="auto">
                  <a:xfrm>
                    <a:off x="2604" y="3211"/>
                    <a:ext cx="16" cy="13"/>
                  </a:xfrm>
                  <a:custGeom>
                    <a:avLst/>
                    <a:gdLst>
                      <a:gd name="T0" fmla="*/ 14 w 16"/>
                      <a:gd name="T1" fmla="*/ 13 h 13"/>
                      <a:gd name="T2" fmla="*/ 14 w 16"/>
                      <a:gd name="T3" fmla="*/ 12 h 13"/>
                      <a:gd name="T4" fmla="*/ 16 w 16"/>
                      <a:gd name="T5" fmla="*/ 9 h 13"/>
                      <a:gd name="T6" fmla="*/ 2 w 16"/>
                      <a:gd name="T7" fmla="*/ 0 h 13"/>
                      <a:gd name="T8" fmla="*/ 0 w 16"/>
                      <a:gd name="T9" fmla="*/ 2 h 13"/>
                      <a:gd name="T10" fmla="*/ 2 w 16"/>
                      <a:gd name="T11" fmla="*/ 0 h 13"/>
                      <a:gd name="T12" fmla="*/ 14 w 16"/>
                      <a:gd name="T13" fmla="*/ 13 h 13"/>
                      <a:gd name="T14" fmla="*/ 14 w 16"/>
                      <a:gd name="T15" fmla="*/ 12 h 13"/>
                      <a:gd name="T16" fmla="*/ 14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4" y="13"/>
                        </a:moveTo>
                        <a:lnTo>
                          <a:pt x="14" y="12"/>
                        </a:lnTo>
                        <a:lnTo>
                          <a:pt x="16" y="9"/>
                        </a:lnTo>
                        <a:lnTo>
                          <a:pt x="2" y="0"/>
                        </a:lnTo>
                        <a:lnTo>
                          <a:pt x="0" y="2"/>
                        </a:lnTo>
                        <a:lnTo>
                          <a:pt x="2" y="0"/>
                        </a:lnTo>
                        <a:lnTo>
                          <a:pt x="14" y="13"/>
                        </a:lnTo>
                        <a:lnTo>
                          <a:pt x="14" y="12"/>
                        </a:lnTo>
                        <a:lnTo>
                          <a:pt x="14"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 name="Freeform 3819"/>
                  <p:cNvSpPr>
                    <a:spLocks/>
                  </p:cNvSpPr>
                  <p:nvPr/>
                </p:nvSpPr>
                <p:spPr bwMode="auto">
                  <a:xfrm>
                    <a:off x="2604" y="3211"/>
                    <a:ext cx="16" cy="13"/>
                  </a:xfrm>
                  <a:custGeom>
                    <a:avLst/>
                    <a:gdLst>
                      <a:gd name="T0" fmla="*/ 14 w 16"/>
                      <a:gd name="T1" fmla="*/ 13 h 13"/>
                      <a:gd name="T2" fmla="*/ 14 w 16"/>
                      <a:gd name="T3" fmla="*/ 12 h 13"/>
                      <a:gd name="T4" fmla="*/ 16 w 16"/>
                      <a:gd name="T5" fmla="*/ 9 h 13"/>
                      <a:gd name="T6" fmla="*/ 2 w 16"/>
                      <a:gd name="T7" fmla="*/ 0 h 13"/>
                      <a:gd name="T8" fmla="*/ 0 w 16"/>
                      <a:gd name="T9" fmla="*/ 2 h 13"/>
                      <a:gd name="T10" fmla="*/ 2 w 16"/>
                      <a:gd name="T11" fmla="*/ 0 h 13"/>
                      <a:gd name="T12" fmla="*/ 14 w 16"/>
                      <a:gd name="T13" fmla="*/ 13 h 13"/>
                      <a:gd name="T14" fmla="*/ 14 w 16"/>
                      <a:gd name="T15" fmla="*/ 12 h 13"/>
                      <a:gd name="T16" fmla="*/ 14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4" y="13"/>
                        </a:moveTo>
                        <a:lnTo>
                          <a:pt x="14" y="12"/>
                        </a:lnTo>
                        <a:lnTo>
                          <a:pt x="16" y="9"/>
                        </a:lnTo>
                        <a:lnTo>
                          <a:pt x="2" y="0"/>
                        </a:lnTo>
                        <a:lnTo>
                          <a:pt x="0" y="2"/>
                        </a:lnTo>
                        <a:lnTo>
                          <a:pt x="2" y="0"/>
                        </a:lnTo>
                        <a:lnTo>
                          <a:pt x="14" y="13"/>
                        </a:lnTo>
                        <a:lnTo>
                          <a:pt x="14" y="12"/>
                        </a:lnTo>
                        <a:lnTo>
                          <a:pt x="14"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77" name="Group 3820"/>
                <p:cNvGrpSpPr>
                  <a:grpSpLocks/>
                </p:cNvGrpSpPr>
                <p:nvPr/>
              </p:nvGrpSpPr>
              <p:grpSpPr bwMode="auto">
                <a:xfrm>
                  <a:off x="2604" y="3214"/>
                  <a:ext cx="16" cy="14"/>
                  <a:chOff x="2604" y="3214"/>
                  <a:chExt cx="16" cy="14"/>
                </a:xfrm>
              </p:grpSpPr>
              <p:sp>
                <p:nvSpPr>
                  <p:cNvPr id="563" name="Freeform 3821"/>
                  <p:cNvSpPr>
                    <a:spLocks/>
                  </p:cNvSpPr>
                  <p:nvPr/>
                </p:nvSpPr>
                <p:spPr bwMode="auto">
                  <a:xfrm>
                    <a:off x="2604" y="3214"/>
                    <a:ext cx="16" cy="14"/>
                  </a:xfrm>
                  <a:custGeom>
                    <a:avLst/>
                    <a:gdLst>
                      <a:gd name="T0" fmla="*/ 8 w 16"/>
                      <a:gd name="T1" fmla="*/ 14 h 14"/>
                      <a:gd name="T2" fmla="*/ 16 w 16"/>
                      <a:gd name="T3" fmla="*/ 13 h 14"/>
                      <a:gd name="T4" fmla="*/ 16 w 16"/>
                      <a:gd name="T5" fmla="*/ 11 h 14"/>
                      <a:gd name="T6" fmla="*/ 2 w 16"/>
                      <a:gd name="T7" fmla="*/ 2 h 14"/>
                      <a:gd name="T8" fmla="*/ 0 w 16"/>
                      <a:gd name="T9" fmla="*/ 2 h 14"/>
                      <a:gd name="T10" fmla="*/ 8 w 16"/>
                      <a:gd name="T11" fmla="*/ 0 h 14"/>
                      <a:gd name="T12" fmla="*/ 8 w 16"/>
                      <a:gd name="T13" fmla="*/ 14 h 14"/>
                      <a:gd name="T14" fmla="*/ 13 w 16"/>
                      <a:gd name="T15" fmla="*/ 14 h 14"/>
                      <a:gd name="T16" fmla="*/ 16 w 16"/>
                      <a:gd name="T17" fmla="*/ 13 h 14"/>
                      <a:gd name="T18" fmla="*/ 8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8" y="14"/>
                        </a:moveTo>
                        <a:lnTo>
                          <a:pt x="16" y="13"/>
                        </a:lnTo>
                        <a:lnTo>
                          <a:pt x="16" y="11"/>
                        </a:lnTo>
                        <a:lnTo>
                          <a:pt x="2" y="2"/>
                        </a:lnTo>
                        <a:lnTo>
                          <a:pt x="0" y="2"/>
                        </a:lnTo>
                        <a:lnTo>
                          <a:pt x="8" y="0"/>
                        </a:lnTo>
                        <a:lnTo>
                          <a:pt x="8" y="14"/>
                        </a:lnTo>
                        <a:lnTo>
                          <a:pt x="13" y="14"/>
                        </a:lnTo>
                        <a:lnTo>
                          <a:pt x="16" y="13"/>
                        </a:lnTo>
                        <a:lnTo>
                          <a:pt x="8"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 name="Freeform 3822"/>
                  <p:cNvSpPr>
                    <a:spLocks/>
                  </p:cNvSpPr>
                  <p:nvPr/>
                </p:nvSpPr>
                <p:spPr bwMode="auto">
                  <a:xfrm>
                    <a:off x="2604" y="3214"/>
                    <a:ext cx="16" cy="14"/>
                  </a:xfrm>
                  <a:custGeom>
                    <a:avLst/>
                    <a:gdLst>
                      <a:gd name="T0" fmla="*/ 8 w 16"/>
                      <a:gd name="T1" fmla="*/ 14 h 14"/>
                      <a:gd name="T2" fmla="*/ 16 w 16"/>
                      <a:gd name="T3" fmla="*/ 13 h 14"/>
                      <a:gd name="T4" fmla="*/ 16 w 16"/>
                      <a:gd name="T5" fmla="*/ 11 h 14"/>
                      <a:gd name="T6" fmla="*/ 2 w 16"/>
                      <a:gd name="T7" fmla="*/ 2 h 14"/>
                      <a:gd name="T8" fmla="*/ 0 w 16"/>
                      <a:gd name="T9" fmla="*/ 2 h 14"/>
                      <a:gd name="T10" fmla="*/ 8 w 16"/>
                      <a:gd name="T11" fmla="*/ 0 h 14"/>
                      <a:gd name="T12" fmla="*/ 8 w 16"/>
                      <a:gd name="T13" fmla="*/ 14 h 14"/>
                      <a:gd name="T14" fmla="*/ 13 w 16"/>
                      <a:gd name="T15" fmla="*/ 14 h 14"/>
                      <a:gd name="T16" fmla="*/ 16 w 16"/>
                      <a:gd name="T17" fmla="*/ 13 h 14"/>
                      <a:gd name="T18" fmla="*/ 8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8" y="14"/>
                        </a:moveTo>
                        <a:lnTo>
                          <a:pt x="16" y="13"/>
                        </a:lnTo>
                        <a:lnTo>
                          <a:pt x="16" y="11"/>
                        </a:lnTo>
                        <a:lnTo>
                          <a:pt x="2" y="2"/>
                        </a:lnTo>
                        <a:lnTo>
                          <a:pt x="0" y="2"/>
                        </a:lnTo>
                        <a:lnTo>
                          <a:pt x="8" y="0"/>
                        </a:lnTo>
                        <a:lnTo>
                          <a:pt x="8" y="14"/>
                        </a:lnTo>
                        <a:lnTo>
                          <a:pt x="13" y="14"/>
                        </a:lnTo>
                        <a:lnTo>
                          <a:pt x="16" y="13"/>
                        </a:lnTo>
                        <a:lnTo>
                          <a:pt x="8"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78" name="Group 3823"/>
                <p:cNvGrpSpPr>
                  <a:grpSpLocks/>
                </p:cNvGrpSpPr>
                <p:nvPr/>
              </p:nvGrpSpPr>
              <p:grpSpPr bwMode="auto">
                <a:xfrm>
                  <a:off x="2603" y="3214"/>
                  <a:ext cx="16" cy="14"/>
                  <a:chOff x="2603" y="3214"/>
                  <a:chExt cx="16" cy="14"/>
                </a:xfrm>
              </p:grpSpPr>
              <p:sp>
                <p:nvSpPr>
                  <p:cNvPr id="561" name="Freeform 3824"/>
                  <p:cNvSpPr>
                    <a:spLocks/>
                  </p:cNvSpPr>
                  <p:nvPr/>
                </p:nvSpPr>
                <p:spPr bwMode="auto">
                  <a:xfrm>
                    <a:off x="2603" y="3214"/>
                    <a:ext cx="16" cy="14"/>
                  </a:xfrm>
                  <a:custGeom>
                    <a:avLst/>
                    <a:gdLst>
                      <a:gd name="T0" fmla="*/ 16 w 16"/>
                      <a:gd name="T1" fmla="*/ 14 h 14"/>
                      <a:gd name="T2" fmla="*/ 16 w 16"/>
                      <a:gd name="T3" fmla="*/ 14 h 14"/>
                      <a:gd name="T4" fmla="*/ 0 w 16"/>
                      <a:gd name="T5" fmla="*/ 14 h 14"/>
                      <a:gd name="T6" fmla="*/ 0 w 16"/>
                      <a:gd name="T7" fmla="*/ 0 h 14"/>
                      <a:gd name="T8" fmla="*/ 16 w 16"/>
                      <a:gd name="T9" fmla="*/ 0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0" y="14"/>
                        </a:lnTo>
                        <a:lnTo>
                          <a:pt x="0" y="0"/>
                        </a:lnTo>
                        <a:lnTo>
                          <a:pt x="16" y="0"/>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 name="Freeform 3825"/>
                  <p:cNvSpPr>
                    <a:spLocks/>
                  </p:cNvSpPr>
                  <p:nvPr/>
                </p:nvSpPr>
                <p:spPr bwMode="auto">
                  <a:xfrm>
                    <a:off x="2603" y="3214"/>
                    <a:ext cx="16" cy="14"/>
                  </a:xfrm>
                  <a:custGeom>
                    <a:avLst/>
                    <a:gdLst>
                      <a:gd name="T0" fmla="*/ 16 w 16"/>
                      <a:gd name="T1" fmla="*/ 14 h 14"/>
                      <a:gd name="T2" fmla="*/ 16 w 16"/>
                      <a:gd name="T3" fmla="*/ 14 h 14"/>
                      <a:gd name="T4" fmla="*/ 0 w 16"/>
                      <a:gd name="T5" fmla="*/ 14 h 14"/>
                      <a:gd name="T6" fmla="*/ 0 w 16"/>
                      <a:gd name="T7" fmla="*/ 0 h 14"/>
                      <a:gd name="T8" fmla="*/ 16 w 16"/>
                      <a:gd name="T9" fmla="*/ 0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0" y="14"/>
                        </a:lnTo>
                        <a:lnTo>
                          <a:pt x="0" y="0"/>
                        </a:lnTo>
                        <a:lnTo>
                          <a:pt x="16" y="0"/>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79" name="Group 3826"/>
                <p:cNvGrpSpPr>
                  <a:grpSpLocks/>
                </p:cNvGrpSpPr>
                <p:nvPr/>
              </p:nvGrpSpPr>
              <p:grpSpPr bwMode="auto">
                <a:xfrm>
                  <a:off x="2594" y="3214"/>
                  <a:ext cx="14" cy="14"/>
                  <a:chOff x="2594" y="3214"/>
                  <a:chExt cx="14" cy="14"/>
                </a:xfrm>
              </p:grpSpPr>
              <p:sp>
                <p:nvSpPr>
                  <p:cNvPr id="559" name="Freeform 3827"/>
                  <p:cNvSpPr>
                    <a:spLocks/>
                  </p:cNvSpPr>
                  <p:nvPr/>
                </p:nvSpPr>
                <p:spPr bwMode="auto">
                  <a:xfrm>
                    <a:off x="2594" y="3214"/>
                    <a:ext cx="14" cy="14"/>
                  </a:xfrm>
                  <a:custGeom>
                    <a:avLst/>
                    <a:gdLst>
                      <a:gd name="T0" fmla="*/ 0 w 14"/>
                      <a:gd name="T1" fmla="*/ 14 h 14"/>
                      <a:gd name="T2" fmla="*/ 0 w 14"/>
                      <a:gd name="T3" fmla="*/ 14 h 14"/>
                      <a:gd name="T4" fmla="*/ 14 w 14"/>
                      <a:gd name="T5" fmla="*/ 14 h 14"/>
                      <a:gd name="T6" fmla="*/ 14 w 14"/>
                      <a:gd name="T7" fmla="*/ 0 h 14"/>
                      <a:gd name="T8" fmla="*/ 0 w 14"/>
                      <a:gd name="T9" fmla="*/ 0 h 14"/>
                      <a:gd name="T10" fmla="*/ 0 w 14"/>
                      <a:gd name="T11" fmla="*/ 14 h 14"/>
                    </a:gdLst>
                    <a:ahLst/>
                    <a:cxnLst>
                      <a:cxn ang="0">
                        <a:pos x="T0" y="T1"/>
                      </a:cxn>
                      <a:cxn ang="0">
                        <a:pos x="T2" y="T3"/>
                      </a:cxn>
                      <a:cxn ang="0">
                        <a:pos x="T4" y="T5"/>
                      </a:cxn>
                      <a:cxn ang="0">
                        <a:pos x="T6" y="T7"/>
                      </a:cxn>
                      <a:cxn ang="0">
                        <a:pos x="T8" y="T9"/>
                      </a:cxn>
                      <a:cxn ang="0">
                        <a:pos x="T10" y="T11"/>
                      </a:cxn>
                    </a:cxnLst>
                    <a:rect l="0" t="0" r="r" b="b"/>
                    <a:pathLst>
                      <a:path w="14" h="14">
                        <a:moveTo>
                          <a:pt x="0" y="14"/>
                        </a:moveTo>
                        <a:lnTo>
                          <a:pt x="0" y="14"/>
                        </a:lnTo>
                        <a:lnTo>
                          <a:pt x="14" y="14"/>
                        </a:lnTo>
                        <a:lnTo>
                          <a:pt x="14"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 name="Freeform 3828"/>
                  <p:cNvSpPr>
                    <a:spLocks/>
                  </p:cNvSpPr>
                  <p:nvPr/>
                </p:nvSpPr>
                <p:spPr bwMode="auto">
                  <a:xfrm>
                    <a:off x="2594" y="3214"/>
                    <a:ext cx="14" cy="14"/>
                  </a:xfrm>
                  <a:custGeom>
                    <a:avLst/>
                    <a:gdLst>
                      <a:gd name="T0" fmla="*/ 0 w 14"/>
                      <a:gd name="T1" fmla="*/ 14 h 14"/>
                      <a:gd name="T2" fmla="*/ 0 w 14"/>
                      <a:gd name="T3" fmla="*/ 14 h 14"/>
                      <a:gd name="T4" fmla="*/ 14 w 14"/>
                      <a:gd name="T5" fmla="*/ 14 h 14"/>
                      <a:gd name="T6" fmla="*/ 14 w 14"/>
                      <a:gd name="T7" fmla="*/ 0 h 14"/>
                      <a:gd name="T8" fmla="*/ 0 w 14"/>
                      <a:gd name="T9" fmla="*/ 0 h 14"/>
                      <a:gd name="T10" fmla="*/ 0 w 14"/>
                      <a:gd name="T11" fmla="*/ 14 h 14"/>
                    </a:gdLst>
                    <a:ahLst/>
                    <a:cxnLst>
                      <a:cxn ang="0">
                        <a:pos x="T0" y="T1"/>
                      </a:cxn>
                      <a:cxn ang="0">
                        <a:pos x="T2" y="T3"/>
                      </a:cxn>
                      <a:cxn ang="0">
                        <a:pos x="T4" y="T5"/>
                      </a:cxn>
                      <a:cxn ang="0">
                        <a:pos x="T6" y="T7"/>
                      </a:cxn>
                      <a:cxn ang="0">
                        <a:pos x="T8" y="T9"/>
                      </a:cxn>
                      <a:cxn ang="0">
                        <a:pos x="T10" y="T11"/>
                      </a:cxn>
                    </a:cxnLst>
                    <a:rect l="0" t="0" r="r" b="b"/>
                    <a:pathLst>
                      <a:path w="14" h="14">
                        <a:moveTo>
                          <a:pt x="0" y="14"/>
                        </a:moveTo>
                        <a:lnTo>
                          <a:pt x="0" y="14"/>
                        </a:lnTo>
                        <a:lnTo>
                          <a:pt x="14" y="14"/>
                        </a:lnTo>
                        <a:lnTo>
                          <a:pt x="14"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80" name="Group 3829"/>
                <p:cNvGrpSpPr>
                  <a:grpSpLocks/>
                </p:cNvGrpSpPr>
                <p:nvPr/>
              </p:nvGrpSpPr>
              <p:grpSpPr bwMode="auto">
                <a:xfrm>
                  <a:off x="2560" y="3214"/>
                  <a:ext cx="28" cy="14"/>
                  <a:chOff x="2560" y="3214"/>
                  <a:chExt cx="28" cy="14"/>
                </a:xfrm>
              </p:grpSpPr>
              <p:sp>
                <p:nvSpPr>
                  <p:cNvPr id="557" name="Freeform 3830"/>
                  <p:cNvSpPr>
                    <a:spLocks/>
                  </p:cNvSpPr>
                  <p:nvPr/>
                </p:nvSpPr>
                <p:spPr bwMode="auto">
                  <a:xfrm>
                    <a:off x="2560"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 name="Freeform 3831"/>
                  <p:cNvSpPr>
                    <a:spLocks/>
                  </p:cNvSpPr>
                  <p:nvPr/>
                </p:nvSpPr>
                <p:spPr bwMode="auto">
                  <a:xfrm>
                    <a:off x="2560"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81" name="Group 3832"/>
                <p:cNvGrpSpPr>
                  <a:grpSpLocks/>
                </p:cNvGrpSpPr>
                <p:nvPr/>
              </p:nvGrpSpPr>
              <p:grpSpPr bwMode="auto">
                <a:xfrm>
                  <a:off x="2513" y="3214"/>
                  <a:ext cx="42" cy="14"/>
                  <a:chOff x="2513" y="3214"/>
                  <a:chExt cx="42" cy="14"/>
                </a:xfrm>
              </p:grpSpPr>
              <p:sp>
                <p:nvSpPr>
                  <p:cNvPr id="555" name="Freeform 3833"/>
                  <p:cNvSpPr>
                    <a:spLocks/>
                  </p:cNvSpPr>
                  <p:nvPr/>
                </p:nvSpPr>
                <p:spPr bwMode="auto">
                  <a:xfrm>
                    <a:off x="2513" y="3214"/>
                    <a:ext cx="42" cy="14"/>
                  </a:xfrm>
                  <a:custGeom>
                    <a:avLst/>
                    <a:gdLst>
                      <a:gd name="T0" fmla="*/ 0 w 42"/>
                      <a:gd name="T1" fmla="*/ 14 h 14"/>
                      <a:gd name="T2" fmla="*/ 0 w 42"/>
                      <a:gd name="T3" fmla="*/ 14 h 14"/>
                      <a:gd name="T4" fmla="*/ 42 w 42"/>
                      <a:gd name="T5" fmla="*/ 14 h 14"/>
                      <a:gd name="T6" fmla="*/ 42 w 42"/>
                      <a:gd name="T7" fmla="*/ 0 h 14"/>
                      <a:gd name="T8" fmla="*/ 0 w 42"/>
                      <a:gd name="T9" fmla="*/ 0 h 14"/>
                      <a:gd name="T10" fmla="*/ 0 w 42"/>
                      <a:gd name="T11" fmla="*/ 14 h 14"/>
                    </a:gdLst>
                    <a:ahLst/>
                    <a:cxnLst>
                      <a:cxn ang="0">
                        <a:pos x="T0" y="T1"/>
                      </a:cxn>
                      <a:cxn ang="0">
                        <a:pos x="T2" y="T3"/>
                      </a:cxn>
                      <a:cxn ang="0">
                        <a:pos x="T4" y="T5"/>
                      </a:cxn>
                      <a:cxn ang="0">
                        <a:pos x="T6" y="T7"/>
                      </a:cxn>
                      <a:cxn ang="0">
                        <a:pos x="T8" y="T9"/>
                      </a:cxn>
                      <a:cxn ang="0">
                        <a:pos x="T10" y="T11"/>
                      </a:cxn>
                    </a:cxnLst>
                    <a:rect l="0" t="0" r="r" b="b"/>
                    <a:pathLst>
                      <a:path w="42" h="14">
                        <a:moveTo>
                          <a:pt x="0" y="14"/>
                        </a:moveTo>
                        <a:lnTo>
                          <a:pt x="0" y="14"/>
                        </a:lnTo>
                        <a:lnTo>
                          <a:pt x="42" y="14"/>
                        </a:lnTo>
                        <a:lnTo>
                          <a:pt x="42"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 name="Freeform 3834"/>
                  <p:cNvSpPr>
                    <a:spLocks/>
                  </p:cNvSpPr>
                  <p:nvPr/>
                </p:nvSpPr>
                <p:spPr bwMode="auto">
                  <a:xfrm>
                    <a:off x="2513" y="3214"/>
                    <a:ext cx="42" cy="14"/>
                  </a:xfrm>
                  <a:custGeom>
                    <a:avLst/>
                    <a:gdLst>
                      <a:gd name="T0" fmla="*/ 0 w 42"/>
                      <a:gd name="T1" fmla="*/ 14 h 14"/>
                      <a:gd name="T2" fmla="*/ 0 w 42"/>
                      <a:gd name="T3" fmla="*/ 14 h 14"/>
                      <a:gd name="T4" fmla="*/ 42 w 42"/>
                      <a:gd name="T5" fmla="*/ 14 h 14"/>
                      <a:gd name="T6" fmla="*/ 42 w 42"/>
                      <a:gd name="T7" fmla="*/ 0 h 14"/>
                      <a:gd name="T8" fmla="*/ 0 w 42"/>
                      <a:gd name="T9" fmla="*/ 0 h 14"/>
                      <a:gd name="T10" fmla="*/ 0 w 42"/>
                      <a:gd name="T11" fmla="*/ 14 h 14"/>
                    </a:gdLst>
                    <a:ahLst/>
                    <a:cxnLst>
                      <a:cxn ang="0">
                        <a:pos x="T0" y="T1"/>
                      </a:cxn>
                      <a:cxn ang="0">
                        <a:pos x="T2" y="T3"/>
                      </a:cxn>
                      <a:cxn ang="0">
                        <a:pos x="T4" y="T5"/>
                      </a:cxn>
                      <a:cxn ang="0">
                        <a:pos x="T6" y="T7"/>
                      </a:cxn>
                      <a:cxn ang="0">
                        <a:pos x="T8" y="T9"/>
                      </a:cxn>
                      <a:cxn ang="0">
                        <a:pos x="T10" y="T11"/>
                      </a:cxn>
                    </a:cxnLst>
                    <a:rect l="0" t="0" r="r" b="b"/>
                    <a:pathLst>
                      <a:path w="42" h="14">
                        <a:moveTo>
                          <a:pt x="0" y="14"/>
                        </a:moveTo>
                        <a:lnTo>
                          <a:pt x="0" y="14"/>
                        </a:lnTo>
                        <a:lnTo>
                          <a:pt x="42" y="14"/>
                        </a:lnTo>
                        <a:lnTo>
                          <a:pt x="42"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82" name="Group 3835"/>
                <p:cNvGrpSpPr>
                  <a:grpSpLocks/>
                </p:cNvGrpSpPr>
                <p:nvPr/>
              </p:nvGrpSpPr>
              <p:grpSpPr bwMode="auto">
                <a:xfrm>
                  <a:off x="2457" y="3214"/>
                  <a:ext cx="51" cy="14"/>
                  <a:chOff x="2457" y="3214"/>
                  <a:chExt cx="51" cy="14"/>
                </a:xfrm>
              </p:grpSpPr>
              <p:sp>
                <p:nvSpPr>
                  <p:cNvPr id="553" name="Freeform 3836"/>
                  <p:cNvSpPr>
                    <a:spLocks/>
                  </p:cNvSpPr>
                  <p:nvPr/>
                </p:nvSpPr>
                <p:spPr bwMode="auto">
                  <a:xfrm>
                    <a:off x="2457" y="3214"/>
                    <a:ext cx="51" cy="14"/>
                  </a:xfrm>
                  <a:custGeom>
                    <a:avLst/>
                    <a:gdLst>
                      <a:gd name="T0" fmla="*/ 0 w 51"/>
                      <a:gd name="T1" fmla="*/ 14 h 14"/>
                      <a:gd name="T2" fmla="*/ 0 w 51"/>
                      <a:gd name="T3" fmla="*/ 14 h 14"/>
                      <a:gd name="T4" fmla="*/ 51 w 51"/>
                      <a:gd name="T5" fmla="*/ 14 h 14"/>
                      <a:gd name="T6" fmla="*/ 51 w 51"/>
                      <a:gd name="T7" fmla="*/ 0 h 14"/>
                      <a:gd name="T8" fmla="*/ 0 w 51"/>
                      <a:gd name="T9" fmla="*/ 0 h 14"/>
                      <a:gd name="T10" fmla="*/ 0 w 51"/>
                      <a:gd name="T11" fmla="*/ 14 h 14"/>
                    </a:gdLst>
                    <a:ahLst/>
                    <a:cxnLst>
                      <a:cxn ang="0">
                        <a:pos x="T0" y="T1"/>
                      </a:cxn>
                      <a:cxn ang="0">
                        <a:pos x="T2" y="T3"/>
                      </a:cxn>
                      <a:cxn ang="0">
                        <a:pos x="T4" y="T5"/>
                      </a:cxn>
                      <a:cxn ang="0">
                        <a:pos x="T6" y="T7"/>
                      </a:cxn>
                      <a:cxn ang="0">
                        <a:pos x="T8" y="T9"/>
                      </a:cxn>
                      <a:cxn ang="0">
                        <a:pos x="T10" y="T11"/>
                      </a:cxn>
                    </a:cxnLst>
                    <a:rect l="0" t="0" r="r" b="b"/>
                    <a:pathLst>
                      <a:path w="51" h="14">
                        <a:moveTo>
                          <a:pt x="0" y="14"/>
                        </a:moveTo>
                        <a:lnTo>
                          <a:pt x="0" y="14"/>
                        </a:lnTo>
                        <a:lnTo>
                          <a:pt x="51" y="14"/>
                        </a:lnTo>
                        <a:lnTo>
                          <a:pt x="51"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 name="Freeform 3837"/>
                  <p:cNvSpPr>
                    <a:spLocks/>
                  </p:cNvSpPr>
                  <p:nvPr/>
                </p:nvSpPr>
                <p:spPr bwMode="auto">
                  <a:xfrm>
                    <a:off x="2457" y="3214"/>
                    <a:ext cx="51" cy="14"/>
                  </a:xfrm>
                  <a:custGeom>
                    <a:avLst/>
                    <a:gdLst>
                      <a:gd name="T0" fmla="*/ 0 w 51"/>
                      <a:gd name="T1" fmla="*/ 14 h 14"/>
                      <a:gd name="T2" fmla="*/ 0 w 51"/>
                      <a:gd name="T3" fmla="*/ 14 h 14"/>
                      <a:gd name="T4" fmla="*/ 51 w 51"/>
                      <a:gd name="T5" fmla="*/ 14 h 14"/>
                      <a:gd name="T6" fmla="*/ 51 w 51"/>
                      <a:gd name="T7" fmla="*/ 0 h 14"/>
                      <a:gd name="T8" fmla="*/ 0 w 51"/>
                      <a:gd name="T9" fmla="*/ 0 h 14"/>
                      <a:gd name="T10" fmla="*/ 0 w 51"/>
                      <a:gd name="T11" fmla="*/ 14 h 14"/>
                    </a:gdLst>
                    <a:ahLst/>
                    <a:cxnLst>
                      <a:cxn ang="0">
                        <a:pos x="T0" y="T1"/>
                      </a:cxn>
                      <a:cxn ang="0">
                        <a:pos x="T2" y="T3"/>
                      </a:cxn>
                      <a:cxn ang="0">
                        <a:pos x="T4" y="T5"/>
                      </a:cxn>
                      <a:cxn ang="0">
                        <a:pos x="T6" y="T7"/>
                      </a:cxn>
                      <a:cxn ang="0">
                        <a:pos x="T8" y="T9"/>
                      </a:cxn>
                      <a:cxn ang="0">
                        <a:pos x="T10" y="T11"/>
                      </a:cxn>
                    </a:cxnLst>
                    <a:rect l="0" t="0" r="r" b="b"/>
                    <a:pathLst>
                      <a:path w="51" h="14">
                        <a:moveTo>
                          <a:pt x="0" y="14"/>
                        </a:moveTo>
                        <a:lnTo>
                          <a:pt x="0" y="14"/>
                        </a:lnTo>
                        <a:lnTo>
                          <a:pt x="51" y="14"/>
                        </a:lnTo>
                        <a:lnTo>
                          <a:pt x="51"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83" name="Group 3838"/>
                <p:cNvGrpSpPr>
                  <a:grpSpLocks/>
                </p:cNvGrpSpPr>
                <p:nvPr/>
              </p:nvGrpSpPr>
              <p:grpSpPr bwMode="auto">
                <a:xfrm>
                  <a:off x="2405" y="3214"/>
                  <a:ext cx="47" cy="14"/>
                  <a:chOff x="2405" y="3214"/>
                  <a:chExt cx="47" cy="14"/>
                </a:xfrm>
              </p:grpSpPr>
              <p:sp>
                <p:nvSpPr>
                  <p:cNvPr id="551" name="Freeform 3839"/>
                  <p:cNvSpPr>
                    <a:spLocks/>
                  </p:cNvSpPr>
                  <p:nvPr/>
                </p:nvSpPr>
                <p:spPr bwMode="auto">
                  <a:xfrm>
                    <a:off x="2405" y="3214"/>
                    <a:ext cx="47" cy="14"/>
                  </a:xfrm>
                  <a:custGeom>
                    <a:avLst/>
                    <a:gdLst>
                      <a:gd name="T0" fmla="*/ 0 w 47"/>
                      <a:gd name="T1" fmla="*/ 14 h 14"/>
                      <a:gd name="T2" fmla="*/ 0 w 47"/>
                      <a:gd name="T3" fmla="*/ 14 h 14"/>
                      <a:gd name="T4" fmla="*/ 47 w 47"/>
                      <a:gd name="T5" fmla="*/ 14 h 14"/>
                      <a:gd name="T6" fmla="*/ 47 w 47"/>
                      <a:gd name="T7" fmla="*/ 0 h 14"/>
                      <a:gd name="T8" fmla="*/ 0 w 47"/>
                      <a:gd name="T9" fmla="*/ 0 h 14"/>
                      <a:gd name="T10" fmla="*/ 0 w 47"/>
                      <a:gd name="T11" fmla="*/ 14 h 14"/>
                    </a:gdLst>
                    <a:ahLst/>
                    <a:cxnLst>
                      <a:cxn ang="0">
                        <a:pos x="T0" y="T1"/>
                      </a:cxn>
                      <a:cxn ang="0">
                        <a:pos x="T2" y="T3"/>
                      </a:cxn>
                      <a:cxn ang="0">
                        <a:pos x="T4" y="T5"/>
                      </a:cxn>
                      <a:cxn ang="0">
                        <a:pos x="T6" y="T7"/>
                      </a:cxn>
                      <a:cxn ang="0">
                        <a:pos x="T8" y="T9"/>
                      </a:cxn>
                      <a:cxn ang="0">
                        <a:pos x="T10" y="T11"/>
                      </a:cxn>
                    </a:cxnLst>
                    <a:rect l="0" t="0" r="r" b="b"/>
                    <a:pathLst>
                      <a:path w="47" h="14">
                        <a:moveTo>
                          <a:pt x="0" y="14"/>
                        </a:moveTo>
                        <a:lnTo>
                          <a:pt x="0" y="14"/>
                        </a:lnTo>
                        <a:lnTo>
                          <a:pt x="47" y="14"/>
                        </a:lnTo>
                        <a:lnTo>
                          <a:pt x="47"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 name="Freeform 3840"/>
                  <p:cNvSpPr>
                    <a:spLocks/>
                  </p:cNvSpPr>
                  <p:nvPr/>
                </p:nvSpPr>
                <p:spPr bwMode="auto">
                  <a:xfrm>
                    <a:off x="2405" y="3214"/>
                    <a:ext cx="47" cy="14"/>
                  </a:xfrm>
                  <a:custGeom>
                    <a:avLst/>
                    <a:gdLst>
                      <a:gd name="T0" fmla="*/ 0 w 47"/>
                      <a:gd name="T1" fmla="*/ 14 h 14"/>
                      <a:gd name="T2" fmla="*/ 0 w 47"/>
                      <a:gd name="T3" fmla="*/ 14 h 14"/>
                      <a:gd name="T4" fmla="*/ 47 w 47"/>
                      <a:gd name="T5" fmla="*/ 14 h 14"/>
                      <a:gd name="T6" fmla="*/ 47 w 47"/>
                      <a:gd name="T7" fmla="*/ 0 h 14"/>
                      <a:gd name="T8" fmla="*/ 0 w 47"/>
                      <a:gd name="T9" fmla="*/ 0 h 14"/>
                      <a:gd name="T10" fmla="*/ 0 w 47"/>
                      <a:gd name="T11" fmla="*/ 14 h 14"/>
                    </a:gdLst>
                    <a:ahLst/>
                    <a:cxnLst>
                      <a:cxn ang="0">
                        <a:pos x="T0" y="T1"/>
                      </a:cxn>
                      <a:cxn ang="0">
                        <a:pos x="T2" y="T3"/>
                      </a:cxn>
                      <a:cxn ang="0">
                        <a:pos x="T4" y="T5"/>
                      </a:cxn>
                      <a:cxn ang="0">
                        <a:pos x="T6" y="T7"/>
                      </a:cxn>
                      <a:cxn ang="0">
                        <a:pos x="T8" y="T9"/>
                      </a:cxn>
                      <a:cxn ang="0">
                        <a:pos x="T10" y="T11"/>
                      </a:cxn>
                    </a:cxnLst>
                    <a:rect l="0" t="0" r="r" b="b"/>
                    <a:pathLst>
                      <a:path w="47" h="14">
                        <a:moveTo>
                          <a:pt x="0" y="14"/>
                        </a:moveTo>
                        <a:lnTo>
                          <a:pt x="0" y="14"/>
                        </a:lnTo>
                        <a:lnTo>
                          <a:pt x="47" y="14"/>
                        </a:lnTo>
                        <a:lnTo>
                          <a:pt x="47"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84" name="Group 3841"/>
                <p:cNvGrpSpPr>
                  <a:grpSpLocks/>
                </p:cNvGrpSpPr>
                <p:nvPr/>
              </p:nvGrpSpPr>
              <p:grpSpPr bwMode="auto">
                <a:xfrm>
                  <a:off x="2358" y="3214"/>
                  <a:ext cx="41" cy="14"/>
                  <a:chOff x="2358" y="3214"/>
                  <a:chExt cx="41" cy="14"/>
                </a:xfrm>
              </p:grpSpPr>
              <p:sp>
                <p:nvSpPr>
                  <p:cNvPr id="549" name="Freeform 3842"/>
                  <p:cNvSpPr>
                    <a:spLocks/>
                  </p:cNvSpPr>
                  <p:nvPr/>
                </p:nvSpPr>
                <p:spPr bwMode="auto">
                  <a:xfrm>
                    <a:off x="2358" y="3214"/>
                    <a:ext cx="41" cy="14"/>
                  </a:xfrm>
                  <a:custGeom>
                    <a:avLst/>
                    <a:gdLst>
                      <a:gd name="T0" fmla="*/ 0 w 41"/>
                      <a:gd name="T1" fmla="*/ 14 h 14"/>
                      <a:gd name="T2" fmla="*/ 0 w 41"/>
                      <a:gd name="T3" fmla="*/ 14 h 14"/>
                      <a:gd name="T4" fmla="*/ 41 w 41"/>
                      <a:gd name="T5" fmla="*/ 14 h 14"/>
                      <a:gd name="T6" fmla="*/ 41 w 41"/>
                      <a:gd name="T7" fmla="*/ 0 h 14"/>
                      <a:gd name="T8" fmla="*/ 0 w 41"/>
                      <a:gd name="T9" fmla="*/ 0 h 14"/>
                      <a:gd name="T10" fmla="*/ 0 w 41"/>
                      <a:gd name="T11" fmla="*/ 14 h 14"/>
                    </a:gdLst>
                    <a:ahLst/>
                    <a:cxnLst>
                      <a:cxn ang="0">
                        <a:pos x="T0" y="T1"/>
                      </a:cxn>
                      <a:cxn ang="0">
                        <a:pos x="T2" y="T3"/>
                      </a:cxn>
                      <a:cxn ang="0">
                        <a:pos x="T4" y="T5"/>
                      </a:cxn>
                      <a:cxn ang="0">
                        <a:pos x="T6" y="T7"/>
                      </a:cxn>
                      <a:cxn ang="0">
                        <a:pos x="T8" y="T9"/>
                      </a:cxn>
                      <a:cxn ang="0">
                        <a:pos x="T10" y="T11"/>
                      </a:cxn>
                    </a:cxnLst>
                    <a:rect l="0" t="0" r="r" b="b"/>
                    <a:pathLst>
                      <a:path w="41" h="14">
                        <a:moveTo>
                          <a:pt x="0" y="14"/>
                        </a:moveTo>
                        <a:lnTo>
                          <a:pt x="0" y="14"/>
                        </a:lnTo>
                        <a:lnTo>
                          <a:pt x="41" y="14"/>
                        </a:lnTo>
                        <a:lnTo>
                          <a:pt x="41"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 name="Freeform 3843"/>
                  <p:cNvSpPr>
                    <a:spLocks/>
                  </p:cNvSpPr>
                  <p:nvPr/>
                </p:nvSpPr>
                <p:spPr bwMode="auto">
                  <a:xfrm>
                    <a:off x="2358" y="3214"/>
                    <a:ext cx="41" cy="14"/>
                  </a:xfrm>
                  <a:custGeom>
                    <a:avLst/>
                    <a:gdLst>
                      <a:gd name="T0" fmla="*/ 0 w 41"/>
                      <a:gd name="T1" fmla="*/ 14 h 14"/>
                      <a:gd name="T2" fmla="*/ 0 w 41"/>
                      <a:gd name="T3" fmla="*/ 14 h 14"/>
                      <a:gd name="T4" fmla="*/ 41 w 41"/>
                      <a:gd name="T5" fmla="*/ 14 h 14"/>
                      <a:gd name="T6" fmla="*/ 41 w 41"/>
                      <a:gd name="T7" fmla="*/ 0 h 14"/>
                      <a:gd name="T8" fmla="*/ 0 w 41"/>
                      <a:gd name="T9" fmla="*/ 0 h 14"/>
                      <a:gd name="T10" fmla="*/ 0 w 41"/>
                      <a:gd name="T11" fmla="*/ 14 h 14"/>
                    </a:gdLst>
                    <a:ahLst/>
                    <a:cxnLst>
                      <a:cxn ang="0">
                        <a:pos x="T0" y="T1"/>
                      </a:cxn>
                      <a:cxn ang="0">
                        <a:pos x="T2" y="T3"/>
                      </a:cxn>
                      <a:cxn ang="0">
                        <a:pos x="T4" y="T5"/>
                      </a:cxn>
                      <a:cxn ang="0">
                        <a:pos x="T6" y="T7"/>
                      </a:cxn>
                      <a:cxn ang="0">
                        <a:pos x="T8" y="T9"/>
                      </a:cxn>
                      <a:cxn ang="0">
                        <a:pos x="T10" y="T11"/>
                      </a:cxn>
                    </a:cxnLst>
                    <a:rect l="0" t="0" r="r" b="b"/>
                    <a:pathLst>
                      <a:path w="41" h="14">
                        <a:moveTo>
                          <a:pt x="0" y="14"/>
                        </a:moveTo>
                        <a:lnTo>
                          <a:pt x="0" y="14"/>
                        </a:lnTo>
                        <a:lnTo>
                          <a:pt x="41" y="14"/>
                        </a:lnTo>
                        <a:lnTo>
                          <a:pt x="41"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85" name="Group 3844"/>
                <p:cNvGrpSpPr>
                  <a:grpSpLocks/>
                </p:cNvGrpSpPr>
                <p:nvPr/>
              </p:nvGrpSpPr>
              <p:grpSpPr bwMode="auto">
                <a:xfrm>
                  <a:off x="2324" y="3214"/>
                  <a:ext cx="28" cy="14"/>
                  <a:chOff x="2324" y="3214"/>
                  <a:chExt cx="28" cy="14"/>
                </a:xfrm>
              </p:grpSpPr>
              <p:sp>
                <p:nvSpPr>
                  <p:cNvPr id="547" name="Freeform 3845"/>
                  <p:cNvSpPr>
                    <a:spLocks/>
                  </p:cNvSpPr>
                  <p:nvPr/>
                </p:nvSpPr>
                <p:spPr bwMode="auto">
                  <a:xfrm>
                    <a:off x="2324"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 name="Freeform 3846"/>
                  <p:cNvSpPr>
                    <a:spLocks/>
                  </p:cNvSpPr>
                  <p:nvPr/>
                </p:nvSpPr>
                <p:spPr bwMode="auto">
                  <a:xfrm>
                    <a:off x="2324"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86" name="Group 3847"/>
                <p:cNvGrpSpPr>
                  <a:grpSpLocks/>
                </p:cNvGrpSpPr>
                <p:nvPr/>
              </p:nvGrpSpPr>
              <p:grpSpPr bwMode="auto">
                <a:xfrm>
                  <a:off x="2307" y="3214"/>
                  <a:ext cx="16" cy="14"/>
                  <a:chOff x="2307" y="3214"/>
                  <a:chExt cx="16" cy="14"/>
                </a:xfrm>
              </p:grpSpPr>
              <p:sp>
                <p:nvSpPr>
                  <p:cNvPr id="545" name="Freeform 3848"/>
                  <p:cNvSpPr>
                    <a:spLocks/>
                  </p:cNvSpPr>
                  <p:nvPr/>
                </p:nvSpPr>
                <p:spPr bwMode="auto">
                  <a:xfrm>
                    <a:off x="2307" y="3214"/>
                    <a:ext cx="16" cy="14"/>
                  </a:xfrm>
                  <a:custGeom>
                    <a:avLst/>
                    <a:gdLst>
                      <a:gd name="T0" fmla="*/ 0 w 16"/>
                      <a:gd name="T1" fmla="*/ 14 h 14"/>
                      <a:gd name="T2" fmla="*/ 0 w 16"/>
                      <a:gd name="T3" fmla="*/ 14 h 14"/>
                      <a:gd name="T4" fmla="*/ 16 w 16"/>
                      <a:gd name="T5" fmla="*/ 14 h 14"/>
                      <a:gd name="T6" fmla="*/ 16 w 16"/>
                      <a:gd name="T7" fmla="*/ 0 h 14"/>
                      <a:gd name="T8" fmla="*/ 0 w 16"/>
                      <a:gd name="T9" fmla="*/ 0 h 14"/>
                      <a:gd name="T10" fmla="*/ 0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0" y="14"/>
                        </a:moveTo>
                        <a:lnTo>
                          <a:pt x="0" y="14"/>
                        </a:lnTo>
                        <a:lnTo>
                          <a:pt x="16" y="14"/>
                        </a:lnTo>
                        <a:lnTo>
                          <a:pt x="16"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 name="Freeform 3849"/>
                  <p:cNvSpPr>
                    <a:spLocks/>
                  </p:cNvSpPr>
                  <p:nvPr/>
                </p:nvSpPr>
                <p:spPr bwMode="auto">
                  <a:xfrm>
                    <a:off x="2307" y="3214"/>
                    <a:ext cx="16" cy="14"/>
                  </a:xfrm>
                  <a:custGeom>
                    <a:avLst/>
                    <a:gdLst>
                      <a:gd name="T0" fmla="*/ 0 w 16"/>
                      <a:gd name="T1" fmla="*/ 14 h 14"/>
                      <a:gd name="T2" fmla="*/ 0 w 16"/>
                      <a:gd name="T3" fmla="*/ 14 h 14"/>
                      <a:gd name="T4" fmla="*/ 16 w 16"/>
                      <a:gd name="T5" fmla="*/ 14 h 14"/>
                      <a:gd name="T6" fmla="*/ 16 w 16"/>
                      <a:gd name="T7" fmla="*/ 0 h 14"/>
                      <a:gd name="T8" fmla="*/ 0 w 16"/>
                      <a:gd name="T9" fmla="*/ 0 h 14"/>
                      <a:gd name="T10" fmla="*/ 0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0" y="14"/>
                        </a:moveTo>
                        <a:lnTo>
                          <a:pt x="0" y="14"/>
                        </a:lnTo>
                        <a:lnTo>
                          <a:pt x="16" y="14"/>
                        </a:lnTo>
                        <a:lnTo>
                          <a:pt x="16"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87" name="Group 3850"/>
                <p:cNvGrpSpPr>
                  <a:grpSpLocks/>
                </p:cNvGrpSpPr>
                <p:nvPr/>
              </p:nvGrpSpPr>
              <p:grpSpPr bwMode="auto">
                <a:xfrm>
                  <a:off x="2301" y="3214"/>
                  <a:ext cx="15" cy="14"/>
                  <a:chOff x="2301" y="3214"/>
                  <a:chExt cx="15" cy="14"/>
                </a:xfrm>
              </p:grpSpPr>
              <p:sp>
                <p:nvSpPr>
                  <p:cNvPr id="543" name="Freeform 3851"/>
                  <p:cNvSpPr>
                    <a:spLocks/>
                  </p:cNvSpPr>
                  <p:nvPr/>
                </p:nvSpPr>
                <p:spPr bwMode="auto">
                  <a:xfrm>
                    <a:off x="2301" y="3214"/>
                    <a:ext cx="15" cy="14"/>
                  </a:xfrm>
                  <a:custGeom>
                    <a:avLst/>
                    <a:gdLst>
                      <a:gd name="T0" fmla="*/ 0 w 15"/>
                      <a:gd name="T1" fmla="*/ 13 h 14"/>
                      <a:gd name="T2" fmla="*/ 9 w 15"/>
                      <a:gd name="T3" fmla="*/ 14 h 14"/>
                      <a:gd name="T4" fmla="*/ 9 w 15"/>
                      <a:gd name="T5" fmla="*/ 0 h 14"/>
                      <a:gd name="T6" fmla="*/ 15 w 15"/>
                      <a:gd name="T7" fmla="*/ 2 h 14"/>
                      <a:gd name="T8" fmla="*/ 0 w 15"/>
                      <a:gd name="T9" fmla="*/ 13 h 14"/>
                      <a:gd name="T10" fmla="*/ 3 w 15"/>
                      <a:gd name="T11" fmla="*/ 14 h 14"/>
                      <a:gd name="T12" fmla="*/ 9 w 15"/>
                      <a:gd name="T13" fmla="*/ 14 h 14"/>
                      <a:gd name="T14" fmla="*/ 0 w 15"/>
                      <a:gd name="T15" fmla="*/ 1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0" y="13"/>
                        </a:moveTo>
                        <a:lnTo>
                          <a:pt x="9" y="14"/>
                        </a:lnTo>
                        <a:lnTo>
                          <a:pt x="9" y="0"/>
                        </a:lnTo>
                        <a:lnTo>
                          <a:pt x="15" y="2"/>
                        </a:lnTo>
                        <a:lnTo>
                          <a:pt x="0" y="13"/>
                        </a:lnTo>
                        <a:lnTo>
                          <a:pt x="3" y="14"/>
                        </a:lnTo>
                        <a:lnTo>
                          <a:pt x="9" y="14"/>
                        </a:lnTo>
                        <a:lnTo>
                          <a:pt x="0"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 name="Freeform 3852"/>
                  <p:cNvSpPr>
                    <a:spLocks/>
                  </p:cNvSpPr>
                  <p:nvPr/>
                </p:nvSpPr>
                <p:spPr bwMode="auto">
                  <a:xfrm>
                    <a:off x="2301" y="3214"/>
                    <a:ext cx="15" cy="14"/>
                  </a:xfrm>
                  <a:custGeom>
                    <a:avLst/>
                    <a:gdLst>
                      <a:gd name="T0" fmla="*/ 0 w 15"/>
                      <a:gd name="T1" fmla="*/ 13 h 14"/>
                      <a:gd name="T2" fmla="*/ 9 w 15"/>
                      <a:gd name="T3" fmla="*/ 14 h 14"/>
                      <a:gd name="T4" fmla="*/ 9 w 15"/>
                      <a:gd name="T5" fmla="*/ 0 h 14"/>
                      <a:gd name="T6" fmla="*/ 15 w 15"/>
                      <a:gd name="T7" fmla="*/ 2 h 14"/>
                      <a:gd name="T8" fmla="*/ 0 w 15"/>
                      <a:gd name="T9" fmla="*/ 13 h 14"/>
                      <a:gd name="T10" fmla="*/ 3 w 15"/>
                      <a:gd name="T11" fmla="*/ 14 h 14"/>
                      <a:gd name="T12" fmla="*/ 9 w 15"/>
                      <a:gd name="T13" fmla="*/ 14 h 14"/>
                      <a:gd name="T14" fmla="*/ 0 w 15"/>
                      <a:gd name="T15" fmla="*/ 1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0" y="13"/>
                        </a:moveTo>
                        <a:lnTo>
                          <a:pt x="9" y="14"/>
                        </a:lnTo>
                        <a:lnTo>
                          <a:pt x="9" y="0"/>
                        </a:lnTo>
                        <a:lnTo>
                          <a:pt x="15" y="2"/>
                        </a:lnTo>
                        <a:lnTo>
                          <a:pt x="0" y="13"/>
                        </a:lnTo>
                        <a:lnTo>
                          <a:pt x="3" y="14"/>
                        </a:lnTo>
                        <a:lnTo>
                          <a:pt x="9" y="14"/>
                        </a:lnTo>
                        <a:lnTo>
                          <a:pt x="0"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88" name="Group 3853"/>
                <p:cNvGrpSpPr>
                  <a:grpSpLocks/>
                </p:cNvGrpSpPr>
                <p:nvPr/>
              </p:nvGrpSpPr>
              <p:grpSpPr bwMode="auto">
                <a:xfrm>
                  <a:off x="2300" y="3212"/>
                  <a:ext cx="16" cy="13"/>
                  <a:chOff x="2300" y="3212"/>
                  <a:chExt cx="16" cy="13"/>
                </a:xfrm>
              </p:grpSpPr>
              <p:sp>
                <p:nvSpPr>
                  <p:cNvPr id="541" name="Freeform 3854"/>
                  <p:cNvSpPr>
                    <a:spLocks/>
                  </p:cNvSpPr>
                  <p:nvPr/>
                </p:nvSpPr>
                <p:spPr bwMode="auto">
                  <a:xfrm>
                    <a:off x="2300" y="3212"/>
                    <a:ext cx="16" cy="13"/>
                  </a:xfrm>
                  <a:custGeom>
                    <a:avLst/>
                    <a:gdLst>
                      <a:gd name="T0" fmla="*/ 2 w 16"/>
                      <a:gd name="T1" fmla="*/ 11 h 13"/>
                      <a:gd name="T2" fmla="*/ 0 w 16"/>
                      <a:gd name="T3" fmla="*/ 11 h 13"/>
                      <a:gd name="T4" fmla="*/ 2 w 16"/>
                      <a:gd name="T5" fmla="*/ 13 h 13"/>
                      <a:gd name="T6" fmla="*/ 16 w 16"/>
                      <a:gd name="T7" fmla="*/ 2 h 13"/>
                      <a:gd name="T8" fmla="*/ 16 w 16"/>
                      <a:gd name="T9" fmla="*/ 0 h 13"/>
                      <a:gd name="T10" fmla="*/ 13 w 16"/>
                      <a:gd name="T11" fmla="*/ 0 h 13"/>
                      <a:gd name="T12" fmla="*/ 16 w 16"/>
                      <a:gd name="T13" fmla="*/ 0 h 13"/>
                      <a:gd name="T14" fmla="*/ 13 w 16"/>
                      <a:gd name="T15" fmla="*/ 0 h 13"/>
                      <a:gd name="T16" fmla="*/ 2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2" y="11"/>
                        </a:moveTo>
                        <a:lnTo>
                          <a:pt x="0" y="11"/>
                        </a:lnTo>
                        <a:lnTo>
                          <a:pt x="2" y="13"/>
                        </a:lnTo>
                        <a:lnTo>
                          <a:pt x="16" y="2"/>
                        </a:lnTo>
                        <a:lnTo>
                          <a:pt x="16" y="0"/>
                        </a:lnTo>
                        <a:lnTo>
                          <a:pt x="13" y="0"/>
                        </a:lnTo>
                        <a:lnTo>
                          <a:pt x="16" y="0"/>
                        </a:lnTo>
                        <a:lnTo>
                          <a:pt x="13" y="0"/>
                        </a:lnTo>
                        <a:lnTo>
                          <a:pt x="2"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 name="Freeform 3855"/>
                  <p:cNvSpPr>
                    <a:spLocks/>
                  </p:cNvSpPr>
                  <p:nvPr/>
                </p:nvSpPr>
                <p:spPr bwMode="auto">
                  <a:xfrm>
                    <a:off x="2300" y="3212"/>
                    <a:ext cx="16" cy="13"/>
                  </a:xfrm>
                  <a:custGeom>
                    <a:avLst/>
                    <a:gdLst>
                      <a:gd name="T0" fmla="*/ 2 w 16"/>
                      <a:gd name="T1" fmla="*/ 11 h 13"/>
                      <a:gd name="T2" fmla="*/ 0 w 16"/>
                      <a:gd name="T3" fmla="*/ 11 h 13"/>
                      <a:gd name="T4" fmla="*/ 2 w 16"/>
                      <a:gd name="T5" fmla="*/ 13 h 13"/>
                      <a:gd name="T6" fmla="*/ 16 w 16"/>
                      <a:gd name="T7" fmla="*/ 2 h 13"/>
                      <a:gd name="T8" fmla="*/ 16 w 16"/>
                      <a:gd name="T9" fmla="*/ 0 h 13"/>
                      <a:gd name="T10" fmla="*/ 13 w 16"/>
                      <a:gd name="T11" fmla="*/ 0 h 13"/>
                      <a:gd name="T12" fmla="*/ 16 w 16"/>
                      <a:gd name="T13" fmla="*/ 0 h 13"/>
                      <a:gd name="T14" fmla="*/ 13 w 16"/>
                      <a:gd name="T15" fmla="*/ 0 h 13"/>
                      <a:gd name="T16" fmla="*/ 2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2" y="11"/>
                        </a:moveTo>
                        <a:lnTo>
                          <a:pt x="0" y="11"/>
                        </a:lnTo>
                        <a:lnTo>
                          <a:pt x="2" y="13"/>
                        </a:lnTo>
                        <a:lnTo>
                          <a:pt x="16" y="2"/>
                        </a:lnTo>
                        <a:lnTo>
                          <a:pt x="16" y="0"/>
                        </a:lnTo>
                        <a:lnTo>
                          <a:pt x="13" y="0"/>
                        </a:lnTo>
                        <a:lnTo>
                          <a:pt x="16" y="0"/>
                        </a:lnTo>
                        <a:lnTo>
                          <a:pt x="13" y="0"/>
                        </a:lnTo>
                        <a:lnTo>
                          <a:pt x="2"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89" name="Group 3856"/>
                <p:cNvGrpSpPr>
                  <a:grpSpLocks/>
                </p:cNvGrpSpPr>
                <p:nvPr/>
              </p:nvGrpSpPr>
              <p:grpSpPr bwMode="auto">
                <a:xfrm>
                  <a:off x="2298" y="3211"/>
                  <a:ext cx="15" cy="13"/>
                  <a:chOff x="2298" y="3211"/>
                  <a:chExt cx="15" cy="13"/>
                </a:xfrm>
              </p:grpSpPr>
              <p:sp>
                <p:nvSpPr>
                  <p:cNvPr id="539" name="Freeform 3857"/>
                  <p:cNvSpPr>
                    <a:spLocks/>
                  </p:cNvSpPr>
                  <p:nvPr/>
                </p:nvSpPr>
                <p:spPr bwMode="auto">
                  <a:xfrm>
                    <a:off x="2298" y="3211"/>
                    <a:ext cx="15" cy="13"/>
                  </a:xfrm>
                  <a:custGeom>
                    <a:avLst/>
                    <a:gdLst>
                      <a:gd name="T0" fmla="*/ 0 w 15"/>
                      <a:gd name="T1" fmla="*/ 9 h 13"/>
                      <a:gd name="T2" fmla="*/ 3 w 15"/>
                      <a:gd name="T3" fmla="*/ 12 h 13"/>
                      <a:gd name="T4" fmla="*/ 3 w 15"/>
                      <a:gd name="T5" fmla="*/ 13 h 13"/>
                      <a:gd name="T6" fmla="*/ 13 w 15"/>
                      <a:gd name="T7" fmla="*/ 0 h 13"/>
                      <a:gd name="T8" fmla="*/ 11 w 15"/>
                      <a:gd name="T9" fmla="*/ 0 h 13"/>
                      <a:gd name="T10" fmla="*/ 15 w 15"/>
                      <a:gd name="T11" fmla="*/ 2 h 13"/>
                      <a:gd name="T12" fmla="*/ 0 w 15"/>
                      <a:gd name="T13" fmla="*/ 9 h 13"/>
                      <a:gd name="T14" fmla="*/ 1 w 15"/>
                      <a:gd name="T15" fmla="*/ 12 h 13"/>
                      <a:gd name="T16" fmla="*/ 3 w 15"/>
                      <a:gd name="T17" fmla="*/ 12 h 13"/>
                      <a:gd name="T18" fmla="*/ 0 w 15"/>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3">
                        <a:moveTo>
                          <a:pt x="0" y="9"/>
                        </a:moveTo>
                        <a:lnTo>
                          <a:pt x="3" y="12"/>
                        </a:lnTo>
                        <a:lnTo>
                          <a:pt x="3" y="13"/>
                        </a:lnTo>
                        <a:lnTo>
                          <a:pt x="13" y="0"/>
                        </a:lnTo>
                        <a:lnTo>
                          <a:pt x="11" y="0"/>
                        </a:lnTo>
                        <a:lnTo>
                          <a:pt x="15" y="2"/>
                        </a:lnTo>
                        <a:lnTo>
                          <a:pt x="0" y="9"/>
                        </a:lnTo>
                        <a:lnTo>
                          <a:pt x="1" y="12"/>
                        </a:lnTo>
                        <a:lnTo>
                          <a:pt x="3" y="12"/>
                        </a:lnTo>
                        <a:lnTo>
                          <a:pt x="0" y="9"/>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 name="Freeform 3858"/>
                  <p:cNvSpPr>
                    <a:spLocks/>
                  </p:cNvSpPr>
                  <p:nvPr/>
                </p:nvSpPr>
                <p:spPr bwMode="auto">
                  <a:xfrm>
                    <a:off x="2298" y="3211"/>
                    <a:ext cx="15" cy="13"/>
                  </a:xfrm>
                  <a:custGeom>
                    <a:avLst/>
                    <a:gdLst>
                      <a:gd name="T0" fmla="*/ 0 w 15"/>
                      <a:gd name="T1" fmla="*/ 9 h 13"/>
                      <a:gd name="T2" fmla="*/ 3 w 15"/>
                      <a:gd name="T3" fmla="*/ 12 h 13"/>
                      <a:gd name="T4" fmla="*/ 3 w 15"/>
                      <a:gd name="T5" fmla="*/ 13 h 13"/>
                      <a:gd name="T6" fmla="*/ 13 w 15"/>
                      <a:gd name="T7" fmla="*/ 0 h 13"/>
                      <a:gd name="T8" fmla="*/ 11 w 15"/>
                      <a:gd name="T9" fmla="*/ 0 h 13"/>
                      <a:gd name="T10" fmla="*/ 15 w 15"/>
                      <a:gd name="T11" fmla="*/ 2 h 13"/>
                      <a:gd name="T12" fmla="*/ 0 w 15"/>
                      <a:gd name="T13" fmla="*/ 9 h 13"/>
                      <a:gd name="T14" fmla="*/ 1 w 15"/>
                      <a:gd name="T15" fmla="*/ 12 h 13"/>
                      <a:gd name="T16" fmla="*/ 3 w 15"/>
                      <a:gd name="T17" fmla="*/ 12 h 13"/>
                      <a:gd name="T18" fmla="*/ 0 w 15"/>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3">
                        <a:moveTo>
                          <a:pt x="0" y="9"/>
                        </a:moveTo>
                        <a:lnTo>
                          <a:pt x="3" y="12"/>
                        </a:lnTo>
                        <a:lnTo>
                          <a:pt x="3" y="13"/>
                        </a:lnTo>
                        <a:lnTo>
                          <a:pt x="13" y="0"/>
                        </a:lnTo>
                        <a:lnTo>
                          <a:pt x="11" y="0"/>
                        </a:lnTo>
                        <a:lnTo>
                          <a:pt x="15" y="2"/>
                        </a:lnTo>
                        <a:lnTo>
                          <a:pt x="0" y="9"/>
                        </a:lnTo>
                        <a:lnTo>
                          <a:pt x="1" y="12"/>
                        </a:lnTo>
                        <a:lnTo>
                          <a:pt x="3" y="12"/>
                        </a:lnTo>
                        <a:lnTo>
                          <a:pt x="0" y="9"/>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90" name="Group 3859"/>
                <p:cNvGrpSpPr>
                  <a:grpSpLocks/>
                </p:cNvGrpSpPr>
                <p:nvPr/>
              </p:nvGrpSpPr>
              <p:grpSpPr bwMode="auto">
                <a:xfrm>
                  <a:off x="2297" y="3208"/>
                  <a:ext cx="15" cy="13"/>
                  <a:chOff x="2297" y="3208"/>
                  <a:chExt cx="15" cy="13"/>
                </a:xfrm>
              </p:grpSpPr>
              <p:sp>
                <p:nvSpPr>
                  <p:cNvPr id="537" name="Freeform 3860"/>
                  <p:cNvSpPr>
                    <a:spLocks/>
                  </p:cNvSpPr>
                  <p:nvPr/>
                </p:nvSpPr>
                <p:spPr bwMode="auto">
                  <a:xfrm>
                    <a:off x="2297" y="3208"/>
                    <a:ext cx="15" cy="13"/>
                  </a:xfrm>
                  <a:custGeom>
                    <a:avLst/>
                    <a:gdLst>
                      <a:gd name="T0" fmla="*/ 0 w 15"/>
                      <a:gd name="T1" fmla="*/ 0 h 13"/>
                      <a:gd name="T2" fmla="*/ 0 w 15"/>
                      <a:gd name="T3" fmla="*/ 6 h 13"/>
                      <a:gd name="T4" fmla="*/ 1 w 15"/>
                      <a:gd name="T5" fmla="*/ 13 h 13"/>
                      <a:gd name="T6" fmla="*/ 15 w 15"/>
                      <a:gd name="T7" fmla="*/ 6 h 13"/>
                      <a:gd name="T8" fmla="*/ 13 w 15"/>
                      <a:gd name="T9" fmla="*/ 0 h 13"/>
                      <a:gd name="T10" fmla="*/ 0 w 15"/>
                      <a:gd name="T11" fmla="*/ 0 h 13"/>
                      <a:gd name="T12" fmla="*/ 0 w 15"/>
                      <a:gd name="T13" fmla="*/ 6 h 13"/>
                      <a:gd name="T14" fmla="*/ 0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0" y="0"/>
                        </a:moveTo>
                        <a:lnTo>
                          <a:pt x="0" y="6"/>
                        </a:lnTo>
                        <a:lnTo>
                          <a:pt x="1" y="13"/>
                        </a:lnTo>
                        <a:lnTo>
                          <a:pt x="15" y="6"/>
                        </a:lnTo>
                        <a:lnTo>
                          <a:pt x="13" y="0"/>
                        </a:lnTo>
                        <a:lnTo>
                          <a:pt x="0" y="0"/>
                        </a:lnTo>
                        <a:lnTo>
                          <a:pt x="0" y="6"/>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Freeform 3861"/>
                  <p:cNvSpPr>
                    <a:spLocks/>
                  </p:cNvSpPr>
                  <p:nvPr/>
                </p:nvSpPr>
                <p:spPr bwMode="auto">
                  <a:xfrm>
                    <a:off x="2297" y="3208"/>
                    <a:ext cx="15" cy="13"/>
                  </a:xfrm>
                  <a:custGeom>
                    <a:avLst/>
                    <a:gdLst>
                      <a:gd name="T0" fmla="*/ 0 w 15"/>
                      <a:gd name="T1" fmla="*/ 0 h 13"/>
                      <a:gd name="T2" fmla="*/ 0 w 15"/>
                      <a:gd name="T3" fmla="*/ 6 h 13"/>
                      <a:gd name="T4" fmla="*/ 1 w 15"/>
                      <a:gd name="T5" fmla="*/ 13 h 13"/>
                      <a:gd name="T6" fmla="*/ 15 w 15"/>
                      <a:gd name="T7" fmla="*/ 6 h 13"/>
                      <a:gd name="T8" fmla="*/ 13 w 15"/>
                      <a:gd name="T9" fmla="*/ 0 h 13"/>
                      <a:gd name="T10" fmla="*/ 0 w 15"/>
                      <a:gd name="T11" fmla="*/ 0 h 13"/>
                      <a:gd name="T12" fmla="*/ 0 w 15"/>
                      <a:gd name="T13" fmla="*/ 6 h 13"/>
                      <a:gd name="T14" fmla="*/ 0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0" y="0"/>
                        </a:moveTo>
                        <a:lnTo>
                          <a:pt x="0" y="6"/>
                        </a:lnTo>
                        <a:lnTo>
                          <a:pt x="1" y="13"/>
                        </a:lnTo>
                        <a:lnTo>
                          <a:pt x="15" y="6"/>
                        </a:lnTo>
                        <a:lnTo>
                          <a:pt x="13" y="0"/>
                        </a:lnTo>
                        <a:lnTo>
                          <a:pt x="0" y="0"/>
                        </a:lnTo>
                        <a:lnTo>
                          <a:pt x="0" y="6"/>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91" name="Group 3862"/>
                <p:cNvGrpSpPr>
                  <a:grpSpLocks/>
                </p:cNvGrpSpPr>
                <p:nvPr/>
              </p:nvGrpSpPr>
              <p:grpSpPr bwMode="auto">
                <a:xfrm>
                  <a:off x="2297" y="3204"/>
                  <a:ext cx="15" cy="14"/>
                  <a:chOff x="2297" y="3204"/>
                  <a:chExt cx="15" cy="14"/>
                </a:xfrm>
              </p:grpSpPr>
              <p:sp>
                <p:nvSpPr>
                  <p:cNvPr id="535" name="Freeform 3863"/>
                  <p:cNvSpPr>
                    <a:spLocks/>
                  </p:cNvSpPr>
                  <p:nvPr/>
                </p:nvSpPr>
                <p:spPr bwMode="auto">
                  <a:xfrm>
                    <a:off x="2297" y="3204"/>
                    <a:ext cx="15" cy="14"/>
                  </a:xfrm>
                  <a:custGeom>
                    <a:avLst/>
                    <a:gdLst>
                      <a:gd name="T0" fmla="*/ 0 w 15"/>
                      <a:gd name="T1" fmla="*/ 14 h 14"/>
                      <a:gd name="T2" fmla="*/ 0 w 15"/>
                      <a:gd name="T3" fmla="*/ 14 h 14"/>
                      <a:gd name="T4" fmla="*/ 0 w 15"/>
                      <a:gd name="T5" fmla="*/ 0 h 14"/>
                      <a:gd name="T6" fmla="*/ 15 w 15"/>
                      <a:gd name="T7" fmla="*/ 0 h 14"/>
                      <a:gd name="T8" fmla="*/ 15 w 15"/>
                      <a:gd name="T9" fmla="*/ 14 h 14"/>
                      <a:gd name="T10" fmla="*/ 0 w 15"/>
                      <a:gd name="T11" fmla="*/ 14 h 14"/>
                    </a:gdLst>
                    <a:ahLst/>
                    <a:cxnLst>
                      <a:cxn ang="0">
                        <a:pos x="T0" y="T1"/>
                      </a:cxn>
                      <a:cxn ang="0">
                        <a:pos x="T2" y="T3"/>
                      </a:cxn>
                      <a:cxn ang="0">
                        <a:pos x="T4" y="T5"/>
                      </a:cxn>
                      <a:cxn ang="0">
                        <a:pos x="T6" y="T7"/>
                      </a:cxn>
                      <a:cxn ang="0">
                        <a:pos x="T8" y="T9"/>
                      </a:cxn>
                      <a:cxn ang="0">
                        <a:pos x="T10" y="T11"/>
                      </a:cxn>
                    </a:cxnLst>
                    <a:rect l="0" t="0" r="r" b="b"/>
                    <a:pathLst>
                      <a:path w="15" h="14">
                        <a:moveTo>
                          <a:pt x="0" y="14"/>
                        </a:moveTo>
                        <a:lnTo>
                          <a:pt x="0" y="14"/>
                        </a:lnTo>
                        <a:lnTo>
                          <a:pt x="0" y="0"/>
                        </a:lnTo>
                        <a:lnTo>
                          <a:pt x="15" y="0"/>
                        </a:lnTo>
                        <a:lnTo>
                          <a:pt x="15" y="14"/>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 name="Freeform 3864"/>
                  <p:cNvSpPr>
                    <a:spLocks/>
                  </p:cNvSpPr>
                  <p:nvPr/>
                </p:nvSpPr>
                <p:spPr bwMode="auto">
                  <a:xfrm>
                    <a:off x="2297" y="3204"/>
                    <a:ext cx="15" cy="14"/>
                  </a:xfrm>
                  <a:custGeom>
                    <a:avLst/>
                    <a:gdLst>
                      <a:gd name="T0" fmla="*/ 0 w 15"/>
                      <a:gd name="T1" fmla="*/ 14 h 14"/>
                      <a:gd name="T2" fmla="*/ 0 w 15"/>
                      <a:gd name="T3" fmla="*/ 14 h 14"/>
                      <a:gd name="T4" fmla="*/ 0 w 15"/>
                      <a:gd name="T5" fmla="*/ 0 h 14"/>
                      <a:gd name="T6" fmla="*/ 15 w 15"/>
                      <a:gd name="T7" fmla="*/ 0 h 14"/>
                      <a:gd name="T8" fmla="*/ 15 w 15"/>
                      <a:gd name="T9" fmla="*/ 14 h 14"/>
                      <a:gd name="T10" fmla="*/ 0 w 15"/>
                      <a:gd name="T11" fmla="*/ 14 h 14"/>
                    </a:gdLst>
                    <a:ahLst/>
                    <a:cxnLst>
                      <a:cxn ang="0">
                        <a:pos x="T0" y="T1"/>
                      </a:cxn>
                      <a:cxn ang="0">
                        <a:pos x="T2" y="T3"/>
                      </a:cxn>
                      <a:cxn ang="0">
                        <a:pos x="T4" y="T5"/>
                      </a:cxn>
                      <a:cxn ang="0">
                        <a:pos x="T6" y="T7"/>
                      </a:cxn>
                      <a:cxn ang="0">
                        <a:pos x="T8" y="T9"/>
                      </a:cxn>
                      <a:cxn ang="0">
                        <a:pos x="T10" y="T11"/>
                      </a:cxn>
                    </a:cxnLst>
                    <a:rect l="0" t="0" r="r" b="b"/>
                    <a:pathLst>
                      <a:path w="15" h="14">
                        <a:moveTo>
                          <a:pt x="0" y="14"/>
                        </a:moveTo>
                        <a:lnTo>
                          <a:pt x="0" y="14"/>
                        </a:lnTo>
                        <a:lnTo>
                          <a:pt x="0" y="0"/>
                        </a:lnTo>
                        <a:lnTo>
                          <a:pt x="15" y="0"/>
                        </a:lnTo>
                        <a:lnTo>
                          <a:pt x="15" y="14"/>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92" name="Group 3865"/>
                <p:cNvGrpSpPr>
                  <a:grpSpLocks/>
                </p:cNvGrpSpPr>
                <p:nvPr/>
              </p:nvGrpSpPr>
              <p:grpSpPr bwMode="auto">
                <a:xfrm>
                  <a:off x="2297" y="3198"/>
                  <a:ext cx="15" cy="14"/>
                  <a:chOff x="2297" y="3198"/>
                  <a:chExt cx="15" cy="14"/>
                </a:xfrm>
              </p:grpSpPr>
              <p:sp>
                <p:nvSpPr>
                  <p:cNvPr id="533" name="Freeform 3866"/>
                  <p:cNvSpPr>
                    <a:spLocks/>
                  </p:cNvSpPr>
                  <p:nvPr/>
                </p:nvSpPr>
                <p:spPr bwMode="auto">
                  <a:xfrm>
                    <a:off x="2297" y="3198"/>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 name="Freeform 3867"/>
                  <p:cNvSpPr>
                    <a:spLocks/>
                  </p:cNvSpPr>
                  <p:nvPr/>
                </p:nvSpPr>
                <p:spPr bwMode="auto">
                  <a:xfrm>
                    <a:off x="2297" y="3198"/>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93" name="Group 3868"/>
                <p:cNvGrpSpPr>
                  <a:grpSpLocks/>
                </p:cNvGrpSpPr>
                <p:nvPr/>
              </p:nvGrpSpPr>
              <p:grpSpPr bwMode="auto">
                <a:xfrm>
                  <a:off x="2297" y="3190"/>
                  <a:ext cx="15" cy="13"/>
                  <a:chOff x="2297" y="3190"/>
                  <a:chExt cx="15" cy="13"/>
                </a:xfrm>
              </p:grpSpPr>
              <p:sp>
                <p:nvSpPr>
                  <p:cNvPr id="531" name="Freeform 3869"/>
                  <p:cNvSpPr>
                    <a:spLocks/>
                  </p:cNvSpPr>
                  <p:nvPr/>
                </p:nvSpPr>
                <p:spPr bwMode="auto">
                  <a:xfrm>
                    <a:off x="2297" y="3190"/>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 name="Freeform 3870"/>
                  <p:cNvSpPr>
                    <a:spLocks/>
                  </p:cNvSpPr>
                  <p:nvPr/>
                </p:nvSpPr>
                <p:spPr bwMode="auto">
                  <a:xfrm>
                    <a:off x="2297" y="3190"/>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94" name="Group 3871"/>
                <p:cNvGrpSpPr>
                  <a:grpSpLocks/>
                </p:cNvGrpSpPr>
                <p:nvPr/>
              </p:nvGrpSpPr>
              <p:grpSpPr bwMode="auto">
                <a:xfrm>
                  <a:off x="2297" y="3182"/>
                  <a:ext cx="15" cy="14"/>
                  <a:chOff x="2297" y="3182"/>
                  <a:chExt cx="15" cy="14"/>
                </a:xfrm>
              </p:grpSpPr>
              <p:sp>
                <p:nvSpPr>
                  <p:cNvPr id="529" name="Freeform 3872"/>
                  <p:cNvSpPr>
                    <a:spLocks/>
                  </p:cNvSpPr>
                  <p:nvPr/>
                </p:nvSpPr>
                <p:spPr bwMode="auto">
                  <a:xfrm>
                    <a:off x="2297" y="318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 name="Freeform 3873"/>
                  <p:cNvSpPr>
                    <a:spLocks/>
                  </p:cNvSpPr>
                  <p:nvPr/>
                </p:nvSpPr>
                <p:spPr bwMode="auto">
                  <a:xfrm>
                    <a:off x="2297" y="318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95" name="Group 3874"/>
                <p:cNvGrpSpPr>
                  <a:grpSpLocks/>
                </p:cNvGrpSpPr>
                <p:nvPr/>
              </p:nvGrpSpPr>
              <p:grpSpPr bwMode="auto">
                <a:xfrm>
                  <a:off x="2297" y="3172"/>
                  <a:ext cx="15" cy="14"/>
                  <a:chOff x="2297" y="3172"/>
                  <a:chExt cx="15" cy="14"/>
                </a:xfrm>
              </p:grpSpPr>
              <p:sp>
                <p:nvSpPr>
                  <p:cNvPr id="527" name="Freeform 3875"/>
                  <p:cNvSpPr>
                    <a:spLocks/>
                  </p:cNvSpPr>
                  <p:nvPr/>
                </p:nvSpPr>
                <p:spPr bwMode="auto">
                  <a:xfrm>
                    <a:off x="2297" y="317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 name="Freeform 3876"/>
                  <p:cNvSpPr>
                    <a:spLocks/>
                  </p:cNvSpPr>
                  <p:nvPr/>
                </p:nvSpPr>
                <p:spPr bwMode="auto">
                  <a:xfrm>
                    <a:off x="2297" y="317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96" name="Group 3877"/>
                <p:cNvGrpSpPr>
                  <a:grpSpLocks/>
                </p:cNvGrpSpPr>
                <p:nvPr/>
              </p:nvGrpSpPr>
              <p:grpSpPr bwMode="auto">
                <a:xfrm>
                  <a:off x="2297" y="3162"/>
                  <a:ext cx="15" cy="14"/>
                  <a:chOff x="2297" y="3162"/>
                  <a:chExt cx="15" cy="14"/>
                </a:xfrm>
              </p:grpSpPr>
              <p:sp>
                <p:nvSpPr>
                  <p:cNvPr id="525" name="Freeform 3878"/>
                  <p:cNvSpPr>
                    <a:spLocks/>
                  </p:cNvSpPr>
                  <p:nvPr/>
                </p:nvSpPr>
                <p:spPr bwMode="auto">
                  <a:xfrm>
                    <a:off x="2297" y="316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Freeform 3879"/>
                  <p:cNvSpPr>
                    <a:spLocks/>
                  </p:cNvSpPr>
                  <p:nvPr/>
                </p:nvSpPr>
                <p:spPr bwMode="auto">
                  <a:xfrm>
                    <a:off x="2297" y="316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97" name="Group 3880"/>
                <p:cNvGrpSpPr>
                  <a:grpSpLocks/>
                </p:cNvGrpSpPr>
                <p:nvPr/>
              </p:nvGrpSpPr>
              <p:grpSpPr bwMode="auto">
                <a:xfrm>
                  <a:off x="2297" y="3153"/>
                  <a:ext cx="15" cy="13"/>
                  <a:chOff x="2297" y="3153"/>
                  <a:chExt cx="15" cy="13"/>
                </a:xfrm>
              </p:grpSpPr>
              <p:sp>
                <p:nvSpPr>
                  <p:cNvPr id="523" name="Freeform 3881"/>
                  <p:cNvSpPr>
                    <a:spLocks/>
                  </p:cNvSpPr>
                  <p:nvPr/>
                </p:nvSpPr>
                <p:spPr bwMode="auto">
                  <a:xfrm>
                    <a:off x="2297" y="3153"/>
                    <a:ext cx="14" cy="13"/>
                  </a:xfrm>
                  <a:custGeom>
                    <a:avLst/>
                    <a:gdLst>
                      <a:gd name="T0" fmla="*/ 0 w 14"/>
                      <a:gd name="T1" fmla="*/ 0 h 13"/>
                      <a:gd name="T2" fmla="*/ 0 w 14"/>
                      <a:gd name="T3" fmla="*/ 0 h 13"/>
                      <a:gd name="T4" fmla="*/ 0 w 14"/>
                      <a:gd name="T5" fmla="*/ 13 h 13"/>
                      <a:gd name="T6" fmla="*/ 14 w 14"/>
                      <a:gd name="T7" fmla="*/ 13 h 13"/>
                      <a:gd name="T8" fmla="*/ 14 w 14"/>
                      <a:gd name="T9" fmla="*/ 0 h 13"/>
                      <a:gd name="T10" fmla="*/ 0 w 14"/>
                      <a:gd name="T11" fmla="*/ 0 h 13"/>
                    </a:gdLst>
                    <a:ahLst/>
                    <a:cxnLst>
                      <a:cxn ang="0">
                        <a:pos x="T0" y="T1"/>
                      </a:cxn>
                      <a:cxn ang="0">
                        <a:pos x="T2" y="T3"/>
                      </a:cxn>
                      <a:cxn ang="0">
                        <a:pos x="T4" y="T5"/>
                      </a:cxn>
                      <a:cxn ang="0">
                        <a:pos x="T6" y="T7"/>
                      </a:cxn>
                      <a:cxn ang="0">
                        <a:pos x="T8" y="T9"/>
                      </a:cxn>
                      <a:cxn ang="0">
                        <a:pos x="T10" y="T11"/>
                      </a:cxn>
                    </a:cxnLst>
                    <a:rect l="0" t="0" r="r" b="b"/>
                    <a:pathLst>
                      <a:path w="14" h="13">
                        <a:moveTo>
                          <a:pt x="0" y="0"/>
                        </a:moveTo>
                        <a:lnTo>
                          <a:pt x="0" y="0"/>
                        </a:lnTo>
                        <a:lnTo>
                          <a:pt x="0" y="13"/>
                        </a:lnTo>
                        <a:lnTo>
                          <a:pt x="14" y="13"/>
                        </a:lnTo>
                        <a:lnTo>
                          <a:pt x="14"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 name="Freeform 3882"/>
                  <p:cNvSpPr>
                    <a:spLocks/>
                  </p:cNvSpPr>
                  <p:nvPr/>
                </p:nvSpPr>
                <p:spPr bwMode="auto">
                  <a:xfrm>
                    <a:off x="2297" y="3153"/>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98" name="Group 3883"/>
                <p:cNvGrpSpPr>
                  <a:grpSpLocks/>
                </p:cNvGrpSpPr>
                <p:nvPr/>
              </p:nvGrpSpPr>
              <p:grpSpPr bwMode="auto">
                <a:xfrm>
                  <a:off x="2297" y="3145"/>
                  <a:ext cx="14" cy="14"/>
                  <a:chOff x="2297" y="3145"/>
                  <a:chExt cx="14" cy="14"/>
                </a:xfrm>
              </p:grpSpPr>
              <p:sp>
                <p:nvSpPr>
                  <p:cNvPr id="521" name="Freeform 3884"/>
                  <p:cNvSpPr>
                    <a:spLocks/>
                  </p:cNvSpPr>
                  <p:nvPr/>
                </p:nvSpPr>
                <p:spPr bwMode="auto">
                  <a:xfrm>
                    <a:off x="2297" y="3145"/>
                    <a:ext cx="14" cy="14"/>
                  </a:xfrm>
                  <a:custGeom>
                    <a:avLst/>
                    <a:gdLst>
                      <a:gd name="T0" fmla="*/ 1 w 14"/>
                      <a:gd name="T1" fmla="*/ 0 h 14"/>
                      <a:gd name="T2" fmla="*/ 0 w 14"/>
                      <a:gd name="T3" fmla="*/ 5 h 14"/>
                      <a:gd name="T4" fmla="*/ 0 w 14"/>
                      <a:gd name="T5" fmla="*/ 14 h 14"/>
                      <a:gd name="T6" fmla="*/ 14 w 14"/>
                      <a:gd name="T7" fmla="*/ 14 h 14"/>
                      <a:gd name="T8" fmla="*/ 14 w 14"/>
                      <a:gd name="T9" fmla="*/ 5 h 14"/>
                      <a:gd name="T10" fmla="*/ 13 w 14"/>
                      <a:gd name="T11" fmla="*/ 9 h 14"/>
                      <a:gd name="T12" fmla="*/ 1 w 14"/>
                      <a:gd name="T13" fmla="*/ 0 h 14"/>
                      <a:gd name="T14" fmla="*/ 0 w 14"/>
                      <a:gd name="T15" fmla="*/ 0 h 14"/>
                      <a:gd name="T16" fmla="*/ 0 w 14"/>
                      <a:gd name="T17" fmla="*/ 5 h 14"/>
                      <a:gd name="T18" fmla="*/ 1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 y="0"/>
                        </a:moveTo>
                        <a:lnTo>
                          <a:pt x="0" y="5"/>
                        </a:lnTo>
                        <a:lnTo>
                          <a:pt x="0" y="14"/>
                        </a:lnTo>
                        <a:lnTo>
                          <a:pt x="14" y="14"/>
                        </a:lnTo>
                        <a:lnTo>
                          <a:pt x="14" y="5"/>
                        </a:lnTo>
                        <a:lnTo>
                          <a:pt x="13" y="9"/>
                        </a:lnTo>
                        <a:lnTo>
                          <a:pt x="1" y="0"/>
                        </a:lnTo>
                        <a:lnTo>
                          <a:pt x="0" y="0"/>
                        </a:lnTo>
                        <a:lnTo>
                          <a:pt x="0" y="5"/>
                        </a:lnTo>
                        <a:lnTo>
                          <a:pt x="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 name="Freeform 3885"/>
                  <p:cNvSpPr>
                    <a:spLocks/>
                  </p:cNvSpPr>
                  <p:nvPr/>
                </p:nvSpPr>
                <p:spPr bwMode="auto">
                  <a:xfrm>
                    <a:off x="2297" y="3145"/>
                    <a:ext cx="14" cy="14"/>
                  </a:xfrm>
                  <a:custGeom>
                    <a:avLst/>
                    <a:gdLst>
                      <a:gd name="T0" fmla="*/ 1 w 14"/>
                      <a:gd name="T1" fmla="*/ 0 h 14"/>
                      <a:gd name="T2" fmla="*/ 0 w 14"/>
                      <a:gd name="T3" fmla="*/ 5 h 14"/>
                      <a:gd name="T4" fmla="*/ 0 w 14"/>
                      <a:gd name="T5" fmla="*/ 14 h 14"/>
                      <a:gd name="T6" fmla="*/ 14 w 14"/>
                      <a:gd name="T7" fmla="*/ 14 h 14"/>
                      <a:gd name="T8" fmla="*/ 14 w 14"/>
                      <a:gd name="T9" fmla="*/ 5 h 14"/>
                      <a:gd name="T10" fmla="*/ 13 w 14"/>
                      <a:gd name="T11" fmla="*/ 9 h 14"/>
                      <a:gd name="T12" fmla="*/ 1 w 14"/>
                      <a:gd name="T13" fmla="*/ 0 h 14"/>
                      <a:gd name="T14" fmla="*/ 0 w 14"/>
                      <a:gd name="T15" fmla="*/ 0 h 14"/>
                      <a:gd name="T16" fmla="*/ 0 w 14"/>
                      <a:gd name="T17" fmla="*/ 5 h 14"/>
                      <a:gd name="T18" fmla="*/ 1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 y="0"/>
                        </a:moveTo>
                        <a:lnTo>
                          <a:pt x="0" y="5"/>
                        </a:lnTo>
                        <a:lnTo>
                          <a:pt x="0" y="14"/>
                        </a:lnTo>
                        <a:lnTo>
                          <a:pt x="14" y="14"/>
                        </a:lnTo>
                        <a:lnTo>
                          <a:pt x="14" y="5"/>
                        </a:lnTo>
                        <a:lnTo>
                          <a:pt x="13" y="9"/>
                        </a:lnTo>
                        <a:lnTo>
                          <a:pt x="1" y="0"/>
                        </a:lnTo>
                        <a:lnTo>
                          <a:pt x="0" y="0"/>
                        </a:lnTo>
                        <a:lnTo>
                          <a:pt x="0" y="5"/>
                        </a:lnTo>
                        <a:lnTo>
                          <a:pt x="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199" name="Group 3886"/>
                <p:cNvGrpSpPr>
                  <a:grpSpLocks/>
                </p:cNvGrpSpPr>
                <p:nvPr/>
              </p:nvGrpSpPr>
              <p:grpSpPr bwMode="auto">
                <a:xfrm>
                  <a:off x="2298" y="3144"/>
                  <a:ext cx="15" cy="13"/>
                  <a:chOff x="2298" y="3144"/>
                  <a:chExt cx="15" cy="13"/>
                </a:xfrm>
              </p:grpSpPr>
              <p:sp>
                <p:nvSpPr>
                  <p:cNvPr id="519" name="Freeform 3887"/>
                  <p:cNvSpPr>
                    <a:spLocks/>
                  </p:cNvSpPr>
                  <p:nvPr/>
                </p:nvSpPr>
                <p:spPr bwMode="auto">
                  <a:xfrm>
                    <a:off x="2298" y="3144"/>
                    <a:ext cx="15" cy="13"/>
                  </a:xfrm>
                  <a:custGeom>
                    <a:avLst/>
                    <a:gdLst>
                      <a:gd name="T0" fmla="*/ 2 w 15"/>
                      <a:gd name="T1" fmla="*/ 0 h 13"/>
                      <a:gd name="T2" fmla="*/ 2 w 15"/>
                      <a:gd name="T3" fmla="*/ 0 h 13"/>
                      <a:gd name="T4" fmla="*/ 0 w 15"/>
                      <a:gd name="T5" fmla="*/ 5 h 13"/>
                      <a:gd name="T6" fmla="*/ 13 w 15"/>
                      <a:gd name="T7" fmla="*/ 13 h 13"/>
                      <a:gd name="T8" fmla="*/ 15 w 15"/>
                      <a:gd name="T9" fmla="*/ 13 h 13"/>
                      <a:gd name="T10" fmla="*/ 15 w 15"/>
                      <a:gd name="T11" fmla="*/ 9 h 13"/>
                      <a:gd name="T12" fmla="*/ 15 w 15"/>
                      <a:gd name="T13" fmla="*/ 13 h 13"/>
                      <a:gd name="T14" fmla="*/ 15 w 15"/>
                      <a:gd name="T15" fmla="*/ 9 h 13"/>
                      <a:gd name="T16" fmla="*/ 2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2" y="0"/>
                        </a:moveTo>
                        <a:lnTo>
                          <a:pt x="2" y="0"/>
                        </a:lnTo>
                        <a:lnTo>
                          <a:pt x="0" y="5"/>
                        </a:lnTo>
                        <a:lnTo>
                          <a:pt x="13" y="13"/>
                        </a:lnTo>
                        <a:lnTo>
                          <a:pt x="15" y="13"/>
                        </a:lnTo>
                        <a:lnTo>
                          <a:pt x="15" y="9"/>
                        </a:lnTo>
                        <a:lnTo>
                          <a:pt x="15" y="13"/>
                        </a:lnTo>
                        <a:lnTo>
                          <a:pt x="15" y="9"/>
                        </a:lnTo>
                        <a:lnTo>
                          <a:pt x="2"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 name="Freeform 3888"/>
                  <p:cNvSpPr>
                    <a:spLocks/>
                  </p:cNvSpPr>
                  <p:nvPr/>
                </p:nvSpPr>
                <p:spPr bwMode="auto">
                  <a:xfrm>
                    <a:off x="2298" y="3144"/>
                    <a:ext cx="15" cy="13"/>
                  </a:xfrm>
                  <a:custGeom>
                    <a:avLst/>
                    <a:gdLst>
                      <a:gd name="T0" fmla="*/ 2 w 15"/>
                      <a:gd name="T1" fmla="*/ 0 h 13"/>
                      <a:gd name="T2" fmla="*/ 2 w 15"/>
                      <a:gd name="T3" fmla="*/ 0 h 13"/>
                      <a:gd name="T4" fmla="*/ 0 w 15"/>
                      <a:gd name="T5" fmla="*/ 5 h 13"/>
                      <a:gd name="T6" fmla="*/ 13 w 15"/>
                      <a:gd name="T7" fmla="*/ 13 h 13"/>
                      <a:gd name="T8" fmla="*/ 15 w 15"/>
                      <a:gd name="T9" fmla="*/ 13 h 13"/>
                      <a:gd name="T10" fmla="*/ 15 w 15"/>
                      <a:gd name="T11" fmla="*/ 9 h 13"/>
                      <a:gd name="T12" fmla="*/ 15 w 15"/>
                      <a:gd name="T13" fmla="*/ 13 h 13"/>
                      <a:gd name="T14" fmla="*/ 15 w 15"/>
                      <a:gd name="T15" fmla="*/ 9 h 13"/>
                      <a:gd name="T16" fmla="*/ 2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2" y="0"/>
                        </a:moveTo>
                        <a:lnTo>
                          <a:pt x="2" y="0"/>
                        </a:lnTo>
                        <a:lnTo>
                          <a:pt x="0" y="5"/>
                        </a:lnTo>
                        <a:lnTo>
                          <a:pt x="13" y="13"/>
                        </a:lnTo>
                        <a:lnTo>
                          <a:pt x="15" y="13"/>
                        </a:lnTo>
                        <a:lnTo>
                          <a:pt x="15" y="9"/>
                        </a:lnTo>
                        <a:lnTo>
                          <a:pt x="15" y="13"/>
                        </a:lnTo>
                        <a:lnTo>
                          <a:pt x="15" y="9"/>
                        </a:lnTo>
                        <a:lnTo>
                          <a:pt x="2"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00" name="Group 3889"/>
                <p:cNvGrpSpPr>
                  <a:grpSpLocks/>
                </p:cNvGrpSpPr>
                <p:nvPr/>
              </p:nvGrpSpPr>
              <p:grpSpPr bwMode="auto">
                <a:xfrm>
                  <a:off x="2298" y="3144"/>
                  <a:ext cx="16" cy="13"/>
                  <a:chOff x="2298" y="3144"/>
                  <a:chExt cx="16" cy="13"/>
                </a:xfrm>
              </p:grpSpPr>
              <p:sp>
                <p:nvSpPr>
                  <p:cNvPr id="517" name="Freeform 3890"/>
                  <p:cNvSpPr>
                    <a:spLocks/>
                  </p:cNvSpPr>
                  <p:nvPr/>
                </p:nvSpPr>
                <p:spPr bwMode="auto">
                  <a:xfrm>
                    <a:off x="2298" y="3144"/>
                    <a:ext cx="16" cy="13"/>
                  </a:xfrm>
                  <a:custGeom>
                    <a:avLst/>
                    <a:gdLst>
                      <a:gd name="T0" fmla="*/ 6 w 16"/>
                      <a:gd name="T1" fmla="*/ 0 h 13"/>
                      <a:gd name="T2" fmla="*/ 2 w 16"/>
                      <a:gd name="T3" fmla="*/ 4 h 13"/>
                      <a:gd name="T4" fmla="*/ 0 w 16"/>
                      <a:gd name="T5" fmla="*/ 6 h 13"/>
                      <a:gd name="T6" fmla="*/ 14 w 16"/>
                      <a:gd name="T7" fmla="*/ 12 h 13"/>
                      <a:gd name="T8" fmla="*/ 16 w 16"/>
                      <a:gd name="T9" fmla="*/ 10 h 13"/>
                      <a:gd name="T10" fmla="*/ 10 w 16"/>
                      <a:gd name="T11" fmla="*/ 13 h 13"/>
                      <a:gd name="T12" fmla="*/ 6 w 16"/>
                      <a:gd name="T13" fmla="*/ 0 h 13"/>
                      <a:gd name="T14" fmla="*/ 2 w 16"/>
                      <a:gd name="T15" fmla="*/ 2 h 13"/>
                      <a:gd name="T16" fmla="*/ 2 w 16"/>
                      <a:gd name="T17" fmla="*/ 4 h 13"/>
                      <a:gd name="T18" fmla="*/ 6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6" y="0"/>
                        </a:moveTo>
                        <a:lnTo>
                          <a:pt x="2" y="4"/>
                        </a:lnTo>
                        <a:lnTo>
                          <a:pt x="0" y="6"/>
                        </a:lnTo>
                        <a:lnTo>
                          <a:pt x="14" y="12"/>
                        </a:lnTo>
                        <a:lnTo>
                          <a:pt x="16" y="10"/>
                        </a:lnTo>
                        <a:lnTo>
                          <a:pt x="10" y="13"/>
                        </a:lnTo>
                        <a:lnTo>
                          <a:pt x="6" y="0"/>
                        </a:lnTo>
                        <a:lnTo>
                          <a:pt x="2" y="2"/>
                        </a:lnTo>
                        <a:lnTo>
                          <a:pt x="2" y="4"/>
                        </a:lnTo>
                        <a:lnTo>
                          <a:pt x="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 name="Freeform 3891"/>
                  <p:cNvSpPr>
                    <a:spLocks/>
                  </p:cNvSpPr>
                  <p:nvPr/>
                </p:nvSpPr>
                <p:spPr bwMode="auto">
                  <a:xfrm>
                    <a:off x="2298" y="3144"/>
                    <a:ext cx="16" cy="13"/>
                  </a:xfrm>
                  <a:custGeom>
                    <a:avLst/>
                    <a:gdLst>
                      <a:gd name="T0" fmla="*/ 6 w 16"/>
                      <a:gd name="T1" fmla="*/ 0 h 13"/>
                      <a:gd name="T2" fmla="*/ 2 w 16"/>
                      <a:gd name="T3" fmla="*/ 4 h 13"/>
                      <a:gd name="T4" fmla="*/ 0 w 16"/>
                      <a:gd name="T5" fmla="*/ 6 h 13"/>
                      <a:gd name="T6" fmla="*/ 14 w 16"/>
                      <a:gd name="T7" fmla="*/ 12 h 13"/>
                      <a:gd name="T8" fmla="*/ 16 w 16"/>
                      <a:gd name="T9" fmla="*/ 10 h 13"/>
                      <a:gd name="T10" fmla="*/ 10 w 16"/>
                      <a:gd name="T11" fmla="*/ 13 h 13"/>
                      <a:gd name="T12" fmla="*/ 6 w 16"/>
                      <a:gd name="T13" fmla="*/ 0 h 13"/>
                      <a:gd name="T14" fmla="*/ 2 w 16"/>
                      <a:gd name="T15" fmla="*/ 2 h 13"/>
                      <a:gd name="T16" fmla="*/ 2 w 16"/>
                      <a:gd name="T17" fmla="*/ 4 h 13"/>
                      <a:gd name="T18" fmla="*/ 6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6" y="0"/>
                        </a:moveTo>
                        <a:lnTo>
                          <a:pt x="2" y="4"/>
                        </a:lnTo>
                        <a:lnTo>
                          <a:pt x="0" y="6"/>
                        </a:lnTo>
                        <a:lnTo>
                          <a:pt x="14" y="12"/>
                        </a:lnTo>
                        <a:lnTo>
                          <a:pt x="16" y="10"/>
                        </a:lnTo>
                        <a:lnTo>
                          <a:pt x="10" y="13"/>
                        </a:lnTo>
                        <a:lnTo>
                          <a:pt x="6" y="0"/>
                        </a:lnTo>
                        <a:lnTo>
                          <a:pt x="2" y="2"/>
                        </a:lnTo>
                        <a:lnTo>
                          <a:pt x="2" y="4"/>
                        </a:lnTo>
                        <a:lnTo>
                          <a:pt x="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01" name="Group 3892"/>
                <p:cNvGrpSpPr>
                  <a:grpSpLocks/>
                </p:cNvGrpSpPr>
                <p:nvPr/>
              </p:nvGrpSpPr>
              <p:grpSpPr bwMode="auto">
                <a:xfrm>
                  <a:off x="2300" y="3144"/>
                  <a:ext cx="16" cy="13"/>
                  <a:chOff x="2300" y="3144"/>
                  <a:chExt cx="16" cy="13"/>
                </a:xfrm>
              </p:grpSpPr>
              <p:sp>
                <p:nvSpPr>
                  <p:cNvPr id="515" name="Freeform 3893"/>
                  <p:cNvSpPr>
                    <a:spLocks/>
                  </p:cNvSpPr>
                  <p:nvPr/>
                </p:nvSpPr>
                <p:spPr bwMode="auto">
                  <a:xfrm>
                    <a:off x="2300" y="3144"/>
                    <a:ext cx="16" cy="13"/>
                  </a:xfrm>
                  <a:custGeom>
                    <a:avLst/>
                    <a:gdLst>
                      <a:gd name="T0" fmla="*/ 0 w 16"/>
                      <a:gd name="T1" fmla="*/ 6 h 13"/>
                      <a:gd name="T2" fmla="*/ 7 w 16"/>
                      <a:gd name="T3" fmla="*/ 0 h 13"/>
                      <a:gd name="T4" fmla="*/ 3 w 16"/>
                      <a:gd name="T5" fmla="*/ 0 h 13"/>
                      <a:gd name="T6" fmla="*/ 7 w 16"/>
                      <a:gd name="T7" fmla="*/ 13 h 13"/>
                      <a:gd name="T8" fmla="*/ 10 w 16"/>
                      <a:gd name="T9" fmla="*/ 13 h 13"/>
                      <a:gd name="T10" fmla="*/ 16 w 16"/>
                      <a:gd name="T11" fmla="*/ 8 h 13"/>
                      <a:gd name="T12" fmla="*/ 10 w 16"/>
                      <a:gd name="T13" fmla="*/ 13 h 13"/>
                      <a:gd name="T14" fmla="*/ 16 w 16"/>
                      <a:gd name="T15" fmla="*/ 12 h 13"/>
                      <a:gd name="T16" fmla="*/ 16 w 16"/>
                      <a:gd name="T17" fmla="*/ 8 h 13"/>
                      <a:gd name="T18" fmla="*/ 0 w 16"/>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0" y="6"/>
                        </a:moveTo>
                        <a:lnTo>
                          <a:pt x="7" y="0"/>
                        </a:lnTo>
                        <a:lnTo>
                          <a:pt x="3" y="0"/>
                        </a:lnTo>
                        <a:lnTo>
                          <a:pt x="7" y="13"/>
                        </a:lnTo>
                        <a:lnTo>
                          <a:pt x="10" y="13"/>
                        </a:lnTo>
                        <a:lnTo>
                          <a:pt x="16" y="8"/>
                        </a:lnTo>
                        <a:lnTo>
                          <a:pt x="10" y="13"/>
                        </a:lnTo>
                        <a:lnTo>
                          <a:pt x="16" y="12"/>
                        </a:lnTo>
                        <a:lnTo>
                          <a:pt x="16" y="8"/>
                        </a:lnTo>
                        <a:lnTo>
                          <a:pt x="0" y="6"/>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 name="Freeform 3894"/>
                  <p:cNvSpPr>
                    <a:spLocks/>
                  </p:cNvSpPr>
                  <p:nvPr/>
                </p:nvSpPr>
                <p:spPr bwMode="auto">
                  <a:xfrm>
                    <a:off x="2300" y="3144"/>
                    <a:ext cx="16" cy="13"/>
                  </a:xfrm>
                  <a:custGeom>
                    <a:avLst/>
                    <a:gdLst>
                      <a:gd name="T0" fmla="*/ 0 w 16"/>
                      <a:gd name="T1" fmla="*/ 6 h 13"/>
                      <a:gd name="T2" fmla="*/ 7 w 16"/>
                      <a:gd name="T3" fmla="*/ 0 h 13"/>
                      <a:gd name="T4" fmla="*/ 3 w 16"/>
                      <a:gd name="T5" fmla="*/ 0 h 13"/>
                      <a:gd name="T6" fmla="*/ 7 w 16"/>
                      <a:gd name="T7" fmla="*/ 13 h 13"/>
                      <a:gd name="T8" fmla="*/ 10 w 16"/>
                      <a:gd name="T9" fmla="*/ 13 h 13"/>
                      <a:gd name="T10" fmla="*/ 16 w 16"/>
                      <a:gd name="T11" fmla="*/ 8 h 13"/>
                      <a:gd name="T12" fmla="*/ 10 w 16"/>
                      <a:gd name="T13" fmla="*/ 13 h 13"/>
                      <a:gd name="T14" fmla="*/ 16 w 16"/>
                      <a:gd name="T15" fmla="*/ 12 h 13"/>
                      <a:gd name="T16" fmla="*/ 16 w 16"/>
                      <a:gd name="T17" fmla="*/ 8 h 13"/>
                      <a:gd name="T18" fmla="*/ 0 w 16"/>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0" y="6"/>
                        </a:moveTo>
                        <a:lnTo>
                          <a:pt x="7" y="0"/>
                        </a:lnTo>
                        <a:lnTo>
                          <a:pt x="3" y="0"/>
                        </a:lnTo>
                        <a:lnTo>
                          <a:pt x="7" y="13"/>
                        </a:lnTo>
                        <a:lnTo>
                          <a:pt x="10" y="13"/>
                        </a:lnTo>
                        <a:lnTo>
                          <a:pt x="16" y="8"/>
                        </a:lnTo>
                        <a:lnTo>
                          <a:pt x="10" y="13"/>
                        </a:lnTo>
                        <a:lnTo>
                          <a:pt x="16" y="12"/>
                        </a:lnTo>
                        <a:lnTo>
                          <a:pt x="16" y="8"/>
                        </a:lnTo>
                        <a:lnTo>
                          <a:pt x="0" y="6"/>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02" name="Group 3895"/>
                <p:cNvGrpSpPr>
                  <a:grpSpLocks/>
                </p:cNvGrpSpPr>
                <p:nvPr/>
              </p:nvGrpSpPr>
              <p:grpSpPr bwMode="auto">
                <a:xfrm>
                  <a:off x="2300" y="3142"/>
                  <a:ext cx="16" cy="13"/>
                  <a:chOff x="2300" y="3142"/>
                  <a:chExt cx="16" cy="13"/>
                </a:xfrm>
              </p:grpSpPr>
              <p:sp>
                <p:nvSpPr>
                  <p:cNvPr id="513" name="Freeform 3896"/>
                  <p:cNvSpPr>
                    <a:spLocks/>
                  </p:cNvSpPr>
                  <p:nvPr/>
                </p:nvSpPr>
                <p:spPr bwMode="auto">
                  <a:xfrm>
                    <a:off x="2300" y="3142"/>
                    <a:ext cx="16" cy="13"/>
                  </a:xfrm>
                  <a:custGeom>
                    <a:avLst/>
                    <a:gdLst>
                      <a:gd name="T0" fmla="*/ 8 w 16"/>
                      <a:gd name="T1" fmla="*/ 0 h 13"/>
                      <a:gd name="T2" fmla="*/ 1 w 16"/>
                      <a:gd name="T3" fmla="*/ 6 h 13"/>
                      <a:gd name="T4" fmla="*/ 0 w 16"/>
                      <a:gd name="T5" fmla="*/ 7 h 13"/>
                      <a:gd name="T6" fmla="*/ 14 w 16"/>
                      <a:gd name="T7" fmla="*/ 10 h 13"/>
                      <a:gd name="T8" fmla="*/ 16 w 16"/>
                      <a:gd name="T9" fmla="*/ 7 h 13"/>
                      <a:gd name="T10" fmla="*/ 8 w 16"/>
                      <a:gd name="T11" fmla="*/ 13 h 13"/>
                      <a:gd name="T12" fmla="*/ 8 w 16"/>
                      <a:gd name="T13" fmla="*/ 0 h 13"/>
                      <a:gd name="T14" fmla="*/ 1 w 16"/>
                      <a:gd name="T15" fmla="*/ 0 h 13"/>
                      <a:gd name="T16" fmla="*/ 1 w 16"/>
                      <a:gd name="T17" fmla="*/ 6 h 13"/>
                      <a:gd name="T18" fmla="*/ 8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8" y="0"/>
                        </a:moveTo>
                        <a:lnTo>
                          <a:pt x="1" y="6"/>
                        </a:lnTo>
                        <a:lnTo>
                          <a:pt x="0" y="7"/>
                        </a:lnTo>
                        <a:lnTo>
                          <a:pt x="14" y="10"/>
                        </a:lnTo>
                        <a:lnTo>
                          <a:pt x="16" y="7"/>
                        </a:lnTo>
                        <a:lnTo>
                          <a:pt x="8" y="13"/>
                        </a:lnTo>
                        <a:lnTo>
                          <a:pt x="8" y="0"/>
                        </a:lnTo>
                        <a:lnTo>
                          <a:pt x="1" y="0"/>
                        </a:lnTo>
                        <a:lnTo>
                          <a:pt x="1" y="6"/>
                        </a:lnTo>
                        <a:lnTo>
                          <a:pt x="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 name="Freeform 3897"/>
                  <p:cNvSpPr>
                    <a:spLocks/>
                  </p:cNvSpPr>
                  <p:nvPr/>
                </p:nvSpPr>
                <p:spPr bwMode="auto">
                  <a:xfrm>
                    <a:off x="2300" y="3142"/>
                    <a:ext cx="16" cy="13"/>
                  </a:xfrm>
                  <a:custGeom>
                    <a:avLst/>
                    <a:gdLst>
                      <a:gd name="T0" fmla="*/ 8 w 16"/>
                      <a:gd name="T1" fmla="*/ 0 h 13"/>
                      <a:gd name="T2" fmla="*/ 1 w 16"/>
                      <a:gd name="T3" fmla="*/ 6 h 13"/>
                      <a:gd name="T4" fmla="*/ 0 w 16"/>
                      <a:gd name="T5" fmla="*/ 7 h 13"/>
                      <a:gd name="T6" fmla="*/ 14 w 16"/>
                      <a:gd name="T7" fmla="*/ 10 h 13"/>
                      <a:gd name="T8" fmla="*/ 16 w 16"/>
                      <a:gd name="T9" fmla="*/ 7 h 13"/>
                      <a:gd name="T10" fmla="*/ 8 w 16"/>
                      <a:gd name="T11" fmla="*/ 13 h 13"/>
                      <a:gd name="T12" fmla="*/ 8 w 16"/>
                      <a:gd name="T13" fmla="*/ 0 h 13"/>
                      <a:gd name="T14" fmla="*/ 1 w 16"/>
                      <a:gd name="T15" fmla="*/ 0 h 13"/>
                      <a:gd name="T16" fmla="*/ 1 w 16"/>
                      <a:gd name="T17" fmla="*/ 6 h 13"/>
                      <a:gd name="T18" fmla="*/ 8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8" y="0"/>
                        </a:moveTo>
                        <a:lnTo>
                          <a:pt x="1" y="6"/>
                        </a:lnTo>
                        <a:lnTo>
                          <a:pt x="0" y="7"/>
                        </a:lnTo>
                        <a:lnTo>
                          <a:pt x="14" y="10"/>
                        </a:lnTo>
                        <a:lnTo>
                          <a:pt x="16" y="7"/>
                        </a:lnTo>
                        <a:lnTo>
                          <a:pt x="8" y="13"/>
                        </a:lnTo>
                        <a:lnTo>
                          <a:pt x="8" y="0"/>
                        </a:lnTo>
                        <a:lnTo>
                          <a:pt x="1" y="0"/>
                        </a:lnTo>
                        <a:lnTo>
                          <a:pt x="1" y="6"/>
                        </a:lnTo>
                        <a:lnTo>
                          <a:pt x="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03" name="Group 3898"/>
                <p:cNvGrpSpPr>
                  <a:grpSpLocks/>
                </p:cNvGrpSpPr>
                <p:nvPr/>
              </p:nvGrpSpPr>
              <p:grpSpPr bwMode="auto">
                <a:xfrm>
                  <a:off x="2307" y="3142"/>
                  <a:ext cx="16" cy="13"/>
                  <a:chOff x="2307" y="3142"/>
                  <a:chExt cx="16" cy="13"/>
                </a:xfrm>
              </p:grpSpPr>
              <p:sp>
                <p:nvSpPr>
                  <p:cNvPr id="511" name="Freeform 3899"/>
                  <p:cNvSpPr>
                    <a:spLocks/>
                  </p:cNvSpPr>
                  <p:nvPr/>
                </p:nvSpPr>
                <p:spPr bwMode="auto">
                  <a:xfrm>
                    <a:off x="2307" y="3142"/>
                    <a:ext cx="16" cy="13"/>
                  </a:xfrm>
                  <a:custGeom>
                    <a:avLst/>
                    <a:gdLst>
                      <a:gd name="T0" fmla="*/ 16 w 16"/>
                      <a:gd name="T1" fmla="*/ 0 h 13"/>
                      <a:gd name="T2" fmla="*/ 16 w 16"/>
                      <a:gd name="T3" fmla="*/ 0 h 13"/>
                      <a:gd name="T4" fmla="*/ 0 w 16"/>
                      <a:gd name="T5" fmla="*/ 0 h 13"/>
                      <a:gd name="T6" fmla="*/ 0 w 16"/>
                      <a:gd name="T7" fmla="*/ 13 h 13"/>
                      <a:gd name="T8" fmla="*/ 16 w 16"/>
                      <a:gd name="T9" fmla="*/ 13 h 13"/>
                      <a:gd name="T10" fmla="*/ 16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16" y="0"/>
                        </a:moveTo>
                        <a:lnTo>
                          <a:pt x="16" y="0"/>
                        </a:lnTo>
                        <a:lnTo>
                          <a:pt x="0" y="0"/>
                        </a:lnTo>
                        <a:lnTo>
                          <a:pt x="0" y="13"/>
                        </a:lnTo>
                        <a:lnTo>
                          <a:pt x="16" y="13"/>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 name="Freeform 3900"/>
                  <p:cNvSpPr>
                    <a:spLocks/>
                  </p:cNvSpPr>
                  <p:nvPr/>
                </p:nvSpPr>
                <p:spPr bwMode="auto">
                  <a:xfrm>
                    <a:off x="2307" y="3142"/>
                    <a:ext cx="16" cy="13"/>
                  </a:xfrm>
                  <a:custGeom>
                    <a:avLst/>
                    <a:gdLst>
                      <a:gd name="T0" fmla="*/ 16 w 16"/>
                      <a:gd name="T1" fmla="*/ 0 h 13"/>
                      <a:gd name="T2" fmla="*/ 16 w 16"/>
                      <a:gd name="T3" fmla="*/ 0 h 13"/>
                      <a:gd name="T4" fmla="*/ 0 w 16"/>
                      <a:gd name="T5" fmla="*/ 0 h 13"/>
                      <a:gd name="T6" fmla="*/ 0 w 16"/>
                      <a:gd name="T7" fmla="*/ 13 h 13"/>
                      <a:gd name="T8" fmla="*/ 16 w 16"/>
                      <a:gd name="T9" fmla="*/ 13 h 13"/>
                      <a:gd name="T10" fmla="*/ 16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16" y="0"/>
                        </a:moveTo>
                        <a:lnTo>
                          <a:pt x="16" y="0"/>
                        </a:lnTo>
                        <a:lnTo>
                          <a:pt x="0" y="0"/>
                        </a:lnTo>
                        <a:lnTo>
                          <a:pt x="0" y="13"/>
                        </a:lnTo>
                        <a:lnTo>
                          <a:pt x="16" y="13"/>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04" name="Group 3901"/>
                <p:cNvGrpSpPr>
                  <a:grpSpLocks/>
                </p:cNvGrpSpPr>
                <p:nvPr/>
              </p:nvGrpSpPr>
              <p:grpSpPr bwMode="auto">
                <a:xfrm>
                  <a:off x="2323" y="3142"/>
                  <a:ext cx="29" cy="13"/>
                  <a:chOff x="2323" y="3142"/>
                  <a:chExt cx="29" cy="13"/>
                </a:xfrm>
              </p:grpSpPr>
              <p:sp>
                <p:nvSpPr>
                  <p:cNvPr id="509" name="Freeform 3902"/>
                  <p:cNvSpPr>
                    <a:spLocks/>
                  </p:cNvSpPr>
                  <p:nvPr/>
                </p:nvSpPr>
                <p:spPr bwMode="auto">
                  <a:xfrm>
                    <a:off x="2323" y="3142"/>
                    <a:ext cx="29" cy="13"/>
                  </a:xfrm>
                  <a:custGeom>
                    <a:avLst/>
                    <a:gdLst>
                      <a:gd name="T0" fmla="*/ 29 w 29"/>
                      <a:gd name="T1" fmla="*/ 0 h 13"/>
                      <a:gd name="T2" fmla="*/ 29 w 29"/>
                      <a:gd name="T3" fmla="*/ 0 h 13"/>
                      <a:gd name="T4" fmla="*/ 0 w 29"/>
                      <a:gd name="T5" fmla="*/ 0 h 13"/>
                      <a:gd name="T6" fmla="*/ 0 w 29"/>
                      <a:gd name="T7" fmla="*/ 13 h 13"/>
                      <a:gd name="T8" fmla="*/ 29 w 29"/>
                      <a:gd name="T9" fmla="*/ 13 h 13"/>
                      <a:gd name="T10" fmla="*/ 29 w 29"/>
                      <a:gd name="T11" fmla="*/ 0 h 13"/>
                    </a:gdLst>
                    <a:ahLst/>
                    <a:cxnLst>
                      <a:cxn ang="0">
                        <a:pos x="T0" y="T1"/>
                      </a:cxn>
                      <a:cxn ang="0">
                        <a:pos x="T2" y="T3"/>
                      </a:cxn>
                      <a:cxn ang="0">
                        <a:pos x="T4" y="T5"/>
                      </a:cxn>
                      <a:cxn ang="0">
                        <a:pos x="T6" y="T7"/>
                      </a:cxn>
                      <a:cxn ang="0">
                        <a:pos x="T8" y="T9"/>
                      </a:cxn>
                      <a:cxn ang="0">
                        <a:pos x="T10" y="T11"/>
                      </a:cxn>
                    </a:cxnLst>
                    <a:rect l="0" t="0" r="r" b="b"/>
                    <a:pathLst>
                      <a:path w="29" h="13">
                        <a:moveTo>
                          <a:pt x="29" y="0"/>
                        </a:moveTo>
                        <a:lnTo>
                          <a:pt x="29" y="0"/>
                        </a:lnTo>
                        <a:lnTo>
                          <a:pt x="0" y="0"/>
                        </a:lnTo>
                        <a:lnTo>
                          <a:pt x="0" y="13"/>
                        </a:lnTo>
                        <a:lnTo>
                          <a:pt x="29" y="13"/>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0" name="Freeform 3903"/>
                  <p:cNvSpPr>
                    <a:spLocks/>
                  </p:cNvSpPr>
                  <p:nvPr/>
                </p:nvSpPr>
                <p:spPr bwMode="auto">
                  <a:xfrm>
                    <a:off x="2323" y="3142"/>
                    <a:ext cx="29" cy="13"/>
                  </a:xfrm>
                  <a:custGeom>
                    <a:avLst/>
                    <a:gdLst>
                      <a:gd name="T0" fmla="*/ 29 w 29"/>
                      <a:gd name="T1" fmla="*/ 0 h 13"/>
                      <a:gd name="T2" fmla="*/ 29 w 29"/>
                      <a:gd name="T3" fmla="*/ 0 h 13"/>
                      <a:gd name="T4" fmla="*/ 0 w 29"/>
                      <a:gd name="T5" fmla="*/ 0 h 13"/>
                      <a:gd name="T6" fmla="*/ 0 w 29"/>
                      <a:gd name="T7" fmla="*/ 13 h 13"/>
                      <a:gd name="T8" fmla="*/ 29 w 29"/>
                      <a:gd name="T9" fmla="*/ 13 h 13"/>
                      <a:gd name="T10" fmla="*/ 29 w 29"/>
                      <a:gd name="T11" fmla="*/ 0 h 13"/>
                    </a:gdLst>
                    <a:ahLst/>
                    <a:cxnLst>
                      <a:cxn ang="0">
                        <a:pos x="T0" y="T1"/>
                      </a:cxn>
                      <a:cxn ang="0">
                        <a:pos x="T2" y="T3"/>
                      </a:cxn>
                      <a:cxn ang="0">
                        <a:pos x="T4" y="T5"/>
                      </a:cxn>
                      <a:cxn ang="0">
                        <a:pos x="T6" y="T7"/>
                      </a:cxn>
                      <a:cxn ang="0">
                        <a:pos x="T8" y="T9"/>
                      </a:cxn>
                      <a:cxn ang="0">
                        <a:pos x="T10" y="T11"/>
                      </a:cxn>
                    </a:cxnLst>
                    <a:rect l="0" t="0" r="r" b="b"/>
                    <a:pathLst>
                      <a:path w="29" h="13">
                        <a:moveTo>
                          <a:pt x="29" y="0"/>
                        </a:moveTo>
                        <a:lnTo>
                          <a:pt x="29" y="0"/>
                        </a:lnTo>
                        <a:lnTo>
                          <a:pt x="0" y="0"/>
                        </a:lnTo>
                        <a:lnTo>
                          <a:pt x="0" y="13"/>
                        </a:lnTo>
                        <a:lnTo>
                          <a:pt x="29" y="13"/>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05" name="Group 3904"/>
                <p:cNvGrpSpPr>
                  <a:grpSpLocks/>
                </p:cNvGrpSpPr>
                <p:nvPr/>
              </p:nvGrpSpPr>
              <p:grpSpPr bwMode="auto">
                <a:xfrm>
                  <a:off x="2358" y="3142"/>
                  <a:ext cx="41" cy="13"/>
                  <a:chOff x="2358" y="3142"/>
                  <a:chExt cx="41" cy="13"/>
                </a:xfrm>
              </p:grpSpPr>
              <p:sp>
                <p:nvSpPr>
                  <p:cNvPr id="507" name="Freeform 3905"/>
                  <p:cNvSpPr>
                    <a:spLocks/>
                  </p:cNvSpPr>
                  <p:nvPr/>
                </p:nvSpPr>
                <p:spPr bwMode="auto">
                  <a:xfrm>
                    <a:off x="2358" y="3142"/>
                    <a:ext cx="41" cy="13"/>
                  </a:xfrm>
                  <a:custGeom>
                    <a:avLst/>
                    <a:gdLst>
                      <a:gd name="T0" fmla="*/ 41 w 41"/>
                      <a:gd name="T1" fmla="*/ 0 h 13"/>
                      <a:gd name="T2" fmla="*/ 41 w 41"/>
                      <a:gd name="T3" fmla="*/ 0 h 13"/>
                      <a:gd name="T4" fmla="*/ 0 w 41"/>
                      <a:gd name="T5" fmla="*/ 0 h 13"/>
                      <a:gd name="T6" fmla="*/ 0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lnTo>
                          <a:pt x="41" y="0"/>
                        </a:lnTo>
                        <a:lnTo>
                          <a:pt x="0" y="0"/>
                        </a:lnTo>
                        <a:lnTo>
                          <a:pt x="0" y="13"/>
                        </a:lnTo>
                        <a:lnTo>
                          <a:pt x="41" y="13"/>
                        </a:lnTo>
                        <a:lnTo>
                          <a:pt x="4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8" name="Freeform 3906"/>
                  <p:cNvSpPr>
                    <a:spLocks/>
                  </p:cNvSpPr>
                  <p:nvPr/>
                </p:nvSpPr>
                <p:spPr bwMode="auto">
                  <a:xfrm>
                    <a:off x="2358" y="3142"/>
                    <a:ext cx="41" cy="13"/>
                  </a:xfrm>
                  <a:custGeom>
                    <a:avLst/>
                    <a:gdLst>
                      <a:gd name="T0" fmla="*/ 41 w 41"/>
                      <a:gd name="T1" fmla="*/ 0 h 13"/>
                      <a:gd name="T2" fmla="*/ 41 w 41"/>
                      <a:gd name="T3" fmla="*/ 0 h 13"/>
                      <a:gd name="T4" fmla="*/ 0 w 41"/>
                      <a:gd name="T5" fmla="*/ 0 h 13"/>
                      <a:gd name="T6" fmla="*/ 0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lnTo>
                          <a:pt x="41" y="0"/>
                        </a:lnTo>
                        <a:lnTo>
                          <a:pt x="0" y="0"/>
                        </a:lnTo>
                        <a:lnTo>
                          <a:pt x="0" y="13"/>
                        </a:lnTo>
                        <a:lnTo>
                          <a:pt x="41" y="13"/>
                        </a:lnTo>
                        <a:lnTo>
                          <a:pt x="4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06" name="Group 3907"/>
                <p:cNvGrpSpPr>
                  <a:grpSpLocks/>
                </p:cNvGrpSpPr>
                <p:nvPr/>
              </p:nvGrpSpPr>
              <p:grpSpPr bwMode="auto">
                <a:xfrm>
                  <a:off x="2405" y="3142"/>
                  <a:ext cx="47" cy="13"/>
                  <a:chOff x="2405" y="3142"/>
                  <a:chExt cx="47" cy="13"/>
                </a:xfrm>
              </p:grpSpPr>
              <p:sp>
                <p:nvSpPr>
                  <p:cNvPr id="505" name="Freeform 3908"/>
                  <p:cNvSpPr>
                    <a:spLocks/>
                  </p:cNvSpPr>
                  <p:nvPr/>
                </p:nvSpPr>
                <p:spPr bwMode="auto">
                  <a:xfrm>
                    <a:off x="2405" y="3142"/>
                    <a:ext cx="47" cy="13"/>
                  </a:xfrm>
                  <a:custGeom>
                    <a:avLst/>
                    <a:gdLst>
                      <a:gd name="T0" fmla="*/ 47 w 47"/>
                      <a:gd name="T1" fmla="*/ 0 h 13"/>
                      <a:gd name="T2" fmla="*/ 47 w 47"/>
                      <a:gd name="T3" fmla="*/ 0 h 13"/>
                      <a:gd name="T4" fmla="*/ 0 w 47"/>
                      <a:gd name="T5" fmla="*/ 0 h 13"/>
                      <a:gd name="T6" fmla="*/ 0 w 47"/>
                      <a:gd name="T7" fmla="*/ 13 h 13"/>
                      <a:gd name="T8" fmla="*/ 47 w 47"/>
                      <a:gd name="T9" fmla="*/ 13 h 13"/>
                      <a:gd name="T10" fmla="*/ 47 w 47"/>
                      <a:gd name="T11" fmla="*/ 0 h 13"/>
                    </a:gdLst>
                    <a:ahLst/>
                    <a:cxnLst>
                      <a:cxn ang="0">
                        <a:pos x="T0" y="T1"/>
                      </a:cxn>
                      <a:cxn ang="0">
                        <a:pos x="T2" y="T3"/>
                      </a:cxn>
                      <a:cxn ang="0">
                        <a:pos x="T4" y="T5"/>
                      </a:cxn>
                      <a:cxn ang="0">
                        <a:pos x="T6" y="T7"/>
                      </a:cxn>
                      <a:cxn ang="0">
                        <a:pos x="T8" y="T9"/>
                      </a:cxn>
                      <a:cxn ang="0">
                        <a:pos x="T10" y="T11"/>
                      </a:cxn>
                    </a:cxnLst>
                    <a:rect l="0" t="0" r="r" b="b"/>
                    <a:pathLst>
                      <a:path w="47" h="13">
                        <a:moveTo>
                          <a:pt x="47" y="0"/>
                        </a:moveTo>
                        <a:lnTo>
                          <a:pt x="47" y="0"/>
                        </a:lnTo>
                        <a:lnTo>
                          <a:pt x="0" y="0"/>
                        </a:lnTo>
                        <a:lnTo>
                          <a:pt x="0" y="13"/>
                        </a:lnTo>
                        <a:lnTo>
                          <a:pt x="47" y="13"/>
                        </a:lnTo>
                        <a:lnTo>
                          <a:pt x="47"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6" name="Freeform 3909"/>
                  <p:cNvSpPr>
                    <a:spLocks/>
                  </p:cNvSpPr>
                  <p:nvPr/>
                </p:nvSpPr>
                <p:spPr bwMode="auto">
                  <a:xfrm>
                    <a:off x="2405" y="3142"/>
                    <a:ext cx="47" cy="13"/>
                  </a:xfrm>
                  <a:custGeom>
                    <a:avLst/>
                    <a:gdLst>
                      <a:gd name="T0" fmla="*/ 47 w 47"/>
                      <a:gd name="T1" fmla="*/ 0 h 13"/>
                      <a:gd name="T2" fmla="*/ 47 w 47"/>
                      <a:gd name="T3" fmla="*/ 0 h 13"/>
                      <a:gd name="T4" fmla="*/ 0 w 47"/>
                      <a:gd name="T5" fmla="*/ 0 h 13"/>
                      <a:gd name="T6" fmla="*/ 0 w 47"/>
                      <a:gd name="T7" fmla="*/ 13 h 13"/>
                      <a:gd name="T8" fmla="*/ 47 w 47"/>
                      <a:gd name="T9" fmla="*/ 13 h 13"/>
                      <a:gd name="T10" fmla="*/ 47 w 47"/>
                      <a:gd name="T11" fmla="*/ 0 h 13"/>
                    </a:gdLst>
                    <a:ahLst/>
                    <a:cxnLst>
                      <a:cxn ang="0">
                        <a:pos x="T0" y="T1"/>
                      </a:cxn>
                      <a:cxn ang="0">
                        <a:pos x="T2" y="T3"/>
                      </a:cxn>
                      <a:cxn ang="0">
                        <a:pos x="T4" y="T5"/>
                      </a:cxn>
                      <a:cxn ang="0">
                        <a:pos x="T6" y="T7"/>
                      </a:cxn>
                      <a:cxn ang="0">
                        <a:pos x="T8" y="T9"/>
                      </a:cxn>
                      <a:cxn ang="0">
                        <a:pos x="T10" y="T11"/>
                      </a:cxn>
                    </a:cxnLst>
                    <a:rect l="0" t="0" r="r" b="b"/>
                    <a:pathLst>
                      <a:path w="47" h="13">
                        <a:moveTo>
                          <a:pt x="47" y="0"/>
                        </a:moveTo>
                        <a:lnTo>
                          <a:pt x="47" y="0"/>
                        </a:lnTo>
                        <a:lnTo>
                          <a:pt x="0" y="0"/>
                        </a:lnTo>
                        <a:lnTo>
                          <a:pt x="0" y="13"/>
                        </a:lnTo>
                        <a:lnTo>
                          <a:pt x="47" y="13"/>
                        </a:lnTo>
                        <a:lnTo>
                          <a:pt x="47"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07" name="Group 3910"/>
                <p:cNvGrpSpPr>
                  <a:grpSpLocks/>
                </p:cNvGrpSpPr>
                <p:nvPr/>
              </p:nvGrpSpPr>
              <p:grpSpPr bwMode="auto">
                <a:xfrm>
                  <a:off x="2604" y="3217"/>
                  <a:ext cx="16" cy="58"/>
                  <a:chOff x="2604" y="3217"/>
                  <a:chExt cx="16" cy="58"/>
                </a:xfrm>
              </p:grpSpPr>
              <p:sp>
                <p:nvSpPr>
                  <p:cNvPr id="503" name="Freeform 3911"/>
                  <p:cNvSpPr>
                    <a:spLocks/>
                  </p:cNvSpPr>
                  <p:nvPr/>
                </p:nvSpPr>
                <p:spPr bwMode="auto">
                  <a:xfrm>
                    <a:off x="2604" y="3217"/>
                    <a:ext cx="16" cy="58"/>
                  </a:xfrm>
                  <a:custGeom>
                    <a:avLst/>
                    <a:gdLst>
                      <a:gd name="T0" fmla="*/ 8 w 16"/>
                      <a:gd name="T1" fmla="*/ 0 h 58"/>
                      <a:gd name="T2" fmla="*/ 0 w 16"/>
                      <a:gd name="T3" fmla="*/ 0 h 58"/>
                      <a:gd name="T4" fmla="*/ 0 w 16"/>
                      <a:gd name="T5" fmla="*/ 58 h 58"/>
                      <a:gd name="T6" fmla="*/ 16 w 16"/>
                      <a:gd name="T7" fmla="*/ 58 h 58"/>
                      <a:gd name="T8" fmla="*/ 16 w 16"/>
                      <a:gd name="T9" fmla="*/ 0 h 58"/>
                      <a:gd name="T10" fmla="*/ 8 w 16"/>
                      <a:gd name="T11" fmla="*/ 0 h 58"/>
                    </a:gdLst>
                    <a:ahLst/>
                    <a:cxnLst>
                      <a:cxn ang="0">
                        <a:pos x="T0" y="T1"/>
                      </a:cxn>
                      <a:cxn ang="0">
                        <a:pos x="T2" y="T3"/>
                      </a:cxn>
                      <a:cxn ang="0">
                        <a:pos x="T4" y="T5"/>
                      </a:cxn>
                      <a:cxn ang="0">
                        <a:pos x="T6" y="T7"/>
                      </a:cxn>
                      <a:cxn ang="0">
                        <a:pos x="T8" y="T9"/>
                      </a:cxn>
                      <a:cxn ang="0">
                        <a:pos x="T10" y="T11"/>
                      </a:cxn>
                    </a:cxnLst>
                    <a:rect l="0" t="0" r="r" b="b"/>
                    <a:pathLst>
                      <a:path w="16" h="58">
                        <a:moveTo>
                          <a:pt x="8" y="0"/>
                        </a:moveTo>
                        <a:lnTo>
                          <a:pt x="0" y="0"/>
                        </a:lnTo>
                        <a:lnTo>
                          <a:pt x="0" y="58"/>
                        </a:lnTo>
                        <a:lnTo>
                          <a:pt x="16" y="58"/>
                        </a:lnTo>
                        <a:lnTo>
                          <a:pt x="16" y="0"/>
                        </a:lnTo>
                        <a:lnTo>
                          <a:pt x="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4" name="Freeform 3912"/>
                  <p:cNvSpPr>
                    <a:spLocks/>
                  </p:cNvSpPr>
                  <p:nvPr/>
                </p:nvSpPr>
                <p:spPr bwMode="auto">
                  <a:xfrm>
                    <a:off x="2604" y="3217"/>
                    <a:ext cx="16" cy="58"/>
                  </a:xfrm>
                  <a:custGeom>
                    <a:avLst/>
                    <a:gdLst>
                      <a:gd name="T0" fmla="*/ 8 w 16"/>
                      <a:gd name="T1" fmla="*/ 0 h 58"/>
                      <a:gd name="T2" fmla="*/ 0 w 16"/>
                      <a:gd name="T3" fmla="*/ 0 h 58"/>
                      <a:gd name="T4" fmla="*/ 0 w 16"/>
                      <a:gd name="T5" fmla="*/ 58 h 58"/>
                      <a:gd name="T6" fmla="*/ 16 w 16"/>
                      <a:gd name="T7" fmla="*/ 58 h 58"/>
                      <a:gd name="T8" fmla="*/ 16 w 16"/>
                      <a:gd name="T9" fmla="*/ 0 h 58"/>
                      <a:gd name="T10" fmla="*/ 8 w 16"/>
                      <a:gd name="T11" fmla="*/ 0 h 58"/>
                    </a:gdLst>
                    <a:ahLst/>
                    <a:cxnLst>
                      <a:cxn ang="0">
                        <a:pos x="T0" y="T1"/>
                      </a:cxn>
                      <a:cxn ang="0">
                        <a:pos x="T2" y="T3"/>
                      </a:cxn>
                      <a:cxn ang="0">
                        <a:pos x="T4" y="T5"/>
                      </a:cxn>
                      <a:cxn ang="0">
                        <a:pos x="T6" y="T7"/>
                      </a:cxn>
                      <a:cxn ang="0">
                        <a:pos x="T8" y="T9"/>
                      </a:cxn>
                      <a:cxn ang="0">
                        <a:pos x="T10" y="T11"/>
                      </a:cxn>
                    </a:cxnLst>
                    <a:rect l="0" t="0" r="r" b="b"/>
                    <a:pathLst>
                      <a:path w="16" h="58">
                        <a:moveTo>
                          <a:pt x="8" y="0"/>
                        </a:moveTo>
                        <a:lnTo>
                          <a:pt x="0" y="0"/>
                        </a:lnTo>
                        <a:lnTo>
                          <a:pt x="0" y="58"/>
                        </a:lnTo>
                        <a:lnTo>
                          <a:pt x="16" y="58"/>
                        </a:lnTo>
                        <a:lnTo>
                          <a:pt x="16" y="0"/>
                        </a:lnTo>
                        <a:lnTo>
                          <a:pt x="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08" name="Group 3913"/>
                <p:cNvGrpSpPr>
                  <a:grpSpLocks/>
                </p:cNvGrpSpPr>
                <p:nvPr/>
              </p:nvGrpSpPr>
              <p:grpSpPr bwMode="auto">
                <a:xfrm>
                  <a:off x="2547" y="3158"/>
                  <a:ext cx="58" cy="53"/>
                  <a:chOff x="2547" y="3158"/>
                  <a:chExt cx="58" cy="53"/>
                </a:xfrm>
              </p:grpSpPr>
              <p:sp>
                <p:nvSpPr>
                  <p:cNvPr id="501" name="Freeform 3914"/>
                  <p:cNvSpPr>
                    <a:spLocks/>
                  </p:cNvSpPr>
                  <p:nvPr/>
                </p:nvSpPr>
                <p:spPr bwMode="auto">
                  <a:xfrm>
                    <a:off x="2547" y="3158"/>
                    <a:ext cx="58" cy="53"/>
                  </a:xfrm>
                  <a:custGeom>
                    <a:avLst/>
                    <a:gdLst>
                      <a:gd name="T0" fmla="*/ 26 w 58"/>
                      <a:gd name="T1" fmla="*/ 0 h 53"/>
                      <a:gd name="T2" fmla="*/ 21 w 58"/>
                      <a:gd name="T3" fmla="*/ 1 h 53"/>
                      <a:gd name="T4" fmla="*/ 15 w 58"/>
                      <a:gd name="T5" fmla="*/ 3 h 53"/>
                      <a:gd name="T6" fmla="*/ 11 w 58"/>
                      <a:gd name="T7" fmla="*/ 6 h 53"/>
                      <a:gd name="T8" fmla="*/ 7 w 58"/>
                      <a:gd name="T9" fmla="*/ 10 h 53"/>
                      <a:gd name="T10" fmla="*/ 4 w 58"/>
                      <a:gd name="T11" fmla="*/ 14 h 53"/>
                      <a:gd name="T12" fmla="*/ 2 w 58"/>
                      <a:gd name="T13" fmla="*/ 19 h 53"/>
                      <a:gd name="T14" fmla="*/ 1 w 58"/>
                      <a:gd name="T15" fmla="*/ 24 h 53"/>
                      <a:gd name="T16" fmla="*/ 1 w 58"/>
                      <a:gd name="T17" fmla="*/ 29 h 53"/>
                      <a:gd name="T18" fmla="*/ 2 w 58"/>
                      <a:gd name="T19" fmla="*/ 34 h 53"/>
                      <a:gd name="T20" fmla="*/ 4 w 58"/>
                      <a:gd name="T21" fmla="*/ 39 h 53"/>
                      <a:gd name="T22" fmla="*/ 7 w 58"/>
                      <a:gd name="T23" fmla="*/ 43 h 53"/>
                      <a:gd name="T24" fmla="*/ 11 w 58"/>
                      <a:gd name="T25" fmla="*/ 47 h 53"/>
                      <a:gd name="T26" fmla="*/ 15 w 58"/>
                      <a:gd name="T27" fmla="*/ 50 h 53"/>
                      <a:gd name="T28" fmla="*/ 21 w 58"/>
                      <a:gd name="T29" fmla="*/ 52 h 53"/>
                      <a:gd name="T30" fmla="*/ 26 w 58"/>
                      <a:gd name="T31" fmla="*/ 53 h 53"/>
                      <a:gd name="T32" fmla="*/ 33 w 58"/>
                      <a:gd name="T33" fmla="*/ 53 h 53"/>
                      <a:gd name="T34" fmla="*/ 37 w 58"/>
                      <a:gd name="T35" fmla="*/ 52 h 53"/>
                      <a:gd name="T36" fmla="*/ 43 w 58"/>
                      <a:gd name="T37" fmla="*/ 50 h 53"/>
                      <a:gd name="T38" fmla="*/ 47 w 58"/>
                      <a:gd name="T39" fmla="*/ 47 h 53"/>
                      <a:gd name="T40" fmla="*/ 52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2 w 58"/>
                      <a:gd name="T55" fmla="*/ 10 h 53"/>
                      <a:gd name="T56" fmla="*/ 47 w 58"/>
                      <a:gd name="T57" fmla="*/ 6 h 53"/>
                      <a:gd name="T58" fmla="*/ 43 w 58"/>
                      <a:gd name="T59" fmla="*/ 3 h 53"/>
                      <a:gd name="T60" fmla="*/ 37 w 58"/>
                      <a:gd name="T61" fmla="*/ 1 h 53"/>
                      <a:gd name="T62" fmla="*/ 33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6" y="0"/>
                        </a:lnTo>
                        <a:lnTo>
                          <a:pt x="24" y="1"/>
                        </a:lnTo>
                        <a:lnTo>
                          <a:pt x="21" y="1"/>
                        </a:lnTo>
                        <a:lnTo>
                          <a:pt x="18" y="2"/>
                        </a:lnTo>
                        <a:lnTo>
                          <a:pt x="15" y="3"/>
                        </a:lnTo>
                        <a:lnTo>
                          <a:pt x="13" y="5"/>
                        </a:lnTo>
                        <a:lnTo>
                          <a:pt x="11" y="6"/>
                        </a:lnTo>
                        <a:lnTo>
                          <a:pt x="9" y="7"/>
                        </a:lnTo>
                        <a:lnTo>
                          <a:pt x="7" y="10"/>
                        </a:lnTo>
                        <a:lnTo>
                          <a:pt x="5" y="11"/>
                        </a:lnTo>
                        <a:lnTo>
                          <a:pt x="4" y="14"/>
                        </a:lnTo>
                        <a:lnTo>
                          <a:pt x="3" y="16"/>
                        </a:lnTo>
                        <a:lnTo>
                          <a:pt x="2" y="19"/>
                        </a:lnTo>
                        <a:lnTo>
                          <a:pt x="1" y="21"/>
                        </a:lnTo>
                        <a:lnTo>
                          <a:pt x="1" y="24"/>
                        </a:lnTo>
                        <a:lnTo>
                          <a:pt x="0" y="26"/>
                        </a:lnTo>
                        <a:lnTo>
                          <a:pt x="1" y="29"/>
                        </a:lnTo>
                        <a:lnTo>
                          <a:pt x="1" y="31"/>
                        </a:lnTo>
                        <a:lnTo>
                          <a:pt x="2" y="34"/>
                        </a:lnTo>
                        <a:lnTo>
                          <a:pt x="3" y="37"/>
                        </a:lnTo>
                        <a:lnTo>
                          <a:pt x="4" y="39"/>
                        </a:lnTo>
                        <a:lnTo>
                          <a:pt x="5" y="42"/>
                        </a:lnTo>
                        <a:lnTo>
                          <a:pt x="7" y="43"/>
                        </a:lnTo>
                        <a:lnTo>
                          <a:pt x="9" y="45"/>
                        </a:lnTo>
                        <a:lnTo>
                          <a:pt x="11" y="47"/>
                        </a:lnTo>
                        <a:lnTo>
                          <a:pt x="13" y="48"/>
                        </a:lnTo>
                        <a:lnTo>
                          <a:pt x="15" y="50"/>
                        </a:lnTo>
                        <a:lnTo>
                          <a:pt x="18" y="51"/>
                        </a:lnTo>
                        <a:lnTo>
                          <a:pt x="21"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3" y="42"/>
                        </a:lnTo>
                        <a:lnTo>
                          <a:pt x="54" y="39"/>
                        </a:lnTo>
                        <a:lnTo>
                          <a:pt x="56" y="37"/>
                        </a:lnTo>
                        <a:lnTo>
                          <a:pt x="57" y="34"/>
                        </a:lnTo>
                        <a:lnTo>
                          <a:pt x="58" y="31"/>
                        </a:lnTo>
                        <a:lnTo>
                          <a:pt x="58" y="29"/>
                        </a:lnTo>
                        <a:lnTo>
                          <a:pt x="58" y="26"/>
                        </a:lnTo>
                        <a:lnTo>
                          <a:pt x="58" y="24"/>
                        </a:lnTo>
                        <a:lnTo>
                          <a:pt x="58" y="21"/>
                        </a:lnTo>
                        <a:lnTo>
                          <a:pt x="57" y="19"/>
                        </a:lnTo>
                        <a:lnTo>
                          <a:pt x="56" y="16"/>
                        </a:lnTo>
                        <a:lnTo>
                          <a:pt x="54" y="14"/>
                        </a:lnTo>
                        <a:lnTo>
                          <a:pt x="53" y="11"/>
                        </a:lnTo>
                        <a:lnTo>
                          <a:pt x="52" y="10"/>
                        </a:lnTo>
                        <a:lnTo>
                          <a:pt x="50" y="7"/>
                        </a:lnTo>
                        <a:lnTo>
                          <a:pt x="47" y="6"/>
                        </a:lnTo>
                        <a:lnTo>
                          <a:pt x="45" y="5"/>
                        </a:lnTo>
                        <a:lnTo>
                          <a:pt x="43" y="3"/>
                        </a:lnTo>
                        <a:lnTo>
                          <a:pt x="40" y="2"/>
                        </a:lnTo>
                        <a:lnTo>
                          <a:pt x="37" y="1"/>
                        </a:lnTo>
                        <a:lnTo>
                          <a:pt x="35" y="1"/>
                        </a:lnTo>
                        <a:lnTo>
                          <a:pt x="33"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 name="Freeform 3915"/>
                  <p:cNvSpPr>
                    <a:spLocks/>
                  </p:cNvSpPr>
                  <p:nvPr/>
                </p:nvSpPr>
                <p:spPr bwMode="auto">
                  <a:xfrm>
                    <a:off x="2547" y="3158"/>
                    <a:ext cx="58" cy="53"/>
                  </a:xfrm>
                  <a:custGeom>
                    <a:avLst/>
                    <a:gdLst>
                      <a:gd name="T0" fmla="*/ 26 w 58"/>
                      <a:gd name="T1" fmla="*/ 0 h 53"/>
                      <a:gd name="T2" fmla="*/ 21 w 58"/>
                      <a:gd name="T3" fmla="*/ 1 h 53"/>
                      <a:gd name="T4" fmla="*/ 15 w 58"/>
                      <a:gd name="T5" fmla="*/ 3 h 53"/>
                      <a:gd name="T6" fmla="*/ 11 w 58"/>
                      <a:gd name="T7" fmla="*/ 6 h 53"/>
                      <a:gd name="T8" fmla="*/ 7 w 58"/>
                      <a:gd name="T9" fmla="*/ 10 h 53"/>
                      <a:gd name="T10" fmla="*/ 4 w 58"/>
                      <a:gd name="T11" fmla="*/ 14 h 53"/>
                      <a:gd name="T12" fmla="*/ 2 w 58"/>
                      <a:gd name="T13" fmla="*/ 19 h 53"/>
                      <a:gd name="T14" fmla="*/ 1 w 58"/>
                      <a:gd name="T15" fmla="*/ 24 h 53"/>
                      <a:gd name="T16" fmla="*/ 1 w 58"/>
                      <a:gd name="T17" fmla="*/ 29 h 53"/>
                      <a:gd name="T18" fmla="*/ 2 w 58"/>
                      <a:gd name="T19" fmla="*/ 34 h 53"/>
                      <a:gd name="T20" fmla="*/ 4 w 58"/>
                      <a:gd name="T21" fmla="*/ 39 h 53"/>
                      <a:gd name="T22" fmla="*/ 7 w 58"/>
                      <a:gd name="T23" fmla="*/ 43 h 53"/>
                      <a:gd name="T24" fmla="*/ 11 w 58"/>
                      <a:gd name="T25" fmla="*/ 47 h 53"/>
                      <a:gd name="T26" fmla="*/ 15 w 58"/>
                      <a:gd name="T27" fmla="*/ 50 h 53"/>
                      <a:gd name="T28" fmla="*/ 21 w 58"/>
                      <a:gd name="T29" fmla="*/ 52 h 53"/>
                      <a:gd name="T30" fmla="*/ 26 w 58"/>
                      <a:gd name="T31" fmla="*/ 53 h 53"/>
                      <a:gd name="T32" fmla="*/ 33 w 58"/>
                      <a:gd name="T33" fmla="*/ 53 h 53"/>
                      <a:gd name="T34" fmla="*/ 37 w 58"/>
                      <a:gd name="T35" fmla="*/ 52 h 53"/>
                      <a:gd name="T36" fmla="*/ 43 w 58"/>
                      <a:gd name="T37" fmla="*/ 50 h 53"/>
                      <a:gd name="T38" fmla="*/ 47 w 58"/>
                      <a:gd name="T39" fmla="*/ 47 h 53"/>
                      <a:gd name="T40" fmla="*/ 52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2 w 58"/>
                      <a:gd name="T55" fmla="*/ 10 h 53"/>
                      <a:gd name="T56" fmla="*/ 47 w 58"/>
                      <a:gd name="T57" fmla="*/ 6 h 53"/>
                      <a:gd name="T58" fmla="*/ 43 w 58"/>
                      <a:gd name="T59" fmla="*/ 3 h 53"/>
                      <a:gd name="T60" fmla="*/ 37 w 58"/>
                      <a:gd name="T61" fmla="*/ 1 h 53"/>
                      <a:gd name="T62" fmla="*/ 33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6" y="0"/>
                        </a:lnTo>
                        <a:lnTo>
                          <a:pt x="24" y="1"/>
                        </a:lnTo>
                        <a:lnTo>
                          <a:pt x="21" y="1"/>
                        </a:lnTo>
                        <a:lnTo>
                          <a:pt x="18" y="2"/>
                        </a:lnTo>
                        <a:lnTo>
                          <a:pt x="15" y="3"/>
                        </a:lnTo>
                        <a:lnTo>
                          <a:pt x="13" y="5"/>
                        </a:lnTo>
                        <a:lnTo>
                          <a:pt x="11" y="6"/>
                        </a:lnTo>
                        <a:lnTo>
                          <a:pt x="9" y="7"/>
                        </a:lnTo>
                        <a:lnTo>
                          <a:pt x="7" y="10"/>
                        </a:lnTo>
                        <a:lnTo>
                          <a:pt x="5" y="11"/>
                        </a:lnTo>
                        <a:lnTo>
                          <a:pt x="4" y="14"/>
                        </a:lnTo>
                        <a:lnTo>
                          <a:pt x="3" y="16"/>
                        </a:lnTo>
                        <a:lnTo>
                          <a:pt x="2" y="19"/>
                        </a:lnTo>
                        <a:lnTo>
                          <a:pt x="1" y="21"/>
                        </a:lnTo>
                        <a:lnTo>
                          <a:pt x="1" y="24"/>
                        </a:lnTo>
                        <a:lnTo>
                          <a:pt x="0" y="26"/>
                        </a:lnTo>
                        <a:lnTo>
                          <a:pt x="1" y="29"/>
                        </a:lnTo>
                        <a:lnTo>
                          <a:pt x="1" y="31"/>
                        </a:lnTo>
                        <a:lnTo>
                          <a:pt x="2" y="34"/>
                        </a:lnTo>
                        <a:lnTo>
                          <a:pt x="3" y="37"/>
                        </a:lnTo>
                        <a:lnTo>
                          <a:pt x="4" y="39"/>
                        </a:lnTo>
                        <a:lnTo>
                          <a:pt x="5" y="42"/>
                        </a:lnTo>
                        <a:lnTo>
                          <a:pt x="7" y="43"/>
                        </a:lnTo>
                        <a:lnTo>
                          <a:pt x="9" y="45"/>
                        </a:lnTo>
                        <a:lnTo>
                          <a:pt x="11" y="47"/>
                        </a:lnTo>
                        <a:lnTo>
                          <a:pt x="13" y="48"/>
                        </a:lnTo>
                        <a:lnTo>
                          <a:pt x="15" y="50"/>
                        </a:lnTo>
                        <a:lnTo>
                          <a:pt x="18" y="51"/>
                        </a:lnTo>
                        <a:lnTo>
                          <a:pt x="21"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3" y="42"/>
                        </a:lnTo>
                        <a:lnTo>
                          <a:pt x="54" y="39"/>
                        </a:lnTo>
                        <a:lnTo>
                          <a:pt x="56" y="37"/>
                        </a:lnTo>
                        <a:lnTo>
                          <a:pt x="57" y="34"/>
                        </a:lnTo>
                        <a:lnTo>
                          <a:pt x="58" y="31"/>
                        </a:lnTo>
                        <a:lnTo>
                          <a:pt x="58" y="29"/>
                        </a:lnTo>
                        <a:lnTo>
                          <a:pt x="58" y="26"/>
                        </a:lnTo>
                        <a:lnTo>
                          <a:pt x="58" y="24"/>
                        </a:lnTo>
                        <a:lnTo>
                          <a:pt x="58" y="21"/>
                        </a:lnTo>
                        <a:lnTo>
                          <a:pt x="57" y="19"/>
                        </a:lnTo>
                        <a:lnTo>
                          <a:pt x="56" y="16"/>
                        </a:lnTo>
                        <a:lnTo>
                          <a:pt x="54" y="14"/>
                        </a:lnTo>
                        <a:lnTo>
                          <a:pt x="53" y="11"/>
                        </a:lnTo>
                        <a:lnTo>
                          <a:pt x="52" y="10"/>
                        </a:lnTo>
                        <a:lnTo>
                          <a:pt x="50" y="7"/>
                        </a:lnTo>
                        <a:lnTo>
                          <a:pt x="47" y="6"/>
                        </a:lnTo>
                        <a:lnTo>
                          <a:pt x="45" y="5"/>
                        </a:lnTo>
                        <a:lnTo>
                          <a:pt x="43" y="3"/>
                        </a:lnTo>
                        <a:lnTo>
                          <a:pt x="40" y="2"/>
                        </a:lnTo>
                        <a:lnTo>
                          <a:pt x="37" y="1"/>
                        </a:lnTo>
                        <a:lnTo>
                          <a:pt x="35" y="1"/>
                        </a:lnTo>
                        <a:lnTo>
                          <a:pt x="33"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09" name="Group 3916"/>
                <p:cNvGrpSpPr>
                  <a:grpSpLocks/>
                </p:cNvGrpSpPr>
                <p:nvPr/>
              </p:nvGrpSpPr>
              <p:grpSpPr bwMode="auto">
                <a:xfrm>
                  <a:off x="2541" y="3150"/>
                  <a:ext cx="33" cy="31"/>
                  <a:chOff x="2541" y="3150"/>
                  <a:chExt cx="33" cy="31"/>
                </a:xfrm>
              </p:grpSpPr>
              <p:sp>
                <p:nvSpPr>
                  <p:cNvPr id="499" name="Freeform 3917"/>
                  <p:cNvSpPr>
                    <a:spLocks/>
                  </p:cNvSpPr>
                  <p:nvPr/>
                </p:nvSpPr>
                <p:spPr bwMode="auto">
                  <a:xfrm>
                    <a:off x="2541" y="3150"/>
                    <a:ext cx="33" cy="31"/>
                  </a:xfrm>
                  <a:custGeom>
                    <a:avLst/>
                    <a:gdLst>
                      <a:gd name="T0" fmla="*/ 13 w 33"/>
                      <a:gd name="T1" fmla="*/ 31 h 31"/>
                      <a:gd name="T2" fmla="*/ 13 w 33"/>
                      <a:gd name="T3" fmla="*/ 31 h 31"/>
                      <a:gd name="T4" fmla="*/ 13 w 33"/>
                      <a:gd name="T5" fmla="*/ 29 h 31"/>
                      <a:gd name="T6" fmla="*/ 14 w 33"/>
                      <a:gd name="T7" fmla="*/ 27 h 31"/>
                      <a:gd name="T8" fmla="*/ 14 w 33"/>
                      <a:gd name="T9" fmla="*/ 26 h 31"/>
                      <a:gd name="T10" fmla="*/ 14 w 33"/>
                      <a:gd name="T11" fmla="*/ 24 h 31"/>
                      <a:gd name="T12" fmla="*/ 14 w 33"/>
                      <a:gd name="T13" fmla="*/ 22 h 31"/>
                      <a:gd name="T14" fmla="*/ 15 w 33"/>
                      <a:gd name="T15" fmla="*/ 21 h 31"/>
                      <a:gd name="T16" fmla="*/ 17 w 33"/>
                      <a:gd name="T17" fmla="*/ 19 h 31"/>
                      <a:gd name="T18" fmla="*/ 18 w 33"/>
                      <a:gd name="T19" fmla="*/ 18 h 31"/>
                      <a:gd name="T20" fmla="*/ 19 w 33"/>
                      <a:gd name="T21" fmla="*/ 16 h 31"/>
                      <a:gd name="T22" fmla="*/ 21 w 33"/>
                      <a:gd name="T23" fmla="*/ 16 h 31"/>
                      <a:gd name="T24" fmla="*/ 23 w 33"/>
                      <a:gd name="T25" fmla="*/ 14 h 31"/>
                      <a:gd name="T26" fmla="*/ 25 w 33"/>
                      <a:gd name="T27" fmla="*/ 13 h 31"/>
                      <a:gd name="T28" fmla="*/ 27 w 33"/>
                      <a:gd name="T29" fmla="*/ 13 h 31"/>
                      <a:gd name="T30" fmla="*/ 29 w 33"/>
                      <a:gd name="T31" fmla="*/ 12 h 31"/>
                      <a:gd name="T32" fmla="*/ 31 w 33"/>
                      <a:gd name="T33" fmla="*/ 12 h 31"/>
                      <a:gd name="T34" fmla="*/ 33 w 33"/>
                      <a:gd name="T35" fmla="*/ 11 h 31"/>
                      <a:gd name="T36" fmla="*/ 33 w 33"/>
                      <a:gd name="T37" fmla="*/ 0 h 31"/>
                      <a:gd name="T38" fmla="*/ 30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3 w 33"/>
                      <a:gd name="T51" fmla="*/ 8 h 31"/>
                      <a:gd name="T52" fmla="*/ 10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3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3" y="31"/>
                        </a:moveTo>
                        <a:lnTo>
                          <a:pt x="13" y="31"/>
                        </a:lnTo>
                        <a:lnTo>
                          <a:pt x="13" y="29"/>
                        </a:lnTo>
                        <a:lnTo>
                          <a:pt x="14" y="27"/>
                        </a:lnTo>
                        <a:lnTo>
                          <a:pt x="14" y="26"/>
                        </a:lnTo>
                        <a:lnTo>
                          <a:pt x="14" y="24"/>
                        </a:lnTo>
                        <a:lnTo>
                          <a:pt x="14" y="22"/>
                        </a:lnTo>
                        <a:lnTo>
                          <a:pt x="15" y="21"/>
                        </a:lnTo>
                        <a:lnTo>
                          <a:pt x="17" y="19"/>
                        </a:lnTo>
                        <a:lnTo>
                          <a:pt x="18" y="18"/>
                        </a:lnTo>
                        <a:lnTo>
                          <a:pt x="19" y="16"/>
                        </a:lnTo>
                        <a:lnTo>
                          <a:pt x="21" y="16"/>
                        </a:lnTo>
                        <a:lnTo>
                          <a:pt x="23" y="14"/>
                        </a:lnTo>
                        <a:lnTo>
                          <a:pt x="25" y="13"/>
                        </a:lnTo>
                        <a:lnTo>
                          <a:pt x="27" y="13"/>
                        </a:lnTo>
                        <a:lnTo>
                          <a:pt x="29" y="12"/>
                        </a:lnTo>
                        <a:lnTo>
                          <a:pt x="31" y="12"/>
                        </a:lnTo>
                        <a:lnTo>
                          <a:pt x="33" y="11"/>
                        </a:lnTo>
                        <a:lnTo>
                          <a:pt x="33" y="0"/>
                        </a:lnTo>
                        <a:lnTo>
                          <a:pt x="30" y="1"/>
                        </a:lnTo>
                        <a:lnTo>
                          <a:pt x="26" y="1"/>
                        </a:lnTo>
                        <a:lnTo>
                          <a:pt x="23" y="2"/>
                        </a:lnTo>
                        <a:lnTo>
                          <a:pt x="20" y="4"/>
                        </a:lnTo>
                        <a:lnTo>
                          <a:pt x="17" y="4"/>
                        </a:lnTo>
                        <a:lnTo>
                          <a:pt x="14" y="5"/>
                        </a:lnTo>
                        <a:lnTo>
                          <a:pt x="13" y="8"/>
                        </a:lnTo>
                        <a:lnTo>
                          <a:pt x="10" y="10"/>
                        </a:lnTo>
                        <a:lnTo>
                          <a:pt x="8" y="11"/>
                        </a:lnTo>
                        <a:lnTo>
                          <a:pt x="6" y="14"/>
                        </a:lnTo>
                        <a:lnTo>
                          <a:pt x="4" y="16"/>
                        </a:lnTo>
                        <a:lnTo>
                          <a:pt x="3" y="19"/>
                        </a:lnTo>
                        <a:lnTo>
                          <a:pt x="2" y="22"/>
                        </a:lnTo>
                        <a:lnTo>
                          <a:pt x="1" y="25"/>
                        </a:lnTo>
                        <a:lnTo>
                          <a:pt x="0" y="27"/>
                        </a:lnTo>
                        <a:lnTo>
                          <a:pt x="0" y="31"/>
                        </a:lnTo>
                        <a:lnTo>
                          <a:pt x="13"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0" name="Freeform 3918"/>
                  <p:cNvSpPr>
                    <a:spLocks/>
                  </p:cNvSpPr>
                  <p:nvPr/>
                </p:nvSpPr>
                <p:spPr bwMode="auto">
                  <a:xfrm>
                    <a:off x="2541" y="3150"/>
                    <a:ext cx="33" cy="31"/>
                  </a:xfrm>
                  <a:custGeom>
                    <a:avLst/>
                    <a:gdLst>
                      <a:gd name="T0" fmla="*/ 13 w 33"/>
                      <a:gd name="T1" fmla="*/ 31 h 31"/>
                      <a:gd name="T2" fmla="*/ 13 w 33"/>
                      <a:gd name="T3" fmla="*/ 31 h 31"/>
                      <a:gd name="T4" fmla="*/ 13 w 33"/>
                      <a:gd name="T5" fmla="*/ 29 h 31"/>
                      <a:gd name="T6" fmla="*/ 14 w 33"/>
                      <a:gd name="T7" fmla="*/ 27 h 31"/>
                      <a:gd name="T8" fmla="*/ 14 w 33"/>
                      <a:gd name="T9" fmla="*/ 26 h 31"/>
                      <a:gd name="T10" fmla="*/ 14 w 33"/>
                      <a:gd name="T11" fmla="*/ 24 h 31"/>
                      <a:gd name="T12" fmla="*/ 14 w 33"/>
                      <a:gd name="T13" fmla="*/ 22 h 31"/>
                      <a:gd name="T14" fmla="*/ 15 w 33"/>
                      <a:gd name="T15" fmla="*/ 21 h 31"/>
                      <a:gd name="T16" fmla="*/ 17 w 33"/>
                      <a:gd name="T17" fmla="*/ 19 h 31"/>
                      <a:gd name="T18" fmla="*/ 18 w 33"/>
                      <a:gd name="T19" fmla="*/ 18 h 31"/>
                      <a:gd name="T20" fmla="*/ 19 w 33"/>
                      <a:gd name="T21" fmla="*/ 16 h 31"/>
                      <a:gd name="T22" fmla="*/ 21 w 33"/>
                      <a:gd name="T23" fmla="*/ 16 h 31"/>
                      <a:gd name="T24" fmla="*/ 23 w 33"/>
                      <a:gd name="T25" fmla="*/ 14 h 31"/>
                      <a:gd name="T26" fmla="*/ 25 w 33"/>
                      <a:gd name="T27" fmla="*/ 13 h 31"/>
                      <a:gd name="T28" fmla="*/ 27 w 33"/>
                      <a:gd name="T29" fmla="*/ 13 h 31"/>
                      <a:gd name="T30" fmla="*/ 29 w 33"/>
                      <a:gd name="T31" fmla="*/ 12 h 31"/>
                      <a:gd name="T32" fmla="*/ 31 w 33"/>
                      <a:gd name="T33" fmla="*/ 12 h 31"/>
                      <a:gd name="T34" fmla="*/ 33 w 33"/>
                      <a:gd name="T35" fmla="*/ 11 h 31"/>
                      <a:gd name="T36" fmla="*/ 33 w 33"/>
                      <a:gd name="T37" fmla="*/ 0 h 31"/>
                      <a:gd name="T38" fmla="*/ 30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3 w 33"/>
                      <a:gd name="T51" fmla="*/ 8 h 31"/>
                      <a:gd name="T52" fmla="*/ 10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3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3" y="31"/>
                        </a:moveTo>
                        <a:lnTo>
                          <a:pt x="13" y="31"/>
                        </a:lnTo>
                        <a:lnTo>
                          <a:pt x="13" y="29"/>
                        </a:lnTo>
                        <a:lnTo>
                          <a:pt x="14" y="27"/>
                        </a:lnTo>
                        <a:lnTo>
                          <a:pt x="14" y="26"/>
                        </a:lnTo>
                        <a:lnTo>
                          <a:pt x="14" y="24"/>
                        </a:lnTo>
                        <a:lnTo>
                          <a:pt x="14" y="22"/>
                        </a:lnTo>
                        <a:lnTo>
                          <a:pt x="15" y="21"/>
                        </a:lnTo>
                        <a:lnTo>
                          <a:pt x="17" y="19"/>
                        </a:lnTo>
                        <a:lnTo>
                          <a:pt x="18" y="18"/>
                        </a:lnTo>
                        <a:lnTo>
                          <a:pt x="19" y="16"/>
                        </a:lnTo>
                        <a:lnTo>
                          <a:pt x="21" y="16"/>
                        </a:lnTo>
                        <a:lnTo>
                          <a:pt x="23" y="14"/>
                        </a:lnTo>
                        <a:lnTo>
                          <a:pt x="25" y="13"/>
                        </a:lnTo>
                        <a:lnTo>
                          <a:pt x="27" y="13"/>
                        </a:lnTo>
                        <a:lnTo>
                          <a:pt x="29" y="12"/>
                        </a:lnTo>
                        <a:lnTo>
                          <a:pt x="31" y="12"/>
                        </a:lnTo>
                        <a:lnTo>
                          <a:pt x="33" y="11"/>
                        </a:lnTo>
                        <a:lnTo>
                          <a:pt x="33" y="0"/>
                        </a:lnTo>
                        <a:lnTo>
                          <a:pt x="30" y="1"/>
                        </a:lnTo>
                        <a:lnTo>
                          <a:pt x="26" y="1"/>
                        </a:lnTo>
                        <a:lnTo>
                          <a:pt x="23" y="2"/>
                        </a:lnTo>
                        <a:lnTo>
                          <a:pt x="20" y="4"/>
                        </a:lnTo>
                        <a:lnTo>
                          <a:pt x="17" y="4"/>
                        </a:lnTo>
                        <a:lnTo>
                          <a:pt x="14" y="5"/>
                        </a:lnTo>
                        <a:lnTo>
                          <a:pt x="13" y="8"/>
                        </a:lnTo>
                        <a:lnTo>
                          <a:pt x="10" y="10"/>
                        </a:lnTo>
                        <a:lnTo>
                          <a:pt x="8" y="11"/>
                        </a:lnTo>
                        <a:lnTo>
                          <a:pt x="6" y="14"/>
                        </a:lnTo>
                        <a:lnTo>
                          <a:pt x="4" y="16"/>
                        </a:lnTo>
                        <a:lnTo>
                          <a:pt x="3" y="19"/>
                        </a:lnTo>
                        <a:lnTo>
                          <a:pt x="2" y="22"/>
                        </a:lnTo>
                        <a:lnTo>
                          <a:pt x="1" y="25"/>
                        </a:lnTo>
                        <a:lnTo>
                          <a:pt x="0" y="27"/>
                        </a:lnTo>
                        <a:lnTo>
                          <a:pt x="0" y="31"/>
                        </a:lnTo>
                        <a:lnTo>
                          <a:pt x="13"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10" name="Group 3919"/>
                <p:cNvGrpSpPr>
                  <a:grpSpLocks/>
                </p:cNvGrpSpPr>
                <p:nvPr/>
              </p:nvGrpSpPr>
              <p:grpSpPr bwMode="auto">
                <a:xfrm>
                  <a:off x="2541" y="3186"/>
                  <a:ext cx="33" cy="33"/>
                  <a:chOff x="2541" y="3186"/>
                  <a:chExt cx="33" cy="33"/>
                </a:xfrm>
              </p:grpSpPr>
              <p:sp>
                <p:nvSpPr>
                  <p:cNvPr id="497" name="Freeform 3920"/>
                  <p:cNvSpPr>
                    <a:spLocks/>
                  </p:cNvSpPr>
                  <p:nvPr/>
                </p:nvSpPr>
                <p:spPr bwMode="auto">
                  <a:xfrm>
                    <a:off x="2541" y="3186"/>
                    <a:ext cx="33" cy="33"/>
                  </a:xfrm>
                  <a:custGeom>
                    <a:avLst/>
                    <a:gdLst>
                      <a:gd name="T0" fmla="*/ 33 w 33"/>
                      <a:gd name="T1" fmla="*/ 21 h 33"/>
                      <a:gd name="T2" fmla="*/ 33 w 33"/>
                      <a:gd name="T3" fmla="*/ 21 h 33"/>
                      <a:gd name="T4" fmla="*/ 31 w 33"/>
                      <a:gd name="T5" fmla="*/ 21 h 33"/>
                      <a:gd name="T6" fmla="*/ 29 w 33"/>
                      <a:gd name="T7" fmla="*/ 21 h 33"/>
                      <a:gd name="T8" fmla="*/ 27 w 33"/>
                      <a:gd name="T9" fmla="*/ 20 h 33"/>
                      <a:gd name="T10" fmla="*/ 25 w 33"/>
                      <a:gd name="T11" fmla="*/ 19 h 33"/>
                      <a:gd name="T12" fmla="*/ 23 w 33"/>
                      <a:gd name="T13" fmla="*/ 18 h 33"/>
                      <a:gd name="T14" fmla="*/ 21 w 33"/>
                      <a:gd name="T15" fmla="*/ 17 h 33"/>
                      <a:gd name="T16" fmla="*/ 19 w 33"/>
                      <a:gd name="T17" fmla="*/ 16 h 33"/>
                      <a:gd name="T18" fmla="*/ 18 w 33"/>
                      <a:gd name="T19" fmla="*/ 15 h 33"/>
                      <a:gd name="T20" fmla="*/ 17 w 33"/>
                      <a:gd name="T21" fmla="*/ 13 h 33"/>
                      <a:gd name="T22" fmla="*/ 15 w 33"/>
                      <a:gd name="T23" fmla="*/ 11 h 33"/>
                      <a:gd name="T24" fmla="*/ 14 w 33"/>
                      <a:gd name="T25" fmla="*/ 9 h 33"/>
                      <a:gd name="T26" fmla="*/ 14 w 33"/>
                      <a:gd name="T27" fmla="*/ 9 h 33"/>
                      <a:gd name="T28" fmla="*/ 14 w 33"/>
                      <a:gd name="T29" fmla="*/ 7 h 33"/>
                      <a:gd name="T30" fmla="*/ 14 w 33"/>
                      <a:gd name="T31" fmla="*/ 5 h 33"/>
                      <a:gd name="T32" fmla="*/ 13 w 33"/>
                      <a:gd name="T33" fmla="*/ 3 h 33"/>
                      <a:gd name="T34" fmla="*/ 13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10 w 33"/>
                      <a:gd name="T53" fmla="*/ 24 h 33"/>
                      <a:gd name="T54" fmla="*/ 13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1" y="21"/>
                        </a:lnTo>
                        <a:lnTo>
                          <a:pt x="29" y="21"/>
                        </a:lnTo>
                        <a:lnTo>
                          <a:pt x="27" y="20"/>
                        </a:lnTo>
                        <a:lnTo>
                          <a:pt x="25" y="19"/>
                        </a:lnTo>
                        <a:lnTo>
                          <a:pt x="23" y="18"/>
                        </a:lnTo>
                        <a:lnTo>
                          <a:pt x="21" y="17"/>
                        </a:lnTo>
                        <a:lnTo>
                          <a:pt x="19" y="16"/>
                        </a:lnTo>
                        <a:lnTo>
                          <a:pt x="18" y="15"/>
                        </a:lnTo>
                        <a:lnTo>
                          <a:pt x="17" y="13"/>
                        </a:lnTo>
                        <a:lnTo>
                          <a:pt x="15" y="11"/>
                        </a:lnTo>
                        <a:lnTo>
                          <a:pt x="14" y="9"/>
                        </a:lnTo>
                        <a:lnTo>
                          <a:pt x="14" y="9"/>
                        </a:lnTo>
                        <a:lnTo>
                          <a:pt x="14" y="7"/>
                        </a:lnTo>
                        <a:lnTo>
                          <a:pt x="14" y="5"/>
                        </a:lnTo>
                        <a:lnTo>
                          <a:pt x="13" y="3"/>
                        </a:lnTo>
                        <a:lnTo>
                          <a:pt x="13" y="0"/>
                        </a:lnTo>
                        <a:lnTo>
                          <a:pt x="0" y="0"/>
                        </a:lnTo>
                        <a:lnTo>
                          <a:pt x="0" y="4"/>
                        </a:lnTo>
                        <a:lnTo>
                          <a:pt x="1" y="8"/>
                        </a:lnTo>
                        <a:lnTo>
                          <a:pt x="2" y="9"/>
                        </a:lnTo>
                        <a:lnTo>
                          <a:pt x="3" y="13"/>
                        </a:lnTo>
                        <a:lnTo>
                          <a:pt x="4" y="15"/>
                        </a:lnTo>
                        <a:lnTo>
                          <a:pt x="6" y="19"/>
                        </a:lnTo>
                        <a:lnTo>
                          <a:pt x="8" y="21"/>
                        </a:lnTo>
                        <a:lnTo>
                          <a:pt x="10" y="24"/>
                        </a:lnTo>
                        <a:lnTo>
                          <a:pt x="13" y="25"/>
                        </a:lnTo>
                        <a:lnTo>
                          <a:pt x="14" y="27"/>
                        </a:lnTo>
                        <a:lnTo>
                          <a:pt x="17" y="29"/>
                        </a:lnTo>
                        <a:lnTo>
                          <a:pt x="20" y="30"/>
                        </a:lnTo>
                        <a:lnTo>
                          <a:pt x="23" y="32"/>
                        </a:lnTo>
                        <a:lnTo>
                          <a:pt x="26" y="33"/>
                        </a:lnTo>
                        <a:lnTo>
                          <a:pt x="30"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8" name="Freeform 3921"/>
                  <p:cNvSpPr>
                    <a:spLocks/>
                  </p:cNvSpPr>
                  <p:nvPr/>
                </p:nvSpPr>
                <p:spPr bwMode="auto">
                  <a:xfrm>
                    <a:off x="2541" y="3186"/>
                    <a:ext cx="33" cy="33"/>
                  </a:xfrm>
                  <a:custGeom>
                    <a:avLst/>
                    <a:gdLst>
                      <a:gd name="T0" fmla="*/ 33 w 33"/>
                      <a:gd name="T1" fmla="*/ 21 h 33"/>
                      <a:gd name="T2" fmla="*/ 33 w 33"/>
                      <a:gd name="T3" fmla="*/ 21 h 33"/>
                      <a:gd name="T4" fmla="*/ 31 w 33"/>
                      <a:gd name="T5" fmla="*/ 21 h 33"/>
                      <a:gd name="T6" fmla="*/ 29 w 33"/>
                      <a:gd name="T7" fmla="*/ 21 h 33"/>
                      <a:gd name="T8" fmla="*/ 27 w 33"/>
                      <a:gd name="T9" fmla="*/ 20 h 33"/>
                      <a:gd name="T10" fmla="*/ 25 w 33"/>
                      <a:gd name="T11" fmla="*/ 19 h 33"/>
                      <a:gd name="T12" fmla="*/ 23 w 33"/>
                      <a:gd name="T13" fmla="*/ 18 h 33"/>
                      <a:gd name="T14" fmla="*/ 21 w 33"/>
                      <a:gd name="T15" fmla="*/ 17 h 33"/>
                      <a:gd name="T16" fmla="*/ 19 w 33"/>
                      <a:gd name="T17" fmla="*/ 16 h 33"/>
                      <a:gd name="T18" fmla="*/ 18 w 33"/>
                      <a:gd name="T19" fmla="*/ 15 h 33"/>
                      <a:gd name="T20" fmla="*/ 17 w 33"/>
                      <a:gd name="T21" fmla="*/ 13 h 33"/>
                      <a:gd name="T22" fmla="*/ 15 w 33"/>
                      <a:gd name="T23" fmla="*/ 11 h 33"/>
                      <a:gd name="T24" fmla="*/ 14 w 33"/>
                      <a:gd name="T25" fmla="*/ 9 h 33"/>
                      <a:gd name="T26" fmla="*/ 14 w 33"/>
                      <a:gd name="T27" fmla="*/ 9 h 33"/>
                      <a:gd name="T28" fmla="*/ 14 w 33"/>
                      <a:gd name="T29" fmla="*/ 7 h 33"/>
                      <a:gd name="T30" fmla="*/ 14 w 33"/>
                      <a:gd name="T31" fmla="*/ 5 h 33"/>
                      <a:gd name="T32" fmla="*/ 13 w 33"/>
                      <a:gd name="T33" fmla="*/ 3 h 33"/>
                      <a:gd name="T34" fmla="*/ 13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10 w 33"/>
                      <a:gd name="T53" fmla="*/ 24 h 33"/>
                      <a:gd name="T54" fmla="*/ 13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1" y="21"/>
                        </a:lnTo>
                        <a:lnTo>
                          <a:pt x="29" y="21"/>
                        </a:lnTo>
                        <a:lnTo>
                          <a:pt x="27" y="20"/>
                        </a:lnTo>
                        <a:lnTo>
                          <a:pt x="25" y="19"/>
                        </a:lnTo>
                        <a:lnTo>
                          <a:pt x="23" y="18"/>
                        </a:lnTo>
                        <a:lnTo>
                          <a:pt x="21" y="17"/>
                        </a:lnTo>
                        <a:lnTo>
                          <a:pt x="19" y="16"/>
                        </a:lnTo>
                        <a:lnTo>
                          <a:pt x="18" y="15"/>
                        </a:lnTo>
                        <a:lnTo>
                          <a:pt x="17" y="13"/>
                        </a:lnTo>
                        <a:lnTo>
                          <a:pt x="15" y="11"/>
                        </a:lnTo>
                        <a:lnTo>
                          <a:pt x="14" y="9"/>
                        </a:lnTo>
                        <a:lnTo>
                          <a:pt x="14" y="9"/>
                        </a:lnTo>
                        <a:lnTo>
                          <a:pt x="14" y="7"/>
                        </a:lnTo>
                        <a:lnTo>
                          <a:pt x="14" y="5"/>
                        </a:lnTo>
                        <a:lnTo>
                          <a:pt x="13" y="3"/>
                        </a:lnTo>
                        <a:lnTo>
                          <a:pt x="13" y="0"/>
                        </a:lnTo>
                        <a:lnTo>
                          <a:pt x="0" y="0"/>
                        </a:lnTo>
                        <a:lnTo>
                          <a:pt x="0" y="4"/>
                        </a:lnTo>
                        <a:lnTo>
                          <a:pt x="1" y="8"/>
                        </a:lnTo>
                        <a:lnTo>
                          <a:pt x="2" y="9"/>
                        </a:lnTo>
                        <a:lnTo>
                          <a:pt x="3" y="13"/>
                        </a:lnTo>
                        <a:lnTo>
                          <a:pt x="4" y="15"/>
                        </a:lnTo>
                        <a:lnTo>
                          <a:pt x="6" y="19"/>
                        </a:lnTo>
                        <a:lnTo>
                          <a:pt x="8" y="21"/>
                        </a:lnTo>
                        <a:lnTo>
                          <a:pt x="10" y="24"/>
                        </a:lnTo>
                        <a:lnTo>
                          <a:pt x="13" y="25"/>
                        </a:lnTo>
                        <a:lnTo>
                          <a:pt x="14" y="27"/>
                        </a:lnTo>
                        <a:lnTo>
                          <a:pt x="17" y="29"/>
                        </a:lnTo>
                        <a:lnTo>
                          <a:pt x="20" y="30"/>
                        </a:lnTo>
                        <a:lnTo>
                          <a:pt x="23" y="32"/>
                        </a:lnTo>
                        <a:lnTo>
                          <a:pt x="26" y="33"/>
                        </a:lnTo>
                        <a:lnTo>
                          <a:pt x="30"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11" name="Group 3922"/>
                <p:cNvGrpSpPr>
                  <a:grpSpLocks/>
                </p:cNvGrpSpPr>
                <p:nvPr/>
              </p:nvGrpSpPr>
              <p:grpSpPr bwMode="auto">
                <a:xfrm>
                  <a:off x="2579" y="3186"/>
                  <a:ext cx="33" cy="33"/>
                  <a:chOff x="2579" y="3186"/>
                  <a:chExt cx="33" cy="33"/>
                </a:xfrm>
              </p:grpSpPr>
              <p:sp>
                <p:nvSpPr>
                  <p:cNvPr id="495" name="Freeform 3923"/>
                  <p:cNvSpPr>
                    <a:spLocks/>
                  </p:cNvSpPr>
                  <p:nvPr/>
                </p:nvSpPr>
                <p:spPr bwMode="auto">
                  <a:xfrm>
                    <a:off x="2579"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3 w 33"/>
                      <a:gd name="T23" fmla="*/ 17 h 33"/>
                      <a:gd name="T24" fmla="*/ 10 w 33"/>
                      <a:gd name="T25" fmla="*/ 18 h 33"/>
                      <a:gd name="T26" fmla="*/ 9 w 33"/>
                      <a:gd name="T27" fmla="*/ 19 h 33"/>
                      <a:gd name="T28" fmla="*/ 7 w 33"/>
                      <a:gd name="T29" fmla="*/ 20 h 33"/>
                      <a:gd name="T30" fmla="*/ 5 w 33"/>
                      <a:gd name="T31" fmla="*/ 21 h 33"/>
                      <a:gd name="T32" fmla="*/ 3 w 33"/>
                      <a:gd name="T33" fmla="*/ 21 h 33"/>
                      <a:gd name="T34" fmla="*/ 0 w 33"/>
                      <a:gd name="T35" fmla="*/ 21 h 33"/>
                      <a:gd name="T36" fmla="*/ 0 w 33"/>
                      <a:gd name="T37" fmla="*/ 33 h 33"/>
                      <a:gd name="T38" fmla="*/ 4 w 33"/>
                      <a:gd name="T39" fmla="*/ 33 h 33"/>
                      <a:gd name="T40" fmla="*/ 8 w 33"/>
                      <a:gd name="T41" fmla="*/ 33 h 33"/>
                      <a:gd name="T42" fmla="*/ 10 w 33"/>
                      <a:gd name="T43" fmla="*/ 32 h 33"/>
                      <a:gd name="T44" fmla="*/ 14 w 33"/>
                      <a:gd name="T45" fmla="*/ 30 h 33"/>
                      <a:gd name="T46" fmla="*/ 16 w 33"/>
                      <a:gd name="T47" fmla="*/ 29 h 33"/>
                      <a:gd name="T48" fmla="*/ 19 w 33"/>
                      <a:gd name="T49" fmla="*/ 27 h 33"/>
                      <a:gd name="T50" fmla="*/ 21 w 33"/>
                      <a:gd name="T51" fmla="*/ 25 h 33"/>
                      <a:gd name="T52" fmla="*/ 24 w 33"/>
                      <a:gd name="T53" fmla="*/ 24 h 33"/>
                      <a:gd name="T54" fmla="*/ 26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3" y="17"/>
                        </a:lnTo>
                        <a:lnTo>
                          <a:pt x="10" y="18"/>
                        </a:lnTo>
                        <a:lnTo>
                          <a:pt x="9" y="19"/>
                        </a:lnTo>
                        <a:lnTo>
                          <a:pt x="7" y="20"/>
                        </a:lnTo>
                        <a:lnTo>
                          <a:pt x="5" y="21"/>
                        </a:lnTo>
                        <a:lnTo>
                          <a:pt x="3" y="21"/>
                        </a:lnTo>
                        <a:lnTo>
                          <a:pt x="0" y="21"/>
                        </a:lnTo>
                        <a:lnTo>
                          <a:pt x="0" y="33"/>
                        </a:lnTo>
                        <a:lnTo>
                          <a:pt x="4" y="33"/>
                        </a:lnTo>
                        <a:lnTo>
                          <a:pt x="8" y="33"/>
                        </a:lnTo>
                        <a:lnTo>
                          <a:pt x="10" y="32"/>
                        </a:lnTo>
                        <a:lnTo>
                          <a:pt x="14" y="30"/>
                        </a:lnTo>
                        <a:lnTo>
                          <a:pt x="16" y="29"/>
                        </a:lnTo>
                        <a:lnTo>
                          <a:pt x="19" y="27"/>
                        </a:lnTo>
                        <a:lnTo>
                          <a:pt x="21" y="25"/>
                        </a:lnTo>
                        <a:lnTo>
                          <a:pt x="24" y="24"/>
                        </a:lnTo>
                        <a:lnTo>
                          <a:pt x="26" y="21"/>
                        </a:lnTo>
                        <a:lnTo>
                          <a:pt x="27" y="19"/>
                        </a:lnTo>
                        <a:lnTo>
                          <a:pt x="29" y="15"/>
                        </a:lnTo>
                        <a:lnTo>
                          <a:pt x="30" y="13"/>
                        </a:lnTo>
                        <a:lnTo>
                          <a:pt x="31" y="9"/>
                        </a:lnTo>
                        <a:lnTo>
                          <a:pt x="32" y="8"/>
                        </a:lnTo>
                        <a:lnTo>
                          <a:pt x="33" y="4"/>
                        </a:lnTo>
                        <a:lnTo>
                          <a:pt x="33"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6" name="Freeform 3924"/>
                  <p:cNvSpPr>
                    <a:spLocks/>
                  </p:cNvSpPr>
                  <p:nvPr/>
                </p:nvSpPr>
                <p:spPr bwMode="auto">
                  <a:xfrm>
                    <a:off x="2579"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3 w 33"/>
                      <a:gd name="T23" fmla="*/ 17 h 33"/>
                      <a:gd name="T24" fmla="*/ 10 w 33"/>
                      <a:gd name="T25" fmla="*/ 18 h 33"/>
                      <a:gd name="T26" fmla="*/ 9 w 33"/>
                      <a:gd name="T27" fmla="*/ 19 h 33"/>
                      <a:gd name="T28" fmla="*/ 7 w 33"/>
                      <a:gd name="T29" fmla="*/ 20 h 33"/>
                      <a:gd name="T30" fmla="*/ 5 w 33"/>
                      <a:gd name="T31" fmla="*/ 21 h 33"/>
                      <a:gd name="T32" fmla="*/ 3 w 33"/>
                      <a:gd name="T33" fmla="*/ 21 h 33"/>
                      <a:gd name="T34" fmla="*/ 0 w 33"/>
                      <a:gd name="T35" fmla="*/ 21 h 33"/>
                      <a:gd name="T36" fmla="*/ 0 w 33"/>
                      <a:gd name="T37" fmla="*/ 33 h 33"/>
                      <a:gd name="T38" fmla="*/ 4 w 33"/>
                      <a:gd name="T39" fmla="*/ 33 h 33"/>
                      <a:gd name="T40" fmla="*/ 8 w 33"/>
                      <a:gd name="T41" fmla="*/ 33 h 33"/>
                      <a:gd name="T42" fmla="*/ 10 w 33"/>
                      <a:gd name="T43" fmla="*/ 32 h 33"/>
                      <a:gd name="T44" fmla="*/ 14 w 33"/>
                      <a:gd name="T45" fmla="*/ 30 h 33"/>
                      <a:gd name="T46" fmla="*/ 16 w 33"/>
                      <a:gd name="T47" fmla="*/ 29 h 33"/>
                      <a:gd name="T48" fmla="*/ 19 w 33"/>
                      <a:gd name="T49" fmla="*/ 27 h 33"/>
                      <a:gd name="T50" fmla="*/ 21 w 33"/>
                      <a:gd name="T51" fmla="*/ 25 h 33"/>
                      <a:gd name="T52" fmla="*/ 24 w 33"/>
                      <a:gd name="T53" fmla="*/ 24 h 33"/>
                      <a:gd name="T54" fmla="*/ 26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3" y="17"/>
                        </a:lnTo>
                        <a:lnTo>
                          <a:pt x="10" y="18"/>
                        </a:lnTo>
                        <a:lnTo>
                          <a:pt x="9" y="19"/>
                        </a:lnTo>
                        <a:lnTo>
                          <a:pt x="7" y="20"/>
                        </a:lnTo>
                        <a:lnTo>
                          <a:pt x="5" y="21"/>
                        </a:lnTo>
                        <a:lnTo>
                          <a:pt x="3" y="21"/>
                        </a:lnTo>
                        <a:lnTo>
                          <a:pt x="0" y="21"/>
                        </a:lnTo>
                        <a:lnTo>
                          <a:pt x="0" y="33"/>
                        </a:lnTo>
                        <a:lnTo>
                          <a:pt x="4" y="33"/>
                        </a:lnTo>
                        <a:lnTo>
                          <a:pt x="8" y="33"/>
                        </a:lnTo>
                        <a:lnTo>
                          <a:pt x="10" y="32"/>
                        </a:lnTo>
                        <a:lnTo>
                          <a:pt x="14" y="30"/>
                        </a:lnTo>
                        <a:lnTo>
                          <a:pt x="16" y="29"/>
                        </a:lnTo>
                        <a:lnTo>
                          <a:pt x="19" y="27"/>
                        </a:lnTo>
                        <a:lnTo>
                          <a:pt x="21" y="25"/>
                        </a:lnTo>
                        <a:lnTo>
                          <a:pt x="24" y="24"/>
                        </a:lnTo>
                        <a:lnTo>
                          <a:pt x="26" y="21"/>
                        </a:lnTo>
                        <a:lnTo>
                          <a:pt x="27" y="19"/>
                        </a:lnTo>
                        <a:lnTo>
                          <a:pt x="29" y="15"/>
                        </a:lnTo>
                        <a:lnTo>
                          <a:pt x="30" y="13"/>
                        </a:lnTo>
                        <a:lnTo>
                          <a:pt x="31" y="9"/>
                        </a:lnTo>
                        <a:lnTo>
                          <a:pt x="32" y="8"/>
                        </a:lnTo>
                        <a:lnTo>
                          <a:pt x="33" y="4"/>
                        </a:lnTo>
                        <a:lnTo>
                          <a:pt x="33"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12" name="Group 3925"/>
                <p:cNvGrpSpPr>
                  <a:grpSpLocks/>
                </p:cNvGrpSpPr>
                <p:nvPr/>
              </p:nvGrpSpPr>
              <p:grpSpPr bwMode="auto">
                <a:xfrm>
                  <a:off x="2579" y="3150"/>
                  <a:ext cx="33" cy="31"/>
                  <a:chOff x="2579" y="3150"/>
                  <a:chExt cx="33" cy="31"/>
                </a:xfrm>
              </p:grpSpPr>
              <p:sp>
                <p:nvSpPr>
                  <p:cNvPr id="493" name="Freeform 3926"/>
                  <p:cNvSpPr>
                    <a:spLocks/>
                  </p:cNvSpPr>
                  <p:nvPr/>
                </p:nvSpPr>
                <p:spPr bwMode="auto">
                  <a:xfrm>
                    <a:off x="2579" y="3150"/>
                    <a:ext cx="33" cy="31"/>
                  </a:xfrm>
                  <a:custGeom>
                    <a:avLst/>
                    <a:gdLst>
                      <a:gd name="T0" fmla="*/ 0 w 33"/>
                      <a:gd name="T1" fmla="*/ 11 h 31"/>
                      <a:gd name="T2" fmla="*/ 0 w 33"/>
                      <a:gd name="T3" fmla="*/ 11 h 31"/>
                      <a:gd name="T4" fmla="*/ 3 w 33"/>
                      <a:gd name="T5" fmla="*/ 12 h 31"/>
                      <a:gd name="T6" fmla="*/ 5 w 33"/>
                      <a:gd name="T7" fmla="*/ 12 h 31"/>
                      <a:gd name="T8" fmla="*/ 7 w 33"/>
                      <a:gd name="T9" fmla="*/ 13 h 31"/>
                      <a:gd name="T10" fmla="*/ 9 w 33"/>
                      <a:gd name="T11" fmla="*/ 13 h 31"/>
                      <a:gd name="T12" fmla="*/ 10 w 33"/>
                      <a:gd name="T13" fmla="*/ 14 h 31"/>
                      <a:gd name="T14" fmla="*/ 13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6 w 33"/>
                      <a:gd name="T51" fmla="*/ 11 h 31"/>
                      <a:gd name="T52" fmla="*/ 24 w 33"/>
                      <a:gd name="T53" fmla="*/ 10 h 31"/>
                      <a:gd name="T54" fmla="*/ 21 w 33"/>
                      <a:gd name="T55" fmla="*/ 8 h 31"/>
                      <a:gd name="T56" fmla="*/ 19 w 33"/>
                      <a:gd name="T57" fmla="*/ 5 h 31"/>
                      <a:gd name="T58" fmla="*/ 16 w 33"/>
                      <a:gd name="T59" fmla="*/ 4 h 31"/>
                      <a:gd name="T60" fmla="*/ 14 w 33"/>
                      <a:gd name="T61" fmla="*/ 4 h 31"/>
                      <a:gd name="T62" fmla="*/ 10 w 33"/>
                      <a:gd name="T63" fmla="*/ 2 h 31"/>
                      <a:gd name="T64" fmla="*/ 8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5" y="12"/>
                        </a:lnTo>
                        <a:lnTo>
                          <a:pt x="7" y="13"/>
                        </a:lnTo>
                        <a:lnTo>
                          <a:pt x="9" y="13"/>
                        </a:lnTo>
                        <a:lnTo>
                          <a:pt x="10" y="14"/>
                        </a:lnTo>
                        <a:lnTo>
                          <a:pt x="13"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6" y="11"/>
                        </a:lnTo>
                        <a:lnTo>
                          <a:pt x="24" y="10"/>
                        </a:lnTo>
                        <a:lnTo>
                          <a:pt x="21" y="8"/>
                        </a:lnTo>
                        <a:lnTo>
                          <a:pt x="19" y="5"/>
                        </a:lnTo>
                        <a:lnTo>
                          <a:pt x="16" y="4"/>
                        </a:lnTo>
                        <a:lnTo>
                          <a:pt x="14" y="4"/>
                        </a:lnTo>
                        <a:lnTo>
                          <a:pt x="10" y="2"/>
                        </a:lnTo>
                        <a:lnTo>
                          <a:pt x="8" y="1"/>
                        </a:lnTo>
                        <a:lnTo>
                          <a:pt x="4"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4" name="Freeform 3927"/>
                  <p:cNvSpPr>
                    <a:spLocks/>
                  </p:cNvSpPr>
                  <p:nvPr/>
                </p:nvSpPr>
                <p:spPr bwMode="auto">
                  <a:xfrm>
                    <a:off x="2579" y="3150"/>
                    <a:ext cx="33" cy="31"/>
                  </a:xfrm>
                  <a:custGeom>
                    <a:avLst/>
                    <a:gdLst>
                      <a:gd name="T0" fmla="*/ 0 w 33"/>
                      <a:gd name="T1" fmla="*/ 11 h 31"/>
                      <a:gd name="T2" fmla="*/ 0 w 33"/>
                      <a:gd name="T3" fmla="*/ 11 h 31"/>
                      <a:gd name="T4" fmla="*/ 3 w 33"/>
                      <a:gd name="T5" fmla="*/ 12 h 31"/>
                      <a:gd name="T6" fmla="*/ 5 w 33"/>
                      <a:gd name="T7" fmla="*/ 12 h 31"/>
                      <a:gd name="T8" fmla="*/ 7 w 33"/>
                      <a:gd name="T9" fmla="*/ 13 h 31"/>
                      <a:gd name="T10" fmla="*/ 9 w 33"/>
                      <a:gd name="T11" fmla="*/ 13 h 31"/>
                      <a:gd name="T12" fmla="*/ 10 w 33"/>
                      <a:gd name="T13" fmla="*/ 14 h 31"/>
                      <a:gd name="T14" fmla="*/ 13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6 w 33"/>
                      <a:gd name="T51" fmla="*/ 11 h 31"/>
                      <a:gd name="T52" fmla="*/ 24 w 33"/>
                      <a:gd name="T53" fmla="*/ 10 h 31"/>
                      <a:gd name="T54" fmla="*/ 21 w 33"/>
                      <a:gd name="T55" fmla="*/ 8 h 31"/>
                      <a:gd name="T56" fmla="*/ 19 w 33"/>
                      <a:gd name="T57" fmla="*/ 5 h 31"/>
                      <a:gd name="T58" fmla="*/ 16 w 33"/>
                      <a:gd name="T59" fmla="*/ 4 h 31"/>
                      <a:gd name="T60" fmla="*/ 14 w 33"/>
                      <a:gd name="T61" fmla="*/ 4 h 31"/>
                      <a:gd name="T62" fmla="*/ 10 w 33"/>
                      <a:gd name="T63" fmla="*/ 2 h 31"/>
                      <a:gd name="T64" fmla="*/ 8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5" y="12"/>
                        </a:lnTo>
                        <a:lnTo>
                          <a:pt x="7" y="13"/>
                        </a:lnTo>
                        <a:lnTo>
                          <a:pt x="9" y="13"/>
                        </a:lnTo>
                        <a:lnTo>
                          <a:pt x="10" y="14"/>
                        </a:lnTo>
                        <a:lnTo>
                          <a:pt x="13"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6" y="11"/>
                        </a:lnTo>
                        <a:lnTo>
                          <a:pt x="24" y="10"/>
                        </a:lnTo>
                        <a:lnTo>
                          <a:pt x="21" y="8"/>
                        </a:lnTo>
                        <a:lnTo>
                          <a:pt x="19" y="5"/>
                        </a:lnTo>
                        <a:lnTo>
                          <a:pt x="16" y="4"/>
                        </a:lnTo>
                        <a:lnTo>
                          <a:pt x="14" y="4"/>
                        </a:lnTo>
                        <a:lnTo>
                          <a:pt x="10" y="2"/>
                        </a:lnTo>
                        <a:lnTo>
                          <a:pt x="8" y="1"/>
                        </a:lnTo>
                        <a:lnTo>
                          <a:pt x="4"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13" name="Group 3928"/>
                <p:cNvGrpSpPr>
                  <a:grpSpLocks/>
                </p:cNvGrpSpPr>
                <p:nvPr/>
              </p:nvGrpSpPr>
              <p:grpSpPr bwMode="auto">
                <a:xfrm>
                  <a:off x="2473" y="3158"/>
                  <a:ext cx="59" cy="53"/>
                  <a:chOff x="2473" y="3158"/>
                  <a:chExt cx="59" cy="53"/>
                </a:xfrm>
              </p:grpSpPr>
              <p:sp>
                <p:nvSpPr>
                  <p:cNvPr id="491" name="Freeform 3929"/>
                  <p:cNvSpPr>
                    <a:spLocks/>
                  </p:cNvSpPr>
                  <p:nvPr/>
                </p:nvSpPr>
                <p:spPr bwMode="auto">
                  <a:xfrm>
                    <a:off x="2473" y="3158"/>
                    <a:ext cx="59" cy="53"/>
                  </a:xfrm>
                  <a:custGeom>
                    <a:avLst/>
                    <a:gdLst>
                      <a:gd name="T0" fmla="*/ 26 w 59"/>
                      <a:gd name="T1" fmla="*/ 0 h 53"/>
                      <a:gd name="T2" fmla="*/ 20 w 59"/>
                      <a:gd name="T3" fmla="*/ 1 h 53"/>
                      <a:gd name="T4" fmla="*/ 14 w 59"/>
                      <a:gd name="T5" fmla="*/ 3 h 53"/>
                      <a:gd name="T6" fmla="*/ 11 w 59"/>
                      <a:gd name="T7" fmla="*/ 6 h 53"/>
                      <a:gd name="T8" fmla="*/ 7 w 59"/>
                      <a:gd name="T9" fmla="*/ 10 h 53"/>
                      <a:gd name="T10" fmla="*/ 4 w 59"/>
                      <a:gd name="T11" fmla="*/ 14 h 53"/>
                      <a:gd name="T12" fmla="*/ 2 w 59"/>
                      <a:gd name="T13" fmla="*/ 19 h 53"/>
                      <a:gd name="T14" fmla="*/ 0 w 59"/>
                      <a:gd name="T15" fmla="*/ 24 h 53"/>
                      <a:gd name="T16" fmla="*/ 0 w 59"/>
                      <a:gd name="T17" fmla="*/ 29 h 53"/>
                      <a:gd name="T18" fmla="*/ 2 w 59"/>
                      <a:gd name="T19" fmla="*/ 34 h 53"/>
                      <a:gd name="T20" fmla="*/ 4 w 59"/>
                      <a:gd name="T21" fmla="*/ 39 h 53"/>
                      <a:gd name="T22" fmla="*/ 7 w 59"/>
                      <a:gd name="T23" fmla="*/ 43 h 53"/>
                      <a:gd name="T24" fmla="*/ 11 w 59"/>
                      <a:gd name="T25" fmla="*/ 47 h 53"/>
                      <a:gd name="T26" fmla="*/ 14 w 59"/>
                      <a:gd name="T27" fmla="*/ 50 h 53"/>
                      <a:gd name="T28" fmla="*/ 20 w 59"/>
                      <a:gd name="T29" fmla="*/ 52 h 53"/>
                      <a:gd name="T30" fmla="*/ 26 w 59"/>
                      <a:gd name="T31" fmla="*/ 53 h 53"/>
                      <a:gd name="T32" fmla="*/ 33 w 59"/>
                      <a:gd name="T33" fmla="*/ 53 h 53"/>
                      <a:gd name="T34" fmla="*/ 37 w 59"/>
                      <a:gd name="T35" fmla="*/ 52 h 53"/>
                      <a:gd name="T36" fmla="*/ 43 w 59"/>
                      <a:gd name="T37" fmla="*/ 50 h 53"/>
                      <a:gd name="T38" fmla="*/ 47 w 59"/>
                      <a:gd name="T39" fmla="*/ 47 h 53"/>
                      <a:gd name="T40" fmla="*/ 52 w 59"/>
                      <a:gd name="T41" fmla="*/ 43 h 53"/>
                      <a:gd name="T42" fmla="*/ 54 w 59"/>
                      <a:gd name="T43" fmla="*/ 39 h 53"/>
                      <a:gd name="T44" fmla="*/ 57 w 59"/>
                      <a:gd name="T45" fmla="*/ 34 h 53"/>
                      <a:gd name="T46" fmla="*/ 58 w 59"/>
                      <a:gd name="T47" fmla="*/ 29 h 53"/>
                      <a:gd name="T48" fmla="*/ 58 w 59"/>
                      <a:gd name="T49" fmla="*/ 24 h 53"/>
                      <a:gd name="T50" fmla="*/ 57 w 59"/>
                      <a:gd name="T51" fmla="*/ 19 h 53"/>
                      <a:gd name="T52" fmla="*/ 54 w 59"/>
                      <a:gd name="T53" fmla="*/ 14 h 53"/>
                      <a:gd name="T54" fmla="*/ 52 w 59"/>
                      <a:gd name="T55" fmla="*/ 10 h 53"/>
                      <a:gd name="T56" fmla="*/ 47 w 59"/>
                      <a:gd name="T57" fmla="*/ 6 h 53"/>
                      <a:gd name="T58" fmla="*/ 43 w 59"/>
                      <a:gd name="T59" fmla="*/ 3 h 53"/>
                      <a:gd name="T60" fmla="*/ 37 w 59"/>
                      <a:gd name="T61" fmla="*/ 1 h 53"/>
                      <a:gd name="T62" fmla="*/ 33 w 59"/>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53">
                        <a:moveTo>
                          <a:pt x="29" y="0"/>
                        </a:moveTo>
                        <a:lnTo>
                          <a:pt x="26" y="0"/>
                        </a:lnTo>
                        <a:lnTo>
                          <a:pt x="24" y="1"/>
                        </a:lnTo>
                        <a:lnTo>
                          <a:pt x="20" y="1"/>
                        </a:lnTo>
                        <a:lnTo>
                          <a:pt x="17" y="2"/>
                        </a:lnTo>
                        <a:lnTo>
                          <a:pt x="14" y="3"/>
                        </a:lnTo>
                        <a:lnTo>
                          <a:pt x="13" y="5"/>
                        </a:lnTo>
                        <a:lnTo>
                          <a:pt x="11" y="6"/>
                        </a:lnTo>
                        <a:lnTo>
                          <a:pt x="9" y="7"/>
                        </a:lnTo>
                        <a:lnTo>
                          <a:pt x="7" y="10"/>
                        </a:lnTo>
                        <a:lnTo>
                          <a:pt x="5" y="11"/>
                        </a:lnTo>
                        <a:lnTo>
                          <a:pt x="4" y="14"/>
                        </a:lnTo>
                        <a:lnTo>
                          <a:pt x="3" y="16"/>
                        </a:lnTo>
                        <a:lnTo>
                          <a:pt x="2" y="19"/>
                        </a:lnTo>
                        <a:lnTo>
                          <a:pt x="1" y="21"/>
                        </a:lnTo>
                        <a:lnTo>
                          <a:pt x="0" y="24"/>
                        </a:lnTo>
                        <a:lnTo>
                          <a:pt x="0" y="26"/>
                        </a:lnTo>
                        <a:lnTo>
                          <a:pt x="0" y="29"/>
                        </a:lnTo>
                        <a:lnTo>
                          <a:pt x="1" y="31"/>
                        </a:lnTo>
                        <a:lnTo>
                          <a:pt x="2" y="34"/>
                        </a:lnTo>
                        <a:lnTo>
                          <a:pt x="3" y="37"/>
                        </a:lnTo>
                        <a:lnTo>
                          <a:pt x="4" y="39"/>
                        </a:lnTo>
                        <a:lnTo>
                          <a:pt x="5" y="42"/>
                        </a:lnTo>
                        <a:lnTo>
                          <a:pt x="7" y="43"/>
                        </a:lnTo>
                        <a:lnTo>
                          <a:pt x="9" y="45"/>
                        </a:lnTo>
                        <a:lnTo>
                          <a:pt x="11" y="47"/>
                        </a:lnTo>
                        <a:lnTo>
                          <a:pt x="13" y="48"/>
                        </a:lnTo>
                        <a:lnTo>
                          <a:pt x="14" y="50"/>
                        </a:lnTo>
                        <a:lnTo>
                          <a:pt x="17" y="51"/>
                        </a:lnTo>
                        <a:lnTo>
                          <a:pt x="20"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4" y="42"/>
                        </a:lnTo>
                        <a:lnTo>
                          <a:pt x="54" y="39"/>
                        </a:lnTo>
                        <a:lnTo>
                          <a:pt x="56" y="37"/>
                        </a:lnTo>
                        <a:lnTo>
                          <a:pt x="57" y="34"/>
                        </a:lnTo>
                        <a:lnTo>
                          <a:pt x="58" y="31"/>
                        </a:lnTo>
                        <a:lnTo>
                          <a:pt x="58" y="29"/>
                        </a:lnTo>
                        <a:lnTo>
                          <a:pt x="59" y="26"/>
                        </a:lnTo>
                        <a:lnTo>
                          <a:pt x="58" y="24"/>
                        </a:lnTo>
                        <a:lnTo>
                          <a:pt x="58" y="21"/>
                        </a:lnTo>
                        <a:lnTo>
                          <a:pt x="57" y="19"/>
                        </a:lnTo>
                        <a:lnTo>
                          <a:pt x="56" y="16"/>
                        </a:lnTo>
                        <a:lnTo>
                          <a:pt x="54" y="14"/>
                        </a:lnTo>
                        <a:lnTo>
                          <a:pt x="54" y="11"/>
                        </a:lnTo>
                        <a:lnTo>
                          <a:pt x="52" y="10"/>
                        </a:lnTo>
                        <a:lnTo>
                          <a:pt x="50" y="7"/>
                        </a:lnTo>
                        <a:lnTo>
                          <a:pt x="47" y="6"/>
                        </a:lnTo>
                        <a:lnTo>
                          <a:pt x="45" y="5"/>
                        </a:lnTo>
                        <a:lnTo>
                          <a:pt x="43" y="3"/>
                        </a:lnTo>
                        <a:lnTo>
                          <a:pt x="40" y="2"/>
                        </a:lnTo>
                        <a:lnTo>
                          <a:pt x="37" y="1"/>
                        </a:lnTo>
                        <a:lnTo>
                          <a:pt x="35" y="1"/>
                        </a:lnTo>
                        <a:lnTo>
                          <a:pt x="33"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 name="Freeform 3930"/>
                  <p:cNvSpPr>
                    <a:spLocks/>
                  </p:cNvSpPr>
                  <p:nvPr/>
                </p:nvSpPr>
                <p:spPr bwMode="auto">
                  <a:xfrm>
                    <a:off x="2473" y="3158"/>
                    <a:ext cx="59" cy="53"/>
                  </a:xfrm>
                  <a:custGeom>
                    <a:avLst/>
                    <a:gdLst>
                      <a:gd name="T0" fmla="*/ 26 w 59"/>
                      <a:gd name="T1" fmla="*/ 0 h 53"/>
                      <a:gd name="T2" fmla="*/ 20 w 59"/>
                      <a:gd name="T3" fmla="*/ 1 h 53"/>
                      <a:gd name="T4" fmla="*/ 14 w 59"/>
                      <a:gd name="T5" fmla="*/ 3 h 53"/>
                      <a:gd name="T6" fmla="*/ 11 w 59"/>
                      <a:gd name="T7" fmla="*/ 6 h 53"/>
                      <a:gd name="T8" fmla="*/ 7 w 59"/>
                      <a:gd name="T9" fmla="*/ 10 h 53"/>
                      <a:gd name="T10" fmla="*/ 4 w 59"/>
                      <a:gd name="T11" fmla="*/ 14 h 53"/>
                      <a:gd name="T12" fmla="*/ 2 w 59"/>
                      <a:gd name="T13" fmla="*/ 19 h 53"/>
                      <a:gd name="T14" fmla="*/ 0 w 59"/>
                      <a:gd name="T15" fmla="*/ 24 h 53"/>
                      <a:gd name="T16" fmla="*/ 0 w 59"/>
                      <a:gd name="T17" fmla="*/ 29 h 53"/>
                      <a:gd name="T18" fmla="*/ 2 w 59"/>
                      <a:gd name="T19" fmla="*/ 34 h 53"/>
                      <a:gd name="T20" fmla="*/ 4 w 59"/>
                      <a:gd name="T21" fmla="*/ 39 h 53"/>
                      <a:gd name="T22" fmla="*/ 7 w 59"/>
                      <a:gd name="T23" fmla="*/ 43 h 53"/>
                      <a:gd name="T24" fmla="*/ 11 w 59"/>
                      <a:gd name="T25" fmla="*/ 47 h 53"/>
                      <a:gd name="T26" fmla="*/ 14 w 59"/>
                      <a:gd name="T27" fmla="*/ 50 h 53"/>
                      <a:gd name="T28" fmla="*/ 20 w 59"/>
                      <a:gd name="T29" fmla="*/ 52 h 53"/>
                      <a:gd name="T30" fmla="*/ 26 w 59"/>
                      <a:gd name="T31" fmla="*/ 53 h 53"/>
                      <a:gd name="T32" fmla="*/ 33 w 59"/>
                      <a:gd name="T33" fmla="*/ 53 h 53"/>
                      <a:gd name="T34" fmla="*/ 37 w 59"/>
                      <a:gd name="T35" fmla="*/ 52 h 53"/>
                      <a:gd name="T36" fmla="*/ 43 w 59"/>
                      <a:gd name="T37" fmla="*/ 50 h 53"/>
                      <a:gd name="T38" fmla="*/ 47 w 59"/>
                      <a:gd name="T39" fmla="*/ 47 h 53"/>
                      <a:gd name="T40" fmla="*/ 52 w 59"/>
                      <a:gd name="T41" fmla="*/ 43 h 53"/>
                      <a:gd name="T42" fmla="*/ 54 w 59"/>
                      <a:gd name="T43" fmla="*/ 39 h 53"/>
                      <a:gd name="T44" fmla="*/ 57 w 59"/>
                      <a:gd name="T45" fmla="*/ 34 h 53"/>
                      <a:gd name="T46" fmla="*/ 58 w 59"/>
                      <a:gd name="T47" fmla="*/ 29 h 53"/>
                      <a:gd name="T48" fmla="*/ 58 w 59"/>
                      <a:gd name="T49" fmla="*/ 24 h 53"/>
                      <a:gd name="T50" fmla="*/ 57 w 59"/>
                      <a:gd name="T51" fmla="*/ 19 h 53"/>
                      <a:gd name="T52" fmla="*/ 54 w 59"/>
                      <a:gd name="T53" fmla="*/ 14 h 53"/>
                      <a:gd name="T54" fmla="*/ 52 w 59"/>
                      <a:gd name="T55" fmla="*/ 10 h 53"/>
                      <a:gd name="T56" fmla="*/ 47 w 59"/>
                      <a:gd name="T57" fmla="*/ 6 h 53"/>
                      <a:gd name="T58" fmla="*/ 43 w 59"/>
                      <a:gd name="T59" fmla="*/ 3 h 53"/>
                      <a:gd name="T60" fmla="*/ 37 w 59"/>
                      <a:gd name="T61" fmla="*/ 1 h 53"/>
                      <a:gd name="T62" fmla="*/ 33 w 59"/>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53">
                        <a:moveTo>
                          <a:pt x="29" y="0"/>
                        </a:moveTo>
                        <a:lnTo>
                          <a:pt x="26" y="0"/>
                        </a:lnTo>
                        <a:lnTo>
                          <a:pt x="24" y="1"/>
                        </a:lnTo>
                        <a:lnTo>
                          <a:pt x="20" y="1"/>
                        </a:lnTo>
                        <a:lnTo>
                          <a:pt x="17" y="2"/>
                        </a:lnTo>
                        <a:lnTo>
                          <a:pt x="14" y="3"/>
                        </a:lnTo>
                        <a:lnTo>
                          <a:pt x="13" y="5"/>
                        </a:lnTo>
                        <a:lnTo>
                          <a:pt x="11" y="6"/>
                        </a:lnTo>
                        <a:lnTo>
                          <a:pt x="9" y="7"/>
                        </a:lnTo>
                        <a:lnTo>
                          <a:pt x="7" y="10"/>
                        </a:lnTo>
                        <a:lnTo>
                          <a:pt x="5" y="11"/>
                        </a:lnTo>
                        <a:lnTo>
                          <a:pt x="4" y="14"/>
                        </a:lnTo>
                        <a:lnTo>
                          <a:pt x="3" y="16"/>
                        </a:lnTo>
                        <a:lnTo>
                          <a:pt x="2" y="19"/>
                        </a:lnTo>
                        <a:lnTo>
                          <a:pt x="1" y="21"/>
                        </a:lnTo>
                        <a:lnTo>
                          <a:pt x="0" y="24"/>
                        </a:lnTo>
                        <a:lnTo>
                          <a:pt x="0" y="26"/>
                        </a:lnTo>
                        <a:lnTo>
                          <a:pt x="0" y="29"/>
                        </a:lnTo>
                        <a:lnTo>
                          <a:pt x="1" y="31"/>
                        </a:lnTo>
                        <a:lnTo>
                          <a:pt x="2" y="34"/>
                        </a:lnTo>
                        <a:lnTo>
                          <a:pt x="3" y="37"/>
                        </a:lnTo>
                        <a:lnTo>
                          <a:pt x="4" y="39"/>
                        </a:lnTo>
                        <a:lnTo>
                          <a:pt x="5" y="42"/>
                        </a:lnTo>
                        <a:lnTo>
                          <a:pt x="7" y="43"/>
                        </a:lnTo>
                        <a:lnTo>
                          <a:pt x="9" y="45"/>
                        </a:lnTo>
                        <a:lnTo>
                          <a:pt x="11" y="47"/>
                        </a:lnTo>
                        <a:lnTo>
                          <a:pt x="13" y="48"/>
                        </a:lnTo>
                        <a:lnTo>
                          <a:pt x="14" y="50"/>
                        </a:lnTo>
                        <a:lnTo>
                          <a:pt x="17" y="51"/>
                        </a:lnTo>
                        <a:lnTo>
                          <a:pt x="20"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4" y="42"/>
                        </a:lnTo>
                        <a:lnTo>
                          <a:pt x="54" y="39"/>
                        </a:lnTo>
                        <a:lnTo>
                          <a:pt x="56" y="37"/>
                        </a:lnTo>
                        <a:lnTo>
                          <a:pt x="57" y="34"/>
                        </a:lnTo>
                        <a:lnTo>
                          <a:pt x="58" y="31"/>
                        </a:lnTo>
                        <a:lnTo>
                          <a:pt x="58" y="29"/>
                        </a:lnTo>
                        <a:lnTo>
                          <a:pt x="59" y="26"/>
                        </a:lnTo>
                        <a:lnTo>
                          <a:pt x="58" y="24"/>
                        </a:lnTo>
                        <a:lnTo>
                          <a:pt x="58" y="21"/>
                        </a:lnTo>
                        <a:lnTo>
                          <a:pt x="57" y="19"/>
                        </a:lnTo>
                        <a:lnTo>
                          <a:pt x="56" y="16"/>
                        </a:lnTo>
                        <a:lnTo>
                          <a:pt x="54" y="14"/>
                        </a:lnTo>
                        <a:lnTo>
                          <a:pt x="54" y="11"/>
                        </a:lnTo>
                        <a:lnTo>
                          <a:pt x="52" y="10"/>
                        </a:lnTo>
                        <a:lnTo>
                          <a:pt x="50" y="7"/>
                        </a:lnTo>
                        <a:lnTo>
                          <a:pt x="47" y="6"/>
                        </a:lnTo>
                        <a:lnTo>
                          <a:pt x="45" y="5"/>
                        </a:lnTo>
                        <a:lnTo>
                          <a:pt x="43" y="3"/>
                        </a:lnTo>
                        <a:lnTo>
                          <a:pt x="40" y="2"/>
                        </a:lnTo>
                        <a:lnTo>
                          <a:pt x="37" y="1"/>
                        </a:lnTo>
                        <a:lnTo>
                          <a:pt x="35" y="1"/>
                        </a:lnTo>
                        <a:lnTo>
                          <a:pt x="33"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14" name="Group 3931"/>
                <p:cNvGrpSpPr>
                  <a:grpSpLocks/>
                </p:cNvGrpSpPr>
                <p:nvPr/>
              </p:nvGrpSpPr>
              <p:grpSpPr bwMode="auto">
                <a:xfrm>
                  <a:off x="2465" y="3150"/>
                  <a:ext cx="34" cy="31"/>
                  <a:chOff x="2465" y="3150"/>
                  <a:chExt cx="34" cy="31"/>
                </a:xfrm>
              </p:grpSpPr>
              <p:sp>
                <p:nvSpPr>
                  <p:cNvPr id="489" name="Freeform 3932"/>
                  <p:cNvSpPr>
                    <a:spLocks/>
                  </p:cNvSpPr>
                  <p:nvPr/>
                </p:nvSpPr>
                <p:spPr bwMode="auto">
                  <a:xfrm>
                    <a:off x="2465" y="3150"/>
                    <a:ext cx="34" cy="31"/>
                  </a:xfrm>
                  <a:custGeom>
                    <a:avLst/>
                    <a:gdLst>
                      <a:gd name="T0" fmla="*/ 14 w 34"/>
                      <a:gd name="T1" fmla="*/ 31 h 31"/>
                      <a:gd name="T2" fmla="*/ 14 w 34"/>
                      <a:gd name="T3" fmla="*/ 31 h 31"/>
                      <a:gd name="T4" fmla="*/ 14 w 34"/>
                      <a:gd name="T5" fmla="*/ 29 h 31"/>
                      <a:gd name="T6" fmla="*/ 14 w 34"/>
                      <a:gd name="T7" fmla="*/ 27 h 31"/>
                      <a:gd name="T8" fmla="*/ 15 w 34"/>
                      <a:gd name="T9" fmla="*/ 26 h 31"/>
                      <a:gd name="T10" fmla="*/ 15 w 34"/>
                      <a:gd name="T11" fmla="*/ 24 h 31"/>
                      <a:gd name="T12" fmla="*/ 16 w 34"/>
                      <a:gd name="T13" fmla="*/ 22 h 31"/>
                      <a:gd name="T14" fmla="*/ 17 w 34"/>
                      <a:gd name="T15" fmla="*/ 21 h 31"/>
                      <a:gd name="T16" fmla="*/ 19 w 34"/>
                      <a:gd name="T17" fmla="*/ 19 h 31"/>
                      <a:gd name="T18" fmla="*/ 20 w 34"/>
                      <a:gd name="T19" fmla="*/ 18 h 31"/>
                      <a:gd name="T20" fmla="*/ 21 w 34"/>
                      <a:gd name="T21" fmla="*/ 16 h 31"/>
                      <a:gd name="T22" fmla="*/ 23 w 34"/>
                      <a:gd name="T23" fmla="*/ 16 h 31"/>
                      <a:gd name="T24" fmla="*/ 25 w 34"/>
                      <a:gd name="T25" fmla="*/ 14 h 31"/>
                      <a:gd name="T26" fmla="*/ 26 w 34"/>
                      <a:gd name="T27" fmla="*/ 13 h 31"/>
                      <a:gd name="T28" fmla="*/ 29 w 34"/>
                      <a:gd name="T29" fmla="*/ 13 h 31"/>
                      <a:gd name="T30" fmla="*/ 31 w 34"/>
                      <a:gd name="T31" fmla="*/ 12 h 31"/>
                      <a:gd name="T32" fmla="*/ 33 w 34"/>
                      <a:gd name="T33" fmla="*/ 12 h 31"/>
                      <a:gd name="T34" fmla="*/ 34 w 34"/>
                      <a:gd name="T35" fmla="*/ 11 h 31"/>
                      <a:gd name="T36" fmla="*/ 34 w 34"/>
                      <a:gd name="T37" fmla="*/ 0 h 31"/>
                      <a:gd name="T38" fmla="*/ 32 w 34"/>
                      <a:gd name="T39" fmla="*/ 1 h 31"/>
                      <a:gd name="T40" fmla="*/ 28 w 34"/>
                      <a:gd name="T41" fmla="*/ 1 h 31"/>
                      <a:gd name="T42" fmla="*/ 25 w 34"/>
                      <a:gd name="T43" fmla="*/ 2 h 31"/>
                      <a:gd name="T44" fmla="*/ 21 w 34"/>
                      <a:gd name="T45" fmla="*/ 4 h 31"/>
                      <a:gd name="T46" fmla="*/ 19 w 34"/>
                      <a:gd name="T47" fmla="*/ 4 h 31"/>
                      <a:gd name="T48" fmla="*/ 16 w 34"/>
                      <a:gd name="T49" fmla="*/ 5 h 31"/>
                      <a:gd name="T50" fmla="*/ 13 w 34"/>
                      <a:gd name="T51" fmla="*/ 8 h 31"/>
                      <a:gd name="T52" fmla="*/ 10 w 34"/>
                      <a:gd name="T53" fmla="*/ 10 h 31"/>
                      <a:gd name="T54" fmla="*/ 9 w 34"/>
                      <a:gd name="T55" fmla="*/ 11 h 31"/>
                      <a:gd name="T56" fmla="*/ 6 w 34"/>
                      <a:gd name="T57" fmla="*/ 14 h 31"/>
                      <a:gd name="T58" fmla="*/ 4 w 34"/>
                      <a:gd name="T59" fmla="*/ 16 h 31"/>
                      <a:gd name="T60" fmla="*/ 3 w 34"/>
                      <a:gd name="T61" fmla="*/ 19 h 31"/>
                      <a:gd name="T62" fmla="*/ 2 w 34"/>
                      <a:gd name="T63" fmla="*/ 22 h 31"/>
                      <a:gd name="T64" fmla="*/ 1 w 34"/>
                      <a:gd name="T65" fmla="*/ 25 h 31"/>
                      <a:gd name="T66" fmla="*/ 1 w 34"/>
                      <a:gd name="T67" fmla="*/ 27 h 31"/>
                      <a:gd name="T68" fmla="*/ 0 w 34"/>
                      <a:gd name="T69" fmla="*/ 31 h 31"/>
                      <a:gd name="T70" fmla="*/ 14 w 34"/>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14" y="31"/>
                        </a:moveTo>
                        <a:lnTo>
                          <a:pt x="14" y="31"/>
                        </a:lnTo>
                        <a:lnTo>
                          <a:pt x="14" y="29"/>
                        </a:lnTo>
                        <a:lnTo>
                          <a:pt x="14" y="27"/>
                        </a:lnTo>
                        <a:lnTo>
                          <a:pt x="15" y="26"/>
                        </a:lnTo>
                        <a:lnTo>
                          <a:pt x="15" y="24"/>
                        </a:lnTo>
                        <a:lnTo>
                          <a:pt x="16" y="22"/>
                        </a:lnTo>
                        <a:lnTo>
                          <a:pt x="17" y="21"/>
                        </a:lnTo>
                        <a:lnTo>
                          <a:pt x="19" y="19"/>
                        </a:lnTo>
                        <a:lnTo>
                          <a:pt x="20" y="18"/>
                        </a:lnTo>
                        <a:lnTo>
                          <a:pt x="21" y="16"/>
                        </a:lnTo>
                        <a:lnTo>
                          <a:pt x="23" y="16"/>
                        </a:lnTo>
                        <a:lnTo>
                          <a:pt x="25" y="14"/>
                        </a:lnTo>
                        <a:lnTo>
                          <a:pt x="26" y="13"/>
                        </a:lnTo>
                        <a:lnTo>
                          <a:pt x="29" y="13"/>
                        </a:lnTo>
                        <a:lnTo>
                          <a:pt x="31" y="12"/>
                        </a:lnTo>
                        <a:lnTo>
                          <a:pt x="33" y="12"/>
                        </a:lnTo>
                        <a:lnTo>
                          <a:pt x="34" y="11"/>
                        </a:lnTo>
                        <a:lnTo>
                          <a:pt x="34" y="0"/>
                        </a:lnTo>
                        <a:lnTo>
                          <a:pt x="32" y="1"/>
                        </a:lnTo>
                        <a:lnTo>
                          <a:pt x="28" y="1"/>
                        </a:lnTo>
                        <a:lnTo>
                          <a:pt x="25" y="2"/>
                        </a:lnTo>
                        <a:lnTo>
                          <a:pt x="21" y="4"/>
                        </a:lnTo>
                        <a:lnTo>
                          <a:pt x="19" y="4"/>
                        </a:lnTo>
                        <a:lnTo>
                          <a:pt x="16" y="5"/>
                        </a:lnTo>
                        <a:lnTo>
                          <a:pt x="13" y="8"/>
                        </a:lnTo>
                        <a:lnTo>
                          <a:pt x="10" y="10"/>
                        </a:lnTo>
                        <a:lnTo>
                          <a:pt x="9" y="11"/>
                        </a:lnTo>
                        <a:lnTo>
                          <a:pt x="6" y="14"/>
                        </a:lnTo>
                        <a:lnTo>
                          <a:pt x="4" y="16"/>
                        </a:lnTo>
                        <a:lnTo>
                          <a:pt x="3" y="19"/>
                        </a:lnTo>
                        <a:lnTo>
                          <a:pt x="2" y="22"/>
                        </a:lnTo>
                        <a:lnTo>
                          <a:pt x="1" y="25"/>
                        </a:lnTo>
                        <a:lnTo>
                          <a:pt x="1" y="27"/>
                        </a:lnTo>
                        <a:lnTo>
                          <a:pt x="0" y="31"/>
                        </a:lnTo>
                        <a:lnTo>
                          <a:pt x="14"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0" name="Freeform 3933"/>
                  <p:cNvSpPr>
                    <a:spLocks/>
                  </p:cNvSpPr>
                  <p:nvPr/>
                </p:nvSpPr>
                <p:spPr bwMode="auto">
                  <a:xfrm>
                    <a:off x="2465" y="3150"/>
                    <a:ext cx="34" cy="31"/>
                  </a:xfrm>
                  <a:custGeom>
                    <a:avLst/>
                    <a:gdLst>
                      <a:gd name="T0" fmla="*/ 14 w 34"/>
                      <a:gd name="T1" fmla="*/ 31 h 31"/>
                      <a:gd name="T2" fmla="*/ 14 w 34"/>
                      <a:gd name="T3" fmla="*/ 31 h 31"/>
                      <a:gd name="T4" fmla="*/ 14 w 34"/>
                      <a:gd name="T5" fmla="*/ 29 h 31"/>
                      <a:gd name="T6" fmla="*/ 14 w 34"/>
                      <a:gd name="T7" fmla="*/ 27 h 31"/>
                      <a:gd name="T8" fmla="*/ 15 w 34"/>
                      <a:gd name="T9" fmla="*/ 26 h 31"/>
                      <a:gd name="T10" fmla="*/ 15 w 34"/>
                      <a:gd name="T11" fmla="*/ 24 h 31"/>
                      <a:gd name="T12" fmla="*/ 16 w 34"/>
                      <a:gd name="T13" fmla="*/ 22 h 31"/>
                      <a:gd name="T14" fmla="*/ 17 w 34"/>
                      <a:gd name="T15" fmla="*/ 21 h 31"/>
                      <a:gd name="T16" fmla="*/ 19 w 34"/>
                      <a:gd name="T17" fmla="*/ 19 h 31"/>
                      <a:gd name="T18" fmla="*/ 20 w 34"/>
                      <a:gd name="T19" fmla="*/ 18 h 31"/>
                      <a:gd name="T20" fmla="*/ 21 w 34"/>
                      <a:gd name="T21" fmla="*/ 16 h 31"/>
                      <a:gd name="T22" fmla="*/ 23 w 34"/>
                      <a:gd name="T23" fmla="*/ 16 h 31"/>
                      <a:gd name="T24" fmla="*/ 25 w 34"/>
                      <a:gd name="T25" fmla="*/ 14 h 31"/>
                      <a:gd name="T26" fmla="*/ 26 w 34"/>
                      <a:gd name="T27" fmla="*/ 13 h 31"/>
                      <a:gd name="T28" fmla="*/ 29 w 34"/>
                      <a:gd name="T29" fmla="*/ 13 h 31"/>
                      <a:gd name="T30" fmla="*/ 31 w 34"/>
                      <a:gd name="T31" fmla="*/ 12 h 31"/>
                      <a:gd name="T32" fmla="*/ 33 w 34"/>
                      <a:gd name="T33" fmla="*/ 12 h 31"/>
                      <a:gd name="T34" fmla="*/ 34 w 34"/>
                      <a:gd name="T35" fmla="*/ 11 h 31"/>
                      <a:gd name="T36" fmla="*/ 34 w 34"/>
                      <a:gd name="T37" fmla="*/ 0 h 31"/>
                      <a:gd name="T38" fmla="*/ 32 w 34"/>
                      <a:gd name="T39" fmla="*/ 1 h 31"/>
                      <a:gd name="T40" fmla="*/ 28 w 34"/>
                      <a:gd name="T41" fmla="*/ 1 h 31"/>
                      <a:gd name="T42" fmla="*/ 25 w 34"/>
                      <a:gd name="T43" fmla="*/ 2 h 31"/>
                      <a:gd name="T44" fmla="*/ 21 w 34"/>
                      <a:gd name="T45" fmla="*/ 4 h 31"/>
                      <a:gd name="T46" fmla="*/ 19 w 34"/>
                      <a:gd name="T47" fmla="*/ 4 h 31"/>
                      <a:gd name="T48" fmla="*/ 16 w 34"/>
                      <a:gd name="T49" fmla="*/ 5 h 31"/>
                      <a:gd name="T50" fmla="*/ 13 w 34"/>
                      <a:gd name="T51" fmla="*/ 8 h 31"/>
                      <a:gd name="T52" fmla="*/ 10 w 34"/>
                      <a:gd name="T53" fmla="*/ 10 h 31"/>
                      <a:gd name="T54" fmla="*/ 9 w 34"/>
                      <a:gd name="T55" fmla="*/ 11 h 31"/>
                      <a:gd name="T56" fmla="*/ 6 w 34"/>
                      <a:gd name="T57" fmla="*/ 14 h 31"/>
                      <a:gd name="T58" fmla="*/ 4 w 34"/>
                      <a:gd name="T59" fmla="*/ 16 h 31"/>
                      <a:gd name="T60" fmla="*/ 3 w 34"/>
                      <a:gd name="T61" fmla="*/ 19 h 31"/>
                      <a:gd name="T62" fmla="*/ 2 w 34"/>
                      <a:gd name="T63" fmla="*/ 22 h 31"/>
                      <a:gd name="T64" fmla="*/ 1 w 34"/>
                      <a:gd name="T65" fmla="*/ 25 h 31"/>
                      <a:gd name="T66" fmla="*/ 1 w 34"/>
                      <a:gd name="T67" fmla="*/ 27 h 31"/>
                      <a:gd name="T68" fmla="*/ 0 w 34"/>
                      <a:gd name="T69" fmla="*/ 31 h 31"/>
                      <a:gd name="T70" fmla="*/ 14 w 34"/>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14" y="31"/>
                        </a:moveTo>
                        <a:lnTo>
                          <a:pt x="14" y="31"/>
                        </a:lnTo>
                        <a:lnTo>
                          <a:pt x="14" y="29"/>
                        </a:lnTo>
                        <a:lnTo>
                          <a:pt x="14" y="27"/>
                        </a:lnTo>
                        <a:lnTo>
                          <a:pt x="15" y="26"/>
                        </a:lnTo>
                        <a:lnTo>
                          <a:pt x="15" y="24"/>
                        </a:lnTo>
                        <a:lnTo>
                          <a:pt x="16" y="22"/>
                        </a:lnTo>
                        <a:lnTo>
                          <a:pt x="17" y="21"/>
                        </a:lnTo>
                        <a:lnTo>
                          <a:pt x="19" y="19"/>
                        </a:lnTo>
                        <a:lnTo>
                          <a:pt x="20" y="18"/>
                        </a:lnTo>
                        <a:lnTo>
                          <a:pt x="21" y="16"/>
                        </a:lnTo>
                        <a:lnTo>
                          <a:pt x="23" y="16"/>
                        </a:lnTo>
                        <a:lnTo>
                          <a:pt x="25" y="14"/>
                        </a:lnTo>
                        <a:lnTo>
                          <a:pt x="26" y="13"/>
                        </a:lnTo>
                        <a:lnTo>
                          <a:pt x="29" y="13"/>
                        </a:lnTo>
                        <a:lnTo>
                          <a:pt x="31" y="12"/>
                        </a:lnTo>
                        <a:lnTo>
                          <a:pt x="33" y="12"/>
                        </a:lnTo>
                        <a:lnTo>
                          <a:pt x="34" y="11"/>
                        </a:lnTo>
                        <a:lnTo>
                          <a:pt x="34" y="0"/>
                        </a:lnTo>
                        <a:lnTo>
                          <a:pt x="32" y="1"/>
                        </a:lnTo>
                        <a:lnTo>
                          <a:pt x="28" y="1"/>
                        </a:lnTo>
                        <a:lnTo>
                          <a:pt x="25" y="2"/>
                        </a:lnTo>
                        <a:lnTo>
                          <a:pt x="21" y="4"/>
                        </a:lnTo>
                        <a:lnTo>
                          <a:pt x="19" y="4"/>
                        </a:lnTo>
                        <a:lnTo>
                          <a:pt x="16" y="5"/>
                        </a:lnTo>
                        <a:lnTo>
                          <a:pt x="13" y="8"/>
                        </a:lnTo>
                        <a:lnTo>
                          <a:pt x="10" y="10"/>
                        </a:lnTo>
                        <a:lnTo>
                          <a:pt x="9" y="11"/>
                        </a:lnTo>
                        <a:lnTo>
                          <a:pt x="6" y="14"/>
                        </a:lnTo>
                        <a:lnTo>
                          <a:pt x="4" y="16"/>
                        </a:lnTo>
                        <a:lnTo>
                          <a:pt x="3" y="19"/>
                        </a:lnTo>
                        <a:lnTo>
                          <a:pt x="2" y="22"/>
                        </a:lnTo>
                        <a:lnTo>
                          <a:pt x="1" y="25"/>
                        </a:lnTo>
                        <a:lnTo>
                          <a:pt x="1" y="27"/>
                        </a:lnTo>
                        <a:lnTo>
                          <a:pt x="0" y="31"/>
                        </a:lnTo>
                        <a:lnTo>
                          <a:pt x="14"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15" name="Group 3934"/>
                <p:cNvGrpSpPr>
                  <a:grpSpLocks/>
                </p:cNvGrpSpPr>
                <p:nvPr/>
              </p:nvGrpSpPr>
              <p:grpSpPr bwMode="auto">
                <a:xfrm>
                  <a:off x="2465" y="3186"/>
                  <a:ext cx="34" cy="33"/>
                  <a:chOff x="2465" y="3186"/>
                  <a:chExt cx="34" cy="33"/>
                </a:xfrm>
              </p:grpSpPr>
              <p:sp>
                <p:nvSpPr>
                  <p:cNvPr id="487" name="Freeform 3935"/>
                  <p:cNvSpPr>
                    <a:spLocks/>
                  </p:cNvSpPr>
                  <p:nvPr/>
                </p:nvSpPr>
                <p:spPr bwMode="auto">
                  <a:xfrm>
                    <a:off x="2465" y="3186"/>
                    <a:ext cx="34" cy="33"/>
                  </a:xfrm>
                  <a:custGeom>
                    <a:avLst/>
                    <a:gdLst>
                      <a:gd name="T0" fmla="*/ 34 w 34"/>
                      <a:gd name="T1" fmla="*/ 21 h 33"/>
                      <a:gd name="T2" fmla="*/ 34 w 34"/>
                      <a:gd name="T3" fmla="*/ 21 h 33"/>
                      <a:gd name="T4" fmla="*/ 33 w 34"/>
                      <a:gd name="T5" fmla="*/ 21 h 33"/>
                      <a:gd name="T6" fmla="*/ 31 w 34"/>
                      <a:gd name="T7" fmla="*/ 21 h 33"/>
                      <a:gd name="T8" fmla="*/ 29 w 34"/>
                      <a:gd name="T9" fmla="*/ 20 h 33"/>
                      <a:gd name="T10" fmla="*/ 26 w 34"/>
                      <a:gd name="T11" fmla="*/ 19 h 33"/>
                      <a:gd name="T12" fmla="*/ 25 w 34"/>
                      <a:gd name="T13" fmla="*/ 18 h 33"/>
                      <a:gd name="T14" fmla="*/ 23 w 34"/>
                      <a:gd name="T15" fmla="*/ 17 h 33"/>
                      <a:gd name="T16" fmla="*/ 21 w 34"/>
                      <a:gd name="T17" fmla="*/ 16 h 33"/>
                      <a:gd name="T18" fmla="*/ 20 w 34"/>
                      <a:gd name="T19" fmla="*/ 15 h 33"/>
                      <a:gd name="T20" fmla="*/ 19 w 34"/>
                      <a:gd name="T21" fmla="*/ 13 h 33"/>
                      <a:gd name="T22" fmla="*/ 17 w 34"/>
                      <a:gd name="T23" fmla="*/ 11 h 33"/>
                      <a:gd name="T24" fmla="*/ 16 w 34"/>
                      <a:gd name="T25" fmla="*/ 9 h 33"/>
                      <a:gd name="T26" fmla="*/ 15 w 34"/>
                      <a:gd name="T27" fmla="*/ 9 h 33"/>
                      <a:gd name="T28" fmla="*/ 15 w 34"/>
                      <a:gd name="T29" fmla="*/ 7 h 33"/>
                      <a:gd name="T30" fmla="*/ 14 w 34"/>
                      <a:gd name="T31" fmla="*/ 5 h 33"/>
                      <a:gd name="T32" fmla="*/ 14 w 34"/>
                      <a:gd name="T33" fmla="*/ 3 h 33"/>
                      <a:gd name="T34" fmla="*/ 14 w 34"/>
                      <a:gd name="T35" fmla="*/ 0 h 33"/>
                      <a:gd name="T36" fmla="*/ 0 w 34"/>
                      <a:gd name="T37" fmla="*/ 0 h 33"/>
                      <a:gd name="T38" fmla="*/ 1 w 34"/>
                      <a:gd name="T39" fmla="*/ 4 h 33"/>
                      <a:gd name="T40" fmla="*/ 1 w 34"/>
                      <a:gd name="T41" fmla="*/ 8 h 33"/>
                      <a:gd name="T42" fmla="*/ 2 w 34"/>
                      <a:gd name="T43" fmla="*/ 9 h 33"/>
                      <a:gd name="T44" fmla="*/ 3 w 34"/>
                      <a:gd name="T45" fmla="*/ 13 h 33"/>
                      <a:gd name="T46" fmla="*/ 4 w 34"/>
                      <a:gd name="T47" fmla="*/ 15 h 33"/>
                      <a:gd name="T48" fmla="*/ 6 w 34"/>
                      <a:gd name="T49" fmla="*/ 19 h 33"/>
                      <a:gd name="T50" fmla="*/ 9 w 34"/>
                      <a:gd name="T51" fmla="*/ 21 h 33"/>
                      <a:gd name="T52" fmla="*/ 10 w 34"/>
                      <a:gd name="T53" fmla="*/ 24 h 33"/>
                      <a:gd name="T54" fmla="*/ 13 w 34"/>
                      <a:gd name="T55" fmla="*/ 25 h 33"/>
                      <a:gd name="T56" fmla="*/ 16 w 34"/>
                      <a:gd name="T57" fmla="*/ 27 h 33"/>
                      <a:gd name="T58" fmla="*/ 19 w 34"/>
                      <a:gd name="T59" fmla="*/ 29 h 33"/>
                      <a:gd name="T60" fmla="*/ 21 w 34"/>
                      <a:gd name="T61" fmla="*/ 30 h 33"/>
                      <a:gd name="T62" fmla="*/ 25 w 34"/>
                      <a:gd name="T63" fmla="*/ 32 h 33"/>
                      <a:gd name="T64" fmla="*/ 28 w 34"/>
                      <a:gd name="T65" fmla="*/ 33 h 33"/>
                      <a:gd name="T66" fmla="*/ 32 w 34"/>
                      <a:gd name="T67" fmla="*/ 33 h 33"/>
                      <a:gd name="T68" fmla="*/ 34 w 34"/>
                      <a:gd name="T69" fmla="*/ 33 h 33"/>
                      <a:gd name="T70" fmla="*/ 34 w 34"/>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34" y="21"/>
                        </a:moveTo>
                        <a:lnTo>
                          <a:pt x="34" y="21"/>
                        </a:lnTo>
                        <a:lnTo>
                          <a:pt x="33" y="21"/>
                        </a:lnTo>
                        <a:lnTo>
                          <a:pt x="31" y="21"/>
                        </a:lnTo>
                        <a:lnTo>
                          <a:pt x="29" y="20"/>
                        </a:lnTo>
                        <a:lnTo>
                          <a:pt x="26" y="19"/>
                        </a:lnTo>
                        <a:lnTo>
                          <a:pt x="25" y="18"/>
                        </a:lnTo>
                        <a:lnTo>
                          <a:pt x="23" y="17"/>
                        </a:lnTo>
                        <a:lnTo>
                          <a:pt x="21" y="16"/>
                        </a:lnTo>
                        <a:lnTo>
                          <a:pt x="20" y="15"/>
                        </a:lnTo>
                        <a:lnTo>
                          <a:pt x="19" y="13"/>
                        </a:lnTo>
                        <a:lnTo>
                          <a:pt x="17" y="11"/>
                        </a:lnTo>
                        <a:lnTo>
                          <a:pt x="16" y="9"/>
                        </a:lnTo>
                        <a:lnTo>
                          <a:pt x="15" y="9"/>
                        </a:lnTo>
                        <a:lnTo>
                          <a:pt x="15" y="7"/>
                        </a:lnTo>
                        <a:lnTo>
                          <a:pt x="14" y="5"/>
                        </a:lnTo>
                        <a:lnTo>
                          <a:pt x="14" y="3"/>
                        </a:lnTo>
                        <a:lnTo>
                          <a:pt x="14" y="0"/>
                        </a:lnTo>
                        <a:lnTo>
                          <a:pt x="0" y="0"/>
                        </a:lnTo>
                        <a:lnTo>
                          <a:pt x="1" y="4"/>
                        </a:lnTo>
                        <a:lnTo>
                          <a:pt x="1" y="8"/>
                        </a:lnTo>
                        <a:lnTo>
                          <a:pt x="2" y="9"/>
                        </a:lnTo>
                        <a:lnTo>
                          <a:pt x="3" y="13"/>
                        </a:lnTo>
                        <a:lnTo>
                          <a:pt x="4" y="15"/>
                        </a:lnTo>
                        <a:lnTo>
                          <a:pt x="6" y="19"/>
                        </a:lnTo>
                        <a:lnTo>
                          <a:pt x="9" y="21"/>
                        </a:lnTo>
                        <a:lnTo>
                          <a:pt x="10" y="24"/>
                        </a:lnTo>
                        <a:lnTo>
                          <a:pt x="13" y="25"/>
                        </a:lnTo>
                        <a:lnTo>
                          <a:pt x="16" y="27"/>
                        </a:lnTo>
                        <a:lnTo>
                          <a:pt x="19" y="29"/>
                        </a:lnTo>
                        <a:lnTo>
                          <a:pt x="21" y="30"/>
                        </a:lnTo>
                        <a:lnTo>
                          <a:pt x="25" y="32"/>
                        </a:lnTo>
                        <a:lnTo>
                          <a:pt x="28" y="33"/>
                        </a:lnTo>
                        <a:lnTo>
                          <a:pt x="32" y="33"/>
                        </a:lnTo>
                        <a:lnTo>
                          <a:pt x="34" y="33"/>
                        </a:lnTo>
                        <a:lnTo>
                          <a:pt x="34"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8" name="Freeform 3936"/>
                  <p:cNvSpPr>
                    <a:spLocks/>
                  </p:cNvSpPr>
                  <p:nvPr/>
                </p:nvSpPr>
                <p:spPr bwMode="auto">
                  <a:xfrm>
                    <a:off x="2465" y="3186"/>
                    <a:ext cx="34" cy="33"/>
                  </a:xfrm>
                  <a:custGeom>
                    <a:avLst/>
                    <a:gdLst>
                      <a:gd name="T0" fmla="*/ 34 w 34"/>
                      <a:gd name="T1" fmla="*/ 21 h 33"/>
                      <a:gd name="T2" fmla="*/ 34 w 34"/>
                      <a:gd name="T3" fmla="*/ 21 h 33"/>
                      <a:gd name="T4" fmla="*/ 33 w 34"/>
                      <a:gd name="T5" fmla="*/ 21 h 33"/>
                      <a:gd name="T6" fmla="*/ 31 w 34"/>
                      <a:gd name="T7" fmla="*/ 21 h 33"/>
                      <a:gd name="T8" fmla="*/ 29 w 34"/>
                      <a:gd name="T9" fmla="*/ 20 h 33"/>
                      <a:gd name="T10" fmla="*/ 26 w 34"/>
                      <a:gd name="T11" fmla="*/ 19 h 33"/>
                      <a:gd name="T12" fmla="*/ 25 w 34"/>
                      <a:gd name="T13" fmla="*/ 18 h 33"/>
                      <a:gd name="T14" fmla="*/ 23 w 34"/>
                      <a:gd name="T15" fmla="*/ 17 h 33"/>
                      <a:gd name="T16" fmla="*/ 21 w 34"/>
                      <a:gd name="T17" fmla="*/ 16 h 33"/>
                      <a:gd name="T18" fmla="*/ 20 w 34"/>
                      <a:gd name="T19" fmla="*/ 15 h 33"/>
                      <a:gd name="T20" fmla="*/ 19 w 34"/>
                      <a:gd name="T21" fmla="*/ 13 h 33"/>
                      <a:gd name="T22" fmla="*/ 17 w 34"/>
                      <a:gd name="T23" fmla="*/ 11 h 33"/>
                      <a:gd name="T24" fmla="*/ 16 w 34"/>
                      <a:gd name="T25" fmla="*/ 9 h 33"/>
                      <a:gd name="T26" fmla="*/ 15 w 34"/>
                      <a:gd name="T27" fmla="*/ 9 h 33"/>
                      <a:gd name="T28" fmla="*/ 15 w 34"/>
                      <a:gd name="T29" fmla="*/ 7 h 33"/>
                      <a:gd name="T30" fmla="*/ 14 w 34"/>
                      <a:gd name="T31" fmla="*/ 5 h 33"/>
                      <a:gd name="T32" fmla="*/ 14 w 34"/>
                      <a:gd name="T33" fmla="*/ 3 h 33"/>
                      <a:gd name="T34" fmla="*/ 14 w 34"/>
                      <a:gd name="T35" fmla="*/ 0 h 33"/>
                      <a:gd name="T36" fmla="*/ 0 w 34"/>
                      <a:gd name="T37" fmla="*/ 0 h 33"/>
                      <a:gd name="T38" fmla="*/ 1 w 34"/>
                      <a:gd name="T39" fmla="*/ 4 h 33"/>
                      <a:gd name="T40" fmla="*/ 1 w 34"/>
                      <a:gd name="T41" fmla="*/ 8 h 33"/>
                      <a:gd name="T42" fmla="*/ 2 w 34"/>
                      <a:gd name="T43" fmla="*/ 9 h 33"/>
                      <a:gd name="T44" fmla="*/ 3 w 34"/>
                      <a:gd name="T45" fmla="*/ 13 h 33"/>
                      <a:gd name="T46" fmla="*/ 4 w 34"/>
                      <a:gd name="T47" fmla="*/ 15 h 33"/>
                      <a:gd name="T48" fmla="*/ 6 w 34"/>
                      <a:gd name="T49" fmla="*/ 19 h 33"/>
                      <a:gd name="T50" fmla="*/ 9 w 34"/>
                      <a:gd name="T51" fmla="*/ 21 h 33"/>
                      <a:gd name="T52" fmla="*/ 10 w 34"/>
                      <a:gd name="T53" fmla="*/ 24 h 33"/>
                      <a:gd name="T54" fmla="*/ 13 w 34"/>
                      <a:gd name="T55" fmla="*/ 25 h 33"/>
                      <a:gd name="T56" fmla="*/ 16 w 34"/>
                      <a:gd name="T57" fmla="*/ 27 h 33"/>
                      <a:gd name="T58" fmla="*/ 19 w 34"/>
                      <a:gd name="T59" fmla="*/ 29 h 33"/>
                      <a:gd name="T60" fmla="*/ 21 w 34"/>
                      <a:gd name="T61" fmla="*/ 30 h 33"/>
                      <a:gd name="T62" fmla="*/ 25 w 34"/>
                      <a:gd name="T63" fmla="*/ 32 h 33"/>
                      <a:gd name="T64" fmla="*/ 28 w 34"/>
                      <a:gd name="T65" fmla="*/ 33 h 33"/>
                      <a:gd name="T66" fmla="*/ 32 w 34"/>
                      <a:gd name="T67" fmla="*/ 33 h 33"/>
                      <a:gd name="T68" fmla="*/ 34 w 34"/>
                      <a:gd name="T69" fmla="*/ 33 h 33"/>
                      <a:gd name="T70" fmla="*/ 34 w 34"/>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34" y="21"/>
                        </a:moveTo>
                        <a:lnTo>
                          <a:pt x="34" y="21"/>
                        </a:lnTo>
                        <a:lnTo>
                          <a:pt x="33" y="21"/>
                        </a:lnTo>
                        <a:lnTo>
                          <a:pt x="31" y="21"/>
                        </a:lnTo>
                        <a:lnTo>
                          <a:pt x="29" y="20"/>
                        </a:lnTo>
                        <a:lnTo>
                          <a:pt x="26" y="19"/>
                        </a:lnTo>
                        <a:lnTo>
                          <a:pt x="25" y="18"/>
                        </a:lnTo>
                        <a:lnTo>
                          <a:pt x="23" y="17"/>
                        </a:lnTo>
                        <a:lnTo>
                          <a:pt x="21" y="16"/>
                        </a:lnTo>
                        <a:lnTo>
                          <a:pt x="20" y="15"/>
                        </a:lnTo>
                        <a:lnTo>
                          <a:pt x="19" y="13"/>
                        </a:lnTo>
                        <a:lnTo>
                          <a:pt x="17" y="11"/>
                        </a:lnTo>
                        <a:lnTo>
                          <a:pt x="16" y="9"/>
                        </a:lnTo>
                        <a:lnTo>
                          <a:pt x="15" y="9"/>
                        </a:lnTo>
                        <a:lnTo>
                          <a:pt x="15" y="7"/>
                        </a:lnTo>
                        <a:lnTo>
                          <a:pt x="14" y="5"/>
                        </a:lnTo>
                        <a:lnTo>
                          <a:pt x="14" y="3"/>
                        </a:lnTo>
                        <a:lnTo>
                          <a:pt x="14" y="0"/>
                        </a:lnTo>
                        <a:lnTo>
                          <a:pt x="0" y="0"/>
                        </a:lnTo>
                        <a:lnTo>
                          <a:pt x="1" y="4"/>
                        </a:lnTo>
                        <a:lnTo>
                          <a:pt x="1" y="8"/>
                        </a:lnTo>
                        <a:lnTo>
                          <a:pt x="2" y="9"/>
                        </a:lnTo>
                        <a:lnTo>
                          <a:pt x="3" y="13"/>
                        </a:lnTo>
                        <a:lnTo>
                          <a:pt x="4" y="15"/>
                        </a:lnTo>
                        <a:lnTo>
                          <a:pt x="6" y="19"/>
                        </a:lnTo>
                        <a:lnTo>
                          <a:pt x="9" y="21"/>
                        </a:lnTo>
                        <a:lnTo>
                          <a:pt x="10" y="24"/>
                        </a:lnTo>
                        <a:lnTo>
                          <a:pt x="13" y="25"/>
                        </a:lnTo>
                        <a:lnTo>
                          <a:pt x="16" y="27"/>
                        </a:lnTo>
                        <a:lnTo>
                          <a:pt x="19" y="29"/>
                        </a:lnTo>
                        <a:lnTo>
                          <a:pt x="21" y="30"/>
                        </a:lnTo>
                        <a:lnTo>
                          <a:pt x="25" y="32"/>
                        </a:lnTo>
                        <a:lnTo>
                          <a:pt x="28" y="33"/>
                        </a:lnTo>
                        <a:lnTo>
                          <a:pt x="32" y="33"/>
                        </a:lnTo>
                        <a:lnTo>
                          <a:pt x="34" y="33"/>
                        </a:lnTo>
                        <a:lnTo>
                          <a:pt x="34"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16" name="Group 3937"/>
                <p:cNvGrpSpPr>
                  <a:grpSpLocks/>
                </p:cNvGrpSpPr>
                <p:nvPr/>
              </p:nvGrpSpPr>
              <p:grpSpPr bwMode="auto">
                <a:xfrm>
                  <a:off x="2505" y="3186"/>
                  <a:ext cx="33" cy="33"/>
                  <a:chOff x="2505" y="3186"/>
                  <a:chExt cx="33" cy="33"/>
                </a:xfrm>
              </p:grpSpPr>
              <p:sp>
                <p:nvSpPr>
                  <p:cNvPr id="485" name="Freeform 3938"/>
                  <p:cNvSpPr>
                    <a:spLocks/>
                  </p:cNvSpPr>
                  <p:nvPr/>
                </p:nvSpPr>
                <p:spPr bwMode="auto">
                  <a:xfrm>
                    <a:off x="2505"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2 w 33"/>
                      <a:gd name="T23" fmla="*/ 17 h 33"/>
                      <a:gd name="T24" fmla="*/ 9 w 33"/>
                      <a:gd name="T25" fmla="*/ 18 h 33"/>
                      <a:gd name="T26" fmla="*/ 9 w 33"/>
                      <a:gd name="T27" fmla="*/ 19 h 33"/>
                      <a:gd name="T28" fmla="*/ 7 w 33"/>
                      <a:gd name="T29" fmla="*/ 20 h 33"/>
                      <a:gd name="T30" fmla="*/ 4 w 33"/>
                      <a:gd name="T31" fmla="*/ 21 h 33"/>
                      <a:gd name="T32" fmla="*/ 3 w 33"/>
                      <a:gd name="T33" fmla="*/ 21 h 33"/>
                      <a:gd name="T34" fmla="*/ 0 w 33"/>
                      <a:gd name="T35" fmla="*/ 21 h 33"/>
                      <a:gd name="T36" fmla="*/ 0 w 33"/>
                      <a:gd name="T37" fmla="*/ 33 h 33"/>
                      <a:gd name="T38" fmla="*/ 4 w 33"/>
                      <a:gd name="T39" fmla="*/ 33 h 33"/>
                      <a:gd name="T40" fmla="*/ 7 w 33"/>
                      <a:gd name="T41" fmla="*/ 33 h 33"/>
                      <a:gd name="T42" fmla="*/ 9 w 33"/>
                      <a:gd name="T43" fmla="*/ 32 h 33"/>
                      <a:gd name="T44" fmla="*/ 13 w 33"/>
                      <a:gd name="T45" fmla="*/ 30 h 33"/>
                      <a:gd name="T46" fmla="*/ 16 w 33"/>
                      <a:gd name="T47" fmla="*/ 29 h 33"/>
                      <a:gd name="T48" fmla="*/ 19 w 33"/>
                      <a:gd name="T49" fmla="*/ 27 h 33"/>
                      <a:gd name="T50" fmla="*/ 21 w 33"/>
                      <a:gd name="T51" fmla="*/ 25 h 33"/>
                      <a:gd name="T52" fmla="*/ 23 w 33"/>
                      <a:gd name="T53" fmla="*/ 24 h 33"/>
                      <a:gd name="T54" fmla="*/ 25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2" y="17"/>
                        </a:lnTo>
                        <a:lnTo>
                          <a:pt x="9" y="18"/>
                        </a:lnTo>
                        <a:lnTo>
                          <a:pt x="9" y="19"/>
                        </a:lnTo>
                        <a:lnTo>
                          <a:pt x="7" y="20"/>
                        </a:lnTo>
                        <a:lnTo>
                          <a:pt x="4" y="21"/>
                        </a:lnTo>
                        <a:lnTo>
                          <a:pt x="3" y="21"/>
                        </a:lnTo>
                        <a:lnTo>
                          <a:pt x="0" y="21"/>
                        </a:lnTo>
                        <a:lnTo>
                          <a:pt x="0" y="33"/>
                        </a:lnTo>
                        <a:lnTo>
                          <a:pt x="4" y="33"/>
                        </a:lnTo>
                        <a:lnTo>
                          <a:pt x="7" y="33"/>
                        </a:lnTo>
                        <a:lnTo>
                          <a:pt x="9" y="32"/>
                        </a:lnTo>
                        <a:lnTo>
                          <a:pt x="13" y="30"/>
                        </a:lnTo>
                        <a:lnTo>
                          <a:pt x="16" y="29"/>
                        </a:lnTo>
                        <a:lnTo>
                          <a:pt x="19" y="27"/>
                        </a:lnTo>
                        <a:lnTo>
                          <a:pt x="21" y="25"/>
                        </a:lnTo>
                        <a:lnTo>
                          <a:pt x="23" y="24"/>
                        </a:lnTo>
                        <a:lnTo>
                          <a:pt x="25" y="21"/>
                        </a:lnTo>
                        <a:lnTo>
                          <a:pt x="27" y="19"/>
                        </a:lnTo>
                        <a:lnTo>
                          <a:pt x="29" y="15"/>
                        </a:lnTo>
                        <a:lnTo>
                          <a:pt x="30" y="13"/>
                        </a:lnTo>
                        <a:lnTo>
                          <a:pt x="31" y="9"/>
                        </a:lnTo>
                        <a:lnTo>
                          <a:pt x="32" y="8"/>
                        </a:lnTo>
                        <a:lnTo>
                          <a:pt x="33" y="4"/>
                        </a:lnTo>
                        <a:lnTo>
                          <a:pt x="33"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6" name="Freeform 3939"/>
                  <p:cNvSpPr>
                    <a:spLocks/>
                  </p:cNvSpPr>
                  <p:nvPr/>
                </p:nvSpPr>
                <p:spPr bwMode="auto">
                  <a:xfrm>
                    <a:off x="2505"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2 w 33"/>
                      <a:gd name="T23" fmla="*/ 17 h 33"/>
                      <a:gd name="T24" fmla="*/ 9 w 33"/>
                      <a:gd name="T25" fmla="*/ 18 h 33"/>
                      <a:gd name="T26" fmla="*/ 9 w 33"/>
                      <a:gd name="T27" fmla="*/ 19 h 33"/>
                      <a:gd name="T28" fmla="*/ 7 w 33"/>
                      <a:gd name="T29" fmla="*/ 20 h 33"/>
                      <a:gd name="T30" fmla="*/ 4 w 33"/>
                      <a:gd name="T31" fmla="*/ 21 h 33"/>
                      <a:gd name="T32" fmla="*/ 3 w 33"/>
                      <a:gd name="T33" fmla="*/ 21 h 33"/>
                      <a:gd name="T34" fmla="*/ 0 w 33"/>
                      <a:gd name="T35" fmla="*/ 21 h 33"/>
                      <a:gd name="T36" fmla="*/ 0 w 33"/>
                      <a:gd name="T37" fmla="*/ 33 h 33"/>
                      <a:gd name="T38" fmla="*/ 4 w 33"/>
                      <a:gd name="T39" fmla="*/ 33 h 33"/>
                      <a:gd name="T40" fmla="*/ 7 w 33"/>
                      <a:gd name="T41" fmla="*/ 33 h 33"/>
                      <a:gd name="T42" fmla="*/ 9 w 33"/>
                      <a:gd name="T43" fmla="*/ 32 h 33"/>
                      <a:gd name="T44" fmla="*/ 13 w 33"/>
                      <a:gd name="T45" fmla="*/ 30 h 33"/>
                      <a:gd name="T46" fmla="*/ 16 w 33"/>
                      <a:gd name="T47" fmla="*/ 29 h 33"/>
                      <a:gd name="T48" fmla="*/ 19 w 33"/>
                      <a:gd name="T49" fmla="*/ 27 h 33"/>
                      <a:gd name="T50" fmla="*/ 21 w 33"/>
                      <a:gd name="T51" fmla="*/ 25 h 33"/>
                      <a:gd name="T52" fmla="*/ 23 w 33"/>
                      <a:gd name="T53" fmla="*/ 24 h 33"/>
                      <a:gd name="T54" fmla="*/ 25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2" y="17"/>
                        </a:lnTo>
                        <a:lnTo>
                          <a:pt x="9" y="18"/>
                        </a:lnTo>
                        <a:lnTo>
                          <a:pt x="9" y="19"/>
                        </a:lnTo>
                        <a:lnTo>
                          <a:pt x="7" y="20"/>
                        </a:lnTo>
                        <a:lnTo>
                          <a:pt x="4" y="21"/>
                        </a:lnTo>
                        <a:lnTo>
                          <a:pt x="3" y="21"/>
                        </a:lnTo>
                        <a:lnTo>
                          <a:pt x="0" y="21"/>
                        </a:lnTo>
                        <a:lnTo>
                          <a:pt x="0" y="33"/>
                        </a:lnTo>
                        <a:lnTo>
                          <a:pt x="4" y="33"/>
                        </a:lnTo>
                        <a:lnTo>
                          <a:pt x="7" y="33"/>
                        </a:lnTo>
                        <a:lnTo>
                          <a:pt x="9" y="32"/>
                        </a:lnTo>
                        <a:lnTo>
                          <a:pt x="13" y="30"/>
                        </a:lnTo>
                        <a:lnTo>
                          <a:pt x="16" y="29"/>
                        </a:lnTo>
                        <a:lnTo>
                          <a:pt x="19" y="27"/>
                        </a:lnTo>
                        <a:lnTo>
                          <a:pt x="21" y="25"/>
                        </a:lnTo>
                        <a:lnTo>
                          <a:pt x="23" y="24"/>
                        </a:lnTo>
                        <a:lnTo>
                          <a:pt x="25" y="21"/>
                        </a:lnTo>
                        <a:lnTo>
                          <a:pt x="27" y="19"/>
                        </a:lnTo>
                        <a:lnTo>
                          <a:pt x="29" y="15"/>
                        </a:lnTo>
                        <a:lnTo>
                          <a:pt x="30" y="13"/>
                        </a:lnTo>
                        <a:lnTo>
                          <a:pt x="31" y="9"/>
                        </a:lnTo>
                        <a:lnTo>
                          <a:pt x="32" y="8"/>
                        </a:lnTo>
                        <a:lnTo>
                          <a:pt x="33" y="4"/>
                        </a:lnTo>
                        <a:lnTo>
                          <a:pt x="33"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17" name="Group 3940"/>
                <p:cNvGrpSpPr>
                  <a:grpSpLocks/>
                </p:cNvGrpSpPr>
                <p:nvPr/>
              </p:nvGrpSpPr>
              <p:grpSpPr bwMode="auto">
                <a:xfrm>
                  <a:off x="2505" y="3150"/>
                  <a:ext cx="33" cy="31"/>
                  <a:chOff x="2505" y="3150"/>
                  <a:chExt cx="33" cy="31"/>
                </a:xfrm>
              </p:grpSpPr>
              <p:sp>
                <p:nvSpPr>
                  <p:cNvPr id="483" name="Freeform 3941"/>
                  <p:cNvSpPr>
                    <a:spLocks/>
                  </p:cNvSpPr>
                  <p:nvPr/>
                </p:nvSpPr>
                <p:spPr bwMode="auto">
                  <a:xfrm>
                    <a:off x="2505" y="3150"/>
                    <a:ext cx="33" cy="31"/>
                  </a:xfrm>
                  <a:custGeom>
                    <a:avLst/>
                    <a:gdLst>
                      <a:gd name="T0" fmla="*/ 0 w 33"/>
                      <a:gd name="T1" fmla="*/ 11 h 31"/>
                      <a:gd name="T2" fmla="*/ 0 w 33"/>
                      <a:gd name="T3" fmla="*/ 11 h 31"/>
                      <a:gd name="T4" fmla="*/ 3 w 33"/>
                      <a:gd name="T5" fmla="*/ 12 h 31"/>
                      <a:gd name="T6" fmla="*/ 4 w 33"/>
                      <a:gd name="T7" fmla="*/ 12 h 31"/>
                      <a:gd name="T8" fmla="*/ 7 w 33"/>
                      <a:gd name="T9" fmla="*/ 13 h 31"/>
                      <a:gd name="T10" fmla="*/ 9 w 33"/>
                      <a:gd name="T11" fmla="*/ 13 h 31"/>
                      <a:gd name="T12" fmla="*/ 9 w 33"/>
                      <a:gd name="T13" fmla="*/ 14 h 31"/>
                      <a:gd name="T14" fmla="*/ 12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5 w 33"/>
                      <a:gd name="T51" fmla="*/ 11 h 31"/>
                      <a:gd name="T52" fmla="*/ 23 w 33"/>
                      <a:gd name="T53" fmla="*/ 10 h 31"/>
                      <a:gd name="T54" fmla="*/ 21 w 33"/>
                      <a:gd name="T55" fmla="*/ 8 h 31"/>
                      <a:gd name="T56" fmla="*/ 19 w 33"/>
                      <a:gd name="T57" fmla="*/ 5 h 31"/>
                      <a:gd name="T58" fmla="*/ 16 w 33"/>
                      <a:gd name="T59" fmla="*/ 4 h 31"/>
                      <a:gd name="T60" fmla="*/ 13 w 33"/>
                      <a:gd name="T61" fmla="*/ 4 h 31"/>
                      <a:gd name="T62" fmla="*/ 9 w 33"/>
                      <a:gd name="T63" fmla="*/ 2 h 31"/>
                      <a:gd name="T64" fmla="*/ 7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4" y="12"/>
                        </a:lnTo>
                        <a:lnTo>
                          <a:pt x="7" y="13"/>
                        </a:lnTo>
                        <a:lnTo>
                          <a:pt x="9" y="13"/>
                        </a:lnTo>
                        <a:lnTo>
                          <a:pt x="9" y="14"/>
                        </a:lnTo>
                        <a:lnTo>
                          <a:pt x="12"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5" y="11"/>
                        </a:lnTo>
                        <a:lnTo>
                          <a:pt x="23" y="10"/>
                        </a:lnTo>
                        <a:lnTo>
                          <a:pt x="21" y="8"/>
                        </a:lnTo>
                        <a:lnTo>
                          <a:pt x="19" y="5"/>
                        </a:lnTo>
                        <a:lnTo>
                          <a:pt x="16" y="4"/>
                        </a:lnTo>
                        <a:lnTo>
                          <a:pt x="13" y="4"/>
                        </a:lnTo>
                        <a:lnTo>
                          <a:pt x="9" y="2"/>
                        </a:lnTo>
                        <a:lnTo>
                          <a:pt x="7" y="1"/>
                        </a:lnTo>
                        <a:lnTo>
                          <a:pt x="4"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 name="Freeform 3942"/>
                  <p:cNvSpPr>
                    <a:spLocks/>
                  </p:cNvSpPr>
                  <p:nvPr/>
                </p:nvSpPr>
                <p:spPr bwMode="auto">
                  <a:xfrm>
                    <a:off x="2505" y="3150"/>
                    <a:ext cx="33" cy="31"/>
                  </a:xfrm>
                  <a:custGeom>
                    <a:avLst/>
                    <a:gdLst>
                      <a:gd name="T0" fmla="*/ 0 w 33"/>
                      <a:gd name="T1" fmla="*/ 11 h 31"/>
                      <a:gd name="T2" fmla="*/ 0 w 33"/>
                      <a:gd name="T3" fmla="*/ 11 h 31"/>
                      <a:gd name="T4" fmla="*/ 3 w 33"/>
                      <a:gd name="T5" fmla="*/ 12 h 31"/>
                      <a:gd name="T6" fmla="*/ 4 w 33"/>
                      <a:gd name="T7" fmla="*/ 12 h 31"/>
                      <a:gd name="T8" fmla="*/ 7 w 33"/>
                      <a:gd name="T9" fmla="*/ 13 h 31"/>
                      <a:gd name="T10" fmla="*/ 9 w 33"/>
                      <a:gd name="T11" fmla="*/ 13 h 31"/>
                      <a:gd name="T12" fmla="*/ 9 w 33"/>
                      <a:gd name="T13" fmla="*/ 14 h 31"/>
                      <a:gd name="T14" fmla="*/ 12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5 w 33"/>
                      <a:gd name="T51" fmla="*/ 11 h 31"/>
                      <a:gd name="T52" fmla="*/ 23 w 33"/>
                      <a:gd name="T53" fmla="*/ 10 h 31"/>
                      <a:gd name="T54" fmla="*/ 21 w 33"/>
                      <a:gd name="T55" fmla="*/ 8 h 31"/>
                      <a:gd name="T56" fmla="*/ 19 w 33"/>
                      <a:gd name="T57" fmla="*/ 5 h 31"/>
                      <a:gd name="T58" fmla="*/ 16 w 33"/>
                      <a:gd name="T59" fmla="*/ 4 h 31"/>
                      <a:gd name="T60" fmla="*/ 13 w 33"/>
                      <a:gd name="T61" fmla="*/ 4 h 31"/>
                      <a:gd name="T62" fmla="*/ 9 w 33"/>
                      <a:gd name="T63" fmla="*/ 2 h 31"/>
                      <a:gd name="T64" fmla="*/ 7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4" y="12"/>
                        </a:lnTo>
                        <a:lnTo>
                          <a:pt x="7" y="13"/>
                        </a:lnTo>
                        <a:lnTo>
                          <a:pt x="9" y="13"/>
                        </a:lnTo>
                        <a:lnTo>
                          <a:pt x="9" y="14"/>
                        </a:lnTo>
                        <a:lnTo>
                          <a:pt x="12"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5" y="11"/>
                        </a:lnTo>
                        <a:lnTo>
                          <a:pt x="23" y="10"/>
                        </a:lnTo>
                        <a:lnTo>
                          <a:pt x="21" y="8"/>
                        </a:lnTo>
                        <a:lnTo>
                          <a:pt x="19" y="5"/>
                        </a:lnTo>
                        <a:lnTo>
                          <a:pt x="16" y="4"/>
                        </a:lnTo>
                        <a:lnTo>
                          <a:pt x="13" y="4"/>
                        </a:lnTo>
                        <a:lnTo>
                          <a:pt x="9" y="2"/>
                        </a:lnTo>
                        <a:lnTo>
                          <a:pt x="7" y="1"/>
                        </a:lnTo>
                        <a:lnTo>
                          <a:pt x="4"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18" name="Group 3943"/>
                <p:cNvGrpSpPr>
                  <a:grpSpLocks/>
                </p:cNvGrpSpPr>
                <p:nvPr/>
              </p:nvGrpSpPr>
              <p:grpSpPr bwMode="auto">
                <a:xfrm>
                  <a:off x="2399" y="3158"/>
                  <a:ext cx="57" cy="53"/>
                  <a:chOff x="2399" y="3158"/>
                  <a:chExt cx="57" cy="53"/>
                </a:xfrm>
              </p:grpSpPr>
              <p:sp>
                <p:nvSpPr>
                  <p:cNvPr id="481" name="Freeform 3944"/>
                  <p:cNvSpPr>
                    <a:spLocks/>
                  </p:cNvSpPr>
                  <p:nvPr/>
                </p:nvSpPr>
                <p:spPr bwMode="auto">
                  <a:xfrm>
                    <a:off x="2399" y="3158"/>
                    <a:ext cx="57" cy="53"/>
                  </a:xfrm>
                  <a:custGeom>
                    <a:avLst/>
                    <a:gdLst>
                      <a:gd name="T0" fmla="*/ 26 w 57"/>
                      <a:gd name="T1" fmla="*/ 0 h 53"/>
                      <a:gd name="T2" fmla="*/ 20 w 57"/>
                      <a:gd name="T3" fmla="*/ 1 h 53"/>
                      <a:gd name="T4" fmla="*/ 14 w 57"/>
                      <a:gd name="T5" fmla="*/ 3 h 53"/>
                      <a:gd name="T6" fmla="*/ 10 w 57"/>
                      <a:gd name="T7" fmla="*/ 6 h 53"/>
                      <a:gd name="T8" fmla="*/ 6 w 57"/>
                      <a:gd name="T9" fmla="*/ 10 h 53"/>
                      <a:gd name="T10" fmla="*/ 3 w 57"/>
                      <a:gd name="T11" fmla="*/ 14 h 53"/>
                      <a:gd name="T12" fmla="*/ 1 w 57"/>
                      <a:gd name="T13" fmla="*/ 19 h 53"/>
                      <a:gd name="T14" fmla="*/ 0 w 57"/>
                      <a:gd name="T15" fmla="*/ 24 h 53"/>
                      <a:gd name="T16" fmla="*/ 0 w 57"/>
                      <a:gd name="T17" fmla="*/ 29 h 53"/>
                      <a:gd name="T18" fmla="*/ 1 w 57"/>
                      <a:gd name="T19" fmla="*/ 34 h 53"/>
                      <a:gd name="T20" fmla="*/ 3 w 57"/>
                      <a:gd name="T21" fmla="*/ 39 h 53"/>
                      <a:gd name="T22" fmla="*/ 6 w 57"/>
                      <a:gd name="T23" fmla="*/ 43 h 53"/>
                      <a:gd name="T24" fmla="*/ 10 w 57"/>
                      <a:gd name="T25" fmla="*/ 47 h 53"/>
                      <a:gd name="T26" fmla="*/ 14 w 57"/>
                      <a:gd name="T27" fmla="*/ 50 h 53"/>
                      <a:gd name="T28" fmla="*/ 20 w 57"/>
                      <a:gd name="T29" fmla="*/ 52 h 53"/>
                      <a:gd name="T30" fmla="*/ 26 w 57"/>
                      <a:gd name="T31" fmla="*/ 53 h 53"/>
                      <a:gd name="T32" fmla="*/ 31 w 57"/>
                      <a:gd name="T33" fmla="*/ 53 h 53"/>
                      <a:gd name="T34" fmla="*/ 37 w 57"/>
                      <a:gd name="T35" fmla="*/ 52 h 53"/>
                      <a:gd name="T36" fmla="*/ 43 w 57"/>
                      <a:gd name="T37" fmla="*/ 50 h 53"/>
                      <a:gd name="T38" fmla="*/ 47 w 57"/>
                      <a:gd name="T39" fmla="*/ 47 h 53"/>
                      <a:gd name="T40" fmla="*/ 51 w 57"/>
                      <a:gd name="T41" fmla="*/ 43 h 53"/>
                      <a:gd name="T42" fmla="*/ 53 w 57"/>
                      <a:gd name="T43" fmla="*/ 39 h 53"/>
                      <a:gd name="T44" fmla="*/ 55 w 57"/>
                      <a:gd name="T45" fmla="*/ 34 h 53"/>
                      <a:gd name="T46" fmla="*/ 57 w 57"/>
                      <a:gd name="T47" fmla="*/ 29 h 53"/>
                      <a:gd name="T48" fmla="*/ 57 w 57"/>
                      <a:gd name="T49" fmla="*/ 24 h 53"/>
                      <a:gd name="T50" fmla="*/ 55 w 57"/>
                      <a:gd name="T51" fmla="*/ 19 h 53"/>
                      <a:gd name="T52" fmla="*/ 53 w 57"/>
                      <a:gd name="T53" fmla="*/ 14 h 53"/>
                      <a:gd name="T54" fmla="*/ 51 w 57"/>
                      <a:gd name="T55" fmla="*/ 10 h 53"/>
                      <a:gd name="T56" fmla="*/ 47 w 57"/>
                      <a:gd name="T57" fmla="*/ 6 h 53"/>
                      <a:gd name="T58" fmla="*/ 43 w 57"/>
                      <a:gd name="T59" fmla="*/ 3 h 53"/>
                      <a:gd name="T60" fmla="*/ 37 w 57"/>
                      <a:gd name="T61" fmla="*/ 1 h 53"/>
                      <a:gd name="T62" fmla="*/ 31 w 57"/>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53">
                        <a:moveTo>
                          <a:pt x="28" y="0"/>
                        </a:moveTo>
                        <a:lnTo>
                          <a:pt x="26" y="0"/>
                        </a:lnTo>
                        <a:lnTo>
                          <a:pt x="23" y="1"/>
                        </a:lnTo>
                        <a:lnTo>
                          <a:pt x="20" y="1"/>
                        </a:lnTo>
                        <a:lnTo>
                          <a:pt x="17" y="2"/>
                        </a:lnTo>
                        <a:lnTo>
                          <a:pt x="14" y="3"/>
                        </a:lnTo>
                        <a:lnTo>
                          <a:pt x="13" y="5"/>
                        </a:lnTo>
                        <a:lnTo>
                          <a:pt x="10" y="6"/>
                        </a:lnTo>
                        <a:lnTo>
                          <a:pt x="8" y="7"/>
                        </a:lnTo>
                        <a:lnTo>
                          <a:pt x="6" y="10"/>
                        </a:lnTo>
                        <a:lnTo>
                          <a:pt x="4" y="11"/>
                        </a:lnTo>
                        <a:lnTo>
                          <a:pt x="3" y="14"/>
                        </a:lnTo>
                        <a:lnTo>
                          <a:pt x="2" y="16"/>
                        </a:lnTo>
                        <a:lnTo>
                          <a:pt x="1" y="19"/>
                        </a:lnTo>
                        <a:lnTo>
                          <a:pt x="1" y="21"/>
                        </a:lnTo>
                        <a:lnTo>
                          <a:pt x="0" y="24"/>
                        </a:lnTo>
                        <a:lnTo>
                          <a:pt x="0" y="26"/>
                        </a:lnTo>
                        <a:lnTo>
                          <a:pt x="0" y="29"/>
                        </a:lnTo>
                        <a:lnTo>
                          <a:pt x="1" y="31"/>
                        </a:lnTo>
                        <a:lnTo>
                          <a:pt x="1" y="34"/>
                        </a:lnTo>
                        <a:lnTo>
                          <a:pt x="2" y="37"/>
                        </a:lnTo>
                        <a:lnTo>
                          <a:pt x="3" y="39"/>
                        </a:lnTo>
                        <a:lnTo>
                          <a:pt x="4" y="42"/>
                        </a:lnTo>
                        <a:lnTo>
                          <a:pt x="6" y="43"/>
                        </a:lnTo>
                        <a:lnTo>
                          <a:pt x="8" y="45"/>
                        </a:lnTo>
                        <a:lnTo>
                          <a:pt x="10" y="47"/>
                        </a:lnTo>
                        <a:lnTo>
                          <a:pt x="13" y="48"/>
                        </a:lnTo>
                        <a:lnTo>
                          <a:pt x="14" y="50"/>
                        </a:lnTo>
                        <a:lnTo>
                          <a:pt x="17" y="51"/>
                        </a:lnTo>
                        <a:lnTo>
                          <a:pt x="20" y="52"/>
                        </a:lnTo>
                        <a:lnTo>
                          <a:pt x="23" y="52"/>
                        </a:lnTo>
                        <a:lnTo>
                          <a:pt x="26" y="53"/>
                        </a:lnTo>
                        <a:lnTo>
                          <a:pt x="28" y="53"/>
                        </a:lnTo>
                        <a:lnTo>
                          <a:pt x="31" y="53"/>
                        </a:lnTo>
                        <a:lnTo>
                          <a:pt x="34" y="52"/>
                        </a:lnTo>
                        <a:lnTo>
                          <a:pt x="37" y="52"/>
                        </a:lnTo>
                        <a:lnTo>
                          <a:pt x="40" y="51"/>
                        </a:lnTo>
                        <a:lnTo>
                          <a:pt x="43" y="50"/>
                        </a:lnTo>
                        <a:lnTo>
                          <a:pt x="44" y="48"/>
                        </a:lnTo>
                        <a:lnTo>
                          <a:pt x="47" y="47"/>
                        </a:lnTo>
                        <a:lnTo>
                          <a:pt x="49" y="45"/>
                        </a:lnTo>
                        <a:lnTo>
                          <a:pt x="51" y="43"/>
                        </a:lnTo>
                        <a:lnTo>
                          <a:pt x="52" y="42"/>
                        </a:lnTo>
                        <a:lnTo>
                          <a:pt x="53" y="39"/>
                        </a:lnTo>
                        <a:lnTo>
                          <a:pt x="54" y="37"/>
                        </a:lnTo>
                        <a:lnTo>
                          <a:pt x="55" y="34"/>
                        </a:lnTo>
                        <a:lnTo>
                          <a:pt x="56" y="31"/>
                        </a:lnTo>
                        <a:lnTo>
                          <a:pt x="57" y="29"/>
                        </a:lnTo>
                        <a:lnTo>
                          <a:pt x="57" y="26"/>
                        </a:lnTo>
                        <a:lnTo>
                          <a:pt x="57" y="24"/>
                        </a:lnTo>
                        <a:lnTo>
                          <a:pt x="56" y="21"/>
                        </a:lnTo>
                        <a:lnTo>
                          <a:pt x="55" y="19"/>
                        </a:lnTo>
                        <a:lnTo>
                          <a:pt x="54" y="16"/>
                        </a:lnTo>
                        <a:lnTo>
                          <a:pt x="53" y="14"/>
                        </a:lnTo>
                        <a:lnTo>
                          <a:pt x="52" y="11"/>
                        </a:lnTo>
                        <a:lnTo>
                          <a:pt x="51" y="10"/>
                        </a:lnTo>
                        <a:lnTo>
                          <a:pt x="49" y="7"/>
                        </a:lnTo>
                        <a:lnTo>
                          <a:pt x="47" y="6"/>
                        </a:lnTo>
                        <a:lnTo>
                          <a:pt x="44" y="5"/>
                        </a:lnTo>
                        <a:lnTo>
                          <a:pt x="43" y="3"/>
                        </a:lnTo>
                        <a:lnTo>
                          <a:pt x="40" y="2"/>
                        </a:lnTo>
                        <a:lnTo>
                          <a:pt x="37" y="1"/>
                        </a:lnTo>
                        <a:lnTo>
                          <a:pt x="34" y="1"/>
                        </a:lnTo>
                        <a:lnTo>
                          <a:pt x="31" y="0"/>
                        </a:lnTo>
                        <a:lnTo>
                          <a:pt x="2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 name="Freeform 3945"/>
                  <p:cNvSpPr>
                    <a:spLocks/>
                  </p:cNvSpPr>
                  <p:nvPr/>
                </p:nvSpPr>
                <p:spPr bwMode="auto">
                  <a:xfrm>
                    <a:off x="2399" y="3158"/>
                    <a:ext cx="57" cy="53"/>
                  </a:xfrm>
                  <a:custGeom>
                    <a:avLst/>
                    <a:gdLst>
                      <a:gd name="T0" fmla="*/ 26 w 57"/>
                      <a:gd name="T1" fmla="*/ 0 h 53"/>
                      <a:gd name="T2" fmla="*/ 20 w 57"/>
                      <a:gd name="T3" fmla="*/ 1 h 53"/>
                      <a:gd name="T4" fmla="*/ 14 w 57"/>
                      <a:gd name="T5" fmla="*/ 3 h 53"/>
                      <a:gd name="T6" fmla="*/ 10 w 57"/>
                      <a:gd name="T7" fmla="*/ 6 h 53"/>
                      <a:gd name="T8" fmla="*/ 6 w 57"/>
                      <a:gd name="T9" fmla="*/ 10 h 53"/>
                      <a:gd name="T10" fmla="*/ 3 w 57"/>
                      <a:gd name="T11" fmla="*/ 14 h 53"/>
                      <a:gd name="T12" fmla="*/ 1 w 57"/>
                      <a:gd name="T13" fmla="*/ 19 h 53"/>
                      <a:gd name="T14" fmla="*/ 0 w 57"/>
                      <a:gd name="T15" fmla="*/ 24 h 53"/>
                      <a:gd name="T16" fmla="*/ 0 w 57"/>
                      <a:gd name="T17" fmla="*/ 29 h 53"/>
                      <a:gd name="T18" fmla="*/ 1 w 57"/>
                      <a:gd name="T19" fmla="*/ 34 h 53"/>
                      <a:gd name="T20" fmla="*/ 3 w 57"/>
                      <a:gd name="T21" fmla="*/ 39 h 53"/>
                      <a:gd name="T22" fmla="*/ 6 w 57"/>
                      <a:gd name="T23" fmla="*/ 43 h 53"/>
                      <a:gd name="T24" fmla="*/ 10 w 57"/>
                      <a:gd name="T25" fmla="*/ 47 h 53"/>
                      <a:gd name="T26" fmla="*/ 14 w 57"/>
                      <a:gd name="T27" fmla="*/ 50 h 53"/>
                      <a:gd name="T28" fmla="*/ 20 w 57"/>
                      <a:gd name="T29" fmla="*/ 52 h 53"/>
                      <a:gd name="T30" fmla="*/ 26 w 57"/>
                      <a:gd name="T31" fmla="*/ 53 h 53"/>
                      <a:gd name="T32" fmla="*/ 31 w 57"/>
                      <a:gd name="T33" fmla="*/ 53 h 53"/>
                      <a:gd name="T34" fmla="*/ 37 w 57"/>
                      <a:gd name="T35" fmla="*/ 52 h 53"/>
                      <a:gd name="T36" fmla="*/ 43 w 57"/>
                      <a:gd name="T37" fmla="*/ 50 h 53"/>
                      <a:gd name="T38" fmla="*/ 47 w 57"/>
                      <a:gd name="T39" fmla="*/ 47 h 53"/>
                      <a:gd name="T40" fmla="*/ 51 w 57"/>
                      <a:gd name="T41" fmla="*/ 43 h 53"/>
                      <a:gd name="T42" fmla="*/ 53 w 57"/>
                      <a:gd name="T43" fmla="*/ 39 h 53"/>
                      <a:gd name="T44" fmla="*/ 55 w 57"/>
                      <a:gd name="T45" fmla="*/ 34 h 53"/>
                      <a:gd name="T46" fmla="*/ 57 w 57"/>
                      <a:gd name="T47" fmla="*/ 29 h 53"/>
                      <a:gd name="T48" fmla="*/ 57 w 57"/>
                      <a:gd name="T49" fmla="*/ 24 h 53"/>
                      <a:gd name="T50" fmla="*/ 55 w 57"/>
                      <a:gd name="T51" fmla="*/ 19 h 53"/>
                      <a:gd name="T52" fmla="*/ 53 w 57"/>
                      <a:gd name="T53" fmla="*/ 14 h 53"/>
                      <a:gd name="T54" fmla="*/ 51 w 57"/>
                      <a:gd name="T55" fmla="*/ 10 h 53"/>
                      <a:gd name="T56" fmla="*/ 47 w 57"/>
                      <a:gd name="T57" fmla="*/ 6 h 53"/>
                      <a:gd name="T58" fmla="*/ 43 w 57"/>
                      <a:gd name="T59" fmla="*/ 3 h 53"/>
                      <a:gd name="T60" fmla="*/ 37 w 57"/>
                      <a:gd name="T61" fmla="*/ 1 h 53"/>
                      <a:gd name="T62" fmla="*/ 31 w 57"/>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53">
                        <a:moveTo>
                          <a:pt x="28" y="0"/>
                        </a:moveTo>
                        <a:lnTo>
                          <a:pt x="26" y="0"/>
                        </a:lnTo>
                        <a:lnTo>
                          <a:pt x="23" y="1"/>
                        </a:lnTo>
                        <a:lnTo>
                          <a:pt x="20" y="1"/>
                        </a:lnTo>
                        <a:lnTo>
                          <a:pt x="17" y="2"/>
                        </a:lnTo>
                        <a:lnTo>
                          <a:pt x="14" y="3"/>
                        </a:lnTo>
                        <a:lnTo>
                          <a:pt x="13" y="5"/>
                        </a:lnTo>
                        <a:lnTo>
                          <a:pt x="10" y="6"/>
                        </a:lnTo>
                        <a:lnTo>
                          <a:pt x="8" y="7"/>
                        </a:lnTo>
                        <a:lnTo>
                          <a:pt x="6" y="10"/>
                        </a:lnTo>
                        <a:lnTo>
                          <a:pt x="4" y="11"/>
                        </a:lnTo>
                        <a:lnTo>
                          <a:pt x="3" y="14"/>
                        </a:lnTo>
                        <a:lnTo>
                          <a:pt x="2" y="16"/>
                        </a:lnTo>
                        <a:lnTo>
                          <a:pt x="1" y="19"/>
                        </a:lnTo>
                        <a:lnTo>
                          <a:pt x="1" y="21"/>
                        </a:lnTo>
                        <a:lnTo>
                          <a:pt x="0" y="24"/>
                        </a:lnTo>
                        <a:lnTo>
                          <a:pt x="0" y="26"/>
                        </a:lnTo>
                        <a:lnTo>
                          <a:pt x="0" y="29"/>
                        </a:lnTo>
                        <a:lnTo>
                          <a:pt x="1" y="31"/>
                        </a:lnTo>
                        <a:lnTo>
                          <a:pt x="1" y="34"/>
                        </a:lnTo>
                        <a:lnTo>
                          <a:pt x="2" y="37"/>
                        </a:lnTo>
                        <a:lnTo>
                          <a:pt x="3" y="39"/>
                        </a:lnTo>
                        <a:lnTo>
                          <a:pt x="4" y="42"/>
                        </a:lnTo>
                        <a:lnTo>
                          <a:pt x="6" y="43"/>
                        </a:lnTo>
                        <a:lnTo>
                          <a:pt x="8" y="45"/>
                        </a:lnTo>
                        <a:lnTo>
                          <a:pt x="10" y="47"/>
                        </a:lnTo>
                        <a:lnTo>
                          <a:pt x="13" y="48"/>
                        </a:lnTo>
                        <a:lnTo>
                          <a:pt x="14" y="50"/>
                        </a:lnTo>
                        <a:lnTo>
                          <a:pt x="17" y="51"/>
                        </a:lnTo>
                        <a:lnTo>
                          <a:pt x="20" y="52"/>
                        </a:lnTo>
                        <a:lnTo>
                          <a:pt x="23" y="52"/>
                        </a:lnTo>
                        <a:lnTo>
                          <a:pt x="26" y="53"/>
                        </a:lnTo>
                        <a:lnTo>
                          <a:pt x="28" y="53"/>
                        </a:lnTo>
                        <a:lnTo>
                          <a:pt x="31" y="53"/>
                        </a:lnTo>
                        <a:lnTo>
                          <a:pt x="34" y="52"/>
                        </a:lnTo>
                        <a:lnTo>
                          <a:pt x="37" y="52"/>
                        </a:lnTo>
                        <a:lnTo>
                          <a:pt x="40" y="51"/>
                        </a:lnTo>
                        <a:lnTo>
                          <a:pt x="43" y="50"/>
                        </a:lnTo>
                        <a:lnTo>
                          <a:pt x="44" y="48"/>
                        </a:lnTo>
                        <a:lnTo>
                          <a:pt x="47" y="47"/>
                        </a:lnTo>
                        <a:lnTo>
                          <a:pt x="49" y="45"/>
                        </a:lnTo>
                        <a:lnTo>
                          <a:pt x="51" y="43"/>
                        </a:lnTo>
                        <a:lnTo>
                          <a:pt x="52" y="42"/>
                        </a:lnTo>
                        <a:lnTo>
                          <a:pt x="53" y="39"/>
                        </a:lnTo>
                        <a:lnTo>
                          <a:pt x="54" y="37"/>
                        </a:lnTo>
                        <a:lnTo>
                          <a:pt x="55" y="34"/>
                        </a:lnTo>
                        <a:lnTo>
                          <a:pt x="56" y="31"/>
                        </a:lnTo>
                        <a:lnTo>
                          <a:pt x="57" y="29"/>
                        </a:lnTo>
                        <a:lnTo>
                          <a:pt x="57" y="26"/>
                        </a:lnTo>
                        <a:lnTo>
                          <a:pt x="57" y="24"/>
                        </a:lnTo>
                        <a:lnTo>
                          <a:pt x="56" y="21"/>
                        </a:lnTo>
                        <a:lnTo>
                          <a:pt x="55" y="19"/>
                        </a:lnTo>
                        <a:lnTo>
                          <a:pt x="54" y="16"/>
                        </a:lnTo>
                        <a:lnTo>
                          <a:pt x="53" y="14"/>
                        </a:lnTo>
                        <a:lnTo>
                          <a:pt x="52" y="11"/>
                        </a:lnTo>
                        <a:lnTo>
                          <a:pt x="51" y="10"/>
                        </a:lnTo>
                        <a:lnTo>
                          <a:pt x="49" y="7"/>
                        </a:lnTo>
                        <a:lnTo>
                          <a:pt x="47" y="6"/>
                        </a:lnTo>
                        <a:lnTo>
                          <a:pt x="44" y="5"/>
                        </a:lnTo>
                        <a:lnTo>
                          <a:pt x="43" y="3"/>
                        </a:lnTo>
                        <a:lnTo>
                          <a:pt x="40" y="2"/>
                        </a:lnTo>
                        <a:lnTo>
                          <a:pt x="37" y="1"/>
                        </a:lnTo>
                        <a:lnTo>
                          <a:pt x="34" y="1"/>
                        </a:lnTo>
                        <a:lnTo>
                          <a:pt x="31" y="0"/>
                        </a:lnTo>
                        <a:lnTo>
                          <a:pt x="2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19" name="Group 3946"/>
                <p:cNvGrpSpPr>
                  <a:grpSpLocks/>
                </p:cNvGrpSpPr>
                <p:nvPr/>
              </p:nvGrpSpPr>
              <p:grpSpPr bwMode="auto">
                <a:xfrm>
                  <a:off x="2391" y="3150"/>
                  <a:ext cx="33" cy="31"/>
                  <a:chOff x="2391" y="3150"/>
                  <a:chExt cx="33" cy="31"/>
                </a:xfrm>
              </p:grpSpPr>
              <p:sp>
                <p:nvSpPr>
                  <p:cNvPr id="479" name="Freeform 3947"/>
                  <p:cNvSpPr>
                    <a:spLocks/>
                  </p:cNvSpPr>
                  <p:nvPr/>
                </p:nvSpPr>
                <p:spPr bwMode="auto">
                  <a:xfrm>
                    <a:off x="2391" y="3150"/>
                    <a:ext cx="33" cy="31"/>
                  </a:xfrm>
                  <a:custGeom>
                    <a:avLst/>
                    <a:gdLst>
                      <a:gd name="T0" fmla="*/ 14 w 33"/>
                      <a:gd name="T1" fmla="*/ 31 h 31"/>
                      <a:gd name="T2" fmla="*/ 14 w 33"/>
                      <a:gd name="T3" fmla="*/ 31 h 31"/>
                      <a:gd name="T4" fmla="*/ 14 w 33"/>
                      <a:gd name="T5" fmla="*/ 29 h 31"/>
                      <a:gd name="T6" fmla="*/ 14 w 33"/>
                      <a:gd name="T7" fmla="*/ 27 h 31"/>
                      <a:gd name="T8" fmla="*/ 14 w 33"/>
                      <a:gd name="T9" fmla="*/ 26 h 31"/>
                      <a:gd name="T10" fmla="*/ 14 w 33"/>
                      <a:gd name="T11" fmla="*/ 24 h 31"/>
                      <a:gd name="T12" fmla="*/ 15 w 33"/>
                      <a:gd name="T13" fmla="*/ 22 h 31"/>
                      <a:gd name="T14" fmla="*/ 16 w 33"/>
                      <a:gd name="T15" fmla="*/ 21 h 31"/>
                      <a:gd name="T16" fmla="*/ 17 w 33"/>
                      <a:gd name="T17" fmla="*/ 19 h 31"/>
                      <a:gd name="T18" fmla="*/ 19 w 33"/>
                      <a:gd name="T19" fmla="*/ 18 h 31"/>
                      <a:gd name="T20" fmla="*/ 20 w 33"/>
                      <a:gd name="T21" fmla="*/ 16 h 31"/>
                      <a:gd name="T22" fmla="*/ 22 w 33"/>
                      <a:gd name="T23" fmla="*/ 16 h 31"/>
                      <a:gd name="T24" fmla="*/ 24 w 33"/>
                      <a:gd name="T25" fmla="*/ 14 h 31"/>
                      <a:gd name="T26" fmla="*/ 25 w 33"/>
                      <a:gd name="T27" fmla="*/ 13 h 31"/>
                      <a:gd name="T28" fmla="*/ 27 w 33"/>
                      <a:gd name="T29" fmla="*/ 13 h 31"/>
                      <a:gd name="T30" fmla="*/ 29 w 33"/>
                      <a:gd name="T31" fmla="*/ 12 h 31"/>
                      <a:gd name="T32" fmla="*/ 30 w 33"/>
                      <a:gd name="T33" fmla="*/ 12 h 31"/>
                      <a:gd name="T34" fmla="*/ 33 w 33"/>
                      <a:gd name="T35" fmla="*/ 11 h 31"/>
                      <a:gd name="T36" fmla="*/ 33 w 33"/>
                      <a:gd name="T37" fmla="*/ 0 h 31"/>
                      <a:gd name="T38" fmla="*/ 30 w 33"/>
                      <a:gd name="T39" fmla="*/ 1 h 31"/>
                      <a:gd name="T40" fmla="*/ 27 w 33"/>
                      <a:gd name="T41" fmla="*/ 1 h 31"/>
                      <a:gd name="T42" fmla="*/ 24 w 33"/>
                      <a:gd name="T43" fmla="*/ 2 h 31"/>
                      <a:gd name="T44" fmla="*/ 20 w 33"/>
                      <a:gd name="T45" fmla="*/ 4 h 31"/>
                      <a:gd name="T46" fmla="*/ 18 w 33"/>
                      <a:gd name="T47" fmla="*/ 4 h 31"/>
                      <a:gd name="T48" fmla="*/ 14 w 33"/>
                      <a:gd name="T49" fmla="*/ 5 h 31"/>
                      <a:gd name="T50" fmla="*/ 13 w 33"/>
                      <a:gd name="T51" fmla="*/ 8 h 31"/>
                      <a:gd name="T52" fmla="*/ 10 w 33"/>
                      <a:gd name="T53" fmla="*/ 10 h 31"/>
                      <a:gd name="T54" fmla="*/ 9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4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4" y="31"/>
                        </a:moveTo>
                        <a:lnTo>
                          <a:pt x="14" y="31"/>
                        </a:lnTo>
                        <a:lnTo>
                          <a:pt x="14" y="29"/>
                        </a:lnTo>
                        <a:lnTo>
                          <a:pt x="14" y="27"/>
                        </a:lnTo>
                        <a:lnTo>
                          <a:pt x="14" y="26"/>
                        </a:lnTo>
                        <a:lnTo>
                          <a:pt x="14" y="24"/>
                        </a:lnTo>
                        <a:lnTo>
                          <a:pt x="15" y="22"/>
                        </a:lnTo>
                        <a:lnTo>
                          <a:pt x="16" y="21"/>
                        </a:lnTo>
                        <a:lnTo>
                          <a:pt x="17" y="19"/>
                        </a:lnTo>
                        <a:lnTo>
                          <a:pt x="19" y="18"/>
                        </a:lnTo>
                        <a:lnTo>
                          <a:pt x="20" y="16"/>
                        </a:lnTo>
                        <a:lnTo>
                          <a:pt x="22" y="16"/>
                        </a:lnTo>
                        <a:lnTo>
                          <a:pt x="24" y="14"/>
                        </a:lnTo>
                        <a:lnTo>
                          <a:pt x="25" y="13"/>
                        </a:lnTo>
                        <a:lnTo>
                          <a:pt x="27" y="13"/>
                        </a:lnTo>
                        <a:lnTo>
                          <a:pt x="29" y="12"/>
                        </a:lnTo>
                        <a:lnTo>
                          <a:pt x="30" y="12"/>
                        </a:lnTo>
                        <a:lnTo>
                          <a:pt x="33" y="11"/>
                        </a:lnTo>
                        <a:lnTo>
                          <a:pt x="33" y="0"/>
                        </a:lnTo>
                        <a:lnTo>
                          <a:pt x="30" y="1"/>
                        </a:lnTo>
                        <a:lnTo>
                          <a:pt x="27" y="1"/>
                        </a:lnTo>
                        <a:lnTo>
                          <a:pt x="24" y="2"/>
                        </a:lnTo>
                        <a:lnTo>
                          <a:pt x="20" y="4"/>
                        </a:lnTo>
                        <a:lnTo>
                          <a:pt x="18" y="4"/>
                        </a:lnTo>
                        <a:lnTo>
                          <a:pt x="14" y="5"/>
                        </a:lnTo>
                        <a:lnTo>
                          <a:pt x="13" y="8"/>
                        </a:lnTo>
                        <a:lnTo>
                          <a:pt x="10" y="10"/>
                        </a:lnTo>
                        <a:lnTo>
                          <a:pt x="9" y="11"/>
                        </a:lnTo>
                        <a:lnTo>
                          <a:pt x="6" y="14"/>
                        </a:lnTo>
                        <a:lnTo>
                          <a:pt x="4" y="16"/>
                        </a:lnTo>
                        <a:lnTo>
                          <a:pt x="3" y="19"/>
                        </a:lnTo>
                        <a:lnTo>
                          <a:pt x="2" y="22"/>
                        </a:lnTo>
                        <a:lnTo>
                          <a:pt x="1" y="25"/>
                        </a:lnTo>
                        <a:lnTo>
                          <a:pt x="0" y="27"/>
                        </a:lnTo>
                        <a:lnTo>
                          <a:pt x="0" y="31"/>
                        </a:lnTo>
                        <a:lnTo>
                          <a:pt x="14"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0" name="Freeform 3948"/>
                  <p:cNvSpPr>
                    <a:spLocks/>
                  </p:cNvSpPr>
                  <p:nvPr/>
                </p:nvSpPr>
                <p:spPr bwMode="auto">
                  <a:xfrm>
                    <a:off x="2391" y="3150"/>
                    <a:ext cx="33" cy="31"/>
                  </a:xfrm>
                  <a:custGeom>
                    <a:avLst/>
                    <a:gdLst>
                      <a:gd name="T0" fmla="*/ 14 w 33"/>
                      <a:gd name="T1" fmla="*/ 31 h 31"/>
                      <a:gd name="T2" fmla="*/ 14 w 33"/>
                      <a:gd name="T3" fmla="*/ 31 h 31"/>
                      <a:gd name="T4" fmla="*/ 14 w 33"/>
                      <a:gd name="T5" fmla="*/ 29 h 31"/>
                      <a:gd name="T6" fmla="*/ 14 w 33"/>
                      <a:gd name="T7" fmla="*/ 27 h 31"/>
                      <a:gd name="T8" fmla="*/ 14 w 33"/>
                      <a:gd name="T9" fmla="*/ 26 h 31"/>
                      <a:gd name="T10" fmla="*/ 14 w 33"/>
                      <a:gd name="T11" fmla="*/ 24 h 31"/>
                      <a:gd name="T12" fmla="*/ 15 w 33"/>
                      <a:gd name="T13" fmla="*/ 22 h 31"/>
                      <a:gd name="T14" fmla="*/ 16 w 33"/>
                      <a:gd name="T15" fmla="*/ 21 h 31"/>
                      <a:gd name="T16" fmla="*/ 17 w 33"/>
                      <a:gd name="T17" fmla="*/ 19 h 31"/>
                      <a:gd name="T18" fmla="*/ 19 w 33"/>
                      <a:gd name="T19" fmla="*/ 18 h 31"/>
                      <a:gd name="T20" fmla="*/ 20 w 33"/>
                      <a:gd name="T21" fmla="*/ 16 h 31"/>
                      <a:gd name="T22" fmla="*/ 22 w 33"/>
                      <a:gd name="T23" fmla="*/ 16 h 31"/>
                      <a:gd name="T24" fmla="*/ 24 w 33"/>
                      <a:gd name="T25" fmla="*/ 14 h 31"/>
                      <a:gd name="T26" fmla="*/ 25 w 33"/>
                      <a:gd name="T27" fmla="*/ 13 h 31"/>
                      <a:gd name="T28" fmla="*/ 27 w 33"/>
                      <a:gd name="T29" fmla="*/ 13 h 31"/>
                      <a:gd name="T30" fmla="*/ 29 w 33"/>
                      <a:gd name="T31" fmla="*/ 12 h 31"/>
                      <a:gd name="T32" fmla="*/ 30 w 33"/>
                      <a:gd name="T33" fmla="*/ 12 h 31"/>
                      <a:gd name="T34" fmla="*/ 33 w 33"/>
                      <a:gd name="T35" fmla="*/ 11 h 31"/>
                      <a:gd name="T36" fmla="*/ 33 w 33"/>
                      <a:gd name="T37" fmla="*/ 0 h 31"/>
                      <a:gd name="T38" fmla="*/ 30 w 33"/>
                      <a:gd name="T39" fmla="*/ 1 h 31"/>
                      <a:gd name="T40" fmla="*/ 27 w 33"/>
                      <a:gd name="T41" fmla="*/ 1 h 31"/>
                      <a:gd name="T42" fmla="*/ 24 w 33"/>
                      <a:gd name="T43" fmla="*/ 2 h 31"/>
                      <a:gd name="T44" fmla="*/ 20 w 33"/>
                      <a:gd name="T45" fmla="*/ 4 h 31"/>
                      <a:gd name="T46" fmla="*/ 18 w 33"/>
                      <a:gd name="T47" fmla="*/ 4 h 31"/>
                      <a:gd name="T48" fmla="*/ 14 w 33"/>
                      <a:gd name="T49" fmla="*/ 5 h 31"/>
                      <a:gd name="T50" fmla="*/ 13 w 33"/>
                      <a:gd name="T51" fmla="*/ 8 h 31"/>
                      <a:gd name="T52" fmla="*/ 10 w 33"/>
                      <a:gd name="T53" fmla="*/ 10 h 31"/>
                      <a:gd name="T54" fmla="*/ 9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4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4" y="31"/>
                        </a:moveTo>
                        <a:lnTo>
                          <a:pt x="14" y="31"/>
                        </a:lnTo>
                        <a:lnTo>
                          <a:pt x="14" y="29"/>
                        </a:lnTo>
                        <a:lnTo>
                          <a:pt x="14" y="27"/>
                        </a:lnTo>
                        <a:lnTo>
                          <a:pt x="14" y="26"/>
                        </a:lnTo>
                        <a:lnTo>
                          <a:pt x="14" y="24"/>
                        </a:lnTo>
                        <a:lnTo>
                          <a:pt x="15" y="22"/>
                        </a:lnTo>
                        <a:lnTo>
                          <a:pt x="16" y="21"/>
                        </a:lnTo>
                        <a:lnTo>
                          <a:pt x="17" y="19"/>
                        </a:lnTo>
                        <a:lnTo>
                          <a:pt x="19" y="18"/>
                        </a:lnTo>
                        <a:lnTo>
                          <a:pt x="20" y="16"/>
                        </a:lnTo>
                        <a:lnTo>
                          <a:pt x="22" y="16"/>
                        </a:lnTo>
                        <a:lnTo>
                          <a:pt x="24" y="14"/>
                        </a:lnTo>
                        <a:lnTo>
                          <a:pt x="25" y="13"/>
                        </a:lnTo>
                        <a:lnTo>
                          <a:pt x="27" y="13"/>
                        </a:lnTo>
                        <a:lnTo>
                          <a:pt x="29" y="12"/>
                        </a:lnTo>
                        <a:lnTo>
                          <a:pt x="30" y="12"/>
                        </a:lnTo>
                        <a:lnTo>
                          <a:pt x="33" y="11"/>
                        </a:lnTo>
                        <a:lnTo>
                          <a:pt x="33" y="0"/>
                        </a:lnTo>
                        <a:lnTo>
                          <a:pt x="30" y="1"/>
                        </a:lnTo>
                        <a:lnTo>
                          <a:pt x="27" y="1"/>
                        </a:lnTo>
                        <a:lnTo>
                          <a:pt x="24" y="2"/>
                        </a:lnTo>
                        <a:lnTo>
                          <a:pt x="20" y="4"/>
                        </a:lnTo>
                        <a:lnTo>
                          <a:pt x="18" y="4"/>
                        </a:lnTo>
                        <a:lnTo>
                          <a:pt x="14" y="5"/>
                        </a:lnTo>
                        <a:lnTo>
                          <a:pt x="13" y="8"/>
                        </a:lnTo>
                        <a:lnTo>
                          <a:pt x="10" y="10"/>
                        </a:lnTo>
                        <a:lnTo>
                          <a:pt x="9" y="11"/>
                        </a:lnTo>
                        <a:lnTo>
                          <a:pt x="6" y="14"/>
                        </a:lnTo>
                        <a:lnTo>
                          <a:pt x="4" y="16"/>
                        </a:lnTo>
                        <a:lnTo>
                          <a:pt x="3" y="19"/>
                        </a:lnTo>
                        <a:lnTo>
                          <a:pt x="2" y="22"/>
                        </a:lnTo>
                        <a:lnTo>
                          <a:pt x="1" y="25"/>
                        </a:lnTo>
                        <a:lnTo>
                          <a:pt x="0" y="27"/>
                        </a:lnTo>
                        <a:lnTo>
                          <a:pt x="0" y="31"/>
                        </a:lnTo>
                        <a:lnTo>
                          <a:pt x="14"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20" name="Group 3949"/>
                <p:cNvGrpSpPr>
                  <a:grpSpLocks/>
                </p:cNvGrpSpPr>
                <p:nvPr/>
              </p:nvGrpSpPr>
              <p:grpSpPr bwMode="auto">
                <a:xfrm>
                  <a:off x="2391" y="3186"/>
                  <a:ext cx="33" cy="33"/>
                  <a:chOff x="2391" y="3186"/>
                  <a:chExt cx="33" cy="33"/>
                </a:xfrm>
              </p:grpSpPr>
              <p:sp>
                <p:nvSpPr>
                  <p:cNvPr id="477" name="Freeform 3950"/>
                  <p:cNvSpPr>
                    <a:spLocks/>
                  </p:cNvSpPr>
                  <p:nvPr/>
                </p:nvSpPr>
                <p:spPr bwMode="auto">
                  <a:xfrm>
                    <a:off x="2391" y="3186"/>
                    <a:ext cx="33" cy="33"/>
                  </a:xfrm>
                  <a:custGeom>
                    <a:avLst/>
                    <a:gdLst>
                      <a:gd name="T0" fmla="*/ 33 w 33"/>
                      <a:gd name="T1" fmla="*/ 21 h 33"/>
                      <a:gd name="T2" fmla="*/ 33 w 33"/>
                      <a:gd name="T3" fmla="*/ 21 h 33"/>
                      <a:gd name="T4" fmla="*/ 30 w 33"/>
                      <a:gd name="T5" fmla="*/ 21 h 33"/>
                      <a:gd name="T6" fmla="*/ 29 w 33"/>
                      <a:gd name="T7" fmla="*/ 21 h 33"/>
                      <a:gd name="T8" fmla="*/ 27 w 33"/>
                      <a:gd name="T9" fmla="*/ 20 h 33"/>
                      <a:gd name="T10" fmla="*/ 25 w 33"/>
                      <a:gd name="T11" fmla="*/ 19 h 33"/>
                      <a:gd name="T12" fmla="*/ 24 w 33"/>
                      <a:gd name="T13" fmla="*/ 18 h 33"/>
                      <a:gd name="T14" fmla="*/ 22 w 33"/>
                      <a:gd name="T15" fmla="*/ 17 h 33"/>
                      <a:gd name="T16" fmla="*/ 20 w 33"/>
                      <a:gd name="T17" fmla="*/ 16 h 33"/>
                      <a:gd name="T18" fmla="*/ 19 w 33"/>
                      <a:gd name="T19" fmla="*/ 15 h 33"/>
                      <a:gd name="T20" fmla="*/ 17 w 33"/>
                      <a:gd name="T21" fmla="*/ 13 h 33"/>
                      <a:gd name="T22" fmla="*/ 16 w 33"/>
                      <a:gd name="T23" fmla="*/ 11 h 33"/>
                      <a:gd name="T24" fmla="*/ 15 w 33"/>
                      <a:gd name="T25" fmla="*/ 9 h 33"/>
                      <a:gd name="T26" fmla="*/ 14 w 33"/>
                      <a:gd name="T27" fmla="*/ 9 h 33"/>
                      <a:gd name="T28" fmla="*/ 14 w 33"/>
                      <a:gd name="T29" fmla="*/ 7 h 33"/>
                      <a:gd name="T30" fmla="*/ 14 w 33"/>
                      <a:gd name="T31" fmla="*/ 5 h 33"/>
                      <a:gd name="T32" fmla="*/ 14 w 33"/>
                      <a:gd name="T33" fmla="*/ 3 h 33"/>
                      <a:gd name="T34" fmla="*/ 14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9 w 33"/>
                      <a:gd name="T51" fmla="*/ 21 h 33"/>
                      <a:gd name="T52" fmla="*/ 10 w 33"/>
                      <a:gd name="T53" fmla="*/ 24 h 33"/>
                      <a:gd name="T54" fmla="*/ 13 w 33"/>
                      <a:gd name="T55" fmla="*/ 25 h 33"/>
                      <a:gd name="T56" fmla="*/ 14 w 33"/>
                      <a:gd name="T57" fmla="*/ 27 h 33"/>
                      <a:gd name="T58" fmla="*/ 18 w 33"/>
                      <a:gd name="T59" fmla="*/ 29 h 33"/>
                      <a:gd name="T60" fmla="*/ 20 w 33"/>
                      <a:gd name="T61" fmla="*/ 30 h 33"/>
                      <a:gd name="T62" fmla="*/ 24 w 33"/>
                      <a:gd name="T63" fmla="*/ 32 h 33"/>
                      <a:gd name="T64" fmla="*/ 27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7" y="20"/>
                        </a:lnTo>
                        <a:lnTo>
                          <a:pt x="25" y="19"/>
                        </a:lnTo>
                        <a:lnTo>
                          <a:pt x="24" y="18"/>
                        </a:lnTo>
                        <a:lnTo>
                          <a:pt x="22" y="17"/>
                        </a:lnTo>
                        <a:lnTo>
                          <a:pt x="20" y="16"/>
                        </a:lnTo>
                        <a:lnTo>
                          <a:pt x="19" y="15"/>
                        </a:lnTo>
                        <a:lnTo>
                          <a:pt x="17" y="13"/>
                        </a:lnTo>
                        <a:lnTo>
                          <a:pt x="16" y="11"/>
                        </a:lnTo>
                        <a:lnTo>
                          <a:pt x="15" y="9"/>
                        </a:lnTo>
                        <a:lnTo>
                          <a:pt x="14" y="9"/>
                        </a:lnTo>
                        <a:lnTo>
                          <a:pt x="14" y="7"/>
                        </a:lnTo>
                        <a:lnTo>
                          <a:pt x="14" y="5"/>
                        </a:lnTo>
                        <a:lnTo>
                          <a:pt x="14" y="3"/>
                        </a:lnTo>
                        <a:lnTo>
                          <a:pt x="14" y="0"/>
                        </a:lnTo>
                        <a:lnTo>
                          <a:pt x="0" y="0"/>
                        </a:lnTo>
                        <a:lnTo>
                          <a:pt x="0" y="4"/>
                        </a:lnTo>
                        <a:lnTo>
                          <a:pt x="1" y="8"/>
                        </a:lnTo>
                        <a:lnTo>
                          <a:pt x="2" y="9"/>
                        </a:lnTo>
                        <a:lnTo>
                          <a:pt x="3" y="13"/>
                        </a:lnTo>
                        <a:lnTo>
                          <a:pt x="4" y="15"/>
                        </a:lnTo>
                        <a:lnTo>
                          <a:pt x="6" y="19"/>
                        </a:lnTo>
                        <a:lnTo>
                          <a:pt x="9" y="21"/>
                        </a:lnTo>
                        <a:lnTo>
                          <a:pt x="10" y="24"/>
                        </a:lnTo>
                        <a:lnTo>
                          <a:pt x="13" y="25"/>
                        </a:lnTo>
                        <a:lnTo>
                          <a:pt x="14" y="27"/>
                        </a:lnTo>
                        <a:lnTo>
                          <a:pt x="18" y="29"/>
                        </a:lnTo>
                        <a:lnTo>
                          <a:pt x="20" y="30"/>
                        </a:lnTo>
                        <a:lnTo>
                          <a:pt x="24" y="32"/>
                        </a:lnTo>
                        <a:lnTo>
                          <a:pt x="27" y="33"/>
                        </a:lnTo>
                        <a:lnTo>
                          <a:pt x="30"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Freeform 3951"/>
                  <p:cNvSpPr>
                    <a:spLocks/>
                  </p:cNvSpPr>
                  <p:nvPr/>
                </p:nvSpPr>
                <p:spPr bwMode="auto">
                  <a:xfrm>
                    <a:off x="2391" y="3186"/>
                    <a:ext cx="33" cy="33"/>
                  </a:xfrm>
                  <a:custGeom>
                    <a:avLst/>
                    <a:gdLst>
                      <a:gd name="T0" fmla="*/ 33 w 33"/>
                      <a:gd name="T1" fmla="*/ 21 h 33"/>
                      <a:gd name="T2" fmla="*/ 33 w 33"/>
                      <a:gd name="T3" fmla="*/ 21 h 33"/>
                      <a:gd name="T4" fmla="*/ 30 w 33"/>
                      <a:gd name="T5" fmla="*/ 21 h 33"/>
                      <a:gd name="T6" fmla="*/ 29 w 33"/>
                      <a:gd name="T7" fmla="*/ 21 h 33"/>
                      <a:gd name="T8" fmla="*/ 27 w 33"/>
                      <a:gd name="T9" fmla="*/ 20 h 33"/>
                      <a:gd name="T10" fmla="*/ 25 w 33"/>
                      <a:gd name="T11" fmla="*/ 19 h 33"/>
                      <a:gd name="T12" fmla="*/ 24 w 33"/>
                      <a:gd name="T13" fmla="*/ 18 h 33"/>
                      <a:gd name="T14" fmla="*/ 22 w 33"/>
                      <a:gd name="T15" fmla="*/ 17 h 33"/>
                      <a:gd name="T16" fmla="*/ 20 w 33"/>
                      <a:gd name="T17" fmla="*/ 16 h 33"/>
                      <a:gd name="T18" fmla="*/ 19 w 33"/>
                      <a:gd name="T19" fmla="*/ 15 h 33"/>
                      <a:gd name="T20" fmla="*/ 17 w 33"/>
                      <a:gd name="T21" fmla="*/ 13 h 33"/>
                      <a:gd name="T22" fmla="*/ 16 w 33"/>
                      <a:gd name="T23" fmla="*/ 11 h 33"/>
                      <a:gd name="T24" fmla="*/ 15 w 33"/>
                      <a:gd name="T25" fmla="*/ 9 h 33"/>
                      <a:gd name="T26" fmla="*/ 14 w 33"/>
                      <a:gd name="T27" fmla="*/ 9 h 33"/>
                      <a:gd name="T28" fmla="*/ 14 w 33"/>
                      <a:gd name="T29" fmla="*/ 7 h 33"/>
                      <a:gd name="T30" fmla="*/ 14 w 33"/>
                      <a:gd name="T31" fmla="*/ 5 h 33"/>
                      <a:gd name="T32" fmla="*/ 14 w 33"/>
                      <a:gd name="T33" fmla="*/ 3 h 33"/>
                      <a:gd name="T34" fmla="*/ 14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9 w 33"/>
                      <a:gd name="T51" fmla="*/ 21 h 33"/>
                      <a:gd name="T52" fmla="*/ 10 w 33"/>
                      <a:gd name="T53" fmla="*/ 24 h 33"/>
                      <a:gd name="T54" fmla="*/ 13 w 33"/>
                      <a:gd name="T55" fmla="*/ 25 h 33"/>
                      <a:gd name="T56" fmla="*/ 14 w 33"/>
                      <a:gd name="T57" fmla="*/ 27 h 33"/>
                      <a:gd name="T58" fmla="*/ 18 w 33"/>
                      <a:gd name="T59" fmla="*/ 29 h 33"/>
                      <a:gd name="T60" fmla="*/ 20 w 33"/>
                      <a:gd name="T61" fmla="*/ 30 h 33"/>
                      <a:gd name="T62" fmla="*/ 24 w 33"/>
                      <a:gd name="T63" fmla="*/ 32 h 33"/>
                      <a:gd name="T64" fmla="*/ 27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7" y="20"/>
                        </a:lnTo>
                        <a:lnTo>
                          <a:pt x="25" y="19"/>
                        </a:lnTo>
                        <a:lnTo>
                          <a:pt x="24" y="18"/>
                        </a:lnTo>
                        <a:lnTo>
                          <a:pt x="22" y="17"/>
                        </a:lnTo>
                        <a:lnTo>
                          <a:pt x="20" y="16"/>
                        </a:lnTo>
                        <a:lnTo>
                          <a:pt x="19" y="15"/>
                        </a:lnTo>
                        <a:lnTo>
                          <a:pt x="17" y="13"/>
                        </a:lnTo>
                        <a:lnTo>
                          <a:pt x="16" y="11"/>
                        </a:lnTo>
                        <a:lnTo>
                          <a:pt x="15" y="9"/>
                        </a:lnTo>
                        <a:lnTo>
                          <a:pt x="14" y="9"/>
                        </a:lnTo>
                        <a:lnTo>
                          <a:pt x="14" y="7"/>
                        </a:lnTo>
                        <a:lnTo>
                          <a:pt x="14" y="5"/>
                        </a:lnTo>
                        <a:lnTo>
                          <a:pt x="14" y="3"/>
                        </a:lnTo>
                        <a:lnTo>
                          <a:pt x="14" y="0"/>
                        </a:lnTo>
                        <a:lnTo>
                          <a:pt x="0" y="0"/>
                        </a:lnTo>
                        <a:lnTo>
                          <a:pt x="0" y="4"/>
                        </a:lnTo>
                        <a:lnTo>
                          <a:pt x="1" y="8"/>
                        </a:lnTo>
                        <a:lnTo>
                          <a:pt x="2" y="9"/>
                        </a:lnTo>
                        <a:lnTo>
                          <a:pt x="3" y="13"/>
                        </a:lnTo>
                        <a:lnTo>
                          <a:pt x="4" y="15"/>
                        </a:lnTo>
                        <a:lnTo>
                          <a:pt x="6" y="19"/>
                        </a:lnTo>
                        <a:lnTo>
                          <a:pt x="9" y="21"/>
                        </a:lnTo>
                        <a:lnTo>
                          <a:pt x="10" y="24"/>
                        </a:lnTo>
                        <a:lnTo>
                          <a:pt x="13" y="25"/>
                        </a:lnTo>
                        <a:lnTo>
                          <a:pt x="14" y="27"/>
                        </a:lnTo>
                        <a:lnTo>
                          <a:pt x="18" y="29"/>
                        </a:lnTo>
                        <a:lnTo>
                          <a:pt x="20" y="30"/>
                        </a:lnTo>
                        <a:lnTo>
                          <a:pt x="24" y="32"/>
                        </a:lnTo>
                        <a:lnTo>
                          <a:pt x="27" y="33"/>
                        </a:lnTo>
                        <a:lnTo>
                          <a:pt x="30"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21" name="Group 3952"/>
                <p:cNvGrpSpPr>
                  <a:grpSpLocks/>
                </p:cNvGrpSpPr>
                <p:nvPr/>
              </p:nvGrpSpPr>
              <p:grpSpPr bwMode="auto">
                <a:xfrm>
                  <a:off x="2430" y="3186"/>
                  <a:ext cx="33" cy="33"/>
                  <a:chOff x="2430" y="3186"/>
                  <a:chExt cx="33" cy="33"/>
                </a:xfrm>
              </p:grpSpPr>
              <p:sp>
                <p:nvSpPr>
                  <p:cNvPr id="475" name="Freeform 3953"/>
                  <p:cNvSpPr>
                    <a:spLocks/>
                  </p:cNvSpPr>
                  <p:nvPr/>
                </p:nvSpPr>
                <p:spPr bwMode="auto">
                  <a:xfrm>
                    <a:off x="2430" y="3186"/>
                    <a:ext cx="33" cy="33"/>
                  </a:xfrm>
                  <a:custGeom>
                    <a:avLst/>
                    <a:gdLst>
                      <a:gd name="T0" fmla="*/ 20 w 33"/>
                      <a:gd name="T1" fmla="*/ 0 h 33"/>
                      <a:gd name="T2" fmla="*/ 20 w 33"/>
                      <a:gd name="T3" fmla="*/ 0 h 33"/>
                      <a:gd name="T4" fmla="*/ 20 w 33"/>
                      <a:gd name="T5" fmla="*/ 3 h 33"/>
                      <a:gd name="T6" fmla="*/ 20 w 33"/>
                      <a:gd name="T7" fmla="*/ 5 h 33"/>
                      <a:gd name="T8" fmla="*/ 19 w 33"/>
                      <a:gd name="T9" fmla="*/ 7 h 33"/>
                      <a:gd name="T10" fmla="*/ 19 w 33"/>
                      <a:gd name="T11" fmla="*/ 9 h 33"/>
                      <a:gd name="T12" fmla="*/ 18 w 33"/>
                      <a:gd name="T13" fmla="*/ 9 h 33"/>
                      <a:gd name="T14" fmla="*/ 17 w 33"/>
                      <a:gd name="T15" fmla="*/ 11 h 33"/>
                      <a:gd name="T16" fmla="*/ 15 w 33"/>
                      <a:gd name="T17" fmla="*/ 13 h 33"/>
                      <a:gd name="T18" fmla="*/ 14 w 33"/>
                      <a:gd name="T19" fmla="*/ 15 h 33"/>
                      <a:gd name="T20" fmla="*/ 13 w 33"/>
                      <a:gd name="T21" fmla="*/ 16 h 33"/>
                      <a:gd name="T22" fmla="*/ 11 w 33"/>
                      <a:gd name="T23" fmla="*/ 17 h 33"/>
                      <a:gd name="T24" fmla="*/ 9 w 33"/>
                      <a:gd name="T25" fmla="*/ 18 h 33"/>
                      <a:gd name="T26" fmla="*/ 8 w 33"/>
                      <a:gd name="T27" fmla="*/ 19 h 33"/>
                      <a:gd name="T28" fmla="*/ 5 w 33"/>
                      <a:gd name="T29" fmla="*/ 20 h 33"/>
                      <a:gd name="T30" fmla="*/ 4 w 33"/>
                      <a:gd name="T31" fmla="*/ 21 h 33"/>
                      <a:gd name="T32" fmla="*/ 2 w 33"/>
                      <a:gd name="T33" fmla="*/ 21 h 33"/>
                      <a:gd name="T34" fmla="*/ 0 w 33"/>
                      <a:gd name="T35" fmla="*/ 21 h 33"/>
                      <a:gd name="T36" fmla="*/ 0 w 33"/>
                      <a:gd name="T37" fmla="*/ 33 h 33"/>
                      <a:gd name="T38" fmla="*/ 3 w 33"/>
                      <a:gd name="T39" fmla="*/ 33 h 33"/>
                      <a:gd name="T40" fmla="*/ 6 w 33"/>
                      <a:gd name="T41" fmla="*/ 33 h 33"/>
                      <a:gd name="T42" fmla="*/ 9 w 33"/>
                      <a:gd name="T43" fmla="*/ 32 h 33"/>
                      <a:gd name="T44" fmla="*/ 13 w 33"/>
                      <a:gd name="T45" fmla="*/ 30 h 33"/>
                      <a:gd name="T46" fmla="*/ 15 w 33"/>
                      <a:gd name="T47" fmla="*/ 29 h 33"/>
                      <a:gd name="T48" fmla="*/ 19 w 33"/>
                      <a:gd name="T49" fmla="*/ 27 h 33"/>
                      <a:gd name="T50" fmla="*/ 21 w 33"/>
                      <a:gd name="T51" fmla="*/ 25 h 33"/>
                      <a:gd name="T52" fmla="*/ 24 w 33"/>
                      <a:gd name="T53" fmla="*/ 24 h 33"/>
                      <a:gd name="T54" fmla="*/ 25 w 33"/>
                      <a:gd name="T55" fmla="*/ 21 h 33"/>
                      <a:gd name="T56" fmla="*/ 28 w 33"/>
                      <a:gd name="T57" fmla="*/ 19 h 33"/>
                      <a:gd name="T58" fmla="*/ 30 w 33"/>
                      <a:gd name="T59" fmla="*/ 15 h 33"/>
                      <a:gd name="T60" fmla="*/ 30 w 33"/>
                      <a:gd name="T61" fmla="*/ 13 h 33"/>
                      <a:gd name="T62" fmla="*/ 31 w 33"/>
                      <a:gd name="T63" fmla="*/ 9 h 33"/>
                      <a:gd name="T64" fmla="*/ 32 w 33"/>
                      <a:gd name="T65" fmla="*/ 8 h 33"/>
                      <a:gd name="T66" fmla="*/ 32 w 33"/>
                      <a:gd name="T67" fmla="*/ 4 h 33"/>
                      <a:gd name="T68" fmla="*/ 33 w 33"/>
                      <a:gd name="T69" fmla="*/ 0 h 33"/>
                      <a:gd name="T70" fmla="*/ 20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0" y="0"/>
                        </a:moveTo>
                        <a:lnTo>
                          <a:pt x="20" y="0"/>
                        </a:lnTo>
                        <a:lnTo>
                          <a:pt x="20" y="3"/>
                        </a:lnTo>
                        <a:lnTo>
                          <a:pt x="20" y="5"/>
                        </a:lnTo>
                        <a:lnTo>
                          <a:pt x="19" y="7"/>
                        </a:lnTo>
                        <a:lnTo>
                          <a:pt x="19" y="9"/>
                        </a:lnTo>
                        <a:lnTo>
                          <a:pt x="18" y="9"/>
                        </a:lnTo>
                        <a:lnTo>
                          <a:pt x="17" y="11"/>
                        </a:lnTo>
                        <a:lnTo>
                          <a:pt x="15" y="13"/>
                        </a:lnTo>
                        <a:lnTo>
                          <a:pt x="14" y="15"/>
                        </a:lnTo>
                        <a:lnTo>
                          <a:pt x="13" y="16"/>
                        </a:lnTo>
                        <a:lnTo>
                          <a:pt x="11" y="17"/>
                        </a:lnTo>
                        <a:lnTo>
                          <a:pt x="9" y="18"/>
                        </a:lnTo>
                        <a:lnTo>
                          <a:pt x="8" y="19"/>
                        </a:lnTo>
                        <a:lnTo>
                          <a:pt x="5" y="20"/>
                        </a:lnTo>
                        <a:lnTo>
                          <a:pt x="4" y="21"/>
                        </a:lnTo>
                        <a:lnTo>
                          <a:pt x="2" y="21"/>
                        </a:lnTo>
                        <a:lnTo>
                          <a:pt x="0" y="21"/>
                        </a:lnTo>
                        <a:lnTo>
                          <a:pt x="0" y="33"/>
                        </a:lnTo>
                        <a:lnTo>
                          <a:pt x="3" y="33"/>
                        </a:lnTo>
                        <a:lnTo>
                          <a:pt x="6" y="33"/>
                        </a:lnTo>
                        <a:lnTo>
                          <a:pt x="9" y="32"/>
                        </a:lnTo>
                        <a:lnTo>
                          <a:pt x="13" y="30"/>
                        </a:lnTo>
                        <a:lnTo>
                          <a:pt x="15" y="29"/>
                        </a:lnTo>
                        <a:lnTo>
                          <a:pt x="19" y="27"/>
                        </a:lnTo>
                        <a:lnTo>
                          <a:pt x="21" y="25"/>
                        </a:lnTo>
                        <a:lnTo>
                          <a:pt x="24" y="24"/>
                        </a:lnTo>
                        <a:lnTo>
                          <a:pt x="25" y="21"/>
                        </a:lnTo>
                        <a:lnTo>
                          <a:pt x="28" y="19"/>
                        </a:lnTo>
                        <a:lnTo>
                          <a:pt x="30" y="15"/>
                        </a:lnTo>
                        <a:lnTo>
                          <a:pt x="30" y="13"/>
                        </a:lnTo>
                        <a:lnTo>
                          <a:pt x="31" y="9"/>
                        </a:lnTo>
                        <a:lnTo>
                          <a:pt x="32" y="8"/>
                        </a:lnTo>
                        <a:lnTo>
                          <a:pt x="32" y="4"/>
                        </a:lnTo>
                        <a:lnTo>
                          <a:pt x="33" y="0"/>
                        </a:lnTo>
                        <a:lnTo>
                          <a:pt x="2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Freeform 3954"/>
                  <p:cNvSpPr>
                    <a:spLocks/>
                  </p:cNvSpPr>
                  <p:nvPr/>
                </p:nvSpPr>
                <p:spPr bwMode="auto">
                  <a:xfrm>
                    <a:off x="2430" y="3186"/>
                    <a:ext cx="33" cy="33"/>
                  </a:xfrm>
                  <a:custGeom>
                    <a:avLst/>
                    <a:gdLst>
                      <a:gd name="T0" fmla="*/ 20 w 33"/>
                      <a:gd name="T1" fmla="*/ 0 h 33"/>
                      <a:gd name="T2" fmla="*/ 20 w 33"/>
                      <a:gd name="T3" fmla="*/ 0 h 33"/>
                      <a:gd name="T4" fmla="*/ 20 w 33"/>
                      <a:gd name="T5" fmla="*/ 3 h 33"/>
                      <a:gd name="T6" fmla="*/ 20 w 33"/>
                      <a:gd name="T7" fmla="*/ 5 h 33"/>
                      <a:gd name="T8" fmla="*/ 19 w 33"/>
                      <a:gd name="T9" fmla="*/ 7 h 33"/>
                      <a:gd name="T10" fmla="*/ 19 w 33"/>
                      <a:gd name="T11" fmla="*/ 9 h 33"/>
                      <a:gd name="T12" fmla="*/ 18 w 33"/>
                      <a:gd name="T13" fmla="*/ 9 h 33"/>
                      <a:gd name="T14" fmla="*/ 17 w 33"/>
                      <a:gd name="T15" fmla="*/ 11 h 33"/>
                      <a:gd name="T16" fmla="*/ 15 w 33"/>
                      <a:gd name="T17" fmla="*/ 13 h 33"/>
                      <a:gd name="T18" fmla="*/ 14 w 33"/>
                      <a:gd name="T19" fmla="*/ 15 h 33"/>
                      <a:gd name="T20" fmla="*/ 13 w 33"/>
                      <a:gd name="T21" fmla="*/ 16 h 33"/>
                      <a:gd name="T22" fmla="*/ 11 w 33"/>
                      <a:gd name="T23" fmla="*/ 17 h 33"/>
                      <a:gd name="T24" fmla="*/ 9 w 33"/>
                      <a:gd name="T25" fmla="*/ 18 h 33"/>
                      <a:gd name="T26" fmla="*/ 8 w 33"/>
                      <a:gd name="T27" fmla="*/ 19 h 33"/>
                      <a:gd name="T28" fmla="*/ 5 w 33"/>
                      <a:gd name="T29" fmla="*/ 20 h 33"/>
                      <a:gd name="T30" fmla="*/ 4 w 33"/>
                      <a:gd name="T31" fmla="*/ 21 h 33"/>
                      <a:gd name="T32" fmla="*/ 2 w 33"/>
                      <a:gd name="T33" fmla="*/ 21 h 33"/>
                      <a:gd name="T34" fmla="*/ 0 w 33"/>
                      <a:gd name="T35" fmla="*/ 21 h 33"/>
                      <a:gd name="T36" fmla="*/ 0 w 33"/>
                      <a:gd name="T37" fmla="*/ 33 h 33"/>
                      <a:gd name="T38" fmla="*/ 3 w 33"/>
                      <a:gd name="T39" fmla="*/ 33 h 33"/>
                      <a:gd name="T40" fmla="*/ 6 w 33"/>
                      <a:gd name="T41" fmla="*/ 33 h 33"/>
                      <a:gd name="T42" fmla="*/ 9 w 33"/>
                      <a:gd name="T43" fmla="*/ 32 h 33"/>
                      <a:gd name="T44" fmla="*/ 13 w 33"/>
                      <a:gd name="T45" fmla="*/ 30 h 33"/>
                      <a:gd name="T46" fmla="*/ 15 w 33"/>
                      <a:gd name="T47" fmla="*/ 29 h 33"/>
                      <a:gd name="T48" fmla="*/ 19 w 33"/>
                      <a:gd name="T49" fmla="*/ 27 h 33"/>
                      <a:gd name="T50" fmla="*/ 21 w 33"/>
                      <a:gd name="T51" fmla="*/ 25 h 33"/>
                      <a:gd name="T52" fmla="*/ 24 w 33"/>
                      <a:gd name="T53" fmla="*/ 24 h 33"/>
                      <a:gd name="T54" fmla="*/ 25 w 33"/>
                      <a:gd name="T55" fmla="*/ 21 h 33"/>
                      <a:gd name="T56" fmla="*/ 28 w 33"/>
                      <a:gd name="T57" fmla="*/ 19 h 33"/>
                      <a:gd name="T58" fmla="*/ 30 w 33"/>
                      <a:gd name="T59" fmla="*/ 15 h 33"/>
                      <a:gd name="T60" fmla="*/ 30 w 33"/>
                      <a:gd name="T61" fmla="*/ 13 h 33"/>
                      <a:gd name="T62" fmla="*/ 31 w 33"/>
                      <a:gd name="T63" fmla="*/ 9 h 33"/>
                      <a:gd name="T64" fmla="*/ 32 w 33"/>
                      <a:gd name="T65" fmla="*/ 8 h 33"/>
                      <a:gd name="T66" fmla="*/ 32 w 33"/>
                      <a:gd name="T67" fmla="*/ 4 h 33"/>
                      <a:gd name="T68" fmla="*/ 33 w 33"/>
                      <a:gd name="T69" fmla="*/ 0 h 33"/>
                      <a:gd name="T70" fmla="*/ 20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0" y="0"/>
                        </a:moveTo>
                        <a:lnTo>
                          <a:pt x="20" y="0"/>
                        </a:lnTo>
                        <a:lnTo>
                          <a:pt x="20" y="3"/>
                        </a:lnTo>
                        <a:lnTo>
                          <a:pt x="20" y="5"/>
                        </a:lnTo>
                        <a:lnTo>
                          <a:pt x="19" y="7"/>
                        </a:lnTo>
                        <a:lnTo>
                          <a:pt x="19" y="9"/>
                        </a:lnTo>
                        <a:lnTo>
                          <a:pt x="18" y="9"/>
                        </a:lnTo>
                        <a:lnTo>
                          <a:pt x="17" y="11"/>
                        </a:lnTo>
                        <a:lnTo>
                          <a:pt x="15" y="13"/>
                        </a:lnTo>
                        <a:lnTo>
                          <a:pt x="14" y="15"/>
                        </a:lnTo>
                        <a:lnTo>
                          <a:pt x="13" y="16"/>
                        </a:lnTo>
                        <a:lnTo>
                          <a:pt x="11" y="17"/>
                        </a:lnTo>
                        <a:lnTo>
                          <a:pt x="9" y="18"/>
                        </a:lnTo>
                        <a:lnTo>
                          <a:pt x="8" y="19"/>
                        </a:lnTo>
                        <a:lnTo>
                          <a:pt x="5" y="20"/>
                        </a:lnTo>
                        <a:lnTo>
                          <a:pt x="4" y="21"/>
                        </a:lnTo>
                        <a:lnTo>
                          <a:pt x="2" y="21"/>
                        </a:lnTo>
                        <a:lnTo>
                          <a:pt x="0" y="21"/>
                        </a:lnTo>
                        <a:lnTo>
                          <a:pt x="0" y="33"/>
                        </a:lnTo>
                        <a:lnTo>
                          <a:pt x="3" y="33"/>
                        </a:lnTo>
                        <a:lnTo>
                          <a:pt x="6" y="33"/>
                        </a:lnTo>
                        <a:lnTo>
                          <a:pt x="9" y="32"/>
                        </a:lnTo>
                        <a:lnTo>
                          <a:pt x="13" y="30"/>
                        </a:lnTo>
                        <a:lnTo>
                          <a:pt x="15" y="29"/>
                        </a:lnTo>
                        <a:lnTo>
                          <a:pt x="19" y="27"/>
                        </a:lnTo>
                        <a:lnTo>
                          <a:pt x="21" y="25"/>
                        </a:lnTo>
                        <a:lnTo>
                          <a:pt x="24" y="24"/>
                        </a:lnTo>
                        <a:lnTo>
                          <a:pt x="25" y="21"/>
                        </a:lnTo>
                        <a:lnTo>
                          <a:pt x="28" y="19"/>
                        </a:lnTo>
                        <a:lnTo>
                          <a:pt x="30" y="15"/>
                        </a:lnTo>
                        <a:lnTo>
                          <a:pt x="30" y="13"/>
                        </a:lnTo>
                        <a:lnTo>
                          <a:pt x="31" y="9"/>
                        </a:lnTo>
                        <a:lnTo>
                          <a:pt x="32" y="8"/>
                        </a:lnTo>
                        <a:lnTo>
                          <a:pt x="32" y="4"/>
                        </a:lnTo>
                        <a:lnTo>
                          <a:pt x="33" y="0"/>
                        </a:lnTo>
                        <a:lnTo>
                          <a:pt x="2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22" name="Group 3955"/>
                <p:cNvGrpSpPr>
                  <a:grpSpLocks/>
                </p:cNvGrpSpPr>
                <p:nvPr/>
              </p:nvGrpSpPr>
              <p:grpSpPr bwMode="auto">
                <a:xfrm>
                  <a:off x="2430" y="3150"/>
                  <a:ext cx="33" cy="31"/>
                  <a:chOff x="2430" y="3150"/>
                  <a:chExt cx="33" cy="31"/>
                </a:xfrm>
              </p:grpSpPr>
              <p:sp>
                <p:nvSpPr>
                  <p:cNvPr id="473" name="Freeform 3956"/>
                  <p:cNvSpPr>
                    <a:spLocks/>
                  </p:cNvSpPr>
                  <p:nvPr/>
                </p:nvSpPr>
                <p:spPr bwMode="auto">
                  <a:xfrm>
                    <a:off x="2430" y="3150"/>
                    <a:ext cx="33" cy="31"/>
                  </a:xfrm>
                  <a:custGeom>
                    <a:avLst/>
                    <a:gdLst>
                      <a:gd name="T0" fmla="*/ 0 w 33"/>
                      <a:gd name="T1" fmla="*/ 11 h 31"/>
                      <a:gd name="T2" fmla="*/ 0 w 33"/>
                      <a:gd name="T3" fmla="*/ 11 h 31"/>
                      <a:gd name="T4" fmla="*/ 2 w 33"/>
                      <a:gd name="T5" fmla="*/ 12 h 31"/>
                      <a:gd name="T6" fmla="*/ 4 w 33"/>
                      <a:gd name="T7" fmla="*/ 12 h 31"/>
                      <a:gd name="T8" fmla="*/ 5 w 33"/>
                      <a:gd name="T9" fmla="*/ 13 h 31"/>
                      <a:gd name="T10" fmla="*/ 8 w 33"/>
                      <a:gd name="T11" fmla="*/ 13 h 31"/>
                      <a:gd name="T12" fmla="*/ 9 w 33"/>
                      <a:gd name="T13" fmla="*/ 14 h 31"/>
                      <a:gd name="T14" fmla="*/ 11 w 33"/>
                      <a:gd name="T15" fmla="*/ 16 h 31"/>
                      <a:gd name="T16" fmla="*/ 13 w 33"/>
                      <a:gd name="T17" fmla="*/ 16 h 31"/>
                      <a:gd name="T18" fmla="*/ 14 w 33"/>
                      <a:gd name="T19" fmla="*/ 18 h 31"/>
                      <a:gd name="T20" fmla="*/ 15 w 33"/>
                      <a:gd name="T21" fmla="*/ 19 h 31"/>
                      <a:gd name="T22" fmla="*/ 17 w 33"/>
                      <a:gd name="T23" fmla="*/ 21 h 31"/>
                      <a:gd name="T24" fmla="*/ 18 w 33"/>
                      <a:gd name="T25" fmla="*/ 22 h 31"/>
                      <a:gd name="T26" fmla="*/ 19 w 33"/>
                      <a:gd name="T27" fmla="*/ 24 h 31"/>
                      <a:gd name="T28" fmla="*/ 19 w 33"/>
                      <a:gd name="T29" fmla="*/ 26 h 31"/>
                      <a:gd name="T30" fmla="*/ 20 w 33"/>
                      <a:gd name="T31" fmla="*/ 27 h 31"/>
                      <a:gd name="T32" fmla="*/ 20 w 33"/>
                      <a:gd name="T33" fmla="*/ 29 h 31"/>
                      <a:gd name="T34" fmla="*/ 20 w 33"/>
                      <a:gd name="T35" fmla="*/ 31 h 31"/>
                      <a:gd name="T36" fmla="*/ 33 w 33"/>
                      <a:gd name="T37" fmla="*/ 31 h 31"/>
                      <a:gd name="T38" fmla="*/ 32 w 33"/>
                      <a:gd name="T39" fmla="*/ 27 h 31"/>
                      <a:gd name="T40" fmla="*/ 32 w 33"/>
                      <a:gd name="T41" fmla="*/ 25 h 31"/>
                      <a:gd name="T42" fmla="*/ 31 w 33"/>
                      <a:gd name="T43" fmla="*/ 22 h 31"/>
                      <a:gd name="T44" fmla="*/ 30 w 33"/>
                      <a:gd name="T45" fmla="*/ 19 h 31"/>
                      <a:gd name="T46" fmla="*/ 30 w 33"/>
                      <a:gd name="T47" fmla="*/ 16 h 31"/>
                      <a:gd name="T48" fmla="*/ 28 w 33"/>
                      <a:gd name="T49" fmla="*/ 14 h 31"/>
                      <a:gd name="T50" fmla="*/ 25 w 33"/>
                      <a:gd name="T51" fmla="*/ 11 h 31"/>
                      <a:gd name="T52" fmla="*/ 24 w 33"/>
                      <a:gd name="T53" fmla="*/ 10 h 31"/>
                      <a:gd name="T54" fmla="*/ 21 w 33"/>
                      <a:gd name="T55" fmla="*/ 8 h 31"/>
                      <a:gd name="T56" fmla="*/ 19 w 33"/>
                      <a:gd name="T57" fmla="*/ 5 h 31"/>
                      <a:gd name="T58" fmla="*/ 15 w 33"/>
                      <a:gd name="T59" fmla="*/ 4 h 31"/>
                      <a:gd name="T60" fmla="*/ 13 w 33"/>
                      <a:gd name="T61" fmla="*/ 4 h 31"/>
                      <a:gd name="T62" fmla="*/ 9 w 33"/>
                      <a:gd name="T63" fmla="*/ 2 h 31"/>
                      <a:gd name="T64" fmla="*/ 6 w 33"/>
                      <a:gd name="T65" fmla="*/ 1 h 31"/>
                      <a:gd name="T66" fmla="*/ 3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2" y="12"/>
                        </a:lnTo>
                        <a:lnTo>
                          <a:pt x="4" y="12"/>
                        </a:lnTo>
                        <a:lnTo>
                          <a:pt x="5" y="13"/>
                        </a:lnTo>
                        <a:lnTo>
                          <a:pt x="8" y="13"/>
                        </a:lnTo>
                        <a:lnTo>
                          <a:pt x="9" y="14"/>
                        </a:lnTo>
                        <a:lnTo>
                          <a:pt x="11" y="16"/>
                        </a:lnTo>
                        <a:lnTo>
                          <a:pt x="13" y="16"/>
                        </a:lnTo>
                        <a:lnTo>
                          <a:pt x="14" y="18"/>
                        </a:lnTo>
                        <a:lnTo>
                          <a:pt x="15" y="19"/>
                        </a:lnTo>
                        <a:lnTo>
                          <a:pt x="17" y="21"/>
                        </a:lnTo>
                        <a:lnTo>
                          <a:pt x="18" y="22"/>
                        </a:lnTo>
                        <a:lnTo>
                          <a:pt x="19" y="24"/>
                        </a:lnTo>
                        <a:lnTo>
                          <a:pt x="19" y="26"/>
                        </a:lnTo>
                        <a:lnTo>
                          <a:pt x="20" y="27"/>
                        </a:lnTo>
                        <a:lnTo>
                          <a:pt x="20" y="29"/>
                        </a:lnTo>
                        <a:lnTo>
                          <a:pt x="20" y="31"/>
                        </a:lnTo>
                        <a:lnTo>
                          <a:pt x="33" y="31"/>
                        </a:lnTo>
                        <a:lnTo>
                          <a:pt x="32" y="27"/>
                        </a:lnTo>
                        <a:lnTo>
                          <a:pt x="32" y="25"/>
                        </a:lnTo>
                        <a:lnTo>
                          <a:pt x="31" y="22"/>
                        </a:lnTo>
                        <a:lnTo>
                          <a:pt x="30" y="19"/>
                        </a:lnTo>
                        <a:lnTo>
                          <a:pt x="30" y="16"/>
                        </a:lnTo>
                        <a:lnTo>
                          <a:pt x="28" y="14"/>
                        </a:lnTo>
                        <a:lnTo>
                          <a:pt x="25" y="11"/>
                        </a:lnTo>
                        <a:lnTo>
                          <a:pt x="24" y="10"/>
                        </a:lnTo>
                        <a:lnTo>
                          <a:pt x="21" y="8"/>
                        </a:lnTo>
                        <a:lnTo>
                          <a:pt x="19" y="5"/>
                        </a:lnTo>
                        <a:lnTo>
                          <a:pt x="15" y="4"/>
                        </a:lnTo>
                        <a:lnTo>
                          <a:pt x="13" y="4"/>
                        </a:lnTo>
                        <a:lnTo>
                          <a:pt x="9" y="2"/>
                        </a:lnTo>
                        <a:lnTo>
                          <a:pt x="6" y="1"/>
                        </a:lnTo>
                        <a:lnTo>
                          <a:pt x="3"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4" name="Freeform 3957"/>
                  <p:cNvSpPr>
                    <a:spLocks/>
                  </p:cNvSpPr>
                  <p:nvPr/>
                </p:nvSpPr>
                <p:spPr bwMode="auto">
                  <a:xfrm>
                    <a:off x="2430" y="3150"/>
                    <a:ext cx="33" cy="31"/>
                  </a:xfrm>
                  <a:custGeom>
                    <a:avLst/>
                    <a:gdLst>
                      <a:gd name="T0" fmla="*/ 0 w 33"/>
                      <a:gd name="T1" fmla="*/ 11 h 31"/>
                      <a:gd name="T2" fmla="*/ 0 w 33"/>
                      <a:gd name="T3" fmla="*/ 11 h 31"/>
                      <a:gd name="T4" fmla="*/ 2 w 33"/>
                      <a:gd name="T5" fmla="*/ 12 h 31"/>
                      <a:gd name="T6" fmla="*/ 4 w 33"/>
                      <a:gd name="T7" fmla="*/ 12 h 31"/>
                      <a:gd name="T8" fmla="*/ 5 w 33"/>
                      <a:gd name="T9" fmla="*/ 13 h 31"/>
                      <a:gd name="T10" fmla="*/ 8 w 33"/>
                      <a:gd name="T11" fmla="*/ 13 h 31"/>
                      <a:gd name="T12" fmla="*/ 9 w 33"/>
                      <a:gd name="T13" fmla="*/ 14 h 31"/>
                      <a:gd name="T14" fmla="*/ 11 w 33"/>
                      <a:gd name="T15" fmla="*/ 16 h 31"/>
                      <a:gd name="T16" fmla="*/ 13 w 33"/>
                      <a:gd name="T17" fmla="*/ 16 h 31"/>
                      <a:gd name="T18" fmla="*/ 14 w 33"/>
                      <a:gd name="T19" fmla="*/ 18 h 31"/>
                      <a:gd name="T20" fmla="*/ 15 w 33"/>
                      <a:gd name="T21" fmla="*/ 19 h 31"/>
                      <a:gd name="T22" fmla="*/ 17 w 33"/>
                      <a:gd name="T23" fmla="*/ 21 h 31"/>
                      <a:gd name="T24" fmla="*/ 18 w 33"/>
                      <a:gd name="T25" fmla="*/ 22 h 31"/>
                      <a:gd name="T26" fmla="*/ 19 w 33"/>
                      <a:gd name="T27" fmla="*/ 24 h 31"/>
                      <a:gd name="T28" fmla="*/ 19 w 33"/>
                      <a:gd name="T29" fmla="*/ 26 h 31"/>
                      <a:gd name="T30" fmla="*/ 20 w 33"/>
                      <a:gd name="T31" fmla="*/ 27 h 31"/>
                      <a:gd name="T32" fmla="*/ 20 w 33"/>
                      <a:gd name="T33" fmla="*/ 29 h 31"/>
                      <a:gd name="T34" fmla="*/ 20 w 33"/>
                      <a:gd name="T35" fmla="*/ 31 h 31"/>
                      <a:gd name="T36" fmla="*/ 33 w 33"/>
                      <a:gd name="T37" fmla="*/ 31 h 31"/>
                      <a:gd name="T38" fmla="*/ 32 w 33"/>
                      <a:gd name="T39" fmla="*/ 27 h 31"/>
                      <a:gd name="T40" fmla="*/ 32 w 33"/>
                      <a:gd name="T41" fmla="*/ 25 h 31"/>
                      <a:gd name="T42" fmla="*/ 31 w 33"/>
                      <a:gd name="T43" fmla="*/ 22 h 31"/>
                      <a:gd name="T44" fmla="*/ 30 w 33"/>
                      <a:gd name="T45" fmla="*/ 19 h 31"/>
                      <a:gd name="T46" fmla="*/ 30 w 33"/>
                      <a:gd name="T47" fmla="*/ 16 h 31"/>
                      <a:gd name="T48" fmla="*/ 28 w 33"/>
                      <a:gd name="T49" fmla="*/ 14 h 31"/>
                      <a:gd name="T50" fmla="*/ 25 w 33"/>
                      <a:gd name="T51" fmla="*/ 11 h 31"/>
                      <a:gd name="T52" fmla="*/ 24 w 33"/>
                      <a:gd name="T53" fmla="*/ 10 h 31"/>
                      <a:gd name="T54" fmla="*/ 21 w 33"/>
                      <a:gd name="T55" fmla="*/ 8 h 31"/>
                      <a:gd name="T56" fmla="*/ 19 w 33"/>
                      <a:gd name="T57" fmla="*/ 5 h 31"/>
                      <a:gd name="T58" fmla="*/ 15 w 33"/>
                      <a:gd name="T59" fmla="*/ 4 h 31"/>
                      <a:gd name="T60" fmla="*/ 13 w 33"/>
                      <a:gd name="T61" fmla="*/ 4 h 31"/>
                      <a:gd name="T62" fmla="*/ 9 w 33"/>
                      <a:gd name="T63" fmla="*/ 2 h 31"/>
                      <a:gd name="T64" fmla="*/ 6 w 33"/>
                      <a:gd name="T65" fmla="*/ 1 h 31"/>
                      <a:gd name="T66" fmla="*/ 3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2" y="12"/>
                        </a:lnTo>
                        <a:lnTo>
                          <a:pt x="4" y="12"/>
                        </a:lnTo>
                        <a:lnTo>
                          <a:pt x="5" y="13"/>
                        </a:lnTo>
                        <a:lnTo>
                          <a:pt x="8" y="13"/>
                        </a:lnTo>
                        <a:lnTo>
                          <a:pt x="9" y="14"/>
                        </a:lnTo>
                        <a:lnTo>
                          <a:pt x="11" y="16"/>
                        </a:lnTo>
                        <a:lnTo>
                          <a:pt x="13" y="16"/>
                        </a:lnTo>
                        <a:lnTo>
                          <a:pt x="14" y="18"/>
                        </a:lnTo>
                        <a:lnTo>
                          <a:pt x="15" y="19"/>
                        </a:lnTo>
                        <a:lnTo>
                          <a:pt x="17" y="21"/>
                        </a:lnTo>
                        <a:lnTo>
                          <a:pt x="18" y="22"/>
                        </a:lnTo>
                        <a:lnTo>
                          <a:pt x="19" y="24"/>
                        </a:lnTo>
                        <a:lnTo>
                          <a:pt x="19" y="26"/>
                        </a:lnTo>
                        <a:lnTo>
                          <a:pt x="20" y="27"/>
                        </a:lnTo>
                        <a:lnTo>
                          <a:pt x="20" y="29"/>
                        </a:lnTo>
                        <a:lnTo>
                          <a:pt x="20" y="31"/>
                        </a:lnTo>
                        <a:lnTo>
                          <a:pt x="33" y="31"/>
                        </a:lnTo>
                        <a:lnTo>
                          <a:pt x="32" y="27"/>
                        </a:lnTo>
                        <a:lnTo>
                          <a:pt x="32" y="25"/>
                        </a:lnTo>
                        <a:lnTo>
                          <a:pt x="31" y="22"/>
                        </a:lnTo>
                        <a:lnTo>
                          <a:pt x="30" y="19"/>
                        </a:lnTo>
                        <a:lnTo>
                          <a:pt x="30" y="16"/>
                        </a:lnTo>
                        <a:lnTo>
                          <a:pt x="28" y="14"/>
                        </a:lnTo>
                        <a:lnTo>
                          <a:pt x="25" y="11"/>
                        </a:lnTo>
                        <a:lnTo>
                          <a:pt x="24" y="10"/>
                        </a:lnTo>
                        <a:lnTo>
                          <a:pt x="21" y="8"/>
                        </a:lnTo>
                        <a:lnTo>
                          <a:pt x="19" y="5"/>
                        </a:lnTo>
                        <a:lnTo>
                          <a:pt x="15" y="4"/>
                        </a:lnTo>
                        <a:lnTo>
                          <a:pt x="13" y="4"/>
                        </a:lnTo>
                        <a:lnTo>
                          <a:pt x="9" y="2"/>
                        </a:lnTo>
                        <a:lnTo>
                          <a:pt x="6" y="1"/>
                        </a:lnTo>
                        <a:lnTo>
                          <a:pt x="3"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23" name="Group 3958"/>
                <p:cNvGrpSpPr>
                  <a:grpSpLocks/>
                </p:cNvGrpSpPr>
                <p:nvPr/>
              </p:nvGrpSpPr>
              <p:grpSpPr bwMode="auto">
                <a:xfrm>
                  <a:off x="2324" y="3158"/>
                  <a:ext cx="58" cy="53"/>
                  <a:chOff x="2324" y="3158"/>
                  <a:chExt cx="58" cy="53"/>
                </a:xfrm>
              </p:grpSpPr>
              <p:sp>
                <p:nvSpPr>
                  <p:cNvPr id="471" name="Freeform 3959"/>
                  <p:cNvSpPr>
                    <a:spLocks/>
                  </p:cNvSpPr>
                  <p:nvPr/>
                </p:nvSpPr>
                <p:spPr bwMode="auto">
                  <a:xfrm>
                    <a:off x="2324" y="3158"/>
                    <a:ext cx="58" cy="53"/>
                  </a:xfrm>
                  <a:custGeom>
                    <a:avLst/>
                    <a:gdLst>
                      <a:gd name="T0" fmla="*/ 25 w 58"/>
                      <a:gd name="T1" fmla="*/ 0 h 53"/>
                      <a:gd name="T2" fmla="*/ 20 w 58"/>
                      <a:gd name="T3" fmla="*/ 1 h 53"/>
                      <a:gd name="T4" fmla="*/ 15 w 58"/>
                      <a:gd name="T5" fmla="*/ 3 h 53"/>
                      <a:gd name="T6" fmla="*/ 11 w 58"/>
                      <a:gd name="T7" fmla="*/ 6 h 53"/>
                      <a:gd name="T8" fmla="*/ 6 w 58"/>
                      <a:gd name="T9" fmla="*/ 10 h 53"/>
                      <a:gd name="T10" fmla="*/ 4 w 58"/>
                      <a:gd name="T11" fmla="*/ 14 h 53"/>
                      <a:gd name="T12" fmla="*/ 1 w 58"/>
                      <a:gd name="T13" fmla="*/ 19 h 53"/>
                      <a:gd name="T14" fmla="*/ 0 w 58"/>
                      <a:gd name="T15" fmla="*/ 24 h 53"/>
                      <a:gd name="T16" fmla="*/ 0 w 58"/>
                      <a:gd name="T17" fmla="*/ 29 h 53"/>
                      <a:gd name="T18" fmla="*/ 1 w 58"/>
                      <a:gd name="T19" fmla="*/ 34 h 53"/>
                      <a:gd name="T20" fmla="*/ 4 w 58"/>
                      <a:gd name="T21" fmla="*/ 39 h 53"/>
                      <a:gd name="T22" fmla="*/ 6 w 58"/>
                      <a:gd name="T23" fmla="*/ 43 h 53"/>
                      <a:gd name="T24" fmla="*/ 11 w 58"/>
                      <a:gd name="T25" fmla="*/ 47 h 53"/>
                      <a:gd name="T26" fmla="*/ 15 w 58"/>
                      <a:gd name="T27" fmla="*/ 50 h 53"/>
                      <a:gd name="T28" fmla="*/ 20 w 58"/>
                      <a:gd name="T29" fmla="*/ 52 h 53"/>
                      <a:gd name="T30" fmla="*/ 25 w 58"/>
                      <a:gd name="T31" fmla="*/ 53 h 53"/>
                      <a:gd name="T32" fmla="*/ 32 w 58"/>
                      <a:gd name="T33" fmla="*/ 53 h 53"/>
                      <a:gd name="T34" fmla="*/ 38 w 58"/>
                      <a:gd name="T35" fmla="*/ 52 h 53"/>
                      <a:gd name="T36" fmla="*/ 43 w 58"/>
                      <a:gd name="T37" fmla="*/ 50 h 53"/>
                      <a:gd name="T38" fmla="*/ 47 w 58"/>
                      <a:gd name="T39" fmla="*/ 47 h 53"/>
                      <a:gd name="T40" fmla="*/ 51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1 w 58"/>
                      <a:gd name="T55" fmla="*/ 10 h 53"/>
                      <a:gd name="T56" fmla="*/ 47 w 58"/>
                      <a:gd name="T57" fmla="*/ 6 h 53"/>
                      <a:gd name="T58" fmla="*/ 43 w 58"/>
                      <a:gd name="T59" fmla="*/ 3 h 53"/>
                      <a:gd name="T60" fmla="*/ 38 w 58"/>
                      <a:gd name="T61" fmla="*/ 1 h 53"/>
                      <a:gd name="T62" fmla="*/ 32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5" y="0"/>
                        </a:lnTo>
                        <a:lnTo>
                          <a:pt x="23" y="1"/>
                        </a:lnTo>
                        <a:lnTo>
                          <a:pt x="20" y="1"/>
                        </a:lnTo>
                        <a:lnTo>
                          <a:pt x="18" y="2"/>
                        </a:lnTo>
                        <a:lnTo>
                          <a:pt x="15" y="3"/>
                        </a:lnTo>
                        <a:lnTo>
                          <a:pt x="13" y="5"/>
                        </a:lnTo>
                        <a:lnTo>
                          <a:pt x="11" y="6"/>
                        </a:lnTo>
                        <a:lnTo>
                          <a:pt x="8" y="7"/>
                        </a:lnTo>
                        <a:lnTo>
                          <a:pt x="6" y="10"/>
                        </a:lnTo>
                        <a:lnTo>
                          <a:pt x="5" y="11"/>
                        </a:lnTo>
                        <a:lnTo>
                          <a:pt x="4" y="14"/>
                        </a:lnTo>
                        <a:lnTo>
                          <a:pt x="2" y="16"/>
                        </a:lnTo>
                        <a:lnTo>
                          <a:pt x="1" y="19"/>
                        </a:lnTo>
                        <a:lnTo>
                          <a:pt x="0" y="21"/>
                        </a:lnTo>
                        <a:lnTo>
                          <a:pt x="0" y="24"/>
                        </a:lnTo>
                        <a:lnTo>
                          <a:pt x="0" y="26"/>
                        </a:lnTo>
                        <a:lnTo>
                          <a:pt x="0" y="29"/>
                        </a:lnTo>
                        <a:lnTo>
                          <a:pt x="0" y="31"/>
                        </a:lnTo>
                        <a:lnTo>
                          <a:pt x="1" y="34"/>
                        </a:lnTo>
                        <a:lnTo>
                          <a:pt x="2" y="37"/>
                        </a:lnTo>
                        <a:lnTo>
                          <a:pt x="4" y="39"/>
                        </a:lnTo>
                        <a:lnTo>
                          <a:pt x="5" y="42"/>
                        </a:lnTo>
                        <a:lnTo>
                          <a:pt x="6" y="43"/>
                        </a:lnTo>
                        <a:lnTo>
                          <a:pt x="8" y="45"/>
                        </a:lnTo>
                        <a:lnTo>
                          <a:pt x="11" y="47"/>
                        </a:lnTo>
                        <a:lnTo>
                          <a:pt x="13" y="48"/>
                        </a:lnTo>
                        <a:lnTo>
                          <a:pt x="15" y="50"/>
                        </a:lnTo>
                        <a:lnTo>
                          <a:pt x="18" y="51"/>
                        </a:lnTo>
                        <a:lnTo>
                          <a:pt x="20" y="52"/>
                        </a:lnTo>
                        <a:lnTo>
                          <a:pt x="23" y="52"/>
                        </a:lnTo>
                        <a:lnTo>
                          <a:pt x="25" y="53"/>
                        </a:lnTo>
                        <a:lnTo>
                          <a:pt x="29" y="53"/>
                        </a:lnTo>
                        <a:lnTo>
                          <a:pt x="32" y="53"/>
                        </a:lnTo>
                        <a:lnTo>
                          <a:pt x="35" y="52"/>
                        </a:lnTo>
                        <a:lnTo>
                          <a:pt x="38" y="52"/>
                        </a:lnTo>
                        <a:lnTo>
                          <a:pt x="41" y="51"/>
                        </a:lnTo>
                        <a:lnTo>
                          <a:pt x="43" y="50"/>
                        </a:lnTo>
                        <a:lnTo>
                          <a:pt x="44" y="48"/>
                        </a:lnTo>
                        <a:lnTo>
                          <a:pt x="47" y="47"/>
                        </a:lnTo>
                        <a:lnTo>
                          <a:pt x="49" y="45"/>
                        </a:lnTo>
                        <a:lnTo>
                          <a:pt x="51" y="43"/>
                        </a:lnTo>
                        <a:lnTo>
                          <a:pt x="53" y="42"/>
                        </a:lnTo>
                        <a:lnTo>
                          <a:pt x="54" y="39"/>
                        </a:lnTo>
                        <a:lnTo>
                          <a:pt x="55" y="37"/>
                        </a:lnTo>
                        <a:lnTo>
                          <a:pt x="57" y="34"/>
                        </a:lnTo>
                        <a:lnTo>
                          <a:pt x="57" y="31"/>
                        </a:lnTo>
                        <a:lnTo>
                          <a:pt x="58" y="29"/>
                        </a:lnTo>
                        <a:lnTo>
                          <a:pt x="58" y="26"/>
                        </a:lnTo>
                        <a:lnTo>
                          <a:pt x="58" y="24"/>
                        </a:lnTo>
                        <a:lnTo>
                          <a:pt x="57" y="21"/>
                        </a:lnTo>
                        <a:lnTo>
                          <a:pt x="57" y="19"/>
                        </a:lnTo>
                        <a:lnTo>
                          <a:pt x="55" y="16"/>
                        </a:lnTo>
                        <a:lnTo>
                          <a:pt x="54" y="14"/>
                        </a:lnTo>
                        <a:lnTo>
                          <a:pt x="53" y="11"/>
                        </a:lnTo>
                        <a:lnTo>
                          <a:pt x="51" y="10"/>
                        </a:lnTo>
                        <a:lnTo>
                          <a:pt x="49" y="7"/>
                        </a:lnTo>
                        <a:lnTo>
                          <a:pt x="47" y="6"/>
                        </a:lnTo>
                        <a:lnTo>
                          <a:pt x="44" y="5"/>
                        </a:lnTo>
                        <a:lnTo>
                          <a:pt x="43" y="3"/>
                        </a:lnTo>
                        <a:lnTo>
                          <a:pt x="41" y="2"/>
                        </a:lnTo>
                        <a:lnTo>
                          <a:pt x="38" y="1"/>
                        </a:lnTo>
                        <a:lnTo>
                          <a:pt x="35" y="1"/>
                        </a:lnTo>
                        <a:lnTo>
                          <a:pt x="32"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2" name="Freeform 3960"/>
                  <p:cNvSpPr>
                    <a:spLocks/>
                  </p:cNvSpPr>
                  <p:nvPr/>
                </p:nvSpPr>
                <p:spPr bwMode="auto">
                  <a:xfrm>
                    <a:off x="2324" y="3158"/>
                    <a:ext cx="58" cy="53"/>
                  </a:xfrm>
                  <a:custGeom>
                    <a:avLst/>
                    <a:gdLst>
                      <a:gd name="T0" fmla="*/ 25 w 58"/>
                      <a:gd name="T1" fmla="*/ 0 h 53"/>
                      <a:gd name="T2" fmla="*/ 20 w 58"/>
                      <a:gd name="T3" fmla="*/ 1 h 53"/>
                      <a:gd name="T4" fmla="*/ 15 w 58"/>
                      <a:gd name="T5" fmla="*/ 3 h 53"/>
                      <a:gd name="T6" fmla="*/ 11 w 58"/>
                      <a:gd name="T7" fmla="*/ 6 h 53"/>
                      <a:gd name="T8" fmla="*/ 6 w 58"/>
                      <a:gd name="T9" fmla="*/ 10 h 53"/>
                      <a:gd name="T10" fmla="*/ 4 w 58"/>
                      <a:gd name="T11" fmla="*/ 14 h 53"/>
                      <a:gd name="T12" fmla="*/ 1 w 58"/>
                      <a:gd name="T13" fmla="*/ 19 h 53"/>
                      <a:gd name="T14" fmla="*/ 0 w 58"/>
                      <a:gd name="T15" fmla="*/ 24 h 53"/>
                      <a:gd name="T16" fmla="*/ 0 w 58"/>
                      <a:gd name="T17" fmla="*/ 29 h 53"/>
                      <a:gd name="T18" fmla="*/ 1 w 58"/>
                      <a:gd name="T19" fmla="*/ 34 h 53"/>
                      <a:gd name="T20" fmla="*/ 4 w 58"/>
                      <a:gd name="T21" fmla="*/ 39 h 53"/>
                      <a:gd name="T22" fmla="*/ 6 w 58"/>
                      <a:gd name="T23" fmla="*/ 43 h 53"/>
                      <a:gd name="T24" fmla="*/ 11 w 58"/>
                      <a:gd name="T25" fmla="*/ 47 h 53"/>
                      <a:gd name="T26" fmla="*/ 15 w 58"/>
                      <a:gd name="T27" fmla="*/ 50 h 53"/>
                      <a:gd name="T28" fmla="*/ 20 w 58"/>
                      <a:gd name="T29" fmla="*/ 52 h 53"/>
                      <a:gd name="T30" fmla="*/ 25 w 58"/>
                      <a:gd name="T31" fmla="*/ 53 h 53"/>
                      <a:gd name="T32" fmla="*/ 32 w 58"/>
                      <a:gd name="T33" fmla="*/ 53 h 53"/>
                      <a:gd name="T34" fmla="*/ 38 w 58"/>
                      <a:gd name="T35" fmla="*/ 52 h 53"/>
                      <a:gd name="T36" fmla="*/ 43 w 58"/>
                      <a:gd name="T37" fmla="*/ 50 h 53"/>
                      <a:gd name="T38" fmla="*/ 47 w 58"/>
                      <a:gd name="T39" fmla="*/ 47 h 53"/>
                      <a:gd name="T40" fmla="*/ 51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1 w 58"/>
                      <a:gd name="T55" fmla="*/ 10 h 53"/>
                      <a:gd name="T56" fmla="*/ 47 w 58"/>
                      <a:gd name="T57" fmla="*/ 6 h 53"/>
                      <a:gd name="T58" fmla="*/ 43 w 58"/>
                      <a:gd name="T59" fmla="*/ 3 h 53"/>
                      <a:gd name="T60" fmla="*/ 38 w 58"/>
                      <a:gd name="T61" fmla="*/ 1 h 53"/>
                      <a:gd name="T62" fmla="*/ 32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5" y="0"/>
                        </a:lnTo>
                        <a:lnTo>
                          <a:pt x="23" y="1"/>
                        </a:lnTo>
                        <a:lnTo>
                          <a:pt x="20" y="1"/>
                        </a:lnTo>
                        <a:lnTo>
                          <a:pt x="18" y="2"/>
                        </a:lnTo>
                        <a:lnTo>
                          <a:pt x="15" y="3"/>
                        </a:lnTo>
                        <a:lnTo>
                          <a:pt x="13" y="5"/>
                        </a:lnTo>
                        <a:lnTo>
                          <a:pt x="11" y="6"/>
                        </a:lnTo>
                        <a:lnTo>
                          <a:pt x="8" y="7"/>
                        </a:lnTo>
                        <a:lnTo>
                          <a:pt x="6" y="10"/>
                        </a:lnTo>
                        <a:lnTo>
                          <a:pt x="5" y="11"/>
                        </a:lnTo>
                        <a:lnTo>
                          <a:pt x="4" y="14"/>
                        </a:lnTo>
                        <a:lnTo>
                          <a:pt x="2" y="16"/>
                        </a:lnTo>
                        <a:lnTo>
                          <a:pt x="1" y="19"/>
                        </a:lnTo>
                        <a:lnTo>
                          <a:pt x="0" y="21"/>
                        </a:lnTo>
                        <a:lnTo>
                          <a:pt x="0" y="24"/>
                        </a:lnTo>
                        <a:lnTo>
                          <a:pt x="0" y="26"/>
                        </a:lnTo>
                        <a:lnTo>
                          <a:pt x="0" y="29"/>
                        </a:lnTo>
                        <a:lnTo>
                          <a:pt x="0" y="31"/>
                        </a:lnTo>
                        <a:lnTo>
                          <a:pt x="1" y="34"/>
                        </a:lnTo>
                        <a:lnTo>
                          <a:pt x="2" y="37"/>
                        </a:lnTo>
                        <a:lnTo>
                          <a:pt x="4" y="39"/>
                        </a:lnTo>
                        <a:lnTo>
                          <a:pt x="5" y="42"/>
                        </a:lnTo>
                        <a:lnTo>
                          <a:pt x="6" y="43"/>
                        </a:lnTo>
                        <a:lnTo>
                          <a:pt x="8" y="45"/>
                        </a:lnTo>
                        <a:lnTo>
                          <a:pt x="11" y="47"/>
                        </a:lnTo>
                        <a:lnTo>
                          <a:pt x="13" y="48"/>
                        </a:lnTo>
                        <a:lnTo>
                          <a:pt x="15" y="50"/>
                        </a:lnTo>
                        <a:lnTo>
                          <a:pt x="18" y="51"/>
                        </a:lnTo>
                        <a:lnTo>
                          <a:pt x="20" y="52"/>
                        </a:lnTo>
                        <a:lnTo>
                          <a:pt x="23" y="52"/>
                        </a:lnTo>
                        <a:lnTo>
                          <a:pt x="25" y="53"/>
                        </a:lnTo>
                        <a:lnTo>
                          <a:pt x="29" y="53"/>
                        </a:lnTo>
                        <a:lnTo>
                          <a:pt x="32" y="53"/>
                        </a:lnTo>
                        <a:lnTo>
                          <a:pt x="35" y="52"/>
                        </a:lnTo>
                        <a:lnTo>
                          <a:pt x="38" y="52"/>
                        </a:lnTo>
                        <a:lnTo>
                          <a:pt x="41" y="51"/>
                        </a:lnTo>
                        <a:lnTo>
                          <a:pt x="43" y="50"/>
                        </a:lnTo>
                        <a:lnTo>
                          <a:pt x="44" y="48"/>
                        </a:lnTo>
                        <a:lnTo>
                          <a:pt x="47" y="47"/>
                        </a:lnTo>
                        <a:lnTo>
                          <a:pt x="49" y="45"/>
                        </a:lnTo>
                        <a:lnTo>
                          <a:pt x="51" y="43"/>
                        </a:lnTo>
                        <a:lnTo>
                          <a:pt x="53" y="42"/>
                        </a:lnTo>
                        <a:lnTo>
                          <a:pt x="54" y="39"/>
                        </a:lnTo>
                        <a:lnTo>
                          <a:pt x="55" y="37"/>
                        </a:lnTo>
                        <a:lnTo>
                          <a:pt x="57" y="34"/>
                        </a:lnTo>
                        <a:lnTo>
                          <a:pt x="57" y="31"/>
                        </a:lnTo>
                        <a:lnTo>
                          <a:pt x="58" y="29"/>
                        </a:lnTo>
                        <a:lnTo>
                          <a:pt x="58" y="26"/>
                        </a:lnTo>
                        <a:lnTo>
                          <a:pt x="58" y="24"/>
                        </a:lnTo>
                        <a:lnTo>
                          <a:pt x="57" y="21"/>
                        </a:lnTo>
                        <a:lnTo>
                          <a:pt x="57" y="19"/>
                        </a:lnTo>
                        <a:lnTo>
                          <a:pt x="55" y="16"/>
                        </a:lnTo>
                        <a:lnTo>
                          <a:pt x="54" y="14"/>
                        </a:lnTo>
                        <a:lnTo>
                          <a:pt x="53" y="11"/>
                        </a:lnTo>
                        <a:lnTo>
                          <a:pt x="51" y="10"/>
                        </a:lnTo>
                        <a:lnTo>
                          <a:pt x="49" y="7"/>
                        </a:lnTo>
                        <a:lnTo>
                          <a:pt x="47" y="6"/>
                        </a:lnTo>
                        <a:lnTo>
                          <a:pt x="44" y="5"/>
                        </a:lnTo>
                        <a:lnTo>
                          <a:pt x="43" y="3"/>
                        </a:lnTo>
                        <a:lnTo>
                          <a:pt x="41" y="2"/>
                        </a:lnTo>
                        <a:lnTo>
                          <a:pt x="38" y="1"/>
                        </a:lnTo>
                        <a:lnTo>
                          <a:pt x="35" y="1"/>
                        </a:lnTo>
                        <a:lnTo>
                          <a:pt x="32"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24" name="Group 3961"/>
                <p:cNvGrpSpPr>
                  <a:grpSpLocks/>
                </p:cNvGrpSpPr>
                <p:nvPr/>
              </p:nvGrpSpPr>
              <p:grpSpPr bwMode="auto">
                <a:xfrm>
                  <a:off x="2317" y="3150"/>
                  <a:ext cx="33" cy="31"/>
                  <a:chOff x="2317" y="3150"/>
                  <a:chExt cx="33" cy="31"/>
                </a:xfrm>
              </p:grpSpPr>
              <p:sp>
                <p:nvSpPr>
                  <p:cNvPr id="469" name="Freeform 3962"/>
                  <p:cNvSpPr>
                    <a:spLocks/>
                  </p:cNvSpPr>
                  <p:nvPr/>
                </p:nvSpPr>
                <p:spPr bwMode="auto">
                  <a:xfrm>
                    <a:off x="2317" y="3150"/>
                    <a:ext cx="33" cy="31"/>
                  </a:xfrm>
                  <a:custGeom>
                    <a:avLst/>
                    <a:gdLst>
                      <a:gd name="T0" fmla="*/ 12 w 33"/>
                      <a:gd name="T1" fmla="*/ 31 h 31"/>
                      <a:gd name="T2" fmla="*/ 12 w 33"/>
                      <a:gd name="T3" fmla="*/ 31 h 31"/>
                      <a:gd name="T4" fmla="*/ 12 w 33"/>
                      <a:gd name="T5" fmla="*/ 29 h 31"/>
                      <a:gd name="T6" fmla="*/ 13 w 33"/>
                      <a:gd name="T7" fmla="*/ 27 h 31"/>
                      <a:gd name="T8" fmla="*/ 13 w 33"/>
                      <a:gd name="T9" fmla="*/ 26 h 31"/>
                      <a:gd name="T10" fmla="*/ 14 w 33"/>
                      <a:gd name="T11" fmla="*/ 24 h 31"/>
                      <a:gd name="T12" fmla="*/ 14 w 33"/>
                      <a:gd name="T13" fmla="*/ 22 h 31"/>
                      <a:gd name="T14" fmla="*/ 16 w 33"/>
                      <a:gd name="T15" fmla="*/ 21 h 31"/>
                      <a:gd name="T16" fmla="*/ 17 w 33"/>
                      <a:gd name="T17" fmla="*/ 19 h 31"/>
                      <a:gd name="T18" fmla="*/ 19 w 33"/>
                      <a:gd name="T19" fmla="*/ 18 h 31"/>
                      <a:gd name="T20" fmla="*/ 19 w 33"/>
                      <a:gd name="T21" fmla="*/ 16 h 31"/>
                      <a:gd name="T22" fmla="*/ 22 w 33"/>
                      <a:gd name="T23" fmla="*/ 16 h 31"/>
                      <a:gd name="T24" fmla="*/ 23 w 33"/>
                      <a:gd name="T25" fmla="*/ 14 h 31"/>
                      <a:gd name="T26" fmla="*/ 24 w 33"/>
                      <a:gd name="T27" fmla="*/ 13 h 31"/>
                      <a:gd name="T28" fmla="*/ 26 w 33"/>
                      <a:gd name="T29" fmla="*/ 13 h 31"/>
                      <a:gd name="T30" fmla="*/ 29 w 33"/>
                      <a:gd name="T31" fmla="*/ 12 h 31"/>
                      <a:gd name="T32" fmla="*/ 30 w 33"/>
                      <a:gd name="T33" fmla="*/ 12 h 31"/>
                      <a:gd name="T34" fmla="*/ 33 w 33"/>
                      <a:gd name="T35" fmla="*/ 11 h 31"/>
                      <a:gd name="T36" fmla="*/ 33 w 33"/>
                      <a:gd name="T37" fmla="*/ 0 h 31"/>
                      <a:gd name="T38" fmla="*/ 29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2 w 33"/>
                      <a:gd name="T51" fmla="*/ 8 h 31"/>
                      <a:gd name="T52" fmla="*/ 9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2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2" y="31"/>
                        </a:moveTo>
                        <a:lnTo>
                          <a:pt x="12" y="31"/>
                        </a:lnTo>
                        <a:lnTo>
                          <a:pt x="12" y="29"/>
                        </a:lnTo>
                        <a:lnTo>
                          <a:pt x="13" y="27"/>
                        </a:lnTo>
                        <a:lnTo>
                          <a:pt x="13" y="26"/>
                        </a:lnTo>
                        <a:lnTo>
                          <a:pt x="14" y="24"/>
                        </a:lnTo>
                        <a:lnTo>
                          <a:pt x="14" y="22"/>
                        </a:lnTo>
                        <a:lnTo>
                          <a:pt x="16" y="21"/>
                        </a:lnTo>
                        <a:lnTo>
                          <a:pt x="17" y="19"/>
                        </a:lnTo>
                        <a:lnTo>
                          <a:pt x="19" y="18"/>
                        </a:lnTo>
                        <a:lnTo>
                          <a:pt x="19" y="16"/>
                        </a:lnTo>
                        <a:lnTo>
                          <a:pt x="22" y="16"/>
                        </a:lnTo>
                        <a:lnTo>
                          <a:pt x="23" y="14"/>
                        </a:lnTo>
                        <a:lnTo>
                          <a:pt x="24" y="13"/>
                        </a:lnTo>
                        <a:lnTo>
                          <a:pt x="26" y="13"/>
                        </a:lnTo>
                        <a:lnTo>
                          <a:pt x="29" y="12"/>
                        </a:lnTo>
                        <a:lnTo>
                          <a:pt x="30" y="12"/>
                        </a:lnTo>
                        <a:lnTo>
                          <a:pt x="33" y="11"/>
                        </a:lnTo>
                        <a:lnTo>
                          <a:pt x="33" y="0"/>
                        </a:lnTo>
                        <a:lnTo>
                          <a:pt x="29" y="1"/>
                        </a:lnTo>
                        <a:lnTo>
                          <a:pt x="26" y="1"/>
                        </a:lnTo>
                        <a:lnTo>
                          <a:pt x="23" y="2"/>
                        </a:lnTo>
                        <a:lnTo>
                          <a:pt x="20" y="4"/>
                        </a:lnTo>
                        <a:lnTo>
                          <a:pt x="17" y="4"/>
                        </a:lnTo>
                        <a:lnTo>
                          <a:pt x="14" y="5"/>
                        </a:lnTo>
                        <a:lnTo>
                          <a:pt x="12" y="8"/>
                        </a:lnTo>
                        <a:lnTo>
                          <a:pt x="9" y="10"/>
                        </a:lnTo>
                        <a:lnTo>
                          <a:pt x="8" y="11"/>
                        </a:lnTo>
                        <a:lnTo>
                          <a:pt x="6" y="14"/>
                        </a:lnTo>
                        <a:lnTo>
                          <a:pt x="4" y="16"/>
                        </a:lnTo>
                        <a:lnTo>
                          <a:pt x="3" y="19"/>
                        </a:lnTo>
                        <a:lnTo>
                          <a:pt x="2" y="22"/>
                        </a:lnTo>
                        <a:lnTo>
                          <a:pt x="1" y="25"/>
                        </a:lnTo>
                        <a:lnTo>
                          <a:pt x="0" y="27"/>
                        </a:lnTo>
                        <a:lnTo>
                          <a:pt x="0" y="31"/>
                        </a:lnTo>
                        <a:lnTo>
                          <a:pt x="12"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0" name="Freeform 3963"/>
                  <p:cNvSpPr>
                    <a:spLocks/>
                  </p:cNvSpPr>
                  <p:nvPr/>
                </p:nvSpPr>
                <p:spPr bwMode="auto">
                  <a:xfrm>
                    <a:off x="2317" y="3150"/>
                    <a:ext cx="33" cy="31"/>
                  </a:xfrm>
                  <a:custGeom>
                    <a:avLst/>
                    <a:gdLst>
                      <a:gd name="T0" fmla="*/ 12 w 33"/>
                      <a:gd name="T1" fmla="*/ 31 h 31"/>
                      <a:gd name="T2" fmla="*/ 12 w 33"/>
                      <a:gd name="T3" fmla="*/ 31 h 31"/>
                      <a:gd name="T4" fmla="*/ 12 w 33"/>
                      <a:gd name="T5" fmla="*/ 29 h 31"/>
                      <a:gd name="T6" fmla="*/ 13 w 33"/>
                      <a:gd name="T7" fmla="*/ 27 h 31"/>
                      <a:gd name="T8" fmla="*/ 13 w 33"/>
                      <a:gd name="T9" fmla="*/ 26 h 31"/>
                      <a:gd name="T10" fmla="*/ 14 w 33"/>
                      <a:gd name="T11" fmla="*/ 24 h 31"/>
                      <a:gd name="T12" fmla="*/ 14 w 33"/>
                      <a:gd name="T13" fmla="*/ 22 h 31"/>
                      <a:gd name="T14" fmla="*/ 16 w 33"/>
                      <a:gd name="T15" fmla="*/ 21 h 31"/>
                      <a:gd name="T16" fmla="*/ 17 w 33"/>
                      <a:gd name="T17" fmla="*/ 19 h 31"/>
                      <a:gd name="T18" fmla="*/ 19 w 33"/>
                      <a:gd name="T19" fmla="*/ 18 h 31"/>
                      <a:gd name="T20" fmla="*/ 19 w 33"/>
                      <a:gd name="T21" fmla="*/ 16 h 31"/>
                      <a:gd name="T22" fmla="*/ 22 w 33"/>
                      <a:gd name="T23" fmla="*/ 16 h 31"/>
                      <a:gd name="T24" fmla="*/ 23 w 33"/>
                      <a:gd name="T25" fmla="*/ 14 h 31"/>
                      <a:gd name="T26" fmla="*/ 24 w 33"/>
                      <a:gd name="T27" fmla="*/ 13 h 31"/>
                      <a:gd name="T28" fmla="*/ 26 w 33"/>
                      <a:gd name="T29" fmla="*/ 13 h 31"/>
                      <a:gd name="T30" fmla="*/ 29 w 33"/>
                      <a:gd name="T31" fmla="*/ 12 h 31"/>
                      <a:gd name="T32" fmla="*/ 30 w 33"/>
                      <a:gd name="T33" fmla="*/ 12 h 31"/>
                      <a:gd name="T34" fmla="*/ 33 w 33"/>
                      <a:gd name="T35" fmla="*/ 11 h 31"/>
                      <a:gd name="T36" fmla="*/ 33 w 33"/>
                      <a:gd name="T37" fmla="*/ 0 h 31"/>
                      <a:gd name="T38" fmla="*/ 29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2 w 33"/>
                      <a:gd name="T51" fmla="*/ 8 h 31"/>
                      <a:gd name="T52" fmla="*/ 9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2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2" y="31"/>
                        </a:moveTo>
                        <a:lnTo>
                          <a:pt x="12" y="31"/>
                        </a:lnTo>
                        <a:lnTo>
                          <a:pt x="12" y="29"/>
                        </a:lnTo>
                        <a:lnTo>
                          <a:pt x="13" y="27"/>
                        </a:lnTo>
                        <a:lnTo>
                          <a:pt x="13" y="26"/>
                        </a:lnTo>
                        <a:lnTo>
                          <a:pt x="14" y="24"/>
                        </a:lnTo>
                        <a:lnTo>
                          <a:pt x="14" y="22"/>
                        </a:lnTo>
                        <a:lnTo>
                          <a:pt x="16" y="21"/>
                        </a:lnTo>
                        <a:lnTo>
                          <a:pt x="17" y="19"/>
                        </a:lnTo>
                        <a:lnTo>
                          <a:pt x="19" y="18"/>
                        </a:lnTo>
                        <a:lnTo>
                          <a:pt x="19" y="16"/>
                        </a:lnTo>
                        <a:lnTo>
                          <a:pt x="22" y="16"/>
                        </a:lnTo>
                        <a:lnTo>
                          <a:pt x="23" y="14"/>
                        </a:lnTo>
                        <a:lnTo>
                          <a:pt x="24" y="13"/>
                        </a:lnTo>
                        <a:lnTo>
                          <a:pt x="26" y="13"/>
                        </a:lnTo>
                        <a:lnTo>
                          <a:pt x="29" y="12"/>
                        </a:lnTo>
                        <a:lnTo>
                          <a:pt x="30" y="12"/>
                        </a:lnTo>
                        <a:lnTo>
                          <a:pt x="33" y="11"/>
                        </a:lnTo>
                        <a:lnTo>
                          <a:pt x="33" y="0"/>
                        </a:lnTo>
                        <a:lnTo>
                          <a:pt x="29" y="1"/>
                        </a:lnTo>
                        <a:lnTo>
                          <a:pt x="26" y="1"/>
                        </a:lnTo>
                        <a:lnTo>
                          <a:pt x="23" y="2"/>
                        </a:lnTo>
                        <a:lnTo>
                          <a:pt x="20" y="4"/>
                        </a:lnTo>
                        <a:lnTo>
                          <a:pt x="17" y="4"/>
                        </a:lnTo>
                        <a:lnTo>
                          <a:pt x="14" y="5"/>
                        </a:lnTo>
                        <a:lnTo>
                          <a:pt x="12" y="8"/>
                        </a:lnTo>
                        <a:lnTo>
                          <a:pt x="9" y="10"/>
                        </a:lnTo>
                        <a:lnTo>
                          <a:pt x="8" y="11"/>
                        </a:lnTo>
                        <a:lnTo>
                          <a:pt x="6" y="14"/>
                        </a:lnTo>
                        <a:lnTo>
                          <a:pt x="4" y="16"/>
                        </a:lnTo>
                        <a:lnTo>
                          <a:pt x="3" y="19"/>
                        </a:lnTo>
                        <a:lnTo>
                          <a:pt x="2" y="22"/>
                        </a:lnTo>
                        <a:lnTo>
                          <a:pt x="1" y="25"/>
                        </a:lnTo>
                        <a:lnTo>
                          <a:pt x="0" y="27"/>
                        </a:lnTo>
                        <a:lnTo>
                          <a:pt x="0" y="31"/>
                        </a:lnTo>
                        <a:lnTo>
                          <a:pt x="12"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25" name="Group 3964"/>
                <p:cNvGrpSpPr>
                  <a:grpSpLocks/>
                </p:cNvGrpSpPr>
                <p:nvPr/>
              </p:nvGrpSpPr>
              <p:grpSpPr bwMode="auto">
                <a:xfrm>
                  <a:off x="2317" y="3186"/>
                  <a:ext cx="33" cy="33"/>
                  <a:chOff x="2317" y="3186"/>
                  <a:chExt cx="33" cy="33"/>
                </a:xfrm>
              </p:grpSpPr>
              <p:sp>
                <p:nvSpPr>
                  <p:cNvPr id="467" name="Freeform 3965"/>
                  <p:cNvSpPr>
                    <a:spLocks/>
                  </p:cNvSpPr>
                  <p:nvPr/>
                </p:nvSpPr>
                <p:spPr bwMode="auto">
                  <a:xfrm>
                    <a:off x="2317" y="3186"/>
                    <a:ext cx="33" cy="33"/>
                  </a:xfrm>
                  <a:custGeom>
                    <a:avLst/>
                    <a:gdLst>
                      <a:gd name="T0" fmla="*/ 33 w 33"/>
                      <a:gd name="T1" fmla="*/ 21 h 33"/>
                      <a:gd name="T2" fmla="*/ 33 w 33"/>
                      <a:gd name="T3" fmla="*/ 21 h 33"/>
                      <a:gd name="T4" fmla="*/ 30 w 33"/>
                      <a:gd name="T5" fmla="*/ 21 h 33"/>
                      <a:gd name="T6" fmla="*/ 29 w 33"/>
                      <a:gd name="T7" fmla="*/ 21 h 33"/>
                      <a:gd name="T8" fmla="*/ 26 w 33"/>
                      <a:gd name="T9" fmla="*/ 20 h 33"/>
                      <a:gd name="T10" fmla="*/ 24 w 33"/>
                      <a:gd name="T11" fmla="*/ 19 h 33"/>
                      <a:gd name="T12" fmla="*/ 23 w 33"/>
                      <a:gd name="T13" fmla="*/ 18 h 33"/>
                      <a:gd name="T14" fmla="*/ 22 w 33"/>
                      <a:gd name="T15" fmla="*/ 17 h 33"/>
                      <a:gd name="T16" fmla="*/ 19 w 33"/>
                      <a:gd name="T17" fmla="*/ 16 h 33"/>
                      <a:gd name="T18" fmla="*/ 19 w 33"/>
                      <a:gd name="T19" fmla="*/ 15 h 33"/>
                      <a:gd name="T20" fmla="*/ 17 w 33"/>
                      <a:gd name="T21" fmla="*/ 13 h 33"/>
                      <a:gd name="T22" fmla="*/ 16 w 33"/>
                      <a:gd name="T23" fmla="*/ 11 h 33"/>
                      <a:gd name="T24" fmla="*/ 14 w 33"/>
                      <a:gd name="T25" fmla="*/ 9 h 33"/>
                      <a:gd name="T26" fmla="*/ 14 w 33"/>
                      <a:gd name="T27" fmla="*/ 9 h 33"/>
                      <a:gd name="T28" fmla="*/ 13 w 33"/>
                      <a:gd name="T29" fmla="*/ 7 h 33"/>
                      <a:gd name="T30" fmla="*/ 13 w 33"/>
                      <a:gd name="T31" fmla="*/ 5 h 33"/>
                      <a:gd name="T32" fmla="*/ 12 w 33"/>
                      <a:gd name="T33" fmla="*/ 3 h 33"/>
                      <a:gd name="T34" fmla="*/ 12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9 w 33"/>
                      <a:gd name="T53" fmla="*/ 24 h 33"/>
                      <a:gd name="T54" fmla="*/ 12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29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6" y="20"/>
                        </a:lnTo>
                        <a:lnTo>
                          <a:pt x="24" y="19"/>
                        </a:lnTo>
                        <a:lnTo>
                          <a:pt x="23" y="18"/>
                        </a:lnTo>
                        <a:lnTo>
                          <a:pt x="22" y="17"/>
                        </a:lnTo>
                        <a:lnTo>
                          <a:pt x="19" y="16"/>
                        </a:lnTo>
                        <a:lnTo>
                          <a:pt x="19" y="15"/>
                        </a:lnTo>
                        <a:lnTo>
                          <a:pt x="17" y="13"/>
                        </a:lnTo>
                        <a:lnTo>
                          <a:pt x="16" y="11"/>
                        </a:lnTo>
                        <a:lnTo>
                          <a:pt x="14" y="9"/>
                        </a:lnTo>
                        <a:lnTo>
                          <a:pt x="14" y="9"/>
                        </a:lnTo>
                        <a:lnTo>
                          <a:pt x="13" y="7"/>
                        </a:lnTo>
                        <a:lnTo>
                          <a:pt x="13" y="5"/>
                        </a:lnTo>
                        <a:lnTo>
                          <a:pt x="12" y="3"/>
                        </a:lnTo>
                        <a:lnTo>
                          <a:pt x="12" y="0"/>
                        </a:lnTo>
                        <a:lnTo>
                          <a:pt x="0" y="0"/>
                        </a:lnTo>
                        <a:lnTo>
                          <a:pt x="0" y="4"/>
                        </a:lnTo>
                        <a:lnTo>
                          <a:pt x="1" y="8"/>
                        </a:lnTo>
                        <a:lnTo>
                          <a:pt x="2" y="9"/>
                        </a:lnTo>
                        <a:lnTo>
                          <a:pt x="3" y="13"/>
                        </a:lnTo>
                        <a:lnTo>
                          <a:pt x="4" y="15"/>
                        </a:lnTo>
                        <a:lnTo>
                          <a:pt x="6" y="19"/>
                        </a:lnTo>
                        <a:lnTo>
                          <a:pt x="8" y="21"/>
                        </a:lnTo>
                        <a:lnTo>
                          <a:pt x="9" y="24"/>
                        </a:lnTo>
                        <a:lnTo>
                          <a:pt x="12" y="25"/>
                        </a:lnTo>
                        <a:lnTo>
                          <a:pt x="14" y="27"/>
                        </a:lnTo>
                        <a:lnTo>
                          <a:pt x="17" y="29"/>
                        </a:lnTo>
                        <a:lnTo>
                          <a:pt x="20" y="30"/>
                        </a:lnTo>
                        <a:lnTo>
                          <a:pt x="23" y="32"/>
                        </a:lnTo>
                        <a:lnTo>
                          <a:pt x="26" y="33"/>
                        </a:lnTo>
                        <a:lnTo>
                          <a:pt x="29"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8" name="Freeform 3966"/>
                  <p:cNvSpPr>
                    <a:spLocks/>
                  </p:cNvSpPr>
                  <p:nvPr/>
                </p:nvSpPr>
                <p:spPr bwMode="auto">
                  <a:xfrm>
                    <a:off x="2317" y="3186"/>
                    <a:ext cx="33" cy="33"/>
                  </a:xfrm>
                  <a:custGeom>
                    <a:avLst/>
                    <a:gdLst>
                      <a:gd name="T0" fmla="*/ 33 w 33"/>
                      <a:gd name="T1" fmla="*/ 21 h 33"/>
                      <a:gd name="T2" fmla="*/ 33 w 33"/>
                      <a:gd name="T3" fmla="*/ 21 h 33"/>
                      <a:gd name="T4" fmla="*/ 30 w 33"/>
                      <a:gd name="T5" fmla="*/ 21 h 33"/>
                      <a:gd name="T6" fmla="*/ 29 w 33"/>
                      <a:gd name="T7" fmla="*/ 21 h 33"/>
                      <a:gd name="T8" fmla="*/ 26 w 33"/>
                      <a:gd name="T9" fmla="*/ 20 h 33"/>
                      <a:gd name="T10" fmla="*/ 24 w 33"/>
                      <a:gd name="T11" fmla="*/ 19 h 33"/>
                      <a:gd name="T12" fmla="*/ 23 w 33"/>
                      <a:gd name="T13" fmla="*/ 18 h 33"/>
                      <a:gd name="T14" fmla="*/ 22 w 33"/>
                      <a:gd name="T15" fmla="*/ 17 h 33"/>
                      <a:gd name="T16" fmla="*/ 19 w 33"/>
                      <a:gd name="T17" fmla="*/ 16 h 33"/>
                      <a:gd name="T18" fmla="*/ 19 w 33"/>
                      <a:gd name="T19" fmla="*/ 15 h 33"/>
                      <a:gd name="T20" fmla="*/ 17 w 33"/>
                      <a:gd name="T21" fmla="*/ 13 h 33"/>
                      <a:gd name="T22" fmla="*/ 16 w 33"/>
                      <a:gd name="T23" fmla="*/ 11 h 33"/>
                      <a:gd name="T24" fmla="*/ 14 w 33"/>
                      <a:gd name="T25" fmla="*/ 9 h 33"/>
                      <a:gd name="T26" fmla="*/ 14 w 33"/>
                      <a:gd name="T27" fmla="*/ 9 h 33"/>
                      <a:gd name="T28" fmla="*/ 13 w 33"/>
                      <a:gd name="T29" fmla="*/ 7 h 33"/>
                      <a:gd name="T30" fmla="*/ 13 w 33"/>
                      <a:gd name="T31" fmla="*/ 5 h 33"/>
                      <a:gd name="T32" fmla="*/ 12 w 33"/>
                      <a:gd name="T33" fmla="*/ 3 h 33"/>
                      <a:gd name="T34" fmla="*/ 12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9 w 33"/>
                      <a:gd name="T53" fmla="*/ 24 h 33"/>
                      <a:gd name="T54" fmla="*/ 12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29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6" y="20"/>
                        </a:lnTo>
                        <a:lnTo>
                          <a:pt x="24" y="19"/>
                        </a:lnTo>
                        <a:lnTo>
                          <a:pt x="23" y="18"/>
                        </a:lnTo>
                        <a:lnTo>
                          <a:pt x="22" y="17"/>
                        </a:lnTo>
                        <a:lnTo>
                          <a:pt x="19" y="16"/>
                        </a:lnTo>
                        <a:lnTo>
                          <a:pt x="19" y="15"/>
                        </a:lnTo>
                        <a:lnTo>
                          <a:pt x="17" y="13"/>
                        </a:lnTo>
                        <a:lnTo>
                          <a:pt x="16" y="11"/>
                        </a:lnTo>
                        <a:lnTo>
                          <a:pt x="14" y="9"/>
                        </a:lnTo>
                        <a:lnTo>
                          <a:pt x="14" y="9"/>
                        </a:lnTo>
                        <a:lnTo>
                          <a:pt x="13" y="7"/>
                        </a:lnTo>
                        <a:lnTo>
                          <a:pt x="13" y="5"/>
                        </a:lnTo>
                        <a:lnTo>
                          <a:pt x="12" y="3"/>
                        </a:lnTo>
                        <a:lnTo>
                          <a:pt x="12" y="0"/>
                        </a:lnTo>
                        <a:lnTo>
                          <a:pt x="0" y="0"/>
                        </a:lnTo>
                        <a:lnTo>
                          <a:pt x="0" y="4"/>
                        </a:lnTo>
                        <a:lnTo>
                          <a:pt x="1" y="8"/>
                        </a:lnTo>
                        <a:lnTo>
                          <a:pt x="2" y="9"/>
                        </a:lnTo>
                        <a:lnTo>
                          <a:pt x="3" y="13"/>
                        </a:lnTo>
                        <a:lnTo>
                          <a:pt x="4" y="15"/>
                        </a:lnTo>
                        <a:lnTo>
                          <a:pt x="6" y="19"/>
                        </a:lnTo>
                        <a:lnTo>
                          <a:pt x="8" y="21"/>
                        </a:lnTo>
                        <a:lnTo>
                          <a:pt x="9" y="24"/>
                        </a:lnTo>
                        <a:lnTo>
                          <a:pt x="12" y="25"/>
                        </a:lnTo>
                        <a:lnTo>
                          <a:pt x="14" y="27"/>
                        </a:lnTo>
                        <a:lnTo>
                          <a:pt x="17" y="29"/>
                        </a:lnTo>
                        <a:lnTo>
                          <a:pt x="20" y="30"/>
                        </a:lnTo>
                        <a:lnTo>
                          <a:pt x="23" y="32"/>
                        </a:lnTo>
                        <a:lnTo>
                          <a:pt x="26" y="33"/>
                        </a:lnTo>
                        <a:lnTo>
                          <a:pt x="29"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26" name="Group 3967"/>
                <p:cNvGrpSpPr>
                  <a:grpSpLocks/>
                </p:cNvGrpSpPr>
                <p:nvPr/>
              </p:nvGrpSpPr>
              <p:grpSpPr bwMode="auto">
                <a:xfrm>
                  <a:off x="2355" y="3186"/>
                  <a:ext cx="34" cy="33"/>
                  <a:chOff x="2355" y="3186"/>
                  <a:chExt cx="34" cy="33"/>
                </a:xfrm>
              </p:grpSpPr>
              <p:sp>
                <p:nvSpPr>
                  <p:cNvPr id="465" name="Freeform 3968"/>
                  <p:cNvSpPr>
                    <a:spLocks/>
                  </p:cNvSpPr>
                  <p:nvPr/>
                </p:nvSpPr>
                <p:spPr bwMode="auto">
                  <a:xfrm>
                    <a:off x="2355" y="3186"/>
                    <a:ext cx="34" cy="33"/>
                  </a:xfrm>
                  <a:custGeom>
                    <a:avLst/>
                    <a:gdLst>
                      <a:gd name="T0" fmla="*/ 21 w 34"/>
                      <a:gd name="T1" fmla="*/ 0 h 33"/>
                      <a:gd name="T2" fmla="*/ 21 w 34"/>
                      <a:gd name="T3" fmla="*/ 0 h 33"/>
                      <a:gd name="T4" fmla="*/ 21 w 34"/>
                      <a:gd name="T5" fmla="*/ 3 h 33"/>
                      <a:gd name="T6" fmla="*/ 21 w 34"/>
                      <a:gd name="T7" fmla="*/ 5 h 33"/>
                      <a:gd name="T8" fmla="*/ 20 w 34"/>
                      <a:gd name="T9" fmla="*/ 7 h 33"/>
                      <a:gd name="T10" fmla="*/ 20 w 34"/>
                      <a:gd name="T11" fmla="*/ 9 h 33"/>
                      <a:gd name="T12" fmla="*/ 19 w 34"/>
                      <a:gd name="T13" fmla="*/ 9 h 33"/>
                      <a:gd name="T14" fmla="*/ 18 w 34"/>
                      <a:gd name="T15" fmla="*/ 11 h 33"/>
                      <a:gd name="T16" fmla="*/ 17 w 34"/>
                      <a:gd name="T17" fmla="*/ 13 h 33"/>
                      <a:gd name="T18" fmla="*/ 15 w 34"/>
                      <a:gd name="T19" fmla="*/ 15 h 33"/>
                      <a:gd name="T20" fmla="*/ 14 w 34"/>
                      <a:gd name="T21" fmla="*/ 16 h 33"/>
                      <a:gd name="T22" fmla="*/ 12 w 34"/>
                      <a:gd name="T23" fmla="*/ 17 h 33"/>
                      <a:gd name="T24" fmla="*/ 10 w 34"/>
                      <a:gd name="T25" fmla="*/ 18 h 33"/>
                      <a:gd name="T26" fmla="*/ 9 w 34"/>
                      <a:gd name="T27" fmla="*/ 19 h 33"/>
                      <a:gd name="T28" fmla="*/ 6 w 34"/>
                      <a:gd name="T29" fmla="*/ 20 h 33"/>
                      <a:gd name="T30" fmla="*/ 4 w 34"/>
                      <a:gd name="T31" fmla="*/ 21 h 33"/>
                      <a:gd name="T32" fmla="*/ 2 w 34"/>
                      <a:gd name="T33" fmla="*/ 21 h 33"/>
                      <a:gd name="T34" fmla="*/ 0 w 34"/>
                      <a:gd name="T35" fmla="*/ 21 h 33"/>
                      <a:gd name="T36" fmla="*/ 0 w 34"/>
                      <a:gd name="T37" fmla="*/ 33 h 33"/>
                      <a:gd name="T38" fmla="*/ 3 w 34"/>
                      <a:gd name="T39" fmla="*/ 33 h 33"/>
                      <a:gd name="T40" fmla="*/ 7 w 34"/>
                      <a:gd name="T41" fmla="*/ 33 h 33"/>
                      <a:gd name="T42" fmla="*/ 10 w 34"/>
                      <a:gd name="T43" fmla="*/ 32 h 33"/>
                      <a:gd name="T44" fmla="*/ 14 w 34"/>
                      <a:gd name="T45" fmla="*/ 30 h 33"/>
                      <a:gd name="T46" fmla="*/ 16 w 34"/>
                      <a:gd name="T47" fmla="*/ 29 h 33"/>
                      <a:gd name="T48" fmla="*/ 20 w 34"/>
                      <a:gd name="T49" fmla="*/ 27 h 33"/>
                      <a:gd name="T50" fmla="*/ 22 w 34"/>
                      <a:gd name="T51" fmla="*/ 25 h 33"/>
                      <a:gd name="T52" fmla="*/ 24 w 34"/>
                      <a:gd name="T53" fmla="*/ 24 h 33"/>
                      <a:gd name="T54" fmla="*/ 25 w 34"/>
                      <a:gd name="T55" fmla="*/ 21 h 33"/>
                      <a:gd name="T56" fmla="*/ 28 w 34"/>
                      <a:gd name="T57" fmla="*/ 19 h 33"/>
                      <a:gd name="T58" fmla="*/ 30 w 34"/>
                      <a:gd name="T59" fmla="*/ 15 h 33"/>
                      <a:gd name="T60" fmla="*/ 31 w 34"/>
                      <a:gd name="T61" fmla="*/ 13 h 33"/>
                      <a:gd name="T62" fmla="*/ 32 w 34"/>
                      <a:gd name="T63" fmla="*/ 9 h 33"/>
                      <a:gd name="T64" fmla="*/ 33 w 34"/>
                      <a:gd name="T65" fmla="*/ 8 h 33"/>
                      <a:gd name="T66" fmla="*/ 34 w 34"/>
                      <a:gd name="T67" fmla="*/ 4 h 33"/>
                      <a:gd name="T68" fmla="*/ 34 w 34"/>
                      <a:gd name="T69" fmla="*/ 0 h 33"/>
                      <a:gd name="T70" fmla="*/ 21 w 34"/>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21" y="0"/>
                        </a:moveTo>
                        <a:lnTo>
                          <a:pt x="21" y="0"/>
                        </a:lnTo>
                        <a:lnTo>
                          <a:pt x="21" y="3"/>
                        </a:lnTo>
                        <a:lnTo>
                          <a:pt x="21" y="5"/>
                        </a:lnTo>
                        <a:lnTo>
                          <a:pt x="20" y="7"/>
                        </a:lnTo>
                        <a:lnTo>
                          <a:pt x="20" y="9"/>
                        </a:lnTo>
                        <a:lnTo>
                          <a:pt x="19" y="9"/>
                        </a:lnTo>
                        <a:lnTo>
                          <a:pt x="18" y="11"/>
                        </a:lnTo>
                        <a:lnTo>
                          <a:pt x="17" y="13"/>
                        </a:lnTo>
                        <a:lnTo>
                          <a:pt x="15" y="15"/>
                        </a:lnTo>
                        <a:lnTo>
                          <a:pt x="14" y="16"/>
                        </a:lnTo>
                        <a:lnTo>
                          <a:pt x="12" y="17"/>
                        </a:lnTo>
                        <a:lnTo>
                          <a:pt x="10" y="18"/>
                        </a:lnTo>
                        <a:lnTo>
                          <a:pt x="9" y="19"/>
                        </a:lnTo>
                        <a:lnTo>
                          <a:pt x="6" y="20"/>
                        </a:lnTo>
                        <a:lnTo>
                          <a:pt x="4" y="21"/>
                        </a:lnTo>
                        <a:lnTo>
                          <a:pt x="2" y="21"/>
                        </a:lnTo>
                        <a:lnTo>
                          <a:pt x="0" y="21"/>
                        </a:lnTo>
                        <a:lnTo>
                          <a:pt x="0" y="33"/>
                        </a:lnTo>
                        <a:lnTo>
                          <a:pt x="3" y="33"/>
                        </a:lnTo>
                        <a:lnTo>
                          <a:pt x="7" y="33"/>
                        </a:lnTo>
                        <a:lnTo>
                          <a:pt x="10" y="32"/>
                        </a:lnTo>
                        <a:lnTo>
                          <a:pt x="14" y="30"/>
                        </a:lnTo>
                        <a:lnTo>
                          <a:pt x="16" y="29"/>
                        </a:lnTo>
                        <a:lnTo>
                          <a:pt x="20" y="27"/>
                        </a:lnTo>
                        <a:lnTo>
                          <a:pt x="22" y="25"/>
                        </a:lnTo>
                        <a:lnTo>
                          <a:pt x="24" y="24"/>
                        </a:lnTo>
                        <a:lnTo>
                          <a:pt x="25" y="21"/>
                        </a:lnTo>
                        <a:lnTo>
                          <a:pt x="28" y="19"/>
                        </a:lnTo>
                        <a:lnTo>
                          <a:pt x="30" y="15"/>
                        </a:lnTo>
                        <a:lnTo>
                          <a:pt x="31" y="13"/>
                        </a:lnTo>
                        <a:lnTo>
                          <a:pt x="32" y="9"/>
                        </a:lnTo>
                        <a:lnTo>
                          <a:pt x="33" y="8"/>
                        </a:lnTo>
                        <a:lnTo>
                          <a:pt x="34" y="4"/>
                        </a:lnTo>
                        <a:lnTo>
                          <a:pt x="34"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6" name="Freeform 3969"/>
                  <p:cNvSpPr>
                    <a:spLocks/>
                  </p:cNvSpPr>
                  <p:nvPr/>
                </p:nvSpPr>
                <p:spPr bwMode="auto">
                  <a:xfrm>
                    <a:off x="2355" y="3186"/>
                    <a:ext cx="34" cy="33"/>
                  </a:xfrm>
                  <a:custGeom>
                    <a:avLst/>
                    <a:gdLst>
                      <a:gd name="T0" fmla="*/ 21 w 34"/>
                      <a:gd name="T1" fmla="*/ 0 h 33"/>
                      <a:gd name="T2" fmla="*/ 21 w 34"/>
                      <a:gd name="T3" fmla="*/ 0 h 33"/>
                      <a:gd name="T4" fmla="*/ 21 w 34"/>
                      <a:gd name="T5" fmla="*/ 3 h 33"/>
                      <a:gd name="T6" fmla="*/ 21 w 34"/>
                      <a:gd name="T7" fmla="*/ 5 h 33"/>
                      <a:gd name="T8" fmla="*/ 20 w 34"/>
                      <a:gd name="T9" fmla="*/ 7 h 33"/>
                      <a:gd name="T10" fmla="*/ 20 w 34"/>
                      <a:gd name="T11" fmla="*/ 9 h 33"/>
                      <a:gd name="T12" fmla="*/ 19 w 34"/>
                      <a:gd name="T13" fmla="*/ 9 h 33"/>
                      <a:gd name="T14" fmla="*/ 18 w 34"/>
                      <a:gd name="T15" fmla="*/ 11 h 33"/>
                      <a:gd name="T16" fmla="*/ 17 w 34"/>
                      <a:gd name="T17" fmla="*/ 13 h 33"/>
                      <a:gd name="T18" fmla="*/ 15 w 34"/>
                      <a:gd name="T19" fmla="*/ 15 h 33"/>
                      <a:gd name="T20" fmla="*/ 14 w 34"/>
                      <a:gd name="T21" fmla="*/ 16 h 33"/>
                      <a:gd name="T22" fmla="*/ 12 w 34"/>
                      <a:gd name="T23" fmla="*/ 17 h 33"/>
                      <a:gd name="T24" fmla="*/ 10 w 34"/>
                      <a:gd name="T25" fmla="*/ 18 h 33"/>
                      <a:gd name="T26" fmla="*/ 9 w 34"/>
                      <a:gd name="T27" fmla="*/ 19 h 33"/>
                      <a:gd name="T28" fmla="*/ 6 w 34"/>
                      <a:gd name="T29" fmla="*/ 20 h 33"/>
                      <a:gd name="T30" fmla="*/ 4 w 34"/>
                      <a:gd name="T31" fmla="*/ 21 h 33"/>
                      <a:gd name="T32" fmla="*/ 2 w 34"/>
                      <a:gd name="T33" fmla="*/ 21 h 33"/>
                      <a:gd name="T34" fmla="*/ 0 w 34"/>
                      <a:gd name="T35" fmla="*/ 21 h 33"/>
                      <a:gd name="T36" fmla="*/ 0 w 34"/>
                      <a:gd name="T37" fmla="*/ 33 h 33"/>
                      <a:gd name="T38" fmla="*/ 3 w 34"/>
                      <a:gd name="T39" fmla="*/ 33 h 33"/>
                      <a:gd name="T40" fmla="*/ 7 w 34"/>
                      <a:gd name="T41" fmla="*/ 33 h 33"/>
                      <a:gd name="T42" fmla="*/ 10 w 34"/>
                      <a:gd name="T43" fmla="*/ 32 h 33"/>
                      <a:gd name="T44" fmla="*/ 14 w 34"/>
                      <a:gd name="T45" fmla="*/ 30 h 33"/>
                      <a:gd name="T46" fmla="*/ 16 w 34"/>
                      <a:gd name="T47" fmla="*/ 29 h 33"/>
                      <a:gd name="T48" fmla="*/ 20 w 34"/>
                      <a:gd name="T49" fmla="*/ 27 h 33"/>
                      <a:gd name="T50" fmla="*/ 22 w 34"/>
                      <a:gd name="T51" fmla="*/ 25 h 33"/>
                      <a:gd name="T52" fmla="*/ 24 w 34"/>
                      <a:gd name="T53" fmla="*/ 24 h 33"/>
                      <a:gd name="T54" fmla="*/ 25 w 34"/>
                      <a:gd name="T55" fmla="*/ 21 h 33"/>
                      <a:gd name="T56" fmla="*/ 28 w 34"/>
                      <a:gd name="T57" fmla="*/ 19 h 33"/>
                      <a:gd name="T58" fmla="*/ 30 w 34"/>
                      <a:gd name="T59" fmla="*/ 15 h 33"/>
                      <a:gd name="T60" fmla="*/ 31 w 34"/>
                      <a:gd name="T61" fmla="*/ 13 h 33"/>
                      <a:gd name="T62" fmla="*/ 32 w 34"/>
                      <a:gd name="T63" fmla="*/ 9 h 33"/>
                      <a:gd name="T64" fmla="*/ 33 w 34"/>
                      <a:gd name="T65" fmla="*/ 8 h 33"/>
                      <a:gd name="T66" fmla="*/ 34 w 34"/>
                      <a:gd name="T67" fmla="*/ 4 h 33"/>
                      <a:gd name="T68" fmla="*/ 34 w 34"/>
                      <a:gd name="T69" fmla="*/ 0 h 33"/>
                      <a:gd name="T70" fmla="*/ 21 w 34"/>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21" y="0"/>
                        </a:moveTo>
                        <a:lnTo>
                          <a:pt x="21" y="0"/>
                        </a:lnTo>
                        <a:lnTo>
                          <a:pt x="21" y="3"/>
                        </a:lnTo>
                        <a:lnTo>
                          <a:pt x="21" y="5"/>
                        </a:lnTo>
                        <a:lnTo>
                          <a:pt x="20" y="7"/>
                        </a:lnTo>
                        <a:lnTo>
                          <a:pt x="20" y="9"/>
                        </a:lnTo>
                        <a:lnTo>
                          <a:pt x="19" y="9"/>
                        </a:lnTo>
                        <a:lnTo>
                          <a:pt x="18" y="11"/>
                        </a:lnTo>
                        <a:lnTo>
                          <a:pt x="17" y="13"/>
                        </a:lnTo>
                        <a:lnTo>
                          <a:pt x="15" y="15"/>
                        </a:lnTo>
                        <a:lnTo>
                          <a:pt x="14" y="16"/>
                        </a:lnTo>
                        <a:lnTo>
                          <a:pt x="12" y="17"/>
                        </a:lnTo>
                        <a:lnTo>
                          <a:pt x="10" y="18"/>
                        </a:lnTo>
                        <a:lnTo>
                          <a:pt x="9" y="19"/>
                        </a:lnTo>
                        <a:lnTo>
                          <a:pt x="6" y="20"/>
                        </a:lnTo>
                        <a:lnTo>
                          <a:pt x="4" y="21"/>
                        </a:lnTo>
                        <a:lnTo>
                          <a:pt x="2" y="21"/>
                        </a:lnTo>
                        <a:lnTo>
                          <a:pt x="0" y="21"/>
                        </a:lnTo>
                        <a:lnTo>
                          <a:pt x="0" y="33"/>
                        </a:lnTo>
                        <a:lnTo>
                          <a:pt x="3" y="33"/>
                        </a:lnTo>
                        <a:lnTo>
                          <a:pt x="7" y="33"/>
                        </a:lnTo>
                        <a:lnTo>
                          <a:pt x="10" y="32"/>
                        </a:lnTo>
                        <a:lnTo>
                          <a:pt x="14" y="30"/>
                        </a:lnTo>
                        <a:lnTo>
                          <a:pt x="16" y="29"/>
                        </a:lnTo>
                        <a:lnTo>
                          <a:pt x="20" y="27"/>
                        </a:lnTo>
                        <a:lnTo>
                          <a:pt x="22" y="25"/>
                        </a:lnTo>
                        <a:lnTo>
                          <a:pt x="24" y="24"/>
                        </a:lnTo>
                        <a:lnTo>
                          <a:pt x="25" y="21"/>
                        </a:lnTo>
                        <a:lnTo>
                          <a:pt x="28" y="19"/>
                        </a:lnTo>
                        <a:lnTo>
                          <a:pt x="30" y="15"/>
                        </a:lnTo>
                        <a:lnTo>
                          <a:pt x="31" y="13"/>
                        </a:lnTo>
                        <a:lnTo>
                          <a:pt x="32" y="9"/>
                        </a:lnTo>
                        <a:lnTo>
                          <a:pt x="33" y="8"/>
                        </a:lnTo>
                        <a:lnTo>
                          <a:pt x="34" y="4"/>
                        </a:lnTo>
                        <a:lnTo>
                          <a:pt x="34"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27" name="Group 3970"/>
                <p:cNvGrpSpPr>
                  <a:grpSpLocks/>
                </p:cNvGrpSpPr>
                <p:nvPr/>
              </p:nvGrpSpPr>
              <p:grpSpPr bwMode="auto">
                <a:xfrm>
                  <a:off x="2355" y="3150"/>
                  <a:ext cx="34" cy="31"/>
                  <a:chOff x="2355" y="3150"/>
                  <a:chExt cx="34" cy="31"/>
                </a:xfrm>
              </p:grpSpPr>
              <p:sp>
                <p:nvSpPr>
                  <p:cNvPr id="463" name="Freeform 3971"/>
                  <p:cNvSpPr>
                    <a:spLocks/>
                  </p:cNvSpPr>
                  <p:nvPr/>
                </p:nvSpPr>
                <p:spPr bwMode="auto">
                  <a:xfrm>
                    <a:off x="2355" y="3150"/>
                    <a:ext cx="34" cy="31"/>
                  </a:xfrm>
                  <a:custGeom>
                    <a:avLst/>
                    <a:gdLst>
                      <a:gd name="T0" fmla="*/ 0 w 34"/>
                      <a:gd name="T1" fmla="*/ 11 h 31"/>
                      <a:gd name="T2" fmla="*/ 0 w 34"/>
                      <a:gd name="T3" fmla="*/ 11 h 31"/>
                      <a:gd name="T4" fmla="*/ 2 w 34"/>
                      <a:gd name="T5" fmla="*/ 12 h 31"/>
                      <a:gd name="T6" fmla="*/ 4 w 34"/>
                      <a:gd name="T7" fmla="*/ 12 h 31"/>
                      <a:gd name="T8" fmla="*/ 6 w 34"/>
                      <a:gd name="T9" fmla="*/ 13 h 31"/>
                      <a:gd name="T10" fmla="*/ 9 w 34"/>
                      <a:gd name="T11" fmla="*/ 13 h 31"/>
                      <a:gd name="T12" fmla="*/ 10 w 34"/>
                      <a:gd name="T13" fmla="*/ 14 h 31"/>
                      <a:gd name="T14" fmla="*/ 12 w 34"/>
                      <a:gd name="T15" fmla="*/ 16 h 31"/>
                      <a:gd name="T16" fmla="*/ 14 w 34"/>
                      <a:gd name="T17" fmla="*/ 16 h 31"/>
                      <a:gd name="T18" fmla="*/ 15 w 34"/>
                      <a:gd name="T19" fmla="*/ 18 h 31"/>
                      <a:gd name="T20" fmla="*/ 17 w 34"/>
                      <a:gd name="T21" fmla="*/ 19 h 31"/>
                      <a:gd name="T22" fmla="*/ 18 w 34"/>
                      <a:gd name="T23" fmla="*/ 21 h 31"/>
                      <a:gd name="T24" fmla="*/ 19 w 34"/>
                      <a:gd name="T25" fmla="*/ 22 h 31"/>
                      <a:gd name="T26" fmla="*/ 20 w 34"/>
                      <a:gd name="T27" fmla="*/ 24 h 31"/>
                      <a:gd name="T28" fmla="*/ 20 w 34"/>
                      <a:gd name="T29" fmla="*/ 26 h 31"/>
                      <a:gd name="T30" fmla="*/ 21 w 34"/>
                      <a:gd name="T31" fmla="*/ 27 h 31"/>
                      <a:gd name="T32" fmla="*/ 21 w 34"/>
                      <a:gd name="T33" fmla="*/ 29 h 31"/>
                      <a:gd name="T34" fmla="*/ 21 w 34"/>
                      <a:gd name="T35" fmla="*/ 31 h 31"/>
                      <a:gd name="T36" fmla="*/ 34 w 34"/>
                      <a:gd name="T37" fmla="*/ 31 h 31"/>
                      <a:gd name="T38" fmla="*/ 34 w 34"/>
                      <a:gd name="T39" fmla="*/ 27 h 31"/>
                      <a:gd name="T40" fmla="*/ 33 w 34"/>
                      <a:gd name="T41" fmla="*/ 25 h 31"/>
                      <a:gd name="T42" fmla="*/ 32 w 34"/>
                      <a:gd name="T43" fmla="*/ 22 h 31"/>
                      <a:gd name="T44" fmla="*/ 31 w 34"/>
                      <a:gd name="T45" fmla="*/ 19 h 31"/>
                      <a:gd name="T46" fmla="*/ 30 w 34"/>
                      <a:gd name="T47" fmla="*/ 16 h 31"/>
                      <a:gd name="T48" fmla="*/ 28 w 34"/>
                      <a:gd name="T49" fmla="*/ 14 h 31"/>
                      <a:gd name="T50" fmla="*/ 25 w 34"/>
                      <a:gd name="T51" fmla="*/ 11 h 31"/>
                      <a:gd name="T52" fmla="*/ 24 w 34"/>
                      <a:gd name="T53" fmla="*/ 10 h 31"/>
                      <a:gd name="T54" fmla="*/ 22 w 34"/>
                      <a:gd name="T55" fmla="*/ 8 h 31"/>
                      <a:gd name="T56" fmla="*/ 20 w 34"/>
                      <a:gd name="T57" fmla="*/ 5 h 31"/>
                      <a:gd name="T58" fmla="*/ 16 w 34"/>
                      <a:gd name="T59" fmla="*/ 4 h 31"/>
                      <a:gd name="T60" fmla="*/ 14 w 34"/>
                      <a:gd name="T61" fmla="*/ 4 h 31"/>
                      <a:gd name="T62" fmla="*/ 10 w 34"/>
                      <a:gd name="T63" fmla="*/ 2 h 31"/>
                      <a:gd name="T64" fmla="*/ 7 w 34"/>
                      <a:gd name="T65" fmla="*/ 1 h 31"/>
                      <a:gd name="T66" fmla="*/ 3 w 34"/>
                      <a:gd name="T67" fmla="*/ 1 h 31"/>
                      <a:gd name="T68" fmla="*/ 0 w 34"/>
                      <a:gd name="T69" fmla="*/ 0 h 31"/>
                      <a:gd name="T70" fmla="*/ 0 w 34"/>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0" y="11"/>
                        </a:moveTo>
                        <a:lnTo>
                          <a:pt x="0" y="11"/>
                        </a:lnTo>
                        <a:lnTo>
                          <a:pt x="2" y="12"/>
                        </a:lnTo>
                        <a:lnTo>
                          <a:pt x="4" y="12"/>
                        </a:lnTo>
                        <a:lnTo>
                          <a:pt x="6" y="13"/>
                        </a:lnTo>
                        <a:lnTo>
                          <a:pt x="9" y="13"/>
                        </a:lnTo>
                        <a:lnTo>
                          <a:pt x="10" y="14"/>
                        </a:lnTo>
                        <a:lnTo>
                          <a:pt x="12" y="16"/>
                        </a:lnTo>
                        <a:lnTo>
                          <a:pt x="14" y="16"/>
                        </a:lnTo>
                        <a:lnTo>
                          <a:pt x="15" y="18"/>
                        </a:lnTo>
                        <a:lnTo>
                          <a:pt x="17" y="19"/>
                        </a:lnTo>
                        <a:lnTo>
                          <a:pt x="18" y="21"/>
                        </a:lnTo>
                        <a:lnTo>
                          <a:pt x="19" y="22"/>
                        </a:lnTo>
                        <a:lnTo>
                          <a:pt x="20" y="24"/>
                        </a:lnTo>
                        <a:lnTo>
                          <a:pt x="20" y="26"/>
                        </a:lnTo>
                        <a:lnTo>
                          <a:pt x="21" y="27"/>
                        </a:lnTo>
                        <a:lnTo>
                          <a:pt x="21" y="29"/>
                        </a:lnTo>
                        <a:lnTo>
                          <a:pt x="21" y="31"/>
                        </a:lnTo>
                        <a:lnTo>
                          <a:pt x="34" y="31"/>
                        </a:lnTo>
                        <a:lnTo>
                          <a:pt x="34" y="27"/>
                        </a:lnTo>
                        <a:lnTo>
                          <a:pt x="33" y="25"/>
                        </a:lnTo>
                        <a:lnTo>
                          <a:pt x="32" y="22"/>
                        </a:lnTo>
                        <a:lnTo>
                          <a:pt x="31" y="19"/>
                        </a:lnTo>
                        <a:lnTo>
                          <a:pt x="30" y="16"/>
                        </a:lnTo>
                        <a:lnTo>
                          <a:pt x="28" y="14"/>
                        </a:lnTo>
                        <a:lnTo>
                          <a:pt x="25" y="11"/>
                        </a:lnTo>
                        <a:lnTo>
                          <a:pt x="24" y="10"/>
                        </a:lnTo>
                        <a:lnTo>
                          <a:pt x="22" y="8"/>
                        </a:lnTo>
                        <a:lnTo>
                          <a:pt x="20" y="5"/>
                        </a:lnTo>
                        <a:lnTo>
                          <a:pt x="16" y="4"/>
                        </a:lnTo>
                        <a:lnTo>
                          <a:pt x="14" y="4"/>
                        </a:lnTo>
                        <a:lnTo>
                          <a:pt x="10" y="2"/>
                        </a:lnTo>
                        <a:lnTo>
                          <a:pt x="7" y="1"/>
                        </a:lnTo>
                        <a:lnTo>
                          <a:pt x="3"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4" name="Freeform 3972"/>
                  <p:cNvSpPr>
                    <a:spLocks/>
                  </p:cNvSpPr>
                  <p:nvPr/>
                </p:nvSpPr>
                <p:spPr bwMode="auto">
                  <a:xfrm>
                    <a:off x="2355" y="3150"/>
                    <a:ext cx="34" cy="31"/>
                  </a:xfrm>
                  <a:custGeom>
                    <a:avLst/>
                    <a:gdLst>
                      <a:gd name="T0" fmla="*/ 0 w 34"/>
                      <a:gd name="T1" fmla="*/ 11 h 31"/>
                      <a:gd name="T2" fmla="*/ 0 w 34"/>
                      <a:gd name="T3" fmla="*/ 11 h 31"/>
                      <a:gd name="T4" fmla="*/ 2 w 34"/>
                      <a:gd name="T5" fmla="*/ 12 h 31"/>
                      <a:gd name="T6" fmla="*/ 4 w 34"/>
                      <a:gd name="T7" fmla="*/ 12 h 31"/>
                      <a:gd name="T8" fmla="*/ 6 w 34"/>
                      <a:gd name="T9" fmla="*/ 13 h 31"/>
                      <a:gd name="T10" fmla="*/ 9 w 34"/>
                      <a:gd name="T11" fmla="*/ 13 h 31"/>
                      <a:gd name="T12" fmla="*/ 10 w 34"/>
                      <a:gd name="T13" fmla="*/ 14 h 31"/>
                      <a:gd name="T14" fmla="*/ 12 w 34"/>
                      <a:gd name="T15" fmla="*/ 16 h 31"/>
                      <a:gd name="T16" fmla="*/ 14 w 34"/>
                      <a:gd name="T17" fmla="*/ 16 h 31"/>
                      <a:gd name="T18" fmla="*/ 15 w 34"/>
                      <a:gd name="T19" fmla="*/ 18 h 31"/>
                      <a:gd name="T20" fmla="*/ 17 w 34"/>
                      <a:gd name="T21" fmla="*/ 19 h 31"/>
                      <a:gd name="T22" fmla="*/ 18 w 34"/>
                      <a:gd name="T23" fmla="*/ 21 h 31"/>
                      <a:gd name="T24" fmla="*/ 19 w 34"/>
                      <a:gd name="T25" fmla="*/ 22 h 31"/>
                      <a:gd name="T26" fmla="*/ 20 w 34"/>
                      <a:gd name="T27" fmla="*/ 24 h 31"/>
                      <a:gd name="T28" fmla="*/ 20 w 34"/>
                      <a:gd name="T29" fmla="*/ 26 h 31"/>
                      <a:gd name="T30" fmla="*/ 21 w 34"/>
                      <a:gd name="T31" fmla="*/ 27 h 31"/>
                      <a:gd name="T32" fmla="*/ 21 w 34"/>
                      <a:gd name="T33" fmla="*/ 29 h 31"/>
                      <a:gd name="T34" fmla="*/ 21 w 34"/>
                      <a:gd name="T35" fmla="*/ 31 h 31"/>
                      <a:gd name="T36" fmla="*/ 34 w 34"/>
                      <a:gd name="T37" fmla="*/ 31 h 31"/>
                      <a:gd name="T38" fmla="*/ 34 w 34"/>
                      <a:gd name="T39" fmla="*/ 27 h 31"/>
                      <a:gd name="T40" fmla="*/ 33 w 34"/>
                      <a:gd name="T41" fmla="*/ 25 h 31"/>
                      <a:gd name="T42" fmla="*/ 32 w 34"/>
                      <a:gd name="T43" fmla="*/ 22 h 31"/>
                      <a:gd name="T44" fmla="*/ 31 w 34"/>
                      <a:gd name="T45" fmla="*/ 19 h 31"/>
                      <a:gd name="T46" fmla="*/ 30 w 34"/>
                      <a:gd name="T47" fmla="*/ 16 h 31"/>
                      <a:gd name="T48" fmla="*/ 28 w 34"/>
                      <a:gd name="T49" fmla="*/ 14 h 31"/>
                      <a:gd name="T50" fmla="*/ 25 w 34"/>
                      <a:gd name="T51" fmla="*/ 11 h 31"/>
                      <a:gd name="T52" fmla="*/ 24 w 34"/>
                      <a:gd name="T53" fmla="*/ 10 h 31"/>
                      <a:gd name="T54" fmla="*/ 22 w 34"/>
                      <a:gd name="T55" fmla="*/ 8 h 31"/>
                      <a:gd name="T56" fmla="*/ 20 w 34"/>
                      <a:gd name="T57" fmla="*/ 5 h 31"/>
                      <a:gd name="T58" fmla="*/ 16 w 34"/>
                      <a:gd name="T59" fmla="*/ 4 h 31"/>
                      <a:gd name="T60" fmla="*/ 14 w 34"/>
                      <a:gd name="T61" fmla="*/ 4 h 31"/>
                      <a:gd name="T62" fmla="*/ 10 w 34"/>
                      <a:gd name="T63" fmla="*/ 2 h 31"/>
                      <a:gd name="T64" fmla="*/ 7 w 34"/>
                      <a:gd name="T65" fmla="*/ 1 h 31"/>
                      <a:gd name="T66" fmla="*/ 3 w 34"/>
                      <a:gd name="T67" fmla="*/ 1 h 31"/>
                      <a:gd name="T68" fmla="*/ 0 w 34"/>
                      <a:gd name="T69" fmla="*/ 0 h 31"/>
                      <a:gd name="T70" fmla="*/ 0 w 34"/>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0" y="11"/>
                        </a:moveTo>
                        <a:lnTo>
                          <a:pt x="0" y="11"/>
                        </a:lnTo>
                        <a:lnTo>
                          <a:pt x="2" y="12"/>
                        </a:lnTo>
                        <a:lnTo>
                          <a:pt x="4" y="12"/>
                        </a:lnTo>
                        <a:lnTo>
                          <a:pt x="6" y="13"/>
                        </a:lnTo>
                        <a:lnTo>
                          <a:pt x="9" y="13"/>
                        </a:lnTo>
                        <a:lnTo>
                          <a:pt x="10" y="14"/>
                        </a:lnTo>
                        <a:lnTo>
                          <a:pt x="12" y="16"/>
                        </a:lnTo>
                        <a:lnTo>
                          <a:pt x="14" y="16"/>
                        </a:lnTo>
                        <a:lnTo>
                          <a:pt x="15" y="18"/>
                        </a:lnTo>
                        <a:lnTo>
                          <a:pt x="17" y="19"/>
                        </a:lnTo>
                        <a:lnTo>
                          <a:pt x="18" y="21"/>
                        </a:lnTo>
                        <a:lnTo>
                          <a:pt x="19" y="22"/>
                        </a:lnTo>
                        <a:lnTo>
                          <a:pt x="20" y="24"/>
                        </a:lnTo>
                        <a:lnTo>
                          <a:pt x="20" y="26"/>
                        </a:lnTo>
                        <a:lnTo>
                          <a:pt x="21" y="27"/>
                        </a:lnTo>
                        <a:lnTo>
                          <a:pt x="21" y="29"/>
                        </a:lnTo>
                        <a:lnTo>
                          <a:pt x="21" y="31"/>
                        </a:lnTo>
                        <a:lnTo>
                          <a:pt x="34" y="31"/>
                        </a:lnTo>
                        <a:lnTo>
                          <a:pt x="34" y="27"/>
                        </a:lnTo>
                        <a:lnTo>
                          <a:pt x="33" y="25"/>
                        </a:lnTo>
                        <a:lnTo>
                          <a:pt x="32" y="22"/>
                        </a:lnTo>
                        <a:lnTo>
                          <a:pt x="31" y="19"/>
                        </a:lnTo>
                        <a:lnTo>
                          <a:pt x="30" y="16"/>
                        </a:lnTo>
                        <a:lnTo>
                          <a:pt x="28" y="14"/>
                        </a:lnTo>
                        <a:lnTo>
                          <a:pt x="25" y="11"/>
                        </a:lnTo>
                        <a:lnTo>
                          <a:pt x="24" y="10"/>
                        </a:lnTo>
                        <a:lnTo>
                          <a:pt x="22" y="8"/>
                        </a:lnTo>
                        <a:lnTo>
                          <a:pt x="20" y="5"/>
                        </a:lnTo>
                        <a:lnTo>
                          <a:pt x="16" y="4"/>
                        </a:lnTo>
                        <a:lnTo>
                          <a:pt x="14" y="4"/>
                        </a:lnTo>
                        <a:lnTo>
                          <a:pt x="10" y="2"/>
                        </a:lnTo>
                        <a:lnTo>
                          <a:pt x="7" y="1"/>
                        </a:lnTo>
                        <a:lnTo>
                          <a:pt x="3"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28" name="Group 3973"/>
                <p:cNvGrpSpPr>
                  <a:grpSpLocks/>
                </p:cNvGrpSpPr>
                <p:nvPr/>
              </p:nvGrpSpPr>
              <p:grpSpPr bwMode="auto">
                <a:xfrm>
                  <a:off x="2297" y="3214"/>
                  <a:ext cx="309" cy="14"/>
                  <a:chOff x="2297" y="3214"/>
                  <a:chExt cx="309" cy="14"/>
                </a:xfrm>
              </p:grpSpPr>
              <p:sp>
                <p:nvSpPr>
                  <p:cNvPr id="461" name="Freeform 3974"/>
                  <p:cNvSpPr>
                    <a:spLocks/>
                  </p:cNvSpPr>
                  <p:nvPr/>
                </p:nvSpPr>
                <p:spPr bwMode="auto">
                  <a:xfrm>
                    <a:off x="2297" y="3214"/>
                    <a:ext cx="309" cy="14"/>
                  </a:xfrm>
                  <a:custGeom>
                    <a:avLst/>
                    <a:gdLst>
                      <a:gd name="T0" fmla="*/ 0 w 309"/>
                      <a:gd name="T1" fmla="*/ 7 h 14"/>
                      <a:gd name="T2" fmla="*/ 6 w 309"/>
                      <a:gd name="T3" fmla="*/ 14 h 14"/>
                      <a:gd name="T4" fmla="*/ 309 w 309"/>
                      <a:gd name="T5" fmla="*/ 14 h 14"/>
                      <a:gd name="T6" fmla="*/ 309 w 309"/>
                      <a:gd name="T7" fmla="*/ 0 h 14"/>
                      <a:gd name="T8" fmla="*/ 6 w 309"/>
                      <a:gd name="T9" fmla="*/ 0 h 14"/>
                      <a:gd name="T10" fmla="*/ 14 w 309"/>
                      <a:gd name="T11" fmla="*/ 7 h 14"/>
                      <a:gd name="T12" fmla="*/ 0 w 309"/>
                      <a:gd name="T13" fmla="*/ 7 h 14"/>
                      <a:gd name="T14" fmla="*/ 0 w 309"/>
                      <a:gd name="T15" fmla="*/ 14 h 14"/>
                      <a:gd name="T16" fmla="*/ 6 w 309"/>
                      <a:gd name="T17" fmla="*/ 14 h 14"/>
                      <a:gd name="T18" fmla="*/ 0 w 309"/>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14">
                        <a:moveTo>
                          <a:pt x="0" y="7"/>
                        </a:moveTo>
                        <a:lnTo>
                          <a:pt x="6" y="14"/>
                        </a:lnTo>
                        <a:lnTo>
                          <a:pt x="309" y="14"/>
                        </a:lnTo>
                        <a:lnTo>
                          <a:pt x="309" y="0"/>
                        </a:lnTo>
                        <a:lnTo>
                          <a:pt x="6" y="0"/>
                        </a:lnTo>
                        <a:lnTo>
                          <a:pt x="14" y="7"/>
                        </a:lnTo>
                        <a:lnTo>
                          <a:pt x="0" y="7"/>
                        </a:lnTo>
                        <a:lnTo>
                          <a:pt x="0" y="14"/>
                        </a:lnTo>
                        <a:lnTo>
                          <a:pt x="6" y="14"/>
                        </a:lnTo>
                        <a:lnTo>
                          <a:pt x="0" y="7"/>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2" name="Freeform 3975"/>
                  <p:cNvSpPr>
                    <a:spLocks/>
                  </p:cNvSpPr>
                  <p:nvPr/>
                </p:nvSpPr>
                <p:spPr bwMode="auto">
                  <a:xfrm>
                    <a:off x="2297" y="3214"/>
                    <a:ext cx="309" cy="14"/>
                  </a:xfrm>
                  <a:custGeom>
                    <a:avLst/>
                    <a:gdLst>
                      <a:gd name="T0" fmla="*/ 0 w 309"/>
                      <a:gd name="T1" fmla="*/ 7 h 14"/>
                      <a:gd name="T2" fmla="*/ 6 w 309"/>
                      <a:gd name="T3" fmla="*/ 14 h 14"/>
                      <a:gd name="T4" fmla="*/ 309 w 309"/>
                      <a:gd name="T5" fmla="*/ 14 h 14"/>
                      <a:gd name="T6" fmla="*/ 309 w 309"/>
                      <a:gd name="T7" fmla="*/ 0 h 14"/>
                      <a:gd name="T8" fmla="*/ 6 w 309"/>
                      <a:gd name="T9" fmla="*/ 0 h 14"/>
                      <a:gd name="T10" fmla="*/ 14 w 309"/>
                      <a:gd name="T11" fmla="*/ 7 h 14"/>
                      <a:gd name="T12" fmla="*/ 0 w 309"/>
                      <a:gd name="T13" fmla="*/ 7 h 14"/>
                      <a:gd name="T14" fmla="*/ 0 w 309"/>
                      <a:gd name="T15" fmla="*/ 14 h 14"/>
                      <a:gd name="T16" fmla="*/ 6 w 309"/>
                      <a:gd name="T17" fmla="*/ 14 h 14"/>
                      <a:gd name="T18" fmla="*/ 0 w 309"/>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14">
                        <a:moveTo>
                          <a:pt x="0" y="7"/>
                        </a:moveTo>
                        <a:lnTo>
                          <a:pt x="6" y="14"/>
                        </a:lnTo>
                        <a:lnTo>
                          <a:pt x="309" y="14"/>
                        </a:lnTo>
                        <a:lnTo>
                          <a:pt x="309" y="0"/>
                        </a:lnTo>
                        <a:lnTo>
                          <a:pt x="6" y="0"/>
                        </a:lnTo>
                        <a:lnTo>
                          <a:pt x="14" y="7"/>
                        </a:lnTo>
                        <a:lnTo>
                          <a:pt x="0" y="7"/>
                        </a:lnTo>
                        <a:lnTo>
                          <a:pt x="0" y="14"/>
                        </a:lnTo>
                        <a:lnTo>
                          <a:pt x="6" y="14"/>
                        </a:lnTo>
                        <a:lnTo>
                          <a:pt x="0" y="7"/>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29" name="Group 3976"/>
                <p:cNvGrpSpPr>
                  <a:grpSpLocks/>
                </p:cNvGrpSpPr>
                <p:nvPr/>
              </p:nvGrpSpPr>
              <p:grpSpPr bwMode="auto">
                <a:xfrm>
                  <a:off x="2297" y="3146"/>
                  <a:ext cx="15" cy="73"/>
                  <a:chOff x="2297" y="3146"/>
                  <a:chExt cx="15" cy="73"/>
                </a:xfrm>
              </p:grpSpPr>
              <p:sp>
                <p:nvSpPr>
                  <p:cNvPr id="459" name="Freeform 3977"/>
                  <p:cNvSpPr>
                    <a:spLocks/>
                  </p:cNvSpPr>
                  <p:nvPr/>
                </p:nvSpPr>
                <p:spPr bwMode="auto">
                  <a:xfrm>
                    <a:off x="2297" y="3146"/>
                    <a:ext cx="15" cy="73"/>
                  </a:xfrm>
                  <a:custGeom>
                    <a:avLst/>
                    <a:gdLst>
                      <a:gd name="T0" fmla="*/ 6 w 15"/>
                      <a:gd name="T1" fmla="*/ 0 h 73"/>
                      <a:gd name="T2" fmla="*/ 0 w 15"/>
                      <a:gd name="T3" fmla="*/ 7 h 73"/>
                      <a:gd name="T4" fmla="*/ 0 w 15"/>
                      <a:gd name="T5" fmla="*/ 73 h 73"/>
                      <a:gd name="T6" fmla="*/ 15 w 15"/>
                      <a:gd name="T7" fmla="*/ 73 h 73"/>
                      <a:gd name="T8" fmla="*/ 15 w 15"/>
                      <a:gd name="T9" fmla="*/ 7 h 73"/>
                      <a:gd name="T10" fmla="*/ 6 w 15"/>
                      <a:gd name="T11" fmla="*/ 13 h 73"/>
                      <a:gd name="T12" fmla="*/ 6 w 15"/>
                      <a:gd name="T13" fmla="*/ 0 h 73"/>
                      <a:gd name="T14" fmla="*/ 0 w 15"/>
                      <a:gd name="T15" fmla="*/ 0 h 73"/>
                      <a:gd name="T16" fmla="*/ 0 w 15"/>
                      <a:gd name="T17" fmla="*/ 7 h 73"/>
                      <a:gd name="T18" fmla="*/ 6 w 1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3">
                        <a:moveTo>
                          <a:pt x="6" y="0"/>
                        </a:moveTo>
                        <a:lnTo>
                          <a:pt x="0" y="7"/>
                        </a:lnTo>
                        <a:lnTo>
                          <a:pt x="0" y="73"/>
                        </a:lnTo>
                        <a:lnTo>
                          <a:pt x="15" y="73"/>
                        </a:lnTo>
                        <a:lnTo>
                          <a:pt x="15" y="7"/>
                        </a:lnTo>
                        <a:lnTo>
                          <a:pt x="6" y="13"/>
                        </a:lnTo>
                        <a:lnTo>
                          <a:pt x="6" y="0"/>
                        </a:lnTo>
                        <a:lnTo>
                          <a:pt x="0" y="0"/>
                        </a:lnTo>
                        <a:lnTo>
                          <a:pt x="0" y="7"/>
                        </a:lnTo>
                        <a:lnTo>
                          <a:pt x="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0" name="Freeform 3978"/>
                  <p:cNvSpPr>
                    <a:spLocks/>
                  </p:cNvSpPr>
                  <p:nvPr/>
                </p:nvSpPr>
                <p:spPr bwMode="auto">
                  <a:xfrm>
                    <a:off x="2297" y="3146"/>
                    <a:ext cx="15" cy="73"/>
                  </a:xfrm>
                  <a:custGeom>
                    <a:avLst/>
                    <a:gdLst>
                      <a:gd name="T0" fmla="*/ 6 w 15"/>
                      <a:gd name="T1" fmla="*/ 0 h 73"/>
                      <a:gd name="T2" fmla="*/ 0 w 15"/>
                      <a:gd name="T3" fmla="*/ 7 h 73"/>
                      <a:gd name="T4" fmla="*/ 0 w 15"/>
                      <a:gd name="T5" fmla="*/ 73 h 73"/>
                      <a:gd name="T6" fmla="*/ 15 w 15"/>
                      <a:gd name="T7" fmla="*/ 73 h 73"/>
                      <a:gd name="T8" fmla="*/ 15 w 15"/>
                      <a:gd name="T9" fmla="*/ 7 h 73"/>
                      <a:gd name="T10" fmla="*/ 6 w 15"/>
                      <a:gd name="T11" fmla="*/ 13 h 73"/>
                      <a:gd name="T12" fmla="*/ 6 w 15"/>
                      <a:gd name="T13" fmla="*/ 0 h 73"/>
                      <a:gd name="T14" fmla="*/ 0 w 15"/>
                      <a:gd name="T15" fmla="*/ 0 h 73"/>
                      <a:gd name="T16" fmla="*/ 0 w 15"/>
                      <a:gd name="T17" fmla="*/ 7 h 73"/>
                      <a:gd name="T18" fmla="*/ 6 w 1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3">
                        <a:moveTo>
                          <a:pt x="6" y="0"/>
                        </a:moveTo>
                        <a:lnTo>
                          <a:pt x="0" y="7"/>
                        </a:lnTo>
                        <a:lnTo>
                          <a:pt x="0" y="73"/>
                        </a:lnTo>
                        <a:lnTo>
                          <a:pt x="15" y="73"/>
                        </a:lnTo>
                        <a:lnTo>
                          <a:pt x="15" y="7"/>
                        </a:lnTo>
                        <a:lnTo>
                          <a:pt x="6" y="13"/>
                        </a:lnTo>
                        <a:lnTo>
                          <a:pt x="6" y="0"/>
                        </a:lnTo>
                        <a:lnTo>
                          <a:pt x="0" y="0"/>
                        </a:lnTo>
                        <a:lnTo>
                          <a:pt x="0" y="7"/>
                        </a:lnTo>
                        <a:lnTo>
                          <a:pt x="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30" name="Group 3979"/>
                <p:cNvGrpSpPr>
                  <a:grpSpLocks/>
                </p:cNvGrpSpPr>
                <p:nvPr/>
              </p:nvGrpSpPr>
              <p:grpSpPr bwMode="auto">
                <a:xfrm>
                  <a:off x="2303" y="3142"/>
                  <a:ext cx="43" cy="13"/>
                  <a:chOff x="2303" y="3142"/>
                  <a:chExt cx="43" cy="13"/>
                </a:xfrm>
              </p:grpSpPr>
              <p:sp>
                <p:nvSpPr>
                  <p:cNvPr id="457" name="Freeform 3980"/>
                  <p:cNvSpPr>
                    <a:spLocks/>
                  </p:cNvSpPr>
                  <p:nvPr/>
                </p:nvSpPr>
                <p:spPr bwMode="auto">
                  <a:xfrm>
                    <a:off x="2303" y="3142"/>
                    <a:ext cx="43" cy="13"/>
                  </a:xfrm>
                  <a:custGeom>
                    <a:avLst/>
                    <a:gdLst>
                      <a:gd name="T0" fmla="*/ 31 w 43"/>
                      <a:gd name="T1" fmla="*/ 7 h 13"/>
                      <a:gd name="T2" fmla="*/ 37 w 43"/>
                      <a:gd name="T3" fmla="*/ 1 h 13"/>
                      <a:gd name="T4" fmla="*/ 0 w 43"/>
                      <a:gd name="T5" fmla="*/ 0 h 13"/>
                      <a:gd name="T6" fmla="*/ 0 w 43"/>
                      <a:gd name="T7" fmla="*/ 13 h 13"/>
                      <a:gd name="T8" fmla="*/ 37 w 43"/>
                      <a:gd name="T9" fmla="*/ 13 h 13"/>
                      <a:gd name="T10" fmla="*/ 43 w 43"/>
                      <a:gd name="T11" fmla="*/ 7 h 13"/>
                      <a:gd name="T12" fmla="*/ 37 w 43"/>
                      <a:gd name="T13" fmla="*/ 13 h 13"/>
                      <a:gd name="T14" fmla="*/ 43 w 43"/>
                      <a:gd name="T15" fmla="*/ 13 h 13"/>
                      <a:gd name="T16" fmla="*/ 43 w 43"/>
                      <a:gd name="T17" fmla="*/ 7 h 13"/>
                      <a:gd name="T18" fmla="*/ 31 w 43"/>
                      <a:gd name="T1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
                        <a:moveTo>
                          <a:pt x="31" y="7"/>
                        </a:moveTo>
                        <a:lnTo>
                          <a:pt x="37" y="1"/>
                        </a:lnTo>
                        <a:lnTo>
                          <a:pt x="0" y="0"/>
                        </a:lnTo>
                        <a:lnTo>
                          <a:pt x="0" y="13"/>
                        </a:lnTo>
                        <a:lnTo>
                          <a:pt x="37" y="13"/>
                        </a:lnTo>
                        <a:lnTo>
                          <a:pt x="43" y="7"/>
                        </a:lnTo>
                        <a:lnTo>
                          <a:pt x="37" y="13"/>
                        </a:lnTo>
                        <a:lnTo>
                          <a:pt x="43" y="13"/>
                        </a:lnTo>
                        <a:lnTo>
                          <a:pt x="43" y="7"/>
                        </a:lnTo>
                        <a:lnTo>
                          <a:pt x="31" y="7"/>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8" name="Freeform 3981"/>
                  <p:cNvSpPr>
                    <a:spLocks/>
                  </p:cNvSpPr>
                  <p:nvPr/>
                </p:nvSpPr>
                <p:spPr bwMode="auto">
                  <a:xfrm>
                    <a:off x="2303" y="3142"/>
                    <a:ext cx="43" cy="13"/>
                  </a:xfrm>
                  <a:custGeom>
                    <a:avLst/>
                    <a:gdLst>
                      <a:gd name="T0" fmla="*/ 31 w 43"/>
                      <a:gd name="T1" fmla="*/ 7 h 13"/>
                      <a:gd name="T2" fmla="*/ 37 w 43"/>
                      <a:gd name="T3" fmla="*/ 1 h 13"/>
                      <a:gd name="T4" fmla="*/ 0 w 43"/>
                      <a:gd name="T5" fmla="*/ 0 h 13"/>
                      <a:gd name="T6" fmla="*/ 0 w 43"/>
                      <a:gd name="T7" fmla="*/ 13 h 13"/>
                      <a:gd name="T8" fmla="*/ 37 w 43"/>
                      <a:gd name="T9" fmla="*/ 13 h 13"/>
                      <a:gd name="T10" fmla="*/ 43 w 43"/>
                      <a:gd name="T11" fmla="*/ 7 h 13"/>
                      <a:gd name="T12" fmla="*/ 37 w 43"/>
                      <a:gd name="T13" fmla="*/ 13 h 13"/>
                      <a:gd name="T14" fmla="*/ 43 w 43"/>
                      <a:gd name="T15" fmla="*/ 13 h 13"/>
                      <a:gd name="T16" fmla="*/ 43 w 43"/>
                      <a:gd name="T17" fmla="*/ 7 h 13"/>
                      <a:gd name="T18" fmla="*/ 31 w 43"/>
                      <a:gd name="T1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
                        <a:moveTo>
                          <a:pt x="31" y="7"/>
                        </a:moveTo>
                        <a:lnTo>
                          <a:pt x="37" y="1"/>
                        </a:lnTo>
                        <a:lnTo>
                          <a:pt x="0" y="0"/>
                        </a:lnTo>
                        <a:lnTo>
                          <a:pt x="0" y="13"/>
                        </a:lnTo>
                        <a:lnTo>
                          <a:pt x="37" y="13"/>
                        </a:lnTo>
                        <a:lnTo>
                          <a:pt x="43" y="7"/>
                        </a:lnTo>
                        <a:lnTo>
                          <a:pt x="37" y="13"/>
                        </a:lnTo>
                        <a:lnTo>
                          <a:pt x="43" y="13"/>
                        </a:lnTo>
                        <a:lnTo>
                          <a:pt x="43" y="7"/>
                        </a:lnTo>
                        <a:lnTo>
                          <a:pt x="31" y="7"/>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31" name="Group 3982"/>
                <p:cNvGrpSpPr>
                  <a:grpSpLocks/>
                </p:cNvGrpSpPr>
                <p:nvPr/>
              </p:nvGrpSpPr>
              <p:grpSpPr bwMode="auto">
                <a:xfrm>
                  <a:off x="2303" y="3153"/>
                  <a:ext cx="304" cy="68"/>
                  <a:chOff x="2303" y="3153"/>
                  <a:chExt cx="304" cy="68"/>
                </a:xfrm>
              </p:grpSpPr>
              <p:sp>
                <p:nvSpPr>
                  <p:cNvPr id="455" name="Freeform 3983"/>
                  <p:cNvSpPr>
                    <a:spLocks/>
                  </p:cNvSpPr>
                  <p:nvPr/>
                </p:nvSpPr>
                <p:spPr bwMode="auto">
                  <a:xfrm>
                    <a:off x="2303" y="3153"/>
                    <a:ext cx="304" cy="68"/>
                  </a:xfrm>
                  <a:custGeom>
                    <a:avLst/>
                    <a:gdLst>
                      <a:gd name="T0" fmla="*/ 152 w 304"/>
                      <a:gd name="T1" fmla="*/ 0 h 68"/>
                      <a:gd name="T2" fmla="*/ 206 w 304"/>
                      <a:gd name="T3" fmla="*/ 0 h 68"/>
                      <a:gd name="T4" fmla="*/ 252 w 304"/>
                      <a:gd name="T5" fmla="*/ 0 h 68"/>
                      <a:gd name="T6" fmla="*/ 285 w 304"/>
                      <a:gd name="T7" fmla="*/ 0 h 68"/>
                      <a:gd name="T8" fmla="*/ 299 w 304"/>
                      <a:gd name="T9" fmla="*/ 0 h 68"/>
                      <a:gd name="T10" fmla="*/ 301 w 304"/>
                      <a:gd name="T11" fmla="*/ 1 h 68"/>
                      <a:gd name="T12" fmla="*/ 303 w 304"/>
                      <a:gd name="T13" fmla="*/ 2 h 68"/>
                      <a:gd name="T14" fmla="*/ 304 w 304"/>
                      <a:gd name="T15" fmla="*/ 4 h 68"/>
                      <a:gd name="T16" fmla="*/ 304 w 304"/>
                      <a:gd name="T17" fmla="*/ 5 h 68"/>
                      <a:gd name="T18" fmla="*/ 304 w 304"/>
                      <a:gd name="T19" fmla="*/ 9 h 68"/>
                      <a:gd name="T20" fmla="*/ 304 w 304"/>
                      <a:gd name="T21" fmla="*/ 16 h 68"/>
                      <a:gd name="T22" fmla="*/ 304 w 304"/>
                      <a:gd name="T23" fmla="*/ 25 h 68"/>
                      <a:gd name="T24" fmla="*/ 304 w 304"/>
                      <a:gd name="T25" fmla="*/ 33 h 68"/>
                      <a:gd name="T26" fmla="*/ 304 w 304"/>
                      <a:gd name="T27" fmla="*/ 44 h 68"/>
                      <a:gd name="T28" fmla="*/ 304 w 304"/>
                      <a:gd name="T29" fmla="*/ 52 h 68"/>
                      <a:gd name="T30" fmla="*/ 304 w 304"/>
                      <a:gd name="T31" fmla="*/ 60 h 68"/>
                      <a:gd name="T32" fmla="*/ 304 w 304"/>
                      <a:gd name="T33" fmla="*/ 62 h 68"/>
                      <a:gd name="T34" fmla="*/ 304 w 304"/>
                      <a:gd name="T35" fmla="*/ 65 h 68"/>
                      <a:gd name="T36" fmla="*/ 303 w 304"/>
                      <a:gd name="T37" fmla="*/ 66 h 68"/>
                      <a:gd name="T38" fmla="*/ 301 w 304"/>
                      <a:gd name="T39" fmla="*/ 68 h 68"/>
                      <a:gd name="T40" fmla="*/ 299 w 304"/>
                      <a:gd name="T41" fmla="*/ 68 h 68"/>
                      <a:gd name="T42" fmla="*/ 285 w 304"/>
                      <a:gd name="T43" fmla="*/ 68 h 68"/>
                      <a:gd name="T44" fmla="*/ 252 w 304"/>
                      <a:gd name="T45" fmla="*/ 68 h 68"/>
                      <a:gd name="T46" fmla="*/ 206 w 304"/>
                      <a:gd name="T47" fmla="*/ 68 h 68"/>
                      <a:gd name="T48" fmla="*/ 152 w 304"/>
                      <a:gd name="T49" fmla="*/ 68 h 68"/>
                      <a:gd name="T50" fmla="*/ 99 w 304"/>
                      <a:gd name="T51" fmla="*/ 68 h 68"/>
                      <a:gd name="T52" fmla="*/ 53 w 304"/>
                      <a:gd name="T53" fmla="*/ 68 h 68"/>
                      <a:gd name="T54" fmla="*/ 21 w 304"/>
                      <a:gd name="T55" fmla="*/ 68 h 68"/>
                      <a:gd name="T56" fmla="*/ 5 w 304"/>
                      <a:gd name="T57" fmla="*/ 68 h 68"/>
                      <a:gd name="T58" fmla="*/ 4 w 304"/>
                      <a:gd name="T59" fmla="*/ 68 h 68"/>
                      <a:gd name="T60" fmla="*/ 3 w 304"/>
                      <a:gd name="T61" fmla="*/ 66 h 68"/>
                      <a:gd name="T62" fmla="*/ 1 w 304"/>
                      <a:gd name="T63" fmla="*/ 66 h 68"/>
                      <a:gd name="T64" fmla="*/ 0 w 304"/>
                      <a:gd name="T65" fmla="*/ 62 h 68"/>
                      <a:gd name="T66" fmla="*/ 0 w 304"/>
                      <a:gd name="T67" fmla="*/ 60 h 68"/>
                      <a:gd name="T68" fmla="*/ 0 w 304"/>
                      <a:gd name="T69" fmla="*/ 52 h 68"/>
                      <a:gd name="T70" fmla="*/ 0 w 304"/>
                      <a:gd name="T71" fmla="*/ 45 h 68"/>
                      <a:gd name="T72" fmla="*/ 0 w 304"/>
                      <a:gd name="T73" fmla="*/ 36 h 68"/>
                      <a:gd name="T74" fmla="*/ 0 w 304"/>
                      <a:gd name="T75" fmla="*/ 26 h 68"/>
                      <a:gd name="T76" fmla="*/ 0 w 304"/>
                      <a:gd name="T77" fmla="*/ 17 h 68"/>
                      <a:gd name="T78" fmla="*/ 0 w 304"/>
                      <a:gd name="T79" fmla="*/ 10 h 68"/>
                      <a:gd name="T80" fmla="*/ 0 w 304"/>
                      <a:gd name="T81" fmla="*/ 6 h 68"/>
                      <a:gd name="T82" fmla="*/ 1 w 304"/>
                      <a:gd name="T83" fmla="*/ 5 h 68"/>
                      <a:gd name="T84" fmla="*/ 3 w 304"/>
                      <a:gd name="T85" fmla="*/ 3 h 68"/>
                      <a:gd name="T86" fmla="*/ 5 w 304"/>
                      <a:gd name="T87" fmla="*/ 2 h 68"/>
                      <a:gd name="T88" fmla="*/ 5 w 304"/>
                      <a:gd name="T89" fmla="*/ 0 h 68"/>
                      <a:gd name="T90" fmla="*/ 20 w 304"/>
                      <a:gd name="T91" fmla="*/ 0 h 68"/>
                      <a:gd name="T92" fmla="*/ 53 w 304"/>
                      <a:gd name="T93" fmla="*/ 0 h 68"/>
                      <a:gd name="T94" fmla="*/ 99 w 304"/>
                      <a:gd name="T95" fmla="*/ 0 h 68"/>
                      <a:gd name="T96" fmla="*/ 152 w 304"/>
                      <a:gd name="T9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68">
                        <a:moveTo>
                          <a:pt x="152" y="0"/>
                        </a:moveTo>
                        <a:lnTo>
                          <a:pt x="206" y="0"/>
                        </a:lnTo>
                        <a:lnTo>
                          <a:pt x="252" y="0"/>
                        </a:lnTo>
                        <a:lnTo>
                          <a:pt x="285" y="0"/>
                        </a:lnTo>
                        <a:lnTo>
                          <a:pt x="299" y="0"/>
                        </a:lnTo>
                        <a:lnTo>
                          <a:pt x="301" y="1"/>
                        </a:lnTo>
                        <a:lnTo>
                          <a:pt x="303" y="2"/>
                        </a:lnTo>
                        <a:lnTo>
                          <a:pt x="304" y="4"/>
                        </a:lnTo>
                        <a:lnTo>
                          <a:pt x="304" y="5"/>
                        </a:lnTo>
                        <a:lnTo>
                          <a:pt x="304" y="9"/>
                        </a:lnTo>
                        <a:lnTo>
                          <a:pt x="304" y="16"/>
                        </a:lnTo>
                        <a:lnTo>
                          <a:pt x="304" y="25"/>
                        </a:lnTo>
                        <a:lnTo>
                          <a:pt x="304" y="33"/>
                        </a:lnTo>
                        <a:lnTo>
                          <a:pt x="304" y="44"/>
                        </a:lnTo>
                        <a:lnTo>
                          <a:pt x="304" y="52"/>
                        </a:lnTo>
                        <a:lnTo>
                          <a:pt x="304" y="60"/>
                        </a:lnTo>
                        <a:lnTo>
                          <a:pt x="304" y="62"/>
                        </a:lnTo>
                        <a:lnTo>
                          <a:pt x="304" y="65"/>
                        </a:lnTo>
                        <a:lnTo>
                          <a:pt x="303" y="66"/>
                        </a:lnTo>
                        <a:lnTo>
                          <a:pt x="301" y="68"/>
                        </a:lnTo>
                        <a:lnTo>
                          <a:pt x="299" y="68"/>
                        </a:lnTo>
                        <a:lnTo>
                          <a:pt x="285" y="68"/>
                        </a:lnTo>
                        <a:lnTo>
                          <a:pt x="252" y="68"/>
                        </a:lnTo>
                        <a:lnTo>
                          <a:pt x="206" y="68"/>
                        </a:lnTo>
                        <a:lnTo>
                          <a:pt x="152" y="68"/>
                        </a:lnTo>
                        <a:lnTo>
                          <a:pt x="99" y="68"/>
                        </a:lnTo>
                        <a:lnTo>
                          <a:pt x="53" y="68"/>
                        </a:lnTo>
                        <a:lnTo>
                          <a:pt x="21" y="68"/>
                        </a:lnTo>
                        <a:lnTo>
                          <a:pt x="5" y="68"/>
                        </a:lnTo>
                        <a:lnTo>
                          <a:pt x="4" y="68"/>
                        </a:lnTo>
                        <a:lnTo>
                          <a:pt x="3" y="66"/>
                        </a:lnTo>
                        <a:lnTo>
                          <a:pt x="1" y="66"/>
                        </a:lnTo>
                        <a:lnTo>
                          <a:pt x="0" y="62"/>
                        </a:lnTo>
                        <a:lnTo>
                          <a:pt x="0" y="60"/>
                        </a:lnTo>
                        <a:lnTo>
                          <a:pt x="0" y="52"/>
                        </a:lnTo>
                        <a:lnTo>
                          <a:pt x="0" y="45"/>
                        </a:lnTo>
                        <a:lnTo>
                          <a:pt x="0" y="36"/>
                        </a:lnTo>
                        <a:lnTo>
                          <a:pt x="0" y="26"/>
                        </a:lnTo>
                        <a:lnTo>
                          <a:pt x="0" y="17"/>
                        </a:lnTo>
                        <a:lnTo>
                          <a:pt x="0" y="10"/>
                        </a:lnTo>
                        <a:lnTo>
                          <a:pt x="0" y="6"/>
                        </a:lnTo>
                        <a:lnTo>
                          <a:pt x="1" y="5"/>
                        </a:lnTo>
                        <a:lnTo>
                          <a:pt x="3" y="3"/>
                        </a:lnTo>
                        <a:lnTo>
                          <a:pt x="5" y="2"/>
                        </a:lnTo>
                        <a:lnTo>
                          <a:pt x="5" y="0"/>
                        </a:lnTo>
                        <a:lnTo>
                          <a:pt x="20" y="0"/>
                        </a:lnTo>
                        <a:lnTo>
                          <a:pt x="53" y="0"/>
                        </a:lnTo>
                        <a:lnTo>
                          <a:pt x="99" y="0"/>
                        </a:lnTo>
                        <a:lnTo>
                          <a:pt x="152"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6" name="Freeform 3984"/>
                  <p:cNvSpPr>
                    <a:spLocks/>
                  </p:cNvSpPr>
                  <p:nvPr/>
                </p:nvSpPr>
                <p:spPr bwMode="auto">
                  <a:xfrm>
                    <a:off x="2303" y="3153"/>
                    <a:ext cx="304" cy="68"/>
                  </a:xfrm>
                  <a:custGeom>
                    <a:avLst/>
                    <a:gdLst>
                      <a:gd name="T0" fmla="*/ 152 w 304"/>
                      <a:gd name="T1" fmla="*/ 0 h 68"/>
                      <a:gd name="T2" fmla="*/ 206 w 304"/>
                      <a:gd name="T3" fmla="*/ 0 h 68"/>
                      <a:gd name="T4" fmla="*/ 252 w 304"/>
                      <a:gd name="T5" fmla="*/ 0 h 68"/>
                      <a:gd name="T6" fmla="*/ 285 w 304"/>
                      <a:gd name="T7" fmla="*/ 0 h 68"/>
                      <a:gd name="T8" fmla="*/ 299 w 304"/>
                      <a:gd name="T9" fmla="*/ 0 h 68"/>
                      <a:gd name="T10" fmla="*/ 301 w 304"/>
                      <a:gd name="T11" fmla="*/ 1 h 68"/>
                      <a:gd name="T12" fmla="*/ 303 w 304"/>
                      <a:gd name="T13" fmla="*/ 2 h 68"/>
                      <a:gd name="T14" fmla="*/ 304 w 304"/>
                      <a:gd name="T15" fmla="*/ 4 h 68"/>
                      <a:gd name="T16" fmla="*/ 304 w 304"/>
                      <a:gd name="T17" fmla="*/ 5 h 68"/>
                      <a:gd name="T18" fmla="*/ 304 w 304"/>
                      <a:gd name="T19" fmla="*/ 9 h 68"/>
                      <a:gd name="T20" fmla="*/ 304 w 304"/>
                      <a:gd name="T21" fmla="*/ 16 h 68"/>
                      <a:gd name="T22" fmla="*/ 304 w 304"/>
                      <a:gd name="T23" fmla="*/ 25 h 68"/>
                      <a:gd name="T24" fmla="*/ 304 w 304"/>
                      <a:gd name="T25" fmla="*/ 33 h 68"/>
                      <a:gd name="T26" fmla="*/ 304 w 304"/>
                      <a:gd name="T27" fmla="*/ 44 h 68"/>
                      <a:gd name="T28" fmla="*/ 304 w 304"/>
                      <a:gd name="T29" fmla="*/ 52 h 68"/>
                      <a:gd name="T30" fmla="*/ 304 w 304"/>
                      <a:gd name="T31" fmla="*/ 60 h 68"/>
                      <a:gd name="T32" fmla="*/ 304 w 304"/>
                      <a:gd name="T33" fmla="*/ 62 h 68"/>
                      <a:gd name="T34" fmla="*/ 304 w 304"/>
                      <a:gd name="T35" fmla="*/ 65 h 68"/>
                      <a:gd name="T36" fmla="*/ 303 w 304"/>
                      <a:gd name="T37" fmla="*/ 66 h 68"/>
                      <a:gd name="T38" fmla="*/ 301 w 304"/>
                      <a:gd name="T39" fmla="*/ 68 h 68"/>
                      <a:gd name="T40" fmla="*/ 299 w 304"/>
                      <a:gd name="T41" fmla="*/ 68 h 68"/>
                      <a:gd name="T42" fmla="*/ 285 w 304"/>
                      <a:gd name="T43" fmla="*/ 68 h 68"/>
                      <a:gd name="T44" fmla="*/ 252 w 304"/>
                      <a:gd name="T45" fmla="*/ 68 h 68"/>
                      <a:gd name="T46" fmla="*/ 206 w 304"/>
                      <a:gd name="T47" fmla="*/ 68 h 68"/>
                      <a:gd name="T48" fmla="*/ 152 w 304"/>
                      <a:gd name="T49" fmla="*/ 68 h 68"/>
                      <a:gd name="T50" fmla="*/ 99 w 304"/>
                      <a:gd name="T51" fmla="*/ 68 h 68"/>
                      <a:gd name="T52" fmla="*/ 53 w 304"/>
                      <a:gd name="T53" fmla="*/ 68 h 68"/>
                      <a:gd name="T54" fmla="*/ 21 w 304"/>
                      <a:gd name="T55" fmla="*/ 68 h 68"/>
                      <a:gd name="T56" fmla="*/ 5 w 304"/>
                      <a:gd name="T57" fmla="*/ 68 h 68"/>
                      <a:gd name="T58" fmla="*/ 4 w 304"/>
                      <a:gd name="T59" fmla="*/ 68 h 68"/>
                      <a:gd name="T60" fmla="*/ 3 w 304"/>
                      <a:gd name="T61" fmla="*/ 66 h 68"/>
                      <a:gd name="T62" fmla="*/ 1 w 304"/>
                      <a:gd name="T63" fmla="*/ 66 h 68"/>
                      <a:gd name="T64" fmla="*/ 0 w 304"/>
                      <a:gd name="T65" fmla="*/ 62 h 68"/>
                      <a:gd name="T66" fmla="*/ 0 w 304"/>
                      <a:gd name="T67" fmla="*/ 60 h 68"/>
                      <a:gd name="T68" fmla="*/ 0 w 304"/>
                      <a:gd name="T69" fmla="*/ 52 h 68"/>
                      <a:gd name="T70" fmla="*/ 0 w 304"/>
                      <a:gd name="T71" fmla="*/ 45 h 68"/>
                      <a:gd name="T72" fmla="*/ 0 w 304"/>
                      <a:gd name="T73" fmla="*/ 36 h 68"/>
                      <a:gd name="T74" fmla="*/ 0 w 304"/>
                      <a:gd name="T75" fmla="*/ 26 h 68"/>
                      <a:gd name="T76" fmla="*/ 0 w 304"/>
                      <a:gd name="T77" fmla="*/ 17 h 68"/>
                      <a:gd name="T78" fmla="*/ 0 w 304"/>
                      <a:gd name="T79" fmla="*/ 10 h 68"/>
                      <a:gd name="T80" fmla="*/ 0 w 304"/>
                      <a:gd name="T81" fmla="*/ 6 h 68"/>
                      <a:gd name="T82" fmla="*/ 1 w 304"/>
                      <a:gd name="T83" fmla="*/ 5 h 68"/>
                      <a:gd name="T84" fmla="*/ 3 w 304"/>
                      <a:gd name="T85" fmla="*/ 3 h 68"/>
                      <a:gd name="T86" fmla="*/ 5 w 304"/>
                      <a:gd name="T87" fmla="*/ 2 h 68"/>
                      <a:gd name="T88" fmla="*/ 5 w 304"/>
                      <a:gd name="T89" fmla="*/ 0 h 68"/>
                      <a:gd name="T90" fmla="*/ 20 w 304"/>
                      <a:gd name="T91" fmla="*/ 0 h 68"/>
                      <a:gd name="T92" fmla="*/ 53 w 304"/>
                      <a:gd name="T93" fmla="*/ 0 h 68"/>
                      <a:gd name="T94" fmla="*/ 99 w 304"/>
                      <a:gd name="T95" fmla="*/ 0 h 68"/>
                      <a:gd name="T96" fmla="*/ 152 w 304"/>
                      <a:gd name="T9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4" h="68">
                        <a:moveTo>
                          <a:pt x="152" y="0"/>
                        </a:moveTo>
                        <a:lnTo>
                          <a:pt x="206" y="0"/>
                        </a:lnTo>
                        <a:lnTo>
                          <a:pt x="252" y="0"/>
                        </a:lnTo>
                        <a:lnTo>
                          <a:pt x="285" y="0"/>
                        </a:lnTo>
                        <a:lnTo>
                          <a:pt x="299" y="0"/>
                        </a:lnTo>
                        <a:lnTo>
                          <a:pt x="301" y="1"/>
                        </a:lnTo>
                        <a:lnTo>
                          <a:pt x="303" y="2"/>
                        </a:lnTo>
                        <a:lnTo>
                          <a:pt x="304" y="4"/>
                        </a:lnTo>
                        <a:lnTo>
                          <a:pt x="304" y="5"/>
                        </a:lnTo>
                        <a:lnTo>
                          <a:pt x="304" y="9"/>
                        </a:lnTo>
                        <a:lnTo>
                          <a:pt x="304" y="16"/>
                        </a:lnTo>
                        <a:lnTo>
                          <a:pt x="304" y="25"/>
                        </a:lnTo>
                        <a:lnTo>
                          <a:pt x="304" y="33"/>
                        </a:lnTo>
                        <a:lnTo>
                          <a:pt x="304" y="44"/>
                        </a:lnTo>
                        <a:lnTo>
                          <a:pt x="304" y="52"/>
                        </a:lnTo>
                        <a:lnTo>
                          <a:pt x="304" y="60"/>
                        </a:lnTo>
                        <a:lnTo>
                          <a:pt x="304" y="62"/>
                        </a:lnTo>
                        <a:lnTo>
                          <a:pt x="304" y="65"/>
                        </a:lnTo>
                        <a:lnTo>
                          <a:pt x="303" y="66"/>
                        </a:lnTo>
                        <a:lnTo>
                          <a:pt x="301" y="68"/>
                        </a:lnTo>
                        <a:lnTo>
                          <a:pt x="299" y="68"/>
                        </a:lnTo>
                        <a:lnTo>
                          <a:pt x="285" y="68"/>
                        </a:lnTo>
                        <a:lnTo>
                          <a:pt x="252" y="68"/>
                        </a:lnTo>
                        <a:lnTo>
                          <a:pt x="206" y="68"/>
                        </a:lnTo>
                        <a:lnTo>
                          <a:pt x="152" y="68"/>
                        </a:lnTo>
                        <a:lnTo>
                          <a:pt x="99" y="68"/>
                        </a:lnTo>
                        <a:lnTo>
                          <a:pt x="53" y="68"/>
                        </a:lnTo>
                        <a:lnTo>
                          <a:pt x="21" y="68"/>
                        </a:lnTo>
                        <a:lnTo>
                          <a:pt x="5" y="68"/>
                        </a:lnTo>
                        <a:lnTo>
                          <a:pt x="4" y="68"/>
                        </a:lnTo>
                        <a:lnTo>
                          <a:pt x="3" y="66"/>
                        </a:lnTo>
                        <a:lnTo>
                          <a:pt x="1" y="66"/>
                        </a:lnTo>
                        <a:lnTo>
                          <a:pt x="0" y="62"/>
                        </a:lnTo>
                        <a:lnTo>
                          <a:pt x="0" y="60"/>
                        </a:lnTo>
                        <a:lnTo>
                          <a:pt x="0" y="52"/>
                        </a:lnTo>
                        <a:lnTo>
                          <a:pt x="0" y="45"/>
                        </a:lnTo>
                        <a:lnTo>
                          <a:pt x="0" y="36"/>
                        </a:lnTo>
                        <a:lnTo>
                          <a:pt x="0" y="26"/>
                        </a:lnTo>
                        <a:lnTo>
                          <a:pt x="0" y="17"/>
                        </a:lnTo>
                        <a:lnTo>
                          <a:pt x="0" y="10"/>
                        </a:lnTo>
                        <a:lnTo>
                          <a:pt x="0" y="6"/>
                        </a:lnTo>
                        <a:lnTo>
                          <a:pt x="1" y="5"/>
                        </a:lnTo>
                        <a:lnTo>
                          <a:pt x="3" y="3"/>
                        </a:lnTo>
                        <a:lnTo>
                          <a:pt x="5" y="2"/>
                        </a:lnTo>
                        <a:lnTo>
                          <a:pt x="5" y="0"/>
                        </a:lnTo>
                        <a:lnTo>
                          <a:pt x="20" y="0"/>
                        </a:lnTo>
                        <a:lnTo>
                          <a:pt x="53" y="0"/>
                        </a:lnTo>
                        <a:lnTo>
                          <a:pt x="99" y="0"/>
                        </a:lnTo>
                        <a:lnTo>
                          <a:pt x="152"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32" name="Group 3985"/>
                <p:cNvGrpSpPr>
                  <a:grpSpLocks/>
                </p:cNvGrpSpPr>
                <p:nvPr/>
              </p:nvGrpSpPr>
              <p:grpSpPr bwMode="auto">
                <a:xfrm>
                  <a:off x="2457" y="3142"/>
                  <a:ext cx="50" cy="13"/>
                  <a:chOff x="2457" y="3142"/>
                  <a:chExt cx="50" cy="13"/>
                </a:xfrm>
              </p:grpSpPr>
              <p:sp>
                <p:nvSpPr>
                  <p:cNvPr id="453" name="Freeform 3986"/>
                  <p:cNvSpPr>
                    <a:spLocks/>
                  </p:cNvSpPr>
                  <p:nvPr/>
                </p:nvSpPr>
                <p:spPr bwMode="auto">
                  <a:xfrm>
                    <a:off x="2457" y="3142"/>
                    <a:ext cx="50" cy="13"/>
                  </a:xfrm>
                  <a:custGeom>
                    <a:avLst/>
                    <a:gdLst>
                      <a:gd name="T0" fmla="*/ 50 w 50"/>
                      <a:gd name="T1" fmla="*/ 0 h 13"/>
                      <a:gd name="T2" fmla="*/ 50 w 50"/>
                      <a:gd name="T3" fmla="*/ 0 h 13"/>
                      <a:gd name="T4" fmla="*/ 0 w 50"/>
                      <a:gd name="T5" fmla="*/ 0 h 13"/>
                      <a:gd name="T6" fmla="*/ 0 w 50"/>
                      <a:gd name="T7" fmla="*/ 13 h 13"/>
                      <a:gd name="T8" fmla="*/ 50 w 50"/>
                      <a:gd name="T9" fmla="*/ 13 h 13"/>
                      <a:gd name="T10" fmla="*/ 50 w 50"/>
                      <a:gd name="T11" fmla="*/ 0 h 13"/>
                    </a:gdLst>
                    <a:ahLst/>
                    <a:cxnLst>
                      <a:cxn ang="0">
                        <a:pos x="T0" y="T1"/>
                      </a:cxn>
                      <a:cxn ang="0">
                        <a:pos x="T2" y="T3"/>
                      </a:cxn>
                      <a:cxn ang="0">
                        <a:pos x="T4" y="T5"/>
                      </a:cxn>
                      <a:cxn ang="0">
                        <a:pos x="T6" y="T7"/>
                      </a:cxn>
                      <a:cxn ang="0">
                        <a:pos x="T8" y="T9"/>
                      </a:cxn>
                      <a:cxn ang="0">
                        <a:pos x="T10" y="T11"/>
                      </a:cxn>
                    </a:cxnLst>
                    <a:rect l="0" t="0" r="r" b="b"/>
                    <a:pathLst>
                      <a:path w="50" h="13">
                        <a:moveTo>
                          <a:pt x="50" y="0"/>
                        </a:moveTo>
                        <a:lnTo>
                          <a:pt x="50" y="0"/>
                        </a:lnTo>
                        <a:lnTo>
                          <a:pt x="0" y="0"/>
                        </a:lnTo>
                        <a:lnTo>
                          <a:pt x="0" y="13"/>
                        </a:lnTo>
                        <a:lnTo>
                          <a:pt x="50" y="13"/>
                        </a:lnTo>
                        <a:lnTo>
                          <a:pt x="5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4" name="Freeform 3987"/>
                  <p:cNvSpPr>
                    <a:spLocks/>
                  </p:cNvSpPr>
                  <p:nvPr/>
                </p:nvSpPr>
                <p:spPr bwMode="auto">
                  <a:xfrm>
                    <a:off x="2457" y="3142"/>
                    <a:ext cx="50" cy="13"/>
                  </a:xfrm>
                  <a:custGeom>
                    <a:avLst/>
                    <a:gdLst>
                      <a:gd name="T0" fmla="*/ 50 w 50"/>
                      <a:gd name="T1" fmla="*/ 0 h 13"/>
                      <a:gd name="T2" fmla="*/ 50 w 50"/>
                      <a:gd name="T3" fmla="*/ 0 h 13"/>
                      <a:gd name="T4" fmla="*/ 0 w 50"/>
                      <a:gd name="T5" fmla="*/ 0 h 13"/>
                      <a:gd name="T6" fmla="*/ 0 w 50"/>
                      <a:gd name="T7" fmla="*/ 13 h 13"/>
                      <a:gd name="T8" fmla="*/ 50 w 50"/>
                      <a:gd name="T9" fmla="*/ 13 h 13"/>
                      <a:gd name="T10" fmla="*/ 50 w 50"/>
                      <a:gd name="T11" fmla="*/ 0 h 13"/>
                    </a:gdLst>
                    <a:ahLst/>
                    <a:cxnLst>
                      <a:cxn ang="0">
                        <a:pos x="T0" y="T1"/>
                      </a:cxn>
                      <a:cxn ang="0">
                        <a:pos x="T2" y="T3"/>
                      </a:cxn>
                      <a:cxn ang="0">
                        <a:pos x="T4" y="T5"/>
                      </a:cxn>
                      <a:cxn ang="0">
                        <a:pos x="T6" y="T7"/>
                      </a:cxn>
                      <a:cxn ang="0">
                        <a:pos x="T8" y="T9"/>
                      </a:cxn>
                      <a:cxn ang="0">
                        <a:pos x="T10" y="T11"/>
                      </a:cxn>
                    </a:cxnLst>
                    <a:rect l="0" t="0" r="r" b="b"/>
                    <a:pathLst>
                      <a:path w="50" h="13">
                        <a:moveTo>
                          <a:pt x="50" y="0"/>
                        </a:moveTo>
                        <a:lnTo>
                          <a:pt x="50" y="0"/>
                        </a:lnTo>
                        <a:lnTo>
                          <a:pt x="0" y="0"/>
                        </a:lnTo>
                        <a:lnTo>
                          <a:pt x="0" y="13"/>
                        </a:lnTo>
                        <a:lnTo>
                          <a:pt x="50" y="13"/>
                        </a:lnTo>
                        <a:lnTo>
                          <a:pt x="5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33" name="Group 3988"/>
                <p:cNvGrpSpPr>
                  <a:grpSpLocks/>
                </p:cNvGrpSpPr>
                <p:nvPr/>
              </p:nvGrpSpPr>
              <p:grpSpPr bwMode="auto">
                <a:xfrm>
                  <a:off x="2512" y="3142"/>
                  <a:ext cx="43" cy="13"/>
                  <a:chOff x="2512" y="3142"/>
                  <a:chExt cx="43" cy="13"/>
                </a:xfrm>
              </p:grpSpPr>
              <p:sp>
                <p:nvSpPr>
                  <p:cNvPr id="451" name="Freeform 3989"/>
                  <p:cNvSpPr>
                    <a:spLocks/>
                  </p:cNvSpPr>
                  <p:nvPr/>
                </p:nvSpPr>
                <p:spPr bwMode="auto">
                  <a:xfrm>
                    <a:off x="2512" y="3142"/>
                    <a:ext cx="43" cy="13"/>
                  </a:xfrm>
                  <a:custGeom>
                    <a:avLst/>
                    <a:gdLst>
                      <a:gd name="T0" fmla="*/ 43 w 43"/>
                      <a:gd name="T1" fmla="*/ 0 h 13"/>
                      <a:gd name="T2" fmla="*/ 43 w 43"/>
                      <a:gd name="T3" fmla="*/ 0 h 13"/>
                      <a:gd name="T4" fmla="*/ 0 w 43"/>
                      <a:gd name="T5" fmla="*/ 0 h 13"/>
                      <a:gd name="T6" fmla="*/ 0 w 43"/>
                      <a:gd name="T7" fmla="*/ 13 h 13"/>
                      <a:gd name="T8" fmla="*/ 43 w 43"/>
                      <a:gd name="T9" fmla="*/ 13 h 13"/>
                      <a:gd name="T10" fmla="*/ 43 w 43"/>
                      <a:gd name="T11" fmla="*/ 0 h 13"/>
                    </a:gdLst>
                    <a:ahLst/>
                    <a:cxnLst>
                      <a:cxn ang="0">
                        <a:pos x="T0" y="T1"/>
                      </a:cxn>
                      <a:cxn ang="0">
                        <a:pos x="T2" y="T3"/>
                      </a:cxn>
                      <a:cxn ang="0">
                        <a:pos x="T4" y="T5"/>
                      </a:cxn>
                      <a:cxn ang="0">
                        <a:pos x="T6" y="T7"/>
                      </a:cxn>
                      <a:cxn ang="0">
                        <a:pos x="T8" y="T9"/>
                      </a:cxn>
                      <a:cxn ang="0">
                        <a:pos x="T10" y="T11"/>
                      </a:cxn>
                    </a:cxnLst>
                    <a:rect l="0" t="0" r="r" b="b"/>
                    <a:pathLst>
                      <a:path w="43" h="13">
                        <a:moveTo>
                          <a:pt x="43" y="0"/>
                        </a:moveTo>
                        <a:lnTo>
                          <a:pt x="43" y="0"/>
                        </a:lnTo>
                        <a:lnTo>
                          <a:pt x="0" y="0"/>
                        </a:lnTo>
                        <a:lnTo>
                          <a:pt x="0" y="13"/>
                        </a:lnTo>
                        <a:lnTo>
                          <a:pt x="43" y="13"/>
                        </a:lnTo>
                        <a:lnTo>
                          <a:pt x="43"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2" name="Freeform 3990"/>
                  <p:cNvSpPr>
                    <a:spLocks/>
                  </p:cNvSpPr>
                  <p:nvPr/>
                </p:nvSpPr>
                <p:spPr bwMode="auto">
                  <a:xfrm>
                    <a:off x="2512" y="3142"/>
                    <a:ext cx="43" cy="13"/>
                  </a:xfrm>
                  <a:custGeom>
                    <a:avLst/>
                    <a:gdLst>
                      <a:gd name="T0" fmla="*/ 43 w 43"/>
                      <a:gd name="T1" fmla="*/ 0 h 13"/>
                      <a:gd name="T2" fmla="*/ 43 w 43"/>
                      <a:gd name="T3" fmla="*/ 0 h 13"/>
                      <a:gd name="T4" fmla="*/ 0 w 43"/>
                      <a:gd name="T5" fmla="*/ 0 h 13"/>
                      <a:gd name="T6" fmla="*/ 0 w 43"/>
                      <a:gd name="T7" fmla="*/ 13 h 13"/>
                      <a:gd name="T8" fmla="*/ 43 w 43"/>
                      <a:gd name="T9" fmla="*/ 13 h 13"/>
                      <a:gd name="T10" fmla="*/ 43 w 43"/>
                      <a:gd name="T11" fmla="*/ 0 h 13"/>
                    </a:gdLst>
                    <a:ahLst/>
                    <a:cxnLst>
                      <a:cxn ang="0">
                        <a:pos x="T0" y="T1"/>
                      </a:cxn>
                      <a:cxn ang="0">
                        <a:pos x="T2" y="T3"/>
                      </a:cxn>
                      <a:cxn ang="0">
                        <a:pos x="T4" y="T5"/>
                      </a:cxn>
                      <a:cxn ang="0">
                        <a:pos x="T6" y="T7"/>
                      </a:cxn>
                      <a:cxn ang="0">
                        <a:pos x="T8" y="T9"/>
                      </a:cxn>
                      <a:cxn ang="0">
                        <a:pos x="T10" y="T11"/>
                      </a:cxn>
                    </a:cxnLst>
                    <a:rect l="0" t="0" r="r" b="b"/>
                    <a:pathLst>
                      <a:path w="43" h="13">
                        <a:moveTo>
                          <a:pt x="43" y="0"/>
                        </a:moveTo>
                        <a:lnTo>
                          <a:pt x="43" y="0"/>
                        </a:lnTo>
                        <a:lnTo>
                          <a:pt x="0" y="0"/>
                        </a:lnTo>
                        <a:lnTo>
                          <a:pt x="0" y="13"/>
                        </a:lnTo>
                        <a:lnTo>
                          <a:pt x="43" y="13"/>
                        </a:lnTo>
                        <a:lnTo>
                          <a:pt x="43"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34" name="Group 3991"/>
                <p:cNvGrpSpPr>
                  <a:grpSpLocks/>
                </p:cNvGrpSpPr>
                <p:nvPr/>
              </p:nvGrpSpPr>
              <p:grpSpPr bwMode="auto">
                <a:xfrm>
                  <a:off x="2560" y="3142"/>
                  <a:ext cx="28" cy="13"/>
                  <a:chOff x="2560" y="3142"/>
                  <a:chExt cx="28" cy="13"/>
                </a:xfrm>
              </p:grpSpPr>
              <p:sp>
                <p:nvSpPr>
                  <p:cNvPr id="449" name="Freeform 3992"/>
                  <p:cNvSpPr>
                    <a:spLocks/>
                  </p:cNvSpPr>
                  <p:nvPr/>
                </p:nvSpPr>
                <p:spPr bwMode="auto">
                  <a:xfrm>
                    <a:off x="2560" y="3142"/>
                    <a:ext cx="28" cy="13"/>
                  </a:xfrm>
                  <a:custGeom>
                    <a:avLst/>
                    <a:gdLst>
                      <a:gd name="T0" fmla="*/ 28 w 28"/>
                      <a:gd name="T1" fmla="*/ 0 h 13"/>
                      <a:gd name="T2" fmla="*/ 28 w 28"/>
                      <a:gd name="T3" fmla="*/ 0 h 13"/>
                      <a:gd name="T4" fmla="*/ 0 w 28"/>
                      <a:gd name="T5" fmla="*/ 0 h 13"/>
                      <a:gd name="T6" fmla="*/ 0 w 28"/>
                      <a:gd name="T7" fmla="*/ 13 h 13"/>
                      <a:gd name="T8" fmla="*/ 28 w 28"/>
                      <a:gd name="T9" fmla="*/ 13 h 13"/>
                      <a:gd name="T10" fmla="*/ 28 w 28"/>
                      <a:gd name="T11" fmla="*/ 0 h 13"/>
                    </a:gdLst>
                    <a:ahLst/>
                    <a:cxnLst>
                      <a:cxn ang="0">
                        <a:pos x="T0" y="T1"/>
                      </a:cxn>
                      <a:cxn ang="0">
                        <a:pos x="T2" y="T3"/>
                      </a:cxn>
                      <a:cxn ang="0">
                        <a:pos x="T4" y="T5"/>
                      </a:cxn>
                      <a:cxn ang="0">
                        <a:pos x="T6" y="T7"/>
                      </a:cxn>
                      <a:cxn ang="0">
                        <a:pos x="T8" y="T9"/>
                      </a:cxn>
                      <a:cxn ang="0">
                        <a:pos x="T10" y="T11"/>
                      </a:cxn>
                    </a:cxnLst>
                    <a:rect l="0" t="0" r="r" b="b"/>
                    <a:pathLst>
                      <a:path w="28" h="13">
                        <a:moveTo>
                          <a:pt x="28" y="0"/>
                        </a:moveTo>
                        <a:lnTo>
                          <a:pt x="28" y="0"/>
                        </a:lnTo>
                        <a:lnTo>
                          <a:pt x="0" y="0"/>
                        </a:lnTo>
                        <a:lnTo>
                          <a:pt x="0" y="13"/>
                        </a:lnTo>
                        <a:lnTo>
                          <a:pt x="28" y="13"/>
                        </a:lnTo>
                        <a:lnTo>
                          <a:pt x="2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 name="Freeform 3993"/>
                  <p:cNvSpPr>
                    <a:spLocks/>
                  </p:cNvSpPr>
                  <p:nvPr/>
                </p:nvSpPr>
                <p:spPr bwMode="auto">
                  <a:xfrm>
                    <a:off x="2560" y="3142"/>
                    <a:ext cx="28" cy="13"/>
                  </a:xfrm>
                  <a:custGeom>
                    <a:avLst/>
                    <a:gdLst>
                      <a:gd name="T0" fmla="*/ 28 w 28"/>
                      <a:gd name="T1" fmla="*/ 0 h 13"/>
                      <a:gd name="T2" fmla="*/ 28 w 28"/>
                      <a:gd name="T3" fmla="*/ 0 h 13"/>
                      <a:gd name="T4" fmla="*/ 0 w 28"/>
                      <a:gd name="T5" fmla="*/ 0 h 13"/>
                      <a:gd name="T6" fmla="*/ 0 w 28"/>
                      <a:gd name="T7" fmla="*/ 13 h 13"/>
                      <a:gd name="T8" fmla="*/ 28 w 28"/>
                      <a:gd name="T9" fmla="*/ 13 h 13"/>
                      <a:gd name="T10" fmla="*/ 28 w 28"/>
                      <a:gd name="T11" fmla="*/ 0 h 13"/>
                    </a:gdLst>
                    <a:ahLst/>
                    <a:cxnLst>
                      <a:cxn ang="0">
                        <a:pos x="T0" y="T1"/>
                      </a:cxn>
                      <a:cxn ang="0">
                        <a:pos x="T2" y="T3"/>
                      </a:cxn>
                      <a:cxn ang="0">
                        <a:pos x="T4" y="T5"/>
                      </a:cxn>
                      <a:cxn ang="0">
                        <a:pos x="T6" y="T7"/>
                      </a:cxn>
                      <a:cxn ang="0">
                        <a:pos x="T8" y="T9"/>
                      </a:cxn>
                      <a:cxn ang="0">
                        <a:pos x="T10" y="T11"/>
                      </a:cxn>
                    </a:cxnLst>
                    <a:rect l="0" t="0" r="r" b="b"/>
                    <a:pathLst>
                      <a:path w="28" h="13">
                        <a:moveTo>
                          <a:pt x="28" y="0"/>
                        </a:moveTo>
                        <a:lnTo>
                          <a:pt x="28" y="0"/>
                        </a:lnTo>
                        <a:lnTo>
                          <a:pt x="0" y="0"/>
                        </a:lnTo>
                        <a:lnTo>
                          <a:pt x="0" y="13"/>
                        </a:lnTo>
                        <a:lnTo>
                          <a:pt x="28" y="13"/>
                        </a:lnTo>
                        <a:lnTo>
                          <a:pt x="2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35" name="Group 3994"/>
                <p:cNvGrpSpPr>
                  <a:grpSpLocks/>
                </p:cNvGrpSpPr>
                <p:nvPr/>
              </p:nvGrpSpPr>
              <p:grpSpPr bwMode="auto">
                <a:xfrm>
                  <a:off x="2594" y="3142"/>
                  <a:ext cx="14" cy="13"/>
                  <a:chOff x="2594" y="3142"/>
                  <a:chExt cx="14" cy="13"/>
                </a:xfrm>
              </p:grpSpPr>
              <p:sp>
                <p:nvSpPr>
                  <p:cNvPr id="447" name="Freeform 3995"/>
                  <p:cNvSpPr>
                    <a:spLocks/>
                  </p:cNvSpPr>
                  <p:nvPr/>
                </p:nvSpPr>
                <p:spPr bwMode="auto">
                  <a:xfrm>
                    <a:off x="2594" y="3142"/>
                    <a:ext cx="14" cy="13"/>
                  </a:xfrm>
                  <a:custGeom>
                    <a:avLst/>
                    <a:gdLst>
                      <a:gd name="T0" fmla="*/ 14 w 14"/>
                      <a:gd name="T1" fmla="*/ 1 h 13"/>
                      <a:gd name="T2" fmla="*/ 11 w 14"/>
                      <a:gd name="T3" fmla="*/ 0 h 13"/>
                      <a:gd name="T4" fmla="*/ 0 w 14"/>
                      <a:gd name="T5" fmla="*/ 0 h 13"/>
                      <a:gd name="T6" fmla="*/ 0 w 14"/>
                      <a:gd name="T7" fmla="*/ 13 h 13"/>
                      <a:gd name="T8" fmla="*/ 11 w 14"/>
                      <a:gd name="T9" fmla="*/ 13 h 13"/>
                      <a:gd name="T10" fmla="*/ 8 w 14"/>
                      <a:gd name="T11" fmla="*/ 13 h 13"/>
                      <a:gd name="T12" fmla="*/ 14 w 14"/>
                      <a:gd name="T13" fmla="*/ 1 h 13"/>
                      <a:gd name="T14" fmla="*/ 12 w 14"/>
                      <a:gd name="T15" fmla="*/ 0 h 13"/>
                      <a:gd name="T16" fmla="*/ 11 w 14"/>
                      <a:gd name="T17" fmla="*/ 0 h 13"/>
                      <a:gd name="T18" fmla="*/ 14 w 14"/>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
                        <a:moveTo>
                          <a:pt x="14" y="1"/>
                        </a:moveTo>
                        <a:lnTo>
                          <a:pt x="11" y="0"/>
                        </a:lnTo>
                        <a:lnTo>
                          <a:pt x="0" y="0"/>
                        </a:lnTo>
                        <a:lnTo>
                          <a:pt x="0" y="13"/>
                        </a:lnTo>
                        <a:lnTo>
                          <a:pt x="11" y="13"/>
                        </a:lnTo>
                        <a:lnTo>
                          <a:pt x="8" y="13"/>
                        </a:lnTo>
                        <a:lnTo>
                          <a:pt x="14" y="1"/>
                        </a:lnTo>
                        <a:lnTo>
                          <a:pt x="12" y="0"/>
                        </a:lnTo>
                        <a:lnTo>
                          <a:pt x="11" y="0"/>
                        </a:lnTo>
                        <a:lnTo>
                          <a:pt x="14" y="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8" name="Freeform 3996"/>
                  <p:cNvSpPr>
                    <a:spLocks/>
                  </p:cNvSpPr>
                  <p:nvPr/>
                </p:nvSpPr>
                <p:spPr bwMode="auto">
                  <a:xfrm>
                    <a:off x="2594" y="3142"/>
                    <a:ext cx="14" cy="13"/>
                  </a:xfrm>
                  <a:custGeom>
                    <a:avLst/>
                    <a:gdLst>
                      <a:gd name="T0" fmla="*/ 14 w 14"/>
                      <a:gd name="T1" fmla="*/ 1 h 13"/>
                      <a:gd name="T2" fmla="*/ 11 w 14"/>
                      <a:gd name="T3" fmla="*/ 0 h 13"/>
                      <a:gd name="T4" fmla="*/ 0 w 14"/>
                      <a:gd name="T5" fmla="*/ 0 h 13"/>
                      <a:gd name="T6" fmla="*/ 0 w 14"/>
                      <a:gd name="T7" fmla="*/ 13 h 13"/>
                      <a:gd name="T8" fmla="*/ 11 w 14"/>
                      <a:gd name="T9" fmla="*/ 13 h 13"/>
                      <a:gd name="T10" fmla="*/ 8 w 14"/>
                      <a:gd name="T11" fmla="*/ 13 h 13"/>
                      <a:gd name="T12" fmla="*/ 14 w 14"/>
                      <a:gd name="T13" fmla="*/ 1 h 13"/>
                      <a:gd name="T14" fmla="*/ 12 w 14"/>
                      <a:gd name="T15" fmla="*/ 0 h 13"/>
                      <a:gd name="T16" fmla="*/ 11 w 14"/>
                      <a:gd name="T17" fmla="*/ 0 h 13"/>
                      <a:gd name="T18" fmla="*/ 14 w 14"/>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3">
                        <a:moveTo>
                          <a:pt x="14" y="1"/>
                        </a:moveTo>
                        <a:lnTo>
                          <a:pt x="11" y="0"/>
                        </a:lnTo>
                        <a:lnTo>
                          <a:pt x="0" y="0"/>
                        </a:lnTo>
                        <a:lnTo>
                          <a:pt x="0" y="13"/>
                        </a:lnTo>
                        <a:lnTo>
                          <a:pt x="11" y="13"/>
                        </a:lnTo>
                        <a:lnTo>
                          <a:pt x="8" y="13"/>
                        </a:lnTo>
                        <a:lnTo>
                          <a:pt x="14" y="1"/>
                        </a:lnTo>
                        <a:lnTo>
                          <a:pt x="12" y="0"/>
                        </a:lnTo>
                        <a:lnTo>
                          <a:pt x="11" y="0"/>
                        </a:lnTo>
                        <a:lnTo>
                          <a:pt x="14" y="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36" name="Group 3997"/>
                <p:cNvGrpSpPr>
                  <a:grpSpLocks/>
                </p:cNvGrpSpPr>
                <p:nvPr/>
              </p:nvGrpSpPr>
              <p:grpSpPr bwMode="auto">
                <a:xfrm>
                  <a:off x="2603" y="3142"/>
                  <a:ext cx="16" cy="13"/>
                  <a:chOff x="2603" y="3142"/>
                  <a:chExt cx="16" cy="13"/>
                </a:xfrm>
              </p:grpSpPr>
              <p:sp>
                <p:nvSpPr>
                  <p:cNvPr id="445" name="Freeform 3998"/>
                  <p:cNvSpPr>
                    <a:spLocks/>
                  </p:cNvSpPr>
                  <p:nvPr/>
                </p:nvSpPr>
                <p:spPr bwMode="auto">
                  <a:xfrm>
                    <a:off x="2603" y="3142"/>
                    <a:ext cx="16" cy="13"/>
                  </a:xfrm>
                  <a:custGeom>
                    <a:avLst/>
                    <a:gdLst>
                      <a:gd name="T0" fmla="*/ 16 w 16"/>
                      <a:gd name="T1" fmla="*/ 1 h 13"/>
                      <a:gd name="T2" fmla="*/ 16 w 16"/>
                      <a:gd name="T3" fmla="*/ 1 h 13"/>
                      <a:gd name="T4" fmla="*/ 12 w 16"/>
                      <a:gd name="T5" fmla="*/ 0 h 13"/>
                      <a:gd name="T6" fmla="*/ 0 w 16"/>
                      <a:gd name="T7" fmla="*/ 13 h 13"/>
                      <a:gd name="T8" fmla="*/ 4 w 16"/>
                      <a:gd name="T9" fmla="*/ 13 h 13"/>
                      <a:gd name="T10" fmla="*/ 16 w 16"/>
                      <a:gd name="T11" fmla="*/ 1 h 13"/>
                    </a:gdLst>
                    <a:ahLst/>
                    <a:cxnLst>
                      <a:cxn ang="0">
                        <a:pos x="T0" y="T1"/>
                      </a:cxn>
                      <a:cxn ang="0">
                        <a:pos x="T2" y="T3"/>
                      </a:cxn>
                      <a:cxn ang="0">
                        <a:pos x="T4" y="T5"/>
                      </a:cxn>
                      <a:cxn ang="0">
                        <a:pos x="T6" y="T7"/>
                      </a:cxn>
                      <a:cxn ang="0">
                        <a:pos x="T8" y="T9"/>
                      </a:cxn>
                      <a:cxn ang="0">
                        <a:pos x="T10" y="T11"/>
                      </a:cxn>
                    </a:cxnLst>
                    <a:rect l="0" t="0" r="r" b="b"/>
                    <a:pathLst>
                      <a:path w="16" h="13">
                        <a:moveTo>
                          <a:pt x="16" y="1"/>
                        </a:moveTo>
                        <a:lnTo>
                          <a:pt x="16" y="1"/>
                        </a:lnTo>
                        <a:lnTo>
                          <a:pt x="12" y="0"/>
                        </a:lnTo>
                        <a:lnTo>
                          <a:pt x="0" y="13"/>
                        </a:lnTo>
                        <a:lnTo>
                          <a:pt x="4" y="13"/>
                        </a:lnTo>
                        <a:lnTo>
                          <a:pt x="16" y="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6" name="Freeform 3999"/>
                  <p:cNvSpPr>
                    <a:spLocks/>
                  </p:cNvSpPr>
                  <p:nvPr/>
                </p:nvSpPr>
                <p:spPr bwMode="auto">
                  <a:xfrm>
                    <a:off x="2603" y="3142"/>
                    <a:ext cx="16" cy="13"/>
                  </a:xfrm>
                  <a:custGeom>
                    <a:avLst/>
                    <a:gdLst>
                      <a:gd name="T0" fmla="*/ 16 w 16"/>
                      <a:gd name="T1" fmla="*/ 1 h 13"/>
                      <a:gd name="T2" fmla="*/ 16 w 16"/>
                      <a:gd name="T3" fmla="*/ 1 h 13"/>
                      <a:gd name="T4" fmla="*/ 12 w 16"/>
                      <a:gd name="T5" fmla="*/ 0 h 13"/>
                      <a:gd name="T6" fmla="*/ 0 w 16"/>
                      <a:gd name="T7" fmla="*/ 13 h 13"/>
                      <a:gd name="T8" fmla="*/ 4 w 16"/>
                      <a:gd name="T9" fmla="*/ 13 h 13"/>
                      <a:gd name="T10" fmla="*/ 16 w 16"/>
                      <a:gd name="T11" fmla="*/ 1 h 13"/>
                    </a:gdLst>
                    <a:ahLst/>
                    <a:cxnLst>
                      <a:cxn ang="0">
                        <a:pos x="T0" y="T1"/>
                      </a:cxn>
                      <a:cxn ang="0">
                        <a:pos x="T2" y="T3"/>
                      </a:cxn>
                      <a:cxn ang="0">
                        <a:pos x="T4" y="T5"/>
                      </a:cxn>
                      <a:cxn ang="0">
                        <a:pos x="T6" y="T7"/>
                      </a:cxn>
                      <a:cxn ang="0">
                        <a:pos x="T8" y="T9"/>
                      </a:cxn>
                      <a:cxn ang="0">
                        <a:pos x="T10" y="T11"/>
                      </a:cxn>
                    </a:cxnLst>
                    <a:rect l="0" t="0" r="r" b="b"/>
                    <a:pathLst>
                      <a:path w="16" h="13">
                        <a:moveTo>
                          <a:pt x="16" y="1"/>
                        </a:moveTo>
                        <a:lnTo>
                          <a:pt x="16" y="1"/>
                        </a:lnTo>
                        <a:lnTo>
                          <a:pt x="12" y="0"/>
                        </a:lnTo>
                        <a:lnTo>
                          <a:pt x="0" y="13"/>
                        </a:lnTo>
                        <a:lnTo>
                          <a:pt x="4" y="13"/>
                        </a:lnTo>
                        <a:lnTo>
                          <a:pt x="16" y="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37" name="Group 4000"/>
                <p:cNvGrpSpPr>
                  <a:grpSpLocks/>
                </p:cNvGrpSpPr>
                <p:nvPr/>
              </p:nvGrpSpPr>
              <p:grpSpPr bwMode="auto">
                <a:xfrm>
                  <a:off x="2604" y="3143"/>
                  <a:ext cx="16" cy="14"/>
                  <a:chOff x="2604" y="3143"/>
                  <a:chExt cx="16" cy="14"/>
                </a:xfrm>
              </p:grpSpPr>
              <p:sp>
                <p:nvSpPr>
                  <p:cNvPr id="443" name="Freeform 4001"/>
                  <p:cNvSpPr>
                    <a:spLocks/>
                  </p:cNvSpPr>
                  <p:nvPr/>
                </p:nvSpPr>
                <p:spPr bwMode="auto">
                  <a:xfrm>
                    <a:off x="2604" y="3143"/>
                    <a:ext cx="16" cy="14"/>
                  </a:xfrm>
                  <a:custGeom>
                    <a:avLst/>
                    <a:gdLst>
                      <a:gd name="T0" fmla="*/ 16 w 16"/>
                      <a:gd name="T1" fmla="*/ 3 h 14"/>
                      <a:gd name="T2" fmla="*/ 11 w 16"/>
                      <a:gd name="T3" fmla="*/ 1 h 14"/>
                      <a:gd name="T4" fmla="*/ 11 w 16"/>
                      <a:gd name="T5" fmla="*/ 0 h 14"/>
                      <a:gd name="T6" fmla="*/ 2 w 16"/>
                      <a:gd name="T7" fmla="*/ 13 h 14"/>
                      <a:gd name="T8" fmla="*/ 4 w 16"/>
                      <a:gd name="T9" fmla="*/ 14 h 14"/>
                      <a:gd name="T10" fmla="*/ 0 w 16"/>
                      <a:gd name="T11" fmla="*/ 11 h 14"/>
                      <a:gd name="T12" fmla="*/ 16 w 16"/>
                      <a:gd name="T13" fmla="*/ 3 h 14"/>
                      <a:gd name="T14" fmla="*/ 13 w 16"/>
                      <a:gd name="T15" fmla="*/ 1 h 14"/>
                      <a:gd name="T16" fmla="*/ 11 w 16"/>
                      <a:gd name="T17" fmla="*/ 1 h 14"/>
                      <a:gd name="T18" fmla="*/ 16 w 16"/>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6" y="3"/>
                        </a:moveTo>
                        <a:lnTo>
                          <a:pt x="11" y="1"/>
                        </a:lnTo>
                        <a:lnTo>
                          <a:pt x="11" y="0"/>
                        </a:lnTo>
                        <a:lnTo>
                          <a:pt x="2" y="13"/>
                        </a:lnTo>
                        <a:lnTo>
                          <a:pt x="4" y="14"/>
                        </a:lnTo>
                        <a:lnTo>
                          <a:pt x="0" y="11"/>
                        </a:lnTo>
                        <a:lnTo>
                          <a:pt x="16" y="3"/>
                        </a:lnTo>
                        <a:lnTo>
                          <a:pt x="13" y="1"/>
                        </a:lnTo>
                        <a:lnTo>
                          <a:pt x="11" y="1"/>
                        </a:lnTo>
                        <a:lnTo>
                          <a:pt x="16" y="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 name="Freeform 4002"/>
                  <p:cNvSpPr>
                    <a:spLocks/>
                  </p:cNvSpPr>
                  <p:nvPr/>
                </p:nvSpPr>
                <p:spPr bwMode="auto">
                  <a:xfrm>
                    <a:off x="2604" y="3143"/>
                    <a:ext cx="16" cy="14"/>
                  </a:xfrm>
                  <a:custGeom>
                    <a:avLst/>
                    <a:gdLst>
                      <a:gd name="T0" fmla="*/ 16 w 16"/>
                      <a:gd name="T1" fmla="*/ 3 h 14"/>
                      <a:gd name="T2" fmla="*/ 11 w 16"/>
                      <a:gd name="T3" fmla="*/ 1 h 14"/>
                      <a:gd name="T4" fmla="*/ 11 w 16"/>
                      <a:gd name="T5" fmla="*/ 0 h 14"/>
                      <a:gd name="T6" fmla="*/ 2 w 16"/>
                      <a:gd name="T7" fmla="*/ 13 h 14"/>
                      <a:gd name="T8" fmla="*/ 4 w 16"/>
                      <a:gd name="T9" fmla="*/ 14 h 14"/>
                      <a:gd name="T10" fmla="*/ 0 w 16"/>
                      <a:gd name="T11" fmla="*/ 11 h 14"/>
                      <a:gd name="T12" fmla="*/ 16 w 16"/>
                      <a:gd name="T13" fmla="*/ 3 h 14"/>
                      <a:gd name="T14" fmla="*/ 13 w 16"/>
                      <a:gd name="T15" fmla="*/ 1 h 14"/>
                      <a:gd name="T16" fmla="*/ 11 w 16"/>
                      <a:gd name="T17" fmla="*/ 1 h 14"/>
                      <a:gd name="T18" fmla="*/ 16 w 16"/>
                      <a:gd name="T1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6" y="3"/>
                        </a:moveTo>
                        <a:lnTo>
                          <a:pt x="11" y="1"/>
                        </a:lnTo>
                        <a:lnTo>
                          <a:pt x="11" y="0"/>
                        </a:lnTo>
                        <a:lnTo>
                          <a:pt x="2" y="13"/>
                        </a:lnTo>
                        <a:lnTo>
                          <a:pt x="4" y="14"/>
                        </a:lnTo>
                        <a:lnTo>
                          <a:pt x="0" y="11"/>
                        </a:lnTo>
                        <a:lnTo>
                          <a:pt x="16" y="3"/>
                        </a:lnTo>
                        <a:lnTo>
                          <a:pt x="13" y="1"/>
                        </a:lnTo>
                        <a:lnTo>
                          <a:pt x="11" y="1"/>
                        </a:lnTo>
                        <a:lnTo>
                          <a:pt x="16" y="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38" name="Group 4003"/>
                <p:cNvGrpSpPr>
                  <a:grpSpLocks/>
                </p:cNvGrpSpPr>
                <p:nvPr/>
              </p:nvGrpSpPr>
              <p:grpSpPr bwMode="auto">
                <a:xfrm>
                  <a:off x="2604" y="3144"/>
                  <a:ext cx="16" cy="13"/>
                  <a:chOff x="2604" y="3144"/>
                  <a:chExt cx="16" cy="13"/>
                </a:xfrm>
              </p:grpSpPr>
              <p:sp>
                <p:nvSpPr>
                  <p:cNvPr id="441" name="Freeform 4004"/>
                  <p:cNvSpPr>
                    <a:spLocks/>
                  </p:cNvSpPr>
                  <p:nvPr/>
                </p:nvSpPr>
                <p:spPr bwMode="auto">
                  <a:xfrm>
                    <a:off x="2604" y="3144"/>
                    <a:ext cx="16" cy="13"/>
                  </a:xfrm>
                  <a:custGeom>
                    <a:avLst/>
                    <a:gdLst>
                      <a:gd name="T0" fmla="*/ 12 w 16"/>
                      <a:gd name="T1" fmla="*/ 13 h 13"/>
                      <a:gd name="T2" fmla="*/ 12 w 16"/>
                      <a:gd name="T3" fmla="*/ 2 h 13"/>
                      <a:gd name="T4" fmla="*/ 12 w 16"/>
                      <a:gd name="T5" fmla="*/ 0 h 13"/>
                      <a:gd name="T6" fmla="*/ 0 w 16"/>
                      <a:gd name="T7" fmla="*/ 9 h 13"/>
                      <a:gd name="T8" fmla="*/ 1 w 16"/>
                      <a:gd name="T9" fmla="*/ 11 h 13"/>
                      <a:gd name="T10" fmla="*/ 2 w 16"/>
                      <a:gd name="T11" fmla="*/ 0 h 13"/>
                      <a:gd name="T12" fmla="*/ 12 w 16"/>
                      <a:gd name="T13" fmla="*/ 13 h 13"/>
                      <a:gd name="T14" fmla="*/ 16 w 16"/>
                      <a:gd name="T15" fmla="*/ 6 h 13"/>
                      <a:gd name="T16" fmla="*/ 12 w 16"/>
                      <a:gd name="T17" fmla="*/ 2 h 13"/>
                      <a:gd name="T18" fmla="*/ 12 w 1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12" y="13"/>
                        </a:moveTo>
                        <a:lnTo>
                          <a:pt x="12" y="2"/>
                        </a:lnTo>
                        <a:lnTo>
                          <a:pt x="12" y="0"/>
                        </a:lnTo>
                        <a:lnTo>
                          <a:pt x="0" y="9"/>
                        </a:lnTo>
                        <a:lnTo>
                          <a:pt x="1" y="11"/>
                        </a:lnTo>
                        <a:lnTo>
                          <a:pt x="2" y="0"/>
                        </a:lnTo>
                        <a:lnTo>
                          <a:pt x="12" y="13"/>
                        </a:lnTo>
                        <a:lnTo>
                          <a:pt x="16" y="6"/>
                        </a:lnTo>
                        <a:lnTo>
                          <a:pt x="12" y="2"/>
                        </a:lnTo>
                        <a:lnTo>
                          <a:pt x="12"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4005"/>
                  <p:cNvSpPr>
                    <a:spLocks/>
                  </p:cNvSpPr>
                  <p:nvPr/>
                </p:nvSpPr>
                <p:spPr bwMode="auto">
                  <a:xfrm>
                    <a:off x="2604" y="3144"/>
                    <a:ext cx="16" cy="13"/>
                  </a:xfrm>
                  <a:custGeom>
                    <a:avLst/>
                    <a:gdLst>
                      <a:gd name="T0" fmla="*/ 12 w 16"/>
                      <a:gd name="T1" fmla="*/ 13 h 13"/>
                      <a:gd name="T2" fmla="*/ 12 w 16"/>
                      <a:gd name="T3" fmla="*/ 2 h 13"/>
                      <a:gd name="T4" fmla="*/ 12 w 16"/>
                      <a:gd name="T5" fmla="*/ 0 h 13"/>
                      <a:gd name="T6" fmla="*/ 0 w 16"/>
                      <a:gd name="T7" fmla="*/ 9 h 13"/>
                      <a:gd name="T8" fmla="*/ 1 w 16"/>
                      <a:gd name="T9" fmla="*/ 11 h 13"/>
                      <a:gd name="T10" fmla="*/ 2 w 16"/>
                      <a:gd name="T11" fmla="*/ 0 h 13"/>
                      <a:gd name="T12" fmla="*/ 12 w 16"/>
                      <a:gd name="T13" fmla="*/ 13 h 13"/>
                      <a:gd name="T14" fmla="*/ 16 w 16"/>
                      <a:gd name="T15" fmla="*/ 6 h 13"/>
                      <a:gd name="T16" fmla="*/ 12 w 16"/>
                      <a:gd name="T17" fmla="*/ 2 h 13"/>
                      <a:gd name="T18" fmla="*/ 12 w 1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12" y="13"/>
                        </a:moveTo>
                        <a:lnTo>
                          <a:pt x="12" y="2"/>
                        </a:lnTo>
                        <a:lnTo>
                          <a:pt x="12" y="0"/>
                        </a:lnTo>
                        <a:lnTo>
                          <a:pt x="0" y="9"/>
                        </a:lnTo>
                        <a:lnTo>
                          <a:pt x="1" y="11"/>
                        </a:lnTo>
                        <a:lnTo>
                          <a:pt x="2" y="0"/>
                        </a:lnTo>
                        <a:lnTo>
                          <a:pt x="12" y="13"/>
                        </a:lnTo>
                        <a:lnTo>
                          <a:pt x="16" y="6"/>
                        </a:lnTo>
                        <a:lnTo>
                          <a:pt x="12" y="2"/>
                        </a:lnTo>
                        <a:lnTo>
                          <a:pt x="12"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39" name="Group 4006"/>
                <p:cNvGrpSpPr>
                  <a:grpSpLocks/>
                </p:cNvGrpSpPr>
                <p:nvPr/>
              </p:nvGrpSpPr>
              <p:grpSpPr bwMode="auto">
                <a:xfrm>
                  <a:off x="2604" y="3144"/>
                  <a:ext cx="16" cy="13"/>
                  <a:chOff x="2604" y="3144"/>
                  <a:chExt cx="16" cy="13"/>
                </a:xfrm>
              </p:grpSpPr>
              <p:sp>
                <p:nvSpPr>
                  <p:cNvPr id="439" name="Freeform 4007"/>
                  <p:cNvSpPr>
                    <a:spLocks/>
                  </p:cNvSpPr>
                  <p:nvPr/>
                </p:nvSpPr>
                <p:spPr bwMode="auto">
                  <a:xfrm>
                    <a:off x="2604" y="3144"/>
                    <a:ext cx="16" cy="13"/>
                  </a:xfrm>
                  <a:custGeom>
                    <a:avLst/>
                    <a:gdLst>
                      <a:gd name="T0" fmla="*/ 16 w 16"/>
                      <a:gd name="T1" fmla="*/ 8 h 13"/>
                      <a:gd name="T2" fmla="*/ 14 w 16"/>
                      <a:gd name="T3" fmla="*/ 13 h 13"/>
                      <a:gd name="T4" fmla="*/ 3 w 16"/>
                      <a:gd name="T5" fmla="*/ 0 h 13"/>
                      <a:gd name="T6" fmla="*/ 1 w 16"/>
                      <a:gd name="T7" fmla="*/ 0 h 13"/>
                      <a:gd name="T8" fmla="*/ 0 w 16"/>
                      <a:gd name="T9" fmla="*/ 8 h 13"/>
                      <a:gd name="T10" fmla="*/ 1 w 16"/>
                      <a:gd name="T11" fmla="*/ 0 h 13"/>
                      <a:gd name="T12" fmla="*/ 0 w 16"/>
                      <a:gd name="T13" fmla="*/ 3 h 13"/>
                      <a:gd name="T14" fmla="*/ 0 w 16"/>
                      <a:gd name="T15" fmla="*/ 8 h 13"/>
                      <a:gd name="T16" fmla="*/ 16 w 16"/>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8"/>
                        </a:moveTo>
                        <a:lnTo>
                          <a:pt x="14" y="13"/>
                        </a:lnTo>
                        <a:lnTo>
                          <a:pt x="3" y="0"/>
                        </a:lnTo>
                        <a:lnTo>
                          <a:pt x="1" y="0"/>
                        </a:lnTo>
                        <a:lnTo>
                          <a:pt x="0" y="8"/>
                        </a:lnTo>
                        <a:lnTo>
                          <a:pt x="1" y="0"/>
                        </a:lnTo>
                        <a:lnTo>
                          <a:pt x="0" y="3"/>
                        </a:lnTo>
                        <a:lnTo>
                          <a:pt x="0" y="8"/>
                        </a:lnTo>
                        <a:lnTo>
                          <a:pt x="16" y="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4008"/>
                  <p:cNvSpPr>
                    <a:spLocks/>
                  </p:cNvSpPr>
                  <p:nvPr/>
                </p:nvSpPr>
                <p:spPr bwMode="auto">
                  <a:xfrm>
                    <a:off x="2604" y="3144"/>
                    <a:ext cx="16" cy="13"/>
                  </a:xfrm>
                  <a:custGeom>
                    <a:avLst/>
                    <a:gdLst>
                      <a:gd name="T0" fmla="*/ 16 w 16"/>
                      <a:gd name="T1" fmla="*/ 8 h 13"/>
                      <a:gd name="T2" fmla="*/ 14 w 16"/>
                      <a:gd name="T3" fmla="*/ 13 h 13"/>
                      <a:gd name="T4" fmla="*/ 3 w 16"/>
                      <a:gd name="T5" fmla="*/ 0 h 13"/>
                      <a:gd name="T6" fmla="*/ 1 w 16"/>
                      <a:gd name="T7" fmla="*/ 0 h 13"/>
                      <a:gd name="T8" fmla="*/ 0 w 16"/>
                      <a:gd name="T9" fmla="*/ 8 h 13"/>
                      <a:gd name="T10" fmla="*/ 1 w 16"/>
                      <a:gd name="T11" fmla="*/ 0 h 13"/>
                      <a:gd name="T12" fmla="*/ 0 w 16"/>
                      <a:gd name="T13" fmla="*/ 3 h 13"/>
                      <a:gd name="T14" fmla="*/ 0 w 16"/>
                      <a:gd name="T15" fmla="*/ 8 h 13"/>
                      <a:gd name="T16" fmla="*/ 16 w 16"/>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8"/>
                        </a:moveTo>
                        <a:lnTo>
                          <a:pt x="14" y="13"/>
                        </a:lnTo>
                        <a:lnTo>
                          <a:pt x="3" y="0"/>
                        </a:lnTo>
                        <a:lnTo>
                          <a:pt x="1" y="0"/>
                        </a:lnTo>
                        <a:lnTo>
                          <a:pt x="0" y="8"/>
                        </a:lnTo>
                        <a:lnTo>
                          <a:pt x="1" y="0"/>
                        </a:lnTo>
                        <a:lnTo>
                          <a:pt x="0" y="3"/>
                        </a:lnTo>
                        <a:lnTo>
                          <a:pt x="0" y="8"/>
                        </a:lnTo>
                        <a:lnTo>
                          <a:pt x="16" y="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40" name="Group 4009"/>
                <p:cNvGrpSpPr>
                  <a:grpSpLocks/>
                </p:cNvGrpSpPr>
                <p:nvPr/>
              </p:nvGrpSpPr>
              <p:grpSpPr bwMode="auto">
                <a:xfrm>
                  <a:off x="2604" y="3144"/>
                  <a:ext cx="16" cy="14"/>
                  <a:chOff x="2604" y="3144"/>
                  <a:chExt cx="16" cy="14"/>
                </a:xfrm>
              </p:grpSpPr>
              <p:sp>
                <p:nvSpPr>
                  <p:cNvPr id="437" name="Freeform 4010"/>
                  <p:cNvSpPr>
                    <a:spLocks/>
                  </p:cNvSpPr>
                  <p:nvPr/>
                </p:nvSpPr>
                <p:spPr bwMode="auto">
                  <a:xfrm>
                    <a:off x="2604" y="314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8" name="Freeform 4011"/>
                  <p:cNvSpPr>
                    <a:spLocks/>
                  </p:cNvSpPr>
                  <p:nvPr/>
                </p:nvSpPr>
                <p:spPr bwMode="auto">
                  <a:xfrm>
                    <a:off x="2604" y="314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41" name="Group 4012"/>
                <p:cNvGrpSpPr>
                  <a:grpSpLocks/>
                </p:cNvGrpSpPr>
                <p:nvPr/>
              </p:nvGrpSpPr>
              <p:grpSpPr bwMode="auto">
                <a:xfrm>
                  <a:off x="2604" y="3150"/>
                  <a:ext cx="16" cy="14"/>
                  <a:chOff x="2604" y="3150"/>
                  <a:chExt cx="16" cy="14"/>
                </a:xfrm>
              </p:grpSpPr>
              <p:sp>
                <p:nvSpPr>
                  <p:cNvPr id="435" name="Freeform 4013"/>
                  <p:cNvSpPr>
                    <a:spLocks/>
                  </p:cNvSpPr>
                  <p:nvPr/>
                </p:nvSpPr>
                <p:spPr bwMode="auto">
                  <a:xfrm>
                    <a:off x="2604" y="3150"/>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4014"/>
                  <p:cNvSpPr>
                    <a:spLocks/>
                  </p:cNvSpPr>
                  <p:nvPr/>
                </p:nvSpPr>
                <p:spPr bwMode="auto">
                  <a:xfrm>
                    <a:off x="2604" y="3150"/>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42" name="Group 4015"/>
                <p:cNvGrpSpPr>
                  <a:grpSpLocks/>
                </p:cNvGrpSpPr>
                <p:nvPr/>
              </p:nvGrpSpPr>
              <p:grpSpPr bwMode="auto">
                <a:xfrm>
                  <a:off x="2604" y="3162"/>
                  <a:ext cx="16" cy="13"/>
                  <a:chOff x="2604" y="3162"/>
                  <a:chExt cx="16" cy="13"/>
                </a:xfrm>
              </p:grpSpPr>
              <p:sp>
                <p:nvSpPr>
                  <p:cNvPr id="433" name="Freeform 4016"/>
                  <p:cNvSpPr>
                    <a:spLocks/>
                  </p:cNvSpPr>
                  <p:nvPr/>
                </p:nvSpPr>
                <p:spPr bwMode="auto">
                  <a:xfrm>
                    <a:off x="2604" y="3162"/>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 name="Freeform 4017"/>
                  <p:cNvSpPr>
                    <a:spLocks/>
                  </p:cNvSpPr>
                  <p:nvPr/>
                </p:nvSpPr>
                <p:spPr bwMode="auto">
                  <a:xfrm>
                    <a:off x="2604" y="3162"/>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43" name="Group 4018"/>
                <p:cNvGrpSpPr>
                  <a:grpSpLocks/>
                </p:cNvGrpSpPr>
                <p:nvPr/>
              </p:nvGrpSpPr>
              <p:grpSpPr bwMode="auto">
                <a:xfrm>
                  <a:off x="2604" y="3171"/>
                  <a:ext cx="16" cy="13"/>
                  <a:chOff x="2604" y="3171"/>
                  <a:chExt cx="16" cy="13"/>
                </a:xfrm>
              </p:grpSpPr>
              <p:sp>
                <p:nvSpPr>
                  <p:cNvPr id="431" name="Freeform 4019"/>
                  <p:cNvSpPr>
                    <a:spLocks/>
                  </p:cNvSpPr>
                  <p:nvPr/>
                </p:nvSpPr>
                <p:spPr bwMode="auto">
                  <a:xfrm>
                    <a:off x="2604" y="3171"/>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 name="Freeform 4020"/>
                  <p:cNvSpPr>
                    <a:spLocks/>
                  </p:cNvSpPr>
                  <p:nvPr/>
                </p:nvSpPr>
                <p:spPr bwMode="auto">
                  <a:xfrm>
                    <a:off x="2604" y="3171"/>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44" name="Group 4021"/>
                <p:cNvGrpSpPr>
                  <a:grpSpLocks/>
                </p:cNvGrpSpPr>
                <p:nvPr/>
              </p:nvGrpSpPr>
              <p:grpSpPr bwMode="auto">
                <a:xfrm>
                  <a:off x="2604" y="3181"/>
                  <a:ext cx="16" cy="14"/>
                  <a:chOff x="2604" y="3181"/>
                  <a:chExt cx="16" cy="14"/>
                </a:xfrm>
              </p:grpSpPr>
              <p:sp>
                <p:nvSpPr>
                  <p:cNvPr id="429" name="Freeform 4022"/>
                  <p:cNvSpPr>
                    <a:spLocks/>
                  </p:cNvSpPr>
                  <p:nvPr/>
                </p:nvSpPr>
                <p:spPr bwMode="auto">
                  <a:xfrm>
                    <a:off x="2604" y="3181"/>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 name="Freeform 4023"/>
                  <p:cNvSpPr>
                    <a:spLocks/>
                  </p:cNvSpPr>
                  <p:nvPr/>
                </p:nvSpPr>
                <p:spPr bwMode="auto">
                  <a:xfrm>
                    <a:off x="2604" y="3181"/>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45" name="Group 4024"/>
                <p:cNvGrpSpPr>
                  <a:grpSpLocks/>
                </p:cNvGrpSpPr>
                <p:nvPr/>
              </p:nvGrpSpPr>
              <p:grpSpPr bwMode="auto">
                <a:xfrm>
                  <a:off x="2604" y="3190"/>
                  <a:ext cx="16" cy="13"/>
                  <a:chOff x="2604" y="3190"/>
                  <a:chExt cx="16" cy="13"/>
                </a:xfrm>
              </p:grpSpPr>
              <p:sp>
                <p:nvSpPr>
                  <p:cNvPr id="427" name="Freeform 4025"/>
                  <p:cNvSpPr>
                    <a:spLocks/>
                  </p:cNvSpPr>
                  <p:nvPr/>
                </p:nvSpPr>
                <p:spPr bwMode="auto">
                  <a:xfrm>
                    <a:off x="2604" y="3190"/>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Freeform 4026"/>
                  <p:cNvSpPr>
                    <a:spLocks/>
                  </p:cNvSpPr>
                  <p:nvPr/>
                </p:nvSpPr>
                <p:spPr bwMode="auto">
                  <a:xfrm>
                    <a:off x="2604" y="3190"/>
                    <a:ext cx="16" cy="13"/>
                  </a:xfrm>
                  <a:custGeom>
                    <a:avLst/>
                    <a:gdLst>
                      <a:gd name="T0" fmla="*/ 16 w 16"/>
                      <a:gd name="T1" fmla="*/ 13 h 13"/>
                      <a:gd name="T2" fmla="*/ 16 w 16"/>
                      <a:gd name="T3" fmla="*/ 13 h 13"/>
                      <a:gd name="T4" fmla="*/ 16 w 16"/>
                      <a:gd name="T5" fmla="*/ 0 h 13"/>
                      <a:gd name="T6" fmla="*/ 0 w 16"/>
                      <a:gd name="T7" fmla="*/ 0 h 13"/>
                      <a:gd name="T8" fmla="*/ 0 w 16"/>
                      <a:gd name="T9" fmla="*/ 13 h 13"/>
                      <a:gd name="T10" fmla="*/ 16 w 16"/>
                      <a:gd name="T11" fmla="*/ 13 h 13"/>
                    </a:gdLst>
                    <a:ahLst/>
                    <a:cxnLst>
                      <a:cxn ang="0">
                        <a:pos x="T0" y="T1"/>
                      </a:cxn>
                      <a:cxn ang="0">
                        <a:pos x="T2" y="T3"/>
                      </a:cxn>
                      <a:cxn ang="0">
                        <a:pos x="T4" y="T5"/>
                      </a:cxn>
                      <a:cxn ang="0">
                        <a:pos x="T6" y="T7"/>
                      </a:cxn>
                      <a:cxn ang="0">
                        <a:pos x="T8" y="T9"/>
                      </a:cxn>
                      <a:cxn ang="0">
                        <a:pos x="T10" y="T11"/>
                      </a:cxn>
                    </a:cxnLst>
                    <a:rect l="0" t="0" r="r" b="b"/>
                    <a:pathLst>
                      <a:path w="16" h="13">
                        <a:moveTo>
                          <a:pt x="16" y="13"/>
                        </a:moveTo>
                        <a:lnTo>
                          <a:pt x="16" y="13"/>
                        </a:lnTo>
                        <a:lnTo>
                          <a:pt x="16" y="0"/>
                        </a:lnTo>
                        <a:lnTo>
                          <a:pt x="0" y="0"/>
                        </a:lnTo>
                        <a:lnTo>
                          <a:pt x="0" y="13"/>
                        </a:lnTo>
                        <a:lnTo>
                          <a:pt x="16"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46" name="Group 4027"/>
                <p:cNvGrpSpPr>
                  <a:grpSpLocks/>
                </p:cNvGrpSpPr>
                <p:nvPr/>
              </p:nvGrpSpPr>
              <p:grpSpPr bwMode="auto">
                <a:xfrm>
                  <a:off x="2604" y="3198"/>
                  <a:ext cx="16" cy="14"/>
                  <a:chOff x="2604" y="3198"/>
                  <a:chExt cx="16" cy="14"/>
                </a:xfrm>
              </p:grpSpPr>
              <p:sp>
                <p:nvSpPr>
                  <p:cNvPr id="425" name="Freeform 4028"/>
                  <p:cNvSpPr>
                    <a:spLocks/>
                  </p:cNvSpPr>
                  <p:nvPr/>
                </p:nvSpPr>
                <p:spPr bwMode="auto">
                  <a:xfrm>
                    <a:off x="2604" y="3198"/>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4029"/>
                  <p:cNvSpPr>
                    <a:spLocks/>
                  </p:cNvSpPr>
                  <p:nvPr/>
                </p:nvSpPr>
                <p:spPr bwMode="auto">
                  <a:xfrm>
                    <a:off x="2604" y="3198"/>
                    <a:ext cx="16" cy="14"/>
                  </a:xfrm>
                  <a:custGeom>
                    <a:avLst/>
                    <a:gdLst>
                      <a:gd name="T0" fmla="*/ 16 w 16"/>
                      <a:gd name="T1" fmla="*/ 14 h 14"/>
                      <a:gd name="T2" fmla="*/ 16 w 16"/>
                      <a:gd name="T3" fmla="*/ 14 h 14"/>
                      <a:gd name="T4" fmla="*/ 16 w 16"/>
                      <a:gd name="T5" fmla="*/ 0 h 14"/>
                      <a:gd name="T6" fmla="*/ 0 w 16"/>
                      <a:gd name="T7" fmla="*/ 0 h 14"/>
                      <a:gd name="T8" fmla="*/ 0 w 16"/>
                      <a:gd name="T9" fmla="*/ 14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16" y="0"/>
                        </a:lnTo>
                        <a:lnTo>
                          <a:pt x="0" y="0"/>
                        </a:lnTo>
                        <a:lnTo>
                          <a:pt x="0" y="14"/>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47" name="Group 4030"/>
                <p:cNvGrpSpPr>
                  <a:grpSpLocks/>
                </p:cNvGrpSpPr>
                <p:nvPr/>
              </p:nvGrpSpPr>
              <p:grpSpPr bwMode="auto">
                <a:xfrm>
                  <a:off x="2604" y="3204"/>
                  <a:ext cx="16" cy="14"/>
                  <a:chOff x="2604" y="3204"/>
                  <a:chExt cx="16" cy="14"/>
                </a:xfrm>
              </p:grpSpPr>
              <p:sp>
                <p:nvSpPr>
                  <p:cNvPr id="423" name="Freeform 4031"/>
                  <p:cNvSpPr>
                    <a:spLocks/>
                  </p:cNvSpPr>
                  <p:nvPr/>
                </p:nvSpPr>
                <p:spPr bwMode="auto">
                  <a:xfrm>
                    <a:off x="2604" y="320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4032"/>
                  <p:cNvSpPr>
                    <a:spLocks/>
                  </p:cNvSpPr>
                  <p:nvPr/>
                </p:nvSpPr>
                <p:spPr bwMode="auto">
                  <a:xfrm>
                    <a:off x="2604" y="3204"/>
                    <a:ext cx="16" cy="14"/>
                  </a:xfrm>
                  <a:custGeom>
                    <a:avLst/>
                    <a:gdLst>
                      <a:gd name="T0" fmla="*/ 16 w 16"/>
                      <a:gd name="T1" fmla="*/ 0 h 14"/>
                      <a:gd name="T2" fmla="*/ 16 w 16"/>
                      <a:gd name="T3" fmla="*/ 0 h 14"/>
                      <a:gd name="T4" fmla="*/ 16 w 16"/>
                      <a:gd name="T5" fmla="*/ 14 h 14"/>
                      <a:gd name="T6" fmla="*/ 0 w 16"/>
                      <a:gd name="T7" fmla="*/ 14 h 14"/>
                      <a:gd name="T8" fmla="*/ 0 w 16"/>
                      <a:gd name="T9" fmla="*/ 0 h 14"/>
                      <a:gd name="T10" fmla="*/ 16 w 16"/>
                      <a:gd name="T11" fmla="*/ 0 h 14"/>
                    </a:gdLst>
                    <a:ahLst/>
                    <a:cxnLst>
                      <a:cxn ang="0">
                        <a:pos x="T0" y="T1"/>
                      </a:cxn>
                      <a:cxn ang="0">
                        <a:pos x="T2" y="T3"/>
                      </a:cxn>
                      <a:cxn ang="0">
                        <a:pos x="T4" y="T5"/>
                      </a:cxn>
                      <a:cxn ang="0">
                        <a:pos x="T6" y="T7"/>
                      </a:cxn>
                      <a:cxn ang="0">
                        <a:pos x="T8" y="T9"/>
                      </a:cxn>
                      <a:cxn ang="0">
                        <a:pos x="T10" y="T11"/>
                      </a:cxn>
                    </a:cxnLst>
                    <a:rect l="0" t="0" r="r" b="b"/>
                    <a:pathLst>
                      <a:path w="16" h="14">
                        <a:moveTo>
                          <a:pt x="16" y="0"/>
                        </a:moveTo>
                        <a:lnTo>
                          <a:pt x="16" y="0"/>
                        </a:lnTo>
                        <a:lnTo>
                          <a:pt x="16" y="14"/>
                        </a:lnTo>
                        <a:lnTo>
                          <a:pt x="0" y="14"/>
                        </a:lnTo>
                        <a:lnTo>
                          <a:pt x="0" y="0"/>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48" name="Group 4033"/>
                <p:cNvGrpSpPr>
                  <a:grpSpLocks/>
                </p:cNvGrpSpPr>
                <p:nvPr/>
              </p:nvGrpSpPr>
              <p:grpSpPr bwMode="auto">
                <a:xfrm>
                  <a:off x="2604" y="3207"/>
                  <a:ext cx="16" cy="14"/>
                  <a:chOff x="2604" y="3207"/>
                  <a:chExt cx="16" cy="14"/>
                </a:xfrm>
              </p:grpSpPr>
              <p:sp>
                <p:nvSpPr>
                  <p:cNvPr id="421" name="Freeform 4034"/>
                  <p:cNvSpPr>
                    <a:spLocks/>
                  </p:cNvSpPr>
                  <p:nvPr/>
                </p:nvSpPr>
                <p:spPr bwMode="auto">
                  <a:xfrm>
                    <a:off x="2604" y="3207"/>
                    <a:ext cx="16" cy="14"/>
                  </a:xfrm>
                  <a:custGeom>
                    <a:avLst/>
                    <a:gdLst>
                      <a:gd name="T0" fmla="*/ 14 w 16"/>
                      <a:gd name="T1" fmla="*/ 14 h 14"/>
                      <a:gd name="T2" fmla="*/ 16 w 16"/>
                      <a:gd name="T3" fmla="*/ 6 h 14"/>
                      <a:gd name="T4" fmla="*/ 16 w 16"/>
                      <a:gd name="T5" fmla="*/ 0 h 14"/>
                      <a:gd name="T6" fmla="*/ 0 w 16"/>
                      <a:gd name="T7" fmla="*/ 0 h 14"/>
                      <a:gd name="T8" fmla="*/ 0 w 16"/>
                      <a:gd name="T9" fmla="*/ 6 h 14"/>
                      <a:gd name="T10" fmla="*/ 1 w 16"/>
                      <a:gd name="T11" fmla="*/ 0 h 14"/>
                      <a:gd name="T12" fmla="*/ 14 w 16"/>
                      <a:gd name="T13" fmla="*/ 14 h 14"/>
                      <a:gd name="T14" fmla="*/ 16 w 16"/>
                      <a:gd name="T15" fmla="*/ 10 h 14"/>
                      <a:gd name="T16" fmla="*/ 16 w 16"/>
                      <a:gd name="T17" fmla="*/ 6 h 14"/>
                      <a:gd name="T18" fmla="*/ 14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4" y="14"/>
                        </a:moveTo>
                        <a:lnTo>
                          <a:pt x="16" y="6"/>
                        </a:lnTo>
                        <a:lnTo>
                          <a:pt x="16" y="0"/>
                        </a:lnTo>
                        <a:lnTo>
                          <a:pt x="0" y="0"/>
                        </a:lnTo>
                        <a:lnTo>
                          <a:pt x="0" y="6"/>
                        </a:lnTo>
                        <a:lnTo>
                          <a:pt x="1" y="0"/>
                        </a:lnTo>
                        <a:lnTo>
                          <a:pt x="14" y="14"/>
                        </a:lnTo>
                        <a:lnTo>
                          <a:pt x="16" y="10"/>
                        </a:lnTo>
                        <a:lnTo>
                          <a:pt x="16" y="6"/>
                        </a:lnTo>
                        <a:lnTo>
                          <a:pt x="14"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4035"/>
                  <p:cNvSpPr>
                    <a:spLocks/>
                  </p:cNvSpPr>
                  <p:nvPr/>
                </p:nvSpPr>
                <p:spPr bwMode="auto">
                  <a:xfrm>
                    <a:off x="2604" y="3207"/>
                    <a:ext cx="16" cy="14"/>
                  </a:xfrm>
                  <a:custGeom>
                    <a:avLst/>
                    <a:gdLst>
                      <a:gd name="T0" fmla="*/ 14 w 16"/>
                      <a:gd name="T1" fmla="*/ 14 h 14"/>
                      <a:gd name="T2" fmla="*/ 16 w 16"/>
                      <a:gd name="T3" fmla="*/ 6 h 14"/>
                      <a:gd name="T4" fmla="*/ 16 w 16"/>
                      <a:gd name="T5" fmla="*/ 0 h 14"/>
                      <a:gd name="T6" fmla="*/ 0 w 16"/>
                      <a:gd name="T7" fmla="*/ 0 h 14"/>
                      <a:gd name="T8" fmla="*/ 0 w 16"/>
                      <a:gd name="T9" fmla="*/ 6 h 14"/>
                      <a:gd name="T10" fmla="*/ 1 w 16"/>
                      <a:gd name="T11" fmla="*/ 0 h 14"/>
                      <a:gd name="T12" fmla="*/ 14 w 16"/>
                      <a:gd name="T13" fmla="*/ 14 h 14"/>
                      <a:gd name="T14" fmla="*/ 16 w 16"/>
                      <a:gd name="T15" fmla="*/ 10 h 14"/>
                      <a:gd name="T16" fmla="*/ 16 w 16"/>
                      <a:gd name="T17" fmla="*/ 6 h 14"/>
                      <a:gd name="T18" fmla="*/ 14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14" y="14"/>
                        </a:moveTo>
                        <a:lnTo>
                          <a:pt x="16" y="6"/>
                        </a:lnTo>
                        <a:lnTo>
                          <a:pt x="16" y="0"/>
                        </a:lnTo>
                        <a:lnTo>
                          <a:pt x="0" y="0"/>
                        </a:lnTo>
                        <a:lnTo>
                          <a:pt x="0" y="6"/>
                        </a:lnTo>
                        <a:lnTo>
                          <a:pt x="1" y="0"/>
                        </a:lnTo>
                        <a:lnTo>
                          <a:pt x="14" y="14"/>
                        </a:lnTo>
                        <a:lnTo>
                          <a:pt x="16" y="10"/>
                        </a:lnTo>
                        <a:lnTo>
                          <a:pt x="16" y="6"/>
                        </a:lnTo>
                        <a:lnTo>
                          <a:pt x="14"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49" name="Group 4036"/>
                <p:cNvGrpSpPr>
                  <a:grpSpLocks/>
                </p:cNvGrpSpPr>
                <p:nvPr/>
              </p:nvGrpSpPr>
              <p:grpSpPr bwMode="auto">
                <a:xfrm>
                  <a:off x="2604" y="3211"/>
                  <a:ext cx="16" cy="13"/>
                  <a:chOff x="2604" y="3211"/>
                  <a:chExt cx="16" cy="13"/>
                </a:xfrm>
              </p:grpSpPr>
              <p:sp>
                <p:nvSpPr>
                  <p:cNvPr id="419" name="Freeform 4037"/>
                  <p:cNvSpPr>
                    <a:spLocks/>
                  </p:cNvSpPr>
                  <p:nvPr/>
                </p:nvSpPr>
                <p:spPr bwMode="auto">
                  <a:xfrm>
                    <a:off x="2604" y="3211"/>
                    <a:ext cx="16" cy="13"/>
                  </a:xfrm>
                  <a:custGeom>
                    <a:avLst/>
                    <a:gdLst>
                      <a:gd name="T0" fmla="*/ 14 w 16"/>
                      <a:gd name="T1" fmla="*/ 13 h 13"/>
                      <a:gd name="T2" fmla="*/ 14 w 16"/>
                      <a:gd name="T3" fmla="*/ 12 h 13"/>
                      <a:gd name="T4" fmla="*/ 16 w 16"/>
                      <a:gd name="T5" fmla="*/ 9 h 13"/>
                      <a:gd name="T6" fmla="*/ 2 w 16"/>
                      <a:gd name="T7" fmla="*/ 0 h 13"/>
                      <a:gd name="T8" fmla="*/ 0 w 16"/>
                      <a:gd name="T9" fmla="*/ 2 h 13"/>
                      <a:gd name="T10" fmla="*/ 2 w 16"/>
                      <a:gd name="T11" fmla="*/ 0 h 13"/>
                      <a:gd name="T12" fmla="*/ 14 w 16"/>
                      <a:gd name="T13" fmla="*/ 13 h 13"/>
                      <a:gd name="T14" fmla="*/ 14 w 16"/>
                      <a:gd name="T15" fmla="*/ 12 h 13"/>
                      <a:gd name="T16" fmla="*/ 14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4" y="13"/>
                        </a:moveTo>
                        <a:lnTo>
                          <a:pt x="14" y="12"/>
                        </a:lnTo>
                        <a:lnTo>
                          <a:pt x="16" y="9"/>
                        </a:lnTo>
                        <a:lnTo>
                          <a:pt x="2" y="0"/>
                        </a:lnTo>
                        <a:lnTo>
                          <a:pt x="0" y="2"/>
                        </a:lnTo>
                        <a:lnTo>
                          <a:pt x="2" y="0"/>
                        </a:lnTo>
                        <a:lnTo>
                          <a:pt x="14" y="13"/>
                        </a:lnTo>
                        <a:lnTo>
                          <a:pt x="14" y="12"/>
                        </a:lnTo>
                        <a:lnTo>
                          <a:pt x="14"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 name="Freeform 4038"/>
                  <p:cNvSpPr>
                    <a:spLocks/>
                  </p:cNvSpPr>
                  <p:nvPr/>
                </p:nvSpPr>
                <p:spPr bwMode="auto">
                  <a:xfrm>
                    <a:off x="2604" y="3211"/>
                    <a:ext cx="16" cy="13"/>
                  </a:xfrm>
                  <a:custGeom>
                    <a:avLst/>
                    <a:gdLst>
                      <a:gd name="T0" fmla="*/ 14 w 16"/>
                      <a:gd name="T1" fmla="*/ 13 h 13"/>
                      <a:gd name="T2" fmla="*/ 14 w 16"/>
                      <a:gd name="T3" fmla="*/ 12 h 13"/>
                      <a:gd name="T4" fmla="*/ 16 w 16"/>
                      <a:gd name="T5" fmla="*/ 9 h 13"/>
                      <a:gd name="T6" fmla="*/ 2 w 16"/>
                      <a:gd name="T7" fmla="*/ 0 h 13"/>
                      <a:gd name="T8" fmla="*/ 0 w 16"/>
                      <a:gd name="T9" fmla="*/ 2 h 13"/>
                      <a:gd name="T10" fmla="*/ 2 w 16"/>
                      <a:gd name="T11" fmla="*/ 0 h 13"/>
                      <a:gd name="T12" fmla="*/ 14 w 16"/>
                      <a:gd name="T13" fmla="*/ 13 h 13"/>
                      <a:gd name="T14" fmla="*/ 14 w 16"/>
                      <a:gd name="T15" fmla="*/ 12 h 13"/>
                      <a:gd name="T16" fmla="*/ 14 w 16"/>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4" y="13"/>
                        </a:moveTo>
                        <a:lnTo>
                          <a:pt x="14" y="12"/>
                        </a:lnTo>
                        <a:lnTo>
                          <a:pt x="16" y="9"/>
                        </a:lnTo>
                        <a:lnTo>
                          <a:pt x="2" y="0"/>
                        </a:lnTo>
                        <a:lnTo>
                          <a:pt x="0" y="2"/>
                        </a:lnTo>
                        <a:lnTo>
                          <a:pt x="2" y="0"/>
                        </a:lnTo>
                        <a:lnTo>
                          <a:pt x="14" y="13"/>
                        </a:lnTo>
                        <a:lnTo>
                          <a:pt x="14" y="12"/>
                        </a:lnTo>
                        <a:lnTo>
                          <a:pt x="14"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50" name="Group 4039"/>
                <p:cNvGrpSpPr>
                  <a:grpSpLocks/>
                </p:cNvGrpSpPr>
                <p:nvPr/>
              </p:nvGrpSpPr>
              <p:grpSpPr bwMode="auto">
                <a:xfrm>
                  <a:off x="2604" y="3214"/>
                  <a:ext cx="16" cy="14"/>
                  <a:chOff x="2604" y="3214"/>
                  <a:chExt cx="16" cy="14"/>
                </a:xfrm>
              </p:grpSpPr>
              <p:sp>
                <p:nvSpPr>
                  <p:cNvPr id="417" name="Freeform 4040"/>
                  <p:cNvSpPr>
                    <a:spLocks/>
                  </p:cNvSpPr>
                  <p:nvPr/>
                </p:nvSpPr>
                <p:spPr bwMode="auto">
                  <a:xfrm>
                    <a:off x="2604" y="3214"/>
                    <a:ext cx="16" cy="14"/>
                  </a:xfrm>
                  <a:custGeom>
                    <a:avLst/>
                    <a:gdLst>
                      <a:gd name="T0" fmla="*/ 8 w 16"/>
                      <a:gd name="T1" fmla="*/ 14 h 14"/>
                      <a:gd name="T2" fmla="*/ 16 w 16"/>
                      <a:gd name="T3" fmla="*/ 13 h 14"/>
                      <a:gd name="T4" fmla="*/ 16 w 16"/>
                      <a:gd name="T5" fmla="*/ 11 h 14"/>
                      <a:gd name="T6" fmla="*/ 2 w 16"/>
                      <a:gd name="T7" fmla="*/ 2 h 14"/>
                      <a:gd name="T8" fmla="*/ 0 w 16"/>
                      <a:gd name="T9" fmla="*/ 2 h 14"/>
                      <a:gd name="T10" fmla="*/ 8 w 16"/>
                      <a:gd name="T11" fmla="*/ 0 h 14"/>
                      <a:gd name="T12" fmla="*/ 8 w 16"/>
                      <a:gd name="T13" fmla="*/ 14 h 14"/>
                      <a:gd name="T14" fmla="*/ 13 w 16"/>
                      <a:gd name="T15" fmla="*/ 14 h 14"/>
                      <a:gd name="T16" fmla="*/ 16 w 16"/>
                      <a:gd name="T17" fmla="*/ 13 h 14"/>
                      <a:gd name="T18" fmla="*/ 8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8" y="14"/>
                        </a:moveTo>
                        <a:lnTo>
                          <a:pt x="16" y="13"/>
                        </a:lnTo>
                        <a:lnTo>
                          <a:pt x="16" y="11"/>
                        </a:lnTo>
                        <a:lnTo>
                          <a:pt x="2" y="2"/>
                        </a:lnTo>
                        <a:lnTo>
                          <a:pt x="0" y="2"/>
                        </a:lnTo>
                        <a:lnTo>
                          <a:pt x="8" y="0"/>
                        </a:lnTo>
                        <a:lnTo>
                          <a:pt x="8" y="14"/>
                        </a:lnTo>
                        <a:lnTo>
                          <a:pt x="13" y="14"/>
                        </a:lnTo>
                        <a:lnTo>
                          <a:pt x="16" y="13"/>
                        </a:lnTo>
                        <a:lnTo>
                          <a:pt x="8"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 name="Freeform 4041"/>
                  <p:cNvSpPr>
                    <a:spLocks/>
                  </p:cNvSpPr>
                  <p:nvPr/>
                </p:nvSpPr>
                <p:spPr bwMode="auto">
                  <a:xfrm>
                    <a:off x="2604" y="3214"/>
                    <a:ext cx="16" cy="14"/>
                  </a:xfrm>
                  <a:custGeom>
                    <a:avLst/>
                    <a:gdLst>
                      <a:gd name="T0" fmla="*/ 8 w 16"/>
                      <a:gd name="T1" fmla="*/ 14 h 14"/>
                      <a:gd name="T2" fmla="*/ 16 w 16"/>
                      <a:gd name="T3" fmla="*/ 13 h 14"/>
                      <a:gd name="T4" fmla="*/ 16 w 16"/>
                      <a:gd name="T5" fmla="*/ 11 h 14"/>
                      <a:gd name="T6" fmla="*/ 2 w 16"/>
                      <a:gd name="T7" fmla="*/ 2 h 14"/>
                      <a:gd name="T8" fmla="*/ 0 w 16"/>
                      <a:gd name="T9" fmla="*/ 2 h 14"/>
                      <a:gd name="T10" fmla="*/ 8 w 16"/>
                      <a:gd name="T11" fmla="*/ 0 h 14"/>
                      <a:gd name="T12" fmla="*/ 8 w 16"/>
                      <a:gd name="T13" fmla="*/ 14 h 14"/>
                      <a:gd name="T14" fmla="*/ 13 w 16"/>
                      <a:gd name="T15" fmla="*/ 14 h 14"/>
                      <a:gd name="T16" fmla="*/ 16 w 16"/>
                      <a:gd name="T17" fmla="*/ 13 h 14"/>
                      <a:gd name="T18" fmla="*/ 8 w 16"/>
                      <a:gd name="T1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8" y="14"/>
                        </a:moveTo>
                        <a:lnTo>
                          <a:pt x="16" y="13"/>
                        </a:lnTo>
                        <a:lnTo>
                          <a:pt x="16" y="11"/>
                        </a:lnTo>
                        <a:lnTo>
                          <a:pt x="2" y="2"/>
                        </a:lnTo>
                        <a:lnTo>
                          <a:pt x="0" y="2"/>
                        </a:lnTo>
                        <a:lnTo>
                          <a:pt x="8" y="0"/>
                        </a:lnTo>
                        <a:lnTo>
                          <a:pt x="8" y="14"/>
                        </a:lnTo>
                        <a:lnTo>
                          <a:pt x="13" y="14"/>
                        </a:lnTo>
                        <a:lnTo>
                          <a:pt x="16" y="13"/>
                        </a:lnTo>
                        <a:lnTo>
                          <a:pt x="8"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51" name="Group 4042"/>
                <p:cNvGrpSpPr>
                  <a:grpSpLocks/>
                </p:cNvGrpSpPr>
                <p:nvPr/>
              </p:nvGrpSpPr>
              <p:grpSpPr bwMode="auto">
                <a:xfrm>
                  <a:off x="2603" y="3214"/>
                  <a:ext cx="16" cy="14"/>
                  <a:chOff x="2603" y="3214"/>
                  <a:chExt cx="16" cy="14"/>
                </a:xfrm>
              </p:grpSpPr>
              <p:sp>
                <p:nvSpPr>
                  <p:cNvPr id="415" name="Freeform 4043"/>
                  <p:cNvSpPr>
                    <a:spLocks/>
                  </p:cNvSpPr>
                  <p:nvPr/>
                </p:nvSpPr>
                <p:spPr bwMode="auto">
                  <a:xfrm>
                    <a:off x="2603" y="3214"/>
                    <a:ext cx="16" cy="14"/>
                  </a:xfrm>
                  <a:custGeom>
                    <a:avLst/>
                    <a:gdLst>
                      <a:gd name="T0" fmla="*/ 16 w 16"/>
                      <a:gd name="T1" fmla="*/ 14 h 14"/>
                      <a:gd name="T2" fmla="*/ 16 w 16"/>
                      <a:gd name="T3" fmla="*/ 14 h 14"/>
                      <a:gd name="T4" fmla="*/ 0 w 16"/>
                      <a:gd name="T5" fmla="*/ 14 h 14"/>
                      <a:gd name="T6" fmla="*/ 0 w 16"/>
                      <a:gd name="T7" fmla="*/ 0 h 14"/>
                      <a:gd name="T8" fmla="*/ 16 w 16"/>
                      <a:gd name="T9" fmla="*/ 0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0" y="14"/>
                        </a:lnTo>
                        <a:lnTo>
                          <a:pt x="0" y="0"/>
                        </a:lnTo>
                        <a:lnTo>
                          <a:pt x="16" y="0"/>
                        </a:lnTo>
                        <a:lnTo>
                          <a:pt x="16"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 name="Freeform 4044"/>
                  <p:cNvSpPr>
                    <a:spLocks/>
                  </p:cNvSpPr>
                  <p:nvPr/>
                </p:nvSpPr>
                <p:spPr bwMode="auto">
                  <a:xfrm>
                    <a:off x="2603" y="3214"/>
                    <a:ext cx="16" cy="14"/>
                  </a:xfrm>
                  <a:custGeom>
                    <a:avLst/>
                    <a:gdLst>
                      <a:gd name="T0" fmla="*/ 16 w 16"/>
                      <a:gd name="T1" fmla="*/ 14 h 14"/>
                      <a:gd name="T2" fmla="*/ 16 w 16"/>
                      <a:gd name="T3" fmla="*/ 14 h 14"/>
                      <a:gd name="T4" fmla="*/ 0 w 16"/>
                      <a:gd name="T5" fmla="*/ 14 h 14"/>
                      <a:gd name="T6" fmla="*/ 0 w 16"/>
                      <a:gd name="T7" fmla="*/ 0 h 14"/>
                      <a:gd name="T8" fmla="*/ 16 w 16"/>
                      <a:gd name="T9" fmla="*/ 0 h 14"/>
                      <a:gd name="T10" fmla="*/ 16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16" y="14"/>
                        </a:moveTo>
                        <a:lnTo>
                          <a:pt x="16" y="14"/>
                        </a:lnTo>
                        <a:lnTo>
                          <a:pt x="0" y="14"/>
                        </a:lnTo>
                        <a:lnTo>
                          <a:pt x="0" y="0"/>
                        </a:lnTo>
                        <a:lnTo>
                          <a:pt x="16" y="0"/>
                        </a:lnTo>
                        <a:lnTo>
                          <a:pt x="16"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52" name="Group 4045"/>
                <p:cNvGrpSpPr>
                  <a:grpSpLocks/>
                </p:cNvGrpSpPr>
                <p:nvPr/>
              </p:nvGrpSpPr>
              <p:grpSpPr bwMode="auto">
                <a:xfrm>
                  <a:off x="2594" y="3214"/>
                  <a:ext cx="14" cy="14"/>
                  <a:chOff x="2594" y="3214"/>
                  <a:chExt cx="14" cy="14"/>
                </a:xfrm>
              </p:grpSpPr>
              <p:sp>
                <p:nvSpPr>
                  <p:cNvPr id="413" name="Freeform 4046"/>
                  <p:cNvSpPr>
                    <a:spLocks/>
                  </p:cNvSpPr>
                  <p:nvPr/>
                </p:nvSpPr>
                <p:spPr bwMode="auto">
                  <a:xfrm>
                    <a:off x="2594" y="3214"/>
                    <a:ext cx="14" cy="14"/>
                  </a:xfrm>
                  <a:custGeom>
                    <a:avLst/>
                    <a:gdLst>
                      <a:gd name="T0" fmla="*/ 0 w 14"/>
                      <a:gd name="T1" fmla="*/ 14 h 14"/>
                      <a:gd name="T2" fmla="*/ 0 w 14"/>
                      <a:gd name="T3" fmla="*/ 14 h 14"/>
                      <a:gd name="T4" fmla="*/ 14 w 14"/>
                      <a:gd name="T5" fmla="*/ 14 h 14"/>
                      <a:gd name="T6" fmla="*/ 14 w 14"/>
                      <a:gd name="T7" fmla="*/ 0 h 14"/>
                      <a:gd name="T8" fmla="*/ 0 w 14"/>
                      <a:gd name="T9" fmla="*/ 0 h 14"/>
                      <a:gd name="T10" fmla="*/ 0 w 14"/>
                      <a:gd name="T11" fmla="*/ 14 h 14"/>
                    </a:gdLst>
                    <a:ahLst/>
                    <a:cxnLst>
                      <a:cxn ang="0">
                        <a:pos x="T0" y="T1"/>
                      </a:cxn>
                      <a:cxn ang="0">
                        <a:pos x="T2" y="T3"/>
                      </a:cxn>
                      <a:cxn ang="0">
                        <a:pos x="T4" y="T5"/>
                      </a:cxn>
                      <a:cxn ang="0">
                        <a:pos x="T6" y="T7"/>
                      </a:cxn>
                      <a:cxn ang="0">
                        <a:pos x="T8" y="T9"/>
                      </a:cxn>
                      <a:cxn ang="0">
                        <a:pos x="T10" y="T11"/>
                      </a:cxn>
                    </a:cxnLst>
                    <a:rect l="0" t="0" r="r" b="b"/>
                    <a:pathLst>
                      <a:path w="14" h="14">
                        <a:moveTo>
                          <a:pt x="0" y="14"/>
                        </a:moveTo>
                        <a:lnTo>
                          <a:pt x="0" y="14"/>
                        </a:lnTo>
                        <a:lnTo>
                          <a:pt x="14" y="14"/>
                        </a:lnTo>
                        <a:lnTo>
                          <a:pt x="14"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4047"/>
                  <p:cNvSpPr>
                    <a:spLocks/>
                  </p:cNvSpPr>
                  <p:nvPr/>
                </p:nvSpPr>
                <p:spPr bwMode="auto">
                  <a:xfrm>
                    <a:off x="2594" y="3214"/>
                    <a:ext cx="14" cy="14"/>
                  </a:xfrm>
                  <a:custGeom>
                    <a:avLst/>
                    <a:gdLst>
                      <a:gd name="T0" fmla="*/ 0 w 14"/>
                      <a:gd name="T1" fmla="*/ 14 h 14"/>
                      <a:gd name="T2" fmla="*/ 0 w 14"/>
                      <a:gd name="T3" fmla="*/ 14 h 14"/>
                      <a:gd name="T4" fmla="*/ 14 w 14"/>
                      <a:gd name="T5" fmla="*/ 14 h 14"/>
                      <a:gd name="T6" fmla="*/ 14 w 14"/>
                      <a:gd name="T7" fmla="*/ 0 h 14"/>
                      <a:gd name="T8" fmla="*/ 0 w 14"/>
                      <a:gd name="T9" fmla="*/ 0 h 14"/>
                      <a:gd name="T10" fmla="*/ 0 w 14"/>
                      <a:gd name="T11" fmla="*/ 14 h 14"/>
                    </a:gdLst>
                    <a:ahLst/>
                    <a:cxnLst>
                      <a:cxn ang="0">
                        <a:pos x="T0" y="T1"/>
                      </a:cxn>
                      <a:cxn ang="0">
                        <a:pos x="T2" y="T3"/>
                      </a:cxn>
                      <a:cxn ang="0">
                        <a:pos x="T4" y="T5"/>
                      </a:cxn>
                      <a:cxn ang="0">
                        <a:pos x="T6" y="T7"/>
                      </a:cxn>
                      <a:cxn ang="0">
                        <a:pos x="T8" y="T9"/>
                      </a:cxn>
                      <a:cxn ang="0">
                        <a:pos x="T10" y="T11"/>
                      </a:cxn>
                    </a:cxnLst>
                    <a:rect l="0" t="0" r="r" b="b"/>
                    <a:pathLst>
                      <a:path w="14" h="14">
                        <a:moveTo>
                          <a:pt x="0" y="14"/>
                        </a:moveTo>
                        <a:lnTo>
                          <a:pt x="0" y="14"/>
                        </a:lnTo>
                        <a:lnTo>
                          <a:pt x="14" y="14"/>
                        </a:lnTo>
                        <a:lnTo>
                          <a:pt x="14"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53" name="Group 4048"/>
                <p:cNvGrpSpPr>
                  <a:grpSpLocks/>
                </p:cNvGrpSpPr>
                <p:nvPr/>
              </p:nvGrpSpPr>
              <p:grpSpPr bwMode="auto">
                <a:xfrm>
                  <a:off x="2560" y="3214"/>
                  <a:ext cx="28" cy="14"/>
                  <a:chOff x="2560" y="3214"/>
                  <a:chExt cx="28" cy="14"/>
                </a:xfrm>
              </p:grpSpPr>
              <p:sp>
                <p:nvSpPr>
                  <p:cNvPr id="411" name="Freeform 4049"/>
                  <p:cNvSpPr>
                    <a:spLocks/>
                  </p:cNvSpPr>
                  <p:nvPr/>
                </p:nvSpPr>
                <p:spPr bwMode="auto">
                  <a:xfrm>
                    <a:off x="2560"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4050"/>
                  <p:cNvSpPr>
                    <a:spLocks/>
                  </p:cNvSpPr>
                  <p:nvPr/>
                </p:nvSpPr>
                <p:spPr bwMode="auto">
                  <a:xfrm>
                    <a:off x="2560"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54" name="Group 4051"/>
                <p:cNvGrpSpPr>
                  <a:grpSpLocks/>
                </p:cNvGrpSpPr>
                <p:nvPr/>
              </p:nvGrpSpPr>
              <p:grpSpPr bwMode="auto">
                <a:xfrm>
                  <a:off x="2513" y="3214"/>
                  <a:ext cx="42" cy="14"/>
                  <a:chOff x="2513" y="3214"/>
                  <a:chExt cx="42" cy="14"/>
                </a:xfrm>
              </p:grpSpPr>
              <p:sp>
                <p:nvSpPr>
                  <p:cNvPr id="409" name="Freeform 4052"/>
                  <p:cNvSpPr>
                    <a:spLocks/>
                  </p:cNvSpPr>
                  <p:nvPr/>
                </p:nvSpPr>
                <p:spPr bwMode="auto">
                  <a:xfrm>
                    <a:off x="2513" y="3214"/>
                    <a:ext cx="42" cy="14"/>
                  </a:xfrm>
                  <a:custGeom>
                    <a:avLst/>
                    <a:gdLst>
                      <a:gd name="T0" fmla="*/ 0 w 42"/>
                      <a:gd name="T1" fmla="*/ 14 h 14"/>
                      <a:gd name="T2" fmla="*/ 0 w 42"/>
                      <a:gd name="T3" fmla="*/ 14 h 14"/>
                      <a:gd name="T4" fmla="*/ 42 w 42"/>
                      <a:gd name="T5" fmla="*/ 14 h 14"/>
                      <a:gd name="T6" fmla="*/ 42 w 42"/>
                      <a:gd name="T7" fmla="*/ 0 h 14"/>
                      <a:gd name="T8" fmla="*/ 0 w 42"/>
                      <a:gd name="T9" fmla="*/ 0 h 14"/>
                      <a:gd name="T10" fmla="*/ 0 w 42"/>
                      <a:gd name="T11" fmla="*/ 14 h 14"/>
                    </a:gdLst>
                    <a:ahLst/>
                    <a:cxnLst>
                      <a:cxn ang="0">
                        <a:pos x="T0" y="T1"/>
                      </a:cxn>
                      <a:cxn ang="0">
                        <a:pos x="T2" y="T3"/>
                      </a:cxn>
                      <a:cxn ang="0">
                        <a:pos x="T4" y="T5"/>
                      </a:cxn>
                      <a:cxn ang="0">
                        <a:pos x="T6" y="T7"/>
                      </a:cxn>
                      <a:cxn ang="0">
                        <a:pos x="T8" y="T9"/>
                      </a:cxn>
                      <a:cxn ang="0">
                        <a:pos x="T10" y="T11"/>
                      </a:cxn>
                    </a:cxnLst>
                    <a:rect l="0" t="0" r="r" b="b"/>
                    <a:pathLst>
                      <a:path w="42" h="14">
                        <a:moveTo>
                          <a:pt x="0" y="14"/>
                        </a:moveTo>
                        <a:lnTo>
                          <a:pt x="0" y="14"/>
                        </a:lnTo>
                        <a:lnTo>
                          <a:pt x="42" y="14"/>
                        </a:lnTo>
                        <a:lnTo>
                          <a:pt x="42"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4053"/>
                  <p:cNvSpPr>
                    <a:spLocks/>
                  </p:cNvSpPr>
                  <p:nvPr/>
                </p:nvSpPr>
                <p:spPr bwMode="auto">
                  <a:xfrm>
                    <a:off x="2513" y="3214"/>
                    <a:ext cx="42" cy="14"/>
                  </a:xfrm>
                  <a:custGeom>
                    <a:avLst/>
                    <a:gdLst>
                      <a:gd name="T0" fmla="*/ 0 w 42"/>
                      <a:gd name="T1" fmla="*/ 14 h 14"/>
                      <a:gd name="T2" fmla="*/ 0 w 42"/>
                      <a:gd name="T3" fmla="*/ 14 h 14"/>
                      <a:gd name="T4" fmla="*/ 42 w 42"/>
                      <a:gd name="T5" fmla="*/ 14 h 14"/>
                      <a:gd name="T6" fmla="*/ 42 w 42"/>
                      <a:gd name="T7" fmla="*/ 0 h 14"/>
                      <a:gd name="T8" fmla="*/ 0 w 42"/>
                      <a:gd name="T9" fmla="*/ 0 h 14"/>
                      <a:gd name="T10" fmla="*/ 0 w 42"/>
                      <a:gd name="T11" fmla="*/ 14 h 14"/>
                    </a:gdLst>
                    <a:ahLst/>
                    <a:cxnLst>
                      <a:cxn ang="0">
                        <a:pos x="T0" y="T1"/>
                      </a:cxn>
                      <a:cxn ang="0">
                        <a:pos x="T2" y="T3"/>
                      </a:cxn>
                      <a:cxn ang="0">
                        <a:pos x="T4" y="T5"/>
                      </a:cxn>
                      <a:cxn ang="0">
                        <a:pos x="T6" y="T7"/>
                      </a:cxn>
                      <a:cxn ang="0">
                        <a:pos x="T8" y="T9"/>
                      </a:cxn>
                      <a:cxn ang="0">
                        <a:pos x="T10" y="T11"/>
                      </a:cxn>
                    </a:cxnLst>
                    <a:rect l="0" t="0" r="r" b="b"/>
                    <a:pathLst>
                      <a:path w="42" h="14">
                        <a:moveTo>
                          <a:pt x="0" y="14"/>
                        </a:moveTo>
                        <a:lnTo>
                          <a:pt x="0" y="14"/>
                        </a:lnTo>
                        <a:lnTo>
                          <a:pt x="42" y="14"/>
                        </a:lnTo>
                        <a:lnTo>
                          <a:pt x="42"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55" name="Group 4054"/>
                <p:cNvGrpSpPr>
                  <a:grpSpLocks/>
                </p:cNvGrpSpPr>
                <p:nvPr/>
              </p:nvGrpSpPr>
              <p:grpSpPr bwMode="auto">
                <a:xfrm>
                  <a:off x="2457" y="3214"/>
                  <a:ext cx="51" cy="14"/>
                  <a:chOff x="2457" y="3214"/>
                  <a:chExt cx="51" cy="14"/>
                </a:xfrm>
              </p:grpSpPr>
              <p:sp>
                <p:nvSpPr>
                  <p:cNvPr id="407" name="Freeform 4055"/>
                  <p:cNvSpPr>
                    <a:spLocks/>
                  </p:cNvSpPr>
                  <p:nvPr/>
                </p:nvSpPr>
                <p:spPr bwMode="auto">
                  <a:xfrm>
                    <a:off x="2457" y="3214"/>
                    <a:ext cx="51" cy="14"/>
                  </a:xfrm>
                  <a:custGeom>
                    <a:avLst/>
                    <a:gdLst>
                      <a:gd name="T0" fmla="*/ 0 w 51"/>
                      <a:gd name="T1" fmla="*/ 14 h 14"/>
                      <a:gd name="T2" fmla="*/ 0 w 51"/>
                      <a:gd name="T3" fmla="*/ 14 h 14"/>
                      <a:gd name="T4" fmla="*/ 51 w 51"/>
                      <a:gd name="T5" fmla="*/ 14 h 14"/>
                      <a:gd name="T6" fmla="*/ 51 w 51"/>
                      <a:gd name="T7" fmla="*/ 0 h 14"/>
                      <a:gd name="T8" fmla="*/ 0 w 51"/>
                      <a:gd name="T9" fmla="*/ 0 h 14"/>
                      <a:gd name="T10" fmla="*/ 0 w 51"/>
                      <a:gd name="T11" fmla="*/ 14 h 14"/>
                    </a:gdLst>
                    <a:ahLst/>
                    <a:cxnLst>
                      <a:cxn ang="0">
                        <a:pos x="T0" y="T1"/>
                      </a:cxn>
                      <a:cxn ang="0">
                        <a:pos x="T2" y="T3"/>
                      </a:cxn>
                      <a:cxn ang="0">
                        <a:pos x="T4" y="T5"/>
                      </a:cxn>
                      <a:cxn ang="0">
                        <a:pos x="T6" y="T7"/>
                      </a:cxn>
                      <a:cxn ang="0">
                        <a:pos x="T8" y="T9"/>
                      </a:cxn>
                      <a:cxn ang="0">
                        <a:pos x="T10" y="T11"/>
                      </a:cxn>
                    </a:cxnLst>
                    <a:rect l="0" t="0" r="r" b="b"/>
                    <a:pathLst>
                      <a:path w="51" h="14">
                        <a:moveTo>
                          <a:pt x="0" y="14"/>
                        </a:moveTo>
                        <a:lnTo>
                          <a:pt x="0" y="14"/>
                        </a:lnTo>
                        <a:lnTo>
                          <a:pt x="51" y="14"/>
                        </a:lnTo>
                        <a:lnTo>
                          <a:pt x="51"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4056"/>
                  <p:cNvSpPr>
                    <a:spLocks/>
                  </p:cNvSpPr>
                  <p:nvPr/>
                </p:nvSpPr>
                <p:spPr bwMode="auto">
                  <a:xfrm>
                    <a:off x="2457" y="3214"/>
                    <a:ext cx="51" cy="14"/>
                  </a:xfrm>
                  <a:custGeom>
                    <a:avLst/>
                    <a:gdLst>
                      <a:gd name="T0" fmla="*/ 0 w 51"/>
                      <a:gd name="T1" fmla="*/ 14 h 14"/>
                      <a:gd name="T2" fmla="*/ 0 w 51"/>
                      <a:gd name="T3" fmla="*/ 14 h 14"/>
                      <a:gd name="T4" fmla="*/ 51 w 51"/>
                      <a:gd name="T5" fmla="*/ 14 h 14"/>
                      <a:gd name="T6" fmla="*/ 51 w 51"/>
                      <a:gd name="T7" fmla="*/ 0 h 14"/>
                      <a:gd name="T8" fmla="*/ 0 w 51"/>
                      <a:gd name="T9" fmla="*/ 0 h 14"/>
                      <a:gd name="T10" fmla="*/ 0 w 51"/>
                      <a:gd name="T11" fmla="*/ 14 h 14"/>
                    </a:gdLst>
                    <a:ahLst/>
                    <a:cxnLst>
                      <a:cxn ang="0">
                        <a:pos x="T0" y="T1"/>
                      </a:cxn>
                      <a:cxn ang="0">
                        <a:pos x="T2" y="T3"/>
                      </a:cxn>
                      <a:cxn ang="0">
                        <a:pos x="T4" y="T5"/>
                      </a:cxn>
                      <a:cxn ang="0">
                        <a:pos x="T6" y="T7"/>
                      </a:cxn>
                      <a:cxn ang="0">
                        <a:pos x="T8" y="T9"/>
                      </a:cxn>
                      <a:cxn ang="0">
                        <a:pos x="T10" y="T11"/>
                      </a:cxn>
                    </a:cxnLst>
                    <a:rect l="0" t="0" r="r" b="b"/>
                    <a:pathLst>
                      <a:path w="51" h="14">
                        <a:moveTo>
                          <a:pt x="0" y="14"/>
                        </a:moveTo>
                        <a:lnTo>
                          <a:pt x="0" y="14"/>
                        </a:lnTo>
                        <a:lnTo>
                          <a:pt x="51" y="14"/>
                        </a:lnTo>
                        <a:lnTo>
                          <a:pt x="51"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56" name="Group 4057"/>
                <p:cNvGrpSpPr>
                  <a:grpSpLocks/>
                </p:cNvGrpSpPr>
                <p:nvPr/>
              </p:nvGrpSpPr>
              <p:grpSpPr bwMode="auto">
                <a:xfrm>
                  <a:off x="2405" y="3214"/>
                  <a:ext cx="47" cy="14"/>
                  <a:chOff x="2405" y="3214"/>
                  <a:chExt cx="47" cy="14"/>
                </a:xfrm>
              </p:grpSpPr>
              <p:sp>
                <p:nvSpPr>
                  <p:cNvPr id="405" name="Freeform 4058"/>
                  <p:cNvSpPr>
                    <a:spLocks/>
                  </p:cNvSpPr>
                  <p:nvPr/>
                </p:nvSpPr>
                <p:spPr bwMode="auto">
                  <a:xfrm>
                    <a:off x="2405" y="3214"/>
                    <a:ext cx="47" cy="14"/>
                  </a:xfrm>
                  <a:custGeom>
                    <a:avLst/>
                    <a:gdLst>
                      <a:gd name="T0" fmla="*/ 0 w 47"/>
                      <a:gd name="T1" fmla="*/ 14 h 14"/>
                      <a:gd name="T2" fmla="*/ 0 w 47"/>
                      <a:gd name="T3" fmla="*/ 14 h 14"/>
                      <a:gd name="T4" fmla="*/ 47 w 47"/>
                      <a:gd name="T5" fmla="*/ 14 h 14"/>
                      <a:gd name="T6" fmla="*/ 47 w 47"/>
                      <a:gd name="T7" fmla="*/ 0 h 14"/>
                      <a:gd name="T8" fmla="*/ 0 w 47"/>
                      <a:gd name="T9" fmla="*/ 0 h 14"/>
                      <a:gd name="T10" fmla="*/ 0 w 47"/>
                      <a:gd name="T11" fmla="*/ 14 h 14"/>
                    </a:gdLst>
                    <a:ahLst/>
                    <a:cxnLst>
                      <a:cxn ang="0">
                        <a:pos x="T0" y="T1"/>
                      </a:cxn>
                      <a:cxn ang="0">
                        <a:pos x="T2" y="T3"/>
                      </a:cxn>
                      <a:cxn ang="0">
                        <a:pos x="T4" y="T5"/>
                      </a:cxn>
                      <a:cxn ang="0">
                        <a:pos x="T6" y="T7"/>
                      </a:cxn>
                      <a:cxn ang="0">
                        <a:pos x="T8" y="T9"/>
                      </a:cxn>
                      <a:cxn ang="0">
                        <a:pos x="T10" y="T11"/>
                      </a:cxn>
                    </a:cxnLst>
                    <a:rect l="0" t="0" r="r" b="b"/>
                    <a:pathLst>
                      <a:path w="47" h="14">
                        <a:moveTo>
                          <a:pt x="0" y="14"/>
                        </a:moveTo>
                        <a:lnTo>
                          <a:pt x="0" y="14"/>
                        </a:lnTo>
                        <a:lnTo>
                          <a:pt x="47" y="14"/>
                        </a:lnTo>
                        <a:lnTo>
                          <a:pt x="47"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4059"/>
                  <p:cNvSpPr>
                    <a:spLocks/>
                  </p:cNvSpPr>
                  <p:nvPr/>
                </p:nvSpPr>
                <p:spPr bwMode="auto">
                  <a:xfrm>
                    <a:off x="2405" y="3214"/>
                    <a:ext cx="47" cy="14"/>
                  </a:xfrm>
                  <a:custGeom>
                    <a:avLst/>
                    <a:gdLst>
                      <a:gd name="T0" fmla="*/ 0 w 47"/>
                      <a:gd name="T1" fmla="*/ 14 h 14"/>
                      <a:gd name="T2" fmla="*/ 0 w 47"/>
                      <a:gd name="T3" fmla="*/ 14 h 14"/>
                      <a:gd name="T4" fmla="*/ 47 w 47"/>
                      <a:gd name="T5" fmla="*/ 14 h 14"/>
                      <a:gd name="T6" fmla="*/ 47 w 47"/>
                      <a:gd name="T7" fmla="*/ 0 h 14"/>
                      <a:gd name="T8" fmla="*/ 0 w 47"/>
                      <a:gd name="T9" fmla="*/ 0 h 14"/>
                      <a:gd name="T10" fmla="*/ 0 w 47"/>
                      <a:gd name="T11" fmla="*/ 14 h 14"/>
                    </a:gdLst>
                    <a:ahLst/>
                    <a:cxnLst>
                      <a:cxn ang="0">
                        <a:pos x="T0" y="T1"/>
                      </a:cxn>
                      <a:cxn ang="0">
                        <a:pos x="T2" y="T3"/>
                      </a:cxn>
                      <a:cxn ang="0">
                        <a:pos x="T4" y="T5"/>
                      </a:cxn>
                      <a:cxn ang="0">
                        <a:pos x="T6" y="T7"/>
                      </a:cxn>
                      <a:cxn ang="0">
                        <a:pos x="T8" y="T9"/>
                      </a:cxn>
                      <a:cxn ang="0">
                        <a:pos x="T10" y="T11"/>
                      </a:cxn>
                    </a:cxnLst>
                    <a:rect l="0" t="0" r="r" b="b"/>
                    <a:pathLst>
                      <a:path w="47" h="14">
                        <a:moveTo>
                          <a:pt x="0" y="14"/>
                        </a:moveTo>
                        <a:lnTo>
                          <a:pt x="0" y="14"/>
                        </a:lnTo>
                        <a:lnTo>
                          <a:pt x="47" y="14"/>
                        </a:lnTo>
                        <a:lnTo>
                          <a:pt x="47"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57" name="Group 4060"/>
                <p:cNvGrpSpPr>
                  <a:grpSpLocks/>
                </p:cNvGrpSpPr>
                <p:nvPr/>
              </p:nvGrpSpPr>
              <p:grpSpPr bwMode="auto">
                <a:xfrm>
                  <a:off x="2358" y="3214"/>
                  <a:ext cx="41" cy="14"/>
                  <a:chOff x="2358" y="3214"/>
                  <a:chExt cx="41" cy="14"/>
                </a:xfrm>
              </p:grpSpPr>
              <p:sp>
                <p:nvSpPr>
                  <p:cNvPr id="403" name="Freeform 4061"/>
                  <p:cNvSpPr>
                    <a:spLocks/>
                  </p:cNvSpPr>
                  <p:nvPr/>
                </p:nvSpPr>
                <p:spPr bwMode="auto">
                  <a:xfrm>
                    <a:off x="2358" y="3214"/>
                    <a:ext cx="41" cy="14"/>
                  </a:xfrm>
                  <a:custGeom>
                    <a:avLst/>
                    <a:gdLst>
                      <a:gd name="T0" fmla="*/ 0 w 41"/>
                      <a:gd name="T1" fmla="*/ 14 h 14"/>
                      <a:gd name="T2" fmla="*/ 0 w 41"/>
                      <a:gd name="T3" fmla="*/ 14 h 14"/>
                      <a:gd name="T4" fmla="*/ 41 w 41"/>
                      <a:gd name="T5" fmla="*/ 14 h 14"/>
                      <a:gd name="T6" fmla="*/ 41 w 41"/>
                      <a:gd name="T7" fmla="*/ 0 h 14"/>
                      <a:gd name="T8" fmla="*/ 0 w 41"/>
                      <a:gd name="T9" fmla="*/ 0 h 14"/>
                      <a:gd name="T10" fmla="*/ 0 w 41"/>
                      <a:gd name="T11" fmla="*/ 14 h 14"/>
                    </a:gdLst>
                    <a:ahLst/>
                    <a:cxnLst>
                      <a:cxn ang="0">
                        <a:pos x="T0" y="T1"/>
                      </a:cxn>
                      <a:cxn ang="0">
                        <a:pos x="T2" y="T3"/>
                      </a:cxn>
                      <a:cxn ang="0">
                        <a:pos x="T4" y="T5"/>
                      </a:cxn>
                      <a:cxn ang="0">
                        <a:pos x="T6" y="T7"/>
                      </a:cxn>
                      <a:cxn ang="0">
                        <a:pos x="T8" y="T9"/>
                      </a:cxn>
                      <a:cxn ang="0">
                        <a:pos x="T10" y="T11"/>
                      </a:cxn>
                    </a:cxnLst>
                    <a:rect l="0" t="0" r="r" b="b"/>
                    <a:pathLst>
                      <a:path w="41" h="14">
                        <a:moveTo>
                          <a:pt x="0" y="14"/>
                        </a:moveTo>
                        <a:lnTo>
                          <a:pt x="0" y="14"/>
                        </a:lnTo>
                        <a:lnTo>
                          <a:pt x="41" y="14"/>
                        </a:lnTo>
                        <a:lnTo>
                          <a:pt x="41"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4062"/>
                  <p:cNvSpPr>
                    <a:spLocks/>
                  </p:cNvSpPr>
                  <p:nvPr/>
                </p:nvSpPr>
                <p:spPr bwMode="auto">
                  <a:xfrm>
                    <a:off x="2358" y="3214"/>
                    <a:ext cx="41" cy="14"/>
                  </a:xfrm>
                  <a:custGeom>
                    <a:avLst/>
                    <a:gdLst>
                      <a:gd name="T0" fmla="*/ 0 w 41"/>
                      <a:gd name="T1" fmla="*/ 14 h 14"/>
                      <a:gd name="T2" fmla="*/ 0 w 41"/>
                      <a:gd name="T3" fmla="*/ 14 h 14"/>
                      <a:gd name="T4" fmla="*/ 41 w 41"/>
                      <a:gd name="T5" fmla="*/ 14 h 14"/>
                      <a:gd name="T6" fmla="*/ 41 w 41"/>
                      <a:gd name="T7" fmla="*/ 0 h 14"/>
                      <a:gd name="T8" fmla="*/ 0 w 41"/>
                      <a:gd name="T9" fmla="*/ 0 h 14"/>
                      <a:gd name="T10" fmla="*/ 0 w 41"/>
                      <a:gd name="T11" fmla="*/ 14 h 14"/>
                    </a:gdLst>
                    <a:ahLst/>
                    <a:cxnLst>
                      <a:cxn ang="0">
                        <a:pos x="T0" y="T1"/>
                      </a:cxn>
                      <a:cxn ang="0">
                        <a:pos x="T2" y="T3"/>
                      </a:cxn>
                      <a:cxn ang="0">
                        <a:pos x="T4" y="T5"/>
                      </a:cxn>
                      <a:cxn ang="0">
                        <a:pos x="T6" y="T7"/>
                      </a:cxn>
                      <a:cxn ang="0">
                        <a:pos x="T8" y="T9"/>
                      </a:cxn>
                      <a:cxn ang="0">
                        <a:pos x="T10" y="T11"/>
                      </a:cxn>
                    </a:cxnLst>
                    <a:rect l="0" t="0" r="r" b="b"/>
                    <a:pathLst>
                      <a:path w="41" h="14">
                        <a:moveTo>
                          <a:pt x="0" y="14"/>
                        </a:moveTo>
                        <a:lnTo>
                          <a:pt x="0" y="14"/>
                        </a:lnTo>
                        <a:lnTo>
                          <a:pt x="41" y="14"/>
                        </a:lnTo>
                        <a:lnTo>
                          <a:pt x="41"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58" name="Group 4063"/>
                <p:cNvGrpSpPr>
                  <a:grpSpLocks/>
                </p:cNvGrpSpPr>
                <p:nvPr/>
              </p:nvGrpSpPr>
              <p:grpSpPr bwMode="auto">
                <a:xfrm>
                  <a:off x="2324" y="3214"/>
                  <a:ext cx="28" cy="14"/>
                  <a:chOff x="2324" y="3214"/>
                  <a:chExt cx="28" cy="14"/>
                </a:xfrm>
              </p:grpSpPr>
              <p:sp>
                <p:nvSpPr>
                  <p:cNvPr id="401" name="Freeform 4064"/>
                  <p:cNvSpPr>
                    <a:spLocks/>
                  </p:cNvSpPr>
                  <p:nvPr/>
                </p:nvSpPr>
                <p:spPr bwMode="auto">
                  <a:xfrm>
                    <a:off x="2324"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4065"/>
                  <p:cNvSpPr>
                    <a:spLocks/>
                  </p:cNvSpPr>
                  <p:nvPr/>
                </p:nvSpPr>
                <p:spPr bwMode="auto">
                  <a:xfrm>
                    <a:off x="2324" y="3214"/>
                    <a:ext cx="28" cy="14"/>
                  </a:xfrm>
                  <a:custGeom>
                    <a:avLst/>
                    <a:gdLst>
                      <a:gd name="T0" fmla="*/ 0 w 28"/>
                      <a:gd name="T1" fmla="*/ 14 h 14"/>
                      <a:gd name="T2" fmla="*/ 0 w 28"/>
                      <a:gd name="T3" fmla="*/ 14 h 14"/>
                      <a:gd name="T4" fmla="*/ 28 w 28"/>
                      <a:gd name="T5" fmla="*/ 14 h 14"/>
                      <a:gd name="T6" fmla="*/ 28 w 28"/>
                      <a:gd name="T7" fmla="*/ 0 h 14"/>
                      <a:gd name="T8" fmla="*/ 0 w 28"/>
                      <a:gd name="T9" fmla="*/ 0 h 14"/>
                      <a:gd name="T10" fmla="*/ 0 w 28"/>
                      <a:gd name="T11" fmla="*/ 14 h 14"/>
                    </a:gdLst>
                    <a:ahLst/>
                    <a:cxnLst>
                      <a:cxn ang="0">
                        <a:pos x="T0" y="T1"/>
                      </a:cxn>
                      <a:cxn ang="0">
                        <a:pos x="T2" y="T3"/>
                      </a:cxn>
                      <a:cxn ang="0">
                        <a:pos x="T4" y="T5"/>
                      </a:cxn>
                      <a:cxn ang="0">
                        <a:pos x="T6" y="T7"/>
                      </a:cxn>
                      <a:cxn ang="0">
                        <a:pos x="T8" y="T9"/>
                      </a:cxn>
                      <a:cxn ang="0">
                        <a:pos x="T10" y="T11"/>
                      </a:cxn>
                    </a:cxnLst>
                    <a:rect l="0" t="0" r="r" b="b"/>
                    <a:pathLst>
                      <a:path w="28" h="14">
                        <a:moveTo>
                          <a:pt x="0" y="14"/>
                        </a:moveTo>
                        <a:lnTo>
                          <a:pt x="0" y="14"/>
                        </a:lnTo>
                        <a:lnTo>
                          <a:pt x="28" y="14"/>
                        </a:lnTo>
                        <a:lnTo>
                          <a:pt x="28"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59" name="Group 4066"/>
                <p:cNvGrpSpPr>
                  <a:grpSpLocks/>
                </p:cNvGrpSpPr>
                <p:nvPr/>
              </p:nvGrpSpPr>
              <p:grpSpPr bwMode="auto">
                <a:xfrm>
                  <a:off x="2307" y="3214"/>
                  <a:ext cx="16" cy="14"/>
                  <a:chOff x="2307" y="3214"/>
                  <a:chExt cx="16" cy="14"/>
                </a:xfrm>
              </p:grpSpPr>
              <p:sp>
                <p:nvSpPr>
                  <p:cNvPr id="399" name="Freeform 4067"/>
                  <p:cNvSpPr>
                    <a:spLocks/>
                  </p:cNvSpPr>
                  <p:nvPr/>
                </p:nvSpPr>
                <p:spPr bwMode="auto">
                  <a:xfrm>
                    <a:off x="2307" y="3214"/>
                    <a:ext cx="16" cy="14"/>
                  </a:xfrm>
                  <a:custGeom>
                    <a:avLst/>
                    <a:gdLst>
                      <a:gd name="T0" fmla="*/ 0 w 16"/>
                      <a:gd name="T1" fmla="*/ 14 h 14"/>
                      <a:gd name="T2" fmla="*/ 0 w 16"/>
                      <a:gd name="T3" fmla="*/ 14 h 14"/>
                      <a:gd name="T4" fmla="*/ 16 w 16"/>
                      <a:gd name="T5" fmla="*/ 14 h 14"/>
                      <a:gd name="T6" fmla="*/ 16 w 16"/>
                      <a:gd name="T7" fmla="*/ 0 h 14"/>
                      <a:gd name="T8" fmla="*/ 0 w 16"/>
                      <a:gd name="T9" fmla="*/ 0 h 14"/>
                      <a:gd name="T10" fmla="*/ 0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0" y="14"/>
                        </a:moveTo>
                        <a:lnTo>
                          <a:pt x="0" y="14"/>
                        </a:lnTo>
                        <a:lnTo>
                          <a:pt x="16" y="14"/>
                        </a:lnTo>
                        <a:lnTo>
                          <a:pt x="16" y="0"/>
                        </a:lnTo>
                        <a:lnTo>
                          <a:pt x="0" y="0"/>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4068"/>
                  <p:cNvSpPr>
                    <a:spLocks/>
                  </p:cNvSpPr>
                  <p:nvPr/>
                </p:nvSpPr>
                <p:spPr bwMode="auto">
                  <a:xfrm>
                    <a:off x="2307" y="3214"/>
                    <a:ext cx="16" cy="14"/>
                  </a:xfrm>
                  <a:custGeom>
                    <a:avLst/>
                    <a:gdLst>
                      <a:gd name="T0" fmla="*/ 0 w 16"/>
                      <a:gd name="T1" fmla="*/ 14 h 14"/>
                      <a:gd name="T2" fmla="*/ 0 w 16"/>
                      <a:gd name="T3" fmla="*/ 14 h 14"/>
                      <a:gd name="T4" fmla="*/ 16 w 16"/>
                      <a:gd name="T5" fmla="*/ 14 h 14"/>
                      <a:gd name="T6" fmla="*/ 16 w 16"/>
                      <a:gd name="T7" fmla="*/ 0 h 14"/>
                      <a:gd name="T8" fmla="*/ 0 w 16"/>
                      <a:gd name="T9" fmla="*/ 0 h 14"/>
                      <a:gd name="T10" fmla="*/ 0 w 16"/>
                      <a:gd name="T11" fmla="*/ 14 h 14"/>
                    </a:gdLst>
                    <a:ahLst/>
                    <a:cxnLst>
                      <a:cxn ang="0">
                        <a:pos x="T0" y="T1"/>
                      </a:cxn>
                      <a:cxn ang="0">
                        <a:pos x="T2" y="T3"/>
                      </a:cxn>
                      <a:cxn ang="0">
                        <a:pos x="T4" y="T5"/>
                      </a:cxn>
                      <a:cxn ang="0">
                        <a:pos x="T6" y="T7"/>
                      </a:cxn>
                      <a:cxn ang="0">
                        <a:pos x="T8" y="T9"/>
                      </a:cxn>
                      <a:cxn ang="0">
                        <a:pos x="T10" y="T11"/>
                      </a:cxn>
                    </a:cxnLst>
                    <a:rect l="0" t="0" r="r" b="b"/>
                    <a:pathLst>
                      <a:path w="16" h="14">
                        <a:moveTo>
                          <a:pt x="0" y="14"/>
                        </a:moveTo>
                        <a:lnTo>
                          <a:pt x="0" y="14"/>
                        </a:lnTo>
                        <a:lnTo>
                          <a:pt x="16" y="14"/>
                        </a:lnTo>
                        <a:lnTo>
                          <a:pt x="16" y="0"/>
                        </a:lnTo>
                        <a:lnTo>
                          <a:pt x="0" y="0"/>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60" name="Group 4069"/>
                <p:cNvGrpSpPr>
                  <a:grpSpLocks/>
                </p:cNvGrpSpPr>
                <p:nvPr/>
              </p:nvGrpSpPr>
              <p:grpSpPr bwMode="auto">
                <a:xfrm>
                  <a:off x="2301" y="3214"/>
                  <a:ext cx="15" cy="14"/>
                  <a:chOff x="2301" y="3214"/>
                  <a:chExt cx="15" cy="14"/>
                </a:xfrm>
              </p:grpSpPr>
              <p:sp>
                <p:nvSpPr>
                  <p:cNvPr id="397" name="Freeform 4070"/>
                  <p:cNvSpPr>
                    <a:spLocks/>
                  </p:cNvSpPr>
                  <p:nvPr/>
                </p:nvSpPr>
                <p:spPr bwMode="auto">
                  <a:xfrm>
                    <a:off x="2301" y="3214"/>
                    <a:ext cx="15" cy="14"/>
                  </a:xfrm>
                  <a:custGeom>
                    <a:avLst/>
                    <a:gdLst>
                      <a:gd name="T0" fmla="*/ 0 w 15"/>
                      <a:gd name="T1" fmla="*/ 13 h 14"/>
                      <a:gd name="T2" fmla="*/ 9 w 15"/>
                      <a:gd name="T3" fmla="*/ 14 h 14"/>
                      <a:gd name="T4" fmla="*/ 9 w 15"/>
                      <a:gd name="T5" fmla="*/ 0 h 14"/>
                      <a:gd name="T6" fmla="*/ 15 w 15"/>
                      <a:gd name="T7" fmla="*/ 2 h 14"/>
                      <a:gd name="T8" fmla="*/ 0 w 15"/>
                      <a:gd name="T9" fmla="*/ 13 h 14"/>
                      <a:gd name="T10" fmla="*/ 3 w 15"/>
                      <a:gd name="T11" fmla="*/ 14 h 14"/>
                      <a:gd name="T12" fmla="*/ 9 w 15"/>
                      <a:gd name="T13" fmla="*/ 14 h 14"/>
                      <a:gd name="T14" fmla="*/ 0 w 15"/>
                      <a:gd name="T15" fmla="*/ 1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0" y="13"/>
                        </a:moveTo>
                        <a:lnTo>
                          <a:pt x="9" y="14"/>
                        </a:lnTo>
                        <a:lnTo>
                          <a:pt x="9" y="0"/>
                        </a:lnTo>
                        <a:lnTo>
                          <a:pt x="15" y="2"/>
                        </a:lnTo>
                        <a:lnTo>
                          <a:pt x="0" y="13"/>
                        </a:lnTo>
                        <a:lnTo>
                          <a:pt x="3" y="14"/>
                        </a:lnTo>
                        <a:lnTo>
                          <a:pt x="9" y="14"/>
                        </a:lnTo>
                        <a:lnTo>
                          <a:pt x="0" y="13"/>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4071"/>
                  <p:cNvSpPr>
                    <a:spLocks/>
                  </p:cNvSpPr>
                  <p:nvPr/>
                </p:nvSpPr>
                <p:spPr bwMode="auto">
                  <a:xfrm>
                    <a:off x="2301" y="3214"/>
                    <a:ext cx="15" cy="14"/>
                  </a:xfrm>
                  <a:custGeom>
                    <a:avLst/>
                    <a:gdLst>
                      <a:gd name="T0" fmla="*/ 0 w 15"/>
                      <a:gd name="T1" fmla="*/ 13 h 14"/>
                      <a:gd name="T2" fmla="*/ 9 w 15"/>
                      <a:gd name="T3" fmla="*/ 14 h 14"/>
                      <a:gd name="T4" fmla="*/ 9 w 15"/>
                      <a:gd name="T5" fmla="*/ 0 h 14"/>
                      <a:gd name="T6" fmla="*/ 15 w 15"/>
                      <a:gd name="T7" fmla="*/ 2 h 14"/>
                      <a:gd name="T8" fmla="*/ 0 w 15"/>
                      <a:gd name="T9" fmla="*/ 13 h 14"/>
                      <a:gd name="T10" fmla="*/ 3 w 15"/>
                      <a:gd name="T11" fmla="*/ 14 h 14"/>
                      <a:gd name="T12" fmla="*/ 9 w 15"/>
                      <a:gd name="T13" fmla="*/ 14 h 14"/>
                      <a:gd name="T14" fmla="*/ 0 w 15"/>
                      <a:gd name="T15" fmla="*/ 1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0" y="13"/>
                        </a:moveTo>
                        <a:lnTo>
                          <a:pt x="9" y="14"/>
                        </a:lnTo>
                        <a:lnTo>
                          <a:pt x="9" y="0"/>
                        </a:lnTo>
                        <a:lnTo>
                          <a:pt x="15" y="2"/>
                        </a:lnTo>
                        <a:lnTo>
                          <a:pt x="0" y="13"/>
                        </a:lnTo>
                        <a:lnTo>
                          <a:pt x="3" y="14"/>
                        </a:lnTo>
                        <a:lnTo>
                          <a:pt x="9" y="14"/>
                        </a:lnTo>
                        <a:lnTo>
                          <a:pt x="0" y="13"/>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61" name="Group 4072"/>
                <p:cNvGrpSpPr>
                  <a:grpSpLocks/>
                </p:cNvGrpSpPr>
                <p:nvPr/>
              </p:nvGrpSpPr>
              <p:grpSpPr bwMode="auto">
                <a:xfrm>
                  <a:off x="2300" y="3212"/>
                  <a:ext cx="16" cy="13"/>
                  <a:chOff x="2300" y="3212"/>
                  <a:chExt cx="16" cy="13"/>
                </a:xfrm>
              </p:grpSpPr>
              <p:sp>
                <p:nvSpPr>
                  <p:cNvPr id="395" name="Freeform 4073"/>
                  <p:cNvSpPr>
                    <a:spLocks/>
                  </p:cNvSpPr>
                  <p:nvPr/>
                </p:nvSpPr>
                <p:spPr bwMode="auto">
                  <a:xfrm>
                    <a:off x="2300" y="3212"/>
                    <a:ext cx="16" cy="13"/>
                  </a:xfrm>
                  <a:custGeom>
                    <a:avLst/>
                    <a:gdLst>
                      <a:gd name="T0" fmla="*/ 2 w 16"/>
                      <a:gd name="T1" fmla="*/ 11 h 13"/>
                      <a:gd name="T2" fmla="*/ 0 w 16"/>
                      <a:gd name="T3" fmla="*/ 11 h 13"/>
                      <a:gd name="T4" fmla="*/ 2 w 16"/>
                      <a:gd name="T5" fmla="*/ 13 h 13"/>
                      <a:gd name="T6" fmla="*/ 16 w 16"/>
                      <a:gd name="T7" fmla="*/ 2 h 13"/>
                      <a:gd name="T8" fmla="*/ 16 w 16"/>
                      <a:gd name="T9" fmla="*/ 0 h 13"/>
                      <a:gd name="T10" fmla="*/ 13 w 16"/>
                      <a:gd name="T11" fmla="*/ 0 h 13"/>
                      <a:gd name="T12" fmla="*/ 16 w 16"/>
                      <a:gd name="T13" fmla="*/ 0 h 13"/>
                      <a:gd name="T14" fmla="*/ 13 w 16"/>
                      <a:gd name="T15" fmla="*/ 0 h 13"/>
                      <a:gd name="T16" fmla="*/ 2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2" y="11"/>
                        </a:moveTo>
                        <a:lnTo>
                          <a:pt x="0" y="11"/>
                        </a:lnTo>
                        <a:lnTo>
                          <a:pt x="2" y="13"/>
                        </a:lnTo>
                        <a:lnTo>
                          <a:pt x="16" y="2"/>
                        </a:lnTo>
                        <a:lnTo>
                          <a:pt x="16" y="0"/>
                        </a:lnTo>
                        <a:lnTo>
                          <a:pt x="13" y="0"/>
                        </a:lnTo>
                        <a:lnTo>
                          <a:pt x="16" y="0"/>
                        </a:lnTo>
                        <a:lnTo>
                          <a:pt x="13" y="0"/>
                        </a:lnTo>
                        <a:lnTo>
                          <a:pt x="2"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4074"/>
                  <p:cNvSpPr>
                    <a:spLocks/>
                  </p:cNvSpPr>
                  <p:nvPr/>
                </p:nvSpPr>
                <p:spPr bwMode="auto">
                  <a:xfrm>
                    <a:off x="2300" y="3212"/>
                    <a:ext cx="16" cy="13"/>
                  </a:xfrm>
                  <a:custGeom>
                    <a:avLst/>
                    <a:gdLst>
                      <a:gd name="T0" fmla="*/ 2 w 16"/>
                      <a:gd name="T1" fmla="*/ 11 h 13"/>
                      <a:gd name="T2" fmla="*/ 0 w 16"/>
                      <a:gd name="T3" fmla="*/ 11 h 13"/>
                      <a:gd name="T4" fmla="*/ 2 w 16"/>
                      <a:gd name="T5" fmla="*/ 13 h 13"/>
                      <a:gd name="T6" fmla="*/ 16 w 16"/>
                      <a:gd name="T7" fmla="*/ 2 h 13"/>
                      <a:gd name="T8" fmla="*/ 16 w 16"/>
                      <a:gd name="T9" fmla="*/ 0 h 13"/>
                      <a:gd name="T10" fmla="*/ 13 w 16"/>
                      <a:gd name="T11" fmla="*/ 0 h 13"/>
                      <a:gd name="T12" fmla="*/ 16 w 16"/>
                      <a:gd name="T13" fmla="*/ 0 h 13"/>
                      <a:gd name="T14" fmla="*/ 13 w 16"/>
                      <a:gd name="T15" fmla="*/ 0 h 13"/>
                      <a:gd name="T16" fmla="*/ 2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2" y="11"/>
                        </a:moveTo>
                        <a:lnTo>
                          <a:pt x="0" y="11"/>
                        </a:lnTo>
                        <a:lnTo>
                          <a:pt x="2" y="13"/>
                        </a:lnTo>
                        <a:lnTo>
                          <a:pt x="16" y="2"/>
                        </a:lnTo>
                        <a:lnTo>
                          <a:pt x="16" y="0"/>
                        </a:lnTo>
                        <a:lnTo>
                          <a:pt x="13" y="0"/>
                        </a:lnTo>
                        <a:lnTo>
                          <a:pt x="16" y="0"/>
                        </a:lnTo>
                        <a:lnTo>
                          <a:pt x="13" y="0"/>
                        </a:lnTo>
                        <a:lnTo>
                          <a:pt x="2"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62" name="Group 4075"/>
                <p:cNvGrpSpPr>
                  <a:grpSpLocks/>
                </p:cNvGrpSpPr>
                <p:nvPr/>
              </p:nvGrpSpPr>
              <p:grpSpPr bwMode="auto">
                <a:xfrm>
                  <a:off x="2298" y="3211"/>
                  <a:ext cx="15" cy="13"/>
                  <a:chOff x="2298" y="3211"/>
                  <a:chExt cx="15" cy="13"/>
                </a:xfrm>
              </p:grpSpPr>
              <p:sp>
                <p:nvSpPr>
                  <p:cNvPr id="393" name="Freeform 4076"/>
                  <p:cNvSpPr>
                    <a:spLocks/>
                  </p:cNvSpPr>
                  <p:nvPr/>
                </p:nvSpPr>
                <p:spPr bwMode="auto">
                  <a:xfrm>
                    <a:off x="2298" y="3211"/>
                    <a:ext cx="15" cy="13"/>
                  </a:xfrm>
                  <a:custGeom>
                    <a:avLst/>
                    <a:gdLst>
                      <a:gd name="T0" fmla="*/ 0 w 15"/>
                      <a:gd name="T1" fmla="*/ 9 h 13"/>
                      <a:gd name="T2" fmla="*/ 3 w 15"/>
                      <a:gd name="T3" fmla="*/ 12 h 13"/>
                      <a:gd name="T4" fmla="*/ 3 w 15"/>
                      <a:gd name="T5" fmla="*/ 13 h 13"/>
                      <a:gd name="T6" fmla="*/ 13 w 15"/>
                      <a:gd name="T7" fmla="*/ 0 h 13"/>
                      <a:gd name="T8" fmla="*/ 11 w 15"/>
                      <a:gd name="T9" fmla="*/ 0 h 13"/>
                      <a:gd name="T10" fmla="*/ 15 w 15"/>
                      <a:gd name="T11" fmla="*/ 2 h 13"/>
                      <a:gd name="T12" fmla="*/ 0 w 15"/>
                      <a:gd name="T13" fmla="*/ 9 h 13"/>
                      <a:gd name="T14" fmla="*/ 1 w 15"/>
                      <a:gd name="T15" fmla="*/ 12 h 13"/>
                      <a:gd name="T16" fmla="*/ 3 w 15"/>
                      <a:gd name="T17" fmla="*/ 12 h 13"/>
                      <a:gd name="T18" fmla="*/ 0 w 15"/>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3">
                        <a:moveTo>
                          <a:pt x="0" y="9"/>
                        </a:moveTo>
                        <a:lnTo>
                          <a:pt x="3" y="12"/>
                        </a:lnTo>
                        <a:lnTo>
                          <a:pt x="3" y="13"/>
                        </a:lnTo>
                        <a:lnTo>
                          <a:pt x="13" y="0"/>
                        </a:lnTo>
                        <a:lnTo>
                          <a:pt x="11" y="0"/>
                        </a:lnTo>
                        <a:lnTo>
                          <a:pt x="15" y="2"/>
                        </a:lnTo>
                        <a:lnTo>
                          <a:pt x="0" y="9"/>
                        </a:lnTo>
                        <a:lnTo>
                          <a:pt x="1" y="12"/>
                        </a:lnTo>
                        <a:lnTo>
                          <a:pt x="3" y="12"/>
                        </a:lnTo>
                        <a:lnTo>
                          <a:pt x="0" y="9"/>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4077"/>
                  <p:cNvSpPr>
                    <a:spLocks/>
                  </p:cNvSpPr>
                  <p:nvPr/>
                </p:nvSpPr>
                <p:spPr bwMode="auto">
                  <a:xfrm>
                    <a:off x="2298" y="3211"/>
                    <a:ext cx="15" cy="13"/>
                  </a:xfrm>
                  <a:custGeom>
                    <a:avLst/>
                    <a:gdLst>
                      <a:gd name="T0" fmla="*/ 0 w 15"/>
                      <a:gd name="T1" fmla="*/ 9 h 13"/>
                      <a:gd name="T2" fmla="*/ 3 w 15"/>
                      <a:gd name="T3" fmla="*/ 12 h 13"/>
                      <a:gd name="T4" fmla="*/ 3 w 15"/>
                      <a:gd name="T5" fmla="*/ 13 h 13"/>
                      <a:gd name="T6" fmla="*/ 13 w 15"/>
                      <a:gd name="T7" fmla="*/ 0 h 13"/>
                      <a:gd name="T8" fmla="*/ 11 w 15"/>
                      <a:gd name="T9" fmla="*/ 0 h 13"/>
                      <a:gd name="T10" fmla="*/ 15 w 15"/>
                      <a:gd name="T11" fmla="*/ 2 h 13"/>
                      <a:gd name="T12" fmla="*/ 0 w 15"/>
                      <a:gd name="T13" fmla="*/ 9 h 13"/>
                      <a:gd name="T14" fmla="*/ 1 w 15"/>
                      <a:gd name="T15" fmla="*/ 12 h 13"/>
                      <a:gd name="T16" fmla="*/ 3 w 15"/>
                      <a:gd name="T17" fmla="*/ 12 h 13"/>
                      <a:gd name="T18" fmla="*/ 0 w 15"/>
                      <a:gd name="T19"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3">
                        <a:moveTo>
                          <a:pt x="0" y="9"/>
                        </a:moveTo>
                        <a:lnTo>
                          <a:pt x="3" y="12"/>
                        </a:lnTo>
                        <a:lnTo>
                          <a:pt x="3" y="13"/>
                        </a:lnTo>
                        <a:lnTo>
                          <a:pt x="13" y="0"/>
                        </a:lnTo>
                        <a:lnTo>
                          <a:pt x="11" y="0"/>
                        </a:lnTo>
                        <a:lnTo>
                          <a:pt x="15" y="2"/>
                        </a:lnTo>
                        <a:lnTo>
                          <a:pt x="0" y="9"/>
                        </a:lnTo>
                        <a:lnTo>
                          <a:pt x="1" y="12"/>
                        </a:lnTo>
                        <a:lnTo>
                          <a:pt x="3" y="12"/>
                        </a:lnTo>
                        <a:lnTo>
                          <a:pt x="0" y="9"/>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63" name="Group 4078"/>
                <p:cNvGrpSpPr>
                  <a:grpSpLocks/>
                </p:cNvGrpSpPr>
                <p:nvPr/>
              </p:nvGrpSpPr>
              <p:grpSpPr bwMode="auto">
                <a:xfrm>
                  <a:off x="2297" y="3208"/>
                  <a:ext cx="15" cy="13"/>
                  <a:chOff x="2297" y="3208"/>
                  <a:chExt cx="15" cy="13"/>
                </a:xfrm>
              </p:grpSpPr>
              <p:sp>
                <p:nvSpPr>
                  <p:cNvPr id="391" name="Freeform 4079"/>
                  <p:cNvSpPr>
                    <a:spLocks/>
                  </p:cNvSpPr>
                  <p:nvPr/>
                </p:nvSpPr>
                <p:spPr bwMode="auto">
                  <a:xfrm>
                    <a:off x="2297" y="3208"/>
                    <a:ext cx="15" cy="13"/>
                  </a:xfrm>
                  <a:custGeom>
                    <a:avLst/>
                    <a:gdLst>
                      <a:gd name="T0" fmla="*/ 0 w 15"/>
                      <a:gd name="T1" fmla="*/ 0 h 13"/>
                      <a:gd name="T2" fmla="*/ 0 w 15"/>
                      <a:gd name="T3" fmla="*/ 6 h 13"/>
                      <a:gd name="T4" fmla="*/ 1 w 15"/>
                      <a:gd name="T5" fmla="*/ 13 h 13"/>
                      <a:gd name="T6" fmla="*/ 15 w 15"/>
                      <a:gd name="T7" fmla="*/ 6 h 13"/>
                      <a:gd name="T8" fmla="*/ 13 w 15"/>
                      <a:gd name="T9" fmla="*/ 0 h 13"/>
                      <a:gd name="T10" fmla="*/ 0 w 15"/>
                      <a:gd name="T11" fmla="*/ 0 h 13"/>
                      <a:gd name="T12" fmla="*/ 0 w 15"/>
                      <a:gd name="T13" fmla="*/ 6 h 13"/>
                      <a:gd name="T14" fmla="*/ 0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0" y="0"/>
                        </a:moveTo>
                        <a:lnTo>
                          <a:pt x="0" y="6"/>
                        </a:lnTo>
                        <a:lnTo>
                          <a:pt x="1" y="13"/>
                        </a:lnTo>
                        <a:lnTo>
                          <a:pt x="15" y="6"/>
                        </a:lnTo>
                        <a:lnTo>
                          <a:pt x="13" y="0"/>
                        </a:lnTo>
                        <a:lnTo>
                          <a:pt x="0" y="0"/>
                        </a:lnTo>
                        <a:lnTo>
                          <a:pt x="0" y="6"/>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4080"/>
                  <p:cNvSpPr>
                    <a:spLocks/>
                  </p:cNvSpPr>
                  <p:nvPr/>
                </p:nvSpPr>
                <p:spPr bwMode="auto">
                  <a:xfrm>
                    <a:off x="2297" y="3208"/>
                    <a:ext cx="15" cy="13"/>
                  </a:xfrm>
                  <a:custGeom>
                    <a:avLst/>
                    <a:gdLst>
                      <a:gd name="T0" fmla="*/ 0 w 15"/>
                      <a:gd name="T1" fmla="*/ 0 h 13"/>
                      <a:gd name="T2" fmla="*/ 0 w 15"/>
                      <a:gd name="T3" fmla="*/ 6 h 13"/>
                      <a:gd name="T4" fmla="*/ 1 w 15"/>
                      <a:gd name="T5" fmla="*/ 13 h 13"/>
                      <a:gd name="T6" fmla="*/ 15 w 15"/>
                      <a:gd name="T7" fmla="*/ 6 h 13"/>
                      <a:gd name="T8" fmla="*/ 13 w 15"/>
                      <a:gd name="T9" fmla="*/ 0 h 13"/>
                      <a:gd name="T10" fmla="*/ 0 w 15"/>
                      <a:gd name="T11" fmla="*/ 0 h 13"/>
                      <a:gd name="T12" fmla="*/ 0 w 15"/>
                      <a:gd name="T13" fmla="*/ 6 h 13"/>
                      <a:gd name="T14" fmla="*/ 0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0" y="0"/>
                        </a:moveTo>
                        <a:lnTo>
                          <a:pt x="0" y="6"/>
                        </a:lnTo>
                        <a:lnTo>
                          <a:pt x="1" y="13"/>
                        </a:lnTo>
                        <a:lnTo>
                          <a:pt x="15" y="6"/>
                        </a:lnTo>
                        <a:lnTo>
                          <a:pt x="13" y="0"/>
                        </a:lnTo>
                        <a:lnTo>
                          <a:pt x="0" y="0"/>
                        </a:lnTo>
                        <a:lnTo>
                          <a:pt x="0" y="6"/>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64" name="Group 4081"/>
                <p:cNvGrpSpPr>
                  <a:grpSpLocks/>
                </p:cNvGrpSpPr>
                <p:nvPr/>
              </p:nvGrpSpPr>
              <p:grpSpPr bwMode="auto">
                <a:xfrm>
                  <a:off x="2297" y="3204"/>
                  <a:ext cx="15" cy="14"/>
                  <a:chOff x="2297" y="3204"/>
                  <a:chExt cx="15" cy="14"/>
                </a:xfrm>
              </p:grpSpPr>
              <p:sp>
                <p:nvSpPr>
                  <p:cNvPr id="389" name="Freeform 4082"/>
                  <p:cNvSpPr>
                    <a:spLocks/>
                  </p:cNvSpPr>
                  <p:nvPr/>
                </p:nvSpPr>
                <p:spPr bwMode="auto">
                  <a:xfrm>
                    <a:off x="2297" y="3204"/>
                    <a:ext cx="15" cy="14"/>
                  </a:xfrm>
                  <a:custGeom>
                    <a:avLst/>
                    <a:gdLst>
                      <a:gd name="T0" fmla="*/ 0 w 15"/>
                      <a:gd name="T1" fmla="*/ 14 h 14"/>
                      <a:gd name="T2" fmla="*/ 0 w 15"/>
                      <a:gd name="T3" fmla="*/ 14 h 14"/>
                      <a:gd name="T4" fmla="*/ 0 w 15"/>
                      <a:gd name="T5" fmla="*/ 0 h 14"/>
                      <a:gd name="T6" fmla="*/ 15 w 15"/>
                      <a:gd name="T7" fmla="*/ 0 h 14"/>
                      <a:gd name="T8" fmla="*/ 15 w 15"/>
                      <a:gd name="T9" fmla="*/ 14 h 14"/>
                      <a:gd name="T10" fmla="*/ 0 w 15"/>
                      <a:gd name="T11" fmla="*/ 14 h 14"/>
                    </a:gdLst>
                    <a:ahLst/>
                    <a:cxnLst>
                      <a:cxn ang="0">
                        <a:pos x="T0" y="T1"/>
                      </a:cxn>
                      <a:cxn ang="0">
                        <a:pos x="T2" y="T3"/>
                      </a:cxn>
                      <a:cxn ang="0">
                        <a:pos x="T4" y="T5"/>
                      </a:cxn>
                      <a:cxn ang="0">
                        <a:pos x="T6" y="T7"/>
                      </a:cxn>
                      <a:cxn ang="0">
                        <a:pos x="T8" y="T9"/>
                      </a:cxn>
                      <a:cxn ang="0">
                        <a:pos x="T10" y="T11"/>
                      </a:cxn>
                    </a:cxnLst>
                    <a:rect l="0" t="0" r="r" b="b"/>
                    <a:pathLst>
                      <a:path w="15" h="14">
                        <a:moveTo>
                          <a:pt x="0" y="14"/>
                        </a:moveTo>
                        <a:lnTo>
                          <a:pt x="0" y="14"/>
                        </a:lnTo>
                        <a:lnTo>
                          <a:pt x="0" y="0"/>
                        </a:lnTo>
                        <a:lnTo>
                          <a:pt x="15" y="0"/>
                        </a:lnTo>
                        <a:lnTo>
                          <a:pt x="15" y="14"/>
                        </a:lnTo>
                        <a:lnTo>
                          <a:pt x="0" y="14"/>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4083"/>
                  <p:cNvSpPr>
                    <a:spLocks/>
                  </p:cNvSpPr>
                  <p:nvPr/>
                </p:nvSpPr>
                <p:spPr bwMode="auto">
                  <a:xfrm>
                    <a:off x="2297" y="3204"/>
                    <a:ext cx="15" cy="14"/>
                  </a:xfrm>
                  <a:custGeom>
                    <a:avLst/>
                    <a:gdLst>
                      <a:gd name="T0" fmla="*/ 0 w 15"/>
                      <a:gd name="T1" fmla="*/ 14 h 14"/>
                      <a:gd name="T2" fmla="*/ 0 w 15"/>
                      <a:gd name="T3" fmla="*/ 14 h 14"/>
                      <a:gd name="T4" fmla="*/ 0 w 15"/>
                      <a:gd name="T5" fmla="*/ 0 h 14"/>
                      <a:gd name="T6" fmla="*/ 15 w 15"/>
                      <a:gd name="T7" fmla="*/ 0 h 14"/>
                      <a:gd name="T8" fmla="*/ 15 w 15"/>
                      <a:gd name="T9" fmla="*/ 14 h 14"/>
                      <a:gd name="T10" fmla="*/ 0 w 15"/>
                      <a:gd name="T11" fmla="*/ 14 h 14"/>
                    </a:gdLst>
                    <a:ahLst/>
                    <a:cxnLst>
                      <a:cxn ang="0">
                        <a:pos x="T0" y="T1"/>
                      </a:cxn>
                      <a:cxn ang="0">
                        <a:pos x="T2" y="T3"/>
                      </a:cxn>
                      <a:cxn ang="0">
                        <a:pos x="T4" y="T5"/>
                      </a:cxn>
                      <a:cxn ang="0">
                        <a:pos x="T6" y="T7"/>
                      </a:cxn>
                      <a:cxn ang="0">
                        <a:pos x="T8" y="T9"/>
                      </a:cxn>
                      <a:cxn ang="0">
                        <a:pos x="T10" y="T11"/>
                      </a:cxn>
                    </a:cxnLst>
                    <a:rect l="0" t="0" r="r" b="b"/>
                    <a:pathLst>
                      <a:path w="15" h="14">
                        <a:moveTo>
                          <a:pt x="0" y="14"/>
                        </a:moveTo>
                        <a:lnTo>
                          <a:pt x="0" y="14"/>
                        </a:lnTo>
                        <a:lnTo>
                          <a:pt x="0" y="0"/>
                        </a:lnTo>
                        <a:lnTo>
                          <a:pt x="15" y="0"/>
                        </a:lnTo>
                        <a:lnTo>
                          <a:pt x="15" y="14"/>
                        </a:lnTo>
                        <a:lnTo>
                          <a:pt x="0" y="14"/>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65" name="Group 4084"/>
                <p:cNvGrpSpPr>
                  <a:grpSpLocks/>
                </p:cNvGrpSpPr>
                <p:nvPr/>
              </p:nvGrpSpPr>
              <p:grpSpPr bwMode="auto">
                <a:xfrm>
                  <a:off x="2297" y="3198"/>
                  <a:ext cx="15" cy="14"/>
                  <a:chOff x="2297" y="3198"/>
                  <a:chExt cx="15" cy="14"/>
                </a:xfrm>
              </p:grpSpPr>
              <p:sp>
                <p:nvSpPr>
                  <p:cNvPr id="387" name="Freeform 4085"/>
                  <p:cNvSpPr>
                    <a:spLocks/>
                  </p:cNvSpPr>
                  <p:nvPr/>
                </p:nvSpPr>
                <p:spPr bwMode="auto">
                  <a:xfrm>
                    <a:off x="2297" y="3198"/>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4086"/>
                  <p:cNvSpPr>
                    <a:spLocks/>
                  </p:cNvSpPr>
                  <p:nvPr/>
                </p:nvSpPr>
                <p:spPr bwMode="auto">
                  <a:xfrm>
                    <a:off x="2297" y="3198"/>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66" name="Group 4087"/>
                <p:cNvGrpSpPr>
                  <a:grpSpLocks/>
                </p:cNvGrpSpPr>
                <p:nvPr/>
              </p:nvGrpSpPr>
              <p:grpSpPr bwMode="auto">
                <a:xfrm>
                  <a:off x="2297" y="3190"/>
                  <a:ext cx="15" cy="13"/>
                  <a:chOff x="2297" y="3190"/>
                  <a:chExt cx="15" cy="13"/>
                </a:xfrm>
              </p:grpSpPr>
              <p:sp>
                <p:nvSpPr>
                  <p:cNvPr id="385" name="Freeform 4088"/>
                  <p:cNvSpPr>
                    <a:spLocks/>
                  </p:cNvSpPr>
                  <p:nvPr/>
                </p:nvSpPr>
                <p:spPr bwMode="auto">
                  <a:xfrm>
                    <a:off x="2297" y="3190"/>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Freeform 4089"/>
                  <p:cNvSpPr>
                    <a:spLocks/>
                  </p:cNvSpPr>
                  <p:nvPr/>
                </p:nvSpPr>
                <p:spPr bwMode="auto">
                  <a:xfrm>
                    <a:off x="2297" y="3190"/>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67" name="Group 4090"/>
                <p:cNvGrpSpPr>
                  <a:grpSpLocks/>
                </p:cNvGrpSpPr>
                <p:nvPr/>
              </p:nvGrpSpPr>
              <p:grpSpPr bwMode="auto">
                <a:xfrm>
                  <a:off x="2297" y="3182"/>
                  <a:ext cx="15" cy="14"/>
                  <a:chOff x="2297" y="3182"/>
                  <a:chExt cx="15" cy="14"/>
                </a:xfrm>
              </p:grpSpPr>
              <p:sp>
                <p:nvSpPr>
                  <p:cNvPr id="383" name="Freeform 4091"/>
                  <p:cNvSpPr>
                    <a:spLocks/>
                  </p:cNvSpPr>
                  <p:nvPr/>
                </p:nvSpPr>
                <p:spPr bwMode="auto">
                  <a:xfrm>
                    <a:off x="2297" y="318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4092"/>
                  <p:cNvSpPr>
                    <a:spLocks/>
                  </p:cNvSpPr>
                  <p:nvPr/>
                </p:nvSpPr>
                <p:spPr bwMode="auto">
                  <a:xfrm>
                    <a:off x="2297" y="318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68" name="Group 4093"/>
                <p:cNvGrpSpPr>
                  <a:grpSpLocks/>
                </p:cNvGrpSpPr>
                <p:nvPr/>
              </p:nvGrpSpPr>
              <p:grpSpPr bwMode="auto">
                <a:xfrm>
                  <a:off x="2297" y="3172"/>
                  <a:ext cx="15" cy="14"/>
                  <a:chOff x="2297" y="3172"/>
                  <a:chExt cx="15" cy="14"/>
                </a:xfrm>
              </p:grpSpPr>
              <p:sp>
                <p:nvSpPr>
                  <p:cNvPr id="381" name="Freeform 4094"/>
                  <p:cNvSpPr>
                    <a:spLocks/>
                  </p:cNvSpPr>
                  <p:nvPr/>
                </p:nvSpPr>
                <p:spPr bwMode="auto">
                  <a:xfrm>
                    <a:off x="2297" y="317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4095"/>
                  <p:cNvSpPr>
                    <a:spLocks/>
                  </p:cNvSpPr>
                  <p:nvPr/>
                </p:nvSpPr>
                <p:spPr bwMode="auto">
                  <a:xfrm>
                    <a:off x="2297" y="317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69" name="Group 4096"/>
                <p:cNvGrpSpPr>
                  <a:grpSpLocks/>
                </p:cNvGrpSpPr>
                <p:nvPr/>
              </p:nvGrpSpPr>
              <p:grpSpPr bwMode="auto">
                <a:xfrm>
                  <a:off x="2297" y="3162"/>
                  <a:ext cx="15" cy="14"/>
                  <a:chOff x="2297" y="3162"/>
                  <a:chExt cx="15" cy="14"/>
                </a:xfrm>
              </p:grpSpPr>
              <p:sp>
                <p:nvSpPr>
                  <p:cNvPr id="379" name="Freeform 4097"/>
                  <p:cNvSpPr>
                    <a:spLocks/>
                  </p:cNvSpPr>
                  <p:nvPr/>
                </p:nvSpPr>
                <p:spPr bwMode="auto">
                  <a:xfrm>
                    <a:off x="2297" y="316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4098"/>
                  <p:cNvSpPr>
                    <a:spLocks/>
                  </p:cNvSpPr>
                  <p:nvPr/>
                </p:nvSpPr>
                <p:spPr bwMode="auto">
                  <a:xfrm>
                    <a:off x="2297" y="3162"/>
                    <a:ext cx="15" cy="14"/>
                  </a:xfrm>
                  <a:custGeom>
                    <a:avLst/>
                    <a:gdLst>
                      <a:gd name="T0" fmla="*/ 0 w 15"/>
                      <a:gd name="T1" fmla="*/ 0 h 14"/>
                      <a:gd name="T2" fmla="*/ 0 w 15"/>
                      <a:gd name="T3" fmla="*/ 0 h 14"/>
                      <a:gd name="T4" fmla="*/ 0 w 15"/>
                      <a:gd name="T5" fmla="*/ 14 h 14"/>
                      <a:gd name="T6" fmla="*/ 15 w 15"/>
                      <a:gd name="T7" fmla="*/ 14 h 14"/>
                      <a:gd name="T8" fmla="*/ 15 w 15"/>
                      <a:gd name="T9" fmla="*/ 0 h 14"/>
                      <a:gd name="T10" fmla="*/ 0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0" y="0"/>
                        </a:moveTo>
                        <a:lnTo>
                          <a:pt x="0" y="0"/>
                        </a:lnTo>
                        <a:lnTo>
                          <a:pt x="0" y="14"/>
                        </a:lnTo>
                        <a:lnTo>
                          <a:pt x="15" y="14"/>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70" name="Group 4099"/>
                <p:cNvGrpSpPr>
                  <a:grpSpLocks/>
                </p:cNvGrpSpPr>
                <p:nvPr/>
              </p:nvGrpSpPr>
              <p:grpSpPr bwMode="auto">
                <a:xfrm>
                  <a:off x="2297" y="3153"/>
                  <a:ext cx="15" cy="13"/>
                  <a:chOff x="2297" y="3153"/>
                  <a:chExt cx="15" cy="13"/>
                </a:xfrm>
              </p:grpSpPr>
              <p:sp>
                <p:nvSpPr>
                  <p:cNvPr id="377" name="Freeform 4100"/>
                  <p:cNvSpPr>
                    <a:spLocks/>
                  </p:cNvSpPr>
                  <p:nvPr/>
                </p:nvSpPr>
                <p:spPr bwMode="auto">
                  <a:xfrm>
                    <a:off x="2297" y="3153"/>
                    <a:ext cx="14" cy="13"/>
                  </a:xfrm>
                  <a:custGeom>
                    <a:avLst/>
                    <a:gdLst>
                      <a:gd name="T0" fmla="*/ 0 w 14"/>
                      <a:gd name="T1" fmla="*/ 0 h 13"/>
                      <a:gd name="T2" fmla="*/ 0 w 14"/>
                      <a:gd name="T3" fmla="*/ 0 h 13"/>
                      <a:gd name="T4" fmla="*/ 0 w 14"/>
                      <a:gd name="T5" fmla="*/ 13 h 13"/>
                      <a:gd name="T6" fmla="*/ 14 w 14"/>
                      <a:gd name="T7" fmla="*/ 13 h 13"/>
                      <a:gd name="T8" fmla="*/ 14 w 14"/>
                      <a:gd name="T9" fmla="*/ 0 h 13"/>
                      <a:gd name="T10" fmla="*/ 0 w 14"/>
                      <a:gd name="T11" fmla="*/ 0 h 13"/>
                    </a:gdLst>
                    <a:ahLst/>
                    <a:cxnLst>
                      <a:cxn ang="0">
                        <a:pos x="T0" y="T1"/>
                      </a:cxn>
                      <a:cxn ang="0">
                        <a:pos x="T2" y="T3"/>
                      </a:cxn>
                      <a:cxn ang="0">
                        <a:pos x="T4" y="T5"/>
                      </a:cxn>
                      <a:cxn ang="0">
                        <a:pos x="T6" y="T7"/>
                      </a:cxn>
                      <a:cxn ang="0">
                        <a:pos x="T8" y="T9"/>
                      </a:cxn>
                      <a:cxn ang="0">
                        <a:pos x="T10" y="T11"/>
                      </a:cxn>
                    </a:cxnLst>
                    <a:rect l="0" t="0" r="r" b="b"/>
                    <a:pathLst>
                      <a:path w="14" h="13">
                        <a:moveTo>
                          <a:pt x="0" y="0"/>
                        </a:moveTo>
                        <a:lnTo>
                          <a:pt x="0" y="0"/>
                        </a:lnTo>
                        <a:lnTo>
                          <a:pt x="0" y="13"/>
                        </a:lnTo>
                        <a:lnTo>
                          <a:pt x="14" y="13"/>
                        </a:lnTo>
                        <a:lnTo>
                          <a:pt x="14" y="0"/>
                        </a:lnTo>
                        <a:lnTo>
                          <a:pt x="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4101"/>
                  <p:cNvSpPr>
                    <a:spLocks/>
                  </p:cNvSpPr>
                  <p:nvPr/>
                </p:nvSpPr>
                <p:spPr bwMode="auto">
                  <a:xfrm>
                    <a:off x="2297" y="3153"/>
                    <a:ext cx="15" cy="13"/>
                  </a:xfrm>
                  <a:custGeom>
                    <a:avLst/>
                    <a:gdLst>
                      <a:gd name="T0" fmla="*/ 0 w 15"/>
                      <a:gd name="T1" fmla="*/ 0 h 13"/>
                      <a:gd name="T2" fmla="*/ 0 w 15"/>
                      <a:gd name="T3" fmla="*/ 0 h 13"/>
                      <a:gd name="T4" fmla="*/ 0 w 15"/>
                      <a:gd name="T5" fmla="*/ 13 h 13"/>
                      <a:gd name="T6" fmla="*/ 15 w 15"/>
                      <a:gd name="T7" fmla="*/ 13 h 13"/>
                      <a:gd name="T8" fmla="*/ 15 w 15"/>
                      <a:gd name="T9" fmla="*/ 0 h 13"/>
                      <a:gd name="T10" fmla="*/ 0 w 15"/>
                      <a:gd name="T11" fmla="*/ 0 h 13"/>
                    </a:gdLst>
                    <a:ahLst/>
                    <a:cxnLst>
                      <a:cxn ang="0">
                        <a:pos x="T0" y="T1"/>
                      </a:cxn>
                      <a:cxn ang="0">
                        <a:pos x="T2" y="T3"/>
                      </a:cxn>
                      <a:cxn ang="0">
                        <a:pos x="T4" y="T5"/>
                      </a:cxn>
                      <a:cxn ang="0">
                        <a:pos x="T6" y="T7"/>
                      </a:cxn>
                      <a:cxn ang="0">
                        <a:pos x="T8" y="T9"/>
                      </a:cxn>
                      <a:cxn ang="0">
                        <a:pos x="T10" y="T11"/>
                      </a:cxn>
                    </a:cxnLst>
                    <a:rect l="0" t="0" r="r" b="b"/>
                    <a:pathLst>
                      <a:path w="15" h="13">
                        <a:moveTo>
                          <a:pt x="0" y="0"/>
                        </a:moveTo>
                        <a:lnTo>
                          <a:pt x="0" y="0"/>
                        </a:lnTo>
                        <a:lnTo>
                          <a:pt x="0" y="13"/>
                        </a:lnTo>
                        <a:lnTo>
                          <a:pt x="15" y="13"/>
                        </a:lnTo>
                        <a:lnTo>
                          <a:pt x="15" y="0"/>
                        </a:lnTo>
                        <a:lnTo>
                          <a:pt x="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71" name="Group 4102"/>
                <p:cNvGrpSpPr>
                  <a:grpSpLocks/>
                </p:cNvGrpSpPr>
                <p:nvPr/>
              </p:nvGrpSpPr>
              <p:grpSpPr bwMode="auto">
                <a:xfrm>
                  <a:off x="2297" y="3145"/>
                  <a:ext cx="14" cy="14"/>
                  <a:chOff x="2297" y="3145"/>
                  <a:chExt cx="14" cy="14"/>
                </a:xfrm>
              </p:grpSpPr>
              <p:sp>
                <p:nvSpPr>
                  <p:cNvPr id="375" name="Freeform 4103"/>
                  <p:cNvSpPr>
                    <a:spLocks/>
                  </p:cNvSpPr>
                  <p:nvPr/>
                </p:nvSpPr>
                <p:spPr bwMode="auto">
                  <a:xfrm>
                    <a:off x="2297" y="3145"/>
                    <a:ext cx="14" cy="14"/>
                  </a:xfrm>
                  <a:custGeom>
                    <a:avLst/>
                    <a:gdLst>
                      <a:gd name="T0" fmla="*/ 1 w 14"/>
                      <a:gd name="T1" fmla="*/ 0 h 14"/>
                      <a:gd name="T2" fmla="*/ 0 w 14"/>
                      <a:gd name="T3" fmla="*/ 5 h 14"/>
                      <a:gd name="T4" fmla="*/ 0 w 14"/>
                      <a:gd name="T5" fmla="*/ 14 h 14"/>
                      <a:gd name="T6" fmla="*/ 14 w 14"/>
                      <a:gd name="T7" fmla="*/ 14 h 14"/>
                      <a:gd name="T8" fmla="*/ 14 w 14"/>
                      <a:gd name="T9" fmla="*/ 5 h 14"/>
                      <a:gd name="T10" fmla="*/ 13 w 14"/>
                      <a:gd name="T11" fmla="*/ 9 h 14"/>
                      <a:gd name="T12" fmla="*/ 1 w 14"/>
                      <a:gd name="T13" fmla="*/ 0 h 14"/>
                      <a:gd name="T14" fmla="*/ 0 w 14"/>
                      <a:gd name="T15" fmla="*/ 0 h 14"/>
                      <a:gd name="T16" fmla="*/ 0 w 14"/>
                      <a:gd name="T17" fmla="*/ 5 h 14"/>
                      <a:gd name="T18" fmla="*/ 1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 y="0"/>
                        </a:moveTo>
                        <a:lnTo>
                          <a:pt x="0" y="5"/>
                        </a:lnTo>
                        <a:lnTo>
                          <a:pt x="0" y="14"/>
                        </a:lnTo>
                        <a:lnTo>
                          <a:pt x="14" y="14"/>
                        </a:lnTo>
                        <a:lnTo>
                          <a:pt x="14" y="5"/>
                        </a:lnTo>
                        <a:lnTo>
                          <a:pt x="13" y="9"/>
                        </a:lnTo>
                        <a:lnTo>
                          <a:pt x="1" y="0"/>
                        </a:lnTo>
                        <a:lnTo>
                          <a:pt x="0" y="0"/>
                        </a:lnTo>
                        <a:lnTo>
                          <a:pt x="0" y="5"/>
                        </a:lnTo>
                        <a:lnTo>
                          <a:pt x="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4104"/>
                  <p:cNvSpPr>
                    <a:spLocks/>
                  </p:cNvSpPr>
                  <p:nvPr/>
                </p:nvSpPr>
                <p:spPr bwMode="auto">
                  <a:xfrm>
                    <a:off x="2297" y="3145"/>
                    <a:ext cx="14" cy="14"/>
                  </a:xfrm>
                  <a:custGeom>
                    <a:avLst/>
                    <a:gdLst>
                      <a:gd name="T0" fmla="*/ 1 w 14"/>
                      <a:gd name="T1" fmla="*/ 0 h 14"/>
                      <a:gd name="T2" fmla="*/ 0 w 14"/>
                      <a:gd name="T3" fmla="*/ 5 h 14"/>
                      <a:gd name="T4" fmla="*/ 0 w 14"/>
                      <a:gd name="T5" fmla="*/ 14 h 14"/>
                      <a:gd name="T6" fmla="*/ 14 w 14"/>
                      <a:gd name="T7" fmla="*/ 14 h 14"/>
                      <a:gd name="T8" fmla="*/ 14 w 14"/>
                      <a:gd name="T9" fmla="*/ 5 h 14"/>
                      <a:gd name="T10" fmla="*/ 13 w 14"/>
                      <a:gd name="T11" fmla="*/ 9 h 14"/>
                      <a:gd name="T12" fmla="*/ 1 w 14"/>
                      <a:gd name="T13" fmla="*/ 0 h 14"/>
                      <a:gd name="T14" fmla="*/ 0 w 14"/>
                      <a:gd name="T15" fmla="*/ 0 h 14"/>
                      <a:gd name="T16" fmla="*/ 0 w 14"/>
                      <a:gd name="T17" fmla="*/ 5 h 14"/>
                      <a:gd name="T18" fmla="*/ 1 w 14"/>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1" y="0"/>
                        </a:moveTo>
                        <a:lnTo>
                          <a:pt x="0" y="5"/>
                        </a:lnTo>
                        <a:lnTo>
                          <a:pt x="0" y="14"/>
                        </a:lnTo>
                        <a:lnTo>
                          <a:pt x="14" y="14"/>
                        </a:lnTo>
                        <a:lnTo>
                          <a:pt x="14" y="5"/>
                        </a:lnTo>
                        <a:lnTo>
                          <a:pt x="13" y="9"/>
                        </a:lnTo>
                        <a:lnTo>
                          <a:pt x="1" y="0"/>
                        </a:lnTo>
                        <a:lnTo>
                          <a:pt x="0" y="0"/>
                        </a:lnTo>
                        <a:lnTo>
                          <a:pt x="0" y="5"/>
                        </a:lnTo>
                        <a:lnTo>
                          <a:pt x="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72" name="Group 4105"/>
                <p:cNvGrpSpPr>
                  <a:grpSpLocks/>
                </p:cNvGrpSpPr>
                <p:nvPr/>
              </p:nvGrpSpPr>
              <p:grpSpPr bwMode="auto">
                <a:xfrm>
                  <a:off x="2298" y="3144"/>
                  <a:ext cx="15" cy="13"/>
                  <a:chOff x="2298" y="3144"/>
                  <a:chExt cx="15" cy="13"/>
                </a:xfrm>
              </p:grpSpPr>
              <p:sp>
                <p:nvSpPr>
                  <p:cNvPr id="373" name="Freeform 4106"/>
                  <p:cNvSpPr>
                    <a:spLocks/>
                  </p:cNvSpPr>
                  <p:nvPr/>
                </p:nvSpPr>
                <p:spPr bwMode="auto">
                  <a:xfrm>
                    <a:off x="2298" y="3144"/>
                    <a:ext cx="15" cy="13"/>
                  </a:xfrm>
                  <a:custGeom>
                    <a:avLst/>
                    <a:gdLst>
                      <a:gd name="T0" fmla="*/ 2 w 15"/>
                      <a:gd name="T1" fmla="*/ 0 h 13"/>
                      <a:gd name="T2" fmla="*/ 2 w 15"/>
                      <a:gd name="T3" fmla="*/ 0 h 13"/>
                      <a:gd name="T4" fmla="*/ 0 w 15"/>
                      <a:gd name="T5" fmla="*/ 5 h 13"/>
                      <a:gd name="T6" fmla="*/ 13 w 15"/>
                      <a:gd name="T7" fmla="*/ 13 h 13"/>
                      <a:gd name="T8" fmla="*/ 15 w 15"/>
                      <a:gd name="T9" fmla="*/ 13 h 13"/>
                      <a:gd name="T10" fmla="*/ 15 w 15"/>
                      <a:gd name="T11" fmla="*/ 9 h 13"/>
                      <a:gd name="T12" fmla="*/ 15 w 15"/>
                      <a:gd name="T13" fmla="*/ 13 h 13"/>
                      <a:gd name="T14" fmla="*/ 15 w 15"/>
                      <a:gd name="T15" fmla="*/ 9 h 13"/>
                      <a:gd name="T16" fmla="*/ 2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2" y="0"/>
                        </a:moveTo>
                        <a:lnTo>
                          <a:pt x="2" y="0"/>
                        </a:lnTo>
                        <a:lnTo>
                          <a:pt x="0" y="5"/>
                        </a:lnTo>
                        <a:lnTo>
                          <a:pt x="13" y="13"/>
                        </a:lnTo>
                        <a:lnTo>
                          <a:pt x="15" y="13"/>
                        </a:lnTo>
                        <a:lnTo>
                          <a:pt x="15" y="9"/>
                        </a:lnTo>
                        <a:lnTo>
                          <a:pt x="15" y="13"/>
                        </a:lnTo>
                        <a:lnTo>
                          <a:pt x="15" y="9"/>
                        </a:lnTo>
                        <a:lnTo>
                          <a:pt x="2"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4107"/>
                  <p:cNvSpPr>
                    <a:spLocks/>
                  </p:cNvSpPr>
                  <p:nvPr/>
                </p:nvSpPr>
                <p:spPr bwMode="auto">
                  <a:xfrm>
                    <a:off x="2298" y="3144"/>
                    <a:ext cx="15" cy="13"/>
                  </a:xfrm>
                  <a:custGeom>
                    <a:avLst/>
                    <a:gdLst>
                      <a:gd name="T0" fmla="*/ 2 w 15"/>
                      <a:gd name="T1" fmla="*/ 0 h 13"/>
                      <a:gd name="T2" fmla="*/ 2 w 15"/>
                      <a:gd name="T3" fmla="*/ 0 h 13"/>
                      <a:gd name="T4" fmla="*/ 0 w 15"/>
                      <a:gd name="T5" fmla="*/ 5 h 13"/>
                      <a:gd name="T6" fmla="*/ 13 w 15"/>
                      <a:gd name="T7" fmla="*/ 13 h 13"/>
                      <a:gd name="T8" fmla="*/ 15 w 15"/>
                      <a:gd name="T9" fmla="*/ 13 h 13"/>
                      <a:gd name="T10" fmla="*/ 15 w 15"/>
                      <a:gd name="T11" fmla="*/ 9 h 13"/>
                      <a:gd name="T12" fmla="*/ 15 w 15"/>
                      <a:gd name="T13" fmla="*/ 13 h 13"/>
                      <a:gd name="T14" fmla="*/ 15 w 15"/>
                      <a:gd name="T15" fmla="*/ 9 h 13"/>
                      <a:gd name="T16" fmla="*/ 2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2" y="0"/>
                        </a:moveTo>
                        <a:lnTo>
                          <a:pt x="2" y="0"/>
                        </a:lnTo>
                        <a:lnTo>
                          <a:pt x="0" y="5"/>
                        </a:lnTo>
                        <a:lnTo>
                          <a:pt x="13" y="13"/>
                        </a:lnTo>
                        <a:lnTo>
                          <a:pt x="15" y="13"/>
                        </a:lnTo>
                        <a:lnTo>
                          <a:pt x="15" y="9"/>
                        </a:lnTo>
                        <a:lnTo>
                          <a:pt x="15" y="13"/>
                        </a:lnTo>
                        <a:lnTo>
                          <a:pt x="15" y="9"/>
                        </a:lnTo>
                        <a:lnTo>
                          <a:pt x="2"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73" name="Group 4108"/>
                <p:cNvGrpSpPr>
                  <a:grpSpLocks/>
                </p:cNvGrpSpPr>
                <p:nvPr/>
              </p:nvGrpSpPr>
              <p:grpSpPr bwMode="auto">
                <a:xfrm>
                  <a:off x="2298" y="3144"/>
                  <a:ext cx="16" cy="13"/>
                  <a:chOff x="2298" y="3144"/>
                  <a:chExt cx="16" cy="13"/>
                </a:xfrm>
              </p:grpSpPr>
              <p:sp>
                <p:nvSpPr>
                  <p:cNvPr id="371" name="Freeform 4109"/>
                  <p:cNvSpPr>
                    <a:spLocks/>
                  </p:cNvSpPr>
                  <p:nvPr/>
                </p:nvSpPr>
                <p:spPr bwMode="auto">
                  <a:xfrm>
                    <a:off x="2298" y="3144"/>
                    <a:ext cx="16" cy="13"/>
                  </a:xfrm>
                  <a:custGeom>
                    <a:avLst/>
                    <a:gdLst>
                      <a:gd name="T0" fmla="*/ 6 w 16"/>
                      <a:gd name="T1" fmla="*/ 0 h 13"/>
                      <a:gd name="T2" fmla="*/ 2 w 16"/>
                      <a:gd name="T3" fmla="*/ 4 h 13"/>
                      <a:gd name="T4" fmla="*/ 0 w 16"/>
                      <a:gd name="T5" fmla="*/ 6 h 13"/>
                      <a:gd name="T6" fmla="*/ 14 w 16"/>
                      <a:gd name="T7" fmla="*/ 12 h 13"/>
                      <a:gd name="T8" fmla="*/ 16 w 16"/>
                      <a:gd name="T9" fmla="*/ 10 h 13"/>
                      <a:gd name="T10" fmla="*/ 10 w 16"/>
                      <a:gd name="T11" fmla="*/ 13 h 13"/>
                      <a:gd name="T12" fmla="*/ 6 w 16"/>
                      <a:gd name="T13" fmla="*/ 0 h 13"/>
                      <a:gd name="T14" fmla="*/ 2 w 16"/>
                      <a:gd name="T15" fmla="*/ 2 h 13"/>
                      <a:gd name="T16" fmla="*/ 2 w 16"/>
                      <a:gd name="T17" fmla="*/ 4 h 13"/>
                      <a:gd name="T18" fmla="*/ 6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6" y="0"/>
                        </a:moveTo>
                        <a:lnTo>
                          <a:pt x="2" y="4"/>
                        </a:lnTo>
                        <a:lnTo>
                          <a:pt x="0" y="6"/>
                        </a:lnTo>
                        <a:lnTo>
                          <a:pt x="14" y="12"/>
                        </a:lnTo>
                        <a:lnTo>
                          <a:pt x="16" y="10"/>
                        </a:lnTo>
                        <a:lnTo>
                          <a:pt x="10" y="13"/>
                        </a:lnTo>
                        <a:lnTo>
                          <a:pt x="6" y="0"/>
                        </a:lnTo>
                        <a:lnTo>
                          <a:pt x="2" y="2"/>
                        </a:lnTo>
                        <a:lnTo>
                          <a:pt x="2" y="4"/>
                        </a:lnTo>
                        <a:lnTo>
                          <a:pt x="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2" name="Freeform 4110"/>
                  <p:cNvSpPr>
                    <a:spLocks/>
                  </p:cNvSpPr>
                  <p:nvPr/>
                </p:nvSpPr>
                <p:spPr bwMode="auto">
                  <a:xfrm>
                    <a:off x="2298" y="3144"/>
                    <a:ext cx="16" cy="13"/>
                  </a:xfrm>
                  <a:custGeom>
                    <a:avLst/>
                    <a:gdLst>
                      <a:gd name="T0" fmla="*/ 6 w 16"/>
                      <a:gd name="T1" fmla="*/ 0 h 13"/>
                      <a:gd name="T2" fmla="*/ 2 w 16"/>
                      <a:gd name="T3" fmla="*/ 4 h 13"/>
                      <a:gd name="T4" fmla="*/ 0 w 16"/>
                      <a:gd name="T5" fmla="*/ 6 h 13"/>
                      <a:gd name="T6" fmla="*/ 14 w 16"/>
                      <a:gd name="T7" fmla="*/ 12 h 13"/>
                      <a:gd name="T8" fmla="*/ 16 w 16"/>
                      <a:gd name="T9" fmla="*/ 10 h 13"/>
                      <a:gd name="T10" fmla="*/ 10 w 16"/>
                      <a:gd name="T11" fmla="*/ 13 h 13"/>
                      <a:gd name="T12" fmla="*/ 6 w 16"/>
                      <a:gd name="T13" fmla="*/ 0 h 13"/>
                      <a:gd name="T14" fmla="*/ 2 w 16"/>
                      <a:gd name="T15" fmla="*/ 2 h 13"/>
                      <a:gd name="T16" fmla="*/ 2 w 16"/>
                      <a:gd name="T17" fmla="*/ 4 h 13"/>
                      <a:gd name="T18" fmla="*/ 6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6" y="0"/>
                        </a:moveTo>
                        <a:lnTo>
                          <a:pt x="2" y="4"/>
                        </a:lnTo>
                        <a:lnTo>
                          <a:pt x="0" y="6"/>
                        </a:lnTo>
                        <a:lnTo>
                          <a:pt x="14" y="12"/>
                        </a:lnTo>
                        <a:lnTo>
                          <a:pt x="16" y="10"/>
                        </a:lnTo>
                        <a:lnTo>
                          <a:pt x="10" y="13"/>
                        </a:lnTo>
                        <a:lnTo>
                          <a:pt x="6" y="0"/>
                        </a:lnTo>
                        <a:lnTo>
                          <a:pt x="2" y="2"/>
                        </a:lnTo>
                        <a:lnTo>
                          <a:pt x="2" y="4"/>
                        </a:lnTo>
                        <a:lnTo>
                          <a:pt x="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74" name="Group 4111"/>
                <p:cNvGrpSpPr>
                  <a:grpSpLocks/>
                </p:cNvGrpSpPr>
                <p:nvPr/>
              </p:nvGrpSpPr>
              <p:grpSpPr bwMode="auto">
                <a:xfrm>
                  <a:off x="2300" y="3144"/>
                  <a:ext cx="16" cy="13"/>
                  <a:chOff x="2300" y="3144"/>
                  <a:chExt cx="16" cy="13"/>
                </a:xfrm>
              </p:grpSpPr>
              <p:sp>
                <p:nvSpPr>
                  <p:cNvPr id="369" name="Freeform 4112"/>
                  <p:cNvSpPr>
                    <a:spLocks/>
                  </p:cNvSpPr>
                  <p:nvPr/>
                </p:nvSpPr>
                <p:spPr bwMode="auto">
                  <a:xfrm>
                    <a:off x="2300" y="3144"/>
                    <a:ext cx="16" cy="13"/>
                  </a:xfrm>
                  <a:custGeom>
                    <a:avLst/>
                    <a:gdLst>
                      <a:gd name="T0" fmla="*/ 0 w 16"/>
                      <a:gd name="T1" fmla="*/ 6 h 13"/>
                      <a:gd name="T2" fmla="*/ 7 w 16"/>
                      <a:gd name="T3" fmla="*/ 0 h 13"/>
                      <a:gd name="T4" fmla="*/ 3 w 16"/>
                      <a:gd name="T5" fmla="*/ 0 h 13"/>
                      <a:gd name="T6" fmla="*/ 7 w 16"/>
                      <a:gd name="T7" fmla="*/ 13 h 13"/>
                      <a:gd name="T8" fmla="*/ 10 w 16"/>
                      <a:gd name="T9" fmla="*/ 13 h 13"/>
                      <a:gd name="T10" fmla="*/ 16 w 16"/>
                      <a:gd name="T11" fmla="*/ 8 h 13"/>
                      <a:gd name="T12" fmla="*/ 10 w 16"/>
                      <a:gd name="T13" fmla="*/ 13 h 13"/>
                      <a:gd name="T14" fmla="*/ 16 w 16"/>
                      <a:gd name="T15" fmla="*/ 12 h 13"/>
                      <a:gd name="T16" fmla="*/ 16 w 16"/>
                      <a:gd name="T17" fmla="*/ 8 h 13"/>
                      <a:gd name="T18" fmla="*/ 0 w 16"/>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0" y="6"/>
                        </a:moveTo>
                        <a:lnTo>
                          <a:pt x="7" y="0"/>
                        </a:lnTo>
                        <a:lnTo>
                          <a:pt x="3" y="0"/>
                        </a:lnTo>
                        <a:lnTo>
                          <a:pt x="7" y="13"/>
                        </a:lnTo>
                        <a:lnTo>
                          <a:pt x="10" y="13"/>
                        </a:lnTo>
                        <a:lnTo>
                          <a:pt x="16" y="8"/>
                        </a:lnTo>
                        <a:lnTo>
                          <a:pt x="10" y="13"/>
                        </a:lnTo>
                        <a:lnTo>
                          <a:pt x="16" y="12"/>
                        </a:lnTo>
                        <a:lnTo>
                          <a:pt x="16" y="8"/>
                        </a:lnTo>
                        <a:lnTo>
                          <a:pt x="0" y="6"/>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4113"/>
                  <p:cNvSpPr>
                    <a:spLocks/>
                  </p:cNvSpPr>
                  <p:nvPr/>
                </p:nvSpPr>
                <p:spPr bwMode="auto">
                  <a:xfrm>
                    <a:off x="2300" y="3144"/>
                    <a:ext cx="16" cy="13"/>
                  </a:xfrm>
                  <a:custGeom>
                    <a:avLst/>
                    <a:gdLst>
                      <a:gd name="T0" fmla="*/ 0 w 16"/>
                      <a:gd name="T1" fmla="*/ 6 h 13"/>
                      <a:gd name="T2" fmla="*/ 7 w 16"/>
                      <a:gd name="T3" fmla="*/ 0 h 13"/>
                      <a:gd name="T4" fmla="*/ 3 w 16"/>
                      <a:gd name="T5" fmla="*/ 0 h 13"/>
                      <a:gd name="T6" fmla="*/ 7 w 16"/>
                      <a:gd name="T7" fmla="*/ 13 h 13"/>
                      <a:gd name="T8" fmla="*/ 10 w 16"/>
                      <a:gd name="T9" fmla="*/ 13 h 13"/>
                      <a:gd name="T10" fmla="*/ 16 w 16"/>
                      <a:gd name="T11" fmla="*/ 8 h 13"/>
                      <a:gd name="T12" fmla="*/ 10 w 16"/>
                      <a:gd name="T13" fmla="*/ 13 h 13"/>
                      <a:gd name="T14" fmla="*/ 16 w 16"/>
                      <a:gd name="T15" fmla="*/ 12 h 13"/>
                      <a:gd name="T16" fmla="*/ 16 w 16"/>
                      <a:gd name="T17" fmla="*/ 8 h 13"/>
                      <a:gd name="T18" fmla="*/ 0 w 16"/>
                      <a:gd name="T19"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0" y="6"/>
                        </a:moveTo>
                        <a:lnTo>
                          <a:pt x="7" y="0"/>
                        </a:lnTo>
                        <a:lnTo>
                          <a:pt x="3" y="0"/>
                        </a:lnTo>
                        <a:lnTo>
                          <a:pt x="7" y="13"/>
                        </a:lnTo>
                        <a:lnTo>
                          <a:pt x="10" y="13"/>
                        </a:lnTo>
                        <a:lnTo>
                          <a:pt x="16" y="8"/>
                        </a:lnTo>
                        <a:lnTo>
                          <a:pt x="10" y="13"/>
                        </a:lnTo>
                        <a:lnTo>
                          <a:pt x="16" y="12"/>
                        </a:lnTo>
                        <a:lnTo>
                          <a:pt x="16" y="8"/>
                        </a:lnTo>
                        <a:lnTo>
                          <a:pt x="0" y="6"/>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75" name="Group 4114"/>
                <p:cNvGrpSpPr>
                  <a:grpSpLocks/>
                </p:cNvGrpSpPr>
                <p:nvPr/>
              </p:nvGrpSpPr>
              <p:grpSpPr bwMode="auto">
                <a:xfrm>
                  <a:off x="2300" y="3142"/>
                  <a:ext cx="16" cy="13"/>
                  <a:chOff x="2300" y="3142"/>
                  <a:chExt cx="16" cy="13"/>
                </a:xfrm>
              </p:grpSpPr>
              <p:sp>
                <p:nvSpPr>
                  <p:cNvPr id="367" name="Freeform 4115"/>
                  <p:cNvSpPr>
                    <a:spLocks/>
                  </p:cNvSpPr>
                  <p:nvPr/>
                </p:nvSpPr>
                <p:spPr bwMode="auto">
                  <a:xfrm>
                    <a:off x="2300" y="3142"/>
                    <a:ext cx="16" cy="13"/>
                  </a:xfrm>
                  <a:custGeom>
                    <a:avLst/>
                    <a:gdLst>
                      <a:gd name="T0" fmla="*/ 8 w 16"/>
                      <a:gd name="T1" fmla="*/ 0 h 13"/>
                      <a:gd name="T2" fmla="*/ 1 w 16"/>
                      <a:gd name="T3" fmla="*/ 6 h 13"/>
                      <a:gd name="T4" fmla="*/ 0 w 16"/>
                      <a:gd name="T5" fmla="*/ 7 h 13"/>
                      <a:gd name="T6" fmla="*/ 14 w 16"/>
                      <a:gd name="T7" fmla="*/ 10 h 13"/>
                      <a:gd name="T8" fmla="*/ 16 w 16"/>
                      <a:gd name="T9" fmla="*/ 7 h 13"/>
                      <a:gd name="T10" fmla="*/ 8 w 16"/>
                      <a:gd name="T11" fmla="*/ 13 h 13"/>
                      <a:gd name="T12" fmla="*/ 8 w 16"/>
                      <a:gd name="T13" fmla="*/ 0 h 13"/>
                      <a:gd name="T14" fmla="*/ 1 w 16"/>
                      <a:gd name="T15" fmla="*/ 0 h 13"/>
                      <a:gd name="T16" fmla="*/ 1 w 16"/>
                      <a:gd name="T17" fmla="*/ 6 h 13"/>
                      <a:gd name="T18" fmla="*/ 8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8" y="0"/>
                        </a:moveTo>
                        <a:lnTo>
                          <a:pt x="1" y="6"/>
                        </a:lnTo>
                        <a:lnTo>
                          <a:pt x="0" y="7"/>
                        </a:lnTo>
                        <a:lnTo>
                          <a:pt x="14" y="10"/>
                        </a:lnTo>
                        <a:lnTo>
                          <a:pt x="16" y="7"/>
                        </a:lnTo>
                        <a:lnTo>
                          <a:pt x="8" y="13"/>
                        </a:lnTo>
                        <a:lnTo>
                          <a:pt x="8" y="0"/>
                        </a:lnTo>
                        <a:lnTo>
                          <a:pt x="1" y="0"/>
                        </a:lnTo>
                        <a:lnTo>
                          <a:pt x="1" y="6"/>
                        </a:lnTo>
                        <a:lnTo>
                          <a:pt x="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4116"/>
                  <p:cNvSpPr>
                    <a:spLocks/>
                  </p:cNvSpPr>
                  <p:nvPr/>
                </p:nvSpPr>
                <p:spPr bwMode="auto">
                  <a:xfrm>
                    <a:off x="2300" y="3142"/>
                    <a:ext cx="16" cy="13"/>
                  </a:xfrm>
                  <a:custGeom>
                    <a:avLst/>
                    <a:gdLst>
                      <a:gd name="T0" fmla="*/ 8 w 16"/>
                      <a:gd name="T1" fmla="*/ 0 h 13"/>
                      <a:gd name="T2" fmla="*/ 1 w 16"/>
                      <a:gd name="T3" fmla="*/ 6 h 13"/>
                      <a:gd name="T4" fmla="*/ 0 w 16"/>
                      <a:gd name="T5" fmla="*/ 7 h 13"/>
                      <a:gd name="T6" fmla="*/ 14 w 16"/>
                      <a:gd name="T7" fmla="*/ 10 h 13"/>
                      <a:gd name="T8" fmla="*/ 16 w 16"/>
                      <a:gd name="T9" fmla="*/ 7 h 13"/>
                      <a:gd name="T10" fmla="*/ 8 w 16"/>
                      <a:gd name="T11" fmla="*/ 13 h 13"/>
                      <a:gd name="T12" fmla="*/ 8 w 16"/>
                      <a:gd name="T13" fmla="*/ 0 h 13"/>
                      <a:gd name="T14" fmla="*/ 1 w 16"/>
                      <a:gd name="T15" fmla="*/ 0 h 13"/>
                      <a:gd name="T16" fmla="*/ 1 w 16"/>
                      <a:gd name="T17" fmla="*/ 6 h 13"/>
                      <a:gd name="T18" fmla="*/ 8 w 1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
                        <a:moveTo>
                          <a:pt x="8" y="0"/>
                        </a:moveTo>
                        <a:lnTo>
                          <a:pt x="1" y="6"/>
                        </a:lnTo>
                        <a:lnTo>
                          <a:pt x="0" y="7"/>
                        </a:lnTo>
                        <a:lnTo>
                          <a:pt x="14" y="10"/>
                        </a:lnTo>
                        <a:lnTo>
                          <a:pt x="16" y="7"/>
                        </a:lnTo>
                        <a:lnTo>
                          <a:pt x="8" y="13"/>
                        </a:lnTo>
                        <a:lnTo>
                          <a:pt x="8" y="0"/>
                        </a:lnTo>
                        <a:lnTo>
                          <a:pt x="1" y="0"/>
                        </a:lnTo>
                        <a:lnTo>
                          <a:pt x="1" y="6"/>
                        </a:lnTo>
                        <a:lnTo>
                          <a:pt x="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76" name="Group 4117"/>
                <p:cNvGrpSpPr>
                  <a:grpSpLocks/>
                </p:cNvGrpSpPr>
                <p:nvPr/>
              </p:nvGrpSpPr>
              <p:grpSpPr bwMode="auto">
                <a:xfrm>
                  <a:off x="2307" y="3142"/>
                  <a:ext cx="16" cy="13"/>
                  <a:chOff x="2307" y="3142"/>
                  <a:chExt cx="16" cy="13"/>
                </a:xfrm>
              </p:grpSpPr>
              <p:sp>
                <p:nvSpPr>
                  <p:cNvPr id="365" name="Freeform 4118"/>
                  <p:cNvSpPr>
                    <a:spLocks/>
                  </p:cNvSpPr>
                  <p:nvPr/>
                </p:nvSpPr>
                <p:spPr bwMode="auto">
                  <a:xfrm>
                    <a:off x="2307" y="3142"/>
                    <a:ext cx="16" cy="13"/>
                  </a:xfrm>
                  <a:custGeom>
                    <a:avLst/>
                    <a:gdLst>
                      <a:gd name="T0" fmla="*/ 16 w 16"/>
                      <a:gd name="T1" fmla="*/ 0 h 13"/>
                      <a:gd name="T2" fmla="*/ 16 w 16"/>
                      <a:gd name="T3" fmla="*/ 0 h 13"/>
                      <a:gd name="T4" fmla="*/ 0 w 16"/>
                      <a:gd name="T5" fmla="*/ 0 h 13"/>
                      <a:gd name="T6" fmla="*/ 0 w 16"/>
                      <a:gd name="T7" fmla="*/ 13 h 13"/>
                      <a:gd name="T8" fmla="*/ 16 w 16"/>
                      <a:gd name="T9" fmla="*/ 13 h 13"/>
                      <a:gd name="T10" fmla="*/ 16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16" y="0"/>
                        </a:moveTo>
                        <a:lnTo>
                          <a:pt x="16" y="0"/>
                        </a:lnTo>
                        <a:lnTo>
                          <a:pt x="0" y="0"/>
                        </a:lnTo>
                        <a:lnTo>
                          <a:pt x="0" y="13"/>
                        </a:lnTo>
                        <a:lnTo>
                          <a:pt x="16" y="13"/>
                        </a:lnTo>
                        <a:lnTo>
                          <a:pt x="1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4119"/>
                  <p:cNvSpPr>
                    <a:spLocks/>
                  </p:cNvSpPr>
                  <p:nvPr/>
                </p:nvSpPr>
                <p:spPr bwMode="auto">
                  <a:xfrm>
                    <a:off x="2307" y="3142"/>
                    <a:ext cx="16" cy="13"/>
                  </a:xfrm>
                  <a:custGeom>
                    <a:avLst/>
                    <a:gdLst>
                      <a:gd name="T0" fmla="*/ 16 w 16"/>
                      <a:gd name="T1" fmla="*/ 0 h 13"/>
                      <a:gd name="T2" fmla="*/ 16 w 16"/>
                      <a:gd name="T3" fmla="*/ 0 h 13"/>
                      <a:gd name="T4" fmla="*/ 0 w 16"/>
                      <a:gd name="T5" fmla="*/ 0 h 13"/>
                      <a:gd name="T6" fmla="*/ 0 w 16"/>
                      <a:gd name="T7" fmla="*/ 13 h 13"/>
                      <a:gd name="T8" fmla="*/ 16 w 16"/>
                      <a:gd name="T9" fmla="*/ 13 h 13"/>
                      <a:gd name="T10" fmla="*/ 16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16" y="0"/>
                        </a:moveTo>
                        <a:lnTo>
                          <a:pt x="16" y="0"/>
                        </a:lnTo>
                        <a:lnTo>
                          <a:pt x="0" y="0"/>
                        </a:lnTo>
                        <a:lnTo>
                          <a:pt x="0" y="13"/>
                        </a:lnTo>
                        <a:lnTo>
                          <a:pt x="16" y="13"/>
                        </a:lnTo>
                        <a:lnTo>
                          <a:pt x="1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77" name="Group 4120"/>
                <p:cNvGrpSpPr>
                  <a:grpSpLocks/>
                </p:cNvGrpSpPr>
                <p:nvPr/>
              </p:nvGrpSpPr>
              <p:grpSpPr bwMode="auto">
                <a:xfrm>
                  <a:off x="2323" y="3142"/>
                  <a:ext cx="29" cy="13"/>
                  <a:chOff x="2323" y="3142"/>
                  <a:chExt cx="29" cy="13"/>
                </a:xfrm>
              </p:grpSpPr>
              <p:sp>
                <p:nvSpPr>
                  <p:cNvPr id="363" name="Freeform 4121"/>
                  <p:cNvSpPr>
                    <a:spLocks/>
                  </p:cNvSpPr>
                  <p:nvPr/>
                </p:nvSpPr>
                <p:spPr bwMode="auto">
                  <a:xfrm>
                    <a:off x="2323" y="3142"/>
                    <a:ext cx="29" cy="13"/>
                  </a:xfrm>
                  <a:custGeom>
                    <a:avLst/>
                    <a:gdLst>
                      <a:gd name="T0" fmla="*/ 29 w 29"/>
                      <a:gd name="T1" fmla="*/ 0 h 13"/>
                      <a:gd name="T2" fmla="*/ 29 w 29"/>
                      <a:gd name="T3" fmla="*/ 0 h 13"/>
                      <a:gd name="T4" fmla="*/ 0 w 29"/>
                      <a:gd name="T5" fmla="*/ 0 h 13"/>
                      <a:gd name="T6" fmla="*/ 0 w 29"/>
                      <a:gd name="T7" fmla="*/ 13 h 13"/>
                      <a:gd name="T8" fmla="*/ 29 w 29"/>
                      <a:gd name="T9" fmla="*/ 13 h 13"/>
                      <a:gd name="T10" fmla="*/ 29 w 29"/>
                      <a:gd name="T11" fmla="*/ 0 h 13"/>
                    </a:gdLst>
                    <a:ahLst/>
                    <a:cxnLst>
                      <a:cxn ang="0">
                        <a:pos x="T0" y="T1"/>
                      </a:cxn>
                      <a:cxn ang="0">
                        <a:pos x="T2" y="T3"/>
                      </a:cxn>
                      <a:cxn ang="0">
                        <a:pos x="T4" y="T5"/>
                      </a:cxn>
                      <a:cxn ang="0">
                        <a:pos x="T6" y="T7"/>
                      </a:cxn>
                      <a:cxn ang="0">
                        <a:pos x="T8" y="T9"/>
                      </a:cxn>
                      <a:cxn ang="0">
                        <a:pos x="T10" y="T11"/>
                      </a:cxn>
                    </a:cxnLst>
                    <a:rect l="0" t="0" r="r" b="b"/>
                    <a:pathLst>
                      <a:path w="29" h="13">
                        <a:moveTo>
                          <a:pt x="29" y="0"/>
                        </a:moveTo>
                        <a:lnTo>
                          <a:pt x="29" y="0"/>
                        </a:lnTo>
                        <a:lnTo>
                          <a:pt x="0" y="0"/>
                        </a:lnTo>
                        <a:lnTo>
                          <a:pt x="0" y="13"/>
                        </a:lnTo>
                        <a:lnTo>
                          <a:pt x="29" y="13"/>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4122"/>
                  <p:cNvSpPr>
                    <a:spLocks/>
                  </p:cNvSpPr>
                  <p:nvPr/>
                </p:nvSpPr>
                <p:spPr bwMode="auto">
                  <a:xfrm>
                    <a:off x="2323" y="3142"/>
                    <a:ext cx="29" cy="13"/>
                  </a:xfrm>
                  <a:custGeom>
                    <a:avLst/>
                    <a:gdLst>
                      <a:gd name="T0" fmla="*/ 29 w 29"/>
                      <a:gd name="T1" fmla="*/ 0 h 13"/>
                      <a:gd name="T2" fmla="*/ 29 w 29"/>
                      <a:gd name="T3" fmla="*/ 0 h 13"/>
                      <a:gd name="T4" fmla="*/ 0 w 29"/>
                      <a:gd name="T5" fmla="*/ 0 h 13"/>
                      <a:gd name="T6" fmla="*/ 0 w 29"/>
                      <a:gd name="T7" fmla="*/ 13 h 13"/>
                      <a:gd name="T8" fmla="*/ 29 w 29"/>
                      <a:gd name="T9" fmla="*/ 13 h 13"/>
                      <a:gd name="T10" fmla="*/ 29 w 29"/>
                      <a:gd name="T11" fmla="*/ 0 h 13"/>
                    </a:gdLst>
                    <a:ahLst/>
                    <a:cxnLst>
                      <a:cxn ang="0">
                        <a:pos x="T0" y="T1"/>
                      </a:cxn>
                      <a:cxn ang="0">
                        <a:pos x="T2" y="T3"/>
                      </a:cxn>
                      <a:cxn ang="0">
                        <a:pos x="T4" y="T5"/>
                      </a:cxn>
                      <a:cxn ang="0">
                        <a:pos x="T6" y="T7"/>
                      </a:cxn>
                      <a:cxn ang="0">
                        <a:pos x="T8" y="T9"/>
                      </a:cxn>
                      <a:cxn ang="0">
                        <a:pos x="T10" y="T11"/>
                      </a:cxn>
                    </a:cxnLst>
                    <a:rect l="0" t="0" r="r" b="b"/>
                    <a:pathLst>
                      <a:path w="29" h="13">
                        <a:moveTo>
                          <a:pt x="29" y="0"/>
                        </a:moveTo>
                        <a:lnTo>
                          <a:pt x="29" y="0"/>
                        </a:lnTo>
                        <a:lnTo>
                          <a:pt x="0" y="0"/>
                        </a:lnTo>
                        <a:lnTo>
                          <a:pt x="0" y="13"/>
                        </a:lnTo>
                        <a:lnTo>
                          <a:pt x="29" y="13"/>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78" name="Group 4123"/>
                <p:cNvGrpSpPr>
                  <a:grpSpLocks/>
                </p:cNvGrpSpPr>
                <p:nvPr/>
              </p:nvGrpSpPr>
              <p:grpSpPr bwMode="auto">
                <a:xfrm>
                  <a:off x="2358" y="3142"/>
                  <a:ext cx="41" cy="13"/>
                  <a:chOff x="2358" y="3142"/>
                  <a:chExt cx="41" cy="13"/>
                </a:xfrm>
              </p:grpSpPr>
              <p:sp>
                <p:nvSpPr>
                  <p:cNvPr id="361" name="Freeform 4124"/>
                  <p:cNvSpPr>
                    <a:spLocks/>
                  </p:cNvSpPr>
                  <p:nvPr/>
                </p:nvSpPr>
                <p:spPr bwMode="auto">
                  <a:xfrm>
                    <a:off x="2358" y="3142"/>
                    <a:ext cx="41" cy="13"/>
                  </a:xfrm>
                  <a:custGeom>
                    <a:avLst/>
                    <a:gdLst>
                      <a:gd name="T0" fmla="*/ 41 w 41"/>
                      <a:gd name="T1" fmla="*/ 0 h 13"/>
                      <a:gd name="T2" fmla="*/ 41 w 41"/>
                      <a:gd name="T3" fmla="*/ 0 h 13"/>
                      <a:gd name="T4" fmla="*/ 0 w 41"/>
                      <a:gd name="T5" fmla="*/ 0 h 13"/>
                      <a:gd name="T6" fmla="*/ 0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lnTo>
                          <a:pt x="41" y="0"/>
                        </a:lnTo>
                        <a:lnTo>
                          <a:pt x="0" y="0"/>
                        </a:lnTo>
                        <a:lnTo>
                          <a:pt x="0" y="13"/>
                        </a:lnTo>
                        <a:lnTo>
                          <a:pt x="41" y="13"/>
                        </a:lnTo>
                        <a:lnTo>
                          <a:pt x="4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4125"/>
                  <p:cNvSpPr>
                    <a:spLocks/>
                  </p:cNvSpPr>
                  <p:nvPr/>
                </p:nvSpPr>
                <p:spPr bwMode="auto">
                  <a:xfrm>
                    <a:off x="2358" y="3142"/>
                    <a:ext cx="41" cy="13"/>
                  </a:xfrm>
                  <a:custGeom>
                    <a:avLst/>
                    <a:gdLst>
                      <a:gd name="T0" fmla="*/ 41 w 41"/>
                      <a:gd name="T1" fmla="*/ 0 h 13"/>
                      <a:gd name="T2" fmla="*/ 41 w 41"/>
                      <a:gd name="T3" fmla="*/ 0 h 13"/>
                      <a:gd name="T4" fmla="*/ 0 w 41"/>
                      <a:gd name="T5" fmla="*/ 0 h 13"/>
                      <a:gd name="T6" fmla="*/ 0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lnTo>
                          <a:pt x="41" y="0"/>
                        </a:lnTo>
                        <a:lnTo>
                          <a:pt x="0" y="0"/>
                        </a:lnTo>
                        <a:lnTo>
                          <a:pt x="0" y="13"/>
                        </a:lnTo>
                        <a:lnTo>
                          <a:pt x="41" y="13"/>
                        </a:lnTo>
                        <a:lnTo>
                          <a:pt x="4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79" name="Group 4126"/>
                <p:cNvGrpSpPr>
                  <a:grpSpLocks/>
                </p:cNvGrpSpPr>
                <p:nvPr/>
              </p:nvGrpSpPr>
              <p:grpSpPr bwMode="auto">
                <a:xfrm>
                  <a:off x="2405" y="3142"/>
                  <a:ext cx="47" cy="13"/>
                  <a:chOff x="2405" y="3142"/>
                  <a:chExt cx="47" cy="13"/>
                </a:xfrm>
              </p:grpSpPr>
              <p:sp>
                <p:nvSpPr>
                  <p:cNvPr id="359" name="Freeform 4127"/>
                  <p:cNvSpPr>
                    <a:spLocks/>
                  </p:cNvSpPr>
                  <p:nvPr/>
                </p:nvSpPr>
                <p:spPr bwMode="auto">
                  <a:xfrm>
                    <a:off x="2405" y="3142"/>
                    <a:ext cx="47" cy="13"/>
                  </a:xfrm>
                  <a:custGeom>
                    <a:avLst/>
                    <a:gdLst>
                      <a:gd name="T0" fmla="*/ 47 w 47"/>
                      <a:gd name="T1" fmla="*/ 0 h 13"/>
                      <a:gd name="T2" fmla="*/ 47 w 47"/>
                      <a:gd name="T3" fmla="*/ 0 h 13"/>
                      <a:gd name="T4" fmla="*/ 0 w 47"/>
                      <a:gd name="T5" fmla="*/ 0 h 13"/>
                      <a:gd name="T6" fmla="*/ 0 w 47"/>
                      <a:gd name="T7" fmla="*/ 13 h 13"/>
                      <a:gd name="T8" fmla="*/ 47 w 47"/>
                      <a:gd name="T9" fmla="*/ 13 h 13"/>
                      <a:gd name="T10" fmla="*/ 47 w 47"/>
                      <a:gd name="T11" fmla="*/ 0 h 13"/>
                    </a:gdLst>
                    <a:ahLst/>
                    <a:cxnLst>
                      <a:cxn ang="0">
                        <a:pos x="T0" y="T1"/>
                      </a:cxn>
                      <a:cxn ang="0">
                        <a:pos x="T2" y="T3"/>
                      </a:cxn>
                      <a:cxn ang="0">
                        <a:pos x="T4" y="T5"/>
                      </a:cxn>
                      <a:cxn ang="0">
                        <a:pos x="T6" y="T7"/>
                      </a:cxn>
                      <a:cxn ang="0">
                        <a:pos x="T8" y="T9"/>
                      </a:cxn>
                      <a:cxn ang="0">
                        <a:pos x="T10" y="T11"/>
                      </a:cxn>
                    </a:cxnLst>
                    <a:rect l="0" t="0" r="r" b="b"/>
                    <a:pathLst>
                      <a:path w="47" h="13">
                        <a:moveTo>
                          <a:pt x="47" y="0"/>
                        </a:moveTo>
                        <a:lnTo>
                          <a:pt x="47" y="0"/>
                        </a:lnTo>
                        <a:lnTo>
                          <a:pt x="0" y="0"/>
                        </a:lnTo>
                        <a:lnTo>
                          <a:pt x="0" y="13"/>
                        </a:lnTo>
                        <a:lnTo>
                          <a:pt x="47" y="13"/>
                        </a:lnTo>
                        <a:lnTo>
                          <a:pt x="47"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4128"/>
                  <p:cNvSpPr>
                    <a:spLocks/>
                  </p:cNvSpPr>
                  <p:nvPr/>
                </p:nvSpPr>
                <p:spPr bwMode="auto">
                  <a:xfrm>
                    <a:off x="2405" y="3142"/>
                    <a:ext cx="47" cy="13"/>
                  </a:xfrm>
                  <a:custGeom>
                    <a:avLst/>
                    <a:gdLst>
                      <a:gd name="T0" fmla="*/ 47 w 47"/>
                      <a:gd name="T1" fmla="*/ 0 h 13"/>
                      <a:gd name="T2" fmla="*/ 47 w 47"/>
                      <a:gd name="T3" fmla="*/ 0 h 13"/>
                      <a:gd name="T4" fmla="*/ 0 w 47"/>
                      <a:gd name="T5" fmla="*/ 0 h 13"/>
                      <a:gd name="T6" fmla="*/ 0 w 47"/>
                      <a:gd name="T7" fmla="*/ 13 h 13"/>
                      <a:gd name="T8" fmla="*/ 47 w 47"/>
                      <a:gd name="T9" fmla="*/ 13 h 13"/>
                      <a:gd name="T10" fmla="*/ 47 w 47"/>
                      <a:gd name="T11" fmla="*/ 0 h 13"/>
                    </a:gdLst>
                    <a:ahLst/>
                    <a:cxnLst>
                      <a:cxn ang="0">
                        <a:pos x="T0" y="T1"/>
                      </a:cxn>
                      <a:cxn ang="0">
                        <a:pos x="T2" y="T3"/>
                      </a:cxn>
                      <a:cxn ang="0">
                        <a:pos x="T4" y="T5"/>
                      </a:cxn>
                      <a:cxn ang="0">
                        <a:pos x="T6" y="T7"/>
                      </a:cxn>
                      <a:cxn ang="0">
                        <a:pos x="T8" y="T9"/>
                      </a:cxn>
                      <a:cxn ang="0">
                        <a:pos x="T10" y="T11"/>
                      </a:cxn>
                    </a:cxnLst>
                    <a:rect l="0" t="0" r="r" b="b"/>
                    <a:pathLst>
                      <a:path w="47" h="13">
                        <a:moveTo>
                          <a:pt x="47" y="0"/>
                        </a:moveTo>
                        <a:lnTo>
                          <a:pt x="47" y="0"/>
                        </a:lnTo>
                        <a:lnTo>
                          <a:pt x="0" y="0"/>
                        </a:lnTo>
                        <a:lnTo>
                          <a:pt x="0" y="13"/>
                        </a:lnTo>
                        <a:lnTo>
                          <a:pt x="47" y="13"/>
                        </a:lnTo>
                        <a:lnTo>
                          <a:pt x="47"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80" name="Group 4129"/>
                <p:cNvGrpSpPr>
                  <a:grpSpLocks/>
                </p:cNvGrpSpPr>
                <p:nvPr/>
              </p:nvGrpSpPr>
              <p:grpSpPr bwMode="auto">
                <a:xfrm>
                  <a:off x="2604" y="3217"/>
                  <a:ext cx="16" cy="58"/>
                  <a:chOff x="2604" y="3217"/>
                  <a:chExt cx="16" cy="58"/>
                </a:xfrm>
              </p:grpSpPr>
              <p:sp>
                <p:nvSpPr>
                  <p:cNvPr id="357" name="Freeform 4130"/>
                  <p:cNvSpPr>
                    <a:spLocks/>
                  </p:cNvSpPr>
                  <p:nvPr/>
                </p:nvSpPr>
                <p:spPr bwMode="auto">
                  <a:xfrm>
                    <a:off x="2604" y="3217"/>
                    <a:ext cx="16" cy="58"/>
                  </a:xfrm>
                  <a:custGeom>
                    <a:avLst/>
                    <a:gdLst>
                      <a:gd name="T0" fmla="*/ 8 w 16"/>
                      <a:gd name="T1" fmla="*/ 0 h 58"/>
                      <a:gd name="T2" fmla="*/ 0 w 16"/>
                      <a:gd name="T3" fmla="*/ 0 h 58"/>
                      <a:gd name="T4" fmla="*/ 0 w 16"/>
                      <a:gd name="T5" fmla="*/ 58 h 58"/>
                      <a:gd name="T6" fmla="*/ 16 w 16"/>
                      <a:gd name="T7" fmla="*/ 58 h 58"/>
                      <a:gd name="T8" fmla="*/ 16 w 16"/>
                      <a:gd name="T9" fmla="*/ 0 h 58"/>
                      <a:gd name="T10" fmla="*/ 8 w 16"/>
                      <a:gd name="T11" fmla="*/ 0 h 58"/>
                    </a:gdLst>
                    <a:ahLst/>
                    <a:cxnLst>
                      <a:cxn ang="0">
                        <a:pos x="T0" y="T1"/>
                      </a:cxn>
                      <a:cxn ang="0">
                        <a:pos x="T2" y="T3"/>
                      </a:cxn>
                      <a:cxn ang="0">
                        <a:pos x="T4" y="T5"/>
                      </a:cxn>
                      <a:cxn ang="0">
                        <a:pos x="T6" y="T7"/>
                      </a:cxn>
                      <a:cxn ang="0">
                        <a:pos x="T8" y="T9"/>
                      </a:cxn>
                      <a:cxn ang="0">
                        <a:pos x="T10" y="T11"/>
                      </a:cxn>
                    </a:cxnLst>
                    <a:rect l="0" t="0" r="r" b="b"/>
                    <a:pathLst>
                      <a:path w="16" h="58">
                        <a:moveTo>
                          <a:pt x="8" y="0"/>
                        </a:moveTo>
                        <a:lnTo>
                          <a:pt x="0" y="0"/>
                        </a:lnTo>
                        <a:lnTo>
                          <a:pt x="0" y="58"/>
                        </a:lnTo>
                        <a:lnTo>
                          <a:pt x="16" y="58"/>
                        </a:lnTo>
                        <a:lnTo>
                          <a:pt x="16" y="0"/>
                        </a:lnTo>
                        <a:lnTo>
                          <a:pt x="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4131"/>
                  <p:cNvSpPr>
                    <a:spLocks/>
                  </p:cNvSpPr>
                  <p:nvPr/>
                </p:nvSpPr>
                <p:spPr bwMode="auto">
                  <a:xfrm>
                    <a:off x="2604" y="3217"/>
                    <a:ext cx="16" cy="58"/>
                  </a:xfrm>
                  <a:custGeom>
                    <a:avLst/>
                    <a:gdLst>
                      <a:gd name="T0" fmla="*/ 8 w 16"/>
                      <a:gd name="T1" fmla="*/ 0 h 58"/>
                      <a:gd name="T2" fmla="*/ 0 w 16"/>
                      <a:gd name="T3" fmla="*/ 0 h 58"/>
                      <a:gd name="T4" fmla="*/ 0 w 16"/>
                      <a:gd name="T5" fmla="*/ 58 h 58"/>
                      <a:gd name="T6" fmla="*/ 16 w 16"/>
                      <a:gd name="T7" fmla="*/ 58 h 58"/>
                      <a:gd name="T8" fmla="*/ 16 w 16"/>
                      <a:gd name="T9" fmla="*/ 0 h 58"/>
                      <a:gd name="T10" fmla="*/ 8 w 16"/>
                      <a:gd name="T11" fmla="*/ 0 h 58"/>
                    </a:gdLst>
                    <a:ahLst/>
                    <a:cxnLst>
                      <a:cxn ang="0">
                        <a:pos x="T0" y="T1"/>
                      </a:cxn>
                      <a:cxn ang="0">
                        <a:pos x="T2" y="T3"/>
                      </a:cxn>
                      <a:cxn ang="0">
                        <a:pos x="T4" y="T5"/>
                      </a:cxn>
                      <a:cxn ang="0">
                        <a:pos x="T6" y="T7"/>
                      </a:cxn>
                      <a:cxn ang="0">
                        <a:pos x="T8" y="T9"/>
                      </a:cxn>
                      <a:cxn ang="0">
                        <a:pos x="T10" y="T11"/>
                      </a:cxn>
                    </a:cxnLst>
                    <a:rect l="0" t="0" r="r" b="b"/>
                    <a:pathLst>
                      <a:path w="16" h="58">
                        <a:moveTo>
                          <a:pt x="8" y="0"/>
                        </a:moveTo>
                        <a:lnTo>
                          <a:pt x="0" y="0"/>
                        </a:lnTo>
                        <a:lnTo>
                          <a:pt x="0" y="58"/>
                        </a:lnTo>
                        <a:lnTo>
                          <a:pt x="16" y="58"/>
                        </a:lnTo>
                        <a:lnTo>
                          <a:pt x="16" y="0"/>
                        </a:lnTo>
                        <a:lnTo>
                          <a:pt x="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81" name="Group 4132"/>
                <p:cNvGrpSpPr>
                  <a:grpSpLocks/>
                </p:cNvGrpSpPr>
                <p:nvPr/>
              </p:nvGrpSpPr>
              <p:grpSpPr bwMode="auto">
                <a:xfrm>
                  <a:off x="2547" y="3158"/>
                  <a:ext cx="58" cy="53"/>
                  <a:chOff x="2547" y="3158"/>
                  <a:chExt cx="58" cy="53"/>
                </a:xfrm>
              </p:grpSpPr>
              <p:sp>
                <p:nvSpPr>
                  <p:cNvPr id="355" name="Freeform 4133"/>
                  <p:cNvSpPr>
                    <a:spLocks/>
                  </p:cNvSpPr>
                  <p:nvPr/>
                </p:nvSpPr>
                <p:spPr bwMode="auto">
                  <a:xfrm>
                    <a:off x="2547" y="3158"/>
                    <a:ext cx="58" cy="53"/>
                  </a:xfrm>
                  <a:custGeom>
                    <a:avLst/>
                    <a:gdLst>
                      <a:gd name="T0" fmla="*/ 26 w 58"/>
                      <a:gd name="T1" fmla="*/ 0 h 53"/>
                      <a:gd name="T2" fmla="*/ 21 w 58"/>
                      <a:gd name="T3" fmla="*/ 1 h 53"/>
                      <a:gd name="T4" fmla="*/ 15 w 58"/>
                      <a:gd name="T5" fmla="*/ 3 h 53"/>
                      <a:gd name="T6" fmla="*/ 11 w 58"/>
                      <a:gd name="T7" fmla="*/ 6 h 53"/>
                      <a:gd name="T8" fmla="*/ 7 w 58"/>
                      <a:gd name="T9" fmla="*/ 10 h 53"/>
                      <a:gd name="T10" fmla="*/ 4 w 58"/>
                      <a:gd name="T11" fmla="*/ 14 h 53"/>
                      <a:gd name="T12" fmla="*/ 2 w 58"/>
                      <a:gd name="T13" fmla="*/ 19 h 53"/>
                      <a:gd name="T14" fmla="*/ 1 w 58"/>
                      <a:gd name="T15" fmla="*/ 24 h 53"/>
                      <a:gd name="T16" fmla="*/ 1 w 58"/>
                      <a:gd name="T17" fmla="*/ 29 h 53"/>
                      <a:gd name="T18" fmla="*/ 2 w 58"/>
                      <a:gd name="T19" fmla="*/ 34 h 53"/>
                      <a:gd name="T20" fmla="*/ 4 w 58"/>
                      <a:gd name="T21" fmla="*/ 39 h 53"/>
                      <a:gd name="T22" fmla="*/ 7 w 58"/>
                      <a:gd name="T23" fmla="*/ 43 h 53"/>
                      <a:gd name="T24" fmla="*/ 11 w 58"/>
                      <a:gd name="T25" fmla="*/ 47 h 53"/>
                      <a:gd name="T26" fmla="*/ 15 w 58"/>
                      <a:gd name="T27" fmla="*/ 50 h 53"/>
                      <a:gd name="T28" fmla="*/ 21 w 58"/>
                      <a:gd name="T29" fmla="*/ 52 h 53"/>
                      <a:gd name="T30" fmla="*/ 26 w 58"/>
                      <a:gd name="T31" fmla="*/ 53 h 53"/>
                      <a:gd name="T32" fmla="*/ 33 w 58"/>
                      <a:gd name="T33" fmla="*/ 53 h 53"/>
                      <a:gd name="T34" fmla="*/ 37 w 58"/>
                      <a:gd name="T35" fmla="*/ 52 h 53"/>
                      <a:gd name="T36" fmla="*/ 43 w 58"/>
                      <a:gd name="T37" fmla="*/ 50 h 53"/>
                      <a:gd name="T38" fmla="*/ 47 w 58"/>
                      <a:gd name="T39" fmla="*/ 47 h 53"/>
                      <a:gd name="T40" fmla="*/ 52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2 w 58"/>
                      <a:gd name="T55" fmla="*/ 10 h 53"/>
                      <a:gd name="T56" fmla="*/ 47 w 58"/>
                      <a:gd name="T57" fmla="*/ 6 h 53"/>
                      <a:gd name="T58" fmla="*/ 43 w 58"/>
                      <a:gd name="T59" fmla="*/ 3 h 53"/>
                      <a:gd name="T60" fmla="*/ 37 w 58"/>
                      <a:gd name="T61" fmla="*/ 1 h 53"/>
                      <a:gd name="T62" fmla="*/ 33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6" y="0"/>
                        </a:lnTo>
                        <a:lnTo>
                          <a:pt x="24" y="1"/>
                        </a:lnTo>
                        <a:lnTo>
                          <a:pt x="21" y="1"/>
                        </a:lnTo>
                        <a:lnTo>
                          <a:pt x="18" y="2"/>
                        </a:lnTo>
                        <a:lnTo>
                          <a:pt x="15" y="3"/>
                        </a:lnTo>
                        <a:lnTo>
                          <a:pt x="13" y="5"/>
                        </a:lnTo>
                        <a:lnTo>
                          <a:pt x="11" y="6"/>
                        </a:lnTo>
                        <a:lnTo>
                          <a:pt x="9" y="7"/>
                        </a:lnTo>
                        <a:lnTo>
                          <a:pt x="7" y="10"/>
                        </a:lnTo>
                        <a:lnTo>
                          <a:pt x="5" y="11"/>
                        </a:lnTo>
                        <a:lnTo>
                          <a:pt x="4" y="14"/>
                        </a:lnTo>
                        <a:lnTo>
                          <a:pt x="3" y="16"/>
                        </a:lnTo>
                        <a:lnTo>
                          <a:pt x="2" y="19"/>
                        </a:lnTo>
                        <a:lnTo>
                          <a:pt x="1" y="21"/>
                        </a:lnTo>
                        <a:lnTo>
                          <a:pt x="1" y="24"/>
                        </a:lnTo>
                        <a:lnTo>
                          <a:pt x="0" y="26"/>
                        </a:lnTo>
                        <a:lnTo>
                          <a:pt x="1" y="29"/>
                        </a:lnTo>
                        <a:lnTo>
                          <a:pt x="1" y="31"/>
                        </a:lnTo>
                        <a:lnTo>
                          <a:pt x="2" y="34"/>
                        </a:lnTo>
                        <a:lnTo>
                          <a:pt x="3" y="37"/>
                        </a:lnTo>
                        <a:lnTo>
                          <a:pt x="4" y="39"/>
                        </a:lnTo>
                        <a:lnTo>
                          <a:pt x="5" y="42"/>
                        </a:lnTo>
                        <a:lnTo>
                          <a:pt x="7" y="43"/>
                        </a:lnTo>
                        <a:lnTo>
                          <a:pt x="9" y="45"/>
                        </a:lnTo>
                        <a:lnTo>
                          <a:pt x="11" y="47"/>
                        </a:lnTo>
                        <a:lnTo>
                          <a:pt x="13" y="48"/>
                        </a:lnTo>
                        <a:lnTo>
                          <a:pt x="15" y="50"/>
                        </a:lnTo>
                        <a:lnTo>
                          <a:pt x="18" y="51"/>
                        </a:lnTo>
                        <a:lnTo>
                          <a:pt x="21"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3" y="42"/>
                        </a:lnTo>
                        <a:lnTo>
                          <a:pt x="54" y="39"/>
                        </a:lnTo>
                        <a:lnTo>
                          <a:pt x="56" y="37"/>
                        </a:lnTo>
                        <a:lnTo>
                          <a:pt x="57" y="34"/>
                        </a:lnTo>
                        <a:lnTo>
                          <a:pt x="58" y="31"/>
                        </a:lnTo>
                        <a:lnTo>
                          <a:pt x="58" y="29"/>
                        </a:lnTo>
                        <a:lnTo>
                          <a:pt x="58" y="26"/>
                        </a:lnTo>
                        <a:lnTo>
                          <a:pt x="58" y="24"/>
                        </a:lnTo>
                        <a:lnTo>
                          <a:pt x="58" y="21"/>
                        </a:lnTo>
                        <a:lnTo>
                          <a:pt x="57" y="19"/>
                        </a:lnTo>
                        <a:lnTo>
                          <a:pt x="56" y="16"/>
                        </a:lnTo>
                        <a:lnTo>
                          <a:pt x="54" y="14"/>
                        </a:lnTo>
                        <a:lnTo>
                          <a:pt x="53" y="11"/>
                        </a:lnTo>
                        <a:lnTo>
                          <a:pt x="52" y="10"/>
                        </a:lnTo>
                        <a:lnTo>
                          <a:pt x="50" y="7"/>
                        </a:lnTo>
                        <a:lnTo>
                          <a:pt x="47" y="6"/>
                        </a:lnTo>
                        <a:lnTo>
                          <a:pt x="45" y="5"/>
                        </a:lnTo>
                        <a:lnTo>
                          <a:pt x="43" y="3"/>
                        </a:lnTo>
                        <a:lnTo>
                          <a:pt x="40" y="2"/>
                        </a:lnTo>
                        <a:lnTo>
                          <a:pt x="37" y="1"/>
                        </a:lnTo>
                        <a:lnTo>
                          <a:pt x="35" y="1"/>
                        </a:lnTo>
                        <a:lnTo>
                          <a:pt x="33"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6" name="Freeform 4134"/>
                  <p:cNvSpPr>
                    <a:spLocks/>
                  </p:cNvSpPr>
                  <p:nvPr/>
                </p:nvSpPr>
                <p:spPr bwMode="auto">
                  <a:xfrm>
                    <a:off x="2547" y="3158"/>
                    <a:ext cx="58" cy="53"/>
                  </a:xfrm>
                  <a:custGeom>
                    <a:avLst/>
                    <a:gdLst>
                      <a:gd name="T0" fmla="*/ 26 w 58"/>
                      <a:gd name="T1" fmla="*/ 0 h 53"/>
                      <a:gd name="T2" fmla="*/ 21 w 58"/>
                      <a:gd name="T3" fmla="*/ 1 h 53"/>
                      <a:gd name="T4" fmla="*/ 15 w 58"/>
                      <a:gd name="T5" fmla="*/ 3 h 53"/>
                      <a:gd name="T6" fmla="*/ 11 w 58"/>
                      <a:gd name="T7" fmla="*/ 6 h 53"/>
                      <a:gd name="T8" fmla="*/ 7 w 58"/>
                      <a:gd name="T9" fmla="*/ 10 h 53"/>
                      <a:gd name="T10" fmla="*/ 4 w 58"/>
                      <a:gd name="T11" fmla="*/ 14 h 53"/>
                      <a:gd name="T12" fmla="*/ 2 w 58"/>
                      <a:gd name="T13" fmla="*/ 19 h 53"/>
                      <a:gd name="T14" fmla="*/ 1 w 58"/>
                      <a:gd name="T15" fmla="*/ 24 h 53"/>
                      <a:gd name="T16" fmla="*/ 1 w 58"/>
                      <a:gd name="T17" fmla="*/ 29 h 53"/>
                      <a:gd name="T18" fmla="*/ 2 w 58"/>
                      <a:gd name="T19" fmla="*/ 34 h 53"/>
                      <a:gd name="T20" fmla="*/ 4 w 58"/>
                      <a:gd name="T21" fmla="*/ 39 h 53"/>
                      <a:gd name="T22" fmla="*/ 7 w 58"/>
                      <a:gd name="T23" fmla="*/ 43 h 53"/>
                      <a:gd name="T24" fmla="*/ 11 w 58"/>
                      <a:gd name="T25" fmla="*/ 47 h 53"/>
                      <a:gd name="T26" fmla="*/ 15 w 58"/>
                      <a:gd name="T27" fmla="*/ 50 h 53"/>
                      <a:gd name="T28" fmla="*/ 21 w 58"/>
                      <a:gd name="T29" fmla="*/ 52 h 53"/>
                      <a:gd name="T30" fmla="*/ 26 w 58"/>
                      <a:gd name="T31" fmla="*/ 53 h 53"/>
                      <a:gd name="T32" fmla="*/ 33 w 58"/>
                      <a:gd name="T33" fmla="*/ 53 h 53"/>
                      <a:gd name="T34" fmla="*/ 37 w 58"/>
                      <a:gd name="T35" fmla="*/ 52 h 53"/>
                      <a:gd name="T36" fmla="*/ 43 w 58"/>
                      <a:gd name="T37" fmla="*/ 50 h 53"/>
                      <a:gd name="T38" fmla="*/ 47 w 58"/>
                      <a:gd name="T39" fmla="*/ 47 h 53"/>
                      <a:gd name="T40" fmla="*/ 52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2 w 58"/>
                      <a:gd name="T55" fmla="*/ 10 h 53"/>
                      <a:gd name="T56" fmla="*/ 47 w 58"/>
                      <a:gd name="T57" fmla="*/ 6 h 53"/>
                      <a:gd name="T58" fmla="*/ 43 w 58"/>
                      <a:gd name="T59" fmla="*/ 3 h 53"/>
                      <a:gd name="T60" fmla="*/ 37 w 58"/>
                      <a:gd name="T61" fmla="*/ 1 h 53"/>
                      <a:gd name="T62" fmla="*/ 33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6" y="0"/>
                        </a:lnTo>
                        <a:lnTo>
                          <a:pt x="24" y="1"/>
                        </a:lnTo>
                        <a:lnTo>
                          <a:pt x="21" y="1"/>
                        </a:lnTo>
                        <a:lnTo>
                          <a:pt x="18" y="2"/>
                        </a:lnTo>
                        <a:lnTo>
                          <a:pt x="15" y="3"/>
                        </a:lnTo>
                        <a:lnTo>
                          <a:pt x="13" y="5"/>
                        </a:lnTo>
                        <a:lnTo>
                          <a:pt x="11" y="6"/>
                        </a:lnTo>
                        <a:lnTo>
                          <a:pt x="9" y="7"/>
                        </a:lnTo>
                        <a:lnTo>
                          <a:pt x="7" y="10"/>
                        </a:lnTo>
                        <a:lnTo>
                          <a:pt x="5" y="11"/>
                        </a:lnTo>
                        <a:lnTo>
                          <a:pt x="4" y="14"/>
                        </a:lnTo>
                        <a:lnTo>
                          <a:pt x="3" y="16"/>
                        </a:lnTo>
                        <a:lnTo>
                          <a:pt x="2" y="19"/>
                        </a:lnTo>
                        <a:lnTo>
                          <a:pt x="1" y="21"/>
                        </a:lnTo>
                        <a:lnTo>
                          <a:pt x="1" y="24"/>
                        </a:lnTo>
                        <a:lnTo>
                          <a:pt x="0" y="26"/>
                        </a:lnTo>
                        <a:lnTo>
                          <a:pt x="1" y="29"/>
                        </a:lnTo>
                        <a:lnTo>
                          <a:pt x="1" y="31"/>
                        </a:lnTo>
                        <a:lnTo>
                          <a:pt x="2" y="34"/>
                        </a:lnTo>
                        <a:lnTo>
                          <a:pt x="3" y="37"/>
                        </a:lnTo>
                        <a:lnTo>
                          <a:pt x="4" y="39"/>
                        </a:lnTo>
                        <a:lnTo>
                          <a:pt x="5" y="42"/>
                        </a:lnTo>
                        <a:lnTo>
                          <a:pt x="7" y="43"/>
                        </a:lnTo>
                        <a:lnTo>
                          <a:pt x="9" y="45"/>
                        </a:lnTo>
                        <a:lnTo>
                          <a:pt x="11" y="47"/>
                        </a:lnTo>
                        <a:lnTo>
                          <a:pt x="13" y="48"/>
                        </a:lnTo>
                        <a:lnTo>
                          <a:pt x="15" y="50"/>
                        </a:lnTo>
                        <a:lnTo>
                          <a:pt x="18" y="51"/>
                        </a:lnTo>
                        <a:lnTo>
                          <a:pt x="21"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3" y="42"/>
                        </a:lnTo>
                        <a:lnTo>
                          <a:pt x="54" y="39"/>
                        </a:lnTo>
                        <a:lnTo>
                          <a:pt x="56" y="37"/>
                        </a:lnTo>
                        <a:lnTo>
                          <a:pt x="57" y="34"/>
                        </a:lnTo>
                        <a:lnTo>
                          <a:pt x="58" y="31"/>
                        </a:lnTo>
                        <a:lnTo>
                          <a:pt x="58" y="29"/>
                        </a:lnTo>
                        <a:lnTo>
                          <a:pt x="58" y="26"/>
                        </a:lnTo>
                        <a:lnTo>
                          <a:pt x="58" y="24"/>
                        </a:lnTo>
                        <a:lnTo>
                          <a:pt x="58" y="21"/>
                        </a:lnTo>
                        <a:lnTo>
                          <a:pt x="57" y="19"/>
                        </a:lnTo>
                        <a:lnTo>
                          <a:pt x="56" y="16"/>
                        </a:lnTo>
                        <a:lnTo>
                          <a:pt x="54" y="14"/>
                        </a:lnTo>
                        <a:lnTo>
                          <a:pt x="53" y="11"/>
                        </a:lnTo>
                        <a:lnTo>
                          <a:pt x="52" y="10"/>
                        </a:lnTo>
                        <a:lnTo>
                          <a:pt x="50" y="7"/>
                        </a:lnTo>
                        <a:lnTo>
                          <a:pt x="47" y="6"/>
                        </a:lnTo>
                        <a:lnTo>
                          <a:pt x="45" y="5"/>
                        </a:lnTo>
                        <a:lnTo>
                          <a:pt x="43" y="3"/>
                        </a:lnTo>
                        <a:lnTo>
                          <a:pt x="40" y="2"/>
                        </a:lnTo>
                        <a:lnTo>
                          <a:pt x="37" y="1"/>
                        </a:lnTo>
                        <a:lnTo>
                          <a:pt x="35" y="1"/>
                        </a:lnTo>
                        <a:lnTo>
                          <a:pt x="33"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82" name="Group 4135"/>
                <p:cNvGrpSpPr>
                  <a:grpSpLocks/>
                </p:cNvGrpSpPr>
                <p:nvPr/>
              </p:nvGrpSpPr>
              <p:grpSpPr bwMode="auto">
                <a:xfrm>
                  <a:off x="2541" y="3150"/>
                  <a:ext cx="33" cy="31"/>
                  <a:chOff x="2541" y="3150"/>
                  <a:chExt cx="33" cy="31"/>
                </a:xfrm>
              </p:grpSpPr>
              <p:sp>
                <p:nvSpPr>
                  <p:cNvPr id="353" name="Freeform 4136"/>
                  <p:cNvSpPr>
                    <a:spLocks/>
                  </p:cNvSpPr>
                  <p:nvPr/>
                </p:nvSpPr>
                <p:spPr bwMode="auto">
                  <a:xfrm>
                    <a:off x="2541" y="3150"/>
                    <a:ext cx="33" cy="31"/>
                  </a:xfrm>
                  <a:custGeom>
                    <a:avLst/>
                    <a:gdLst>
                      <a:gd name="T0" fmla="*/ 13 w 33"/>
                      <a:gd name="T1" fmla="*/ 31 h 31"/>
                      <a:gd name="T2" fmla="*/ 13 w 33"/>
                      <a:gd name="T3" fmla="*/ 31 h 31"/>
                      <a:gd name="T4" fmla="*/ 13 w 33"/>
                      <a:gd name="T5" fmla="*/ 29 h 31"/>
                      <a:gd name="T6" fmla="*/ 14 w 33"/>
                      <a:gd name="T7" fmla="*/ 27 h 31"/>
                      <a:gd name="T8" fmla="*/ 14 w 33"/>
                      <a:gd name="T9" fmla="*/ 26 h 31"/>
                      <a:gd name="T10" fmla="*/ 14 w 33"/>
                      <a:gd name="T11" fmla="*/ 24 h 31"/>
                      <a:gd name="T12" fmla="*/ 14 w 33"/>
                      <a:gd name="T13" fmla="*/ 22 h 31"/>
                      <a:gd name="T14" fmla="*/ 15 w 33"/>
                      <a:gd name="T15" fmla="*/ 21 h 31"/>
                      <a:gd name="T16" fmla="*/ 17 w 33"/>
                      <a:gd name="T17" fmla="*/ 19 h 31"/>
                      <a:gd name="T18" fmla="*/ 18 w 33"/>
                      <a:gd name="T19" fmla="*/ 18 h 31"/>
                      <a:gd name="T20" fmla="*/ 19 w 33"/>
                      <a:gd name="T21" fmla="*/ 16 h 31"/>
                      <a:gd name="T22" fmla="*/ 21 w 33"/>
                      <a:gd name="T23" fmla="*/ 16 h 31"/>
                      <a:gd name="T24" fmla="*/ 23 w 33"/>
                      <a:gd name="T25" fmla="*/ 14 h 31"/>
                      <a:gd name="T26" fmla="*/ 25 w 33"/>
                      <a:gd name="T27" fmla="*/ 13 h 31"/>
                      <a:gd name="T28" fmla="*/ 27 w 33"/>
                      <a:gd name="T29" fmla="*/ 13 h 31"/>
                      <a:gd name="T30" fmla="*/ 29 w 33"/>
                      <a:gd name="T31" fmla="*/ 12 h 31"/>
                      <a:gd name="T32" fmla="*/ 31 w 33"/>
                      <a:gd name="T33" fmla="*/ 12 h 31"/>
                      <a:gd name="T34" fmla="*/ 33 w 33"/>
                      <a:gd name="T35" fmla="*/ 11 h 31"/>
                      <a:gd name="T36" fmla="*/ 33 w 33"/>
                      <a:gd name="T37" fmla="*/ 0 h 31"/>
                      <a:gd name="T38" fmla="*/ 30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3 w 33"/>
                      <a:gd name="T51" fmla="*/ 8 h 31"/>
                      <a:gd name="T52" fmla="*/ 10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3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3" y="31"/>
                        </a:moveTo>
                        <a:lnTo>
                          <a:pt x="13" y="31"/>
                        </a:lnTo>
                        <a:lnTo>
                          <a:pt x="13" y="29"/>
                        </a:lnTo>
                        <a:lnTo>
                          <a:pt x="14" y="27"/>
                        </a:lnTo>
                        <a:lnTo>
                          <a:pt x="14" y="26"/>
                        </a:lnTo>
                        <a:lnTo>
                          <a:pt x="14" y="24"/>
                        </a:lnTo>
                        <a:lnTo>
                          <a:pt x="14" y="22"/>
                        </a:lnTo>
                        <a:lnTo>
                          <a:pt x="15" y="21"/>
                        </a:lnTo>
                        <a:lnTo>
                          <a:pt x="17" y="19"/>
                        </a:lnTo>
                        <a:lnTo>
                          <a:pt x="18" y="18"/>
                        </a:lnTo>
                        <a:lnTo>
                          <a:pt x="19" y="16"/>
                        </a:lnTo>
                        <a:lnTo>
                          <a:pt x="21" y="16"/>
                        </a:lnTo>
                        <a:lnTo>
                          <a:pt x="23" y="14"/>
                        </a:lnTo>
                        <a:lnTo>
                          <a:pt x="25" y="13"/>
                        </a:lnTo>
                        <a:lnTo>
                          <a:pt x="27" y="13"/>
                        </a:lnTo>
                        <a:lnTo>
                          <a:pt x="29" y="12"/>
                        </a:lnTo>
                        <a:lnTo>
                          <a:pt x="31" y="12"/>
                        </a:lnTo>
                        <a:lnTo>
                          <a:pt x="33" y="11"/>
                        </a:lnTo>
                        <a:lnTo>
                          <a:pt x="33" y="0"/>
                        </a:lnTo>
                        <a:lnTo>
                          <a:pt x="30" y="1"/>
                        </a:lnTo>
                        <a:lnTo>
                          <a:pt x="26" y="1"/>
                        </a:lnTo>
                        <a:lnTo>
                          <a:pt x="23" y="2"/>
                        </a:lnTo>
                        <a:lnTo>
                          <a:pt x="20" y="4"/>
                        </a:lnTo>
                        <a:lnTo>
                          <a:pt x="17" y="4"/>
                        </a:lnTo>
                        <a:lnTo>
                          <a:pt x="14" y="5"/>
                        </a:lnTo>
                        <a:lnTo>
                          <a:pt x="13" y="8"/>
                        </a:lnTo>
                        <a:lnTo>
                          <a:pt x="10" y="10"/>
                        </a:lnTo>
                        <a:lnTo>
                          <a:pt x="8" y="11"/>
                        </a:lnTo>
                        <a:lnTo>
                          <a:pt x="6" y="14"/>
                        </a:lnTo>
                        <a:lnTo>
                          <a:pt x="4" y="16"/>
                        </a:lnTo>
                        <a:lnTo>
                          <a:pt x="3" y="19"/>
                        </a:lnTo>
                        <a:lnTo>
                          <a:pt x="2" y="22"/>
                        </a:lnTo>
                        <a:lnTo>
                          <a:pt x="1" y="25"/>
                        </a:lnTo>
                        <a:lnTo>
                          <a:pt x="0" y="27"/>
                        </a:lnTo>
                        <a:lnTo>
                          <a:pt x="0" y="31"/>
                        </a:lnTo>
                        <a:lnTo>
                          <a:pt x="13"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4137"/>
                  <p:cNvSpPr>
                    <a:spLocks/>
                  </p:cNvSpPr>
                  <p:nvPr/>
                </p:nvSpPr>
                <p:spPr bwMode="auto">
                  <a:xfrm>
                    <a:off x="2541" y="3150"/>
                    <a:ext cx="33" cy="31"/>
                  </a:xfrm>
                  <a:custGeom>
                    <a:avLst/>
                    <a:gdLst>
                      <a:gd name="T0" fmla="*/ 13 w 33"/>
                      <a:gd name="T1" fmla="*/ 31 h 31"/>
                      <a:gd name="T2" fmla="*/ 13 w 33"/>
                      <a:gd name="T3" fmla="*/ 31 h 31"/>
                      <a:gd name="T4" fmla="*/ 13 w 33"/>
                      <a:gd name="T5" fmla="*/ 29 h 31"/>
                      <a:gd name="T6" fmla="*/ 14 w 33"/>
                      <a:gd name="T7" fmla="*/ 27 h 31"/>
                      <a:gd name="T8" fmla="*/ 14 w 33"/>
                      <a:gd name="T9" fmla="*/ 26 h 31"/>
                      <a:gd name="T10" fmla="*/ 14 w 33"/>
                      <a:gd name="T11" fmla="*/ 24 h 31"/>
                      <a:gd name="T12" fmla="*/ 14 w 33"/>
                      <a:gd name="T13" fmla="*/ 22 h 31"/>
                      <a:gd name="T14" fmla="*/ 15 w 33"/>
                      <a:gd name="T15" fmla="*/ 21 h 31"/>
                      <a:gd name="T16" fmla="*/ 17 w 33"/>
                      <a:gd name="T17" fmla="*/ 19 h 31"/>
                      <a:gd name="T18" fmla="*/ 18 w 33"/>
                      <a:gd name="T19" fmla="*/ 18 h 31"/>
                      <a:gd name="T20" fmla="*/ 19 w 33"/>
                      <a:gd name="T21" fmla="*/ 16 h 31"/>
                      <a:gd name="T22" fmla="*/ 21 w 33"/>
                      <a:gd name="T23" fmla="*/ 16 h 31"/>
                      <a:gd name="T24" fmla="*/ 23 w 33"/>
                      <a:gd name="T25" fmla="*/ 14 h 31"/>
                      <a:gd name="T26" fmla="*/ 25 w 33"/>
                      <a:gd name="T27" fmla="*/ 13 h 31"/>
                      <a:gd name="T28" fmla="*/ 27 w 33"/>
                      <a:gd name="T29" fmla="*/ 13 h 31"/>
                      <a:gd name="T30" fmla="*/ 29 w 33"/>
                      <a:gd name="T31" fmla="*/ 12 h 31"/>
                      <a:gd name="T32" fmla="*/ 31 w 33"/>
                      <a:gd name="T33" fmla="*/ 12 h 31"/>
                      <a:gd name="T34" fmla="*/ 33 w 33"/>
                      <a:gd name="T35" fmla="*/ 11 h 31"/>
                      <a:gd name="T36" fmla="*/ 33 w 33"/>
                      <a:gd name="T37" fmla="*/ 0 h 31"/>
                      <a:gd name="T38" fmla="*/ 30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3 w 33"/>
                      <a:gd name="T51" fmla="*/ 8 h 31"/>
                      <a:gd name="T52" fmla="*/ 10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3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3" y="31"/>
                        </a:moveTo>
                        <a:lnTo>
                          <a:pt x="13" y="31"/>
                        </a:lnTo>
                        <a:lnTo>
                          <a:pt x="13" y="29"/>
                        </a:lnTo>
                        <a:lnTo>
                          <a:pt x="14" y="27"/>
                        </a:lnTo>
                        <a:lnTo>
                          <a:pt x="14" y="26"/>
                        </a:lnTo>
                        <a:lnTo>
                          <a:pt x="14" y="24"/>
                        </a:lnTo>
                        <a:lnTo>
                          <a:pt x="14" y="22"/>
                        </a:lnTo>
                        <a:lnTo>
                          <a:pt x="15" y="21"/>
                        </a:lnTo>
                        <a:lnTo>
                          <a:pt x="17" y="19"/>
                        </a:lnTo>
                        <a:lnTo>
                          <a:pt x="18" y="18"/>
                        </a:lnTo>
                        <a:lnTo>
                          <a:pt x="19" y="16"/>
                        </a:lnTo>
                        <a:lnTo>
                          <a:pt x="21" y="16"/>
                        </a:lnTo>
                        <a:lnTo>
                          <a:pt x="23" y="14"/>
                        </a:lnTo>
                        <a:lnTo>
                          <a:pt x="25" y="13"/>
                        </a:lnTo>
                        <a:lnTo>
                          <a:pt x="27" y="13"/>
                        </a:lnTo>
                        <a:lnTo>
                          <a:pt x="29" y="12"/>
                        </a:lnTo>
                        <a:lnTo>
                          <a:pt x="31" y="12"/>
                        </a:lnTo>
                        <a:lnTo>
                          <a:pt x="33" y="11"/>
                        </a:lnTo>
                        <a:lnTo>
                          <a:pt x="33" y="0"/>
                        </a:lnTo>
                        <a:lnTo>
                          <a:pt x="30" y="1"/>
                        </a:lnTo>
                        <a:lnTo>
                          <a:pt x="26" y="1"/>
                        </a:lnTo>
                        <a:lnTo>
                          <a:pt x="23" y="2"/>
                        </a:lnTo>
                        <a:lnTo>
                          <a:pt x="20" y="4"/>
                        </a:lnTo>
                        <a:lnTo>
                          <a:pt x="17" y="4"/>
                        </a:lnTo>
                        <a:lnTo>
                          <a:pt x="14" y="5"/>
                        </a:lnTo>
                        <a:lnTo>
                          <a:pt x="13" y="8"/>
                        </a:lnTo>
                        <a:lnTo>
                          <a:pt x="10" y="10"/>
                        </a:lnTo>
                        <a:lnTo>
                          <a:pt x="8" y="11"/>
                        </a:lnTo>
                        <a:lnTo>
                          <a:pt x="6" y="14"/>
                        </a:lnTo>
                        <a:lnTo>
                          <a:pt x="4" y="16"/>
                        </a:lnTo>
                        <a:lnTo>
                          <a:pt x="3" y="19"/>
                        </a:lnTo>
                        <a:lnTo>
                          <a:pt x="2" y="22"/>
                        </a:lnTo>
                        <a:lnTo>
                          <a:pt x="1" y="25"/>
                        </a:lnTo>
                        <a:lnTo>
                          <a:pt x="0" y="27"/>
                        </a:lnTo>
                        <a:lnTo>
                          <a:pt x="0" y="31"/>
                        </a:lnTo>
                        <a:lnTo>
                          <a:pt x="13"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83" name="Group 4138"/>
                <p:cNvGrpSpPr>
                  <a:grpSpLocks/>
                </p:cNvGrpSpPr>
                <p:nvPr/>
              </p:nvGrpSpPr>
              <p:grpSpPr bwMode="auto">
                <a:xfrm>
                  <a:off x="2541" y="3186"/>
                  <a:ext cx="33" cy="33"/>
                  <a:chOff x="2541" y="3186"/>
                  <a:chExt cx="33" cy="33"/>
                </a:xfrm>
              </p:grpSpPr>
              <p:sp>
                <p:nvSpPr>
                  <p:cNvPr id="351" name="Freeform 4139"/>
                  <p:cNvSpPr>
                    <a:spLocks/>
                  </p:cNvSpPr>
                  <p:nvPr/>
                </p:nvSpPr>
                <p:spPr bwMode="auto">
                  <a:xfrm>
                    <a:off x="2541" y="3186"/>
                    <a:ext cx="33" cy="33"/>
                  </a:xfrm>
                  <a:custGeom>
                    <a:avLst/>
                    <a:gdLst>
                      <a:gd name="T0" fmla="*/ 33 w 33"/>
                      <a:gd name="T1" fmla="*/ 21 h 33"/>
                      <a:gd name="T2" fmla="*/ 33 w 33"/>
                      <a:gd name="T3" fmla="*/ 21 h 33"/>
                      <a:gd name="T4" fmla="*/ 31 w 33"/>
                      <a:gd name="T5" fmla="*/ 21 h 33"/>
                      <a:gd name="T6" fmla="*/ 29 w 33"/>
                      <a:gd name="T7" fmla="*/ 21 h 33"/>
                      <a:gd name="T8" fmla="*/ 27 w 33"/>
                      <a:gd name="T9" fmla="*/ 20 h 33"/>
                      <a:gd name="T10" fmla="*/ 25 w 33"/>
                      <a:gd name="T11" fmla="*/ 19 h 33"/>
                      <a:gd name="T12" fmla="*/ 23 w 33"/>
                      <a:gd name="T13" fmla="*/ 18 h 33"/>
                      <a:gd name="T14" fmla="*/ 21 w 33"/>
                      <a:gd name="T15" fmla="*/ 17 h 33"/>
                      <a:gd name="T16" fmla="*/ 19 w 33"/>
                      <a:gd name="T17" fmla="*/ 16 h 33"/>
                      <a:gd name="T18" fmla="*/ 18 w 33"/>
                      <a:gd name="T19" fmla="*/ 15 h 33"/>
                      <a:gd name="T20" fmla="*/ 17 w 33"/>
                      <a:gd name="T21" fmla="*/ 13 h 33"/>
                      <a:gd name="T22" fmla="*/ 15 w 33"/>
                      <a:gd name="T23" fmla="*/ 11 h 33"/>
                      <a:gd name="T24" fmla="*/ 14 w 33"/>
                      <a:gd name="T25" fmla="*/ 9 h 33"/>
                      <a:gd name="T26" fmla="*/ 14 w 33"/>
                      <a:gd name="T27" fmla="*/ 9 h 33"/>
                      <a:gd name="T28" fmla="*/ 14 w 33"/>
                      <a:gd name="T29" fmla="*/ 7 h 33"/>
                      <a:gd name="T30" fmla="*/ 14 w 33"/>
                      <a:gd name="T31" fmla="*/ 5 h 33"/>
                      <a:gd name="T32" fmla="*/ 13 w 33"/>
                      <a:gd name="T33" fmla="*/ 3 h 33"/>
                      <a:gd name="T34" fmla="*/ 13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10 w 33"/>
                      <a:gd name="T53" fmla="*/ 24 h 33"/>
                      <a:gd name="T54" fmla="*/ 13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1" y="21"/>
                        </a:lnTo>
                        <a:lnTo>
                          <a:pt x="29" y="21"/>
                        </a:lnTo>
                        <a:lnTo>
                          <a:pt x="27" y="20"/>
                        </a:lnTo>
                        <a:lnTo>
                          <a:pt x="25" y="19"/>
                        </a:lnTo>
                        <a:lnTo>
                          <a:pt x="23" y="18"/>
                        </a:lnTo>
                        <a:lnTo>
                          <a:pt x="21" y="17"/>
                        </a:lnTo>
                        <a:lnTo>
                          <a:pt x="19" y="16"/>
                        </a:lnTo>
                        <a:lnTo>
                          <a:pt x="18" y="15"/>
                        </a:lnTo>
                        <a:lnTo>
                          <a:pt x="17" y="13"/>
                        </a:lnTo>
                        <a:lnTo>
                          <a:pt x="15" y="11"/>
                        </a:lnTo>
                        <a:lnTo>
                          <a:pt x="14" y="9"/>
                        </a:lnTo>
                        <a:lnTo>
                          <a:pt x="14" y="9"/>
                        </a:lnTo>
                        <a:lnTo>
                          <a:pt x="14" y="7"/>
                        </a:lnTo>
                        <a:lnTo>
                          <a:pt x="14" y="5"/>
                        </a:lnTo>
                        <a:lnTo>
                          <a:pt x="13" y="3"/>
                        </a:lnTo>
                        <a:lnTo>
                          <a:pt x="13" y="0"/>
                        </a:lnTo>
                        <a:lnTo>
                          <a:pt x="0" y="0"/>
                        </a:lnTo>
                        <a:lnTo>
                          <a:pt x="0" y="4"/>
                        </a:lnTo>
                        <a:lnTo>
                          <a:pt x="1" y="8"/>
                        </a:lnTo>
                        <a:lnTo>
                          <a:pt x="2" y="9"/>
                        </a:lnTo>
                        <a:lnTo>
                          <a:pt x="3" y="13"/>
                        </a:lnTo>
                        <a:lnTo>
                          <a:pt x="4" y="15"/>
                        </a:lnTo>
                        <a:lnTo>
                          <a:pt x="6" y="19"/>
                        </a:lnTo>
                        <a:lnTo>
                          <a:pt x="8" y="21"/>
                        </a:lnTo>
                        <a:lnTo>
                          <a:pt x="10" y="24"/>
                        </a:lnTo>
                        <a:lnTo>
                          <a:pt x="13" y="25"/>
                        </a:lnTo>
                        <a:lnTo>
                          <a:pt x="14" y="27"/>
                        </a:lnTo>
                        <a:lnTo>
                          <a:pt x="17" y="29"/>
                        </a:lnTo>
                        <a:lnTo>
                          <a:pt x="20" y="30"/>
                        </a:lnTo>
                        <a:lnTo>
                          <a:pt x="23" y="32"/>
                        </a:lnTo>
                        <a:lnTo>
                          <a:pt x="26" y="33"/>
                        </a:lnTo>
                        <a:lnTo>
                          <a:pt x="30"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4140"/>
                  <p:cNvSpPr>
                    <a:spLocks/>
                  </p:cNvSpPr>
                  <p:nvPr/>
                </p:nvSpPr>
                <p:spPr bwMode="auto">
                  <a:xfrm>
                    <a:off x="2541" y="3186"/>
                    <a:ext cx="33" cy="33"/>
                  </a:xfrm>
                  <a:custGeom>
                    <a:avLst/>
                    <a:gdLst>
                      <a:gd name="T0" fmla="*/ 33 w 33"/>
                      <a:gd name="T1" fmla="*/ 21 h 33"/>
                      <a:gd name="T2" fmla="*/ 33 w 33"/>
                      <a:gd name="T3" fmla="*/ 21 h 33"/>
                      <a:gd name="T4" fmla="*/ 31 w 33"/>
                      <a:gd name="T5" fmla="*/ 21 h 33"/>
                      <a:gd name="T6" fmla="*/ 29 w 33"/>
                      <a:gd name="T7" fmla="*/ 21 h 33"/>
                      <a:gd name="T8" fmla="*/ 27 w 33"/>
                      <a:gd name="T9" fmla="*/ 20 h 33"/>
                      <a:gd name="T10" fmla="*/ 25 w 33"/>
                      <a:gd name="T11" fmla="*/ 19 h 33"/>
                      <a:gd name="T12" fmla="*/ 23 w 33"/>
                      <a:gd name="T13" fmla="*/ 18 h 33"/>
                      <a:gd name="T14" fmla="*/ 21 w 33"/>
                      <a:gd name="T15" fmla="*/ 17 h 33"/>
                      <a:gd name="T16" fmla="*/ 19 w 33"/>
                      <a:gd name="T17" fmla="*/ 16 h 33"/>
                      <a:gd name="T18" fmla="*/ 18 w 33"/>
                      <a:gd name="T19" fmla="*/ 15 h 33"/>
                      <a:gd name="T20" fmla="*/ 17 w 33"/>
                      <a:gd name="T21" fmla="*/ 13 h 33"/>
                      <a:gd name="T22" fmla="*/ 15 w 33"/>
                      <a:gd name="T23" fmla="*/ 11 h 33"/>
                      <a:gd name="T24" fmla="*/ 14 w 33"/>
                      <a:gd name="T25" fmla="*/ 9 h 33"/>
                      <a:gd name="T26" fmla="*/ 14 w 33"/>
                      <a:gd name="T27" fmla="*/ 9 h 33"/>
                      <a:gd name="T28" fmla="*/ 14 w 33"/>
                      <a:gd name="T29" fmla="*/ 7 h 33"/>
                      <a:gd name="T30" fmla="*/ 14 w 33"/>
                      <a:gd name="T31" fmla="*/ 5 h 33"/>
                      <a:gd name="T32" fmla="*/ 13 w 33"/>
                      <a:gd name="T33" fmla="*/ 3 h 33"/>
                      <a:gd name="T34" fmla="*/ 13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10 w 33"/>
                      <a:gd name="T53" fmla="*/ 24 h 33"/>
                      <a:gd name="T54" fmla="*/ 13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1" y="21"/>
                        </a:lnTo>
                        <a:lnTo>
                          <a:pt x="29" y="21"/>
                        </a:lnTo>
                        <a:lnTo>
                          <a:pt x="27" y="20"/>
                        </a:lnTo>
                        <a:lnTo>
                          <a:pt x="25" y="19"/>
                        </a:lnTo>
                        <a:lnTo>
                          <a:pt x="23" y="18"/>
                        </a:lnTo>
                        <a:lnTo>
                          <a:pt x="21" y="17"/>
                        </a:lnTo>
                        <a:lnTo>
                          <a:pt x="19" y="16"/>
                        </a:lnTo>
                        <a:lnTo>
                          <a:pt x="18" y="15"/>
                        </a:lnTo>
                        <a:lnTo>
                          <a:pt x="17" y="13"/>
                        </a:lnTo>
                        <a:lnTo>
                          <a:pt x="15" y="11"/>
                        </a:lnTo>
                        <a:lnTo>
                          <a:pt x="14" y="9"/>
                        </a:lnTo>
                        <a:lnTo>
                          <a:pt x="14" y="9"/>
                        </a:lnTo>
                        <a:lnTo>
                          <a:pt x="14" y="7"/>
                        </a:lnTo>
                        <a:lnTo>
                          <a:pt x="14" y="5"/>
                        </a:lnTo>
                        <a:lnTo>
                          <a:pt x="13" y="3"/>
                        </a:lnTo>
                        <a:lnTo>
                          <a:pt x="13" y="0"/>
                        </a:lnTo>
                        <a:lnTo>
                          <a:pt x="0" y="0"/>
                        </a:lnTo>
                        <a:lnTo>
                          <a:pt x="0" y="4"/>
                        </a:lnTo>
                        <a:lnTo>
                          <a:pt x="1" y="8"/>
                        </a:lnTo>
                        <a:lnTo>
                          <a:pt x="2" y="9"/>
                        </a:lnTo>
                        <a:lnTo>
                          <a:pt x="3" y="13"/>
                        </a:lnTo>
                        <a:lnTo>
                          <a:pt x="4" y="15"/>
                        </a:lnTo>
                        <a:lnTo>
                          <a:pt x="6" y="19"/>
                        </a:lnTo>
                        <a:lnTo>
                          <a:pt x="8" y="21"/>
                        </a:lnTo>
                        <a:lnTo>
                          <a:pt x="10" y="24"/>
                        </a:lnTo>
                        <a:lnTo>
                          <a:pt x="13" y="25"/>
                        </a:lnTo>
                        <a:lnTo>
                          <a:pt x="14" y="27"/>
                        </a:lnTo>
                        <a:lnTo>
                          <a:pt x="17" y="29"/>
                        </a:lnTo>
                        <a:lnTo>
                          <a:pt x="20" y="30"/>
                        </a:lnTo>
                        <a:lnTo>
                          <a:pt x="23" y="32"/>
                        </a:lnTo>
                        <a:lnTo>
                          <a:pt x="26" y="33"/>
                        </a:lnTo>
                        <a:lnTo>
                          <a:pt x="30"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84" name="Group 4141"/>
                <p:cNvGrpSpPr>
                  <a:grpSpLocks/>
                </p:cNvGrpSpPr>
                <p:nvPr/>
              </p:nvGrpSpPr>
              <p:grpSpPr bwMode="auto">
                <a:xfrm>
                  <a:off x="2579" y="3186"/>
                  <a:ext cx="33" cy="33"/>
                  <a:chOff x="2579" y="3186"/>
                  <a:chExt cx="33" cy="33"/>
                </a:xfrm>
              </p:grpSpPr>
              <p:sp>
                <p:nvSpPr>
                  <p:cNvPr id="349" name="Freeform 4142"/>
                  <p:cNvSpPr>
                    <a:spLocks/>
                  </p:cNvSpPr>
                  <p:nvPr/>
                </p:nvSpPr>
                <p:spPr bwMode="auto">
                  <a:xfrm>
                    <a:off x="2579"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3 w 33"/>
                      <a:gd name="T23" fmla="*/ 17 h 33"/>
                      <a:gd name="T24" fmla="*/ 10 w 33"/>
                      <a:gd name="T25" fmla="*/ 18 h 33"/>
                      <a:gd name="T26" fmla="*/ 9 w 33"/>
                      <a:gd name="T27" fmla="*/ 19 h 33"/>
                      <a:gd name="T28" fmla="*/ 7 w 33"/>
                      <a:gd name="T29" fmla="*/ 20 h 33"/>
                      <a:gd name="T30" fmla="*/ 5 w 33"/>
                      <a:gd name="T31" fmla="*/ 21 h 33"/>
                      <a:gd name="T32" fmla="*/ 3 w 33"/>
                      <a:gd name="T33" fmla="*/ 21 h 33"/>
                      <a:gd name="T34" fmla="*/ 0 w 33"/>
                      <a:gd name="T35" fmla="*/ 21 h 33"/>
                      <a:gd name="T36" fmla="*/ 0 w 33"/>
                      <a:gd name="T37" fmla="*/ 33 h 33"/>
                      <a:gd name="T38" fmla="*/ 4 w 33"/>
                      <a:gd name="T39" fmla="*/ 33 h 33"/>
                      <a:gd name="T40" fmla="*/ 8 w 33"/>
                      <a:gd name="T41" fmla="*/ 33 h 33"/>
                      <a:gd name="T42" fmla="*/ 10 w 33"/>
                      <a:gd name="T43" fmla="*/ 32 h 33"/>
                      <a:gd name="T44" fmla="*/ 14 w 33"/>
                      <a:gd name="T45" fmla="*/ 30 h 33"/>
                      <a:gd name="T46" fmla="*/ 16 w 33"/>
                      <a:gd name="T47" fmla="*/ 29 h 33"/>
                      <a:gd name="T48" fmla="*/ 19 w 33"/>
                      <a:gd name="T49" fmla="*/ 27 h 33"/>
                      <a:gd name="T50" fmla="*/ 21 w 33"/>
                      <a:gd name="T51" fmla="*/ 25 h 33"/>
                      <a:gd name="T52" fmla="*/ 24 w 33"/>
                      <a:gd name="T53" fmla="*/ 24 h 33"/>
                      <a:gd name="T54" fmla="*/ 26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3" y="17"/>
                        </a:lnTo>
                        <a:lnTo>
                          <a:pt x="10" y="18"/>
                        </a:lnTo>
                        <a:lnTo>
                          <a:pt x="9" y="19"/>
                        </a:lnTo>
                        <a:lnTo>
                          <a:pt x="7" y="20"/>
                        </a:lnTo>
                        <a:lnTo>
                          <a:pt x="5" y="21"/>
                        </a:lnTo>
                        <a:lnTo>
                          <a:pt x="3" y="21"/>
                        </a:lnTo>
                        <a:lnTo>
                          <a:pt x="0" y="21"/>
                        </a:lnTo>
                        <a:lnTo>
                          <a:pt x="0" y="33"/>
                        </a:lnTo>
                        <a:lnTo>
                          <a:pt x="4" y="33"/>
                        </a:lnTo>
                        <a:lnTo>
                          <a:pt x="8" y="33"/>
                        </a:lnTo>
                        <a:lnTo>
                          <a:pt x="10" y="32"/>
                        </a:lnTo>
                        <a:lnTo>
                          <a:pt x="14" y="30"/>
                        </a:lnTo>
                        <a:lnTo>
                          <a:pt x="16" y="29"/>
                        </a:lnTo>
                        <a:lnTo>
                          <a:pt x="19" y="27"/>
                        </a:lnTo>
                        <a:lnTo>
                          <a:pt x="21" y="25"/>
                        </a:lnTo>
                        <a:lnTo>
                          <a:pt x="24" y="24"/>
                        </a:lnTo>
                        <a:lnTo>
                          <a:pt x="26" y="21"/>
                        </a:lnTo>
                        <a:lnTo>
                          <a:pt x="27" y="19"/>
                        </a:lnTo>
                        <a:lnTo>
                          <a:pt x="29" y="15"/>
                        </a:lnTo>
                        <a:lnTo>
                          <a:pt x="30" y="13"/>
                        </a:lnTo>
                        <a:lnTo>
                          <a:pt x="31" y="9"/>
                        </a:lnTo>
                        <a:lnTo>
                          <a:pt x="32" y="8"/>
                        </a:lnTo>
                        <a:lnTo>
                          <a:pt x="33" y="4"/>
                        </a:lnTo>
                        <a:lnTo>
                          <a:pt x="33"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0" name="Freeform 4143"/>
                  <p:cNvSpPr>
                    <a:spLocks/>
                  </p:cNvSpPr>
                  <p:nvPr/>
                </p:nvSpPr>
                <p:spPr bwMode="auto">
                  <a:xfrm>
                    <a:off x="2579"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3 w 33"/>
                      <a:gd name="T23" fmla="*/ 17 h 33"/>
                      <a:gd name="T24" fmla="*/ 10 w 33"/>
                      <a:gd name="T25" fmla="*/ 18 h 33"/>
                      <a:gd name="T26" fmla="*/ 9 w 33"/>
                      <a:gd name="T27" fmla="*/ 19 h 33"/>
                      <a:gd name="T28" fmla="*/ 7 w 33"/>
                      <a:gd name="T29" fmla="*/ 20 h 33"/>
                      <a:gd name="T30" fmla="*/ 5 w 33"/>
                      <a:gd name="T31" fmla="*/ 21 h 33"/>
                      <a:gd name="T32" fmla="*/ 3 w 33"/>
                      <a:gd name="T33" fmla="*/ 21 h 33"/>
                      <a:gd name="T34" fmla="*/ 0 w 33"/>
                      <a:gd name="T35" fmla="*/ 21 h 33"/>
                      <a:gd name="T36" fmla="*/ 0 w 33"/>
                      <a:gd name="T37" fmla="*/ 33 h 33"/>
                      <a:gd name="T38" fmla="*/ 4 w 33"/>
                      <a:gd name="T39" fmla="*/ 33 h 33"/>
                      <a:gd name="T40" fmla="*/ 8 w 33"/>
                      <a:gd name="T41" fmla="*/ 33 h 33"/>
                      <a:gd name="T42" fmla="*/ 10 w 33"/>
                      <a:gd name="T43" fmla="*/ 32 h 33"/>
                      <a:gd name="T44" fmla="*/ 14 w 33"/>
                      <a:gd name="T45" fmla="*/ 30 h 33"/>
                      <a:gd name="T46" fmla="*/ 16 w 33"/>
                      <a:gd name="T47" fmla="*/ 29 h 33"/>
                      <a:gd name="T48" fmla="*/ 19 w 33"/>
                      <a:gd name="T49" fmla="*/ 27 h 33"/>
                      <a:gd name="T50" fmla="*/ 21 w 33"/>
                      <a:gd name="T51" fmla="*/ 25 h 33"/>
                      <a:gd name="T52" fmla="*/ 24 w 33"/>
                      <a:gd name="T53" fmla="*/ 24 h 33"/>
                      <a:gd name="T54" fmla="*/ 26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3" y="17"/>
                        </a:lnTo>
                        <a:lnTo>
                          <a:pt x="10" y="18"/>
                        </a:lnTo>
                        <a:lnTo>
                          <a:pt x="9" y="19"/>
                        </a:lnTo>
                        <a:lnTo>
                          <a:pt x="7" y="20"/>
                        </a:lnTo>
                        <a:lnTo>
                          <a:pt x="5" y="21"/>
                        </a:lnTo>
                        <a:lnTo>
                          <a:pt x="3" y="21"/>
                        </a:lnTo>
                        <a:lnTo>
                          <a:pt x="0" y="21"/>
                        </a:lnTo>
                        <a:lnTo>
                          <a:pt x="0" y="33"/>
                        </a:lnTo>
                        <a:lnTo>
                          <a:pt x="4" y="33"/>
                        </a:lnTo>
                        <a:lnTo>
                          <a:pt x="8" y="33"/>
                        </a:lnTo>
                        <a:lnTo>
                          <a:pt x="10" y="32"/>
                        </a:lnTo>
                        <a:lnTo>
                          <a:pt x="14" y="30"/>
                        </a:lnTo>
                        <a:lnTo>
                          <a:pt x="16" y="29"/>
                        </a:lnTo>
                        <a:lnTo>
                          <a:pt x="19" y="27"/>
                        </a:lnTo>
                        <a:lnTo>
                          <a:pt x="21" y="25"/>
                        </a:lnTo>
                        <a:lnTo>
                          <a:pt x="24" y="24"/>
                        </a:lnTo>
                        <a:lnTo>
                          <a:pt x="26" y="21"/>
                        </a:lnTo>
                        <a:lnTo>
                          <a:pt x="27" y="19"/>
                        </a:lnTo>
                        <a:lnTo>
                          <a:pt x="29" y="15"/>
                        </a:lnTo>
                        <a:lnTo>
                          <a:pt x="30" y="13"/>
                        </a:lnTo>
                        <a:lnTo>
                          <a:pt x="31" y="9"/>
                        </a:lnTo>
                        <a:lnTo>
                          <a:pt x="32" y="8"/>
                        </a:lnTo>
                        <a:lnTo>
                          <a:pt x="33" y="4"/>
                        </a:lnTo>
                        <a:lnTo>
                          <a:pt x="33"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85" name="Group 4144"/>
                <p:cNvGrpSpPr>
                  <a:grpSpLocks/>
                </p:cNvGrpSpPr>
                <p:nvPr/>
              </p:nvGrpSpPr>
              <p:grpSpPr bwMode="auto">
                <a:xfrm>
                  <a:off x="2579" y="3150"/>
                  <a:ext cx="33" cy="31"/>
                  <a:chOff x="2579" y="3150"/>
                  <a:chExt cx="33" cy="31"/>
                </a:xfrm>
              </p:grpSpPr>
              <p:sp>
                <p:nvSpPr>
                  <p:cNvPr id="347" name="Freeform 4145"/>
                  <p:cNvSpPr>
                    <a:spLocks/>
                  </p:cNvSpPr>
                  <p:nvPr/>
                </p:nvSpPr>
                <p:spPr bwMode="auto">
                  <a:xfrm>
                    <a:off x="2579" y="3150"/>
                    <a:ext cx="33" cy="31"/>
                  </a:xfrm>
                  <a:custGeom>
                    <a:avLst/>
                    <a:gdLst>
                      <a:gd name="T0" fmla="*/ 0 w 33"/>
                      <a:gd name="T1" fmla="*/ 11 h 31"/>
                      <a:gd name="T2" fmla="*/ 0 w 33"/>
                      <a:gd name="T3" fmla="*/ 11 h 31"/>
                      <a:gd name="T4" fmla="*/ 3 w 33"/>
                      <a:gd name="T5" fmla="*/ 12 h 31"/>
                      <a:gd name="T6" fmla="*/ 5 w 33"/>
                      <a:gd name="T7" fmla="*/ 12 h 31"/>
                      <a:gd name="T8" fmla="*/ 7 w 33"/>
                      <a:gd name="T9" fmla="*/ 13 h 31"/>
                      <a:gd name="T10" fmla="*/ 9 w 33"/>
                      <a:gd name="T11" fmla="*/ 13 h 31"/>
                      <a:gd name="T12" fmla="*/ 10 w 33"/>
                      <a:gd name="T13" fmla="*/ 14 h 31"/>
                      <a:gd name="T14" fmla="*/ 13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6 w 33"/>
                      <a:gd name="T51" fmla="*/ 11 h 31"/>
                      <a:gd name="T52" fmla="*/ 24 w 33"/>
                      <a:gd name="T53" fmla="*/ 10 h 31"/>
                      <a:gd name="T54" fmla="*/ 21 w 33"/>
                      <a:gd name="T55" fmla="*/ 8 h 31"/>
                      <a:gd name="T56" fmla="*/ 19 w 33"/>
                      <a:gd name="T57" fmla="*/ 5 h 31"/>
                      <a:gd name="T58" fmla="*/ 16 w 33"/>
                      <a:gd name="T59" fmla="*/ 4 h 31"/>
                      <a:gd name="T60" fmla="*/ 14 w 33"/>
                      <a:gd name="T61" fmla="*/ 4 h 31"/>
                      <a:gd name="T62" fmla="*/ 10 w 33"/>
                      <a:gd name="T63" fmla="*/ 2 h 31"/>
                      <a:gd name="T64" fmla="*/ 8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5" y="12"/>
                        </a:lnTo>
                        <a:lnTo>
                          <a:pt x="7" y="13"/>
                        </a:lnTo>
                        <a:lnTo>
                          <a:pt x="9" y="13"/>
                        </a:lnTo>
                        <a:lnTo>
                          <a:pt x="10" y="14"/>
                        </a:lnTo>
                        <a:lnTo>
                          <a:pt x="13"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6" y="11"/>
                        </a:lnTo>
                        <a:lnTo>
                          <a:pt x="24" y="10"/>
                        </a:lnTo>
                        <a:lnTo>
                          <a:pt x="21" y="8"/>
                        </a:lnTo>
                        <a:lnTo>
                          <a:pt x="19" y="5"/>
                        </a:lnTo>
                        <a:lnTo>
                          <a:pt x="16" y="4"/>
                        </a:lnTo>
                        <a:lnTo>
                          <a:pt x="14" y="4"/>
                        </a:lnTo>
                        <a:lnTo>
                          <a:pt x="10" y="2"/>
                        </a:lnTo>
                        <a:lnTo>
                          <a:pt x="8" y="1"/>
                        </a:lnTo>
                        <a:lnTo>
                          <a:pt x="4"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Freeform 4146"/>
                  <p:cNvSpPr>
                    <a:spLocks/>
                  </p:cNvSpPr>
                  <p:nvPr/>
                </p:nvSpPr>
                <p:spPr bwMode="auto">
                  <a:xfrm>
                    <a:off x="2579" y="3150"/>
                    <a:ext cx="33" cy="31"/>
                  </a:xfrm>
                  <a:custGeom>
                    <a:avLst/>
                    <a:gdLst>
                      <a:gd name="T0" fmla="*/ 0 w 33"/>
                      <a:gd name="T1" fmla="*/ 11 h 31"/>
                      <a:gd name="T2" fmla="*/ 0 w 33"/>
                      <a:gd name="T3" fmla="*/ 11 h 31"/>
                      <a:gd name="T4" fmla="*/ 3 w 33"/>
                      <a:gd name="T5" fmla="*/ 12 h 31"/>
                      <a:gd name="T6" fmla="*/ 5 w 33"/>
                      <a:gd name="T7" fmla="*/ 12 h 31"/>
                      <a:gd name="T8" fmla="*/ 7 w 33"/>
                      <a:gd name="T9" fmla="*/ 13 h 31"/>
                      <a:gd name="T10" fmla="*/ 9 w 33"/>
                      <a:gd name="T11" fmla="*/ 13 h 31"/>
                      <a:gd name="T12" fmla="*/ 10 w 33"/>
                      <a:gd name="T13" fmla="*/ 14 h 31"/>
                      <a:gd name="T14" fmla="*/ 13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6 w 33"/>
                      <a:gd name="T51" fmla="*/ 11 h 31"/>
                      <a:gd name="T52" fmla="*/ 24 w 33"/>
                      <a:gd name="T53" fmla="*/ 10 h 31"/>
                      <a:gd name="T54" fmla="*/ 21 w 33"/>
                      <a:gd name="T55" fmla="*/ 8 h 31"/>
                      <a:gd name="T56" fmla="*/ 19 w 33"/>
                      <a:gd name="T57" fmla="*/ 5 h 31"/>
                      <a:gd name="T58" fmla="*/ 16 w 33"/>
                      <a:gd name="T59" fmla="*/ 4 h 31"/>
                      <a:gd name="T60" fmla="*/ 14 w 33"/>
                      <a:gd name="T61" fmla="*/ 4 h 31"/>
                      <a:gd name="T62" fmla="*/ 10 w 33"/>
                      <a:gd name="T63" fmla="*/ 2 h 31"/>
                      <a:gd name="T64" fmla="*/ 8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5" y="12"/>
                        </a:lnTo>
                        <a:lnTo>
                          <a:pt x="7" y="13"/>
                        </a:lnTo>
                        <a:lnTo>
                          <a:pt x="9" y="13"/>
                        </a:lnTo>
                        <a:lnTo>
                          <a:pt x="10" y="14"/>
                        </a:lnTo>
                        <a:lnTo>
                          <a:pt x="13"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6" y="11"/>
                        </a:lnTo>
                        <a:lnTo>
                          <a:pt x="24" y="10"/>
                        </a:lnTo>
                        <a:lnTo>
                          <a:pt x="21" y="8"/>
                        </a:lnTo>
                        <a:lnTo>
                          <a:pt x="19" y="5"/>
                        </a:lnTo>
                        <a:lnTo>
                          <a:pt x="16" y="4"/>
                        </a:lnTo>
                        <a:lnTo>
                          <a:pt x="14" y="4"/>
                        </a:lnTo>
                        <a:lnTo>
                          <a:pt x="10" y="2"/>
                        </a:lnTo>
                        <a:lnTo>
                          <a:pt x="8" y="1"/>
                        </a:lnTo>
                        <a:lnTo>
                          <a:pt x="4"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86" name="Group 4147"/>
                <p:cNvGrpSpPr>
                  <a:grpSpLocks/>
                </p:cNvGrpSpPr>
                <p:nvPr/>
              </p:nvGrpSpPr>
              <p:grpSpPr bwMode="auto">
                <a:xfrm>
                  <a:off x="2473" y="3158"/>
                  <a:ext cx="59" cy="53"/>
                  <a:chOff x="2473" y="3158"/>
                  <a:chExt cx="59" cy="53"/>
                </a:xfrm>
              </p:grpSpPr>
              <p:sp>
                <p:nvSpPr>
                  <p:cNvPr id="345" name="Freeform 4148"/>
                  <p:cNvSpPr>
                    <a:spLocks/>
                  </p:cNvSpPr>
                  <p:nvPr/>
                </p:nvSpPr>
                <p:spPr bwMode="auto">
                  <a:xfrm>
                    <a:off x="2473" y="3158"/>
                    <a:ext cx="59" cy="53"/>
                  </a:xfrm>
                  <a:custGeom>
                    <a:avLst/>
                    <a:gdLst>
                      <a:gd name="T0" fmla="*/ 26 w 59"/>
                      <a:gd name="T1" fmla="*/ 0 h 53"/>
                      <a:gd name="T2" fmla="*/ 20 w 59"/>
                      <a:gd name="T3" fmla="*/ 1 h 53"/>
                      <a:gd name="T4" fmla="*/ 14 w 59"/>
                      <a:gd name="T5" fmla="*/ 3 h 53"/>
                      <a:gd name="T6" fmla="*/ 11 w 59"/>
                      <a:gd name="T7" fmla="*/ 6 h 53"/>
                      <a:gd name="T8" fmla="*/ 7 w 59"/>
                      <a:gd name="T9" fmla="*/ 10 h 53"/>
                      <a:gd name="T10" fmla="*/ 4 w 59"/>
                      <a:gd name="T11" fmla="*/ 14 h 53"/>
                      <a:gd name="T12" fmla="*/ 2 w 59"/>
                      <a:gd name="T13" fmla="*/ 19 h 53"/>
                      <a:gd name="T14" fmla="*/ 0 w 59"/>
                      <a:gd name="T15" fmla="*/ 24 h 53"/>
                      <a:gd name="T16" fmla="*/ 0 w 59"/>
                      <a:gd name="T17" fmla="*/ 29 h 53"/>
                      <a:gd name="T18" fmla="*/ 2 w 59"/>
                      <a:gd name="T19" fmla="*/ 34 h 53"/>
                      <a:gd name="T20" fmla="*/ 4 w 59"/>
                      <a:gd name="T21" fmla="*/ 39 h 53"/>
                      <a:gd name="T22" fmla="*/ 7 w 59"/>
                      <a:gd name="T23" fmla="*/ 43 h 53"/>
                      <a:gd name="T24" fmla="*/ 11 w 59"/>
                      <a:gd name="T25" fmla="*/ 47 h 53"/>
                      <a:gd name="T26" fmla="*/ 14 w 59"/>
                      <a:gd name="T27" fmla="*/ 50 h 53"/>
                      <a:gd name="T28" fmla="*/ 20 w 59"/>
                      <a:gd name="T29" fmla="*/ 52 h 53"/>
                      <a:gd name="T30" fmla="*/ 26 w 59"/>
                      <a:gd name="T31" fmla="*/ 53 h 53"/>
                      <a:gd name="T32" fmla="*/ 33 w 59"/>
                      <a:gd name="T33" fmla="*/ 53 h 53"/>
                      <a:gd name="T34" fmla="*/ 37 w 59"/>
                      <a:gd name="T35" fmla="*/ 52 h 53"/>
                      <a:gd name="T36" fmla="*/ 43 w 59"/>
                      <a:gd name="T37" fmla="*/ 50 h 53"/>
                      <a:gd name="T38" fmla="*/ 47 w 59"/>
                      <a:gd name="T39" fmla="*/ 47 h 53"/>
                      <a:gd name="T40" fmla="*/ 52 w 59"/>
                      <a:gd name="T41" fmla="*/ 43 h 53"/>
                      <a:gd name="T42" fmla="*/ 54 w 59"/>
                      <a:gd name="T43" fmla="*/ 39 h 53"/>
                      <a:gd name="T44" fmla="*/ 57 w 59"/>
                      <a:gd name="T45" fmla="*/ 34 h 53"/>
                      <a:gd name="T46" fmla="*/ 58 w 59"/>
                      <a:gd name="T47" fmla="*/ 29 h 53"/>
                      <a:gd name="T48" fmla="*/ 58 w 59"/>
                      <a:gd name="T49" fmla="*/ 24 h 53"/>
                      <a:gd name="T50" fmla="*/ 57 w 59"/>
                      <a:gd name="T51" fmla="*/ 19 h 53"/>
                      <a:gd name="T52" fmla="*/ 54 w 59"/>
                      <a:gd name="T53" fmla="*/ 14 h 53"/>
                      <a:gd name="T54" fmla="*/ 52 w 59"/>
                      <a:gd name="T55" fmla="*/ 10 h 53"/>
                      <a:gd name="T56" fmla="*/ 47 w 59"/>
                      <a:gd name="T57" fmla="*/ 6 h 53"/>
                      <a:gd name="T58" fmla="*/ 43 w 59"/>
                      <a:gd name="T59" fmla="*/ 3 h 53"/>
                      <a:gd name="T60" fmla="*/ 37 w 59"/>
                      <a:gd name="T61" fmla="*/ 1 h 53"/>
                      <a:gd name="T62" fmla="*/ 33 w 59"/>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53">
                        <a:moveTo>
                          <a:pt x="29" y="0"/>
                        </a:moveTo>
                        <a:lnTo>
                          <a:pt x="26" y="0"/>
                        </a:lnTo>
                        <a:lnTo>
                          <a:pt x="24" y="1"/>
                        </a:lnTo>
                        <a:lnTo>
                          <a:pt x="20" y="1"/>
                        </a:lnTo>
                        <a:lnTo>
                          <a:pt x="17" y="2"/>
                        </a:lnTo>
                        <a:lnTo>
                          <a:pt x="14" y="3"/>
                        </a:lnTo>
                        <a:lnTo>
                          <a:pt x="13" y="5"/>
                        </a:lnTo>
                        <a:lnTo>
                          <a:pt x="11" y="6"/>
                        </a:lnTo>
                        <a:lnTo>
                          <a:pt x="9" y="7"/>
                        </a:lnTo>
                        <a:lnTo>
                          <a:pt x="7" y="10"/>
                        </a:lnTo>
                        <a:lnTo>
                          <a:pt x="5" y="11"/>
                        </a:lnTo>
                        <a:lnTo>
                          <a:pt x="4" y="14"/>
                        </a:lnTo>
                        <a:lnTo>
                          <a:pt x="3" y="16"/>
                        </a:lnTo>
                        <a:lnTo>
                          <a:pt x="2" y="19"/>
                        </a:lnTo>
                        <a:lnTo>
                          <a:pt x="1" y="21"/>
                        </a:lnTo>
                        <a:lnTo>
                          <a:pt x="0" y="24"/>
                        </a:lnTo>
                        <a:lnTo>
                          <a:pt x="0" y="26"/>
                        </a:lnTo>
                        <a:lnTo>
                          <a:pt x="0" y="29"/>
                        </a:lnTo>
                        <a:lnTo>
                          <a:pt x="1" y="31"/>
                        </a:lnTo>
                        <a:lnTo>
                          <a:pt x="2" y="34"/>
                        </a:lnTo>
                        <a:lnTo>
                          <a:pt x="3" y="37"/>
                        </a:lnTo>
                        <a:lnTo>
                          <a:pt x="4" y="39"/>
                        </a:lnTo>
                        <a:lnTo>
                          <a:pt x="5" y="42"/>
                        </a:lnTo>
                        <a:lnTo>
                          <a:pt x="7" y="43"/>
                        </a:lnTo>
                        <a:lnTo>
                          <a:pt x="9" y="45"/>
                        </a:lnTo>
                        <a:lnTo>
                          <a:pt x="11" y="47"/>
                        </a:lnTo>
                        <a:lnTo>
                          <a:pt x="13" y="48"/>
                        </a:lnTo>
                        <a:lnTo>
                          <a:pt x="14" y="50"/>
                        </a:lnTo>
                        <a:lnTo>
                          <a:pt x="17" y="51"/>
                        </a:lnTo>
                        <a:lnTo>
                          <a:pt x="20"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4" y="42"/>
                        </a:lnTo>
                        <a:lnTo>
                          <a:pt x="54" y="39"/>
                        </a:lnTo>
                        <a:lnTo>
                          <a:pt x="56" y="37"/>
                        </a:lnTo>
                        <a:lnTo>
                          <a:pt x="57" y="34"/>
                        </a:lnTo>
                        <a:lnTo>
                          <a:pt x="58" y="31"/>
                        </a:lnTo>
                        <a:lnTo>
                          <a:pt x="58" y="29"/>
                        </a:lnTo>
                        <a:lnTo>
                          <a:pt x="59" y="26"/>
                        </a:lnTo>
                        <a:lnTo>
                          <a:pt x="58" y="24"/>
                        </a:lnTo>
                        <a:lnTo>
                          <a:pt x="58" y="21"/>
                        </a:lnTo>
                        <a:lnTo>
                          <a:pt x="57" y="19"/>
                        </a:lnTo>
                        <a:lnTo>
                          <a:pt x="56" y="16"/>
                        </a:lnTo>
                        <a:lnTo>
                          <a:pt x="54" y="14"/>
                        </a:lnTo>
                        <a:lnTo>
                          <a:pt x="54" y="11"/>
                        </a:lnTo>
                        <a:lnTo>
                          <a:pt x="52" y="10"/>
                        </a:lnTo>
                        <a:lnTo>
                          <a:pt x="50" y="7"/>
                        </a:lnTo>
                        <a:lnTo>
                          <a:pt x="47" y="6"/>
                        </a:lnTo>
                        <a:lnTo>
                          <a:pt x="45" y="5"/>
                        </a:lnTo>
                        <a:lnTo>
                          <a:pt x="43" y="3"/>
                        </a:lnTo>
                        <a:lnTo>
                          <a:pt x="40" y="2"/>
                        </a:lnTo>
                        <a:lnTo>
                          <a:pt x="37" y="1"/>
                        </a:lnTo>
                        <a:lnTo>
                          <a:pt x="35" y="1"/>
                        </a:lnTo>
                        <a:lnTo>
                          <a:pt x="33"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Freeform 4149"/>
                  <p:cNvSpPr>
                    <a:spLocks/>
                  </p:cNvSpPr>
                  <p:nvPr/>
                </p:nvSpPr>
                <p:spPr bwMode="auto">
                  <a:xfrm>
                    <a:off x="2473" y="3158"/>
                    <a:ext cx="59" cy="53"/>
                  </a:xfrm>
                  <a:custGeom>
                    <a:avLst/>
                    <a:gdLst>
                      <a:gd name="T0" fmla="*/ 26 w 59"/>
                      <a:gd name="T1" fmla="*/ 0 h 53"/>
                      <a:gd name="T2" fmla="*/ 20 w 59"/>
                      <a:gd name="T3" fmla="*/ 1 h 53"/>
                      <a:gd name="T4" fmla="*/ 14 w 59"/>
                      <a:gd name="T5" fmla="*/ 3 h 53"/>
                      <a:gd name="T6" fmla="*/ 11 w 59"/>
                      <a:gd name="T7" fmla="*/ 6 h 53"/>
                      <a:gd name="T8" fmla="*/ 7 w 59"/>
                      <a:gd name="T9" fmla="*/ 10 h 53"/>
                      <a:gd name="T10" fmla="*/ 4 w 59"/>
                      <a:gd name="T11" fmla="*/ 14 h 53"/>
                      <a:gd name="T12" fmla="*/ 2 w 59"/>
                      <a:gd name="T13" fmla="*/ 19 h 53"/>
                      <a:gd name="T14" fmla="*/ 0 w 59"/>
                      <a:gd name="T15" fmla="*/ 24 h 53"/>
                      <a:gd name="T16" fmla="*/ 0 w 59"/>
                      <a:gd name="T17" fmla="*/ 29 h 53"/>
                      <a:gd name="T18" fmla="*/ 2 w 59"/>
                      <a:gd name="T19" fmla="*/ 34 h 53"/>
                      <a:gd name="T20" fmla="*/ 4 w 59"/>
                      <a:gd name="T21" fmla="*/ 39 h 53"/>
                      <a:gd name="T22" fmla="*/ 7 w 59"/>
                      <a:gd name="T23" fmla="*/ 43 h 53"/>
                      <a:gd name="T24" fmla="*/ 11 w 59"/>
                      <a:gd name="T25" fmla="*/ 47 h 53"/>
                      <a:gd name="T26" fmla="*/ 14 w 59"/>
                      <a:gd name="T27" fmla="*/ 50 h 53"/>
                      <a:gd name="T28" fmla="*/ 20 w 59"/>
                      <a:gd name="T29" fmla="*/ 52 h 53"/>
                      <a:gd name="T30" fmla="*/ 26 w 59"/>
                      <a:gd name="T31" fmla="*/ 53 h 53"/>
                      <a:gd name="T32" fmla="*/ 33 w 59"/>
                      <a:gd name="T33" fmla="*/ 53 h 53"/>
                      <a:gd name="T34" fmla="*/ 37 w 59"/>
                      <a:gd name="T35" fmla="*/ 52 h 53"/>
                      <a:gd name="T36" fmla="*/ 43 w 59"/>
                      <a:gd name="T37" fmla="*/ 50 h 53"/>
                      <a:gd name="T38" fmla="*/ 47 w 59"/>
                      <a:gd name="T39" fmla="*/ 47 h 53"/>
                      <a:gd name="T40" fmla="*/ 52 w 59"/>
                      <a:gd name="T41" fmla="*/ 43 h 53"/>
                      <a:gd name="T42" fmla="*/ 54 w 59"/>
                      <a:gd name="T43" fmla="*/ 39 h 53"/>
                      <a:gd name="T44" fmla="*/ 57 w 59"/>
                      <a:gd name="T45" fmla="*/ 34 h 53"/>
                      <a:gd name="T46" fmla="*/ 58 w 59"/>
                      <a:gd name="T47" fmla="*/ 29 h 53"/>
                      <a:gd name="T48" fmla="*/ 58 w 59"/>
                      <a:gd name="T49" fmla="*/ 24 h 53"/>
                      <a:gd name="T50" fmla="*/ 57 w 59"/>
                      <a:gd name="T51" fmla="*/ 19 h 53"/>
                      <a:gd name="T52" fmla="*/ 54 w 59"/>
                      <a:gd name="T53" fmla="*/ 14 h 53"/>
                      <a:gd name="T54" fmla="*/ 52 w 59"/>
                      <a:gd name="T55" fmla="*/ 10 h 53"/>
                      <a:gd name="T56" fmla="*/ 47 w 59"/>
                      <a:gd name="T57" fmla="*/ 6 h 53"/>
                      <a:gd name="T58" fmla="*/ 43 w 59"/>
                      <a:gd name="T59" fmla="*/ 3 h 53"/>
                      <a:gd name="T60" fmla="*/ 37 w 59"/>
                      <a:gd name="T61" fmla="*/ 1 h 53"/>
                      <a:gd name="T62" fmla="*/ 33 w 59"/>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53">
                        <a:moveTo>
                          <a:pt x="29" y="0"/>
                        </a:moveTo>
                        <a:lnTo>
                          <a:pt x="26" y="0"/>
                        </a:lnTo>
                        <a:lnTo>
                          <a:pt x="24" y="1"/>
                        </a:lnTo>
                        <a:lnTo>
                          <a:pt x="20" y="1"/>
                        </a:lnTo>
                        <a:lnTo>
                          <a:pt x="17" y="2"/>
                        </a:lnTo>
                        <a:lnTo>
                          <a:pt x="14" y="3"/>
                        </a:lnTo>
                        <a:lnTo>
                          <a:pt x="13" y="5"/>
                        </a:lnTo>
                        <a:lnTo>
                          <a:pt x="11" y="6"/>
                        </a:lnTo>
                        <a:lnTo>
                          <a:pt x="9" y="7"/>
                        </a:lnTo>
                        <a:lnTo>
                          <a:pt x="7" y="10"/>
                        </a:lnTo>
                        <a:lnTo>
                          <a:pt x="5" y="11"/>
                        </a:lnTo>
                        <a:lnTo>
                          <a:pt x="4" y="14"/>
                        </a:lnTo>
                        <a:lnTo>
                          <a:pt x="3" y="16"/>
                        </a:lnTo>
                        <a:lnTo>
                          <a:pt x="2" y="19"/>
                        </a:lnTo>
                        <a:lnTo>
                          <a:pt x="1" y="21"/>
                        </a:lnTo>
                        <a:lnTo>
                          <a:pt x="0" y="24"/>
                        </a:lnTo>
                        <a:lnTo>
                          <a:pt x="0" y="26"/>
                        </a:lnTo>
                        <a:lnTo>
                          <a:pt x="0" y="29"/>
                        </a:lnTo>
                        <a:lnTo>
                          <a:pt x="1" y="31"/>
                        </a:lnTo>
                        <a:lnTo>
                          <a:pt x="2" y="34"/>
                        </a:lnTo>
                        <a:lnTo>
                          <a:pt x="3" y="37"/>
                        </a:lnTo>
                        <a:lnTo>
                          <a:pt x="4" y="39"/>
                        </a:lnTo>
                        <a:lnTo>
                          <a:pt x="5" y="42"/>
                        </a:lnTo>
                        <a:lnTo>
                          <a:pt x="7" y="43"/>
                        </a:lnTo>
                        <a:lnTo>
                          <a:pt x="9" y="45"/>
                        </a:lnTo>
                        <a:lnTo>
                          <a:pt x="11" y="47"/>
                        </a:lnTo>
                        <a:lnTo>
                          <a:pt x="13" y="48"/>
                        </a:lnTo>
                        <a:lnTo>
                          <a:pt x="14" y="50"/>
                        </a:lnTo>
                        <a:lnTo>
                          <a:pt x="17" y="51"/>
                        </a:lnTo>
                        <a:lnTo>
                          <a:pt x="20" y="52"/>
                        </a:lnTo>
                        <a:lnTo>
                          <a:pt x="24" y="52"/>
                        </a:lnTo>
                        <a:lnTo>
                          <a:pt x="26" y="53"/>
                        </a:lnTo>
                        <a:lnTo>
                          <a:pt x="29" y="53"/>
                        </a:lnTo>
                        <a:lnTo>
                          <a:pt x="33" y="53"/>
                        </a:lnTo>
                        <a:lnTo>
                          <a:pt x="35" y="52"/>
                        </a:lnTo>
                        <a:lnTo>
                          <a:pt x="37" y="52"/>
                        </a:lnTo>
                        <a:lnTo>
                          <a:pt x="40" y="51"/>
                        </a:lnTo>
                        <a:lnTo>
                          <a:pt x="43" y="50"/>
                        </a:lnTo>
                        <a:lnTo>
                          <a:pt x="45" y="48"/>
                        </a:lnTo>
                        <a:lnTo>
                          <a:pt x="47" y="47"/>
                        </a:lnTo>
                        <a:lnTo>
                          <a:pt x="50" y="45"/>
                        </a:lnTo>
                        <a:lnTo>
                          <a:pt x="52" y="43"/>
                        </a:lnTo>
                        <a:lnTo>
                          <a:pt x="54" y="42"/>
                        </a:lnTo>
                        <a:lnTo>
                          <a:pt x="54" y="39"/>
                        </a:lnTo>
                        <a:lnTo>
                          <a:pt x="56" y="37"/>
                        </a:lnTo>
                        <a:lnTo>
                          <a:pt x="57" y="34"/>
                        </a:lnTo>
                        <a:lnTo>
                          <a:pt x="58" y="31"/>
                        </a:lnTo>
                        <a:lnTo>
                          <a:pt x="58" y="29"/>
                        </a:lnTo>
                        <a:lnTo>
                          <a:pt x="59" y="26"/>
                        </a:lnTo>
                        <a:lnTo>
                          <a:pt x="58" y="24"/>
                        </a:lnTo>
                        <a:lnTo>
                          <a:pt x="58" y="21"/>
                        </a:lnTo>
                        <a:lnTo>
                          <a:pt x="57" y="19"/>
                        </a:lnTo>
                        <a:lnTo>
                          <a:pt x="56" y="16"/>
                        </a:lnTo>
                        <a:lnTo>
                          <a:pt x="54" y="14"/>
                        </a:lnTo>
                        <a:lnTo>
                          <a:pt x="54" y="11"/>
                        </a:lnTo>
                        <a:lnTo>
                          <a:pt x="52" y="10"/>
                        </a:lnTo>
                        <a:lnTo>
                          <a:pt x="50" y="7"/>
                        </a:lnTo>
                        <a:lnTo>
                          <a:pt x="47" y="6"/>
                        </a:lnTo>
                        <a:lnTo>
                          <a:pt x="45" y="5"/>
                        </a:lnTo>
                        <a:lnTo>
                          <a:pt x="43" y="3"/>
                        </a:lnTo>
                        <a:lnTo>
                          <a:pt x="40" y="2"/>
                        </a:lnTo>
                        <a:lnTo>
                          <a:pt x="37" y="1"/>
                        </a:lnTo>
                        <a:lnTo>
                          <a:pt x="35" y="1"/>
                        </a:lnTo>
                        <a:lnTo>
                          <a:pt x="33"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87" name="Group 4150"/>
                <p:cNvGrpSpPr>
                  <a:grpSpLocks/>
                </p:cNvGrpSpPr>
                <p:nvPr/>
              </p:nvGrpSpPr>
              <p:grpSpPr bwMode="auto">
                <a:xfrm>
                  <a:off x="2465" y="3150"/>
                  <a:ext cx="34" cy="31"/>
                  <a:chOff x="2465" y="3150"/>
                  <a:chExt cx="34" cy="31"/>
                </a:xfrm>
              </p:grpSpPr>
              <p:sp>
                <p:nvSpPr>
                  <p:cNvPr id="343" name="Freeform 4151"/>
                  <p:cNvSpPr>
                    <a:spLocks/>
                  </p:cNvSpPr>
                  <p:nvPr/>
                </p:nvSpPr>
                <p:spPr bwMode="auto">
                  <a:xfrm>
                    <a:off x="2465" y="3150"/>
                    <a:ext cx="34" cy="31"/>
                  </a:xfrm>
                  <a:custGeom>
                    <a:avLst/>
                    <a:gdLst>
                      <a:gd name="T0" fmla="*/ 14 w 34"/>
                      <a:gd name="T1" fmla="*/ 31 h 31"/>
                      <a:gd name="T2" fmla="*/ 14 w 34"/>
                      <a:gd name="T3" fmla="*/ 31 h 31"/>
                      <a:gd name="T4" fmla="*/ 14 w 34"/>
                      <a:gd name="T5" fmla="*/ 29 h 31"/>
                      <a:gd name="T6" fmla="*/ 14 w 34"/>
                      <a:gd name="T7" fmla="*/ 27 h 31"/>
                      <a:gd name="T8" fmla="*/ 15 w 34"/>
                      <a:gd name="T9" fmla="*/ 26 h 31"/>
                      <a:gd name="T10" fmla="*/ 15 w 34"/>
                      <a:gd name="T11" fmla="*/ 24 h 31"/>
                      <a:gd name="T12" fmla="*/ 16 w 34"/>
                      <a:gd name="T13" fmla="*/ 22 h 31"/>
                      <a:gd name="T14" fmla="*/ 17 w 34"/>
                      <a:gd name="T15" fmla="*/ 21 h 31"/>
                      <a:gd name="T16" fmla="*/ 19 w 34"/>
                      <a:gd name="T17" fmla="*/ 19 h 31"/>
                      <a:gd name="T18" fmla="*/ 20 w 34"/>
                      <a:gd name="T19" fmla="*/ 18 h 31"/>
                      <a:gd name="T20" fmla="*/ 21 w 34"/>
                      <a:gd name="T21" fmla="*/ 16 h 31"/>
                      <a:gd name="T22" fmla="*/ 23 w 34"/>
                      <a:gd name="T23" fmla="*/ 16 h 31"/>
                      <a:gd name="T24" fmla="*/ 25 w 34"/>
                      <a:gd name="T25" fmla="*/ 14 h 31"/>
                      <a:gd name="T26" fmla="*/ 26 w 34"/>
                      <a:gd name="T27" fmla="*/ 13 h 31"/>
                      <a:gd name="T28" fmla="*/ 29 w 34"/>
                      <a:gd name="T29" fmla="*/ 13 h 31"/>
                      <a:gd name="T30" fmla="*/ 31 w 34"/>
                      <a:gd name="T31" fmla="*/ 12 h 31"/>
                      <a:gd name="T32" fmla="*/ 33 w 34"/>
                      <a:gd name="T33" fmla="*/ 12 h 31"/>
                      <a:gd name="T34" fmla="*/ 34 w 34"/>
                      <a:gd name="T35" fmla="*/ 11 h 31"/>
                      <a:gd name="T36" fmla="*/ 34 w 34"/>
                      <a:gd name="T37" fmla="*/ 0 h 31"/>
                      <a:gd name="T38" fmla="*/ 32 w 34"/>
                      <a:gd name="T39" fmla="*/ 1 h 31"/>
                      <a:gd name="T40" fmla="*/ 28 w 34"/>
                      <a:gd name="T41" fmla="*/ 1 h 31"/>
                      <a:gd name="T42" fmla="*/ 25 w 34"/>
                      <a:gd name="T43" fmla="*/ 2 h 31"/>
                      <a:gd name="T44" fmla="*/ 21 w 34"/>
                      <a:gd name="T45" fmla="*/ 4 h 31"/>
                      <a:gd name="T46" fmla="*/ 19 w 34"/>
                      <a:gd name="T47" fmla="*/ 4 h 31"/>
                      <a:gd name="T48" fmla="*/ 16 w 34"/>
                      <a:gd name="T49" fmla="*/ 5 h 31"/>
                      <a:gd name="T50" fmla="*/ 13 w 34"/>
                      <a:gd name="T51" fmla="*/ 8 h 31"/>
                      <a:gd name="T52" fmla="*/ 10 w 34"/>
                      <a:gd name="T53" fmla="*/ 10 h 31"/>
                      <a:gd name="T54" fmla="*/ 9 w 34"/>
                      <a:gd name="T55" fmla="*/ 11 h 31"/>
                      <a:gd name="T56" fmla="*/ 6 w 34"/>
                      <a:gd name="T57" fmla="*/ 14 h 31"/>
                      <a:gd name="T58" fmla="*/ 4 w 34"/>
                      <a:gd name="T59" fmla="*/ 16 h 31"/>
                      <a:gd name="T60" fmla="*/ 3 w 34"/>
                      <a:gd name="T61" fmla="*/ 19 h 31"/>
                      <a:gd name="T62" fmla="*/ 2 w 34"/>
                      <a:gd name="T63" fmla="*/ 22 h 31"/>
                      <a:gd name="T64" fmla="*/ 1 w 34"/>
                      <a:gd name="T65" fmla="*/ 25 h 31"/>
                      <a:gd name="T66" fmla="*/ 1 w 34"/>
                      <a:gd name="T67" fmla="*/ 27 h 31"/>
                      <a:gd name="T68" fmla="*/ 0 w 34"/>
                      <a:gd name="T69" fmla="*/ 31 h 31"/>
                      <a:gd name="T70" fmla="*/ 14 w 34"/>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14" y="31"/>
                        </a:moveTo>
                        <a:lnTo>
                          <a:pt x="14" y="31"/>
                        </a:lnTo>
                        <a:lnTo>
                          <a:pt x="14" y="29"/>
                        </a:lnTo>
                        <a:lnTo>
                          <a:pt x="14" y="27"/>
                        </a:lnTo>
                        <a:lnTo>
                          <a:pt x="15" y="26"/>
                        </a:lnTo>
                        <a:lnTo>
                          <a:pt x="15" y="24"/>
                        </a:lnTo>
                        <a:lnTo>
                          <a:pt x="16" y="22"/>
                        </a:lnTo>
                        <a:lnTo>
                          <a:pt x="17" y="21"/>
                        </a:lnTo>
                        <a:lnTo>
                          <a:pt x="19" y="19"/>
                        </a:lnTo>
                        <a:lnTo>
                          <a:pt x="20" y="18"/>
                        </a:lnTo>
                        <a:lnTo>
                          <a:pt x="21" y="16"/>
                        </a:lnTo>
                        <a:lnTo>
                          <a:pt x="23" y="16"/>
                        </a:lnTo>
                        <a:lnTo>
                          <a:pt x="25" y="14"/>
                        </a:lnTo>
                        <a:lnTo>
                          <a:pt x="26" y="13"/>
                        </a:lnTo>
                        <a:lnTo>
                          <a:pt x="29" y="13"/>
                        </a:lnTo>
                        <a:lnTo>
                          <a:pt x="31" y="12"/>
                        </a:lnTo>
                        <a:lnTo>
                          <a:pt x="33" y="12"/>
                        </a:lnTo>
                        <a:lnTo>
                          <a:pt x="34" y="11"/>
                        </a:lnTo>
                        <a:lnTo>
                          <a:pt x="34" y="0"/>
                        </a:lnTo>
                        <a:lnTo>
                          <a:pt x="32" y="1"/>
                        </a:lnTo>
                        <a:lnTo>
                          <a:pt x="28" y="1"/>
                        </a:lnTo>
                        <a:lnTo>
                          <a:pt x="25" y="2"/>
                        </a:lnTo>
                        <a:lnTo>
                          <a:pt x="21" y="4"/>
                        </a:lnTo>
                        <a:lnTo>
                          <a:pt x="19" y="4"/>
                        </a:lnTo>
                        <a:lnTo>
                          <a:pt x="16" y="5"/>
                        </a:lnTo>
                        <a:lnTo>
                          <a:pt x="13" y="8"/>
                        </a:lnTo>
                        <a:lnTo>
                          <a:pt x="10" y="10"/>
                        </a:lnTo>
                        <a:lnTo>
                          <a:pt x="9" y="11"/>
                        </a:lnTo>
                        <a:lnTo>
                          <a:pt x="6" y="14"/>
                        </a:lnTo>
                        <a:lnTo>
                          <a:pt x="4" y="16"/>
                        </a:lnTo>
                        <a:lnTo>
                          <a:pt x="3" y="19"/>
                        </a:lnTo>
                        <a:lnTo>
                          <a:pt x="2" y="22"/>
                        </a:lnTo>
                        <a:lnTo>
                          <a:pt x="1" y="25"/>
                        </a:lnTo>
                        <a:lnTo>
                          <a:pt x="1" y="27"/>
                        </a:lnTo>
                        <a:lnTo>
                          <a:pt x="0" y="31"/>
                        </a:lnTo>
                        <a:lnTo>
                          <a:pt x="14"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4152"/>
                  <p:cNvSpPr>
                    <a:spLocks/>
                  </p:cNvSpPr>
                  <p:nvPr/>
                </p:nvSpPr>
                <p:spPr bwMode="auto">
                  <a:xfrm>
                    <a:off x="2465" y="3150"/>
                    <a:ext cx="34" cy="31"/>
                  </a:xfrm>
                  <a:custGeom>
                    <a:avLst/>
                    <a:gdLst>
                      <a:gd name="T0" fmla="*/ 14 w 34"/>
                      <a:gd name="T1" fmla="*/ 31 h 31"/>
                      <a:gd name="T2" fmla="*/ 14 w 34"/>
                      <a:gd name="T3" fmla="*/ 31 h 31"/>
                      <a:gd name="T4" fmla="*/ 14 w 34"/>
                      <a:gd name="T5" fmla="*/ 29 h 31"/>
                      <a:gd name="T6" fmla="*/ 14 w 34"/>
                      <a:gd name="T7" fmla="*/ 27 h 31"/>
                      <a:gd name="T8" fmla="*/ 15 w 34"/>
                      <a:gd name="T9" fmla="*/ 26 h 31"/>
                      <a:gd name="T10" fmla="*/ 15 w 34"/>
                      <a:gd name="T11" fmla="*/ 24 h 31"/>
                      <a:gd name="T12" fmla="*/ 16 w 34"/>
                      <a:gd name="T13" fmla="*/ 22 h 31"/>
                      <a:gd name="T14" fmla="*/ 17 w 34"/>
                      <a:gd name="T15" fmla="*/ 21 h 31"/>
                      <a:gd name="T16" fmla="*/ 19 w 34"/>
                      <a:gd name="T17" fmla="*/ 19 h 31"/>
                      <a:gd name="T18" fmla="*/ 20 w 34"/>
                      <a:gd name="T19" fmla="*/ 18 h 31"/>
                      <a:gd name="T20" fmla="*/ 21 w 34"/>
                      <a:gd name="T21" fmla="*/ 16 h 31"/>
                      <a:gd name="T22" fmla="*/ 23 w 34"/>
                      <a:gd name="T23" fmla="*/ 16 h 31"/>
                      <a:gd name="T24" fmla="*/ 25 w 34"/>
                      <a:gd name="T25" fmla="*/ 14 h 31"/>
                      <a:gd name="T26" fmla="*/ 26 w 34"/>
                      <a:gd name="T27" fmla="*/ 13 h 31"/>
                      <a:gd name="T28" fmla="*/ 29 w 34"/>
                      <a:gd name="T29" fmla="*/ 13 h 31"/>
                      <a:gd name="T30" fmla="*/ 31 w 34"/>
                      <a:gd name="T31" fmla="*/ 12 h 31"/>
                      <a:gd name="T32" fmla="*/ 33 w 34"/>
                      <a:gd name="T33" fmla="*/ 12 h 31"/>
                      <a:gd name="T34" fmla="*/ 34 w 34"/>
                      <a:gd name="T35" fmla="*/ 11 h 31"/>
                      <a:gd name="T36" fmla="*/ 34 w 34"/>
                      <a:gd name="T37" fmla="*/ 0 h 31"/>
                      <a:gd name="T38" fmla="*/ 32 w 34"/>
                      <a:gd name="T39" fmla="*/ 1 h 31"/>
                      <a:gd name="T40" fmla="*/ 28 w 34"/>
                      <a:gd name="T41" fmla="*/ 1 h 31"/>
                      <a:gd name="T42" fmla="*/ 25 w 34"/>
                      <a:gd name="T43" fmla="*/ 2 h 31"/>
                      <a:gd name="T44" fmla="*/ 21 w 34"/>
                      <a:gd name="T45" fmla="*/ 4 h 31"/>
                      <a:gd name="T46" fmla="*/ 19 w 34"/>
                      <a:gd name="T47" fmla="*/ 4 h 31"/>
                      <a:gd name="T48" fmla="*/ 16 w 34"/>
                      <a:gd name="T49" fmla="*/ 5 h 31"/>
                      <a:gd name="T50" fmla="*/ 13 w 34"/>
                      <a:gd name="T51" fmla="*/ 8 h 31"/>
                      <a:gd name="T52" fmla="*/ 10 w 34"/>
                      <a:gd name="T53" fmla="*/ 10 h 31"/>
                      <a:gd name="T54" fmla="*/ 9 w 34"/>
                      <a:gd name="T55" fmla="*/ 11 h 31"/>
                      <a:gd name="T56" fmla="*/ 6 w 34"/>
                      <a:gd name="T57" fmla="*/ 14 h 31"/>
                      <a:gd name="T58" fmla="*/ 4 w 34"/>
                      <a:gd name="T59" fmla="*/ 16 h 31"/>
                      <a:gd name="T60" fmla="*/ 3 w 34"/>
                      <a:gd name="T61" fmla="*/ 19 h 31"/>
                      <a:gd name="T62" fmla="*/ 2 w 34"/>
                      <a:gd name="T63" fmla="*/ 22 h 31"/>
                      <a:gd name="T64" fmla="*/ 1 w 34"/>
                      <a:gd name="T65" fmla="*/ 25 h 31"/>
                      <a:gd name="T66" fmla="*/ 1 w 34"/>
                      <a:gd name="T67" fmla="*/ 27 h 31"/>
                      <a:gd name="T68" fmla="*/ 0 w 34"/>
                      <a:gd name="T69" fmla="*/ 31 h 31"/>
                      <a:gd name="T70" fmla="*/ 14 w 34"/>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14" y="31"/>
                        </a:moveTo>
                        <a:lnTo>
                          <a:pt x="14" y="31"/>
                        </a:lnTo>
                        <a:lnTo>
                          <a:pt x="14" y="29"/>
                        </a:lnTo>
                        <a:lnTo>
                          <a:pt x="14" y="27"/>
                        </a:lnTo>
                        <a:lnTo>
                          <a:pt x="15" y="26"/>
                        </a:lnTo>
                        <a:lnTo>
                          <a:pt x="15" y="24"/>
                        </a:lnTo>
                        <a:lnTo>
                          <a:pt x="16" y="22"/>
                        </a:lnTo>
                        <a:lnTo>
                          <a:pt x="17" y="21"/>
                        </a:lnTo>
                        <a:lnTo>
                          <a:pt x="19" y="19"/>
                        </a:lnTo>
                        <a:lnTo>
                          <a:pt x="20" y="18"/>
                        </a:lnTo>
                        <a:lnTo>
                          <a:pt x="21" y="16"/>
                        </a:lnTo>
                        <a:lnTo>
                          <a:pt x="23" y="16"/>
                        </a:lnTo>
                        <a:lnTo>
                          <a:pt x="25" y="14"/>
                        </a:lnTo>
                        <a:lnTo>
                          <a:pt x="26" y="13"/>
                        </a:lnTo>
                        <a:lnTo>
                          <a:pt x="29" y="13"/>
                        </a:lnTo>
                        <a:lnTo>
                          <a:pt x="31" y="12"/>
                        </a:lnTo>
                        <a:lnTo>
                          <a:pt x="33" y="12"/>
                        </a:lnTo>
                        <a:lnTo>
                          <a:pt x="34" y="11"/>
                        </a:lnTo>
                        <a:lnTo>
                          <a:pt x="34" y="0"/>
                        </a:lnTo>
                        <a:lnTo>
                          <a:pt x="32" y="1"/>
                        </a:lnTo>
                        <a:lnTo>
                          <a:pt x="28" y="1"/>
                        </a:lnTo>
                        <a:lnTo>
                          <a:pt x="25" y="2"/>
                        </a:lnTo>
                        <a:lnTo>
                          <a:pt x="21" y="4"/>
                        </a:lnTo>
                        <a:lnTo>
                          <a:pt x="19" y="4"/>
                        </a:lnTo>
                        <a:lnTo>
                          <a:pt x="16" y="5"/>
                        </a:lnTo>
                        <a:lnTo>
                          <a:pt x="13" y="8"/>
                        </a:lnTo>
                        <a:lnTo>
                          <a:pt x="10" y="10"/>
                        </a:lnTo>
                        <a:lnTo>
                          <a:pt x="9" y="11"/>
                        </a:lnTo>
                        <a:lnTo>
                          <a:pt x="6" y="14"/>
                        </a:lnTo>
                        <a:lnTo>
                          <a:pt x="4" y="16"/>
                        </a:lnTo>
                        <a:lnTo>
                          <a:pt x="3" y="19"/>
                        </a:lnTo>
                        <a:lnTo>
                          <a:pt x="2" y="22"/>
                        </a:lnTo>
                        <a:lnTo>
                          <a:pt x="1" y="25"/>
                        </a:lnTo>
                        <a:lnTo>
                          <a:pt x="1" y="27"/>
                        </a:lnTo>
                        <a:lnTo>
                          <a:pt x="0" y="31"/>
                        </a:lnTo>
                        <a:lnTo>
                          <a:pt x="14"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88" name="Group 4153"/>
                <p:cNvGrpSpPr>
                  <a:grpSpLocks/>
                </p:cNvGrpSpPr>
                <p:nvPr/>
              </p:nvGrpSpPr>
              <p:grpSpPr bwMode="auto">
                <a:xfrm>
                  <a:off x="2465" y="3186"/>
                  <a:ext cx="34" cy="33"/>
                  <a:chOff x="2465" y="3186"/>
                  <a:chExt cx="34" cy="33"/>
                </a:xfrm>
              </p:grpSpPr>
              <p:sp>
                <p:nvSpPr>
                  <p:cNvPr id="341" name="Freeform 4154"/>
                  <p:cNvSpPr>
                    <a:spLocks/>
                  </p:cNvSpPr>
                  <p:nvPr/>
                </p:nvSpPr>
                <p:spPr bwMode="auto">
                  <a:xfrm>
                    <a:off x="2465" y="3186"/>
                    <a:ext cx="34" cy="33"/>
                  </a:xfrm>
                  <a:custGeom>
                    <a:avLst/>
                    <a:gdLst>
                      <a:gd name="T0" fmla="*/ 34 w 34"/>
                      <a:gd name="T1" fmla="*/ 21 h 33"/>
                      <a:gd name="T2" fmla="*/ 34 w 34"/>
                      <a:gd name="T3" fmla="*/ 21 h 33"/>
                      <a:gd name="T4" fmla="*/ 33 w 34"/>
                      <a:gd name="T5" fmla="*/ 21 h 33"/>
                      <a:gd name="T6" fmla="*/ 31 w 34"/>
                      <a:gd name="T7" fmla="*/ 21 h 33"/>
                      <a:gd name="T8" fmla="*/ 29 w 34"/>
                      <a:gd name="T9" fmla="*/ 20 h 33"/>
                      <a:gd name="T10" fmla="*/ 26 w 34"/>
                      <a:gd name="T11" fmla="*/ 19 h 33"/>
                      <a:gd name="T12" fmla="*/ 25 w 34"/>
                      <a:gd name="T13" fmla="*/ 18 h 33"/>
                      <a:gd name="T14" fmla="*/ 23 w 34"/>
                      <a:gd name="T15" fmla="*/ 17 h 33"/>
                      <a:gd name="T16" fmla="*/ 21 w 34"/>
                      <a:gd name="T17" fmla="*/ 16 h 33"/>
                      <a:gd name="T18" fmla="*/ 20 w 34"/>
                      <a:gd name="T19" fmla="*/ 15 h 33"/>
                      <a:gd name="T20" fmla="*/ 19 w 34"/>
                      <a:gd name="T21" fmla="*/ 13 h 33"/>
                      <a:gd name="T22" fmla="*/ 17 w 34"/>
                      <a:gd name="T23" fmla="*/ 11 h 33"/>
                      <a:gd name="T24" fmla="*/ 16 w 34"/>
                      <a:gd name="T25" fmla="*/ 9 h 33"/>
                      <a:gd name="T26" fmla="*/ 15 w 34"/>
                      <a:gd name="T27" fmla="*/ 9 h 33"/>
                      <a:gd name="T28" fmla="*/ 15 w 34"/>
                      <a:gd name="T29" fmla="*/ 7 h 33"/>
                      <a:gd name="T30" fmla="*/ 14 w 34"/>
                      <a:gd name="T31" fmla="*/ 5 h 33"/>
                      <a:gd name="T32" fmla="*/ 14 w 34"/>
                      <a:gd name="T33" fmla="*/ 3 h 33"/>
                      <a:gd name="T34" fmla="*/ 14 w 34"/>
                      <a:gd name="T35" fmla="*/ 0 h 33"/>
                      <a:gd name="T36" fmla="*/ 0 w 34"/>
                      <a:gd name="T37" fmla="*/ 0 h 33"/>
                      <a:gd name="T38" fmla="*/ 1 w 34"/>
                      <a:gd name="T39" fmla="*/ 4 h 33"/>
                      <a:gd name="T40" fmla="*/ 1 w 34"/>
                      <a:gd name="T41" fmla="*/ 8 h 33"/>
                      <a:gd name="T42" fmla="*/ 2 w 34"/>
                      <a:gd name="T43" fmla="*/ 9 h 33"/>
                      <a:gd name="T44" fmla="*/ 3 w 34"/>
                      <a:gd name="T45" fmla="*/ 13 h 33"/>
                      <a:gd name="T46" fmla="*/ 4 w 34"/>
                      <a:gd name="T47" fmla="*/ 15 h 33"/>
                      <a:gd name="T48" fmla="*/ 6 w 34"/>
                      <a:gd name="T49" fmla="*/ 19 h 33"/>
                      <a:gd name="T50" fmla="*/ 9 w 34"/>
                      <a:gd name="T51" fmla="*/ 21 h 33"/>
                      <a:gd name="T52" fmla="*/ 10 w 34"/>
                      <a:gd name="T53" fmla="*/ 24 h 33"/>
                      <a:gd name="T54" fmla="*/ 13 w 34"/>
                      <a:gd name="T55" fmla="*/ 25 h 33"/>
                      <a:gd name="T56" fmla="*/ 16 w 34"/>
                      <a:gd name="T57" fmla="*/ 27 h 33"/>
                      <a:gd name="T58" fmla="*/ 19 w 34"/>
                      <a:gd name="T59" fmla="*/ 29 h 33"/>
                      <a:gd name="T60" fmla="*/ 21 w 34"/>
                      <a:gd name="T61" fmla="*/ 30 h 33"/>
                      <a:gd name="T62" fmla="*/ 25 w 34"/>
                      <a:gd name="T63" fmla="*/ 32 h 33"/>
                      <a:gd name="T64" fmla="*/ 28 w 34"/>
                      <a:gd name="T65" fmla="*/ 33 h 33"/>
                      <a:gd name="T66" fmla="*/ 32 w 34"/>
                      <a:gd name="T67" fmla="*/ 33 h 33"/>
                      <a:gd name="T68" fmla="*/ 34 w 34"/>
                      <a:gd name="T69" fmla="*/ 33 h 33"/>
                      <a:gd name="T70" fmla="*/ 34 w 34"/>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34" y="21"/>
                        </a:moveTo>
                        <a:lnTo>
                          <a:pt x="34" y="21"/>
                        </a:lnTo>
                        <a:lnTo>
                          <a:pt x="33" y="21"/>
                        </a:lnTo>
                        <a:lnTo>
                          <a:pt x="31" y="21"/>
                        </a:lnTo>
                        <a:lnTo>
                          <a:pt x="29" y="20"/>
                        </a:lnTo>
                        <a:lnTo>
                          <a:pt x="26" y="19"/>
                        </a:lnTo>
                        <a:lnTo>
                          <a:pt x="25" y="18"/>
                        </a:lnTo>
                        <a:lnTo>
                          <a:pt x="23" y="17"/>
                        </a:lnTo>
                        <a:lnTo>
                          <a:pt x="21" y="16"/>
                        </a:lnTo>
                        <a:lnTo>
                          <a:pt x="20" y="15"/>
                        </a:lnTo>
                        <a:lnTo>
                          <a:pt x="19" y="13"/>
                        </a:lnTo>
                        <a:lnTo>
                          <a:pt x="17" y="11"/>
                        </a:lnTo>
                        <a:lnTo>
                          <a:pt x="16" y="9"/>
                        </a:lnTo>
                        <a:lnTo>
                          <a:pt x="15" y="9"/>
                        </a:lnTo>
                        <a:lnTo>
                          <a:pt x="15" y="7"/>
                        </a:lnTo>
                        <a:lnTo>
                          <a:pt x="14" y="5"/>
                        </a:lnTo>
                        <a:lnTo>
                          <a:pt x="14" y="3"/>
                        </a:lnTo>
                        <a:lnTo>
                          <a:pt x="14" y="0"/>
                        </a:lnTo>
                        <a:lnTo>
                          <a:pt x="0" y="0"/>
                        </a:lnTo>
                        <a:lnTo>
                          <a:pt x="1" y="4"/>
                        </a:lnTo>
                        <a:lnTo>
                          <a:pt x="1" y="8"/>
                        </a:lnTo>
                        <a:lnTo>
                          <a:pt x="2" y="9"/>
                        </a:lnTo>
                        <a:lnTo>
                          <a:pt x="3" y="13"/>
                        </a:lnTo>
                        <a:lnTo>
                          <a:pt x="4" y="15"/>
                        </a:lnTo>
                        <a:lnTo>
                          <a:pt x="6" y="19"/>
                        </a:lnTo>
                        <a:lnTo>
                          <a:pt x="9" y="21"/>
                        </a:lnTo>
                        <a:lnTo>
                          <a:pt x="10" y="24"/>
                        </a:lnTo>
                        <a:lnTo>
                          <a:pt x="13" y="25"/>
                        </a:lnTo>
                        <a:lnTo>
                          <a:pt x="16" y="27"/>
                        </a:lnTo>
                        <a:lnTo>
                          <a:pt x="19" y="29"/>
                        </a:lnTo>
                        <a:lnTo>
                          <a:pt x="21" y="30"/>
                        </a:lnTo>
                        <a:lnTo>
                          <a:pt x="25" y="32"/>
                        </a:lnTo>
                        <a:lnTo>
                          <a:pt x="28" y="33"/>
                        </a:lnTo>
                        <a:lnTo>
                          <a:pt x="32" y="33"/>
                        </a:lnTo>
                        <a:lnTo>
                          <a:pt x="34" y="33"/>
                        </a:lnTo>
                        <a:lnTo>
                          <a:pt x="34"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4155"/>
                  <p:cNvSpPr>
                    <a:spLocks/>
                  </p:cNvSpPr>
                  <p:nvPr/>
                </p:nvSpPr>
                <p:spPr bwMode="auto">
                  <a:xfrm>
                    <a:off x="2465" y="3186"/>
                    <a:ext cx="34" cy="33"/>
                  </a:xfrm>
                  <a:custGeom>
                    <a:avLst/>
                    <a:gdLst>
                      <a:gd name="T0" fmla="*/ 34 w 34"/>
                      <a:gd name="T1" fmla="*/ 21 h 33"/>
                      <a:gd name="T2" fmla="*/ 34 w 34"/>
                      <a:gd name="T3" fmla="*/ 21 h 33"/>
                      <a:gd name="T4" fmla="*/ 33 w 34"/>
                      <a:gd name="T5" fmla="*/ 21 h 33"/>
                      <a:gd name="T6" fmla="*/ 31 w 34"/>
                      <a:gd name="T7" fmla="*/ 21 h 33"/>
                      <a:gd name="T8" fmla="*/ 29 w 34"/>
                      <a:gd name="T9" fmla="*/ 20 h 33"/>
                      <a:gd name="T10" fmla="*/ 26 w 34"/>
                      <a:gd name="T11" fmla="*/ 19 h 33"/>
                      <a:gd name="T12" fmla="*/ 25 w 34"/>
                      <a:gd name="T13" fmla="*/ 18 h 33"/>
                      <a:gd name="T14" fmla="*/ 23 w 34"/>
                      <a:gd name="T15" fmla="*/ 17 h 33"/>
                      <a:gd name="T16" fmla="*/ 21 w 34"/>
                      <a:gd name="T17" fmla="*/ 16 h 33"/>
                      <a:gd name="T18" fmla="*/ 20 w 34"/>
                      <a:gd name="T19" fmla="*/ 15 h 33"/>
                      <a:gd name="T20" fmla="*/ 19 w 34"/>
                      <a:gd name="T21" fmla="*/ 13 h 33"/>
                      <a:gd name="T22" fmla="*/ 17 w 34"/>
                      <a:gd name="T23" fmla="*/ 11 h 33"/>
                      <a:gd name="T24" fmla="*/ 16 w 34"/>
                      <a:gd name="T25" fmla="*/ 9 h 33"/>
                      <a:gd name="T26" fmla="*/ 15 w 34"/>
                      <a:gd name="T27" fmla="*/ 9 h 33"/>
                      <a:gd name="T28" fmla="*/ 15 w 34"/>
                      <a:gd name="T29" fmla="*/ 7 h 33"/>
                      <a:gd name="T30" fmla="*/ 14 w 34"/>
                      <a:gd name="T31" fmla="*/ 5 h 33"/>
                      <a:gd name="T32" fmla="*/ 14 w 34"/>
                      <a:gd name="T33" fmla="*/ 3 h 33"/>
                      <a:gd name="T34" fmla="*/ 14 w 34"/>
                      <a:gd name="T35" fmla="*/ 0 h 33"/>
                      <a:gd name="T36" fmla="*/ 0 w 34"/>
                      <a:gd name="T37" fmla="*/ 0 h 33"/>
                      <a:gd name="T38" fmla="*/ 1 w 34"/>
                      <a:gd name="T39" fmla="*/ 4 h 33"/>
                      <a:gd name="T40" fmla="*/ 1 w 34"/>
                      <a:gd name="T41" fmla="*/ 8 h 33"/>
                      <a:gd name="T42" fmla="*/ 2 w 34"/>
                      <a:gd name="T43" fmla="*/ 9 h 33"/>
                      <a:gd name="T44" fmla="*/ 3 w 34"/>
                      <a:gd name="T45" fmla="*/ 13 h 33"/>
                      <a:gd name="T46" fmla="*/ 4 w 34"/>
                      <a:gd name="T47" fmla="*/ 15 h 33"/>
                      <a:gd name="T48" fmla="*/ 6 w 34"/>
                      <a:gd name="T49" fmla="*/ 19 h 33"/>
                      <a:gd name="T50" fmla="*/ 9 w 34"/>
                      <a:gd name="T51" fmla="*/ 21 h 33"/>
                      <a:gd name="T52" fmla="*/ 10 w 34"/>
                      <a:gd name="T53" fmla="*/ 24 h 33"/>
                      <a:gd name="T54" fmla="*/ 13 w 34"/>
                      <a:gd name="T55" fmla="*/ 25 h 33"/>
                      <a:gd name="T56" fmla="*/ 16 w 34"/>
                      <a:gd name="T57" fmla="*/ 27 h 33"/>
                      <a:gd name="T58" fmla="*/ 19 w 34"/>
                      <a:gd name="T59" fmla="*/ 29 h 33"/>
                      <a:gd name="T60" fmla="*/ 21 w 34"/>
                      <a:gd name="T61" fmla="*/ 30 h 33"/>
                      <a:gd name="T62" fmla="*/ 25 w 34"/>
                      <a:gd name="T63" fmla="*/ 32 h 33"/>
                      <a:gd name="T64" fmla="*/ 28 w 34"/>
                      <a:gd name="T65" fmla="*/ 33 h 33"/>
                      <a:gd name="T66" fmla="*/ 32 w 34"/>
                      <a:gd name="T67" fmla="*/ 33 h 33"/>
                      <a:gd name="T68" fmla="*/ 34 w 34"/>
                      <a:gd name="T69" fmla="*/ 33 h 33"/>
                      <a:gd name="T70" fmla="*/ 34 w 34"/>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34" y="21"/>
                        </a:moveTo>
                        <a:lnTo>
                          <a:pt x="34" y="21"/>
                        </a:lnTo>
                        <a:lnTo>
                          <a:pt x="33" y="21"/>
                        </a:lnTo>
                        <a:lnTo>
                          <a:pt x="31" y="21"/>
                        </a:lnTo>
                        <a:lnTo>
                          <a:pt x="29" y="20"/>
                        </a:lnTo>
                        <a:lnTo>
                          <a:pt x="26" y="19"/>
                        </a:lnTo>
                        <a:lnTo>
                          <a:pt x="25" y="18"/>
                        </a:lnTo>
                        <a:lnTo>
                          <a:pt x="23" y="17"/>
                        </a:lnTo>
                        <a:lnTo>
                          <a:pt x="21" y="16"/>
                        </a:lnTo>
                        <a:lnTo>
                          <a:pt x="20" y="15"/>
                        </a:lnTo>
                        <a:lnTo>
                          <a:pt x="19" y="13"/>
                        </a:lnTo>
                        <a:lnTo>
                          <a:pt x="17" y="11"/>
                        </a:lnTo>
                        <a:lnTo>
                          <a:pt x="16" y="9"/>
                        </a:lnTo>
                        <a:lnTo>
                          <a:pt x="15" y="9"/>
                        </a:lnTo>
                        <a:lnTo>
                          <a:pt x="15" y="7"/>
                        </a:lnTo>
                        <a:lnTo>
                          <a:pt x="14" y="5"/>
                        </a:lnTo>
                        <a:lnTo>
                          <a:pt x="14" y="3"/>
                        </a:lnTo>
                        <a:lnTo>
                          <a:pt x="14" y="0"/>
                        </a:lnTo>
                        <a:lnTo>
                          <a:pt x="0" y="0"/>
                        </a:lnTo>
                        <a:lnTo>
                          <a:pt x="1" y="4"/>
                        </a:lnTo>
                        <a:lnTo>
                          <a:pt x="1" y="8"/>
                        </a:lnTo>
                        <a:lnTo>
                          <a:pt x="2" y="9"/>
                        </a:lnTo>
                        <a:lnTo>
                          <a:pt x="3" y="13"/>
                        </a:lnTo>
                        <a:lnTo>
                          <a:pt x="4" y="15"/>
                        </a:lnTo>
                        <a:lnTo>
                          <a:pt x="6" y="19"/>
                        </a:lnTo>
                        <a:lnTo>
                          <a:pt x="9" y="21"/>
                        </a:lnTo>
                        <a:lnTo>
                          <a:pt x="10" y="24"/>
                        </a:lnTo>
                        <a:lnTo>
                          <a:pt x="13" y="25"/>
                        </a:lnTo>
                        <a:lnTo>
                          <a:pt x="16" y="27"/>
                        </a:lnTo>
                        <a:lnTo>
                          <a:pt x="19" y="29"/>
                        </a:lnTo>
                        <a:lnTo>
                          <a:pt x="21" y="30"/>
                        </a:lnTo>
                        <a:lnTo>
                          <a:pt x="25" y="32"/>
                        </a:lnTo>
                        <a:lnTo>
                          <a:pt x="28" y="33"/>
                        </a:lnTo>
                        <a:lnTo>
                          <a:pt x="32" y="33"/>
                        </a:lnTo>
                        <a:lnTo>
                          <a:pt x="34" y="33"/>
                        </a:lnTo>
                        <a:lnTo>
                          <a:pt x="34"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89" name="Group 4156"/>
                <p:cNvGrpSpPr>
                  <a:grpSpLocks/>
                </p:cNvGrpSpPr>
                <p:nvPr/>
              </p:nvGrpSpPr>
              <p:grpSpPr bwMode="auto">
                <a:xfrm>
                  <a:off x="2505" y="3186"/>
                  <a:ext cx="33" cy="33"/>
                  <a:chOff x="2505" y="3186"/>
                  <a:chExt cx="33" cy="33"/>
                </a:xfrm>
              </p:grpSpPr>
              <p:sp>
                <p:nvSpPr>
                  <p:cNvPr id="339" name="Freeform 4157"/>
                  <p:cNvSpPr>
                    <a:spLocks/>
                  </p:cNvSpPr>
                  <p:nvPr/>
                </p:nvSpPr>
                <p:spPr bwMode="auto">
                  <a:xfrm>
                    <a:off x="2505"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2 w 33"/>
                      <a:gd name="T23" fmla="*/ 17 h 33"/>
                      <a:gd name="T24" fmla="*/ 9 w 33"/>
                      <a:gd name="T25" fmla="*/ 18 h 33"/>
                      <a:gd name="T26" fmla="*/ 9 w 33"/>
                      <a:gd name="T27" fmla="*/ 19 h 33"/>
                      <a:gd name="T28" fmla="*/ 7 w 33"/>
                      <a:gd name="T29" fmla="*/ 20 h 33"/>
                      <a:gd name="T30" fmla="*/ 4 w 33"/>
                      <a:gd name="T31" fmla="*/ 21 h 33"/>
                      <a:gd name="T32" fmla="*/ 3 w 33"/>
                      <a:gd name="T33" fmla="*/ 21 h 33"/>
                      <a:gd name="T34" fmla="*/ 0 w 33"/>
                      <a:gd name="T35" fmla="*/ 21 h 33"/>
                      <a:gd name="T36" fmla="*/ 0 w 33"/>
                      <a:gd name="T37" fmla="*/ 33 h 33"/>
                      <a:gd name="T38" fmla="*/ 4 w 33"/>
                      <a:gd name="T39" fmla="*/ 33 h 33"/>
                      <a:gd name="T40" fmla="*/ 7 w 33"/>
                      <a:gd name="T41" fmla="*/ 33 h 33"/>
                      <a:gd name="T42" fmla="*/ 9 w 33"/>
                      <a:gd name="T43" fmla="*/ 32 h 33"/>
                      <a:gd name="T44" fmla="*/ 13 w 33"/>
                      <a:gd name="T45" fmla="*/ 30 h 33"/>
                      <a:gd name="T46" fmla="*/ 16 w 33"/>
                      <a:gd name="T47" fmla="*/ 29 h 33"/>
                      <a:gd name="T48" fmla="*/ 19 w 33"/>
                      <a:gd name="T49" fmla="*/ 27 h 33"/>
                      <a:gd name="T50" fmla="*/ 21 w 33"/>
                      <a:gd name="T51" fmla="*/ 25 h 33"/>
                      <a:gd name="T52" fmla="*/ 23 w 33"/>
                      <a:gd name="T53" fmla="*/ 24 h 33"/>
                      <a:gd name="T54" fmla="*/ 25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2" y="17"/>
                        </a:lnTo>
                        <a:lnTo>
                          <a:pt x="9" y="18"/>
                        </a:lnTo>
                        <a:lnTo>
                          <a:pt x="9" y="19"/>
                        </a:lnTo>
                        <a:lnTo>
                          <a:pt x="7" y="20"/>
                        </a:lnTo>
                        <a:lnTo>
                          <a:pt x="4" y="21"/>
                        </a:lnTo>
                        <a:lnTo>
                          <a:pt x="3" y="21"/>
                        </a:lnTo>
                        <a:lnTo>
                          <a:pt x="0" y="21"/>
                        </a:lnTo>
                        <a:lnTo>
                          <a:pt x="0" y="33"/>
                        </a:lnTo>
                        <a:lnTo>
                          <a:pt x="4" y="33"/>
                        </a:lnTo>
                        <a:lnTo>
                          <a:pt x="7" y="33"/>
                        </a:lnTo>
                        <a:lnTo>
                          <a:pt x="9" y="32"/>
                        </a:lnTo>
                        <a:lnTo>
                          <a:pt x="13" y="30"/>
                        </a:lnTo>
                        <a:lnTo>
                          <a:pt x="16" y="29"/>
                        </a:lnTo>
                        <a:lnTo>
                          <a:pt x="19" y="27"/>
                        </a:lnTo>
                        <a:lnTo>
                          <a:pt x="21" y="25"/>
                        </a:lnTo>
                        <a:lnTo>
                          <a:pt x="23" y="24"/>
                        </a:lnTo>
                        <a:lnTo>
                          <a:pt x="25" y="21"/>
                        </a:lnTo>
                        <a:lnTo>
                          <a:pt x="27" y="19"/>
                        </a:lnTo>
                        <a:lnTo>
                          <a:pt x="29" y="15"/>
                        </a:lnTo>
                        <a:lnTo>
                          <a:pt x="30" y="13"/>
                        </a:lnTo>
                        <a:lnTo>
                          <a:pt x="31" y="9"/>
                        </a:lnTo>
                        <a:lnTo>
                          <a:pt x="32" y="8"/>
                        </a:lnTo>
                        <a:lnTo>
                          <a:pt x="33" y="4"/>
                        </a:lnTo>
                        <a:lnTo>
                          <a:pt x="33"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Freeform 4158"/>
                  <p:cNvSpPr>
                    <a:spLocks/>
                  </p:cNvSpPr>
                  <p:nvPr/>
                </p:nvSpPr>
                <p:spPr bwMode="auto">
                  <a:xfrm>
                    <a:off x="2505" y="3186"/>
                    <a:ext cx="33" cy="33"/>
                  </a:xfrm>
                  <a:custGeom>
                    <a:avLst/>
                    <a:gdLst>
                      <a:gd name="T0" fmla="*/ 21 w 33"/>
                      <a:gd name="T1" fmla="*/ 0 h 33"/>
                      <a:gd name="T2" fmla="*/ 21 w 33"/>
                      <a:gd name="T3" fmla="*/ 0 h 33"/>
                      <a:gd name="T4" fmla="*/ 21 w 33"/>
                      <a:gd name="T5" fmla="*/ 3 h 33"/>
                      <a:gd name="T6" fmla="*/ 20 w 33"/>
                      <a:gd name="T7" fmla="*/ 5 h 33"/>
                      <a:gd name="T8" fmla="*/ 20 w 33"/>
                      <a:gd name="T9" fmla="*/ 7 h 33"/>
                      <a:gd name="T10" fmla="*/ 19 w 33"/>
                      <a:gd name="T11" fmla="*/ 9 h 33"/>
                      <a:gd name="T12" fmla="*/ 19 w 33"/>
                      <a:gd name="T13" fmla="*/ 9 h 33"/>
                      <a:gd name="T14" fmla="*/ 17 w 33"/>
                      <a:gd name="T15" fmla="*/ 11 h 33"/>
                      <a:gd name="T16" fmla="*/ 16 w 33"/>
                      <a:gd name="T17" fmla="*/ 13 h 33"/>
                      <a:gd name="T18" fmla="*/ 14 w 33"/>
                      <a:gd name="T19" fmla="*/ 15 h 33"/>
                      <a:gd name="T20" fmla="*/ 14 w 33"/>
                      <a:gd name="T21" fmla="*/ 16 h 33"/>
                      <a:gd name="T22" fmla="*/ 12 w 33"/>
                      <a:gd name="T23" fmla="*/ 17 h 33"/>
                      <a:gd name="T24" fmla="*/ 9 w 33"/>
                      <a:gd name="T25" fmla="*/ 18 h 33"/>
                      <a:gd name="T26" fmla="*/ 9 w 33"/>
                      <a:gd name="T27" fmla="*/ 19 h 33"/>
                      <a:gd name="T28" fmla="*/ 7 w 33"/>
                      <a:gd name="T29" fmla="*/ 20 h 33"/>
                      <a:gd name="T30" fmla="*/ 4 w 33"/>
                      <a:gd name="T31" fmla="*/ 21 h 33"/>
                      <a:gd name="T32" fmla="*/ 3 w 33"/>
                      <a:gd name="T33" fmla="*/ 21 h 33"/>
                      <a:gd name="T34" fmla="*/ 0 w 33"/>
                      <a:gd name="T35" fmla="*/ 21 h 33"/>
                      <a:gd name="T36" fmla="*/ 0 w 33"/>
                      <a:gd name="T37" fmla="*/ 33 h 33"/>
                      <a:gd name="T38" fmla="*/ 4 w 33"/>
                      <a:gd name="T39" fmla="*/ 33 h 33"/>
                      <a:gd name="T40" fmla="*/ 7 w 33"/>
                      <a:gd name="T41" fmla="*/ 33 h 33"/>
                      <a:gd name="T42" fmla="*/ 9 w 33"/>
                      <a:gd name="T43" fmla="*/ 32 h 33"/>
                      <a:gd name="T44" fmla="*/ 13 w 33"/>
                      <a:gd name="T45" fmla="*/ 30 h 33"/>
                      <a:gd name="T46" fmla="*/ 16 w 33"/>
                      <a:gd name="T47" fmla="*/ 29 h 33"/>
                      <a:gd name="T48" fmla="*/ 19 w 33"/>
                      <a:gd name="T49" fmla="*/ 27 h 33"/>
                      <a:gd name="T50" fmla="*/ 21 w 33"/>
                      <a:gd name="T51" fmla="*/ 25 h 33"/>
                      <a:gd name="T52" fmla="*/ 23 w 33"/>
                      <a:gd name="T53" fmla="*/ 24 h 33"/>
                      <a:gd name="T54" fmla="*/ 25 w 33"/>
                      <a:gd name="T55" fmla="*/ 21 h 33"/>
                      <a:gd name="T56" fmla="*/ 27 w 33"/>
                      <a:gd name="T57" fmla="*/ 19 h 33"/>
                      <a:gd name="T58" fmla="*/ 29 w 33"/>
                      <a:gd name="T59" fmla="*/ 15 h 33"/>
                      <a:gd name="T60" fmla="*/ 30 w 33"/>
                      <a:gd name="T61" fmla="*/ 13 h 33"/>
                      <a:gd name="T62" fmla="*/ 31 w 33"/>
                      <a:gd name="T63" fmla="*/ 9 h 33"/>
                      <a:gd name="T64" fmla="*/ 32 w 33"/>
                      <a:gd name="T65" fmla="*/ 8 h 33"/>
                      <a:gd name="T66" fmla="*/ 33 w 33"/>
                      <a:gd name="T67" fmla="*/ 4 h 33"/>
                      <a:gd name="T68" fmla="*/ 33 w 33"/>
                      <a:gd name="T69" fmla="*/ 0 h 33"/>
                      <a:gd name="T70" fmla="*/ 21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1" y="0"/>
                        </a:moveTo>
                        <a:lnTo>
                          <a:pt x="21" y="0"/>
                        </a:lnTo>
                        <a:lnTo>
                          <a:pt x="21" y="3"/>
                        </a:lnTo>
                        <a:lnTo>
                          <a:pt x="20" y="5"/>
                        </a:lnTo>
                        <a:lnTo>
                          <a:pt x="20" y="7"/>
                        </a:lnTo>
                        <a:lnTo>
                          <a:pt x="19" y="9"/>
                        </a:lnTo>
                        <a:lnTo>
                          <a:pt x="19" y="9"/>
                        </a:lnTo>
                        <a:lnTo>
                          <a:pt x="17" y="11"/>
                        </a:lnTo>
                        <a:lnTo>
                          <a:pt x="16" y="13"/>
                        </a:lnTo>
                        <a:lnTo>
                          <a:pt x="14" y="15"/>
                        </a:lnTo>
                        <a:lnTo>
                          <a:pt x="14" y="16"/>
                        </a:lnTo>
                        <a:lnTo>
                          <a:pt x="12" y="17"/>
                        </a:lnTo>
                        <a:lnTo>
                          <a:pt x="9" y="18"/>
                        </a:lnTo>
                        <a:lnTo>
                          <a:pt x="9" y="19"/>
                        </a:lnTo>
                        <a:lnTo>
                          <a:pt x="7" y="20"/>
                        </a:lnTo>
                        <a:lnTo>
                          <a:pt x="4" y="21"/>
                        </a:lnTo>
                        <a:lnTo>
                          <a:pt x="3" y="21"/>
                        </a:lnTo>
                        <a:lnTo>
                          <a:pt x="0" y="21"/>
                        </a:lnTo>
                        <a:lnTo>
                          <a:pt x="0" y="33"/>
                        </a:lnTo>
                        <a:lnTo>
                          <a:pt x="4" y="33"/>
                        </a:lnTo>
                        <a:lnTo>
                          <a:pt x="7" y="33"/>
                        </a:lnTo>
                        <a:lnTo>
                          <a:pt x="9" y="32"/>
                        </a:lnTo>
                        <a:lnTo>
                          <a:pt x="13" y="30"/>
                        </a:lnTo>
                        <a:lnTo>
                          <a:pt x="16" y="29"/>
                        </a:lnTo>
                        <a:lnTo>
                          <a:pt x="19" y="27"/>
                        </a:lnTo>
                        <a:lnTo>
                          <a:pt x="21" y="25"/>
                        </a:lnTo>
                        <a:lnTo>
                          <a:pt x="23" y="24"/>
                        </a:lnTo>
                        <a:lnTo>
                          <a:pt x="25" y="21"/>
                        </a:lnTo>
                        <a:lnTo>
                          <a:pt x="27" y="19"/>
                        </a:lnTo>
                        <a:lnTo>
                          <a:pt x="29" y="15"/>
                        </a:lnTo>
                        <a:lnTo>
                          <a:pt x="30" y="13"/>
                        </a:lnTo>
                        <a:lnTo>
                          <a:pt x="31" y="9"/>
                        </a:lnTo>
                        <a:lnTo>
                          <a:pt x="32" y="8"/>
                        </a:lnTo>
                        <a:lnTo>
                          <a:pt x="33" y="4"/>
                        </a:lnTo>
                        <a:lnTo>
                          <a:pt x="33"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90" name="Group 4159"/>
                <p:cNvGrpSpPr>
                  <a:grpSpLocks/>
                </p:cNvGrpSpPr>
                <p:nvPr/>
              </p:nvGrpSpPr>
              <p:grpSpPr bwMode="auto">
                <a:xfrm>
                  <a:off x="2505" y="3150"/>
                  <a:ext cx="33" cy="31"/>
                  <a:chOff x="2505" y="3150"/>
                  <a:chExt cx="33" cy="31"/>
                </a:xfrm>
              </p:grpSpPr>
              <p:sp>
                <p:nvSpPr>
                  <p:cNvPr id="337" name="Freeform 4160"/>
                  <p:cNvSpPr>
                    <a:spLocks/>
                  </p:cNvSpPr>
                  <p:nvPr/>
                </p:nvSpPr>
                <p:spPr bwMode="auto">
                  <a:xfrm>
                    <a:off x="2505" y="3150"/>
                    <a:ext cx="33" cy="31"/>
                  </a:xfrm>
                  <a:custGeom>
                    <a:avLst/>
                    <a:gdLst>
                      <a:gd name="T0" fmla="*/ 0 w 33"/>
                      <a:gd name="T1" fmla="*/ 11 h 31"/>
                      <a:gd name="T2" fmla="*/ 0 w 33"/>
                      <a:gd name="T3" fmla="*/ 11 h 31"/>
                      <a:gd name="T4" fmla="*/ 3 w 33"/>
                      <a:gd name="T5" fmla="*/ 12 h 31"/>
                      <a:gd name="T6" fmla="*/ 4 w 33"/>
                      <a:gd name="T7" fmla="*/ 12 h 31"/>
                      <a:gd name="T8" fmla="*/ 7 w 33"/>
                      <a:gd name="T9" fmla="*/ 13 h 31"/>
                      <a:gd name="T10" fmla="*/ 9 w 33"/>
                      <a:gd name="T11" fmla="*/ 13 h 31"/>
                      <a:gd name="T12" fmla="*/ 9 w 33"/>
                      <a:gd name="T13" fmla="*/ 14 h 31"/>
                      <a:gd name="T14" fmla="*/ 12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5 w 33"/>
                      <a:gd name="T51" fmla="*/ 11 h 31"/>
                      <a:gd name="T52" fmla="*/ 23 w 33"/>
                      <a:gd name="T53" fmla="*/ 10 h 31"/>
                      <a:gd name="T54" fmla="*/ 21 w 33"/>
                      <a:gd name="T55" fmla="*/ 8 h 31"/>
                      <a:gd name="T56" fmla="*/ 19 w 33"/>
                      <a:gd name="T57" fmla="*/ 5 h 31"/>
                      <a:gd name="T58" fmla="*/ 16 w 33"/>
                      <a:gd name="T59" fmla="*/ 4 h 31"/>
                      <a:gd name="T60" fmla="*/ 13 w 33"/>
                      <a:gd name="T61" fmla="*/ 4 h 31"/>
                      <a:gd name="T62" fmla="*/ 9 w 33"/>
                      <a:gd name="T63" fmla="*/ 2 h 31"/>
                      <a:gd name="T64" fmla="*/ 7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4" y="12"/>
                        </a:lnTo>
                        <a:lnTo>
                          <a:pt x="7" y="13"/>
                        </a:lnTo>
                        <a:lnTo>
                          <a:pt x="9" y="13"/>
                        </a:lnTo>
                        <a:lnTo>
                          <a:pt x="9" y="14"/>
                        </a:lnTo>
                        <a:lnTo>
                          <a:pt x="12"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5" y="11"/>
                        </a:lnTo>
                        <a:lnTo>
                          <a:pt x="23" y="10"/>
                        </a:lnTo>
                        <a:lnTo>
                          <a:pt x="21" y="8"/>
                        </a:lnTo>
                        <a:lnTo>
                          <a:pt x="19" y="5"/>
                        </a:lnTo>
                        <a:lnTo>
                          <a:pt x="16" y="4"/>
                        </a:lnTo>
                        <a:lnTo>
                          <a:pt x="13" y="4"/>
                        </a:lnTo>
                        <a:lnTo>
                          <a:pt x="9" y="2"/>
                        </a:lnTo>
                        <a:lnTo>
                          <a:pt x="7" y="1"/>
                        </a:lnTo>
                        <a:lnTo>
                          <a:pt x="4"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Freeform 4161"/>
                  <p:cNvSpPr>
                    <a:spLocks/>
                  </p:cNvSpPr>
                  <p:nvPr/>
                </p:nvSpPr>
                <p:spPr bwMode="auto">
                  <a:xfrm>
                    <a:off x="2505" y="3150"/>
                    <a:ext cx="33" cy="31"/>
                  </a:xfrm>
                  <a:custGeom>
                    <a:avLst/>
                    <a:gdLst>
                      <a:gd name="T0" fmla="*/ 0 w 33"/>
                      <a:gd name="T1" fmla="*/ 11 h 31"/>
                      <a:gd name="T2" fmla="*/ 0 w 33"/>
                      <a:gd name="T3" fmla="*/ 11 h 31"/>
                      <a:gd name="T4" fmla="*/ 3 w 33"/>
                      <a:gd name="T5" fmla="*/ 12 h 31"/>
                      <a:gd name="T6" fmla="*/ 4 w 33"/>
                      <a:gd name="T7" fmla="*/ 12 h 31"/>
                      <a:gd name="T8" fmla="*/ 7 w 33"/>
                      <a:gd name="T9" fmla="*/ 13 h 31"/>
                      <a:gd name="T10" fmla="*/ 9 w 33"/>
                      <a:gd name="T11" fmla="*/ 13 h 31"/>
                      <a:gd name="T12" fmla="*/ 9 w 33"/>
                      <a:gd name="T13" fmla="*/ 14 h 31"/>
                      <a:gd name="T14" fmla="*/ 12 w 33"/>
                      <a:gd name="T15" fmla="*/ 16 h 31"/>
                      <a:gd name="T16" fmla="*/ 14 w 33"/>
                      <a:gd name="T17" fmla="*/ 16 h 31"/>
                      <a:gd name="T18" fmla="*/ 14 w 33"/>
                      <a:gd name="T19" fmla="*/ 18 h 31"/>
                      <a:gd name="T20" fmla="*/ 16 w 33"/>
                      <a:gd name="T21" fmla="*/ 19 h 31"/>
                      <a:gd name="T22" fmla="*/ 17 w 33"/>
                      <a:gd name="T23" fmla="*/ 21 h 31"/>
                      <a:gd name="T24" fmla="*/ 19 w 33"/>
                      <a:gd name="T25" fmla="*/ 22 h 31"/>
                      <a:gd name="T26" fmla="*/ 19 w 33"/>
                      <a:gd name="T27" fmla="*/ 24 h 31"/>
                      <a:gd name="T28" fmla="*/ 20 w 33"/>
                      <a:gd name="T29" fmla="*/ 26 h 31"/>
                      <a:gd name="T30" fmla="*/ 20 w 33"/>
                      <a:gd name="T31" fmla="*/ 27 h 31"/>
                      <a:gd name="T32" fmla="*/ 21 w 33"/>
                      <a:gd name="T33" fmla="*/ 29 h 31"/>
                      <a:gd name="T34" fmla="*/ 21 w 33"/>
                      <a:gd name="T35" fmla="*/ 31 h 31"/>
                      <a:gd name="T36" fmla="*/ 33 w 33"/>
                      <a:gd name="T37" fmla="*/ 31 h 31"/>
                      <a:gd name="T38" fmla="*/ 33 w 33"/>
                      <a:gd name="T39" fmla="*/ 27 h 31"/>
                      <a:gd name="T40" fmla="*/ 32 w 33"/>
                      <a:gd name="T41" fmla="*/ 25 h 31"/>
                      <a:gd name="T42" fmla="*/ 31 w 33"/>
                      <a:gd name="T43" fmla="*/ 22 h 31"/>
                      <a:gd name="T44" fmla="*/ 30 w 33"/>
                      <a:gd name="T45" fmla="*/ 19 h 31"/>
                      <a:gd name="T46" fmla="*/ 29 w 33"/>
                      <a:gd name="T47" fmla="*/ 16 h 31"/>
                      <a:gd name="T48" fmla="*/ 27 w 33"/>
                      <a:gd name="T49" fmla="*/ 14 h 31"/>
                      <a:gd name="T50" fmla="*/ 25 w 33"/>
                      <a:gd name="T51" fmla="*/ 11 h 31"/>
                      <a:gd name="T52" fmla="*/ 23 w 33"/>
                      <a:gd name="T53" fmla="*/ 10 h 31"/>
                      <a:gd name="T54" fmla="*/ 21 w 33"/>
                      <a:gd name="T55" fmla="*/ 8 h 31"/>
                      <a:gd name="T56" fmla="*/ 19 w 33"/>
                      <a:gd name="T57" fmla="*/ 5 h 31"/>
                      <a:gd name="T58" fmla="*/ 16 w 33"/>
                      <a:gd name="T59" fmla="*/ 4 h 31"/>
                      <a:gd name="T60" fmla="*/ 13 w 33"/>
                      <a:gd name="T61" fmla="*/ 4 h 31"/>
                      <a:gd name="T62" fmla="*/ 9 w 33"/>
                      <a:gd name="T63" fmla="*/ 2 h 31"/>
                      <a:gd name="T64" fmla="*/ 7 w 33"/>
                      <a:gd name="T65" fmla="*/ 1 h 31"/>
                      <a:gd name="T66" fmla="*/ 4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3" y="12"/>
                        </a:lnTo>
                        <a:lnTo>
                          <a:pt x="4" y="12"/>
                        </a:lnTo>
                        <a:lnTo>
                          <a:pt x="7" y="13"/>
                        </a:lnTo>
                        <a:lnTo>
                          <a:pt x="9" y="13"/>
                        </a:lnTo>
                        <a:lnTo>
                          <a:pt x="9" y="14"/>
                        </a:lnTo>
                        <a:lnTo>
                          <a:pt x="12" y="16"/>
                        </a:lnTo>
                        <a:lnTo>
                          <a:pt x="14" y="16"/>
                        </a:lnTo>
                        <a:lnTo>
                          <a:pt x="14" y="18"/>
                        </a:lnTo>
                        <a:lnTo>
                          <a:pt x="16" y="19"/>
                        </a:lnTo>
                        <a:lnTo>
                          <a:pt x="17" y="21"/>
                        </a:lnTo>
                        <a:lnTo>
                          <a:pt x="19" y="22"/>
                        </a:lnTo>
                        <a:lnTo>
                          <a:pt x="19" y="24"/>
                        </a:lnTo>
                        <a:lnTo>
                          <a:pt x="20" y="26"/>
                        </a:lnTo>
                        <a:lnTo>
                          <a:pt x="20" y="27"/>
                        </a:lnTo>
                        <a:lnTo>
                          <a:pt x="21" y="29"/>
                        </a:lnTo>
                        <a:lnTo>
                          <a:pt x="21" y="31"/>
                        </a:lnTo>
                        <a:lnTo>
                          <a:pt x="33" y="31"/>
                        </a:lnTo>
                        <a:lnTo>
                          <a:pt x="33" y="27"/>
                        </a:lnTo>
                        <a:lnTo>
                          <a:pt x="32" y="25"/>
                        </a:lnTo>
                        <a:lnTo>
                          <a:pt x="31" y="22"/>
                        </a:lnTo>
                        <a:lnTo>
                          <a:pt x="30" y="19"/>
                        </a:lnTo>
                        <a:lnTo>
                          <a:pt x="29" y="16"/>
                        </a:lnTo>
                        <a:lnTo>
                          <a:pt x="27" y="14"/>
                        </a:lnTo>
                        <a:lnTo>
                          <a:pt x="25" y="11"/>
                        </a:lnTo>
                        <a:lnTo>
                          <a:pt x="23" y="10"/>
                        </a:lnTo>
                        <a:lnTo>
                          <a:pt x="21" y="8"/>
                        </a:lnTo>
                        <a:lnTo>
                          <a:pt x="19" y="5"/>
                        </a:lnTo>
                        <a:lnTo>
                          <a:pt x="16" y="4"/>
                        </a:lnTo>
                        <a:lnTo>
                          <a:pt x="13" y="4"/>
                        </a:lnTo>
                        <a:lnTo>
                          <a:pt x="9" y="2"/>
                        </a:lnTo>
                        <a:lnTo>
                          <a:pt x="7" y="1"/>
                        </a:lnTo>
                        <a:lnTo>
                          <a:pt x="4"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91" name="Group 4162"/>
                <p:cNvGrpSpPr>
                  <a:grpSpLocks/>
                </p:cNvGrpSpPr>
                <p:nvPr/>
              </p:nvGrpSpPr>
              <p:grpSpPr bwMode="auto">
                <a:xfrm>
                  <a:off x="2399" y="3158"/>
                  <a:ext cx="57" cy="53"/>
                  <a:chOff x="2399" y="3158"/>
                  <a:chExt cx="57" cy="53"/>
                </a:xfrm>
              </p:grpSpPr>
              <p:sp>
                <p:nvSpPr>
                  <p:cNvPr id="335" name="Freeform 4163"/>
                  <p:cNvSpPr>
                    <a:spLocks/>
                  </p:cNvSpPr>
                  <p:nvPr/>
                </p:nvSpPr>
                <p:spPr bwMode="auto">
                  <a:xfrm>
                    <a:off x="2399" y="3158"/>
                    <a:ext cx="57" cy="53"/>
                  </a:xfrm>
                  <a:custGeom>
                    <a:avLst/>
                    <a:gdLst>
                      <a:gd name="T0" fmla="*/ 26 w 57"/>
                      <a:gd name="T1" fmla="*/ 0 h 53"/>
                      <a:gd name="T2" fmla="*/ 20 w 57"/>
                      <a:gd name="T3" fmla="*/ 1 h 53"/>
                      <a:gd name="T4" fmla="*/ 14 w 57"/>
                      <a:gd name="T5" fmla="*/ 3 h 53"/>
                      <a:gd name="T6" fmla="*/ 10 w 57"/>
                      <a:gd name="T7" fmla="*/ 6 h 53"/>
                      <a:gd name="T8" fmla="*/ 6 w 57"/>
                      <a:gd name="T9" fmla="*/ 10 h 53"/>
                      <a:gd name="T10" fmla="*/ 3 w 57"/>
                      <a:gd name="T11" fmla="*/ 14 h 53"/>
                      <a:gd name="T12" fmla="*/ 1 w 57"/>
                      <a:gd name="T13" fmla="*/ 19 h 53"/>
                      <a:gd name="T14" fmla="*/ 0 w 57"/>
                      <a:gd name="T15" fmla="*/ 24 h 53"/>
                      <a:gd name="T16" fmla="*/ 0 w 57"/>
                      <a:gd name="T17" fmla="*/ 29 h 53"/>
                      <a:gd name="T18" fmla="*/ 1 w 57"/>
                      <a:gd name="T19" fmla="*/ 34 h 53"/>
                      <a:gd name="T20" fmla="*/ 3 w 57"/>
                      <a:gd name="T21" fmla="*/ 39 h 53"/>
                      <a:gd name="T22" fmla="*/ 6 w 57"/>
                      <a:gd name="T23" fmla="*/ 43 h 53"/>
                      <a:gd name="T24" fmla="*/ 10 w 57"/>
                      <a:gd name="T25" fmla="*/ 47 h 53"/>
                      <a:gd name="T26" fmla="*/ 14 w 57"/>
                      <a:gd name="T27" fmla="*/ 50 h 53"/>
                      <a:gd name="T28" fmla="*/ 20 w 57"/>
                      <a:gd name="T29" fmla="*/ 52 h 53"/>
                      <a:gd name="T30" fmla="*/ 26 w 57"/>
                      <a:gd name="T31" fmla="*/ 53 h 53"/>
                      <a:gd name="T32" fmla="*/ 31 w 57"/>
                      <a:gd name="T33" fmla="*/ 53 h 53"/>
                      <a:gd name="T34" fmla="*/ 37 w 57"/>
                      <a:gd name="T35" fmla="*/ 52 h 53"/>
                      <a:gd name="T36" fmla="*/ 43 w 57"/>
                      <a:gd name="T37" fmla="*/ 50 h 53"/>
                      <a:gd name="T38" fmla="*/ 47 w 57"/>
                      <a:gd name="T39" fmla="*/ 47 h 53"/>
                      <a:gd name="T40" fmla="*/ 51 w 57"/>
                      <a:gd name="T41" fmla="*/ 43 h 53"/>
                      <a:gd name="T42" fmla="*/ 53 w 57"/>
                      <a:gd name="T43" fmla="*/ 39 h 53"/>
                      <a:gd name="T44" fmla="*/ 55 w 57"/>
                      <a:gd name="T45" fmla="*/ 34 h 53"/>
                      <a:gd name="T46" fmla="*/ 57 w 57"/>
                      <a:gd name="T47" fmla="*/ 29 h 53"/>
                      <a:gd name="T48" fmla="*/ 57 w 57"/>
                      <a:gd name="T49" fmla="*/ 24 h 53"/>
                      <a:gd name="T50" fmla="*/ 55 w 57"/>
                      <a:gd name="T51" fmla="*/ 19 h 53"/>
                      <a:gd name="T52" fmla="*/ 53 w 57"/>
                      <a:gd name="T53" fmla="*/ 14 h 53"/>
                      <a:gd name="T54" fmla="*/ 51 w 57"/>
                      <a:gd name="T55" fmla="*/ 10 h 53"/>
                      <a:gd name="T56" fmla="*/ 47 w 57"/>
                      <a:gd name="T57" fmla="*/ 6 h 53"/>
                      <a:gd name="T58" fmla="*/ 43 w 57"/>
                      <a:gd name="T59" fmla="*/ 3 h 53"/>
                      <a:gd name="T60" fmla="*/ 37 w 57"/>
                      <a:gd name="T61" fmla="*/ 1 h 53"/>
                      <a:gd name="T62" fmla="*/ 31 w 57"/>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53">
                        <a:moveTo>
                          <a:pt x="28" y="0"/>
                        </a:moveTo>
                        <a:lnTo>
                          <a:pt x="26" y="0"/>
                        </a:lnTo>
                        <a:lnTo>
                          <a:pt x="23" y="1"/>
                        </a:lnTo>
                        <a:lnTo>
                          <a:pt x="20" y="1"/>
                        </a:lnTo>
                        <a:lnTo>
                          <a:pt x="17" y="2"/>
                        </a:lnTo>
                        <a:lnTo>
                          <a:pt x="14" y="3"/>
                        </a:lnTo>
                        <a:lnTo>
                          <a:pt x="13" y="5"/>
                        </a:lnTo>
                        <a:lnTo>
                          <a:pt x="10" y="6"/>
                        </a:lnTo>
                        <a:lnTo>
                          <a:pt x="8" y="7"/>
                        </a:lnTo>
                        <a:lnTo>
                          <a:pt x="6" y="10"/>
                        </a:lnTo>
                        <a:lnTo>
                          <a:pt x="4" y="11"/>
                        </a:lnTo>
                        <a:lnTo>
                          <a:pt x="3" y="14"/>
                        </a:lnTo>
                        <a:lnTo>
                          <a:pt x="2" y="16"/>
                        </a:lnTo>
                        <a:lnTo>
                          <a:pt x="1" y="19"/>
                        </a:lnTo>
                        <a:lnTo>
                          <a:pt x="1" y="21"/>
                        </a:lnTo>
                        <a:lnTo>
                          <a:pt x="0" y="24"/>
                        </a:lnTo>
                        <a:lnTo>
                          <a:pt x="0" y="26"/>
                        </a:lnTo>
                        <a:lnTo>
                          <a:pt x="0" y="29"/>
                        </a:lnTo>
                        <a:lnTo>
                          <a:pt x="1" y="31"/>
                        </a:lnTo>
                        <a:lnTo>
                          <a:pt x="1" y="34"/>
                        </a:lnTo>
                        <a:lnTo>
                          <a:pt x="2" y="37"/>
                        </a:lnTo>
                        <a:lnTo>
                          <a:pt x="3" y="39"/>
                        </a:lnTo>
                        <a:lnTo>
                          <a:pt x="4" y="42"/>
                        </a:lnTo>
                        <a:lnTo>
                          <a:pt x="6" y="43"/>
                        </a:lnTo>
                        <a:lnTo>
                          <a:pt x="8" y="45"/>
                        </a:lnTo>
                        <a:lnTo>
                          <a:pt x="10" y="47"/>
                        </a:lnTo>
                        <a:lnTo>
                          <a:pt x="13" y="48"/>
                        </a:lnTo>
                        <a:lnTo>
                          <a:pt x="14" y="50"/>
                        </a:lnTo>
                        <a:lnTo>
                          <a:pt x="17" y="51"/>
                        </a:lnTo>
                        <a:lnTo>
                          <a:pt x="20" y="52"/>
                        </a:lnTo>
                        <a:lnTo>
                          <a:pt x="23" y="52"/>
                        </a:lnTo>
                        <a:lnTo>
                          <a:pt x="26" y="53"/>
                        </a:lnTo>
                        <a:lnTo>
                          <a:pt x="28" y="53"/>
                        </a:lnTo>
                        <a:lnTo>
                          <a:pt x="31" y="53"/>
                        </a:lnTo>
                        <a:lnTo>
                          <a:pt x="34" y="52"/>
                        </a:lnTo>
                        <a:lnTo>
                          <a:pt x="37" y="52"/>
                        </a:lnTo>
                        <a:lnTo>
                          <a:pt x="40" y="51"/>
                        </a:lnTo>
                        <a:lnTo>
                          <a:pt x="43" y="50"/>
                        </a:lnTo>
                        <a:lnTo>
                          <a:pt x="44" y="48"/>
                        </a:lnTo>
                        <a:lnTo>
                          <a:pt x="47" y="47"/>
                        </a:lnTo>
                        <a:lnTo>
                          <a:pt x="49" y="45"/>
                        </a:lnTo>
                        <a:lnTo>
                          <a:pt x="51" y="43"/>
                        </a:lnTo>
                        <a:lnTo>
                          <a:pt x="52" y="42"/>
                        </a:lnTo>
                        <a:lnTo>
                          <a:pt x="53" y="39"/>
                        </a:lnTo>
                        <a:lnTo>
                          <a:pt x="54" y="37"/>
                        </a:lnTo>
                        <a:lnTo>
                          <a:pt x="55" y="34"/>
                        </a:lnTo>
                        <a:lnTo>
                          <a:pt x="56" y="31"/>
                        </a:lnTo>
                        <a:lnTo>
                          <a:pt x="57" y="29"/>
                        </a:lnTo>
                        <a:lnTo>
                          <a:pt x="57" y="26"/>
                        </a:lnTo>
                        <a:lnTo>
                          <a:pt x="57" y="24"/>
                        </a:lnTo>
                        <a:lnTo>
                          <a:pt x="56" y="21"/>
                        </a:lnTo>
                        <a:lnTo>
                          <a:pt x="55" y="19"/>
                        </a:lnTo>
                        <a:lnTo>
                          <a:pt x="54" y="16"/>
                        </a:lnTo>
                        <a:lnTo>
                          <a:pt x="53" y="14"/>
                        </a:lnTo>
                        <a:lnTo>
                          <a:pt x="52" y="11"/>
                        </a:lnTo>
                        <a:lnTo>
                          <a:pt x="51" y="10"/>
                        </a:lnTo>
                        <a:lnTo>
                          <a:pt x="49" y="7"/>
                        </a:lnTo>
                        <a:lnTo>
                          <a:pt x="47" y="6"/>
                        </a:lnTo>
                        <a:lnTo>
                          <a:pt x="44" y="5"/>
                        </a:lnTo>
                        <a:lnTo>
                          <a:pt x="43" y="3"/>
                        </a:lnTo>
                        <a:lnTo>
                          <a:pt x="40" y="2"/>
                        </a:lnTo>
                        <a:lnTo>
                          <a:pt x="37" y="1"/>
                        </a:lnTo>
                        <a:lnTo>
                          <a:pt x="34" y="1"/>
                        </a:lnTo>
                        <a:lnTo>
                          <a:pt x="31" y="0"/>
                        </a:lnTo>
                        <a:lnTo>
                          <a:pt x="28"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Freeform 4164"/>
                  <p:cNvSpPr>
                    <a:spLocks/>
                  </p:cNvSpPr>
                  <p:nvPr/>
                </p:nvSpPr>
                <p:spPr bwMode="auto">
                  <a:xfrm>
                    <a:off x="2399" y="3158"/>
                    <a:ext cx="57" cy="53"/>
                  </a:xfrm>
                  <a:custGeom>
                    <a:avLst/>
                    <a:gdLst>
                      <a:gd name="T0" fmla="*/ 26 w 57"/>
                      <a:gd name="T1" fmla="*/ 0 h 53"/>
                      <a:gd name="T2" fmla="*/ 20 w 57"/>
                      <a:gd name="T3" fmla="*/ 1 h 53"/>
                      <a:gd name="T4" fmla="*/ 14 w 57"/>
                      <a:gd name="T5" fmla="*/ 3 h 53"/>
                      <a:gd name="T6" fmla="*/ 10 w 57"/>
                      <a:gd name="T7" fmla="*/ 6 h 53"/>
                      <a:gd name="T8" fmla="*/ 6 w 57"/>
                      <a:gd name="T9" fmla="*/ 10 h 53"/>
                      <a:gd name="T10" fmla="*/ 3 w 57"/>
                      <a:gd name="T11" fmla="*/ 14 h 53"/>
                      <a:gd name="T12" fmla="*/ 1 w 57"/>
                      <a:gd name="T13" fmla="*/ 19 h 53"/>
                      <a:gd name="T14" fmla="*/ 0 w 57"/>
                      <a:gd name="T15" fmla="*/ 24 h 53"/>
                      <a:gd name="T16" fmla="*/ 0 w 57"/>
                      <a:gd name="T17" fmla="*/ 29 h 53"/>
                      <a:gd name="T18" fmla="*/ 1 w 57"/>
                      <a:gd name="T19" fmla="*/ 34 h 53"/>
                      <a:gd name="T20" fmla="*/ 3 w 57"/>
                      <a:gd name="T21" fmla="*/ 39 h 53"/>
                      <a:gd name="T22" fmla="*/ 6 w 57"/>
                      <a:gd name="T23" fmla="*/ 43 h 53"/>
                      <a:gd name="T24" fmla="*/ 10 w 57"/>
                      <a:gd name="T25" fmla="*/ 47 h 53"/>
                      <a:gd name="T26" fmla="*/ 14 w 57"/>
                      <a:gd name="T27" fmla="*/ 50 h 53"/>
                      <a:gd name="T28" fmla="*/ 20 w 57"/>
                      <a:gd name="T29" fmla="*/ 52 h 53"/>
                      <a:gd name="T30" fmla="*/ 26 w 57"/>
                      <a:gd name="T31" fmla="*/ 53 h 53"/>
                      <a:gd name="T32" fmla="*/ 31 w 57"/>
                      <a:gd name="T33" fmla="*/ 53 h 53"/>
                      <a:gd name="T34" fmla="*/ 37 w 57"/>
                      <a:gd name="T35" fmla="*/ 52 h 53"/>
                      <a:gd name="T36" fmla="*/ 43 w 57"/>
                      <a:gd name="T37" fmla="*/ 50 h 53"/>
                      <a:gd name="T38" fmla="*/ 47 w 57"/>
                      <a:gd name="T39" fmla="*/ 47 h 53"/>
                      <a:gd name="T40" fmla="*/ 51 w 57"/>
                      <a:gd name="T41" fmla="*/ 43 h 53"/>
                      <a:gd name="T42" fmla="*/ 53 w 57"/>
                      <a:gd name="T43" fmla="*/ 39 h 53"/>
                      <a:gd name="T44" fmla="*/ 55 w 57"/>
                      <a:gd name="T45" fmla="*/ 34 h 53"/>
                      <a:gd name="T46" fmla="*/ 57 w 57"/>
                      <a:gd name="T47" fmla="*/ 29 h 53"/>
                      <a:gd name="T48" fmla="*/ 57 w 57"/>
                      <a:gd name="T49" fmla="*/ 24 h 53"/>
                      <a:gd name="T50" fmla="*/ 55 w 57"/>
                      <a:gd name="T51" fmla="*/ 19 h 53"/>
                      <a:gd name="T52" fmla="*/ 53 w 57"/>
                      <a:gd name="T53" fmla="*/ 14 h 53"/>
                      <a:gd name="T54" fmla="*/ 51 w 57"/>
                      <a:gd name="T55" fmla="*/ 10 h 53"/>
                      <a:gd name="T56" fmla="*/ 47 w 57"/>
                      <a:gd name="T57" fmla="*/ 6 h 53"/>
                      <a:gd name="T58" fmla="*/ 43 w 57"/>
                      <a:gd name="T59" fmla="*/ 3 h 53"/>
                      <a:gd name="T60" fmla="*/ 37 w 57"/>
                      <a:gd name="T61" fmla="*/ 1 h 53"/>
                      <a:gd name="T62" fmla="*/ 31 w 57"/>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53">
                        <a:moveTo>
                          <a:pt x="28" y="0"/>
                        </a:moveTo>
                        <a:lnTo>
                          <a:pt x="26" y="0"/>
                        </a:lnTo>
                        <a:lnTo>
                          <a:pt x="23" y="1"/>
                        </a:lnTo>
                        <a:lnTo>
                          <a:pt x="20" y="1"/>
                        </a:lnTo>
                        <a:lnTo>
                          <a:pt x="17" y="2"/>
                        </a:lnTo>
                        <a:lnTo>
                          <a:pt x="14" y="3"/>
                        </a:lnTo>
                        <a:lnTo>
                          <a:pt x="13" y="5"/>
                        </a:lnTo>
                        <a:lnTo>
                          <a:pt x="10" y="6"/>
                        </a:lnTo>
                        <a:lnTo>
                          <a:pt x="8" y="7"/>
                        </a:lnTo>
                        <a:lnTo>
                          <a:pt x="6" y="10"/>
                        </a:lnTo>
                        <a:lnTo>
                          <a:pt x="4" y="11"/>
                        </a:lnTo>
                        <a:lnTo>
                          <a:pt x="3" y="14"/>
                        </a:lnTo>
                        <a:lnTo>
                          <a:pt x="2" y="16"/>
                        </a:lnTo>
                        <a:lnTo>
                          <a:pt x="1" y="19"/>
                        </a:lnTo>
                        <a:lnTo>
                          <a:pt x="1" y="21"/>
                        </a:lnTo>
                        <a:lnTo>
                          <a:pt x="0" y="24"/>
                        </a:lnTo>
                        <a:lnTo>
                          <a:pt x="0" y="26"/>
                        </a:lnTo>
                        <a:lnTo>
                          <a:pt x="0" y="29"/>
                        </a:lnTo>
                        <a:lnTo>
                          <a:pt x="1" y="31"/>
                        </a:lnTo>
                        <a:lnTo>
                          <a:pt x="1" y="34"/>
                        </a:lnTo>
                        <a:lnTo>
                          <a:pt x="2" y="37"/>
                        </a:lnTo>
                        <a:lnTo>
                          <a:pt x="3" y="39"/>
                        </a:lnTo>
                        <a:lnTo>
                          <a:pt x="4" y="42"/>
                        </a:lnTo>
                        <a:lnTo>
                          <a:pt x="6" y="43"/>
                        </a:lnTo>
                        <a:lnTo>
                          <a:pt x="8" y="45"/>
                        </a:lnTo>
                        <a:lnTo>
                          <a:pt x="10" y="47"/>
                        </a:lnTo>
                        <a:lnTo>
                          <a:pt x="13" y="48"/>
                        </a:lnTo>
                        <a:lnTo>
                          <a:pt x="14" y="50"/>
                        </a:lnTo>
                        <a:lnTo>
                          <a:pt x="17" y="51"/>
                        </a:lnTo>
                        <a:lnTo>
                          <a:pt x="20" y="52"/>
                        </a:lnTo>
                        <a:lnTo>
                          <a:pt x="23" y="52"/>
                        </a:lnTo>
                        <a:lnTo>
                          <a:pt x="26" y="53"/>
                        </a:lnTo>
                        <a:lnTo>
                          <a:pt x="28" y="53"/>
                        </a:lnTo>
                        <a:lnTo>
                          <a:pt x="31" y="53"/>
                        </a:lnTo>
                        <a:lnTo>
                          <a:pt x="34" y="52"/>
                        </a:lnTo>
                        <a:lnTo>
                          <a:pt x="37" y="52"/>
                        </a:lnTo>
                        <a:lnTo>
                          <a:pt x="40" y="51"/>
                        </a:lnTo>
                        <a:lnTo>
                          <a:pt x="43" y="50"/>
                        </a:lnTo>
                        <a:lnTo>
                          <a:pt x="44" y="48"/>
                        </a:lnTo>
                        <a:lnTo>
                          <a:pt x="47" y="47"/>
                        </a:lnTo>
                        <a:lnTo>
                          <a:pt x="49" y="45"/>
                        </a:lnTo>
                        <a:lnTo>
                          <a:pt x="51" y="43"/>
                        </a:lnTo>
                        <a:lnTo>
                          <a:pt x="52" y="42"/>
                        </a:lnTo>
                        <a:lnTo>
                          <a:pt x="53" y="39"/>
                        </a:lnTo>
                        <a:lnTo>
                          <a:pt x="54" y="37"/>
                        </a:lnTo>
                        <a:lnTo>
                          <a:pt x="55" y="34"/>
                        </a:lnTo>
                        <a:lnTo>
                          <a:pt x="56" y="31"/>
                        </a:lnTo>
                        <a:lnTo>
                          <a:pt x="57" y="29"/>
                        </a:lnTo>
                        <a:lnTo>
                          <a:pt x="57" y="26"/>
                        </a:lnTo>
                        <a:lnTo>
                          <a:pt x="57" y="24"/>
                        </a:lnTo>
                        <a:lnTo>
                          <a:pt x="56" y="21"/>
                        </a:lnTo>
                        <a:lnTo>
                          <a:pt x="55" y="19"/>
                        </a:lnTo>
                        <a:lnTo>
                          <a:pt x="54" y="16"/>
                        </a:lnTo>
                        <a:lnTo>
                          <a:pt x="53" y="14"/>
                        </a:lnTo>
                        <a:lnTo>
                          <a:pt x="52" y="11"/>
                        </a:lnTo>
                        <a:lnTo>
                          <a:pt x="51" y="10"/>
                        </a:lnTo>
                        <a:lnTo>
                          <a:pt x="49" y="7"/>
                        </a:lnTo>
                        <a:lnTo>
                          <a:pt x="47" y="6"/>
                        </a:lnTo>
                        <a:lnTo>
                          <a:pt x="44" y="5"/>
                        </a:lnTo>
                        <a:lnTo>
                          <a:pt x="43" y="3"/>
                        </a:lnTo>
                        <a:lnTo>
                          <a:pt x="40" y="2"/>
                        </a:lnTo>
                        <a:lnTo>
                          <a:pt x="37" y="1"/>
                        </a:lnTo>
                        <a:lnTo>
                          <a:pt x="34" y="1"/>
                        </a:lnTo>
                        <a:lnTo>
                          <a:pt x="31" y="0"/>
                        </a:lnTo>
                        <a:lnTo>
                          <a:pt x="28"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92" name="Group 4165"/>
                <p:cNvGrpSpPr>
                  <a:grpSpLocks/>
                </p:cNvGrpSpPr>
                <p:nvPr/>
              </p:nvGrpSpPr>
              <p:grpSpPr bwMode="auto">
                <a:xfrm>
                  <a:off x="2391" y="3150"/>
                  <a:ext cx="33" cy="31"/>
                  <a:chOff x="2391" y="3150"/>
                  <a:chExt cx="33" cy="31"/>
                </a:xfrm>
              </p:grpSpPr>
              <p:sp>
                <p:nvSpPr>
                  <p:cNvPr id="333" name="Freeform 4166"/>
                  <p:cNvSpPr>
                    <a:spLocks/>
                  </p:cNvSpPr>
                  <p:nvPr/>
                </p:nvSpPr>
                <p:spPr bwMode="auto">
                  <a:xfrm>
                    <a:off x="2391" y="3150"/>
                    <a:ext cx="33" cy="31"/>
                  </a:xfrm>
                  <a:custGeom>
                    <a:avLst/>
                    <a:gdLst>
                      <a:gd name="T0" fmla="*/ 14 w 33"/>
                      <a:gd name="T1" fmla="*/ 31 h 31"/>
                      <a:gd name="T2" fmla="*/ 14 w 33"/>
                      <a:gd name="T3" fmla="*/ 31 h 31"/>
                      <a:gd name="T4" fmla="*/ 14 w 33"/>
                      <a:gd name="T5" fmla="*/ 29 h 31"/>
                      <a:gd name="T6" fmla="*/ 14 w 33"/>
                      <a:gd name="T7" fmla="*/ 27 h 31"/>
                      <a:gd name="T8" fmla="*/ 14 w 33"/>
                      <a:gd name="T9" fmla="*/ 26 h 31"/>
                      <a:gd name="T10" fmla="*/ 14 w 33"/>
                      <a:gd name="T11" fmla="*/ 24 h 31"/>
                      <a:gd name="T12" fmla="*/ 15 w 33"/>
                      <a:gd name="T13" fmla="*/ 22 h 31"/>
                      <a:gd name="T14" fmla="*/ 16 w 33"/>
                      <a:gd name="T15" fmla="*/ 21 h 31"/>
                      <a:gd name="T16" fmla="*/ 17 w 33"/>
                      <a:gd name="T17" fmla="*/ 19 h 31"/>
                      <a:gd name="T18" fmla="*/ 19 w 33"/>
                      <a:gd name="T19" fmla="*/ 18 h 31"/>
                      <a:gd name="T20" fmla="*/ 20 w 33"/>
                      <a:gd name="T21" fmla="*/ 16 h 31"/>
                      <a:gd name="T22" fmla="*/ 22 w 33"/>
                      <a:gd name="T23" fmla="*/ 16 h 31"/>
                      <a:gd name="T24" fmla="*/ 24 w 33"/>
                      <a:gd name="T25" fmla="*/ 14 h 31"/>
                      <a:gd name="T26" fmla="*/ 25 w 33"/>
                      <a:gd name="T27" fmla="*/ 13 h 31"/>
                      <a:gd name="T28" fmla="*/ 27 w 33"/>
                      <a:gd name="T29" fmla="*/ 13 h 31"/>
                      <a:gd name="T30" fmla="*/ 29 w 33"/>
                      <a:gd name="T31" fmla="*/ 12 h 31"/>
                      <a:gd name="T32" fmla="*/ 30 w 33"/>
                      <a:gd name="T33" fmla="*/ 12 h 31"/>
                      <a:gd name="T34" fmla="*/ 33 w 33"/>
                      <a:gd name="T35" fmla="*/ 11 h 31"/>
                      <a:gd name="T36" fmla="*/ 33 w 33"/>
                      <a:gd name="T37" fmla="*/ 0 h 31"/>
                      <a:gd name="T38" fmla="*/ 30 w 33"/>
                      <a:gd name="T39" fmla="*/ 1 h 31"/>
                      <a:gd name="T40" fmla="*/ 27 w 33"/>
                      <a:gd name="T41" fmla="*/ 1 h 31"/>
                      <a:gd name="T42" fmla="*/ 24 w 33"/>
                      <a:gd name="T43" fmla="*/ 2 h 31"/>
                      <a:gd name="T44" fmla="*/ 20 w 33"/>
                      <a:gd name="T45" fmla="*/ 4 h 31"/>
                      <a:gd name="T46" fmla="*/ 18 w 33"/>
                      <a:gd name="T47" fmla="*/ 4 h 31"/>
                      <a:gd name="T48" fmla="*/ 14 w 33"/>
                      <a:gd name="T49" fmla="*/ 5 h 31"/>
                      <a:gd name="T50" fmla="*/ 13 w 33"/>
                      <a:gd name="T51" fmla="*/ 8 h 31"/>
                      <a:gd name="T52" fmla="*/ 10 w 33"/>
                      <a:gd name="T53" fmla="*/ 10 h 31"/>
                      <a:gd name="T54" fmla="*/ 9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4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4" y="31"/>
                        </a:moveTo>
                        <a:lnTo>
                          <a:pt x="14" y="31"/>
                        </a:lnTo>
                        <a:lnTo>
                          <a:pt x="14" y="29"/>
                        </a:lnTo>
                        <a:lnTo>
                          <a:pt x="14" y="27"/>
                        </a:lnTo>
                        <a:lnTo>
                          <a:pt x="14" y="26"/>
                        </a:lnTo>
                        <a:lnTo>
                          <a:pt x="14" y="24"/>
                        </a:lnTo>
                        <a:lnTo>
                          <a:pt x="15" y="22"/>
                        </a:lnTo>
                        <a:lnTo>
                          <a:pt x="16" y="21"/>
                        </a:lnTo>
                        <a:lnTo>
                          <a:pt x="17" y="19"/>
                        </a:lnTo>
                        <a:lnTo>
                          <a:pt x="19" y="18"/>
                        </a:lnTo>
                        <a:lnTo>
                          <a:pt x="20" y="16"/>
                        </a:lnTo>
                        <a:lnTo>
                          <a:pt x="22" y="16"/>
                        </a:lnTo>
                        <a:lnTo>
                          <a:pt x="24" y="14"/>
                        </a:lnTo>
                        <a:lnTo>
                          <a:pt x="25" y="13"/>
                        </a:lnTo>
                        <a:lnTo>
                          <a:pt x="27" y="13"/>
                        </a:lnTo>
                        <a:lnTo>
                          <a:pt x="29" y="12"/>
                        </a:lnTo>
                        <a:lnTo>
                          <a:pt x="30" y="12"/>
                        </a:lnTo>
                        <a:lnTo>
                          <a:pt x="33" y="11"/>
                        </a:lnTo>
                        <a:lnTo>
                          <a:pt x="33" y="0"/>
                        </a:lnTo>
                        <a:lnTo>
                          <a:pt x="30" y="1"/>
                        </a:lnTo>
                        <a:lnTo>
                          <a:pt x="27" y="1"/>
                        </a:lnTo>
                        <a:lnTo>
                          <a:pt x="24" y="2"/>
                        </a:lnTo>
                        <a:lnTo>
                          <a:pt x="20" y="4"/>
                        </a:lnTo>
                        <a:lnTo>
                          <a:pt x="18" y="4"/>
                        </a:lnTo>
                        <a:lnTo>
                          <a:pt x="14" y="5"/>
                        </a:lnTo>
                        <a:lnTo>
                          <a:pt x="13" y="8"/>
                        </a:lnTo>
                        <a:lnTo>
                          <a:pt x="10" y="10"/>
                        </a:lnTo>
                        <a:lnTo>
                          <a:pt x="9" y="11"/>
                        </a:lnTo>
                        <a:lnTo>
                          <a:pt x="6" y="14"/>
                        </a:lnTo>
                        <a:lnTo>
                          <a:pt x="4" y="16"/>
                        </a:lnTo>
                        <a:lnTo>
                          <a:pt x="3" y="19"/>
                        </a:lnTo>
                        <a:lnTo>
                          <a:pt x="2" y="22"/>
                        </a:lnTo>
                        <a:lnTo>
                          <a:pt x="1" y="25"/>
                        </a:lnTo>
                        <a:lnTo>
                          <a:pt x="0" y="27"/>
                        </a:lnTo>
                        <a:lnTo>
                          <a:pt x="0" y="31"/>
                        </a:lnTo>
                        <a:lnTo>
                          <a:pt x="14"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Freeform 4167"/>
                  <p:cNvSpPr>
                    <a:spLocks/>
                  </p:cNvSpPr>
                  <p:nvPr/>
                </p:nvSpPr>
                <p:spPr bwMode="auto">
                  <a:xfrm>
                    <a:off x="2391" y="3150"/>
                    <a:ext cx="33" cy="31"/>
                  </a:xfrm>
                  <a:custGeom>
                    <a:avLst/>
                    <a:gdLst>
                      <a:gd name="T0" fmla="*/ 14 w 33"/>
                      <a:gd name="T1" fmla="*/ 31 h 31"/>
                      <a:gd name="T2" fmla="*/ 14 w 33"/>
                      <a:gd name="T3" fmla="*/ 31 h 31"/>
                      <a:gd name="T4" fmla="*/ 14 w 33"/>
                      <a:gd name="T5" fmla="*/ 29 h 31"/>
                      <a:gd name="T6" fmla="*/ 14 w 33"/>
                      <a:gd name="T7" fmla="*/ 27 h 31"/>
                      <a:gd name="T8" fmla="*/ 14 w 33"/>
                      <a:gd name="T9" fmla="*/ 26 h 31"/>
                      <a:gd name="T10" fmla="*/ 14 w 33"/>
                      <a:gd name="T11" fmla="*/ 24 h 31"/>
                      <a:gd name="T12" fmla="*/ 15 w 33"/>
                      <a:gd name="T13" fmla="*/ 22 h 31"/>
                      <a:gd name="T14" fmla="*/ 16 w 33"/>
                      <a:gd name="T15" fmla="*/ 21 h 31"/>
                      <a:gd name="T16" fmla="*/ 17 w 33"/>
                      <a:gd name="T17" fmla="*/ 19 h 31"/>
                      <a:gd name="T18" fmla="*/ 19 w 33"/>
                      <a:gd name="T19" fmla="*/ 18 h 31"/>
                      <a:gd name="T20" fmla="*/ 20 w 33"/>
                      <a:gd name="T21" fmla="*/ 16 h 31"/>
                      <a:gd name="T22" fmla="*/ 22 w 33"/>
                      <a:gd name="T23" fmla="*/ 16 h 31"/>
                      <a:gd name="T24" fmla="*/ 24 w 33"/>
                      <a:gd name="T25" fmla="*/ 14 h 31"/>
                      <a:gd name="T26" fmla="*/ 25 w 33"/>
                      <a:gd name="T27" fmla="*/ 13 h 31"/>
                      <a:gd name="T28" fmla="*/ 27 w 33"/>
                      <a:gd name="T29" fmla="*/ 13 h 31"/>
                      <a:gd name="T30" fmla="*/ 29 w 33"/>
                      <a:gd name="T31" fmla="*/ 12 h 31"/>
                      <a:gd name="T32" fmla="*/ 30 w 33"/>
                      <a:gd name="T33" fmla="*/ 12 h 31"/>
                      <a:gd name="T34" fmla="*/ 33 w 33"/>
                      <a:gd name="T35" fmla="*/ 11 h 31"/>
                      <a:gd name="T36" fmla="*/ 33 w 33"/>
                      <a:gd name="T37" fmla="*/ 0 h 31"/>
                      <a:gd name="T38" fmla="*/ 30 w 33"/>
                      <a:gd name="T39" fmla="*/ 1 h 31"/>
                      <a:gd name="T40" fmla="*/ 27 w 33"/>
                      <a:gd name="T41" fmla="*/ 1 h 31"/>
                      <a:gd name="T42" fmla="*/ 24 w 33"/>
                      <a:gd name="T43" fmla="*/ 2 h 31"/>
                      <a:gd name="T44" fmla="*/ 20 w 33"/>
                      <a:gd name="T45" fmla="*/ 4 h 31"/>
                      <a:gd name="T46" fmla="*/ 18 w 33"/>
                      <a:gd name="T47" fmla="*/ 4 h 31"/>
                      <a:gd name="T48" fmla="*/ 14 w 33"/>
                      <a:gd name="T49" fmla="*/ 5 h 31"/>
                      <a:gd name="T50" fmla="*/ 13 w 33"/>
                      <a:gd name="T51" fmla="*/ 8 h 31"/>
                      <a:gd name="T52" fmla="*/ 10 w 33"/>
                      <a:gd name="T53" fmla="*/ 10 h 31"/>
                      <a:gd name="T54" fmla="*/ 9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4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4" y="31"/>
                        </a:moveTo>
                        <a:lnTo>
                          <a:pt x="14" y="31"/>
                        </a:lnTo>
                        <a:lnTo>
                          <a:pt x="14" y="29"/>
                        </a:lnTo>
                        <a:lnTo>
                          <a:pt x="14" y="27"/>
                        </a:lnTo>
                        <a:lnTo>
                          <a:pt x="14" y="26"/>
                        </a:lnTo>
                        <a:lnTo>
                          <a:pt x="14" y="24"/>
                        </a:lnTo>
                        <a:lnTo>
                          <a:pt x="15" y="22"/>
                        </a:lnTo>
                        <a:lnTo>
                          <a:pt x="16" y="21"/>
                        </a:lnTo>
                        <a:lnTo>
                          <a:pt x="17" y="19"/>
                        </a:lnTo>
                        <a:lnTo>
                          <a:pt x="19" y="18"/>
                        </a:lnTo>
                        <a:lnTo>
                          <a:pt x="20" y="16"/>
                        </a:lnTo>
                        <a:lnTo>
                          <a:pt x="22" y="16"/>
                        </a:lnTo>
                        <a:lnTo>
                          <a:pt x="24" y="14"/>
                        </a:lnTo>
                        <a:lnTo>
                          <a:pt x="25" y="13"/>
                        </a:lnTo>
                        <a:lnTo>
                          <a:pt x="27" y="13"/>
                        </a:lnTo>
                        <a:lnTo>
                          <a:pt x="29" y="12"/>
                        </a:lnTo>
                        <a:lnTo>
                          <a:pt x="30" y="12"/>
                        </a:lnTo>
                        <a:lnTo>
                          <a:pt x="33" y="11"/>
                        </a:lnTo>
                        <a:lnTo>
                          <a:pt x="33" y="0"/>
                        </a:lnTo>
                        <a:lnTo>
                          <a:pt x="30" y="1"/>
                        </a:lnTo>
                        <a:lnTo>
                          <a:pt x="27" y="1"/>
                        </a:lnTo>
                        <a:lnTo>
                          <a:pt x="24" y="2"/>
                        </a:lnTo>
                        <a:lnTo>
                          <a:pt x="20" y="4"/>
                        </a:lnTo>
                        <a:lnTo>
                          <a:pt x="18" y="4"/>
                        </a:lnTo>
                        <a:lnTo>
                          <a:pt x="14" y="5"/>
                        </a:lnTo>
                        <a:lnTo>
                          <a:pt x="13" y="8"/>
                        </a:lnTo>
                        <a:lnTo>
                          <a:pt x="10" y="10"/>
                        </a:lnTo>
                        <a:lnTo>
                          <a:pt x="9" y="11"/>
                        </a:lnTo>
                        <a:lnTo>
                          <a:pt x="6" y="14"/>
                        </a:lnTo>
                        <a:lnTo>
                          <a:pt x="4" y="16"/>
                        </a:lnTo>
                        <a:lnTo>
                          <a:pt x="3" y="19"/>
                        </a:lnTo>
                        <a:lnTo>
                          <a:pt x="2" y="22"/>
                        </a:lnTo>
                        <a:lnTo>
                          <a:pt x="1" y="25"/>
                        </a:lnTo>
                        <a:lnTo>
                          <a:pt x="0" y="27"/>
                        </a:lnTo>
                        <a:lnTo>
                          <a:pt x="0" y="31"/>
                        </a:lnTo>
                        <a:lnTo>
                          <a:pt x="14"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93" name="Group 4168"/>
                <p:cNvGrpSpPr>
                  <a:grpSpLocks/>
                </p:cNvGrpSpPr>
                <p:nvPr/>
              </p:nvGrpSpPr>
              <p:grpSpPr bwMode="auto">
                <a:xfrm>
                  <a:off x="2391" y="3186"/>
                  <a:ext cx="33" cy="33"/>
                  <a:chOff x="2391" y="3186"/>
                  <a:chExt cx="33" cy="33"/>
                </a:xfrm>
              </p:grpSpPr>
              <p:sp>
                <p:nvSpPr>
                  <p:cNvPr id="331" name="Freeform 4169"/>
                  <p:cNvSpPr>
                    <a:spLocks/>
                  </p:cNvSpPr>
                  <p:nvPr/>
                </p:nvSpPr>
                <p:spPr bwMode="auto">
                  <a:xfrm>
                    <a:off x="2391" y="3186"/>
                    <a:ext cx="33" cy="33"/>
                  </a:xfrm>
                  <a:custGeom>
                    <a:avLst/>
                    <a:gdLst>
                      <a:gd name="T0" fmla="*/ 33 w 33"/>
                      <a:gd name="T1" fmla="*/ 21 h 33"/>
                      <a:gd name="T2" fmla="*/ 33 w 33"/>
                      <a:gd name="T3" fmla="*/ 21 h 33"/>
                      <a:gd name="T4" fmla="*/ 30 w 33"/>
                      <a:gd name="T5" fmla="*/ 21 h 33"/>
                      <a:gd name="T6" fmla="*/ 29 w 33"/>
                      <a:gd name="T7" fmla="*/ 21 h 33"/>
                      <a:gd name="T8" fmla="*/ 27 w 33"/>
                      <a:gd name="T9" fmla="*/ 20 h 33"/>
                      <a:gd name="T10" fmla="*/ 25 w 33"/>
                      <a:gd name="T11" fmla="*/ 19 h 33"/>
                      <a:gd name="T12" fmla="*/ 24 w 33"/>
                      <a:gd name="T13" fmla="*/ 18 h 33"/>
                      <a:gd name="T14" fmla="*/ 22 w 33"/>
                      <a:gd name="T15" fmla="*/ 17 h 33"/>
                      <a:gd name="T16" fmla="*/ 20 w 33"/>
                      <a:gd name="T17" fmla="*/ 16 h 33"/>
                      <a:gd name="T18" fmla="*/ 19 w 33"/>
                      <a:gd name="T19" fmla="*/ 15 h 33"/>
                      <a:gd name="T20" fmla="*/ 17 w 33"/>
                      <a:gd name="T21" fmla="*/ 13 h 33"/>
                      <a:gd name="T22" fmla="*/ 16 w 33"/>
                      <a:gd name="T23" fmla="*/ 11 h 33"/>
                      <a:gd name="T24" fmla="*/ 15 w 33"/>
                      <a:gd name="T25" fmla="*/ 9 h 33"/>
                      <a:gd name="T26" fmla="*/ 14 w 33"/>
                      <a:gd name="T27" fmla="*/ 9 h 33"/>
                      <a:gd name="T28" fmla="*/ 14 w 33"/>
                      <a:gd name="T29" fmla="*/ 7 h 33"/>
                      <a:gd name="T30" fmla="*/ 14 w 33"/>
                      <a:gd name="T31" fmla="*/ 5 h 33"/>
                      <a:gd name="T32" fmla="*/ 14 w 33"/>
                      <a:gd name="T33" fmla="*/ 3 h 33"/>
                      <a:gd name="T34" fmla="*/ 14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9 w 33"/>
                      <a:gd name="T51" fmla="*/ 21 h 33"/>
                      <a:gd name="T52" fmla="*/ 10 w 33"/>
                      <a:gd name="T53" fmla="*/ 24 h 33"/>
                      <a:gd name="T54" fmla="*/ 13 w 33"/>
                      <a:gd name="T55" fmla="*/ 25 h 33"/>
                      <a:gd name="T56" fmla="*/ 14 w 33"/>
                      <a:gd name="T57" fmla="*/ 27 h 33"/>
                      <a:gd name="T58" fmla="*/ 18 w 33"/>
                      <a:gd name="T59" fmla="*/ 29 h 33"/>
                      <a:gd name="T60" fmla="*/ 20 w 33"/>
                      <a:gd name="T61" fmla="*/ 30 h 33"/>
                      <a:gd name="T62" fmla="*/ 24 w 33"/>
                      <a:gd name="T63" fmla="*/ 32 h 33"/>
                      <a:gd name="T64" fmla="*/ 27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7" y="20"/>
                        </a:lnTo>
                        <a:lnTo>
                          <a:pt x="25" y="19"/>
                        </a:lnTo>
                        <a:lnTo>
                          <a:pt x="24" y="18"/>
                        </a:lnTo>
                        <a:lnTo>
                          <a:pt x="22" y="17"/>
                        </a:lnTo>
                        <a:lnTo>
                          <a:pt x="20" y="16"/>
                        </a:lnTo>
                        <a:lnTo>
                          <a:pt x="19" y="15"/>
                        </a:lnTo>
                        <a:lnTo>
                          <a:pt x="17" y="13"/>
                        </a:lnTo>
                        <a:lnTo>
                          <a:pt x="16" y="11"/>
                        </a:lnTo>
                        <a:lnTo>
                          <a:pt x="15" y="9"/>
                        </a:lnTo>
                        <a:lnTo>
                          <a:pt x="14" y="9"/>
                        </a:lnTo>
                        <a:lnTo>
                          <a:pt x="14" y="7"/>
                        </a:lnTo>
                        <a:lnTo>
                          <a:pt x="14" y="5"/>
                        </a:lnTo>
                        <a:lnTo>
                          <a:pt x="14" y="3"/>
                        </a:lnTo>
                        <a:lnTo>
                          <a:pt x="14" y="0"/>
                        </a:lnTo>
                        <a:lnTo>
                          <a:pt x="0" y="0"/>
                        </a:lnTo>
                        <a:lnTo>
                          <a:pt x="0" y="4"/>
                        </a:lnTo>
                        <a:lnTo>
                          <a:pt x="1" y="8"/>
                        </a:lnTo>
                        <a:lnTo>
                          <a:pt x="2" y="9"/>
                        </a:lnTo>
                        <a:lnTo>
                          <a:pt x="3" y="13"/>
                        </a:lnTo>
                        <a:lnTo>
                          <a:pt x="4" y="15"/>
                        </a:lnTo>
                        <a:lnTo>
                          <a:pt x="6" y="19"/>
                        </a:lnTo>
                        <a:lnTo>
                          <a:pt x="9" y="21"/>
                        </a:lnTo>
                        <a:lnTo>
                          <a:pt x="10" y="24"/>
                        </a:lnTo>
                        <a:lnTo>
                          <a:pt x="13" y="25"/>
                        </a:lnTo>
                        <a:lnTo>
                          <a:pt x="14" y="27"/>
                        </a:lnTo>
                        <a:lnTo>
                          <a:pt x="18" y="29"/>
                        </a:lnTo>
                        <a:lnTo>
                          <a:pt x="20" y="30"/>
                        </a:lnTo>
                        <a:lnTo>
                          <a:pt x="24" y="32"/>
                        </a:lnTo>
                        <a:lnTo>
                          <a:pt x="27" y="33"/>
                        </a:lnTo>
                        <a:lnTo>
                          <a:pt x="30"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4170"/>
                  <p:cNvSpPr>
                    <a:spLocks/>
                  </p:cNvSpPr>
                  <p:nvPr/>
                </p:nvSpPr>
                <p:spPr bwMode="auto">
                  <a:xfrm>
                    <a:off x="2391" y="3186"/>
                    <a:ext cx="33" cy="33"/>
                  </a:xfrm>
                  <a:custGeom>
                    <a:avLst/>
                    <a:gdLst>
                      <a:gd name="T0" fmla="*/ 33 w 33"/>
                      <a:gd name="T1" fmla="*/ 21 h 33"/>
                      <a:gd name="T2" fmla="*/ 33 w 33"/>
                      <a:gd name="T3" fmla="*/ 21 h 33"/>
                      <a:gd name="T4" fmla="*/ 30 w 33"/>
                      <a:gd name="T5" fmla="*/ 21 h 33"/>
                      <a:gd name="T6" fmla="*/ 29 w 33"/>
                      <a:gd name="T7" fmla="*/ 21 h 33"/>
                      <a:gd name="T8" fmla="*/ 27 w 33"/>
                      <a:gd name="T9" fmla="*/ 20 h 33"/>
                      <a:gd name="T10" fmla="*/ 25 w 33"/>
                      <a:gd name="T11" fmla="*/ 19 h 33"/>
                      <a:gd name="T12" fmla="*/ 24 w 33"/>
                      <a:gd name="T13" fmla="*/ 18 h 33"/>
                      <a:gd name="T14" fmla="*/ 22 w 33"/>
                      <a:gd name="T15" fmla="*/ 17 h 33"/>
                      <a:gd name="T16" fmla="*/ 20 w 33"/>
                      <a:gd name="T17" fmla="*/ 16 h 33"/>
                      <a:gd name="T18" fmla="*/ 19 w 33"/>
                      <a:gd name="T19" fmla="*/ 15 h 33"/>
                      <a:gd name="T20" fmla="*/ 17 w 33"/>
                      <a:gd name="T21" fmla="*/ 13 h 33"/>
                      <a:gd name="T22" fmla="*/ 16 w 33"/>
                      <a:gd name="T23" fmla="*/ 11 h 33"/>
                      <a:gd name="T24" fmla="*/ 15 w 33"/>
                      <a:gd name="T25" fmla="*/ 9 h 33"/>
                      <a:gd name="T26" fmla="*/ 14 w 33"/>
                      <a:gd name="T27" fmla="*/ 9 h 33"/>
                      <a:gd name="T28" fmla="*/ 14 w 33"/>
                      <a:gd name="T29" fmla="*/ 7 h 33"/>
                      <a:gd name="T30" fmla="*/ 14 w 33"/>
                      <a:gd name="T31" fmla="*/ 5 h 33"/>
                      <a:gd name="T32" fmla="*/ 14 w 33"/>
                      <a:gd name="T33" fmla="*/ 3 h 33"/>
                      <a:gd name="T34" fmla="*/ 14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9 w 33"/>
                      <a:gd name="T51" fmla="*/ 21 h 33"/>
                      <a:gd name="T52" fmla="*/ 10 w 33"/>
                      <a:gd name="T53" fmla="*/ 24 h 33"/>
                      <a:gd name="T54" fmla="*/ 13 w 33"/>
                      <a:gd name="T55" fmla="*/ 25 h 33"/>
                      <a:gd name="T56" fmla="*/ 14 w 33"/>
                      <a:gd name="T57" fmla="*/ 27 h 33"/>
                      <a:gd name="T58" fmla="*/ 18 w 33"/>
                      <a:gd name="T59" fmla="*/ 29 h 33"/>
                      <a:gd name="T60" fmla="*/ 20 w 33"/>
                      <a:gd name="T61" fmla="*/ 30 h 33"/>
                      <a:gd name="T62" fmla="*/ 24 w 33"/>
                      <a:gd name="T63" fmla="*/ 32 h 33"/>
                      <a:gd name="T64" fmla="*/ 27 w 33"/>
                      <a:gd name="T65" fmla="*/ 33 h 33"/>
                      <a:gd name="T66" fmla="*/ 30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7" y="20"/>
                        </a:lnTo>
                        <a:lnTo>
                          <a:pt x="25" y="19"/>
                        </a:lnTo>
                        <a:lnTo>
                          <a:pt x="24" y="18"/>
                        </a:lnTo>
                        <a:lnTo>
                          <a:pt x="22" y="17"/>
                        </a:lnTo>
                        <a:lnTo>
                          <a:pt x="20" y="16"/>
                        </a:lnTo>
                        <a:lnTo>
                          <a:pt x="19" y="15"/>
                        </a:lnTo>
                        <a:lnTo>
                          <a:pt x="17" y="13"/>
                        </a:lnTo>
                        <a:lnTo>
                          <a:pt x="16" y="11"/>
                        </a:lnTo>
                        <a:lnTo>
                          <a:pt x="15" y="9"/>
                        </a:lnTo>
                        <a:lnTo>
                          <a:pt x="14" y="9"/>
                        </a:lnTo>
                        <a:lnTo>
                          <a:pt x="14" y="7"/>
                        </a:lnTo>
                        <a:lnTo>
                          <a:pt x="14" y="5"/>
                        </a:lnTo>
                        <a:lnTo>
                          <a:pt x="14" y="3"/>
                        </a:lnTo>
                        <a:lnTo>
                          <a:pt x="14" y="0"/>
                        </a:lnTo>
                        <a:lnTo>
                          <a:pt x="0" y="0"/>
                        </a:lnTo>
                        <a:lnTo>
                          <a:pt x="0" y="4"/>
                        </a:lnTo>
                        <a:lnTo>
                          <a:pt x="1" y="8"/>
                        </a:lnTo>
                        <a:lnTo>
                          <a:pt x="2" y="9"/>
                        </a:lnTo>
                        <a:lnTo>
                          <a:pt x="3" y="13"/>
                        </a:lnTo>
                        <a:lnTo>
                          <a:pt x="4" y="15"/>
                        </a:lnTo>
                        <a:lnTo>
                          <a:pt x="6" y="19"/>
                        </a:lnTo>
                        <a:lnTo>
                          <a:pt x="9" y="21"/>
                        </a:lnTo>
                        <a:lnTo>
                          <a:pt x="10" y="24"/>
                        </a:lnTo>
                        <a:lnTo>
                          <a:pt x="13" y="25"/>
                        </a:lnTo>
                        <a:lnTo>
                          <a:pt x="14" y="27"/>
                        </a:lnTo>
                        <a:lnTo>
                          <a:pt x="18" y="29"/>
                        </a:lnTo>
                        <a:lnTo>
                          <a:pt x="20" y="30"/>
                        </a:lnTo>
                        <a:lnTo>
                          <a:pt x="24" y="32"/>
                        </a:lnTo>
                        <a:lnTo>
                          <a:pt x="27" y="33"/>
                        </a:lnTo>
                        <a:lnTo>
                          <a:pt x="30"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94" name="Group 4171"/>
                <p:cNvGrpSpPr>
                  <a:grpSpLocks/>
                </p:cNvGrpSpPr>
                <p:nvPr/>
              </p:nvGrpSpPr>
              <p:grpSpPr bwMode="auto">
                <a:xfrm>
                  <a:off x="2430" y="3186"/>
                  <a:ext cx="33" cy="33"/>
                  <a:chOff x="2430" y="3186"/>
                  <a:chExt cx="33" cy="33"/>
                </a:xfrm>
              </p:grpSpPr>
              <p:sp>
                <p:nvSpPr>
                  <p:cNvPr id="329" name="Freeform 4172"/>
                  <p:cNvSpPr>
                    <a:spLocks/>
                  </p:cNvSpPr>
                  <p:nvPr/>
                </p:nvSpPr>
                <p:spPr bwMode="auto">
                  <a:xfrm>
                    <a:off x="2430" y="3186"/>
                    <a:ext cx="33" cy="33"/>
                  </a:xfrm>
                  <a:custGeom>
                    <a:avLst/>
                    <a:gdLst>
                      <a:gd name="T0" fmla="*/ 20 w 33"/>
                      <a:gd name="T1" fmla="*/ 0 h 33"/>
                      <a:gd name="T2" fmla="*/ 20 w 33"/>
                      <a:gd name="T3" fmla="*/ 0 h 33"/>
                      <a:gd name="T4" fmla="*/ 20 w 33"/>
                      <a:gd name="T5" fmla="*/ 3 h 33"/>
                      <a:gd name="T6" fmla="*/ 20 w 33"/>
                      <a:gd name="T7" fmla="*/ 5 h 33"/>
                      <a:gd name="T8" fmla="*/ 19 w 33"/>
                      <a:gd name="T9" fmla="*/ 7 h 33"/>
                      <a:gd name="T10" fmla="*/ 19 w 33"/>
                      <a:gd name="T11" fmla="*/ 9 h 33"/>
                      <a:gd name="T12" fmla="*/ 18 w 33"/>
                      <a:gd name="T13" fmla="*/ 9 h 33"/>
                      <a:gd name="T14" fmla="*/ 17 w 33"/>
                      <a:gd name="T15" fmla="*/ 11 h 33"/>
                      <a:gd name="T16" fmla="*/ 15 w 33"/>
                      <a:gd name="T17" fmla="*/ 13 h 33"/>
                      <a:gd name="T18" fmla="*/ 14 w 33"/>
                      <a:gd name="T19" fmla="*/ 15 h 33"/>
                      <a:gd name="T20" fmla="*/ 13 w 33"/>
                      <a:gd name="T21" fmla="*/ 16 h 33"/>
                      <a:gd name="T22" fmla="*/ 11 w 33"/>
                      <a:gd name="T23" fmla="*/ 17 h 33"/>
                      <a:gd name="T24" fmla="*/ 9 w 33"/>
                      <a:gd name="T25" fmla="*/ 18 h 33"/>
                      <a:gd name="T26" fmla="*/ 8 w 33"/>
                      <a:gd name="T27" fmla="*/ 19 h 33"/>
                      <a:gd name="T28" fmla="*/ 5 w 33"/>
                      <a:gd name="T29" fmla="*/ 20 h 33"/>
                      <a:gd name="T30" fmla="*/ 4 w 33"/>
                      <a:gd name="T31" fmla="*/ 21 h 33"/>
                      <a:gd name="T32" fmla="*/ 2 w 33"/>
                      <a:gd name="T33" fmla="*/ 21 h 33"/>
                      <a:gd name="T34" fmla="*/ 0 w 33"/>
                      <a:gd name="T35" fmla="*/ 21 h 33"/>
                      <a:gd name="T36" fmla="*/ 0 w 33"/>
                      <a:gd name="T37" fmla="*/ 33 h 33"/>
                      <a:gd name="T38" fmla="*/ 3 w 33"/>
                      <a:gd name="T39" fmla="*/ 33 h 33"/>
                      <a:gd name="T40" fmla="*/ 6 w 33"/>
                      <a:gd name="T41" fmla="*/ 33 h 33"/>
                      <a:gd name="T42" fmla="*/ 9 w 33"/>
                      <a:gd name="T43" fmla="*/ 32 h 33"/>
                      <a:gd name="T44" fmla="*/ 13 w 33"/>
                      <a:gd name="T45" fmla="*/ 30 h 33"/>
                      <a:gd name="T46" fmla="*/ 15 w 33"/>
                      <a:gd name="T47" fmla="*/ 29 h 33"/>
                      <a:gd name="T48" fmla="*/ 19 w 33"/>
                      <a:gd name="T49" fmla="*/ 27 h 33"/>
                      <a:gd name="T50" fmla="*/ 21 w 33"/>
                      <a:gd name="T51" fmla="*/ 25 h 33"/>
                      <a:gd name="T52" fmla="*/ 24 w 33"/>
                      <a:gd name="T53" fmla="*/ 24 h 33"/>
                      <a:gd name="T54" fmla="*/ 25 w 33"/>
                      <a:gd name="T55" fmla="*/ 21 h 33"/>
                      <a:gd name="T56" fmla="*/ 28 w 33"/>
                      <a:gd name="T57" fmla="*/ 19 h 33"/>
                      <a:gd name="T58" fmla="*/ 30 w 33"/>
                      <a:gd name="T59" fmla="*/ 15 h 33"/>
                      <a:gd name="T60" fmla="*/ 30 w 33"/>
                      <a:gd name="T61" fmla="*/ 13 h 33"/>
                      <a:gd name="T62" fmla="*/ 31 w 33"/>
                      <a:gd name="T63" fmla="*/ 9 h 33"/>
                      <a:gd name="T64" fmla="*/ 32 w 33"/>
                      <a:gd name="T65" fmla="*/ 8 h 33"/>
                      <a:gd name="T66" fmla="*/ 32 w 33"/>
                      <a:gd name="T67" fmla="*/ 4 h 33"/>
                      <a:gd name="T68" fmla="*/ 33 w 33"/>
                      <a:gd name="T69" fmla="*/ 0 h 33"/>
                      <a:gd name="T70" fmla="*/ 20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0" y="0"/>
                        </a:moveTo>
                        <a:lnTo>
                          <a:pt x="20" y="0"/>
                        </a:lnTo>
                        <a:lnTo>
                          <a:pt x="20" y="3"/>
                        </a:lnTo>
                        <a:lnTo>
                          <a:pt x="20" y="5"/>
                        </a:lnTo>
                        <a:lnTo>
                          <a:pt x="19" y="7"/>
                        </a:lnTo>
                        <a:lnTo>
                          <a:pt x="19" y="9"/>
                        </a:lnTo>
                        <a:lnTo>
                          <a:pt x="18" y="9"/>
                        </a:lnTo>
                        <a:lnTo>
                          <a:pt x="17" y="11"/>
                        </a:lnTo>
                        <a:lnTo>
                          <a:pt x="15" y="13"/>
                        </a:lnTo>
                        <a:lnTo>
                          <a:pt x="14" y="15"/>
                        </a:lnTo>
                        <a:lnTo>
                          <a:pt x="13" y="16"/>
                        </a:lnTo>
                        <a:lnTo>
                          <a:pt x="11" y="17"/>
                        </a:lnTo>
                        <a:lnTo>
                          <a:pt x="9" y="18"/>
                        </a:lnTo>
                        <a:lnTo>
                          <a:pt x="8" y="19"/>
                        </a:lnTo>
                        <a:lnTo>
                          <a:pt x="5" y="20"/>
                        </a:lnTo>
                        <a:lnTo>
                          <a:pt x="4" y="21"/>
                        </a:lnTo>
                        <a:lnTo>
                          <a:pt x="2" y="21"/>
                        </a:lnTo>
                        <a:lnTo>
                          <a:pt x="0" y="21"/>
                        </a:lnTo>
                        <a:lnTo>
                          <a:pt x="0" y="33"/>
                        </a:lnTo>
                        <a:lnTo>
                          <a:pt x="3" y="33"/>
                        </a:lnTo>
                        <a:lnTo>
                          <a:pt x="6" y="33"/>
                        </a:lnTo>
                        <a:lnTo>
                          <a:pt x="9" y="32"/>
                        </a:lnTo>
                        <a:lnTo>
                          <a:pt x="13" y="30"/>
                        </a:lnTo>
                        <a:lnTo>
                          <a:pt x="15" y="29"/>
                        </a:lnTo>
                        <a:lnTo>
                          <a:pt x="19" y="27"/>
                        </a:lnTo>
                        <a:lnTo>
                          <a:pt x="21" y="25"/>
                        </a:lnTo>
                        <a:lnTo>
                          <a:pt x="24" y="24"/>
                        </a:lnTo>
                        <a:lnTo>
                          <a:pt x="25" y="21"/>
                        </a:lnTo>
                        <a:lnTo>
                          <a:pt x="28" y="19"/>
                        </a:lnTo>
                        <a:lnTo>
                          <a:pt x="30" y="15"/>
                        </a:lnTo>
                        <a:lnTo>
                          <a:pt x="30" y="13"/>
                        </a:lnTo>
                        <a:lnTo>
                          <a:pt x="31" y="9"/>
                        </a:lnTo>
                        <a:lnTo>
                          <a:pt x="32" y="8"/>
                        </a:lnTo>
                        <a:lnTo>
                          <a:pt x="32" y="4"/>
                        </a:lnTo>
                        <a:lnTo>
                          <a:pt x="33" y="0"/>
                        </a:lnTo>
                        <a:lnTo>
                          <a:pt x="20"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Freeform 4173"/>
                  <p:cNvSpPr>
                    <a:spLocks/>
                  </p:cNvSpPr>
                  <p:nvPr/>
                </p:nvSpPr>
                <p:spPr bwMode="auto">
                  <a:xfrm>
                    <a:off x="2430" y="3186"/>
                    <a:ext cx="33" cy="33"/>
                  </a:xfrm>
                  <a:custGeom>
                    <a:avLst/>
                    <a:gdLst>
                      <a:gd name="T0" fmla="*/ 20 w 33"/>
                      <a:gd name="T1" fmla="*/ 0 h 33"/>
                      <a:gd name="T2" fmla="*/ 20 w 33"/>
                      <a:gd name="T3" fmla="*/ 0 h 33"/>
                      <a:gd name="T4" fmla="*/ 20 w 33"/>
                      <a:gd name="T5" fmla="*/ 3 h 33"/>
                      <a:gd name="T6" fmla="*/ 20 w 33"/>
                      <a:gd name="T7" fmla="*/ 5 h 33"/>
                      <a:gd name="T8" fmla="*/ 19 w 33"/>
                      <a:gd name="T9" fmla="*/ 7 h 33"/>
                      <a:gd name="T10" fmla="*/ 19 w 33"/>
                      <a:gd name="T11" fmla="*/ 9 h 33"/>
                      <a:gd name="T12" fmla="*/ 18 w 33"/>
                      <a:gd name="T13" fmla="*/ 9 h 33"/>
                      <a:gd name="T14" fmla="*/ 17 w 33"/>
                      <a:gd name="T15" fmla="*/ 11 h 33"/>
                      <a:gd name="T16" fmla="*/ 15 w 33"/>
                      <a:gd name="T17" fmla="*/ 13 h 33"/>
                      <a:gd name="T18" fmla="*/ 14 w 33"/>
                      <a:gd name="T19" fmla="*/ 15 h 33"/>
                      <a:gd name="T20" fmla="*/ 13 w 33"/>
                      <a:gd name="T21" fmla="*/ 16 h 33"/>
                      <a:gd name="T22" fmla="*/ 11 w 33"/>
                      <a:gd name="T23" fmla="*/ 17 h 33"/>
                      <a:gd name="T24" fmla="*/ 9 w 33"/>
                      <a:gd name="T25" fmla="*/ 18 h 33"/>
                      <a:gd name="T26" fmla="*/ 8 w 33"/>
                      <a:gd name="T27" fmla="*/ 19 h 33"/>
                      <a:gd name="T28" fmla="*/ 5 w 33"/>
                      <a:gd name="T29" fmla="*/ 20 h 33"/>
                      <a:gd name="T30" fmla="*/ 4 w 33"/>
                      <a:gd name="T31" fmla="*/ 21 h 33"/>
                      <a:gd name="T32" fmla="*/ 2 w 33"/>
                      <a:gd name="T33" fmla="*/ 21 h 33"/>
                      <a:gd name="T34" fmla="*/ 0 w 33"/>
                      <a:gd name="T35" fmla="*/ 21 h 33"/>
                      <a:gd name="T36" fmla="*/ 0 w 33"/>
                      <a:gd name="T37" fmla="*/ 33 h 33"/>
                      <a:gd name="T38" fmla="*/ 3 w 33"/>
                      <a:gd name="T39" fmla="*/ 33 h 33"/>
                      <a:gd name="T40" fmla="*/ 6 w 33"/>
                      <a:gd name="T41" fmla="*/ 33 h 33"/>
                      <a:gd name="T42" fmla="*/ 9 w 33"/>
                      <a:gd name="T43" fmla="*/ 32 h 33"/>
                      <a:gd name="T44" fmla="*/ 13 w 33"/>
                      <a:gd name="T45" fmla="*/ 30 h 33"/>
                      <a:gd name="T46" fmla="*/ 15 w 33"/>
                      <a:gd name="T47" fmla="*/ 29 h 33"/>
                      <a:gd name="T48" fmla="*/ 19 w 33"/>
                      <a:gd name="T49" fmla="*/ 27 h 33"/>
                      <a:gd name="T50" fmla="*/ 21 w 33"/>
                      <a:gd name="T51" fmla="*/ 25 h 33"/>
                      <a:gd name="T52" fmla="*/ 24 w 33"/>
                      <a:gd name="T53" fmla="*/ 24 h 33"/>
                      <a:gd name="T54" fmla="*/ 25 w 33"/>
                      <a:gd name="T55" fmla="*/ 21 h 33"/>
                      <a:gd name="T56" fmla="*/ 28 w 33"/>
                      <a:gd name="T57" fmla="*/ 19 h 33"/>
                      <a:gd name="T58" fmla="*/ 30 w 33"/>
                      <a:gd name="T59" fmla="*/ 15 h 33"/>
                      <a:gd name="T60" fmla="*/ 30 w 33"/>
                      <a:gd name="T61" fmla="*/ 13 h 33"/>
                      <a:gd name="T62" fmla="*/ 31 w 33"/>
                      <a:gd name="T63" fmla="*/ 9 h 33"/>
                      <a:gd name="T64" fmla="*/ 32 w 33"/>
                      <a:gd name="T65" fmla="*/ 8 h 33"/>
                      <a:gd name="T66" fmla="*/ 32 w 33"/>
                      <a:gd name="T67" fmla="*/ 4 h 33"/>
                      <a:gd name="T68" fmla="*/ 33 w 33"/>
                      <a:gd name="T69" fmla="*/ 0 h 33"/>
                      <a:gd name="T70" fmla="*/ 20 w 33"/>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20" y="0"/>
                        </a:moveTo>
                        <a:lnTo>
                          <a:pt x="20" y="0"/>
                        </a:lnTo>
                        <a:lnTo>
                          <a:pt x="20" y="3"/>
                        </a:lnTo>
                        <a:lnTo>
                          <a:pt x="20" y="5"/>
                        </a:lnTo>
                        <a:lnTo>
                          <a:pt x="19" y="7"/>
                        </a:lnTo>
                        <a:lnTo>
                          <a:pt x="19" y="9"/>
                        </a:lnTo>
                        <a:lnTo>
                          <a:pt x="18" y="9"/>
                        </a:lnTo>
                        <a:lnTo>
                          <a:pt x="17" y="11"/>
                        </a:lnTo>
                        <a:lnTo>
                          <a:pt x="15" y="13"/>
                        </a:lnTo>
                        <a:lnTo>
                          <a:pt x="14" y="15"/>
                        </a:lnTo>
                        <a:lnTo>
                          <a:pt x="13" y="16"/>
                        </a:lnTo>
                        <a:lnTo>
                          <a:pt x="11" y="17"/>
                        </a:lnTo>
                        <a:lnTo>
                          <a:pt x="9" y="18"/>
                        </a:lnTo>
                        <a:lnTo>
                          <a:pt x="8" y="19"/>
                        </a:lnTo>
                        <a:lnTo>
                          <a:pt x="5" y="20"/>
                        </a:lnTo>
                        <a:lnTo>
                          <a:pt x="4" y="21"/>
                        </a:lnTo>
                        <a:lnTo>
                          <a:pt x="2" y="21"/>
                        </a:lnTo>
                        <a:lnTo>
                          <a:pt x="0" y="21"/>
                        </a:lnTo>
                        <a:lnTo>
                          <a:pt x="0" y="33"/>
                        </a:lnTo>
                        <a:lnTo>
                          <a:pt x="3" y="33"/>
                        </a:lnTo>
                        <a:lnTo>
                          <a:pt x="6" y="33"/>
                        </a:lnTo>
                        <a:lnTo>
                          <a:pt x="9" y="32"/>
                        </a:lnTo>
                        <a:lnTo>
                          <a:pt x="13" y="30"/>
                        </a:lnTo>
                        <a:lnTo>
                          <a:pt x="15" y="29"/>
                        </a:lnTo>
                        <a:lnTo>
                          <a:pt x="19" y="27"/>
                        </a:lnTo>
                        <a:lnTo>
                          <a:pt x="21" y="25"/>
                        </a:lnTo>
                        <a:lnTo>
                          <a:pt x="24" y="24"/>
                        </a:lnTo>
                        <a:lnTo>
                          <a:pt x="25" y="21"/>
                        </a:lnTo>
                        <a:lnTo>
                          <a:pt x="28" y="19"/>
                        </a:lnTo>
                        <a:lnTo>
                          <a:pt x="30" y="15"/>
                        </a:lnTo>
                        <a:lnTo>
                          <a:pt x="30" y="13"/>
                        </a:lnTo>
                        <a:lnTo>
                          <a:pt x="31" y="9"/>
                        </a:lnTo>
                        <a:lnTo>
                          <a:pt x="32" y="8"/>
                        </a:lnTo>
                        <a:lnTo>
                          <a:pt x="32" y="4"/>
                        </a:lnTo>
                        <a:lnTo>
                          <a:pt x="33" y="0"/>
                        </a:lnTo>
                        <a:lnTo>
                          <a:pt x="20"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95" name="Group 4174"/>
                <p:cNvGrpSpPr>
                  <a:grpSpLocks/>
                </p:cNvGrpSpPr>
                <p:nvPr/>
              </p:nvGrpSpPr>
              <p:grpSpPr bwMode="auto">
                <a:xfrm>
                  <a:off x="2430" y="3150"/>
                  <a:ext cx="33" cy="31"/>
                  <a:chOff x="2430" y="3150"/>
                  <a:chExt cx="33" cy="31"/>
                </a:xfrm>
              </p:grpSpPr>
              <p:sp>
                <p:nvSpPr>
                  <p:cNvPr id="327" name="Freeform 4175"/>
                  <p:cNvSpPr>
                    <a:spLocks/>
                  </p:cNvSpPr>
                  <p:nvPr/>
                </p:nvSpPr>
                <p:spPr bwMode="auto">
                  <a:xfrm>
                    <a:off x="2430" y="3150"/>
                    <a:ext cx="33" cy="31"/>
                  </a:xfrm>
                  <a:custGeom>
                    <a:avLst/>
                    <a:gdLst>
                      <a:gd name="T0" fmla="*/ 0 w 33"/>
                      <a:gd name="T1" fmla="*/ 11 h 31"/>
                      <a:gd name="T2" fmla="*/ 0 w 33"/>
                      <a:gd name="T3" fmla="*/ 11 h 31"/>
                      <a:gd name="T4" fmla="*/ 2 w 33"/>
                      <a:gd name="T5" fmla="*/ 12 h 31"/>
                      <a:gd name="T6" fmla="*/ 4 w 33"/>
                      <a:gd name="T7" fmla="*/ 12 h 31"/>
                      <a:gd name="T8" fmla="*/ 5 w 33"/>
                      <a:gd name="T9" fmla="*/ 13 h 31"/>
                      <a:gd name="T10" fmla="*/ 8 w 33"/>
                      <a:gd name="T11" fmla="*/ 13 h 31"/>
                      <a:gd name="T12" fmla="*/ 9 w 33"/>
                      <a:gd name="T13" fmla="*/ 14 h 31"/>
                      <a:gd name="T14" fmla="*/ 11 w 33"/>
                      <a:gd name="T15" fmla="*/ 16 h 31"/>
                      <a:gd name="T16" fmla="*/ 13 w 33"/>
                      <a:gd name="T17" fmla="*/ 16 h 31"/>
                      <a:gd name="T18" fmla="*/ 14 w 33"/>
                      <a:gd name="T19" fmla="*/ 18 h 31"/>
                      <a:gd name="T20" fmla="*/ 15 w 33"/>
                      <a:gd name="T21" fmla="*/ 19 h 31"/>
                      <a:gd name="T22" fmla="*/ 17 w 33"/>
                      <a:gd name="T23" fmla="*/ 21 h 31"/>
                      <a:gd name="T24" fmla="*/ 18 w 33"/>
                      <a:gd name="T25" fmla="*/ 22 h 31"/>
                      <a:gd name="T26" fmla="*/ 19 w 33"/>
                      <a:gd name="T27" fmla="*/ 24 h 31"/>
                      <a:gd name="T28" fmla="*/ 19 w 33"/>
                      <a:gd name="T29" fmla="*/ 26 h 31"/>
                      <a:gd name="T30" fmla="*/ 20 w 33"/>
                      <a:gd name="T31" fmla="*/ 27 h 31"/>
                      <a:gd name="T32" fmla="*/ 20 w 33"/>
                      <a:gd name="T33" fmla="*/ 29 h 31"/>
                      <a:gd name="T34" fmla="*/ 20 w 33"/>
                      <a:gd name="T35" fmla="*/ 31 h 31"/>
                      <a:gd name="T36" fmla="*/ 33 w 33"/>
                      <a:gd name="T37" fmla="*/ 31 h 31"/>
                      <a:gd name="T38" fmla="*/ 32 w 33"/>
                      <a:gd name="T39" fmla="*/ 27 h 31"/>
                      <a:gd name="T40" fmla="*/ 32 w 33"/>
                      <a:gd name="T41" fmla="*/ 25 h 31"/>
                      <a:gd name="T42" fmla="*/ 31 w 33"/>
                      <a:gd name="T43" fmla="*/ 22 h 31"/>
                      <a:gd name="T44" fmla="*/ 30 w 33"/>
                      <a:gd name="T45" fmla="*/ 19 h 31"/>
                      <a:gd name="T46" fmla="*/ 30 w 33"/>
                      <a:gd name="T47" fmla="*/ 16 h 31"/>
                      <a:gd name="T48" fmla="*/ 28 w 33"/>
                      <a:gd name="T49" fmla="*/ 14 h 31"/>
                      <a:gd name="T50" fmla="*/ 25 w 33"/>
                      <a:gd name="T51" fmla="*/ 11 h 31"/>
                      <a:gd name="T52" fmla="*/ 24 w 33"/>
                      <a:gd name="T53" fmla="*/ 10 h 31"/>
                      <a:gd name="T54" fmla="*/ 21 w 33"/>
                      <a:gd name="T55" fmla="*/ 8 h 31"/>
                      <a:gd name="T56" fmla="*/ 19 w 33"/>
                      <a:gd name="T57" fmla="*/ 5 h 31"/>
                      <a:gd name="T58" fmla="*/ 15 w 33"/>
                      <a:gd name="T59" fmla="*/ 4 h 31"/>
                      <a:gd name="T60" fmla="*/ 13 w 33"/>
                      <a:gd name="T61" fmla="*/ 4 h 31"/>
                      <a:gd name="T62" fmla="*/ 9 w 33"/>
                      <a:gd name="T63" fmla="*/ 2 h 31"/>
                      <a:gd name="T64" fmla="*/ 6 w 33"/>
                      <a:gd name="T65" fmla="*/ 1 h 31"/>
                      <a:gd name="T66" fmla="*/ 3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2" y="12"/>
                        </a:lnTo>
                        <a:lnTo>
                          <a:pt x="4" y="12"/>
                        </a:lnTo>
                        <a:lnTo>
                          <a:pt x="5" y="13"/>
                        </a:lnTo>
                        <a:lnTo>
                          <a:pt x="8" y="13"/>
                        </a:lnTo>
                        <a:lnTo>
                          <a:pt x="9" y="14"/>
                        </a:lnTo>
                        <a:lnTo>
                          <a:pt x="11" y="16"/>
                        </a:lnTo>
                        <a:lnTo>
                          <a:pt x="13" y="16"/>
                        </a:lnTo>
                        <a:lnTo>
                          <a:pt x="14" y="18"/>
                        </a:lnTo>
                        <a:lnTo>
                          <a:pt x="15" y="19"/>
                        </a:lnTo>
                        <a:lnTo>
                          <a:pt x="17" y="21"/>
                        </a:lnTo>
                        <a:lnTo>
                          <a:pt x="18" y="22"/>
                        </a:lnTo>
                        <a:lnTo>
                          <a:pt x="19" y="24"/>
                        </a:lnTo>
                        <a:lnTo>
                          <a:pt x="19" y="26"/>
                        </a:lnTo>
                        <a:lnTo>
                          <a:pt x="20" y="27"/>
                        </a:lnTo>
                        <a:lnTo>
                          <a:pt x="20" y="29"/>
                        </a:lnTo>
                        <a:lnTo>
                          <a:pt x="20" y="31"/>
                        </a:lnTo>
                        <a:lnTo>
                          <a:pt x="33" y="31"/>
                        </a:lnTo>
                        <a:lnTo>
                          <a:pt x="32" y="27"/>
                        </a:lnTo>
                        <a:lnTo>
                          <a:pt x="32" y="25"/>
                        </a:lnTo>
                        <a:lnTo>
                          <a:pt x="31" y="22"/>
                        </a:lnTo>
                        <a:lnTo>
                          <a:pt x="30" y="19"/>
                        </a:lnTo>
                        <a:lnTo>
                          <a:pt x="30" y="16"/>
                        </a:lnTo>
                        <a:lnTo>
                          <a:pt x="28" y="14"/>
                        </a:lnTo>
                        <a:lnTo>
                          <a:pt x="25" y="11"/>
                        </a:lnTo>
                        <a:lnTo>
                          <a:pt x="24" y="10"/>
                        </a:lnTo>
                        <a:lnTo>
                          <a:pt x="21" y="8"/>
                        </a:lnTo>
                        <a:lnTo>
                          <a:pt x="19" y="5"/>
                        </a:lnTo>
                        <a:lnTo>
                          <a:pt x="15" y="4"/>
                        </a:lnTo>
                        <a:lnTo>
                          <a:pt x="13" y="4"/>
                        </a:lnTo>
                        <a:lnTo>
                          <a:pt x="9" y="2"/>
                        </a:lnTo>
                        <a:lnTo>
                          <a:pt x="6" y="1"/>
                        </a:lnTo>
                        <a:lnTo>
                          <a:pt x="3"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4176"/>
                  <p:cNvSpPr>
                    <a:spLocks/>
                  </p:cNvSpPr>
                  <p:nvPr/>
                </p:nvSpPr>
                <p:spPr bwMode="auto">
                  <a:xfrm>
                    <a:off x="2430" y="3150"/>
                    <a:ext cx="33" cy="31"/>
                  </a:xfrm>
                  <a:custGeom>
                    <a:avLst/>
                    <a:gdLst>
                      <a:gd name="T0" fmla="*/ 0 w 33"/>
                      <a:gd name="T1" fmla="*/ 11 h 31"/>
                      <a:gd name="T2" fmla="*/ 0 w 33"/>
                      <a:gd name="T3" fmla="*/ 11 h 31"/>
                      <a:gd name="T4" fmla="*/ 2 w 33"/>
                      <a:gd name="T5" fmla="*/ 12 h 31"/>
                      <a:gd name="T6" fmla="*/ 4 w 33"/>
                      <a:gd name="T7" fmla="*/ 12 h 31"/>
                      <a:gd name="T8" fmla="*/ 5 w 33"/>
                      <a:gd name="T9" fmla="*/ 13 h 31"/>
                      <a:gd name="T10" fmla="*/ 8 w 33"/>
                      <a:gd name="T11" fmla="*/ 13 h 31"/>
                      <a:gd name="T12" fmla="*/ 9 w 33"/>
                      <a:gd name="T13" fmla="*/ 14 h 31"/>
                      <a:gd name="T14" fmla="*/ 11 w 33"/>
                      <a:gd name="T15" fmla="*/ 16 h 31"/>
                      <a:gd name="T16" fmla="*/ 13 w 33"/>
                      <a:gd name="T17" fmla="*/ 16 h 31"/>
                      <a:gd name="T18" fmla="*/ 14 w 33"/>
                      <a:gd name="T19" fmla="*/ 18 h 31"/>
                      <a:gd name="T20" fmla="*/ 15 w 33"/>
                      <a:gd name="T21" fmla="*/ 19 h 31"/>
                      <a:gd name="T22" fmla="*/ 17 w 33"/>
                      <a:gd name="T23" fmla="*/ 21 h 31"/>
                      <a:gd name="T24" fmla="*/ 18 w 33"/>
                      <a:gd name="T25" fmla="*/ 22 h 31"/>
                      <a:gd name="T26" fmla="*/ 19 w 33"/>
                      <a:gd name="T27" fmla="*/ 24 h 31"/>
                      <a:gd name="T28" fmla="*/ 19 w 33"/>
                      <a:gd name="T29" fmla="*/ 26 h 31"/>
                      <a:gd name="T30" fmla="*/ 20 w 33"/>
                      <a:gd name="T31" fmla="*/ 27 h 31"/>
                      <a:gd name="T32" fmla="*/ 20 w 33"/>
                      <a:gd name="T33" fmla="*/ 29 h 31"/>
                      <a:gd name="T34" fmla="*/ 20 w 33"/>
                      <a:gd name="T35" fmla="*/ 31 h 31"/>
                      <a:gd name="T36" fmla="*/ 33 w 33"/>
                      <a:gd name="T37" fmla="*/ 31 h 31"/>
                      <a:gd name="T38" fmla="*/ 32 w 33"/>
                      <a:gd name="T39" fmla="*/ 27 h 31"/>
                      <a:gd name="T40" fmla="*/ 32 w 33"/>
                      <a:gd name="T41" fmla="*/ 25 h 31"/>
                      <a:gd name="T42" fmla="*/ 31 w 33"/>
                      <a:gd name="T43" fmla="*/ 22 h 31"/>
                      <a:gd name="T44" fmla="*/ 30 w 33"/>
                      <a:gd name="T45" fmla="*/ 19 h 31"/>
                      <a:gd name="T46" fmla="*/ 30 w 33"/>
                      <a:gd name="T47" fmla="*/ 16 h 31"/>
                      <a:gd name="T48" fmla="*/ 28 w 33"/>
                      <a:gd name="T49" fmla="*/ 14 h 31"/>
                      <a:gd name="T50" fmla="*/ 25 w 33"/>
                      <a:gd name="T51" fmla="*/ 11 h 31"/>
                      <a:gd name="T52" fmla="*/ 24 w 33"/>
                      <a:gd name="T53" fmla="*/ 10 h 31"/>
                      <a:gd name="T54" fmla="*/ 21 w 33"/>
                      <a:gd name="T55" fmla="*/ 8 h 31"/>
                      <a:gd name="T56" fmla="*/ 19 w 33"/>
                      <a:gd name="T57" fmla="*/ 5 h 31"/>
                      <a:gd name="T58" fmla="*/ 15 w 33"/>
                      <a:gd name="T59" fmla="*/ 4 h 31"/>
                      <a:gd name="T60" fmla="*/ 13 w 33"/>
                      <a:gd name="T61" fmla="*/ 4 h 31"/>
                      <a:gd name="T62" fmla="*/ 9 w 33"/>
                      <a:gd name="T63" fmla="*/ 2 h 31"/>
                      <a:gd name="T64" fmla="*/ 6 w 33"/>
                      <a:gd name="T65" fmla="*/ 1 h 31"/>
                      <a:gd name="T66" fmla="*/ 3 w 33"/>
                      <a:gd name="T67" fmla="*/ 1 h 31"/>
                      <a:gd name="T68" fmla="*/ 0 w 33"/>
                      <a:gd name="T69" fmla="*/ 0 h 31"/>
                      <a:gd name="T70" fmla="*/ 0 w 33"/>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0" y="11"/>
                        </a:moveTo>
                        <a:lnTo>
                          <a:pt x="0" y="11"/>
                        </a:lnTo>
                        <a:lnTo>
                          <a:pt x="2" y="12"/>
                        </a:lnTo>
                        <a:lnTo>
                          <a:pt x="4" y="12"/>
                        </a:lnTo>
                        <a:lnTo>
                          <a:pt x="5" y="13"/>
                        </a:lnTo>
                        <a:lnTo>
                          <a:pt x="8" y="13"/>
                        </a:lnTo>
                        <a:lnTo>
                          <a:pt x="9" y="14"/>
                        </a:lnTo>
                        <a:lnTo>
                          <a:pt x="11" y="16"/>
                        </a:lnTo>
                        <a:lnTo>
                          <a:pt x="13" y="16"/>
                        </a:lnTo>
                        <a:lnTo>
                          <a:pt x="14" y="18"/>
                        </a:lnTo>
                        <a:lnTo>
                          <a:pt x="15" y="19"/>
                        </a:lnTo>
                        <a:lnTo>
                          <a:pt x="17" y="21"/>
                        </a:lnTo>
                        <a:lnTo>
                          <a:pt x="18" y="22"/>
                        </a:lnTo>
                        <a:lnTo>
                          <a:pt x="19" y="24"/>
                        </a:lnTo>
                        <a:lnTo>
                          <a:pt x="19" y="26"/>
                        </a:lnTo>
                        <a:lnTo>
                          <a:pt x="20" y="27"/>
                        </a:lnTo>
                        <a:lnTo>
                          <a:pt x="20" y="29"/>
                        </a:lnTo>
                        <a:lnTo>
                          <a:pt x="20" y="31"/>
                        </a:lnTo>
                        <a:lnTo>
                          <a:pt x="33" y="31"/>
                        </a:lnTo>
                        <a:lnTo>
                          <a:pt x="32" y="27"/>
                        </a:lnTo>
                        <a:lnTo>
                          <a:pt x="32" y="25"/>
                        </a:lnTo>
                        <a:lnTo>
                          <a:pt x="31" y="22"/>
                        </a:lnTo>
                        <a:lnTo>
                          <a:pt x="30" y="19"/>
                        </a:lnTo>
                        <a:lnTo>
                          <a:pt x="30" y="16"/>
                        </a:lnTo>
                        <a:lnTo>
                          <a:pt x="28" y="14"/>
                        </a:lnTo>
                        <a:lnTo>
                          <a:pt x="25" y="11"/>
                        </a:lnTo>
                        <a:lnTo>
                          <a:pt x="24" y="10"/>
                        </a:lnTo>
                        <a:lnTo>
                          <a:pt x="21" y="8"/>
                        </a:lnTo>
                        <a:lnTo>
                          <a:pt x="19" y="5"/>
                        </a:lnTo>
                        <a:lnTo>
                          <a:pt x="15" y="4"/>
                        </a:lnTo>
                        <a:lnTo>
                          <a:pt x="13" y="4"/>
                        </a:lnTo>
                        <a:lnTo>
                          <a:pt x="9" y="2"/>
                        </a:lnTo>
                        <a:lnTo>
                          <a:pt x="6" y="1"/>
                        </a:lnTo>
                        <a:lnTo>
                          <a:pt x="3"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96" name="Group 4177"/>
                <p:cNvGrpSpPr>
                  <a:grpSpLocks/>
                </p:cNvGrpSpPr>
                <p:nvPr/>
              </p:nvGrpSpPr>
              <p:grpSpPr bwMode="auto">
                <a:xfrm>
                  <a:off x="2324" y="3158"/>
                  <a:ext cx="58" cy="53"/>
                  <a:chOff x="2324" y="3158"/>
                  <a:chExt cx="58" cy="53"/>
                </a:xfrm>
              </p:grpSpPr>
              <p:sp>
                <p:nvSpPr>
                  <p:cNvPr id="325" name="Freeform 4178"/>
                  <p:cNvSpPr>
                    <a:spLocks/>
                  </p:cNvSpPr>
                  <p:nvPr/>
                </p:nvSpPr>
                <p:spPr bwMode="auto">
                  <a:xfrm>
                    <a:off x="2324" y="3158"/>
                    <a:ext cx="58" cy="53"/>
                  </a:xfrm>
                  <a:custGeom>
                    <a:avLst/>
                    <a:gdLst>
                      <a:gd name="T0" fmla="*/ 25 w 58"/>
                      <a:gd name="T1" fmla="*/ 0 h 53"/>
                      <a:gd name="T2" fmla="*/ 20 w 58"/>
                      <a:gd name="T3" fmla="*/ 1 h 53"/>
                      <a:gd name="T4" fmla="*/ 15 w 58"/>
                      <a:gd name="T5" fmla="*/ 3 h 53"/>
                      <a:gd name="T6" fmla="*/ 11 w 58"/>
                      <a:gd name="T7" fmla="*/ 6 h 53"/>
                      <a:gd name="T8" fmla="*/ 6 w 58"/>
                      <a:gd name="T9" fmla="*/ 10 h 53"/>
                      <a:gd name="T10" fmla="*/ 4 w 58"/>
                      <a:gd name="T11" fmla="*/ 14 h 53"/>
                      <a:gd name="T12" fmla="*/ 1 w 58"/>
                      <a:gd name="T13" fmla="*/ 19 h 53"/>
                      <a:gd name="T14" fmla="*/ 0 w 58"/>
                      <a:gd name="T15" fmla="*/ 24 h 53"/>
                      <a:gd name="T16" fmla="*/ 0 w 58"/>
                      <a:gd name="T17" fmla="*/ 29 h 53"/>
                      <a:gd name="T18" fmla="*/ 1 w 58"/>
                      <a:gd name="T19" fmla="*/ 34 h 53"/>
                      <a:gd name="T20" fmla="*/ 4 w 58"/>
                      <a:gd name="T21" fmla="*/ 39 h 53"/>
                      <a:gd name="T22" fmla="*/ 6 w 58"/>
                      <a:gd name="T23" fmla="*/ 43 h 53"/>
                      <a:gd name="T24" fmla="*/ 11 w 58"/>
                      <a:gd name="T25" fmla="*/ 47 h 53"/>
                      <a:gd name="T26" fmla="*/ 15 w 58"/>
                      <a:gd name="T27" fmla="*/ 50 h 53"/>
                      <a:gd name="T28" fmla="*/ 20 w 58"/>
                      <a:gd name="T29" fmla="*/ 52 h 53"/>
                      <a:gd name="T30" fmla="*/ 25 w 58"/>
                      <a:gd name="T31" fmla="*/ 53 h 53"/>
                      <a:gd name="T32" fmla="*/ 32 w 58"/>
                      <a:gd name="T33" fmla="*/ 53 h 53"/>
                      <a:gd name="T34" fmla="*/ 38 w 58"/>
                      <a:gd name="T35" fmla="*/ 52 h 53"/>
                      <a:gd name="T36" fmla="*/ 43 w 58"/>
                      <a:gd name="T37" fmla="*/ 50 h 53"/>
                      <a:gd name="T38" fmla="*/ 47 w 58"/>
                      <a:gd name="T39" fmla="*/ 47 h 53"/>
                      <a:gd name="T40" fmla="*/ 51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1 w 58"/>
                      <a:gd name="T55" fmla="*/ 10 h 53"/>
                      <a:gd name="T56" fmla="*/ 47 w 58"/>
                      <a:gd name="T57" fmla="*/ 6 h 53"/>
                      <a:gd name="T58" fmla="*/ 43 w 58"/>
                      <a:gd name="T59" fmla="*/ 3 h 53"/>
                      <a:gd name="T60" fmla="*/ 38 w 58"/>
                      <a:gd name="T61" fmla="*/ 1 h 53"/>
                      <a:gd name="T62" fmla="*/ 32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5" y="0"/>
                        </a:lnTo>
                        <a:lnTo>
                          <a:pt x="23" y="1"/>
                        </a:lnTo>
                        <a:lnTo>
                          <a:pt x="20" y="1"/>
                        </a:lnTo>
                        <a:lnTo>
                          <a:pt x="18" y="2"/>
                        </a:lnTo>
                        <a:lnTo>
                          <a:pt x="15" y="3"/>
                        </a:lnTo>
                        <a:lnTo>
                          <a:pt x="13" y="5"/>
                        </a:lnTo>
                        <a:lnTo>
                          <a:pt x="11" y="6"/>
                        </a:lnTo>
                        <a:lnTo>
                          <a:pt x="8" y="7"/>
                        </a:lnTo>
                        <a:lnTo>
                          <a:pt x="6" y="10"/>
                        </a:lnTo>
                        <a:lnTo>
                          <a:pt x="5" y="11"/>
                        </a:lnTo>
                        <a:lnTo>
                          <a:pt x="4" y="14"/>
                        </a:lnTo>
                        <a:lnTo>
                          <a:pt x="2" y="16"/>
                        </a:lnTo>
                        <a:lnTo>
                          <a:pt x="1" y="19"/>
                        </a:lnTo>
                        <a:lnTo>
                          <a:pt x="0" y="21"/>
                        </a:lnTo>
                        <a:lnTo>
                          <a:pt x="0" y="24"/>
                        </a:lnTo>
                        <a:lnTo>
                          <a:pt x="0" y="26"/>
                        </a:lnTo>
                        <a:lnTo>
                          <a:pt x="0" y="29"/>
                        </a:lnTo>
                        <a:lnTo>
                          <a:pt x="0" y="31"/>
                        </a:lnTo>
                        <a:lnTo>
                          <a:pt x="1" y="34"/>
                        </a:lnTo>
                        <a:lnTo>
                          <a:pt x="2" y="37"/>
                        </a:lnTo>
                        <a:lnTo>
                          <a:pt x="4" y="39"/>
                        </a:lnTo>
                        <a:lnTo>
                          <a:pt x="5" y="42"/>
                        </a:lnTo>
                        <a:lnTo>
                          <a:pt x="6" y="43"/>
                        </a:lnTo>
                        <a:lnTo>
                          <a:pt x="8" y="45"/>
                        </a:lnTo>
                        <a:lnTo>
                          <a:pt x="11" y="47"/>
                        </a:lnTo>
                        <a:lnTo>
                          <a:pt x="13" y="48"/>
                        </a:lnTo>
                        <a:lnTo>
                          <a:pt x="15" y="50"/>
                        </a:lnTo>
                        <a:lnTo>
                          <a:pt x="18" y="51"/>
                        </a:lnTo>
                        <a:lnTo>
                          <a:pt x="20" y="52"/>
                        </a:lnTo>
                        <a:lnTo>
                          <a:pt x="23" y="52"/>
                        </a:lnTo>
                        <a:lnTo>
                          <a:pt x="25" y="53"/>
                        </a:lnTo>
                        <a:lnTo>
                          <a:pt x="29" y="53"/>
                        </a:lnTo>
                        <a:lnTo>
                          <a:pt x="32" y="53"/>
                        </a:lnTo>
                        <a:lnTo>
                          <a:pt x="35" y="52"/>
                        </a:lnTo>
                        <a:lnTo>
                          <a:pt x="38" y="52"/>
                        </a:lnTo>
                        <a:lnTo>
                          <a:pt x="41" y="51"/>
                        </a:lnTo>
                        <a:lnTo>
                          <a:pt x="43" y="50"/>
                        </a:lnTo>
                        <a:lnTo>
                          <a:pt x="44" y="48"/>
                        </a:lnTo>
                        <a:lnTo>
                          <a:pt x="47" y="47"/>
                        </a:lnTo>
                        <a:lnTo>
                          <a:pt x="49" y="45"/>
                        </a:lnTo>
                        <a:lnTo>
                          <a:pt x="51" y="43"/>
                        </a:lnTo>
                        <a:lnTo>
                          <a:pt x="53" y="42"/>
                        </a:lnTo>
                        <a:lnTo>
                          <a:pt x="54" y="39"/>
                        </a:lnTo>
                        <a:lnTo>
                          <a:pt x="55" y="37"/>
                        </a:lnTo>
                        <a:lnTo>
                          <a:pt x="57" y="34"/>
                        </a:lnTo>
                        <a:lnTo>
                          <a:pt x="57" y="31"/>
                        </a:lnTo>
                        <a:lnTo>
                          <a:pt x="58" y="29"/>
                        </a:lnTo>
                        <a:lnTo>
                          <a:pt x="58" y="26"/>
                        </a:lnTo>
                        <a:lnTo>
                          <a:pt x="58" y="24"/>
                        </a:lnTo>
                        <a:lnTo>
                          <a:pt x="57" y="21"/>
                        </a:lnTo>
                        <a:lnTo>
                          <a:pt x="57" y="19"/>
                        </a:lnTo>
                        <a:lnTo>
                          <a:pt x="55" y="16"/>
                        </a:lnTo>
                        <a:lnTo>
                          <a:pt x="54" y="14"/>
                        </a:lnTo>
                        <a:lnTo>
                          <a:pt x="53" y="11"/>
                        </a:lnTo>
                        <a:lnTo>
                          <a:pt x="51" y="10"/>
                        </a:lnTo>
                        <a:lnTo>
                          <a:pt x="49" y="7"/>
                        </a:lnTo>
                        <a:lnTo>
                          <a:pt x="47" y="6"/>
                        </a:lnTo>
                        <a:lnTo>
                          <a:pt x="44" y="5"/>
                        </a:lnTo>
                        <a:lnTo>
                          <a:pt x="43" y="3"/>
                        </a:lnTo>
                        <a:lnTo>
                          <a:pt x="41" y="2"/>
                        </a:lnTo>
                        <a:lnTo>
                          <a:pt x="38" y="1"/>
                        </a:lnTo>
                        <a:lnTo>
                          <a:pt x="35" y="1"/>
                        </a:lnTo>
                        <a:lnTo>
                          <a:pt x="32" y="0"/>
                        </a:lnTo>
                        <a:lnTo>
                          <a:pt x="29"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4179"/>
                  <p:cNvSpPr>
                    <a:spLocks/>
                  </p:cNvSpPr>
                  <p:nvPr/>
                </p:nvSpPr>
                <p:spPr bwMode="auto">
                  <a:xfrm>
                    <a:off x="2324" y="3158"/>
                    <a:ext cx="58" cy="53"/>
                  </a:xfrm>
                  <a:custGeom>
                    <a:avLst/>
                    <a:gdLst>
                      <a:gd name="T0" fmla="*/ 25 w 58"/>
                      <a:gd name="T1" fmla="*/ 0 h 53"/>
                      <a:gd name="T2" fmla="*/ 20 w 58"/>
                      <a:gd name="T3" fmla="*/ 1 h 53"/>
                      <a:gd name="T4" fmla="*/ 15 w 58"/>
                      <a:gd name="T5" fmla="*/ 3 h 53"/>
                      <a:gd name="T6" fmla="*/ 11 w 58"/>
                      <a:gd name="T7" fmla="*/ 6 h 53"/>
                      <a:gd name="T8" fmla="*/ 6 w 58"/>
                      <a:gd name="T9" fmla="*/ 10 h 53"/>
                      <a:gd name="T10" fmla="*/ 4 w 58"/>
                      <a:gd name="T11" fmla="*/ 14 h 53"/>
                      <a:gd name="T12" fmla="*/ 1 w 58"/>
                      <a:gd name="T13" fmla="*/ 19 h 53"/>
                      <a:gd name="T14" fmla="*/ 0 w 58"/>
                      <a:gd name="T15" fmla="*/ 24 h 53"/>
                      <a:gd name="T16" fmla="*/ 0 w 58"/>
                      <a:gd name="T17" fmla="*/ 29 h 53"/>
                      <a:gd name="T18" fmla="*/ 1 w 58"/>
                      <a:gd name="T19" fmla="*/ 34 h 53"/>
                      <a:gd name="T20" fmla="*/ 4 w 58"/>
                      <a:gd name="T21" fmla="*/ 39 h 53"/>
                      <a:gd name="T22" fmla="*/ 6 w 58"/>
                      <a:gd name="T23" fmla="*/ 43 h 53"/>
                      <a:gd name="T24" fmla="*/ 11 w 58"/>
                      <a:gd name="T25" fmla="*/ 47 h 53"/>
                      <a:gd name="T26" fmla="*/ 15 w 58"/>
                      <a:gd name="T27" fmla="*/ 50 h 53"/>
                      <a:gd name="T28" fmla="*/ 20 w 58"/>
                      <a:gd name="T29" fmla="*/ 52 h 53"/>
                      <a:gd name="T30" fmla="*/ 25 w 58"/>
                      <a:gd name="T31" fmla="*/ 53 h 53"/>
                      <a:gd name="T32" fmla="*/ 32 w 58"/>
                      <a:gd name="T33" fmla="*/ 53 h 53"/>
                      <a:gd name="T34" fmla="*/ 38 w 58"/>
                      <a:gd name="T35" fmla="*/ 52 h 53"/>
                      <a:gd name="T36" fmla="*/ 43 w 58"/>
                      <a:gd name="T37" fmla="*/ 50 h 53"/>
                      <a:gd name="T38" fmla="*/ 47 w 58"/>
                      <a:gd name="T39" fmla="*/ 47 h 53"/>
                      <a:gd name="T40" fmla="*/ 51 w 58"/>
                      <a:gd name="T41" fmla="*/ 43 h 53"/>
                      <a:gd name="T42" fmla="*/ 54 w 58"/>
                      <a:gd name="T43" fmla="*/ 39 h 53"/>
                      <a:gd name="T44" fmla="*/ 57 w 58"/>
                      <a:gd name="T45" fmla="*/ 34 h 53"/>
                      <a:gd name="T46" fmla="*/ 58 w 58"/>
                      <a:gd name="T47" fmla="*/ 29 h 53"/>
                      <a:gd name="T48" fmla="*/ 58 w 58"/>
                      <a:gd name="T49" fmla="*/ 24 h 53"/>
                      <a:gd name="T50" fmla="*/ 57 w 58"/>
                      <a:gd name="T51" fmla="*/ 19 h 53"/>
                      <a:gd name="T52" fmla="*/ 54 w 58"/>
                      <a:gd name="T53" fmla="*/ 14 h 53"/>
                      <a:gd name="T54" fmla="*/ 51 w 58"/>
                      <a:gd name="T55" fmla="*/ 10 h 53"/>
                      <a:gd name="T56" fmla="*/ 47 w 58"/>
                      <a:gd name="T57" fmla="*/ 6 h 53"/>
                      <a:gd name="T58" fmla="*/ 43 w 58"/>
                      <a:gd name="T59" fmla="*/ 3 h 53"/>
                      <a:gd name="T60" fmla="*/ 38 w 58"/>
                      <a:gd name="T61" fmla="*/ 1 h 53"/>
                      <a:gd name="T62" fmla="*/ 32 w 58"/>
                      <a:gd name="T6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53">
                        <a:moveTo>
                          <a:pt x="29" y="0"/>
                        </a:moveTo>
                        <a:lnTo>
                          <a:pt x="25" y="0"/>
                        </a:lnTo>
                        <a:lnTo>
                          <a:pt x="23" y="1"/>
                        </a:lnTo>
                        <a:lnTo>
                          <a:pt x="20" y="1"/>
                        </a:lnTo>
                        <a:lnTo>
                          <a:pt x="18" y="2"/>
                        </a:lnTo>
                        <a:lnTo>
                          <a:pt x="15" y="3"/>
                        </a:lnTo>
                        <a:lnTo>
                          <a:pt x="13" y="5"/>
                        </a:lnTo>
                        <a:lnTo>
                          <a:pt x="11" y="6"/>
                        </a:lnTo>
                        <a:lnTo>
                          <a:pt x="8" y="7"/>
                        </a:lnTo>
                        <a:lnTo>
                          <a:pt x="6" y="10"/>
                        </a:lnTo>
                        <a:lnTo>
                          <a:pt x="5" y="11"/>
                        </a:lnTo>
                        <a:lnTo>
                          <a:pt x="4" y="14"/>
                        </a:lnTo>
                        <a:lnTo>
                          <a:pt x="2" y="16"/>
                        </a:lnTo>
                        <a:lnTo>
                          <a:pt x="1" y="19"/>
                        </a:lnTo>
                        <a:lnTo>
                          <a:pt x="0" y="21"/>
                        </a:lnTo>
                        <a:lnTo>
                          <a:pt x="0" y="24"/>
                        </a:lnTo>
                        <a:lnTo>
                          <a:pt x="0" y="26"/>
                        </a:lnTo>
                        <a:lnTo>
                          <a:pt x="0" y="29"/>
                        </a:lnTo>
                        <a:lnTo>
                          <a:pt x="0" y="31"/>
                        </a:lnTo>
                        <a:lnTo>
                          <a:pt x="1" y="34"/>
                        </a:lnTo>
                        <a:lnTo>
                          <a:pt x="2" y="37"/>
                        </a:lnTo>
                        <a:lnTo>
                          <a:pt x="4" y="39"/>
                        </a:lnTo>
                        <a:lnTo>
                          <a:pt x="5" y="42"/>
                        </a:lnTo>
                        <a:lnTo>
                          <a:pt x="6" y="43"/>
                        </a:lnTo>
                        <a:lnTo>
                          <a:pt x="8" y="45"/>
                        </a:lnTo>
                        <a:lnTo>
                          <a:pt x="11" y="47"/>
                        </a:lnTo>
                        <a:lnTo>
                          <a:pt x="13" y="48"/>
                        </a:lnTo>
                        <a:lnTo>
                          <a:pt x="15" y="50"/>
                        </a:lnTo>
                        <a:lnTo>
                          <a:pt x="18" y="51"/>
                        </a:lnTo>
                        <a:lnTo>
                          <a:pt x="20" y="52"/>
                        </a:lnTo>
                        <a:lnTo>
                          <a:pt x="23" y="52"/>
                        </a:lnTo>
                        <a:lnTo>
                          <a:pt x="25" y="53"/>
                        </a:lnTo>
                        <a:lnTo>
                          <a:pt x="29" y="53"/>
                        </a:lnTo>
                        <a:lnTo>
                          <a:pt x="32" y="53"/>
                        </a:lnTo>
                        <a:lnTo>
                          <a:pt x="35" y="52"/>
                        </a:lnTo>
                        <a:lnTo>
                          <a:pt x="38" y="52"/>
                        </a:lnTo>
                        <a:lnTo>
                          <a:pt x="41" y="51"/>
                        </a:lnTo>
                        <a:lnTo>
                          <a:pt x="43" y="50"/>
                        </a:lnTo>
                        <a:lnTo>
                          <a:pt x="44" y="48"/>
                        </a:lnTo>
                        <a:lnTo>
                          <a:pt x="47" y="47"/>
                        </a:lnTo>
                        <a:lnTo>
                          <a:pt x="49" y="45"/>
                        </a:lnTo>
                        <a:lnTo>
                          <a:pt x="51" y="43"/>
                        </a:lnTo>
                        <a:lnTo>
                          <a:pt x="53" y="42"/>
                        </a:lnTo>
                        <a:lnTo>
                          <a:pt x="54" y="39"/>
                        </a:lnTo>
                        <a:lnTo>
                          <a:pt x="55" y="37"/>
                        </a:lnTo>
                        <a:lnTo>
                          <a:pt x="57" y="34"/>
                        </a:lnTo>
                        <a:lnTo>
                          <a:pt x="57" y="31"/>
                        </a:lnTo>
                        <a:lnTo>
                          <a:pt x="58" y="29"/>
                        </a:lnTo>
                        <a:lnTo>
                          <a:pt x="58" y="26"/>
                        </a:lnTo>
                        <a:lnTo>
                          <a:pt x="58" y="24"/>
                        </a:lnTo>
                        <a:lnTo>
                          <a:pt x="57" y="21"/>
                        </a:lnTo>
                        <a:lnTo>
                          <a:pt x="57" y="19"/>
                        </a:lnTo>
                        <a:lnTo>
                          <a:pt x="55" y="16"/>
                        </a:lnTo>
                        <a:lnTo>
                          <a:pt x="54" y="14"/>
                        </a:lnTo>
                        <a:lnTo>
                          <a:pt x="53" y="11"/>
                        </a:lnTo>
                        <a:lnTo>
                          <a:pt x="51" y="10"/>
                        </a:lnTo>
                        <a:lnTo>
                          <a:pt x="49" y="7"/>
                        </a:lnTo>
                        <a:lnTo>
                          <a:pt x="47" y="6"/>
                        </a:lnTo>
                        <a:lnTo>
                          <a:pt x="44" y="5"/>
                        </a:lnTo>
                        <a:lnTo>
                          <a:pt x="43" y="3"/>
                        </a:lnTo>
                        <a:lnTo>
                          <a:pt x="41" y="2"/>
                        </a:lnTo>
                        <a:lnTo>
                          <a:pt x="38" y="1"/>
                        </a:lnTo>
                        <a:lnTo>
                          <a:pt x="35" y="1"/>
                        </a:lnTo>
                        <a:lnTo>
                          <a:pt x="32" y="0"/>
                        </a:lnTo>
                        <a:lnTo>
                          <a:pt x="29"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97" name="Group 4180"/>
                <p:cNvGrpSpPr>
                  <a:grpSpLocks/>
                </p:cNvGrpSpPr>
                <p:nvPr/>
              </p:nvGrpSpPr>
              <p:grpSpPr bwMode="auto">
                <a:xfrm>
                  <a:off x="2317" y="3150"/>
                  <a:ext cx="33" cy="31"/>
                  <a:chOff x="2317" y="3150"/>
                  <a:chExt cx="33" cy="31"/>
                </a:xfrm>
              </p:grpSpPr>
              <p:sp>
                <p:nvSpPr>
                  <p:cNvPr id="323" name="Freeform 4181"/>
                  <p:cNvSpPr>
                    <a:spLocks/>
                  </p:cNvSpPr>
                  <p:nvPr/>
                </p:nvSpPr>
                <p:spPr bwMode="auto">
                  <a:xfrm>
                    <a:off x="2317" y="3150"/>
                    <a:ext cx="33" cy="31"/>
                  </a:xfrm>
                  <a:custGeom>
                    <a:avLst/>
                    <a:gdLst>
                      <a:gd name="T0" fmla="*/ 12 w 33"/>
                      <a:gd name="T1" fmla="*/ 31 h 31"/>
                      <a:gd name="T2" fmla="*/ 12 w 33"/>
                      <a:gd name="T3" fmla="*/ 31 h 31"/>
                      <a:gd name="T4" fmla="*/ 12 w 33"/>
                      <a:gd name="T5" fmla="*/ 29 h 31"/>
                      <a:gd name="T6" fmla="*/ 13 w 33"/>
                      <a:gd name="T7" fmla="*/ 27 h 31"/>
                      <a:gd name="T8" fmla="*/ 13 w 33"/>
                      <a:gd name="T9" fmla="*/ 26 h 31"/>
                      <a:gd name="T10" fmla="*/ 14 w 33"/>
                      <a:gd name="T11" fmla="*/ 24 h 31"/>
                      <a:gd name="T12" fmla="*/ 14 w 33"/>
                      <a:gd name="T13" fmla="*/ 22 h 31"/>
                      <a:gd name="T14" fmla="*/ 16 w 33"/>
                      <a:gd name="T15" fmla="*/ 21 h 31"/>
                      <a:gd name="T16" fmla="*/ 17 w 33"/>
                      <a:gd name="T17" fmla="*/ 19 h 31"/>
                      <a:gd name="T18" fmla="*/ 19 w 33"/>
                      <a:gd name="T19" fmla="*/ 18 h 31"/>
                      <a:gd name="T20" fmla="*/ 19 w 33"/>
                      <a:gd name="T21" fmla="*/ 16 h 31"/>
                      <a:gd name="T22" fmla="*/ 22 w 33"/>
                      <a:gd name="T23" fmla="*/ 16 h 31"/>
                      <a:gd name="T24" fmla="*/ 23 w 33"/>
                      <a:gd name="T25" fmla="*/ 14 h 31"/>
                      <a:gd name="T26" fmla="*/ 24 w 33"/>
                      <a:gd name="T27" fmla="*/ 13 h 31"/>
                      <a:gd name="T28" fmla="*/ 26 w 33"/>
                      <a:gd name="T29" fmla="*/ 13 h 31"/>
                      <a:gd name="T30" fmla="*/ 29 w 33"/>
                      <a:gd name="T31" fmla="*/ 12 h 31"/>
                      <a:gd name="T32" fmla="*/ 30 w 33"/>
                      <a:gd name="T33" fmla="*/ 12 h 31"/>
                      <a:gd name="T34" fmla="*/ 33 w 33"/>
                      <a:gd name="T35" fmla="*/ 11 h 31"/>
                      <a:gd name="T36" fmla="*/ 33 w 33"/>
                      <a:gd name="T37" fmla="*/ 0 h 31"/>
                      <a:gd name="T38" fmla="*/ 29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2 w 33"/>
                      <a:gd name="T51" fmla="*/ 8 h 31"/>
                      <a:gd name="T52" fmla="*/ 9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2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2" y="31"/>
                        </a:moveTo>
                        <a:lnTo>
                          <a:pt x="12" y="31"/>
                        </a:lnTo>
                        <a:lnTo>
                          <a:pt x="12" y="29"/>
                        </a:lnTo>
                        <a:lnTo>
                          <a:pt x="13" y="27"/>
                        </a:lnTo>
                        <a:lnTo>
                          <a:pt x="13" y="26"/>
                        </a:lnTo>
                        <a:lnTo>
                          <a:pt x="14" y="24"/>
                        </a:lnTo>
                        <a:lnTo>
                          <a:pt x="14" y="22"/>
                        </a:lnTo>
                        <a:lnTo>
                          <a:pt x="16" y="21"/>
                        </a:lnTo>
                        <a:lnTo>
                          <a:pt x="17" y="19"/>
                        </a:lnTo>
                        <a:lnTo>
                          <a:pt x="19" y="18"/>
                        </a:lnTo>
                        <a:lnTo>
                          <a:pt x="19" y="16"/>
                        </a:lnTo>
                        <a:lnTo>
                          <a:pt x="22" y="16"/>
                        </a:lnTo>
                        <a:lnTo>
                          <a:pt x="23" y="14"/>
                        </a:lnTo>
                        <a:lnTo>
                          <a:pt x="24" y="13"/>
                        </a:lnTo>
                        <a:lnTo>
                          <a:pt x="26" y="13"/>
                        </a:lnTo>
                        <a:lnTo>
                          <a:pt x="29" y="12"/>
                        </a:lnTo>
                        <a:lnTo>
                          <a:pt x="30" y="12"/>
                        </a:lnTo>
                        <a:lnTo>
                          <a:pt x="33" y="11"/>
                        </a:lnTo>
                        <a:lnTo>
                          <a:pt x="33" y="0"/>
                        </a:lnTo>
                        <a:lnTo>
                          <a:pt x="29" y="1"/>
                        </a:lnTo>
                        <a:lnTo>
                          <a:pt x="26" y="1"/>
                        </a:lnTo>
                        <a:lnTo>
                          <a:pt x="23" y="2"/>
                        </a:lnTo>
                        <a:lnTo>
                          <a:pt x="20" y="4"/>
                        </a:lnTo>
                        <a:lnTo>
                          <a:pt x="17" y="4"/>
                        </a:lnTo>
                        <a:lnTo>
                          <a:pt x="14" y="5"/>
                        </a:lnTo>
                        <a:lnTo>
                          <a:pt x="12" y="8"/>
                        </a:lnTo>
                        <a:lnTo>
                          <a:pt x="9" y="10"/>
                        </a:lnTo>
                        <a:lnTo>
                          <a:pt x="8" y="11"/>
                        </a:lnTo>
                        <a:lnTo>
                          <a:pt x="6" y="14"/>
                        </a:lnTo>
                        <a:lnTo>
                          <a:pt x="4" y="16"/>
                        </a:lnTo>
                        <a:lnTo>
                          <a:pt x="3" y="19"/>
                        </a:lnTo>
                        <a:lnTo>
                          <a:pt x="2" y="22"/>
                        </a:lnTo>
                        <a:lnTo>
                          <a:pt x="1" y="25"/>
                        </a:lnTo>
                        <a:lnTo>
                          <a:pt x="0" y="27"/>
                        </a:lnTo>
                        <a:lnTo>
                          <a:pt x="0" y="31"/>
                        </a:lnTo>
                        <a:lnTo>
                          <a:pt x="12" y="3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4182"/>
                  <p:cNvSpPr>
                    <a:spLocks/>
                  </p:cNvSpPr>
                  <p:nvPr/>
                </p:nvSpPr>
                <p:spPr bwMode="auto">
                  <a:xfrm>
                    <a:off x="2317" y="3150"/>
                    <a:ext cx="33" cy="31"/>
                  </a:xfrm>
                  <a:custGeom>
                    <a:avLst/>
                    <a:gdLst>
                      <a:gd name="T0" fmla="*/ 12 w 33"/>
                      <a:gd name="T1" fmla="*/ 31 h 31"/>
                      <a:gd name="T2" fmla="*/ 12 w 33"/>
                      <a:gd name="T3" fmla="*/ 31 h 31"/>
                      <a:gd name="T4" fmla="*/ 12 w 33"/>
                      <a:gd name="T5" fmla="*/ 29 h 31"/>
                      <a:gd name="T6" fmla="*/ 13 w 33"/>
                      <a:gd name="T7" fmla="*/ 27 h 31"/>
                      <a:gd name="T8" fmla="*/ 13 w 33"/>
                      <a:gd name="T9" fmla="*/ 26 h 31"/>
                      <a:gd name="T10" fmla="*/ 14 w 33"/>
                      <a:gd name="T11" fmla="*/ 24 h 31"/>
                      <a:gd name="T12" fmla="*/ 14 w 33"/>
                      <a:gd name="T13" fmla="*/ 22 h 31"/>
                      <a:gd name="T14" fmla="*/ 16 w 33"/>
                      <a:gd name="T15" fmla="*/ 21 h 31"/>
                      <a:gd name="T16" fmla="*/ 17 w 33"/>
                      <a:gd name="T17" fmla="*/ 19 h 31"/>
                      <a:gd name="T18" fmla="*/ 19 w 33"/>
                      <a:gd name="T19" fmla="*/ 18 h 31"/>
                      <a:gd name="T20" fmla="*/ 19 w 33"/>
                      <a:gd name="T21" fmla="*/ 16 h 31"/>
                      <a:gd name="T22" fmla="*/ 22 w 33"/>
                      <a:gd name="T23" fmla="*/ 16 h 31"/>
                      <a:gd name="T24" fmla="*/ 23 w 33"/>
                      <a:gd name="T25" fmla="*/ 14 h 31"/>
                      <a:gd name="T26" fmla="*/ 24 w 33"/>
                      <a:gd name="T27" fmla="*/ 13 h 31"/>
                      <a:gd name="T28" fmla="*/ 26 w 33"/>
                      <a:gd name="T29" fmla="*/ 13 h 31"/>
                      <a:gd name="T30" fmla="*/ 29 w 33"/>
                      <a:gd name="T31" fmla="*/ 12 h 31"/>
                      <a:gd name="T32" fmla="*/ 30 w 33"/>
                      <a:gd name="T33" fmla="*/ 12 h 31"/>
                      <a:gd name="T34" fmla="*/ 33 w 33"/>
                      <a:gd name="T35" fmla="*/ 11 h 31"/>
                      <a:gd name="T36" fmla="*/ 33 w 33"/>
                      <a:gd name="T37" fmla="*/ 0 h 31"/>
                      <a:gd name="T38" fmla="*/ 29 w 33"/>
                      <a:gd name="T39" fmla="*/ 1 h 31"/>
                      <a:gd name="T40" fmla="*/ 26 w 33"/>
                      <a:gd name="T41" fmla="*/ 1 h 31"/>
                      <a:gd name="T42" fmla="*/ 23 w 33"/>
                      <a:gd name="T43" fmla="*/ 2 h 31"/>
                      <a:gd name="T44" fmla="*/ 20 w 33"/>
                      <a:gd name="T45" fmla="*/ 4 h 31"/>
                      <a:gd name="T46" fmla="*/ 17 w 33"/>
                      <a:gd name="T47" fmla="*/ 4 h 31"/>
                      <a:gd name="T48" fmla="*/ 14 w 33"/>
                      <a:gd name="T49" fmla="*/ 5 h 31"/>
                      <a:gd name="T50" fmla="*/ 12 w 33"/>
                      <a:gd name="T51" fmla="*/ 8 h 31"/>
                      <a:gd name="T52" fmla="*/ 9 w 33"/>
                      <a:gd name="T53" fmla="*/ 10 h 31"/>
                      <a:gd name="T54" fmla="*/ 8 w 33"/>
                      <a:gd name="T55" fmla="*/ 11 h 31"/>
                      <a:gd name="T56" fmla="*/ 6 w 33"/>
                      <a:gd name="T57" fmla="*/ 14 h 31"/>
                      <a:gd name="T58" fmla="*/ 4 w 33"/>
                      <a:gd name="T59" fmla="*/ 16 h 31"/>
                      <a:gd name="T60" fmla="*/ 3 w 33"/>
                      <a:gd name="T61" fmla="*/ 19 h 31"/>
                      <a:gd name="T62" fmla="*/ 2 w 33"/>
                      <a:gd name="T63" fmla="*/ 22 h 31"/>
                      <a:gd name="T64" fmla="*/ 1 w 33"/>
                      <a:gd name="T65" fmla="*/ 25 h 31"/>
                      <a:gd name="T66" fmla="*/ 0 w 33"/>
                      <a:gd name="T67" fmla="*/ 27 h 31"/>
                      <a:gd name="T68" fmla="*/ 0 w 33"/>
                      <a:gd name="T69" fmla="*/ 31 h 31"/>
                      <a:gd name="T70" fmla="*/ 12 w 33"/>
                      <a:gd name="T7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1">
                        <a:moveTo>
                          <a:pt x="12" y="31"/>
                        </a:moveTo>
                        <a:lnTo>
                          <a:pt x="12" y="31"/>
                        </a:lnTo>
                        <a:lnTo>
                          <a:pt x="12" y="29"/>
                        </a:lnTo>
                        <a:lnTo>
                          <a:pt x="13" y="27"/>
                        </a:lnTo>
                        <a:lnTo>
                          <a:pt x="13" y="26"/>
                        </a:lnTo>
                        <a:lnTo>
                          <a:pt x="14" y="24"/>
                        </a:lnTo>
                        <a:lnTo>
                          <a:pt x="14" y="22"/>
                        </a:lnTo>
                        <a:lnTo>
                          <a:pt x="16" y="21"/>
                        </a:lnTo>
                        <a:lnTo>
                          <a:pt x="17" y="19"/>
                        </a:lnTo>
                        <a:lnTo>
                          <a:pt x="19" y="18"/>
                        </a:lnTo>
                        <a:lnTo>
                          <a:pt x="19" y="16"/>
                        </a:lnTo>
                        <a:lnTo>
                          <a:pt x="22" y="16"/>
                        </a:lnTo>
                        <a:lnTo>
                          <a:pt x="23" y="14"/>
                        </a:lnTo>
                        <a:lnTo>
                          <a:pt x="24" y="13"/>
                        </a:lnTo>
                        <a:lnTo>
                          <a:pt x="26" y="13"/>
                        </a:lnTo>
                        <a:lnTo>
                          <a:pt x="29" y="12"/>
                        </a:lnTo>
                        <a:lnTo>
                          <a:pt x="30" y="12"/>
                        </a:lnTo>
                        <a:lnTo>
                          <a:pt x="33" y="11"/>
                        </a:lnTo>
                        <a:lnTo>
                          <a:pt x="33" y="0"/>
                        </a:lnTo>
                        <a:lnTo>
                          <a:pt x="29" y="1"/>
                        </a:lnTo>
                        <a:lnTo>
                          <a:pt x="26" y="1"/>
                        </a:lnTo>
                        <a:lnTo>
                          <a:pt x="23" y="2"/>
                        </a:lnTo>
                        <a:lnTo>
                          <a:pt x="20" y="4"/>
                        </a:lnTo>
                        <a:lnTo>
                          <a:pt x="17" y="4"/>
                        </a:lnTo>
                        <a:lnTo>
                          <a:pt x="14" y="5"/>
                        </a:lnTo>
                        <a:lnTo>
                          <a:pt x="12" y="8"/>
                        </a:lnTo>
                        <a:lnTo>
                          <a:pt x="9" y="10"/>
                        </a:lnTo>
                        <a:lnTo>
                          <a:pt x="8" y="11"/>
                        </a:lnTo>
                        <a:lnTo>
                          <a:pt x="6" y="14"/>
                        </a:lnTo>
                        <a:lnTo>
                          <a:pt x="4" y="16"/>
                        </a:lnTo>
                        <a:lnTo>
                          <a:pt x="3" y="19"/>
                        </a:lnTo>
                        <a:lnTo>
                          <a:pt x="2" y="22"/>
                        </a:lnTo>
                        <a:lnTo>
                          <a:pt x="1" y="25"/>
                        </a:lnTo>
                        <a:lnTo>
                          <a:pt x="0" y="27"/>
                        </a:lnTo>
                        <a:lnTo>
                          <a:pt x="0" y="31"/>
                        </a:lnTo>
                        <a:lnTo>
                          <a:pt x="12" y="3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98" name="Group 4183"/>
                <p:cNvGrpSpPr>
                  <a:grpSpLocks/>
                </p:cNvGrpSpPr>
                <p:nvPr/>
              </p:nvGrpSpPr>
              <p:grpSpPr bwMode="auto">
                <a:xfrm>
                  <a:off x="2317" y="3186"/>
                  <a:ext cx="33" cy="33"/>
                  <a:chOff x="2317" y="3186"/>
                  <a:chExt cx="33" cy="33"/>
                </a:xfrm>
              </p:grpSpPr>
              <p:sp>
                <p:nvSpPr>
                  <p:cNvPr id="321" name="Freeform 4184"/>
                  <p:cNvSpPr>
                    <a:spLocks/>
                  </p:cNvSpPr>
                  <p:nvPr/>
                </p:nvSpPr>
                <p:spPr bwMode="auto">
                  <a:xfrm>
                    <a:off x="2317" y="3186"/>
                    <a:ext cx="33" cy="33"/>
                  </a:xfrm>
                  <a:custGeom>
                    <a:avLst/>
                    <a:gdLst>
                      <a:gd name="T0" fmla="*/ 33 w 33"/>
                      <a:gd name="T1" fmla="*/ 21 h 33"/>
                      <a:gd name="T2" fmla="*/ 33 w 33"/>
                      <a:gd name="T3" fmla="*/ 21 h 33"/>
                      <a:gd name="T4" fmla="*/ 30 w 33"/>
                      <a:gd name="T5" fmla="*/ 21 h 33"/>
                      <a:gd name="T6" fmla="*/ 29 w 33"/>
                      <a:gd name="T7" fmla="*/ 21 h 33"/>
                      <a:gd name="T8" fmla="*/ 26 w 33"/>
                      <a:gd name="T9" fmla="*/ 20 h 33"/>
                      <a:gd name="T10" fmla="*/ 24 w 33"/>
                      <a:gd name="T11" fmla="*/ 19 h 33"/>
                      <a:gd name="T12" fmla="*/ 23 w 33"/>
                      <a:gd name="T13" fmla="*/ 18 h 33"/>
                      <a:gd name="T14" fmla="*/ 22 w 33"/>
                      <a:gd name="T15" fmla="*/ 17 h 33"/>
                      <a:gd name="T16" fmla="*/ 19 w 33"/>
                      <a:gd name="T17" fmla="*/ 16 h 33"/>
                      <a:gd name="T18" fmla="*/ 19 w 33"/>
                      <a:gd name="T19" fmla="*/ 15 h 33"/>
                      <a:gd name="T20" fmla="*/ 17 w 33"/>
                      <a:gd name="T21" fmla="*/ 13 h 33"/>
                      <a:gd name="T22" fmla="*/ 16 w 33"/>
                      <a:gd name="T23" fmla="*/ 11 h 33"/>
                      <a:gd name="T24" fmla="*/ 14 w 33"/>
                      <a:gd name="T25" fmla="*/ 9 h 33"/>
                      <a:gd name="T26" fmla="*/ 14 w 33"/>
                      <a:gd name="T27" fmla="*/ 9 h 33"/>
                      <a:gd name="T28" fmla="*/ 13 w 33"/>
                      <a:gd name="T29" fmla="*/ 7 h 33"/>
                      <a:gd name="T30" fmla="*/ 13 w 33"/>
                      <a:gd name="T31" fmla="*/ 5 h 33"/>
                      <a:gd name="T32" fmla="*/ 12 w 33"/>
                      <a:gd name="T33" fmla="*/ 3 h 33"/>
                      <a:gd name="T34" fmla="*/ 12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9 w 33"/>
                      <a:gd name="T53" fmla="*/ 24 h 33"/>
                      <a:gd name="T54" fmla="*/ 12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29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6" y="20"/>
                        </a:lnTo>
                        <a:lnTo>
                          <a:pt x="24" y="19"/>
                        </a:lnTo>
                        <a:lnTo>
                          <a:pt x="23" y="18"/>
                        </a:lnTo>
                        <a:lnTo>
                          <a:pt x="22" y="17"/>
                        </a:lnTo>
                        <a:lnTo>
                          <a:pt x="19" y="16"/>
                        </a:lnTo>
                        <a:lnTo>
                          <a:pt x="19" y="15"/>
                        </a:lnTo>
                        <a:lnTo>
                          <a:pt x="17" y="13"/>
                        </a:lnTo>
                        <a:lnTo>
                          <a:pt x="16" y="11"/>
                        </a:lnTo>
                        <a:lnTo>
                          <a:pt x="14" y="9"/>
                        </a:lnTo>
                        <a:lnTo>
                          <a:pt x="14" y="9"/>
                        </a:lnTo>
                        <a:lnTo>
                          <a:pt x="13" y="7"/>
                        </a:lnTo>
                        <a:lnTo>
                          <a:pt x="13" y="5"/>
                        </a:lnTo>
                        <a:lnTo>
                          <a:pt x="12" y="3"/>
                        </a:lnTo>
                        <a:lnTo>
                          <a:pt x="12" y="0"/>
                        </a:lnTo>
                        <a:lnTo>
                          <a:pt x="0" y="0"/>
                        </a:lnTo>
                        <a:lnTo>
                          <a:pt x="0" y="4"/>
                        </a:lnTo>
                        <a:lnTo>
                          <a:pt x="1" y="8"/>
                        </a:lnTo>
                        <a:lnTo>
                          <a:pt x="2" y="9"/>
                        </a:lnTo>
                        <a:lnTo>
                          <a:pt x="3" y="13"/>
                        </a:lnTo>
                        <a:lnTo>
                          <a:pt x="4" y="15"/>
                        </a:lnTo>
                        <a:lnTo>
                          <a:pt x="6" y="19"/>
                        </a:lnTo>
                        <a:lnTo>
                          <a:pt x="8" y="21"/>
                        </a:lnTo>
                        <a:lnTo>
                          <a:pt x="9" y="24"/>
                        </a:lnTo>
                        <a:lnTo>
                          <a:pt x="12" y="25"/>
                        </a:lnTo>
                        <a:lnTo>
                          <a:pt x="14" y="27"/>
                        </a:lnTo>
                        <a:lnTo>
                          <a:pt x="17" y="29"/>
                        </a:lnTo>
                        <a:lnTo>
                          <a:pt x="20" y="30"/>
                        </a:lnTo>
                        <a:lnTo>
                          <a:pt x="23" y="32"/>
                        </a:lnTo>
                        <a:lnTo>
                          <a:pt x="26" y="33"/>
                        </a:lnTo>
                        <a:lnTo>
                          <a:pt x="29" y="33"/>
                        </a:lnTo>
                        <a:lnTo>
                          <a:pt x="33" y="33"/>
                        </a:lnTo>
                        <a:lnTo>
                          <a:pt x="33" y="2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4185"/>
                  <p:cNvSpPr>
                    <a:spLocks/>
                  </p:cNvSpPr>
                  <p:nvPr/>
                </p:nvSpPr>
                <p:spPr bwMode="auto">
                  <a:xfrm>
                    <a:off x="2317" y="3186"/>
                    <a:ext cx="33" cy="33"/>
                  </a:xfrm>
                  <a:custGeom>
                    <a:avLst/>
                    <a:gdLst>
                      <a:gd name="T0" fmla="*/ 33 w 33"/>
                      <a:gd name="T1" fmla="*/ 21 h 33"/>
                      <a:gd name="T2" fmla="*/ 33 w 33"/>
                      <a:gd name="T3" fmla="*/ 21 h 33"/>
                      <a:gd name="T4" fmla="*/ 30 w 33"/>
                      <a:gd name="T5" fmla="*/ 21 h 33"/>
                      <a:gd name="T6" fmla="*/ 29 w 33"/>
                      <a:gd name="T7" fmla="*/ 21 h 33"/>
                      <a:gd name="T8" fmla="*/ 26 w 33"/>
                      <a:gd name="T9" fmla="*/ 20 h 33"/>
                      <a:gd name="T10" fmla="*/ 24 w 33"/>
                      <a:gd name="T11" fmla="*/ 19 h 33"/>
                      <a:gd name="T12" fmla="*/ 23 w 33"/>
                      <a:gd name="T13" fmla="*/ 18 h 33"/>
                      <a:gd name="T14" fmla="*/ 22 w 33"/>
                      <a:gd name="T15" fmla="*/ 17 h 33"/>
                      <a:gd name="T16" fmla="*/ 19 w 33"/>
                      <a:gd name="T17" fmla="*/ 16 h 33"/>
                      <a:gd name="T18" fmla="*/ 19 w 33"/>
                      <a:gd name="T19" fmla="*/ 15 h 33"/>
                      <a:gd name="T20" fmla="*/ 17 w 33"/>
                      <a:gd name="T21" fmla="*/ 13 h 33"/>
                      <a:gd name="T22" fmla="*/ 16 w 33"/>
                      <a:gd name="T23" fmla="*/ 11 h 33"/>
                      <a:gd name="T24" fmla="*/ 14 w 33"/>
                      <a:gd name="T25" fmla="*/ 9 h 33"/>
                      <a:gd name="T26" fmla="*/ 14 w 33"/>
                      <a:gd name="T27" fmla="*/ 9 h 33"/>
                      <a:gd name="T28" fmla="*/ 13 w 33"/>
                      <a:gd name="T29" fmla="*/ 7 h 33"/>
                      <a:gd name="T30" fmla="*/ 13 w 33"/>
                      <a:gd name="T31" fmla="*/ 5 h 33"/>
                      <a:gd name="T32" fmla="*/ 12 w 33"/>
                      <a:gd name="T33" fmla="*/ 3 h 33"/>
                      <a:gd name="T34" fmla="*/ 12 w 33"/>
                      <a:gd name="T35" fmla="*/ 0 h 33"/>
                      <a:gd name="T36" fmla="*/ 0 w 33"/>
                      <a:gd name="T37" fmla="*/ 0 h 33"/>
                      <a:gd name="T38" fmla="*/ 0 w 33"/>
                      <a:gd name="T39" fmla="*/ 4 h 33"/>
                      <a:gd name="T40" fmla="*/ 1 w 33"/>
                      <a:gd name="T41" fmla="*/ 8 h 33"/>
                      <a:gd name="T42" fmla="*/ 2 w 33"/>
                      <a:gd name="T43" fmla="*/ 9 h 33"/>
                      <a:gd name="T44" fmla="*/ 3 w 33"/>
                      <a:gd name="T45" fmla="*/ 13 h 33"/>
                      <a:gd name="T46" fmla="*/ 4 w 33"/>
                      <a:gd name="T47" fmla="*/ 15 h 33"/>
                      <a:gd name="T48" fmla="*/ 6 w 33"/>
                      <a:gd name="T49" fmla="*/ 19 h 33"/>
                      <a:gd name="T50" fmla="*/ 8 w 33"/>
                      <a:gd name="T51" fmla="*/ 21 h 33"/>
                      <a:gd name="T52" fmla="*/ 9 w 33"/>
                      <a:gd name="T53" fmla="*/ 24 h 33"/>
                      <a:gd name="T54" fmla="*/ 12 w 33"/>
                      <a:gd name="T55" fmla="*/ 25 h 33"/>
                      <a:gd name="T56" fmla="*/ 14 w 33"/>
                      <a:gd name="T57" fmla="*/ 27 h 33"/>
                      <a:gd name="T58" fmla="*/ 17 w 33"/>
                      <a:gd name="T59" fmla="*/ 29 h 33"/>
                      <a:gd name="T60" fmla="*/ 20 w 33"/>
                      <a:gd name="T61" fmla="*/ 30 h 33"/>
                      <a:gd name="T62" fmla="*/ 23 w 33"/>
                      <a:gd name="T63" fmla="*/ 32 h 33"/>
                      <a:gd name="T64" fmla="*/ 26 w 33"/>
                      <a:gd name="T65" fmla="*/ 33 h 33"/>
                      <a:gd name="T66" fmla="*/ 29 w 33"/>
                      <a:gd name="T67" fmla="*/ 33 h 33"/>
                      <a:gd name="T68" fmla="*/ 33 w 33"/>
                      <a:gd name="T69" fmla="*/ 33 h 33"/>
                      <a:gd name="T70" fmla="*/ 33 w 33"/>
                      <a:gd name="T71"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33">
                        <a:moveTo>
                          <a:pt x="33" y="21"/>
                        </a:moveTo>
                        <a:lnTo>
                          <a:pt x="33" y="21"/>
                        </a:lnTo>
                        <a:lnTo>
                          <a:pt x="30" y="21"/>
                        </a:lnTo>
                        <a:lnTo>
                          <a:pt x="29" y="21"/>
                        </a:lnTo>
                        <a:lnTo>
                          <a:pt x="26" y="20"/>
                        </a:lnTo>
                        <a:lnTo>
                          <a:pt x="24" y="19"/>
                        </a:lnTo>
                        <a:lnTo>
                          <a:pt x="23" y="18"/>
                        </a:lnTo>
                        <a:lnTo>
                          <a:pt x="22" y="17"/>
                        </a:lnTo>
                        <a:lnTo>
                          <a:pt x="19" y="16"/>
                        </a:lnTo>
                        <a:lnTo>
                          <a:pt x="19" y="15"/>
                        </a:lnTo>
                        <a:lnTo>
                          <a:pt x="17" y="13"/>
                        </a:lnTo>
                        <a:lnTo>
                          <a:pt x="16" y="11"/>
                        </a:lnTo>
                        <a:lnTo>
                          <a:pt x="14" y="9"/>
                        </a:lnTo>
                        <a:lnTo>
                          <a:pt x="14" y="9"/>
                        </a:lnTo>
                        <a:lnTo>
                          <a:pt x="13" y="7"/>
                        </a:lnTo>
                        <a:lnTo>
                          <a:pt x="13" y="5"/>
                        </a:lnTo>
                        <a:lnTo>
                          <a:pt x="12" y="3"/>
                        </a:lnTo>
                        <a:lnTo>
                          <a:pt x="12" y="0"/>
                        </a:lnTo>
                        <a:lnTo>
                          <a:pt x="0" y="0"/>
                        </a:lnTo>
                        <a:lnTo>
                          <a:pt x="0" y="4"/>
                        </a:lnTo>
                        <a:lnTo>
                          <a:pt x="1" y="8"/>
                        </a:lnTo>
                        <a:lnTo>
                          <a:pt x="2" y="9"/>
                        </a:lnTo>
                        <a:lnTo>
                          <a:pt x="3" y="13"/>
                        </a:lnTo>
                        <a:lnTo>
                          <a:pt x="4" y="15"/>
                        </a:lnTo>
                        <a:lnTo>
                          <a:pt x="6" y="19"/>
                        </a:lnTo>
                        <a:lnTo>
                          <a:pt x="8" y="21"/>
                        </a:lnTo>
                        <a:lnTo>
                          <a:pt x="9" y="24"/>
                        </a:lnTo>
                        <a:lnTo>
                          <a:pt x="12" y="25"/>
                        </a:lnTo>
                        <a:lnTo>
                          <a:pt x="14" y="27"/>
                        </a:lnTo>
                        <a:lnTo>
                          <a:pt x="17" y="29"/>
                        </a:lnTo>
                        <a:lnTo>
                          <a:pt x="20" y="30"/>
                        </a:lnTo>
                        <a:lnTo>
                          <a:pt x="23" y="32"/>
                        </a:lnTo>
                        <a:lnTo>
                          <a:pt x="26" y="33"/>
                        </a:lnTo>
                        <a:lnTo>
                          <a:pt x="29" y="33"/>
                        </a:lnTo>
                        <a:lnTo>
                          <a:pt x="33" y="33"/>
                        </a:lnTo>
                        <a:lnTo>
                          <a:pt x="33" y="2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299" name="Group 4186"/>
                <p:cNvGrpSpPr>
                  <a:grpSpLocks/>
                </p:cNvGrpSpPr>
                <p:nvPr/>
              </p:nvGrpSpPr>
              <p:grpSpPr bwMode="auto">
                <a:xfrm>
                  <a:off x="2355" y="3186"/>
                  <a:ext cx="34" cy="33"/>
                  <a:chOff x="2355" y="3186"/>
                  <a:chExt cx="34" cy="33"/>
                </a:xfrm>
              </p:grpSpPr>
              <p:sp>
                <p:nvSpPr>
                  <p:cNvPr id="319" name="Freeform 4187"/>
                  <p:cNvSpPr>
                    <a:spLocks/>
                  </p:cNvSpPr>
                  <p:nvPr/>
                </p:nvSpPr>
                <p:spPr bwMode="auto">
                  <a:xfrm>
                    <a:off x="2355" y="3186"/>
                    <a:ext cx="34" cy="33"/>
                  </a:xfrm>
                  <a:custGeom>
                    <a:avLst/>
                    <a:gdLst>
                      <a:gd name="T0" fmla="*/ 21 w 34"/>
                      <a:gd name="T1" fmla="*/ 0 h 33"/>
                      <a:gd name="T2" fmla="*/ 21 w 34"/>
                      <a:gd name="T3" fmla="*/ 0 h 33"/>
                      <a:gd name="T4" fmla="*/ 21 w 34"/>
                      <a:gd name="T5" fmla="*/ 3 h 33"/>
                      <a:gd name="T6" fmla="*/ 21 w 34"/>
                      <a:gd name="T7" fmla="*/ 5 h 33"/>
                      <a:gd name="T8" fmla="*/ 20 w 34"/>
                      <a:gd name="T9" fmla="*/ 7 h 33"/>
                      <a:gd name="T10" fmla="*/ 20 w 34"/>
                      <a:gd name="T11" fmla="*/ 9 h 33"/>
                      <a:gd name="T12" fmla="*/ 19 w 34"/>
                      <a:gd name="T13" fmla="*/ 9 h 33"/>
                      <a:gd name="T14" fmla="*/ 18 w 34"/>
                      <a:gd name="T15" fmla="*/ 11 h 33"/>
                      <a:gd name="T16" fmla="*/ 17 w 34"/>
                      <a:gd name="T17" fmla="*/ 13 h 33"/>
                      <a:gd name="T18" fmla="*/ 15 w 34"/>
                      <a:gd name="T19" fmla="*/ 15 h 33"/>
                      <a:gd name="T20" fmla="*/ 14 w 34"/>
                      <a:gd name="T21" fmla="*/ 16 h 33"/>
                      <a:gd name="T22" fmla="*/ 12 w 34"/>
                      <a:gd name="T23" fmla="*/ 17 h 33"/>
                      <a:gd name="T24" fmla="*/ 10 w 34"/>
                      <a:gd name="T25" fmla="*/ 18 h 33"/>
                      <a:gd name="T26" fmla="*/ 9 w 34"/>
                      <a:gd name="T27" fmla="*/ 19 h 33"/>
                      <a:gd name="T28" fmla="*/ 6 w 34"/>
                      <a:gd name="T29" fmla="*/ 20 h 33"/>
                      <a:gd name="T30" fmla="*/ 4 w 34"/>
                      <a:gd name="T31" fmla="*/ 21 h 33"/>
                      <a:gd name="T32" fmla="*/ 2 w 34"/>
                      <a:gd name="T33" fmla="*/ 21 h 33"/>
                      <a:gd name="T34" fmla="*/ 0 w 34"/>
                      <a:gd name="T35" fmla="*/ 21 h 33"/>
                      <a:gd name="T36" fmla="*/ 0 w 34"/>
                      <a:gd name="T37" fmla="*/ 33 h 33"/>
                      <a:gd name="T38" fmla="*/ 3 w 34"/>
                      <a:gd name="T39" fmla="*/ 33 h 33"/>
                      <a:gd name="T40" fmla="*/ 7 w 34"/>
                      <a:gd name="T41" fmla="*/ 33 h 33"/>
                      <a:gd name="T42" fmla="*/ 10 w 34"/>
                      <a:gd name="T43" fmla="*/ 32 h 33"/>
                      <a:gd name="T44" fmla="*/ 14 w 34"/>
                      <a:gd name="T45" fmla="*/ 30 h 33"/>
                      <a:gd name="T46" fmla="*/ 16 w 34"/>
                      <a:gd name="T47" fmla="*/ 29 h 33"/>
                      <a:gd name="T48" fmla="*/ 20 w 34"/>
                      <a:gd name="T49" fmla="*/ 27 h 33"/>
                      <a:gd name="T50" fmla="*/ 22 w 34"/>
                      <a:gd name="T51" fmla="*/ 25 h 33"/>
                      <a:gd name="T52" fmla="*/ 24 w 34"/>
                      <a:gd name="T53" fmla="*/ 24 h 33"/>
                      <a:gd name="T54" fmla="*/ 25 w 34"/>
                      <a:gd name="T55" fmla="*/ 21 h 33"/>
                      <a:gd name="T56" fmla="*/ 28 w 34"/>
                      <a:gd name="T57" fmla="*/ 19 h 33"/>
                      <a:gd name="T58" fmla="*/ 30 w 34"/>
                      <a:gd name="T59" fmla="*/ 15 h 33"/>
                      <a:gd name="T60" fmla="*/ 31 w 34"/>
                      <a:gd name="T61" fmla="*/ 13 h 33"/>
                      <a:gd name="T62" fmla="*/ 32 w 34"/>
                      <a:gd name="T63" fmla="*/ 9 h 33"/>
                      <a:gd name="T64" fmla="*/ 33 w 34"/>
                      <a:gd name="T65" fmla="*/ 8 h 33"/>
                      <a:gd name="T66" fmla="*/ 34 w 34"/>
                      <a:gd name="T67" fmla="*/ 4 h 33"/>
                      <a:gd name="T68" fmla="*/ 34 w 34"/>
                      <a:gd name="T69" fmla="*/ 0 h 33"/>
                      <a:gd name="T70" fmla="*/ 21 w 34"/>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21" y="0"/>
                        </a:moveTo>
                        <a:lnTo>
                          <a:pt x="21" y="0"/>
                        </a:lnTo>
                        <a:lnTo>
                          <a:pt x="21" y="3"/>
                        </a:lnTo>
                        <a:lnTo>
                          <a:pt x="21" y="5"/>
                        </a:lnTo>
                        <a:lnTo>
                          <a:pt x="20" y="7"/>
                        </a:lnTo>
                        <a:lnTo>
                          <a:pt x="20" y="9"/>
                        </a:lnTo>
                        <a:lnTo>
                          <a:pt x="19" y="9"/>
                        </a:lnTo>
                        <a:lnTo>
                          <a:pt x="18" y="11"/>
                        </a:lnTo>
                        <a:lnTo>
                          <a:pt x="17" y="13"/>
                        </a:lnTo>
                        <a:lnTo>
                          <a:pt x="15" y="15"/>
                        </a:lnTo>
                        <a:lnTo>
                          <a:pt x="14" y="16"/>
                        </a:lnTo>
                        <a:lnTo>
                          <a:pt x="12" y="17"/>
                        </a:lnTo>
                        <a:lnTo>
                          <a:pt x="10" y="18"/>
                        </a:lnTo>
                        <a:lnTo>
                          <a:pt x="9" y="19"/>
                        </a:lnTo>
                        <a:lnTo>
                          <a:pt x="6" y="20"/>
                        </a:lnTo>
                        <a:lnTo>
                          <a:pt x="4" y="21"/>
                        </a:lnTo>
                        <a:lnTo>
                          <a:pt x="2" y="21"/>
                        </a:lnTo>
                        <a:lnTo>
                          <a:pt x="0" y="21"/>
                        </a:lnTo>
                        <a:lnTo>
                          <a:pt x="0" y="33"/>
                        </a:lnTo>
                        <a:lnTo>
                          <a:pt x="3" y="33"/>
                        </a:lnTo>
                        <a:lnTo>
                          <a:pt x="7" y="33"/>
                        </a:lnTo>
                        <a:lnTo>
                          <a:pt x="10" y="32"/>
                        </a:lnTo>
                        <a:lnTo>
                          <a:pt x="14" y="30"/>
                        </a:lnTo>
                        <a:lnTo>
                          <a:pt x="16" y="29"/>
                        </a:lnTo>
                        <a:lnTo>
                          <a:pt x="20" y="27"/>
                        </a:lnTo>
                        <a:lnTo>
                          <a:pt x="22" y="25"/>
                        </a:lnTo>
                        <a:lnTo>
                          <a:pt x="24" y="24"/>
                        </a:lnTo>
                        <a:lnTo>
                          <a:pt x="25" y="21"/>
                        </a:lnTo>
                        <a:lnTo>
                          <a:pt x="28" y="19"/>
                        </a:lnTo>
                        <a:lnTo>
                          <a:pt x="30" y="15"/>
                        </a:lnTo>
                        <a:lnTo>
                          <a:pt x="31" y="13"/>
                        </a:lnTo>
                        <a:lnTo>
                          <a:pt x="32" y="9"/>
                        </a:lnTo>
                        <a:lnTo>
                          <a:pt x="33" y="8"/>
                        </a:lnTo>
                        <a:lnTo>
                          <a:pt x="34" y="4"/>
                        </a:lnTo>
                        <a:lnTo>
                          <a:pt x="34" y="0"/>
                        </a:lnTo>
                        <a:lnTo>
                          <a:pt x="21"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4188"/>
                  <p:cNvSpPr>
                    <a:spLocks/>
                  </p:cNvSpPr>
                  <p:nvPr/>
                </p:nvSpPr>
                <p:spPr bwMode="auto">
                  <a:xfrm>
                    <a:off x="2355" y="3186"/>
                    <a:ext cx="34" cy="33"/>
                  </a:xfrm>
                  <a:custGeom>
                    <a:avLst/>
                    <a:gdLst>
                      <a:gd name="T0" fmla="*/ 21 w 34"/>
                      <a:gd name="T1" fmla="*/ 0 h 33"/>
                      <a:gd name="T2" fmla="*/ 21 w 34"/>
                      <a:gd name="T3" fmla="*/ 0 h 33"/>
                      <a:gd name="T4" fmla="*/ 21 w 34"/>
                      <a:gd name="T5" fmla="*/ 3 h 33"/>
                      <a:gd name="T6" fmla="*/ 21 w 34"/>
                      <a:gd name="T7" fmla="*/ 5 h 33"/>
                      <a:gd name="T8" fmla="*/ 20 w 34"/>
                      <a:gd name="T9" fmla="*/ 7 h 33"/>
                      <a:gd name="T10" fmla="*/ 20 w 34"/>
                      <a:gd name="T11" fmla="*/ 9 h 33"/>
                      <a:gd name="T12" fmla="*/ 19 w 34"/>
                      <a:gd name="T13" fmla="*/ 9 h 33"/>
                      <a:gd name="T14" fmla="*/ 18 w 34"/>
                      <a:gd name="T15" fmla="*/ 11 h 33"/>
                      <a:gd name="T16" fmla="*/ 17 w 34"/>
                      <a:gd name="T17" fmla="*/ 13 h 33"/>
                      <a:gd name="T18" fmla="*/ 15 w 34"/>
                      <a:gd name="T19" fmla="*/ 15 h 33"/>
                      <a:gd name="T20" fmla="*/ 14 w 34"/>
                      <a:gd name="T21" fmla="*/ 16 h 33"/>
                      <a:gd name="T22" fmla="*/ 12 w 34"/>
                      <a:gd name="T23" fmla="*/ 17 h 33"/>
                      <a:gd name="T24" fmla="*/ 10 w 34"/>
                      <a:gd name="T25" fmla="*/ 18 h 33"/>
                      <a:gd name="T26" fmla="*/ 9 w 34"/>
                      <a:gd name="T27" fmla="*/ 19 h 33"/>
                      <a:gd name="T28" fmla="*/ 6 w 34"/>
                      <a:gd name="T29" fmla="*/ 20 h 33"/>
                      <a:gd name="T30" fmla="*/ 4 w 34"/>
                      <a:gd name="T31" fmla="*/ 21 h 33"/>
                      <a:gd name="T32" fmla="*/ 2 w 34"/>
                      <a:gd name="T33" fmla="*/ 21 h 33"/>
                      <a:gd name="T34" fmla="*/ 0 w 34"/>
                      <a:gd name="T35" fmla="*/ 21 h 33"/>
                      <a:gd name="T36" fmla="*/ 0 w 34"/>
                      <a:gd name="T37" fmla="*/ 33 h 33"/>
                      <a:gd name="T38" fmla="*/ 3 w 34"/>
                      <a:gd name="T39" fmla="*/ 33 h 33"/>
                      <a:gd name="T40" fmla="*/ 7 w 34"/>
                      <a:gd name="T41" fmla="*/ 33 h 33"/>
                      <a:gd name="T42" fmla="*/ 10 w 34"/>
                      <a:gd name="T43" fmla="*/ 32 h 33"/>
                      <a:gd name="T44" fmla="*/ 14 w 34"/>
                      <a:gd name="T45" fmla="*/ 30 h 33"/>
                      <a:gd name="T46" fmla="*/ 16 w 34"/>
                      <a:gd name="T47" fmla="*/ 29 h 33"/>
                      <a:gd name="T48" fmla="*/ 20 w 34"/>
                      <a:gd name="T49" fmla="*/ 27 h 33"/>
                      <a:gd name="T50" fmla="*/ 22 w 34"/>
                      <a:gd name="T51" fmla="*/ 25 h 33"/>
                      <a:gd name="T52" fmla="*/ 24 w 34"/>
                      <a:gd name="T53" fmla="*/ 24 h 33"/>
                      <a:gd name="T54" fmla="*/ 25 w 34"/>
                      <a:gd name="T55" fmla="*/ 21 h 33"/>
                      <a:gd name="T56" fmla="*/ 28 w 34"/>
                      <a:gd name="T57" fmla="*/ 19 h 33"/>
                      <a:gd name="T58" fmla="*/ 30 w 34"/>
                      <a:gd name="T59" fmla="*/ 15 h 33"/>
                      <a:gd name="T60" fmla="*/ 31 w 34"/>
                      <a:gd name="T61" fmla="*/ 13 h 33"/>
                      <a:gd name="T62" fmla="*/ 32 w 34"/>
                      <a:gd name="T63" fmla="*/ 9 h 33"/>
                      <a:gd name="T64" fmla="*/ 33 w 34"/>
                      <a:gd name="T65" fmla="*/ 8 h 33"/>
                      <a:gd name="T66" fmla="*/ 34 w 34"/>
                      <a:gd name="T67" fmla="*/ 4 h 33"/>
                      <a:gd name="T68" fmla="*/ 34 w 34"/>
                      <a:gd name="T69" fmla="*/ 0 h 33"/>
                      <a:gd name="T70" fmla="*/ 21 w 34"/>
                      <a:gd name="T7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3">
                        <a:moveTo>
                          <a:pt x="21" y="0"/>
                        </a:moveTo>
                        <a:lnTo>
                          <a:pt x="21" y="0"/>
                        </a:lnTo>
                        <a:lnTo>
                          <a:pt x="21" y="3"/>
                        </a:lnTo>
                        <a:lnTo>
                          <a:pt x="21" y="5"/>
                        </a:lnTo>
                        <a:lnTo>
                          <a:pt x="20" y="7"/>
                        </a:lnTo>
                        <a:lnTo>
                          <a:pt x="20" y="9"/>
                        </a:lnTo>
                        <a:lnTo>
                          <a:pt x="19" y="9"/>
                        </a:lnTo>
                        <a:lnTo>
                          <a:pt x="18" y="11"/>
                        </a:lnTo>
                        <a:lnTo>
                          <a:pt x="17" y="13"/>
                        </a:lnTo>
                        <a:lnTo>
                          <a:pt x="15" y="15"/>
                        </a:lnTo>
                        <a:lnTo>
                          <a:pt x="14" y="16"/>
                        </a:lnTo>
                        <a:lnTo>
                          <a:pt x="12" y="17"/>
                        </a:lnTo>
                        <a:lnTo>
                          <a:pt x="10" y="18"/>
                        </a:lnTo>
                        <a:lnTo>
                          <a:pt x="9" y="19"/>
                        </a:lnTo>
                        <a:lnTo>
                          <a:pt x="6" y="20"/>
                        </a:lnTo>
                        <a:lnTo>
                          <a:pt x="4" y="21"/>
                        </a:lnTo>
                        <a:lnTo>
                          <a:pt x="2" y="21"/>
                        </a:lnTo>
                        <a:lnTo>
                          <a:pt x="0" y="21"/>
                        </a:lnTo>
                        <a:lnTo>
                          <a:pt x="0" y="33"/>
                        </a:lnTo>
                        <a:lnTo>
                          <a:pt x="3" y="33"/>
                        </a:lnTo>
                        <a:lnTo>
                          <a:pt x="7" y="33"/>
                        </a:lnTo>
                        <a:lnTo>
                          <a:pt x="10" y="32"/>
                        </a:lnTo>
                        <a:lnTo>
                          <a:pt x="14" y="30"/>
                        </a:lnTo>
                        <a:lnTo>
                          <a:pt x="16" y="29"/>
                        </a:lnTo>
                        <a:lnTo>
                          <a:pt x="20" y="27"/>
                        </a:lnTo>
                        <a:lnTo>
                          <a:pt x="22" y="25"/>
                        </a:lnTo>
                        <a:lnTo>
                          <a:pt x="24" y="24"/>
                        </a:lnTo>
                        <a:lnTo>
                          <a:pt x="25" y="21"/>
                        </a:lnTo>
                        <a:lnTo>
                          <a:pt x="28" y="19"/>
                        </a:lnTo>
                        <a:lnTo>
                          <a:pt x="30" y="15"/>
                        </a:lnTo>
                        <a:lnTo>
                          <a:pt x="31" y="13"/>
                        </a:lnTo>
                        <a:lnTo>
                          <a:pt x="32" y="9"/>
                        </a:lnTo>
                        <a:lnTo>
                          <a:pt x="33" y="8"/>
                        </a:lnTo>
                        <a:lnTo>
                          <a:pt x="34" y="4"/>
                        </a:lnTo>
                        <a:lnTo>
                          <a:pt x="34" y="0"/>
                        </a:lnTo>
                        <a:lnTo>
                          <a:pt x="21"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300" name="Group 4189"/>
                <p:cNvGrpSpPr>
                  <a:grpSpLocks/>
                </p:cNvGrpSpPr>
                <p:nvPr/>
              </p:nvGrpSpPr>
              <p:grpSpPr bwMode="auto">
                <a:xfrm>
                  <a:off x="2355" y="3150"/>
                  <a:ext cx="34" cy="31"/>
                  <a:chOff x="2355" y="3150"/>
                  <a:chExt cx="34" cy="31"/>
                </a:xfrm>
              </p:grpSpPr>
              <p:sp>
                <p:nvSpPr>
                  <p:cNvPr id="317" name="Freeform 4190"/>
                  <p:cNvSpPr>
                    <a:spLocks/>
                  </p:cNvSpPr>
                  <p:nvPr/>
                </p:nvSpPr>
                <p:spPr bwMode="auto">
                  <a:xfrm>
                    <a:off x="2355" y="3150"/>
                    <a:ext cx="34" cy="31"/>
                  </a:xfrm>
                  <a:custGeom>
                    <a:avLst/>
                    <a:gdLst>
                      <a:gd name="T0" fmla="*/ 0 w 34"/>
                      <a:gd name="T1" fmla="*/ 11 h 31"/>
                      <a:gd name="T2" fmla="*/ 0 w 34"/>
                      <a:gd name="T3" fmla="*/ 11 h 31"/>
                      <a:gd name="T4" fmla="*/ 2 w 34"/>
                      <a:gd name="T5" fmla="*/ 12 h 31"/>
                      <a:gd name="T6" fmla="*/ 4 w 34"/>
                      <a:gd name="T7" fmla="*/ 12 h 31"/>
                      <a:gd name="T8" fmla="*/ 6 w 34"/>
                      <a:gd name="T9" fmla="*/ 13 h 31"/>
                      <a:gd name="T10" fmla="*/ 9 w 34"/>
                      <a:gd name="T11" fmla="*/ 13 h 31"/>
                      <a:gd name="T12" fmla="*/ 10 w 34"/>
                      <a:gd name="T13" fmla="*/ 14 h 31"/>
                      <a:gd name="T14" fmla="*/ 12 w 34"/>
                      <a:gd name="T15" fmla="*/ 16 h 31"/>
                      <a:gd name="T16" fmla="*/ 14 w 34"/>
                      <a:gd name="T17" fmla="*/ 16 h 31"/>
                      <a:gd name="T18" fmla="*/ 15 w 34"/>
                      <a:gd name="T19" fmla="*/ 18 h 31"/>
                      <a:gd name="T20" fmla="*/ 17 w 34"/>
                      <a:gd name="T21" fmla="*/ 19 h 31"/>
                      <a:gd name="T22" fmla="*/ 18 w 34"/>
                      <a:gd name="T23" fmla="*/ 21 h 31"/>
                      <a:gd name="T24" fmla="*/ 19 w 34"/>
                      <a:gd name="T25" fmla="*/ 22 h 31"/>
                      <a:gd name="T26" fmla="*/ 20 w 34"/>
                      <a:gd name="T27" fmla="*/ 24 h 31"/>
                      <a:gd name="T28" fmla="*/ 20 w 34"/>
                      <a:gd name="T29" fmla="*/ 26 h 31"/>
                      <a:gd name="T30" fmla="*/ 21 w 34"/>
                      <a:gd name="T31" fmla="*/ 27 h 31"/>
                      <a:gd name="T32" fmla="*/ 21 w 34"/>
                      <a:gd name="T33" fmla="*/ 29 h 31"/>
                      <a:gd name="T34" fmla="*/ 21 w 34"/>
                      <a:gd name="T35" fmla="*/ 31 h 31"/>
                      <a:gd name="T36" fmla="*/ 34 w 34"/>
                      <a:gd name="T37" fmla="*/ 31 h 31"/>
                      <a:gd name="T38" fmla="*/ 34 w 34"/>
                      <a:gd name="T39" fmla="*/ 27 h 31"/>
                      <a:gd name="T40" fmla="*/ 33 w 34"/>
                      <a:gd name="T41" fmla="*/ 25 h 31"/>
                      <a:gd name="T42" fmla="*/ 32 w 34"/>
                      <a:gd name="T43" fmla="*/ 22 h 31"/>
                      <a:gd name="T44" fmla="*/ 31 w 34"/>
                      <a:gd name="T45" fmla="*/ 19 h 31"/>
                      <a:gd name="T46" fmla="*/ 30 w 34"/>
                      <a:gd name="T47" fmla="*/ 16 h 31"/>
                      <a:gd name="T48" fmla="*/ 28 w 34"/>
                      <a:gd name="T49" fmla="*/ 14 h 31"/>
                      <a:gd name="T50" fmla="*/ 25 w 34"/>
                      <a:gd name="T51" fmla="*/ 11 h 31"/>
                      <a:gd name="T52" fmla="*/ 24 w 34"/>
                      <a:gd name="T53" fmla="*/ 10 h 31"/>
                      <a:gd name="T54" fmla="*/ 22 w 34"/>
                      <a:gd name="T55" fmla="*/ 8 h 31"/>
                      <a:gd name="T56" fmla="*/ 20 w 34"/>
                      <a:gd name="T57" fmla="*/ 5 h 31"/>
                      <a:gd name="T58" fmla="*/ 16 w 34"/>
                      <a:gd name="T59" fmla="*/ 4 h 31"/>
                      <a:gd name="T60" fmla="*/ 14 w 34"/>
                      <a:gd name="T61" fmla="*/ 4 h 31"/>
                      <a:gd name="T62" fmla="*/ 10 w 34"/>
                      <a:gd name="T63" fmla="*/ 2 h 31"/>
                      <a:gd name="T64" fmla="*/ 7 w 34"/>
                      <a:gd name="T65" fmla="*/ 1 h 31"/>
                      <a:gd name="T66" fmla="*/ 3 w 34"/>
                      <a:gd name="T67" fmla="*/ 1 h 31"/>
                      <a:gd name="T68" fmla="*/ 0 w 34"/>
                      <a:gd name="T69" fmla="*/ 0 h 31"/>
                      <a:gd name="T70" fmla="*/ 0 w 34"/>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0" y="11"/>
                        </a:moveTo>
                        <a:lnTo>
                          <a:pt x="0" y="11"/>
                        </a:lnTo>
                        <a:lnTo>
                          <a:pt x="2" y="12"/>
                        </a:lnTo>
                        <a:lnTo>
                          <a:pt x="4" y="12"/>
                        </a:lnTo>
                        <a:lnTo>
                          <a:pt x="6" y="13"/>
                        </a:lnTo>
                        <a:lnTo>
                          <a:pt x="9" y="13"/>
                        </a:lnTo>
                        <a:lnTo>
                          <a:pt x="10" y="14"/>
                        </a:lnTo>
                        <a:lnTo>
                          <a:pt x="12" y="16"/>
                        </a:lnTo>
                        <a:lnTo>
                          <a:pt x="14" y="16"/>
                        </a:lnTo>
                        <a:lnTo>
                          <a:pt x="15" y="18"/>
                        </a:lnTo>
                        <a:lnTo>
                          <a:pt x="17" y="19"/>
                        </a:lnTo>
                        <a:lnTo>
                          <a:pt x="18" y="21"/>
                        </a:lnTo>
                        <a:lnTo>
                          <a:pt x="19" y="22"/>
                        </a:lnTo>
                        <a:lnTo>
                          <a:pt x="20" y="24"/>
                        </a:lnTo>
                        <a:lnTo>
                          <a:pt x="20" y="26"/>
                        </a:lnTo>
                        <a:lnTo>
                          <a:pt x="21" y="27"/>
                        </a:lnTo>
                        <a:lnTo>
                          <a:pt x="21" y="29"/>
                        </a:lnTo>
                        <a:lnTo>
                          <a:pt x="21" y="31"/>
                        </a:lnTo>
                        <a:lnTo>
                          <a:pt x="34" y="31"/>
                        </a:lnTo>
                        <a:lnTo>
                          <a:pt x="34" y="27"/>
                        </a:lnTo>
                        <a:lnTo>
                          <a:pt x="33" y="25"/>
                        </a:lnTo>
                        <a:lnTo>
                          <a:pt x="32" y="22"/>
                        </a:lnTo>
                        <a:lnTo>
                          <a:pt x="31" y="19"/>
                        </a:lnTo>
                        <a:lnTo>
                          <a:pt x="30" y="16"/>
                        </a:lnTo>
                        <a:lnTo>
                          <a:pt x="28" y="14"/>
                        </a:lnTo>
                        <a:lnTo>
                          <a:pt x="25" y="11"/>
                        </a:lnTo>
                        <a:lnTo>
                          <a:pt x="24" y="10"/>
                        </a:lnTo>
                        <a:lnTo>
                          <a:pt x="22" y="8"/>
                        </a:lnTo>
                        <a:lnTo>
                          <a:pt x="20" y="5"/>
                        </a:lnTo>
                        <a:lnTo>
                          <a:pt x="16" y="4"/>
                        </a:lnTo>
                        <a:lnTo>
                          <a:pt x="14" y="4"/>
                        </a:lnTo>
                        <a:lnTo>
                          <a:pt x="10" y="2"/>
                        </a:lnTo>
                        <a:lnTo>
                          <a:pt x="7" y="1"/>
                        </a:lnTo>
                        <a:lnTo>
                          <a:pt x="3" y="1"/>
                        </a:lnTo>
                        <a:lnTo>
                          <a:pt x="0" y="0"/>
                        </a:lnTo>
                        <a:lnTo>
                          <a:pt x="0" y="11"/>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4191"/>
                  <p:cNvSpPr>
                    <a:spLocks/>
                  </p:cNvSpPr>
                  <p:nvPr/>
                </p:nvSpPr>
                <p:spPr bwMode="auto">
                  <a:xfrm>
                    <a:off x="2355" y="3150"/>
                    <a:ext cx="34" cy="31"/>
                  </a:xfrm>
                  <a:custGeom>
                    <a:avLst/>
                    <a:gdLst>
                      <a:gd name="T0" fmla="*/ 0 w 34"/>
                      <a:gd name="T1" fmla="*/ 11 h 31"/>
                      <a:gd name="T2" fmla="*/ 0 w 34"/>
                      <a:gd name="T3" fmla="*/ 11 h 31"/>
                      <a:gd name="T4" fmla="*/ 2 w 34"/>
                      <a:gd name="T5" fmla="*/ 12 h 31"/>
                      <a:gd name="T6" fmla="*/ 4 w 34"/>
                      <a:gd name="T7" fmla="*/ 12 h 31"/>
                      <a:gd name="T8" fmla="*/ 6 w 34"/>
                      <a:gd name="T9" fmla="*/ 13 h 31"/>
                      <a:gd name="T10" fmla="*/ 9 w 34"/>
                      <a:gd name="T11" fmla="*/ 13 h 31"/>
                      <a:gd name="T12" fmla="*/ 10 w 34"/>
                      <a:gd name="T13" fmla="*/ 14 h 31"/>
                      <a:gd name="T14" fmla="*/ 12 w 34"/>
                      <a:gd name="T15" fmla="*/ 16 h 31"/>
                      <a:gd name="T16" fmla="*/ 14 w 34"/>
                      <a:gd name="T17" fmla="*/ 16 h 31"/>
                      <a:gd name="T18" fmla="*/ 15 w 34"/>
                      <a:gd name="T19" fmla="*/ 18 h 31"/>
                      <a:gd name="T20" fmla="*/ 17 w 34"/>
                      <a:gd name="T21" fmla="*/ 19 h 31"/>
                      <a:gd name="T22" fmla="*/ 18 w 34"/>
                      <a:gd name="T23" fmla="*/ 21 h 31"/>
                      <a:gd name="T24" fmla="*/ 19 w 34"/>
                      <a:gd name="T25" fmla="*/ 22 h 31"/>
                      <a:gd name="T26" fmla="*/ 20 w 34"/>
                      <a:gd name="T27" fmla="*/ 24 h 31"/>
                      <a:gd name="T28" fmla="*/ 20 w 34"/>
                      <a:gd name="T29" fmla="*/ 26 h 31"/>
                      <a:gd name="T30" fmla="*/ 21 w 34"/>
                      <a:gd name="T31" fmla="*/ 27 h 31"/>
                      <a:gd name="T32" fmla="*/ 21 w 34"/>
                      <a:gd name="T33" fmla="*/ 29 h 31"/>
                      <a:gd name="T34" fmla="*/ 21 w 34"/>
                      <a:gd name="T35" fmla="*/ 31 h 31"/>
                      <a:gd name="T36" fmla="*/ 34 w 34"/>
                      <a:gd name="T37" fmla="*/ 31 h 31"/>
                      <a:gd name="T38" fmla="*/ 34 w 34"/>
                      <a:gd name="T39" fmla="*/ 27 h 31"/>
                      <a:gd name="T40" fmla="*/ 33 w 34"/>
                      <a:gd name="T41" fmla="*/ 25 h 31"/>
                      <a:gd name="T42" fmla="*/ 32 w 34"/>
                      <a:gd name="T43" fmla="*/ 22 h 31"/>
                      <a:gd name="T44" fmla="*/ 31 w 34"/>
                      <a:gd name="T45" fmla="*/ 19 h 31"/>
                      <a:gd name="T46" fmla="*/ 30 w 34"/>
                      <a:gd name="T47" fmla="*/ 16 h 31"/>
                      <a:gd name="T48" fmla="*/ 28 w 34"/>
                      <a:gd name="T49" fmla="*/ 14 h 31"/>
                      <a:gd name="T50" fmla="*/ 25 w 34"/>
                      <a:gd name="T51" fmla="*/ 11 h 31"/>
                      <a:gd name="T52" fmla="*/ 24 w 34"/>
                      <a:gd name="T53" fmla="*/ 10 h 31"/>
                      <a:gd name="T54" fmla="*/ 22 w 34"/>
                      <a:gd name="T55" fmla="*/ 8 h 31"/>
                      <a:gd name="T56" fmla="*/ 20 w 34"/>
                      <a:gd name="T57" fmla="*/ 5 h 31"/>
                      <a:gd name="T58" fmla="*/ 16 w 34"/>
                      <a:gd name="T59" fmla="*/ 4 h 31"/>
                      <a:gd name="T60" fmla="*/ 14 w 34"/>
                      <a:gd name="T61" fmla="*/ 4 h 31"/>
                      <a:gd name="T62" fmla="*/ 10 w 34"/>
                      <a:gd name="T63" fmla="*/ 2 h 31"/>
                      <a:gd name="T64" fmla="*/ 7 w 34"/>
                      <a:gd name="T65" fmla="*/ 1 h 31"/>
                      <a:gd name="T66" fmla="*/ 3 w 34"/>
                      <a:gd name="T67" fmla="*/ 1 h 31"/>
                      <a:gd name="T68" fmla="*/ 0 w 34"/>
                      <a:gd name="T69" fmla="*/ 0 h 31"/>
                      <a:gd name="T70" fmla="*/ 0 w 34"/>
                      <a:gd name="T7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31">
                        <a:moveTo>
                          <a:pt x="0" y="11"/>
                        </a:moveTo>
                        <a:lnTo>
                          <a:pt x="0" y="11"/>
                        </a:lnTo>
                        <a:lnTo>
                          <a:pt x="2" y="12"/>
                        </a:lnTo>
                        <a:lnTo>
                          <a:pt x="4" y="12"/>
                        </a:lnTo>
                        <a:lnTo>
                          <a:pt x="6" y="13"/>
                        </a:lnTo>
                        <a:lnTo>
                          <a:pt x="9" y="13"/>
                        </a:lnTo>
                        <a:lnTo>
                          <a:pt x="10" y="14"/>
                        </a:lnTo>
                        <a:lnTo>
                          <a:pt x="12" y="16"/>
                        </a:lnTo>
                        <a:lnTo>
                          <a:pt x="14" y="16"/>
                        </a:lnTo>
                        <a:lnTo>
                          <a:pt x="15" y="18"/>
                        </a:lnTo>
                        <a:lnTo>
                          <a:pt x="17" y="19"/>
                        </a:lnTo>
                        <a:lnTo>
                          <a:pt x="18" y="21"/>
                        </a:lnTo>
                        <a:lnTo>
                          <a:pt x="19" y="22"/>
                        </a:lnTo>
                        <a:lnTo>
                          <a:pt x="20" y="24"/>
                        </a:lnTo>
                        <a:lnTo>
                          <a:pt x="20" y="26"/>
                        </a:lnTo>
                        <a:lnTo>
                          <a:pt x="21" y="27"/>
                        </a:lnTo>
                        <a:lnTo>
                          <a:pt x="21" y="29"/>
                        </a:lnTo>
                        <a:lnTo>
                          <a:pt x="21" y="31"/>
                        </a:lnTo>
                        <a:lnTo>
                          <a:pt x="34" y="31"/>
                        </a:lnTo>
                        <a:lnTo>
                          <a:pt x="34" y="27"/>
                        </a:lnTo>
                        <a:lnTo>
                          <a:pt x="33" y="25"/>
                        </a:lnTo>
                        <a:lnTo>
                          <a:pt x="32" y="22"/>
                        </a:lnTo>
                        <a:lnTo>
                          <a:pt x="31" y="19"/>
                        </a:lnTo>
                        <a:lnTo>
                          <a:pt x="30" y="16"/>
                        </a:lnTo>
                        <a:lnTo>
                          <a:pt x="28" y="14"/>
                        </a:lnTo>
                        <a:lnTo>
                          <a:pt x="25" y="11"/>
                        </a:lnTo>
                        <a:lnTo>
                          <a:pt x="24" y="10"/>
                        </a:lnTo>
                        <a:lnTo>
                          <a:pt x="22" y="8"/>
                        </a:lnTo>
                        <a:lnTo>
                          <a:pt x="20" y="5"/>
                        </a:lnTo>
                        <a:lnTo>
                          <a:pt x="16" y="4"/>
                        </a:lnTo>
                        <a:lnTo>
                          <a:pt x="14" y="4"/>
                        </a:lnTo>
                        <a:lnTo>
                          <a:pt x="10" y="2"/>
                        </a:lnTo>
                        <a:lnTo>
                          <a:pt x="7" y="1"/>
                        </a:lnTo>
                        <a:lnTo>
                          <a:pt x="3" y="1"/>
                        </a:lnTo>
                        <a:lnTo>
                          <a:pt x="0" y="0"/>
                        </a:lnTo>
                        <a:lnTo>
                          <a:pt x="0" y="11"/>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301" name="Group 4192"/>
                <p:cNvGrpSpPr>
                  <a:grpSpLocks/>
                </p:cNvGrpSpPr>
                <p:nvPr/>
              </p:nvGrpSpPr>
              <p:grpSpPr bwMode="auto">
                <a:xfrm>
                  <a:off x="2297" y="3214"/>
                  <a:ext cx="309" cy="14"/>
                  <a:chOff x="2297" y="3214"/>
                  <a:chExt cx="309" cy="14"/>
                </a:xfrm>
              </p:grpSpPr>
              <p:sp>
                <p:nvSpPr>
                  <p:cNvPr id="315" name="Freeform 4193"/>
                  <p:cNvSpPr>
                    <a:spLocks/>
                  </p:cNvSpPr>
                  <p:nvPr/>
                </p:nvSpPr>
                <p:spPr bwMode="auto">
                  <a:xfrm>
                    <a:off x="2297" y="3214"/>
                    <a:ext cx="309" cy="14"/>
                  </a:xfrm>
                  <a:custGeom>
                    <a:avLst/>
                    <a:gdLst>
                      <a:gd name="T0" fmla="*/ 0 w 309"/>
                      <a:gd name="T1" fmla="*/ 7 h 14"/>
                      <a:gd name="T2" fmla="*/ 6 w 309"/>
                      <a:gd name="T3" fmla="*/ 14 h 14"/>
                      <a:gd name="T4" fmla="*/ 309 w 309"/>
                      <a:gd name="T5" fmla="*/ 14 h 14"/>
                      <a:gd name="T6" fmla="*/ 309 w 309"/>
                      <a:gd name="T7" fmla="*/ 0 h 14"/>
                      <a:gd name="T8" fmla="*/ 6 w 309"/>
                      <a:gd name="T9" fmla="*/ 0 h 14"/>
                      <a:gd name="T10" fmla="*/ 14 w 309"/>
                      <a:gd name="T11" fmla="*/ 7 h 14"/>
                      <a:gd name="T12" fmla="*/ 0 w 309"/>
                      <a:gd name="T13" fmla="*/ 7 h 14"/>
                      <a:gd name="T14" fmla="*/ 0 w 309"/>
                      <a:gd name="T15" fmla="*/ 14 h 14"/>
                      <a:gd name="T16" fmla="*/ 6 w 309"/>
                      <a:gd name="T17" fmla="*/ 14 h 14"/>
                      <a:gd name="T18" fmla="*/ 0 w 309"/>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14">
                        <a:moveTo>
                          <a:pt x="0" y="7"/>
                        </a:moveTo>
                        <a:lnTo>
                          <a:pt x="6" y="14"/>
                        </a:lnTo>
                        <a:lnTo>
                          <a:pt x="309" y="14"/>
                        </a:lnTo>
                        <a:lnTo>
                          <a:pt x="309" y="0"/>
                        </a:lnTo>
                        <a:lnTo>
                          <a:pt x="6" y="0"/>
                        </a:lnTo>
                        <a:lnTo>
                          <a:pt x="14" y="7"/>
                        </a:lnTo>
                        <a:lnTo>
                          <a:pt x="0" y="7"/>
                        </a:lnTo>
                        <a:lnTo>
                          <a:pt x="0" y="14"/>
                        </a:lnTo>
                        <a:lnTo>
                          <a:pt x="6" y="14"/>
                        </a:lnTo>
                        <a:lnTo>
                          <a:pt x="0" y="7"/>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4194"/>
                  <p:cNvSpPr>
                    <a:spLocks/>
                  </p:cNvSpPr>
                  <p:nvPr/>
                </p:nvSpPr>
                <p:spPr bwMode="auto">
                  <a:xfrm>
                    <a:off x="2297" y="3214"/>
                    <a:ext cx="309" cy="14"/>
                  </a:xfrm>
                  <a:custGeom>
                    <a:avLst/>
                    <a:gdLst>
                      <a:gd name="T0" fmla="*/ 0 w 309"/>
                      <a:gd name="T1" fmla="*/ 7 h 14"/>
                      <a:gd name="T2" fmla="*/ 6 w 309"/>
                      <a:gd name="T3" fmla="*/ 14 h 14"/>
                      <a:gd name="T4" fmla="*/ 309 w 309"/>
                      <a:gd name="T5" fmla="*/ 14 h 14"/>
                      <a:gd name="T6" fmla="*/ 309 w 309"/>
                      <a:gd name="T7" fmla="*/ 0 h 14"/>
                      <a:gd name="T8" fmla="*/ 6 w 309"/>
                      <a:gd name="T9" fmla="*/ 0 h 14"/>
                      <a:gd name="T10" fmla="*/ 14 w 309"/>
                      <a:gd name="T11" fmla="*/ 7 h 14"/>
                      <a:gd name="T12" fmla="*/ 0 w 309"/>
                      <a:gd name="T13" fmla="*/ 7 h 14"/>
                      <a:gd name="T14" fmla="*/ 0 w 309"/>
                      <a:gd name="T15" fmla="*/ 14 h 14"/>
                      <a:gd name="T16" fmla="*/ 6 w 309"/>
                      <a:gd name="T17" fmla="*/ 14 h 14"/>
                      <a:gd name="T18" fmla="*/ 0 w 309"/>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14">
                        <a:moveTo>
                          <a:pt x="0" y="7"/>
                        </a:moveTo>
                        <a:lnTo>
                          <a:pt x="6" y="14"/>
                        </a:lnTo>
                        <a:lnTo>
                          <a:pt x="309" y="14"/>
                        </a:lnTo>
                        <a:lnTo>
                          <a:pt x="309" y="0"/>
                        </a:lnTo>
                        <a:lnTo>
                          <a:pt x="6" y="0"/>
                        </a:lnTo>
                        <a:lnTo>
                          <a:pt x="14" y="7"/>
                        </a:lnTo>
                        <a:lnTo>
                          <a:pt x="0" y="7"/>
                        </a:lnTo>
                        <a:lnTo>
                          <a:pt x="0" y="14"/>
                        </a:lnTo>
                        <a:lnTo>
                          <a:pt x="6" y="14"/>
                        </a:lnTo>
                        <a:lnTo>
                          <a:pt x="0" y="7"/>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302" name="Group 4195"/>
                <p:cNvGrpSpPr>
                  <a:grpSpLocks/>
                </p:cNvGrpSpPr>
                <p:nvPr/>
              </p:nvGrpSpPr>
              <p:grpSpPr bwMode="auto">
                <a:xfrm>
                  <a:off x="2297" y="3146"/>
                  <a:ext cx="15" cy="73"/>
                  <a:chOff x="2297" y="3146"/>
                  <a:chExt cx="15" cy="73"/>
                </a:xfrm>
              </p:grpSpPr>
              <p:sp>
                <p:nvSpPr>
                  <p:cNvPr id="313" name="Freeform 4196"/>
                  <p:cNvSpPr>
                    <a:spLocks/>
                  </p:cNvSpPr>
                  <p:nvPr/>
                </p:nvSpPr>
                <p:spPr bwMode="auto">
                  <a:xfrm>
                    <a:off x="2297" y="3146"/>
                    <a:ext cx="15" cy="73"/>
                  </a:xfrm>
                  <a:custGeom>
                    <a:avLst/>
                    <a:gdLst>
                      <a:gd name="T0" fmla="*/ 6 w 15"/>
                      <a:gd name="T1" fmla="*/ 0 h 73"/>
                      <a:gd name="T2" fmla="*/ 0 w 15"/>
                      <a:gd name="T3" fmla="*/ 7 h 73"/>
                      <a:gd name="T4" fmla="*/ 0 w 15"/>
                      <a:gd name="T5" fmla="*/ 73 h 73"/>
                      <a:gd name="T6" fmla="*/ 15 w 15"/>
                      <a:gd name="T7" fmla="*/ 73 h 73"/>
                      <a:gd name="T8" fmla="*/ 15 w 15"/>
                      <a:gd name="T9" fmla="*/ 7 h 73"/>
                      <a:gd name="T10" fmla="*/ 6 w 15"/>
                      <a:gd name="T11" fmla="*/ 13 h 73"/>
                      <a:gd name="T12" fmla="*/ 6 w 15"/>
                      <a:gd name="T13" fmla="*/ 0 h 73"/>
                      <a:gd name="T14" fmla="*/ 0 w 15"/>
                      <a:gd name="T15" fmla="*/ 0 h 73"/>
                      <a:gd name="T16" fmla="*/ 0 w 15"/>
                      <a:gd name="T17" fmla="*/ 7 h 73"/>
                      <a:gd name="T18" fmla="*/ 6 w 1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3">
                        <a:moveTo>
                          <a:pt x="6" y="0"/>
                        </a:moveTo>
                        <a:lnTo>
                          <a:pt x="0" y="7"/>
                        </a:lnTo>
                        <a:lnTo>
                          <a:pt x="0" y="73"/>
                        </a:lnTo>
                        <a:lnTo>
                          <a:pt x="15" y="73"/>
                        </a:lnTo>
                        <a:lnTo>
                          <a:pt x="15" y="7"/>
                        </a:lnTo>
                        <a:lnTo>
                          <a:pt x="6" y="13"/>
                        </a:lnTo>
                        <a:lnTo>
                          <a:pt x="6" y="0"/>
                        </a:lnTo>
                        <a:lnTo>
                          <a:pt x="0" y="0"/>
                        </a:lnTo>
                        <a:lnTo>
                          <a:pt x="0" y="7"/>
                        </a:lnTo>
                        <a:lnTo>
                          <a:pt x="6" y="0"/>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4197"/>
                  <p:cNvSpPr>
                    <a:spLocks/>
                  </p:cNvSpPr>
                  <p:nvPr/>
                </p:nvSpPr>
                <p:spPr bwMode="auto">
                  <a:xfrm>
                    <a:off x="2297" y="3146"/>
                    <a:ext cx="15" cy="73"/>
                  </a:xfrm>
                  <a:custGeom>
                    <a:avLst/>
                    <a:gdLst>
                      <a:gd name="T0" fmla="*/ 6 w 15"/>
                      <a:gd name="T1" fmla="*/ 0 h 73"/>
                      <a:gd name="T2" fmla="*/ 0 w 15"/>
                      <a:gd name="T3" fmla="*/ 7 h 73"/>
                      <a:gd name="T4" fmla="*/ 0 w 15"/>
                      <a:gd name="T5" fmla="*/ 73 h 73"/>
                      <a:gd name="T6" fmla="*/ 15 w 15"/>
                      <a:gd name="T7" fmla="*/ 73 h 73"/>
                      <a:gd name="T8" fmla="*/ 15 w 15"/>
                      <a:gd name="T9" fmla="*/ 7 h 73"/>
                      <a:gd name="T10" fmla="*/ 6 w 15"/>
                      <a:gd name="T11" fmla="*/ 13 h 73"/>
                      <a:gd name="T12" fmla="*/ 6 w 15"/>
                      <a:gd name="T13" fmla="*/ 0 h 73"/>
                      <a:gd name="T14" fmla="*/ 0 w 15"/>
                      <a:gd name="T15" fmla="*/ 0 h 73"/>
                      <a:gd name="T16" fmla="*/ 0 w 15"/>
                      <a:gd name="T17" fmla="*/ 7 h 73"/>
                      <a:gd name="T18" fmla="*/ 6 w 15"/>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3">
                        <a:moveTo>
                          <a:pt x="6" y="0"/>
                        </a:moveTo>
                        <a:lnTo>
                          <a:pt x="0" y="7"/>
                        </a:lnTo>
                        <a:lnTo>
                          <a:pt x="0" y="73"/>
                        </a:lnTo>
                        <a:lnTo>
                          <a:pt x="15" y="73"/>
                        </a:lnTo>
                        <a:lnTo>
                          <a:pt x="15" y="7"/>
                        </a:lnTo>
                        <a:lnTo>
                          <a:pt x="6" y="13"/>
                        </a:lnTo>
                        <a:lnTo>
                          <a:pt x="6" y="0"/>
                        </a:lnTo>
                        <a:lnTo>
                          <a:pt x="0" y="0"/>
                        </a:lnTo>
                        <a:lnTo>
                          <a:pt x="0" y="7"/>
                        </a:lnTo>
                        <a:lnTo>
                          <a:pt x="6" y="0"/>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303" name="Group 4198"/>
                <p:cNvGrpSpPr>
                  <a:grpSpLocks/>
                </p:cNvGrpSpPr>
                <p:nvPr/>
              </p:nvGrpSpPr>
              <p:grpSpPr bwMode="auto">
                <a:xfrm>
                  <a:off x="2303" y="3142"/>
                  <a:ext cx="43" cy="13"/>
                  <a:chOff x="2303" y="3142"/>
                  <a:chExt cx="43" cy="13"/>
                </a:xfrm>
              </p:grpSpPr>
              <p:sp>
                <p:nvSpPr>
                  <p:cNvPr id="311" name="Freeform 4199"/>
                  <p:cNvSpPr>
                    <a:spLocks/>
                  </p:cNvSpPr>
                  <p:nvPr/>
                </p:nvSpPr>
                <p:spPr bwMode="auto">
                  <a:xfrm>
                    <a:off x="2303" y="3142"/>
                    <a:ext cx="43" cy="13"/>
                  </a:xfrm>
                  <a:custGeom>
                    <a:avLst/>
                    <a:gdLst>
                      <a:gd name="T0" fmla="*/ 31 w 43"/>
                      <a:gd name="T1" fmla="*/ 7 h 13"/>
                      <a:gd name="T2" fmla="*/ 37 w 43"/>
                      <a:gd name="T3" fmla="*/ 1 h 13"/>
                      <a:gd name="T4" fmla="*/ 0 w 43"/>
                      <a:gd name="T5" fmla="*/ 0 h 13"/>
                      <a:gd name="T6" fmla="*/ 0 w 43"/>
                      <a:gd name="T7" fmla="*/ 13 h 13"/>
                      <a:gd name="T8" fmla="*/ 37 w 43"/>
                      <a:gd name="T9" fmla="*/ 13 h 13"/>
                      <a:gd name="T10" fmla="*/ 43 w 43"/>
                      <a:gd name="T11" fmla="*/ 7 h 13"/>
                      <a:gd name="T12" fmla="*/ 37 w 43"/>
                      <a:gd name="T13" fmla="*/ 13 h 13"/>
                      <a:gd name="T14" fmla="*/ 43 w 43"/>
                      <a:gd name="T15" fmla="*/ 13 h 13"/>
                      <a:gd name="T16" fmla="*/ 43 w 43"/>
                      <a:gd name="T17" fmla="*/ 7 h 13"/>
                      <a:gd name="T18" fmla="*/ 31 w 43"/>
                      <a:gd name="T1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
                        <a:moveTo>
                          <a:pt x="31" y="7"/>
                        </a:moveTo>
                        <a:lnTo>
                          <a:pt x="37" y="1"/>
                        </a:lnTo>
                        <a:lnTo>
                          <a:pt x="0" y="0"/>
                        </a:lnTo>
                        <a:lnTo>
                          <a:pt x="0" y="13"/>
                        </a:lnTo>
                        <a:lnTo>
                          <a:pt x="37" y="13"/>
                        </a:lnTo>
                        <a:lnTo>
                          <a:pt x="43" y="7"/>
                        </a:lnTo>
                        <a:lnTo>
                          <a:pt x="37" y="13"/>
                        </a:lnTo>
                        <a:lnTo>
                          <a:pt x="43" y="13"/>
                        </a:lnTo>
                        <a:lnTo>
                          <a:pt x="43" y="7"/>
                        </a:lnTo>
                        <a:lnTo>
                          <a:pt x="31" y="7"/>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4200"/>
                  <p:cNvSpPr>
                    <a:spLocks/>
                  </p:cNvSpPr>
                  <p:nvPr/>
                </p:nvSpPr>
                <p:spPr bwMode="auto">
                  <a:xfrm>
                    <a:off x="2303" y="3142"/>
                    <a:ext cx="43" cy="13"/>
                  </a:xfrm>
                  <a:custGeom>
                    <a:avLst/>
                    <a:gdLst>
                      <a:gd name="T0" fmla="*/ 31 w 43"/>
                      <a:gd name="T1" fmla="*/ 7 h 13"/>
                      <a:gd name="T2" fmla="*/ 37 w 43"/>
                      <a:gd name="T3" fmla="*/ 1 h 13"/>
                      <a:gd name="T4" fmla="*/ 0 w 43"/>
                      <a:gd name="T5" fmla="*/ 0 h 13"/>
                      <a:gd name="T6" fmla="*/ 0 w 43"/>
                      <a:gd name="T7" fmla="*/ 13 h 13"/>
                      <a:gd name="T8" fmla="*/ 37 w 43"/>
                      <a:gd name="T9" fmla="*/ 13 h 13"/>
                      <a:gd name="T10" fmla="*/ 43 w 43"/>
                      <a:gd name="T11" fmla="*/ 7 h 13"/>
                      <a:gd name="T12" fmla="*/ 37 w 43"/>
                      <a:gd name="T13" fmla="*/ 13 h 13"/>
                      <a:gd name="T14" fmla="*/ 43 w 43"/>
                      <a:gd name="T15" fmla="*/ 13 h 13"/>
                      <a:gd name="T16" fmla="*/ 43 w 43"/>
                      <a:gd name="T17" fmla="*/ 7 h 13"/>
                      <a:gd name="T18" fmla="*/ 31 w 43"/>
                      <a:gd name="T1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
                        <a:moveTo>
                          <a:pt x="31" y="7"/>
                        </a:moveTo>
                        <a:lnTo>
                          <a:pt x="37" y="1"/>
                        </a:lnTo>
                        <a:lnTo>
                          <a:pt x="0" y="0"/>
                        </a:lnTo>
                        <a:lnTo>
                          <a:pt x="0" y="13"/>
                        </a:lnTo>
                        <a:lnTo>
                          <a:pt x="37" y="13"/>
                        </a:lnTo>
                        <a:lnTo>
                          <a:pt x="43" y="7"/>
                        </a:lnTo>
                        <a:lnTo>
                          <a:pt x="37" y="13"/>
                        </a:lnTo>
                        <a:lnTo>
                          <a:pt x="43" y="13"/>
                        </a:lnTo>
                        <a:lnTo>
                          <a:pt x="43" y="7"/>
                        </a:lnTo>
                        <a:lnTo>
                          <a:pt x="31" y="7"/>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304" name="Group 4201"/>
                <p:cNvGrpSpPr>
                  <a:grpSpLocks/>
                </p:cNvGrpSpPr>
                <p:nvPr/>
              </p:nvGrpSpPr>
              <p:grpSpPr bwMode="auto">
                <a:xfrm>
                  <a:off x="2261" y="3135"/>
                  <a:ext cx="346" cy="161"/>
                  <a:chOff x="2261" y="3135"/>
                  <a:chExt cx="346" cy="161"/>
                </a:xfrm>
              </p:grpSpPr>
              <p:sp>
                <p:nvSpPr>
                  <p:cNvPr id="309" name="Freeform 4202"/>
                  <p:cNvSpPr>
                    <a:spLocks/>
                  </p:cNvSpPr>
                  <p:nvPr/>
                </p:nvSpPr>
                <p:spPr bwMode="auto">
                  <a:xfrm>
                    <a:off x="2261" y="3135"/>
                    <a:ext cx="346" cy="161"/>
                  </a:xfrm>
                  <a:custGeom>
                    <a:avLst/>
                    <a:gdLst>
                      <a:gd name="T0" fmla="*/ 83 w 346"/>
                      <a:gd name="T1" fmla="*/ 18 h 161"/>
                      <a:gd name="T2" fmla="*/ 83 w 346"/>
                      <a:gd name="T3" fmla="*/ 0 h 161"/>
                      <a:gd name="T4" fmla="*/ 0 w 346"/>
                      <a:gd name="T5" fmla="*/ 0 h 161"/>
                      <a:gd name="T6" fmla="*/ 0 w 346"/>
                      <a:gd name="T7" fmla="*/ 161 h 161"/>
                      <a:gd name="T8" fmla="*/ 83 w 346"/>
                      <a:gd name="T9" fmla="*/ 161 h 161"/>
                      <a:gd name="T10" fmla="*/ 83 w 346"/>
                      <a:gd name="T11" fmla="*/ 141 h 161"/>
                      <a:gd name="T12" fmla="*/ 346 w 346"/>
                      <a:gd name="T13" fmla="*/ 141 h 161"/>
                      <a:gd name="T14" fmla="*/ 345 w 346"/>
                      <a:gd name="T15" fmla="*/ 88 h 161"/>
                      <a:gd name="T16" fmla="*/ 41 w 346"/>
                      <a:gd name="T17" fmla="*/ 88 h 161"/>
                      <a:gd name="T18" fmla="*/ 41 w 346"/>
                      <a:gd name="T19" fmla="*/ 18 h 161"/>
                      <a:gd name="T20" fmla="*/ 83 w 346"/>
                      <a:gd name="T21" fmla="*/ 1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6" h="161">
                        <a:moveTo>
                          <a:pt x="83" y="18"/>
                        </a:moveTo>
                        <a:lnTo>
                          <a:pt x="83" y="0"/>
                        </a:lnTo>
                        <a:lnTo>
                          <a:pt x="0" y="0"/>
                        </a:lnTo>
                        <a:lnTo>
                          <a:pt x="0" y="161"/>
                        </a:lnTo>
                        <a:lnTo>
                          <a:pt x="83" y="161"/>
                        </a:lnTo>
                        <a:lnTo>
                          <a:pt x="83" y="141"/>
                        </a:lnTo>
                        <a:lnTo>
                          <a:pt x="346" y="141"/>
                        </a:lnTo>
                        <a:lnTo>
                          <a:pt x="345" y="88"/>
                        </a:lnTo>
                        <a:lnTo>
                          <a:pt x="41" y="88"/>
                        </a:lnTo>
                        <a:lnTo>
                          <a:pt x="41" y="18"/>
                        </a:lnTo>
                        <a:lnTo>
                          <a:pt x="83" y="18"/>
                        </a:lnTo>
                        <a:close/>
                      </a:path>
                    </a:pathLst>
                  </a:custGeom>
                  <a:solidFill>
                    <a:srgbClr val="C8C8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4203"/>
                  <p:cNvSpPr>
                    <a:spLocks/>
                  </p:cNvSpPr>
                  <p:nvPr/>
                </p:nvSpPr>
                <p:spPr bwMode="auto">
                  <a:xfrm>
                    <a:off x="2261" y="3135"/>
                    <a:ext cx="346" cy="161"/>
                  </a:xfrm>
                  <a:custGeom>
                    <a:avLst/>
                    <a:gdLst>
                      <a:gd name="T0" fmla="*/ 83 w 346"/>
                      <a:gd name="T1" fmla="*/ 18 h 161"/>
                      <a:gd name="T2" fmla="*/ 83 w 346"/>
                      <a:gd name="T3" fmla="*/ 0 h 161"/>
                      <a:gd name="T4" fmla="*/ 0 w 346"/>
                      <a:gd name="T5" fmla="*/ 0 h 161"/>
                      <a:gd name="T6" fmla="*/ 0 w 346"/>
                      <a:gd name="T7" fmla="*/ 161 h 161"/>
                      <a:gd name="T8" fmla="*/ 83 w 346"/>
                      <a:gd name="T9" fmla="*/ 161 h 161"/>
                      <a:gd name="T10" fmla="*/ 83 w 346"/>
                      <a:gd name="T11" fmla="*/ 141 h 161"/>
                      <a:gd name="T12" fmla="*/ 346 w 346"/>
                      <a:gd name="T13" fmla="*/ 141 h 161"/>
                      <a:gd name="T14" fmla="*/ 345 w 346"/>
                      <a:gd name="T15" fmla="*/ 88 h 161"/>
                      <a:gd name="T16" fmla="*/ 41 w 346"/>
                      <a:gd name="T17" fmla="*/ 88 h 161"/>
                      <a:gd name="T18" fmla="*/ 41 w 346"/>
                      <a:gd name="T19" fmla="*/ 18 h 161"/>
                      <a:gd name="T20" fmla="*/ 83 w 346"/>
                      <a:gd name="T21" fmla="*/ 1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6" h="161">
                        <a:moveTo>
                          <a:pt x="83" y="18"/>
                        </a:moveTo>
                        <a:lnTo>
                          <a:pt x="83" y="0"/>
                        </a:lnTo>
                        <a:lnTo>
                          <a:pt x="0" y="0"/>
                        </a:lnTo>
                        <a:lnTo>
                          <a:pt x="0" y="161"/>
                        </a:lnTo>
                        <a:lnTo>
                          <a:pt x="83" y="161"/>
                        </a:lnTo>
                        <a:lnTo>
                          <a:pt x="83" y="141"/>
                        </a:lnTo>
                        <a:lnTo>
                          <a:pt x="346" y="141"/>
                        </a:lnTo>
                        <a:lnTo>
                          <a:pt x="345" y="88"/>
                        </a:lnTo>
                        <a:lnTo>
                          <a:pt x="41" y="88"/>
                        </a:lnTo>
                        <a:lnTo>
                          <a:pt x="41" y="18"/>
                        </a:lnTo>
                        <a:lnTo>
                          <a:pt x="83" y="18"/>
                        </a:lnTo>
                      </a:path>
                    </a:pathLst>
                  </a:custGeom>
                  <a:solidFill>
                    <a:srgbClr val="C8C8D2"/>
                  </a:solidFill>
                  <a:ln w="3175" cap="rnd">
                    <a:solidFill>
                      <a:srgbClr val="000000"/>
                    </a:solidFill>
                    <a:prstDash val="solid"/>
                    <a:round/>
                    <a:headEnd/>
                    <a:tailEnd/>
                  </a:ln>
                </p:spPr>
                <p:txBody>
                  <a:bodyPr/>
                  <a:lstStyle/>
                  <a:p>
                    <a:endParaRPr lang="en-US"/>
                  </a:p>
                </p:txBody>
              </p:sp>
            </p:grpSp>
            <p:grpSp>
              <p:nvGrpSpPr>
                <p:cNvPr id="305" name="Group 4204"/>
                <p:cNvGrpSpPr>
                  <a:grpSpLocks/>
                </p:cNvGrpSpPr>
                <p:nvPr/>
              </p:nvGrpSpPr>
              <p:grpSpPr bwMode="auto">
                <a:xfrm>
                  <a:off x="2246" y="3267"/>
                  <a:ext cx="370" cy="62"/>
                  <a:chOff x="2246" y="3267"/>
                  <a:chExt cx="370" cy="62"/>
                </a:xfrm>
              </p:grpSpPr>
              <p:sp>
                <p:nvSpPr>
                  <p:cNvPr id="307" name="Rectangle 4205"/>
                  <p:cNvSpPr>
                    <a:spLocks noChangeArrowheads="1"/>
                  </p:cNvSpPr>
                  <p:nvPr/>
                </p:nvSpPr>
                <p:spPr bwMode="auto">
                  <a:xfrm>
                    <a:off x="2246" y="3267"/>
                    <a:ext cx="370" cy="6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 name="Rectangle 4206"/>
                  <p:cNvSpPr>
                    <a:spLocks noChangeArrowheads="1"/>
                  </p:cNvSpPr>
                  <p:nvPr/>
                </p:nvSpPr>
                <p:spPr bwMode="auto">
                  <a:xfrm>
                    <a:off x="2246" y="3267"/>
                    <a:ext cx="370" cy="62"/>
                  </a:xfrm>
                  <a:prstGeom prst="rect">
                    <a:avLst/>
                  </a:prstGeom>
                  <a:solidFill>
                    <a:srgbClr val="C8C8D2"/>
                  </a:solidFill>
                  <a:ln w="4763" cap="rnd">
                    <a:solidFill>
                      <a:srgbClr val="000000"/>
                    </a:solidFill>
                    <a:miter lim="800000"/>
                    <a:headEnd/>
                    <a:tailEnd/>
                  </a:ln>
                </p:spPr>
                <p:txBody>
                  <a:bodyPr/>
                  <a:lstStyle/>
                  <a:p>
                    <a:endParaRPr lang="en-US"/>
                  </a:p>
                </p:txBody>
              </p:sp>
            </p:grpSp>
            <p:sp>
              <p:nvSpPr>
                <p:cNvPr id="306" name="Rectangle 4207"/>
                <p:cNvSpPr>
                  <a:spLocks noChangeArrowheads="1"/>
                </p:cNvSpPr>
                <p:nvPr/>
              </p:nvSpPr>
              <p:spPr bwMode="auto">
                <a:xfrm>
                  <a:off x="2271" y="3270"/>
                  <a:ext cx="208" cy="5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200" b="1" dirty="0" smtClean="0">
                      <a:solidFill>
                        <a:srgbClr val="000000"/>
                      </a:solidFill>
                    </a:rPr>
                    <a:t>Controller</a:t>
                  </a:r>
                  <a:endParaRPr lang="de-DE" altLang="de-DE" sz="1200" dirty="0"/>
                </a:p>
              </p:txBody>
            </p:sp>
          </p:grpSp>
          <p:sp>
            <p:nvSpPr>
              <p:cNvPr id="109" name="Rectangle 4208"/>
              <p:cNvSpPr>
                <a:spLocks noChangeArrowheads="1"/>
              </p:cNvSpPr>
              <p:nvPr/>
            </p:nvSpPr>
            <p:spPr bwMode="auto">
              <a:xfrm>
                <a:off x="3350" y="3452"/>
                <a:ext cx="16" cy="25"/>
              </a:xfrm>
              <a:prstGeom prst="rect">
                <a:avLst/>
              </a:prstGeom>
              <a:solidFill>
                <a:srgbClr val="B5A0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10" name="Group 4209"/>
              <p:cNvGrpSpPr>
                <a:grpSpLocks/>
              </p:cNvGrpSpPr>
              <p:nvPr/>
            </p:nvGrpSpPr>
            <p:grpSpPr bwMode="auto">
              <a:xfrm>
                <a:off x="2695" y="3457"/>
                <a:ext cx="676" cy="22"/>
                <a:chOff x="2822" y="3457"/>
                <a:chExt cx="676" cy="22"/>
              </a:xfrm>
            </p:grpSpPr>
            <p:sp>
              <p:nvSpPr>
                <p:cNvPr id="135" name="Rectangle 4210"/>
                <p:cNvSpPr>
                  <a:spLocks noChangeArrowheads="1"/>
                </p:cNvSpPr>
                <p:nvPr/>
              </p:nvSpPr>
              <p:spPr bwMode="auto">
                <a:xfrm>
                  <a:off x="2822" y="3457"/>
                  <a:ext cx="676" cy="22"/>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 name="Rectangle 4211"/>
                <p:cNvSpPr>
                  <a:spLocks noChangeArrowheads="1"/>
                </p:cNvSpPr>
                <p:nvPr/>
              </p:nvSpPr>
              <p:spPr bwMode="auto">
                <a:xfrm>
                  <a:off x="2822" y="3457"/>
                  <a:ext cx="676" cy="22"/>
                </a:xfrm>
                <a:prstGeom prst="rect">
                  <a:avLst/>
                </a:prstGeom>
                <a:solidFill>
                  <a:srgbClr val="C8C8D2"/>
                </a:solidFill>
                <a:ln w="14288" cap="rnd">
                  <a:solidFill>
                    <a:srgbClr val="5F5F5F"/>
                  </a:solidFill>
                  <a:miter lim="800000"/>
                  <a:headEnd/>
                  <a:tailEnd/>
                </a:ln>
              </p:spPr>
              <p:txBody>
                <a:bodyPr/>
                <a:lstStyle/>
                <a:p>
                  <a:endParaRPr lang="en-US"/>
                </a:p>
              </p:txBody>
            </p:sp>
          </p:grpSp>
          <p:grpSp>
            <p:nvGrpSpPr>
              <p:cNvPr id="111" name="Group 4212"/>
              <p:cNvGrpSpPr>
                <a:grpSpLocks/>
              </p:cNvGrpSpPr>
              <p:nvPr/>
            </p:nvGrpSpPr>
            <p:grpSpPr bwMode="auto">
              <a:xfrm>
                <a:off x="2489" y="3374"/>
                <a:ext cx="306" cy="121"/>
                <a:chOff x="2616" y="3374"/>
                <a:chExt cx="206" cy="121"/>
              </a:xfrm>
            </p:grpSpPr>
            <p:sp>
              <p:nvSpPr>
                <p:cNvPr id="133" name="Rectangle 4213"/>
                <p:cNvSpPr>
                  <a:spLocks noChangeArrowheads="1"/>
                </p:cNvSpPr>
                <p:nvPr/>
              </p:nvSpPr>
              <p:spPr bwMode="auto">
                <a:xfrm>
                  <a:off x="2616" y="3374"/>
                  <a:ext cx="206" cy="121"/>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 name="Rectangle 4214"/>
                <p:cNvSpPr>
                  <a:spLocks noChangeArrowheads="1"/>
                </p:cNvSpPr>
                <p:nvPr/>
              </p:nvSpPr>
              <p:spPr bwMode="auto">
                <a:xfrm>
                  <a:off x="2616" y="3374"/>
                  <a:ext cx="206" cy="121"/>
                </a:xfrm>
                <a:prstGeom prst="rect">
                  <a:avLst/>
                </a:prstGeom>
                <a:solidFill>
                  <a:srgbClr val="C8C8D2"/>
                </a:solidFill>
                <a:ln w="14288" cap="rnd">
                  <a:solidFill>
                    <a:srgbClr val="5F5F5F"/>
                  </a:solidFill>
                  <a:miter lim="800000"/>
                  <a:headEnd/>
                  <a:tailEnd/>
                </a:ln>
              </p:spPr>
              <p:txBody>
                <a:bodyPr/>
                <a:lstStyle/>
                <a:p>
                  <a:endParaRPr lang="en-US"/>
                </a:p>
              </p:txBody>
            </p:sp>
          </p:grpSp>
          <p:sp>
            <p:nvSpPr>
              <p:cNvPr id="112" name="Rectangle 4215"/>
              <p:cNvSpPr>
                <a:spLocks noChangeArrowheads="1"/>
              </p:cNvSpPr>
              <p:nvPr/>
            </p:nvSpPr>
            <p:spPr bwMode="auto">
              <a:xfrm>
                <a:off x="2582" y="3395"/>
                <a:ext cx="5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200" b="1" dirty="0" smtClean="0">
                    <a:solidFill>
                      <a:srgbClr val="000000"/>
                    </a:solidFill>
                  </a:rPr>
                  <a:t>PE</a:t>
                </a:r>
                <a:endParaRPr lang="de-DE" altLang="de-DE" sz="1200" dirty="0"/>
              </a:p>
            </p:txBody>
          </p:sp>
          <p:grpSp>
            <p:nvGrpSpPr>
              <p:cNvPr id="113" name="Group 4216"/>
              <p:cNvGrpSpPr>
                <a:grpSpLocks/>
              </p:cNvGrpSpPr>
              <p:nvPr/>
            </p:nvGrpSpPr>
            <p:grpSpPr bwMode="auto">
              <a:xfrm>
                <a:off x="3297" y="3025"/>
                <a:ext cx="227" cy="58"/>
                <a:chOff x="3468" y="3025"/>
                <a:chExt cx="183" cy="58"/>
              </a:xfrm>
            </p:grpSpPr>
            <p:sp>
              <p:nvSpPr>
                <p:cNvPr id="131" name="Rectangle 4217"/>
                <p:cNvSpPr>
                  <a:spLocks noChangeArrowheads="1"/>
                </p:cNvSpPr>
                <p:nvPr/>
              </p:nvSpPr>
              <p:spPr bwMode="auto">
                <a:xfrm>
                  <a:off x="3468" y="3025"/>
                  <a:ext cx="183" cy="58"/>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2" name="Rectangle 4218"/>
                <p:cNvSpPr>
                  <a:spLocks noChangeArrowheads="1"/>
                </p:cNvSpPr>
                <p:nvPr/>
              </p:nvSpPr>
              <p:spPr bwMode="auto">
                <a:xfrm>
                  <a:off x="3468" y="3025"/>
                  <a:ext cx="183" cy="58"/>
                </a:xfrm>
                <a:prstGeom prst="rect">
                  <a:avLst/>
                </a:prstGeom>
                <a:solidFill>
                  <a:srgbClr val="C8C8D2"/>
                </a:solidFill>
                <a:ln w="14288" cap="rnd">
                  <a:solidFill>
                    <a:srgbClr val="5F5F5F"/>
                  </a:solidFill>
                  <a:miter lim="800000"/>
                  <a:headEnd/>
                  <a:tailEnd/>
                </a:ln>
              </p:spPr>
              <p:txBody>
                <a:bodyPr/>
                <a:lstStyle/>
                <a:p>
                  <a:endParaRPr lang="en-US"/>
                </a:p>
              </p:txBody>
            </p:sp>
          </p:grpSp>
          <p:sp>
            <p:nvSpPr>
              <p:cNvPr id="114" name="Rectangle 4219"/>
              <p:cNvSpPr>
                <a:spLocks noChangeArrowheads="1"/>
              </p:cNvSpPr>
              <p:nvPr/>
            </p:nvSpPr>
            <p:spPr bwMode="auto">
              <a:xfrm>
                <a:off x="3321" y="3023"/>
                <a:ext cx="120"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200" b="1" dirty="0" smtClean="0">
                    <a:solidFill>
                      <a:srgbClr val="000000"/>
                    </a:solidFill>
                  </a:rPr>
                  <a:t>Brake</a:t>
                </a:r>
                <a:endParaRPr lang="de-DE" altLang="de-DE" sz="1200" dirty="0"/>
              </a:p>
            </p:txBody>
          </p:sp>
          <p:grpSp>
            <p:nvGrpSpPr>
              <p:cNvPr id="115" name="Group 4220"/>
              <p:cNvGrpSpPr>
                <a:grpSpLocks/>
              </p:cNvGrpSpPr>
              <p:nvPr/>
            </p:nvGrpSpPr>
            <p:grpSpPr bwMode="auto">
              <a:xfrm>
                <a:off x="2489" y="3495"/>
                <a:ext cx="306" cy="76"/>
                <a:chOff x="2616" y="3495"/>
                <a:chExt cx="306" cy="76"/>
              </a:xfrm>
            </p:grpSpPr>
            <p:sp>
              <p:nvSpPr>
                <p:cNvPr id="129" name="Rectangle 4221"/>
                <p:cNvSpPr>
                  <a:spLocks noChangeArrowheads="1"/>
                </p:cNvSpPr>
                <p:nvPr/>
              </p:nvSpPr>
              <p:spPr bwMode="auto">
                <a:xfrm>
                  <a:off x="2616" y="3495"/>
                  <a:ext cx="306" cy="76"/>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 name="Rectangle 4222"/>
                <p:cNvSpPr>
                  <a:spLocks noChangeArrowheads="1"/>
                </p:cNvSpPr>
                <p:nvPr/>
              </p:nvSpPr>
              <p:spPr bwMode="auto">
                <a:xfrm>
                  <a:off x="2616" y="3495"/>
                  <a:ext cx="306" cy="76"/>
                </a:xfrm>
                <a:prstGeom prst="rect">
                  <a:avLst/>
                </a:prstGeom>
                <a:solidFill>
                  <a:srgbClr val="C8C8D2"/>
                </a:solidFill>
                <a:ln w="14288" cap="rnd">
                  <a:solidFill>
                    <a:srgbClr val="5F5F5F"/>
                  </a:solidFill>
                  <a:miter lim="800000"/>
                  <a:headEnd/>
                  <a:tailEnd/>
                </a:ln>
              </p:spPr>
              <p:txBody>
                <a:bodyPr/>
                <a:lstStyle/>
                <a:p>
                  <a:endParaRPr lang="en-US"/>
                </a:p>
              </p:txBody>
            </p:sp>
          </p:grpSp>
          <p:grpSp>
            <p:nvGrpSpPr>
              <p:cNvPr id="116" name="Group 4223"/>
              <p:cNvGrpSpPr>
                <a:grpSpLocks/>
              </p:cNvGrpSpPr>
              <p:nvPr/>
            </p:nvGrpSpPr>
            <p:grpSpPr bwMode="auto">
              <a:xfrm>
                <a:off x="3300" y="3301"/>
                <a:ext cx="238" cy="58"/>
                <a:chOff x="3427" y="3301"/>
                <a:chExt cx="238" cy="58"/>
              </a:xfrm>
            </p:grpSpPr>
            <p:sp>
              <p:nvSpPr>
                <p:cNvPr id="127" name="Rectangle 4224"/>
                <p:cNvSpPr>
                  <a:spLocks noChangeArrowheads="1"/>
                </p:cNvSpPr>
                <p:nvPr/>
              </p:nvSpPr>
              <p:spPr bwMode="auto">
                <a:xfrm>
                  <a:off x="3427" y="3301"/>
                  <a:ext cx="238" cy="58"/>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8" name="Rectangle 4225"/>
                <p:cNvSpPr>
                  <a:spLocks noChangeArrowheads="1"/>
                </p:cNvSpPr>
                <p:nvPr/>
              </p:nvSpPr>
              <p:spPr bwMode="auto">
                <a:xfrm>
                  <a:off x="3427" y="3301"/>
                  <a:ext cx="238" cy="58"/>
                </a:xfrm>
                <a:prstGeom prst="rect">
                  <a:avLst/>
                </a:prstGeom>
                <a:solidFill>
                  <a:srgbClr val="C8C8D2"/>
                </a:solidFill>
                <a:ln w="14288" cap="rnd">
                  <a:solidFill>
                    <a:srgbClr val="5F5F5F"/>
                  </a:solidFill>
                  <a:miter lim="800000"/>
                  <a:headEnd/>
                  <a:tailEnd/>
                </a:ln>
              </p:spPr>
              <p:txBody>
                <a:bodyPr/>
                <a:lstStyle/>
                <a:p>
                  <a:endParaRPr lang="en-US"/>
                </a:p>
              </p:txBody>
            </p:sp>
          </p:grpSp>
          <p:sp>
            <p:nvSpPr>
              <p:cNvPr id="117" name="Rectangle 4226"/>
              <p:cNvSpPr>
                <a:spLocks noChangeArrowheads="1"/>
              </p:cNvSpPr>
              <p:nvPr/>
            </p:nvSpPr>
            <p:spPr bwMode="auto">
              <a:xfrm>
                <a:off x="3331" y="3303"/>
                <a:ext cx="149"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200" b="1" dirty="0" err="1" smtClean="0">
                    <a:solidFill>
                      <a:srgbClr val="000000"/>
                    </a:solidFill>
                  </a:rPr>
                  <a:t>Battery</a:t>
                </a:r>
                <a:endParaRPr lang="de-DE" altLang="de-DE" sz="1200" dirty="0"/>
              </a:p>
            </p:txBody>
          </p:sp>
          <p:grpSp>
            <p:nvGrpSpPr>
              <p:cNvPr id="118" name="Group 4227"/>
              <p:cNvGrpSpPr>
                <a:grpSpLocks/>
              </p:cNvGrpSpPr>
              <p:nvPr/>
            </p:nvGrpSpPr>
            <p:grpSpPr bwMode="auto">
              <a:xfrm>
                <a:off x="3347" y="3359"/>
                <a:ext cx="25" cy="97"/>
                <a:chOff x="3474" y="3359"/>
                <a:chExt cx="25" cy="97"/>
              </a:xfrm>
            </p:grpSpPr>
            <p:sp>
              <p:nvSpPr>
                <p:cNvPr id="125" name="Rectangle 4228"/>
                <p:cNvSpPr>
                  <a:spLocks noChangeArrowheads="1"/>
                </p:cNvSpPr>
                <p:nvPr/>
              </p:nvSpPr>
              <p:spPr bwMode="auto">
                <a:xfrm>
                  <a:off x="3474" y="3359"/>
                  <a:ext cx="25" cy="97"/>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6" name="Rectangle 4229"/>
                <p:cNvSpPr>
                  <a:spLocks noChangeArrowheads="1"/>
                </p:cNvSpPr>
                <p:nvPr/>
              </p:nvSpPr>
              <p:spPr bwMode="auto">
                <a:xfrm>
                  <a:off x="3474" y="3359"/>
                  <a:ext cx="25" cy="97"/>
                </a:xfrm>
                <a:prstGeom prst="rect">
                  <a:avLst/>
                </a:prstGeom>
                <a:solidFill>
                  <a:srgbClr val="C8C8D2"/>
                </a:solidFill>
                <a:ln w="14288" cap="rnd">
                  <a:solidFill>
                    <a:srgbClr val="5F5F5F"/>
                  </a:solidFill>
                  <a:miter lim="800000"/>
                  <a:headEnd/>
                  <a:tailEnd/>
                </a:ln>
              </p:spPr>
              <p:txBody>
                <a:bodyPr/>
                <a:lstStyle/>
                <a:p>
                  <a:endParaRPr lang="en-US"/>
                </a:p>
              </p:txBody>
            </p:sp>
          </p:grpSp>
          <p:sp>
            <p:nvSpPr>
              <p:cNvPr id="119" name="Rectangle 4230"/>
              <p:cNvSpPr>
                <a:spLocks noChangeArrowheads="1"/>
              </p:cNvSpPr>
              <p:nvPr/>
            </p:nvSpPr>
            <p:spPr bwMode="auto">
              <a:xfrm>
                <a:off x="3351" y="3449"/>
                <a:ext cx="17" cy="25"/>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20" name="Group 4231"/>
              <p:cNvGrpSpPr>
                <a:grpSpLocks/>
              </p:cNvGrpSpPr>
              <p:nvPr/>
            </p:nvGrpSpPr>
            <p:grpSpPr bwMode="auto">
              <a:xfrm>
                <a:off x="3025" y="3298"/>
                <a:ext cx="269" cy="109"/>
                <a:chOff x="3234" y="2976"/>
                <a:chExt cx="233" cy="109"/>
              </a:xfrm>
            </p:grpSpPr>
            <p:sp>
              <p:nvSpPr>
                <p:cNvPr id="123" name="Rectangle 4232"/>
                <p:cNvSpPr>
                  <a:spLocks noChangeArrowheads="1"/>
                </p:cNvSpPr>
                <p:nvPr/>
              </p:nvSpPr>
              <p:spPr bwMode="auto">
                <a:xfrm>
                  <a:off x="3234" y="2976"/>
                  <a:ext cx="233" cy="109"/>
                </a:xfrm>
                <a:prstGeom prst="rect">
                  <a:avLst/>
                </a:prstGeom>
                <a:solidFill>
                  <a:srgbClr val="C8C8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 name="Rectangle 4233"/>
                <p:cNvSpPr>
                  <a:spLocks noChangeArrowheads="1"/>
                </p:cNvSpPr>
                <p:nvPr/>
              </p:nvSpPr>
              <p:spPr bwMode="auto">
                <a:xfrm>
                  <a:off x="3234" y="2976"/>
                  <a:ext cx="233" cy="109"/>
                </a:xfrm>
                <a:prstGeom prst="rect">
                  <a:avLst/>
                </a:prstGeom>
                <a:solidFill>
                  <a:srgbClr val="C8C8D2"/>
                </a:solidFill>
                <a:ln w="14288" cap="rnd">
                  <a:solidFill>
                    <a:srgbClr val="628297"/>
                  </a:solidFill>
                  <a:miter lim="800000"/>
                  <a:headEnd/>
                  <a:tailEnd/>
                </a:ln>
              </p:spPr>
              <p:txBody>
                <a:bodyPr/>
                <a:lstStyle/>
                <a:p>
                  <a:endParaRPr lang="en-US"/>
                </a:p>
              </p:txBody>
            </p:sp>
          </p:grpSp>
          <p:sp>
            <p:nvSpPr>
              <p:cNvPr id="121" name="Rectangle 4234"/>
              <p:cNvSpPr>
                <a:spLocks noChangeArrowheads="1"/>
              </p:cNvSpPr>
              <p:nvPr/>
            </p:nvSpPr>
            <p:spPr bwMode="auto">
              <a:xfrm>
                <a:off x="2520" y="3503"/>
                <a:ext cx="20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200" b="1" dirty="0" smtClean="0">
                    <a:solidFill>
                      <a:srgbClr val="000000"/>
                    </a:solidFill>
                  </a:rPr>
                  <a:t>Controller</a:t>
                </a:r>
                <a:endParaRPr lang="de-DE" altLang="de-DE" sz="1200" dirty="0"/>
              </a:p>
            </p:txBody>
          </p:sp>
          <p:sp>
            <p:nvSpPr>
              <p:cNvPr id="122" name="Rectangle 4235"/>
              <p:cNvSpPr>
                <a:spLocks noChangeArrowheads="1"/>
              </p:cNvSpPr>
              <p:nvPr/>
            </p:nvSpPr>
            <p:spPr bwMode="auto">
              <a:xfrm>
                <a:off x="3033" y="3016"/>
                <a:ext cx="20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200" b="1" dirty="0" smtClean="0">
                    <a:solidFill>
                      <a:srgbClr val="000000"/>
                    </a:solidFill>
                  </a:rPr>
                  <a:t>Controller</a:t>
                </a:r>
                <a:endParaRPr lang="de-DE" altLang="de-DE" sz="1200" dirty="0"/>
              </a:p>
            </p:txBody>
          </p:sp>
        </p:grpSp>
        <p:sp>
          <p:nvSpPr>
            <p:cNvPr id="27" name="Rectangle 4235"/>
            <p:cNvSpPr>
              <a:spLocks noChangeArrowheads="1"/>
            </p:cNvSpPr>
            <p:nvPr/>
          </p:nvSpPr>
          <p:spPr bwMode="auto">
            <a:xfrm>
              <a:off x="5512729" y="3480532"/>
              <a:ext cx="736172" cy="185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de-DE" sz="1200" b="1" dirty="0" smtClean="0">
                  <a:solidFill>
                    <a:srgbClr val="000000"/>
                  </a:solidFill>
                </a:rPr>
                <a:t>Controller</a:t>
              </a:r>
              <a:endParaRPr lang="de-DE" altLang="de-DE" sz="1200" dirty="0"/>
            </a:p>
          </p:txBody>
        </p:sp>
        <p:sp>
          <p:nvSpPr>
            <p:cNvPr id="28" name="Rectangle 1707"/>
            <p:cNvSpPr>
              <a:spLocks noChangeArrowheads="1"/>
            </p:cNvSpPr>
            <p:nvPr/>
          </p:nvSpPr>
          <p:spPr bwMode="auto">
            <a:xfrm>
              <a:off x="4263601" y="2258715"/>
              <a:ext cx="1099351" cy="339295"/>
            </a:xfrm>
            <a:prstGeom prst="rect">
              <a:avLst/>
            </a:prstGeom>
            <a:solidFill>
              <a:srgbClr val="C8C8D2"/>
            </a:solidFill>
            <a:ln w="14288" cap="rnd">
              <a:solidFill>
                <a:srgbClr val="628297"/>
              </a:solidFill>
              <a:miter lim="800000"/>
              <a:headEnd/>
              <a:tailEnd/>
            </a:ln>
          </p:spPr>
          <p:txBody>
            <a:bodyPr/>
            <a:lstStyle/>
            <a:p>
              <a:endParaRPr lang="en-US"/>
            </a:p>
          </p:txBody>
        </p:sp>
        <p:sp>
          <p:nvSpPr>
            <p:cNvPr id="29" name="Rectangle 4235"/>
            <p:cNvSpPr>
              <a:spLocks noChangeArrowheads="1"/>
            </p:cNvSpPr>
            <p:nvPr/>
          </p:nvSpPr>
          <p:spPr bwMode="auto">
            <a:xfrm>
              <a:off x="4323874" y="2258617"/>
              <a:ext cx="10474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de-DE" altLang="de-DE" sz="1200" b="1" dirty="0" smtClean="0">
                  <a:solidFill>
                    <a:srgbClr val="000000"/>
                  </a:solidFill>
                </a:rPr>
                <a:t>Transmission </a:t>
              </a:r>
            </a:p>
            <a:p>
              <a:r>
                <a:rPr lang="de-DE" altLang="de-DE" sz="1200" b="1" dirty="0" smtClean="0">
                  <a:solidFill>
                    <a:srgbClr val="000000"/>
                  </a:solidFill>
                </a:rPr>
                <a:t>Control </a:t>
              </a:r>
              <a:r>
                <a:rPr lang="de-DE" altLang="de-DE" sz="1200" b="1" dirty="0">
                  <a:solidFill>
                    <a:srgbClr val="000000"/>
                  </a:solidFill>
                </a:rPr>
                <a:t>U</a:t>
              </a:r>
              <a:r>
                <a:rPr lang="de-DE" altLang="de-DE" sz="1200" b="1" dirty="0" smtClean="0">
                  <a:solidFill>
                    <a:srgbClr val="000000"/>
                  </a:solidFill>
                </a:rPr>
                <a:t>nit</a:t>
              </a:r>
              <a:endParaRPr lang="de-DE" altLang="de-DE" sz="1200" dirty="0"/>
            </a:p>
          </p:txBody>
        </p:sp>
      </p:grpSp>
      <p:sp>
        <p:nvSpPr>
          <p:cNvPr id="4248" name="Abgerundetes Rechteck 4247"/>
          <p:cNvSpPr/>
          <p:nvPr/>
        </p:nvSpPr>
        <p:spPr>
          <a:xfrm>
            <a:off x="2936147" y="2595025"/>
            <a:ext cx="1580453" cy="597475"/>
          </a:xfrm>
          <a:prstGeom prst="roundRect">
            <a:avLst/>
          </a:prstGeom>
          <a:solidFill>
            <a:schemeClr val="accent1">
              <a:lumMod val="60000"/>
              <a:lumOff val="40000"/>
              <a:alpha val="58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600" b="1" dirty="0" smtClean="0">
                <a:solidFill>
                  <a:schemeClr val="tx1"/>
                </a:solidFill>
                <a:latin typeface="Arial" pitchFamily="34" charset="0"/>
                <a:cs typeface="Arial" pitchFamily="34" charset="0"/>
              </a:rPr>
              <a:t>FMU</a:t>
            </a:r>
          </a:p>
        </p:txBody>
      </p:sp>
      <p:sp>
        <p:nvSpPr>
          <p:cNvPr id="4249" name="Abgerundetes Rechteck 4248"/>
          <p:cNvSpPr/>
          <p:nvPr/>
        </p:nvSpPr>
        <p:spPr>
          <a:xfrm>
            <a:off x="4952276" y="3031316"/>
            <a:ext cx="1580453" cy="597475"/>
          </a:xfrm>
          <a:prstGeom prst="roundRect">
            <a:avLst/>
          </a:prstGeom>
          <a:solidFill>
            <a:schemeClr val="accent1">
              <a:lumMod val="60000"/>
              <a:lumOff val="40000"/>
              <a:alpha val="58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600" b="1" dirty="0" smtClean="0">
                <a:solidFill>
                  <a:schemeClr val="tx1"/>
                </a:solidFill>
                <a:latin typeface="Arial" pitchFamily="34" charset="0"/>
                <a:cs typeface="Arial" pitchFamily="34" charset="0"/>
              </a:rPr>
              <a:t>FMU</a:t>
            </a:r>
          </a:p>
        </p:txBody>
      </p:sp>
      <p:sp>
        <p:nvSpPr>
          <p:cNvPr id="4250" name="Abgerundetes Rechteck 4249"/>
          <p:cNvSpPr/>
          <p:nvPr/>
        </p:nvSpPr>
        <p:spPr>
          <a:xfrm>
            <a:off x="1204565" y="2450319"/>
            <a:ext cx="1580453" cy="597475"/>
          </a:xfrm>
          <a:prstGeom prst="roundRect">
            <a:avLst/>
          </a:prstGeom>
          <a:solidFill>
            <a:schemeClr val="accent1">
              <a:lumMod val="60000"/>
              <a:lumOff val="40000"/>
              <a:alpha val="58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600" b="1" dirty="0" smtClean="0">
                <a:solidFill>
                  <a:schemeClr val="tx1"/>
                </a:solidFill>
                <a:latin typeface="Arial" pitchFamily="34" charset="0"/>
                <a:cs typeface="Arial" pitchFamily="34" charset="0"/>
              </a:rPr>
              <a:t>FMU</a:t>
            </a:r>
          </a:p>
        </p:txBody>
      </p:sp>
      <p:sp>
        <p:nvSpPr>
          <p:cNvPr id="4251" name="Abgerundetes Rechteck 4250"/>
          <p:cNvSpPr/>
          <p:nvPr/>
        </p:nvSpPr>
        <p:spPr>
          <a:xfrm>
            <a:off x="3146244" y="1677161"/>
            <a:ext cx="1580453" cy="597475"/>
          </a:xfrm>
          <a:prstGeom prst="roundRect">
            <a:avLst/>
          </a:prstGeom>
          <a:solidFill>
            <a:schemeClr val="accent1">
              <a:lumMod val="60000"/>
              <a:lumOff val="40000"/>
              <a:alpha val="58000"/>
            </a:schemeClr>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600" b="1" dirty="0" smtClean="0">
                <a:solidFill>
                  <a:schemeClr val="tx1"/>
                </a:solidFill>
                <a:latin typeface="Arial" pitchFamily="34" charset="0"/>
                <a:cs typeface="Arial" pitchFamily="34" charset="0"/>
              </a:rPr>
              <a:t>FMU</a:t>
            </a:r>
          </a:p>
        </p:txBody>
      </p:sp>
    </p:spTree>
    <p:custDataLst>
      <p:tags r:id="rId1"/>
    </p:custDataLst>
    <p:extLst>
      <p:ext uri="{BB962C8B-B14F-4D97-AF65-F5344CB8AC3E}">
        <p14:creationId xmlns:p14="http://schemas.microsoft.com/office/powerpoint/2010/main" val="24017991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50"/>
                                        </p:tgtEl>
                                        <p:attrNameLst>
                                          <p:attrName>style.visibility</p:attrName>
                                        </p:attrNameLst>
                                      </p:cBhvr>
                                      <p:to>
                                        <p:strVal val="visible"/>
                                      </p:to>
                                    </p:set>
                                    <p:animEffect transition="in" filter="fade">
                                      <p:cBhvr>
                                        <p:cTn id="7" dur="500"/>
                                        <p:tgtEl>
                                          <p:spTgt spid="42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51"/>
                                        </p:tgtEl>
                                        <p:attrNameLst>
                                          <p:attrName>style.visibility</p:attrName>
                                        </p:attrNameLst>
                                      </p:cBhvr>
                                      <p:to>
                                        <p:strVal val="visible"/>
                                      </p:to>
                                    </p:set>
                                    <p:animEffect transition="in" filter="fade">
                                      <p:cBhvr>
                                        <p:cTn id="10" dur="500"/>
                                        <p:tgtEl>
                                          <p:spTgt spid="42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48"/>
                                        </p:tgtEl>
                                        <p:attrNameLst>
                                          <p:attrName>style.visibility</p:attrName>
                                        </p:attrNameLst>
                                      </p:cBhvr>
                                      <p:to>
                                        <p:strVal val="visible"/>
                                      </p:to>
                                    </p:set>
                                    <p:animEffect transition="in" filter="fade">
                                      <p:cBhvr>
                                        <p:cTn id="13" dur="500"/>
                                        <p:tgtEl>
                                          <p:spTgt spid="42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49"/>
                                        </p:tgtEl>
                                        <p:attrNameLst>
                                          <p:attrName>style.visibility</p:attrName>
                                        </p:attrNameLst>
                                      </p:cBhvr>
                                      <p:to>
                                        <p:strVal val="visible"/>
                                      </p:to>
                                    </p:set>
                                    <p:animEffect transition="in" filter="fade">
                                      <p:cBhvr>
                                        <p:cTn id="16" dur="500"/>
                                        <p:tgtEl>
                                          <p:spTgt spid="4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8" grpId="0" animBg="1"/>
      <p:bldP spid="4249" grpId="0" animBg="1"/>
      <p:bldP spid="4250" grpId="0" animBg="1"/>
      <p:bldP spid="42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Motivation II</a:t>
            </a:r>
            <a:endParaRPr lang="en-US" dirty="0"/>
          </a:p>
        </p:txBody>
      </p:sp>
      <p:sp>
        <p:nvSpPr>
          <p:cNvPr id="3" name="Inhaltsplatzhalter 2"/>
          <p:cNvSpPr>
            <a:spLocks noGrp="1"/>
          </p:cNvSpPr>
          <p:nvPr>
            <p:ph idx="1"/>
          </p:nvPr>
        </p:nvSpPr>
        <p:spPr>
          <a:xfrm>
            <a:off x="457200" y="1200151"/>
            <a:ext cx="4546848" cy="3394472"/>
          </a:xfrm>
        </p:spPr>
        <p:txBody>
          <a:bodyPr>
            <a:normAutofit/>
          </a:bodyPr>
          <a:lstStyle/>
          <a:p>
            <a:pPr marL="442913" indent="-442913">
              <a:buFont typeface="Wingdings"/>
              <a:buChar char="à"/>
            </a:pPr>
            <a:r>
              <a:rPr lang="en-US" dirty="0" smtClean="0">
                <a:sym typeface="Wingdings" panose="05000000000000000000" pitchFamily="2" charset="2"/>
              </a:rPr>
              <a:t>Workshop </a:t>
            </a:r>
            <a:r>
              <a:rPr lang="en-US" dirty="0">
                <a:sym typeface="Wingdings" panose="05000000000000000000" pitchFamily="2" charset="2"/>
              </a:rPr>
              <a:t>with Bosch, BMW, ZF was held to specify requirements to overcome existing </a:t>
            </a:r>
            <a:r>
              <a:rPr lang="en-US" dirty="0" smtClean="0">
                <a:sym typeface="Wingdings" panose="05000000000000000000" pitchFamily="2" charset="2"/>
              </a:rPr>
              <a:t>problems (26.02.2014)</a:t>
            </a:r>
          </a:p>
          <a:p>
            <a:pPr marL="442913" indent="-442913">
              <a:buFont typeface="Wingdings"/>
              <a:buChar char="à"/>
            </a:pPr>
            <a:r>
              <a:rPr lang="en-US" dirty="0" smtClean="0">
                <a:sym typeface="Wingdings" panose="05000000000000000000" pitchFamily="2" charset="2"/>
              </a:rPr>
              <a:t>Concentration on </a:t>
            </a:r>
            <a:r>
              <a:rPr lang="en-US" u="sng" dirty="0" smtClean="0">
                <a:sym typeface="Wingdings" panose="05000000000000000000" pitchFamily="2" charset="2"/>
              </a:rPr>
              <a:t>parameterization</a:t>
            </a:r>
            <a:r>
              <a:rPr lang="en-US" dirty="0" smtClean="0">
                <a:sym typeface="Wingdings" panose="05000000000000000000" pitchFamily="2" charset="2"/>
              </a:rPr>
              <a:t> of FMUs (and “normal” models)</a:t>
            </a:r>
            <a:endParaRPr lang="en-US" dirty="0"/>
          </a:p>
          <a:p>
            <a:endParaRPr lang="en-US" dirty="0"/>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7535" y="1059581"/>
            <a:ext cx="3510391" cy="3510391"/>
          </a:xfrm>
          <a:prstGeom prst="rect">
            <a:avLst/>
          </a:prstGeom>
        </p:spPr>
      </p:pic>
    </p:spTree>
    <p:extLst>
      <p:ext uri="{BB962C8B-B14F-4D97-AF65-F5344CB8AC3E}">
        <p14:creationId xmlns:p14="http://schemas.microsoft.com/office/powerpoint/2010/main" val="65102153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Status of parameterization of FMUs</a:t>
            </a:r>
            <a:endParaRPr lang="en-US" dirty="0"/>
          </a:p>
        </p:txBody>
      </p:sp>
      <p:sp>
        <p:nvSpPr>
          <p:cNvPr id="3" name="Inhaltsplatzhalter 2"/>
          <p:cNvSpPr>
            <a:spLocks noGrp="1"/>
          </p:cNvSpPr>
          <p:nvPr>
            <p:ph idx="1"/>
          </p:nvPr>
        </p:nvSpPr>
        <p:spPr/>
        <p:txBody>
          <a:bodyPr>
            <a:normAutofit/>
          </a:bodyPr>
          <a:lstStyle/>
          <a:p>
            <a:pPr marL="0" indent="0">
              <a:buNone/>
            </a:pPr>
            <a:r>
              <a:rPr lang="en-US" b="1" dirty="0" smtClean="0"/>
              <a:t>What is possible now:</a:t>
            </a:r>
            <a:endParaRPr lang="en-US" b="1" dirty="0"/>
          </a:p>
          <a:p>
            <a:pPr marL="285750" indent="-285750">
              <a:buFont typeface="Arial" panose="020B0604020202020204" pitchFamily="34" charset="0"/>
              <a:buChar char="•"/>
            </a:pPr>
            <a:r>
              <a:rPr lang="en-US" dirty="0" smtClean="0"/>
              <a:t>FMI enables encapsulation of models</a:t>
            </a:r>
          </a:p>
          <a:p>
            <a:pPr marL="285750" indent="-285750">
              <a:buFont typeface="Arial" panose="020B0604020202020204" pitchFamily="34" charset="0"/>
              <a:buChar char="•"/>
            </a:pPr>
            <a:r>
              <a:rPr lang="en-US" dirty="0" smtClean="0"/>
              <a:t>Disclosed model parameters are visible by the „modelDescription.xml“ file with definition of type, name etc. and are set with default values.</a:t>
            </a:r>
          </a:p>
          <a:p>
            <a:pPr marL="285750" indent="-285750">
              <a:buFont typeface="Arial" panose="020B0604020202020204" pitchFamily="34" charset="0"/>
              <a:buChar char="•"/>
            </a:pPr>
            <a:r>
              <a:rPr lang="en-US" dirty="0" smtClean="0"/>
              <a:t>Integration environment can modify parameters with the FMI interface.</a:t>
            </a:r>
          </a:p>
          <a:p>
            <a:pPr marL="0" indent="0">
              <a:buNone/>
            </a:pPr>
            <a:endParaRPr lang="en-US" b="1" dirty="0" smtClean="0"/>
          </a:p>
          <a:p>
            <a:pPr marL="0" indent="0">
              <a:buNone/>
            </a:pPr>
            <a:r>
              <a:rPr lang="en-US" dirty="0" smtClean="0"/>
              <a:t>.</a:t>
            </a:r>
            <a:endParaRPr lang="en-US" dirty="0"/>
          </a:p>
          <a:p>
            <a:endParaRPr lang="en-US" b="1" dirty="0" smtClean="0"/>
          </a:p>
          <a:p>
            <a:pPr marL="0" indent="0">
              <a:buNone/>
            </a:pPr>
            <a:endParaRPr lang="en-US" dirty="0"/>
          </a:p>
        </p:txBody>
      </p:sp>
    </p:spTree>
    <p:extLst>
      <p:ext uri="{BB962C8B-B14F-4D97-AF65-F5344CB8AC3E}">
        <p14:creationId xmlns:p14="http://schemas.microsoft.com/office/powerpoint/2010/main" val="9648414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Status of parameterization of FMUs</a:t>
            </a:r>
            <a:endParaRPr lang="en-US" dirty="0"/>
          </a:p>
        </p:txBody>
      </p:sp>
      <p:sp>
        <p:nvSpPr>
          <p:cNvPr id="3" name="Inhaltsplatzhalter 2"/>
          <p:cNvSpPr>
            <a:spLocks noGrp="1"/>
          </p:cNvSpPr>
          <p:nvPr>
            <p:ph idx="1"/>
          </p:nvPr>
        </p:nvSpPr>
        <p:spPr/>
        <p:txBody>
          <a:bodyPr>
            <a:normAutofit/>
          </a:bodyPr>
          <a:lstStyle/>
          <a:p>
            <a:pPr marL="0" indent="0">
              <a:buNone/>
            </a:pPr>
            <a:r>
              <a:rPr lang="en-US" b="1" dirty="0"/>
              <a:t>Realized issues (I):</a:t>
            </a:r>
          </a:p>
          <a:p>
            <a:pPr marL="285750" indent="-285750">
              <a:buFont typeface="Arial" panose="020B0604020202020204" pitchFamily="34" charset="0"/>
              <a:buChar char="•"/>
            </a:pPr>
            <a:r>
              <a:rPr lang="en-US" dirty="0"/>
              <a:t>No Separation of parameter data from the FMUs</a:t>
            </a:r>
          </a:p>
          <a:p>
            <a:pPr marL="285750" indent="-285750">
              <a:buFont typeface="Arial" panose="020B0604020202020204" pitchFamily="34" charset="0"/>
              <a:buChar char="•"/>
            </a:pPr>
            <a:r>
              <a:rPr lang="en-US" dirty="0"/>
              <a:t>No possibility to handle intellectual property of parameters</a:t>
            </a:r>
          </a:p>
          <a:p>
            <a:pPr marL="285750" indent="-285750">
              <a:buFont typeface="Arial" panose="020B0604020202020204" pitchFamily="34" charset="0"/>
              <a:buChar char="•"/>
            </a:pPr>
            <a:r>
              <a:rPr lang="en-US" dirty="0"/>
              <a:t>No namespaces in a network of FMUS, no „virtual parameters“</a:t>
            </a:r>
          </a:p>
          <a:p>
            <a:pPr marL="285750" indent="-285750">
              <a:buFont typeface="Arial" panose="020B0604020202020204" pitchFamily="34" charset="0"/>
              <a:buChar char="•"/>
            </a:pPr>
            <a:r>
              <a:rPr lang="en-US" dirty="0"/>
              <a:t>No possibility to change parameters in a unique way independently from the integration environment for single FMUs </a:t>
            </a:r>
            <a:endParaRPr lang="en-US" dirty="0" smtClean="0"/>
          </a:p>
          <a:p>
            <a:pPr marL="285750" indent="-285750">
              <a:buFont typeface="Arial" panose="020B0604020202020204" pitchFamily="34" charset="0"/>
              <a:buChar char="•"/>
            </a:pPr>
            <a:r>
              <a:rPr lang="en-US" dirty="0" smtClean="0"/>
              <a:t>No possibility to define what parameters of the FMU are visible before and after the export</a:t>
            </a:r>
          </a:p>
          <a:p>
            <a:pPr marL="285750" indent="-285750">
              <a:buFont typeface="Arial" panose="020B0604020202020204" pitchFamily="34" charset="0"/>
              <a:buChar char="•"/>
            </a:pPr>
            <a:r>
              <a:rPr lang="en-US" dirty="0" smtClean="0"/>
              <a:t>Handling of Data types</a:t>
            </a:r>
            <a:r>
              <a:rPr lang="en-US" b="1" dirty="0" smtClean="0"/>
              <a:t> </a:t>
            </a:r>
          </a:p>
          <a:p>
            <a:pPr marL="501726" lvl="1" indent="-285750">
              <a:buFont typeface="Arial" panose="020B0604020202020204" pitchFamily="34" charset="0"/>
              <a:buChar char="•"/>
            </a:pPr>
            <a:r>
              <a:rPr lang="en-US" dirty="0" smtClean="0"/>
              <a:t>Lookup tables, structures etc. are represented only in a flat non-dynamical matter</a:t>
            </a:r>
          </a:p>
          <a:p>
            <a:pPr marL="501726" lvl="1" indent="-285750">
              <a:buFont typeface="Arial" panose="020B0604020202020204" pitchFamily="34" charset="0"/>
              <a:buChar char="•"/>
            </a:pPr>
            <a:r>
              <a:rPr lang="en-US" dirty="0" smtClean="0">
                <a:ea typeface="+mn-ea"/>
              </a:rPr>
              <a:t>Loading</a:t>
            </a:r>
            <a:r>
              <a:rPr lang="en-US" dirty="0" smtClean="0"/>
              <a:t> time of large lookup tables</a:t>
            </a:r>
            <a:endParaRPr lang="en-US" dirty="0"/>
          </a:p>
        </p:txBody>
      </p:sp>
    </p:spTree>
    <p:extLst>
      <p:ext uri="{BB962C8B-B14F-4D97-AF65-F5344CB8AC3E}">
        <p14:creationId xmlns:p14="http://schemas.microsoft.com/office/powerpoint/2010/main" val="243232336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Basic idea</a:t>
            </a:r>
            <a:endParaRPr lang="en-US"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198" y="1800652"/>
            <a:ext cx="3027978" cy="2769320"/>
          </a:xfrm>
          <a:prstGeom prst="rect">
            <a:avLst/>
          </a:prstGeom>
        </p:spPr>
      </p:pic>
      <p:sp>
        <p:nvSpPr>
          <p:cNvPr id="3" name="Inhaltsplatzhalter 2"/>
          <p:cNvSpPr>
            <a:spLocks noGrp="1"/>
          </p:cNvSpPr>
          <p:nvPr>
            <p:ph idx="1"/>
          </p:nvPr>
        </p:nvSpPr>
        <p:spPr/>
        <p:txBody>
          <a:bodyPr/>
          <a:lstStyle/>
          <a:p>
            <a:r>
              <a:rPr lang="en-US" dirty="0" smtClean="0"/>
              <a:t>Develop a standard for parameterizing FMUs and models independently from tool (and data format)</a:t>
            </a:r>
            <a:endParaRPr lang="en-US" dirty="0"/>
          </a:p>
        </p:txBody>
      </p:sp>
    </p:spTree>
    <p:extLst>
      <p:ext uri="{BB962C8B-B14F-4D97-AF65-F5344CB8AC3E}">
        <p14:creationId xmlns:p14="http://schemas.microsoft.com/office/powerpoint/2010/main" val="220600048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0431" y="3230088"/>
            <a:ext cx="1611602" cy="1414182"/>
          </a:xfrm>
          <a:prstGeom prst="rect">
            <a:avLst/>
          </a:prstGeom>
        </p:spPr>
      </p:pic>
      <p:sp>
        <p:nvSpPr>
          <p:cNvPr id="3" name="Inhaltsplatzhalter 2"/>
          <p:cNvSpPr>
            <a:spLocks noGrp="1"/>
          </p:cNvSpPr>
          <p:nvPr>
            <p:ph idx="1"/>
          </p:nvPr>
        </p:nvSpPr>
        <p:spPr/>
        <p:txBody>
          <a:bodyPr>
            <a:normAutofit/>
          </a:bodyPr>
          <a:lstStyle/>
          <a:p>
            <a:pPr marL="285750" indent="-285750">
              <a:buFont typeface="Arial" panose="020B0604020202020204" pitchFamily="34" charset="0"/>
              <a:buChar char="•"/>
            </a:pPr>
            <a:r>
              <a:rPr lang="en-US" dirty="0" smtClean="0"/>
              <a:t>Dynamic behavior is separated from parameterization </a:t>
            </a:r>
          </a:p>
          <a:p>
            <a:pPr marL="285750" indent="-285750">
              <a:buFont typeface="Arial" panose="020B0604020202020204" pitchFamily="34" charset="0"/>
              <a:buChar char="•"/>
            </a:pPr>
            <a:r>
              <a:rPr lang="en-US" dirty="0" smtClean="0"/>
              <a:t>One FMU can be parameterized (in a standardized way)</a:t>
            </a:r>
          </a:p>
          <a:p>
            <a:pPr marL="501726" lvl="1" indent="-285750">
              <a:buFont typeface="Arial" panose="020B0604020202020204" pitchFamily="34" charset="0"/>
              <a:buChar char="•"/>
            </a:pPr>
            <a:r>
              <a:rPr lang="en-US" dirty="0" smtClean="0"/>
              <a:t>Better: One model that is used to generate a FMU, can be parameterized (in a standardized way) too</a:t>
            </a:r>
          </a:p>
          <a:p>
            <a:pPr marL="285750" indent="-285750">
              <a:buFont typeface="Arial" panose="020B0604020202020204" pitchFamily="34" charset="0"/>
              <a:buChar char="•"/>
            </a:pPr>
            <a:r>
              <a:rPr lang="en-US" dirty="0" smtClean="0"/>
              <a:t>FMUs in a network (connected with each other) can be parameterized (in a standardized way)</a:t>
            </a:r>
          </a:p>
          <a:p>
            <a:pPr marL="285750" indent="-285750">
              <a:buFont typeface="Arial" panose="020B0604020202020204" pitchFamily="34" charset="0"/>
              <a:buChar char="•"/>
            </a:pPr>
            <a:r>
              <a:rPr lang="en-US" dirty="0"/>
              <a:t>Parameterization is available on all simulation platforms (</a:t>
            </a:r>
            <a:r>
              <a:rPr lang="en-US" dirty="0" err="1"/>
              <a:t>MiL</a:t>
            </a:r>
            <a:r>
              <a:rPr lang="en-US" dirty="0"/>
              <a:t>, </a:t>
            </a:r>
            <a:r>
              <a:rPr lang="en-US" dirty="0" err="1"/>
              <a:t>SiL</a:t>
            </a:r>
            <a:r>
              <a:rPr lang="en-US" dirty="0"/>
              <a:t>, </a:t>
            </a:r>
            <a:r>
              <a:rPr lang="en-US" dirty="0" err="1"/>
              <a:t>HiL</a:t>
            </a:r>
            <a:r>
              <a:rPr lang="en-US" dirty="0" smtClean="0"/>
              <a:t>)</a:t>
            </a:r>
          </a:p>
          <a:p>
            <a:pPr marL="285750" indent="-285750">
              <a:buFont typeface="Arial" panose="020B0604020202020204" pitchFamily="34" charset="0"/>
              <a:buChar char="•"/>
            </a:pPr>
            <a:r>
              <a:rPr lang="en-US" dirty="0"/>
              <a:t>FMUs in a network, combined with other models and ECU modules can be parameterized by one „parameter set“</a:t>
            </a:r>
          </a:p>
          <a:p>
            <a:pPr marL="285750" indent="-285750">
              <a:buFont typeface="Arial" panose="020B0604020202020204" pitchFamily="34" charset="0"/>
              <a:buChar char="•"/>
            </a:pPr>
            <a:r>
              <a:rPr lang="en-US" dirty="0"/>
              <a:t>Mechanisms to configure and transform parameters (e.g. changing units)</a:t>
            </a:r>
          </a:p>
          <a:p>
            <a:pPr marL="285750" indent="-285750">
              <a:buFont typeface="Arial" panose="020B0604020202020204" pitchFamily="34" charset="0"/>
              <a:buChar char="•"/>
            </a:pPr>
            <a:r>
              <a:rPr lang="en-US" dirty="0"/>
              <a:t>Structural information (connections and relations between parameters of different FMUs) </a:t>
            </a:r>
          </a:p>
          <a:p>
            <a:pPr marL="285750" indent="-285750">
              <a:buFont typeface="Arial" panose="020B0604020202020204" pitchFamily="34" charset="0"/>
              <a:buChar char="•"/>
            </a:pPr>
            <a:r>
              <a:rPr lang="en-US" dirty="0"/>
              <a:t>Namespaces, Using hierarchies / structures</a:t>
            </a:r>
            <a:r>
              <a:rPr lang="en-US" b="1" dirty="0"/>
              <a:t> </a:t>
            </a:r>
            <a:r>
              <a:rPr lang="en-US" dirty="0"/>
              <a:t>/ packaging parameters to „parameter sets“</a:t>
            </a:r>
          </a:p>
          <a:p>
            <a:pPr marL="285750" indent="-285750">
              <a:buFont typeface="Arial" panose="020B0604020202020204" pitchFamily="34" charset="0"/>
              <a:buChar char="•"/>
            </a:pPr>
            <a:r>
              <a:rPr lang="en-US" dirty="0"/>
              <a:t>Modification of parameters within the integration tool is available</a:t>
            </a:r>
            <a:endParaRPr lang="en-US" b="1" dirty="0"/>
          </a:p>
          <a:p>
            <a:endParaRPr lang="en-US" dirty="0"/>
          </a:p>
          <a:p>
            <a:endParaRPr lang="en-US" dirty="0"/>
          </a:p>
        </p:txBody>
      </p:sp>
      <p:sp>
        <p:nvSpPr>
          <p:cNvPr id="2" name="Titel 1"/>
          <p:cNvSpPr>
            <a:spLocks noGrp="1"/>
          </p:cNvSpPr>
          <p:nvPr>
            <p:ph type="title"/>
          </p:nvPr>
        </p:nvSpPr>
        <p:spPr/>
        <p:txBody>
          <a:bodyPr>
            <a:normAutofit/>
          </a:bodyPr>
          <a:lstStyle/>
          <a:p>
            <a:r>
              <a:rPr lang="en-US" dirty="0" smtClean="0"/>
              <a:t>Goals of a standardized parameterization</a:t>
            </a:r>
            <a:endParaRPr lang="en-US" dirty="0"/>
          </a:p>
        </p:txBody>
      </p:sp>
    </p:spTree>
    <p:extLst>
      <p:ext uri="{BB962C8B-B14F-4D97-AF65-F5344CB8AC3E}">
        <p14:creationId xmlns:p14="http://schemas.microsoft.com/office/powerpoint/2010/main" val="343658085"/>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ASTER" val="master_zf.potx"/>
  <p:tag name="CREATEDBY" val="TW_CP"/>
  <p:tag name="AGENDAPIC" val=""/>
  <p:tag name="LANGUAGE" val="english"/>
</p:tagLst>
</file>

<file path=ppt/tags/tag10.xml><?xml version="1.0" encoding="utf-8"?>
<p:tagLst xmlns:a="http://schemas.openxmlformats.org/drawingml/2006/main" xmlns:r="http://schemas.openxmlformats.org/officeDocument/2006/relationships" xmlns:p="http://schemas.openxmlformats.org/presentationml/2006/main">
  <p:tag name="AGENDA_6_ASSOC" val="-1"/>
</p:tagLst>
</file>

<file path=ppt/tags/tag100.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101.xml><?xml version="1.0" encoding="utf-8"?>
<p:tagLst xmlns:a="http://schemas.openxmlformats.org/drawingml/2006/main" xmlns:r="http://schemas.openxmlformats.org/officeDocument/2006/relationships" xmlns:p="http://schemas.openxmlformats.org/presentationml/2006/main">
  <p:tag name="AGENDA_5" val="-1"/>
  <p:tag name="SLIDENAME" val="v_507"/>
</p:tagLst>
</file>

<file path=ppt/tags/tag102.xml><?xml version="1.0" encoding="utf-8"?>
<p:tagLst xmlns:a="http://schemas.openxmlformats.org/drawingml/2006/main" xmlns:r="http://schemas.openxmlformats.org/officeDocument/2006/relationships" xmlns:p="http://schemas.openxmlformats.org/presentationml/2006/main">
  <p:tag name="AGENDA_1_ASSOC" val="-1"/>
</p:tagLst>
</file>

<file path=ppt/tags/tag103.xml><?xml version="1.0" encoding="utf-8"?>
<p:tagLst xmlns:a="http://schemas.openxmlformats.org/drawingml/2006/main" xmlns:r="http://schemas.openxmlformats.org/officeDocument/2006/relationships" xmlns:p="http://schemas.openxmlformats.org/presentationml/2006/main">
  <p:tag name="AGENDA_2_ASSOC" val="-1"/>
</p:tagLst>
</file>

<file path=ppt/tags/tag104.xml><?xml version="1.0" encoding="utf-8"?>
<p:tagLst xmlns:a="http://schemas.openxmlformats.org/drawingml/2006/main" xmlns:r="http://schemas.openxmlformats.org/officeDocument/2006/relationships" xmlns:p="http://schemas.openxmlformats.org/presentationml/2006/main">
  <p:tag name="AGENDA_3_ASSOC" val="-1"/>
</p:tagLst>
</file>

<file path=ppt/tags/tag105.xml><?xml version="1.0" encoding="utf-8"?>
<p:tagLst xmlns:a="http://schemas.openxmlformats.org/drawingml/2006/main" xmlns:r="http://schemas.openxmlformats.org/officeDocument/2006/relationships" xmlns:p="http://schemas.openxmlformats.org/presentationml/2006/main">
  <p:tag name="AGENDA_4_ASSOC" val="-1"/>
</p:tagLst>
</file>

<file path=ppt/tags/tag106.xml><?xml version="1.0" encoding="utf-8"?>
<p:tagLst xmlns:a="http://schemas.openxmlformats.org/drawingml/2006/main" xmlns:r="http://schemas.openxmlformats.org/officeDocument/2006/relationships" xmlns:p="http://schemas.openxmlformats.org/presentationml/2006/main">
  <p:tag name="AGENDA_5_ASSOC" val="-1"/>
</p:tagLst>
</file>

<file path=ppt/tags/tag107.xml><?xml version="1.0" encoding="utf-8"?>
<p:tagLst xmlns:a="http://schemas.openxmlformats.org/drawingml/2006/main" xmlns:r="http://schemas.openxmlformats.org/officeDocument/2006/relationships" xmlns:p="http://schemas.openxmlformats.org/presentationml/2006/main">
  <p:tag name="AGENDA_6_ASSOC" val="-1"/>
</p:tagLst>
</file>

<file path=ppt/tags/tag108.xml><?xml version="1.0" encoding="utf-8"?>
<p:tagLst xmlns:a="http://schemas.openxmlformats.org/drawingml/2006/main" xmlns:r="http://schemas.openxmlformats.org/officeDocument/2006/relationships" xmlns:p="http://schemas.openxmlformats.org/presentationml/2006/main">
  <p:tag name="AGENDA_7_ASSOC" val="-1"/>
</p:tagLst>
</file>

<file path=ppt/tags/tag109.xml><?xml version="1.0" encoding="utf-8"?>
<p:tagLst xmlns:a="http://schemas.openxmlformats.org/drawingml/2006/main" xmlns:r="http://schemas.openxmlformats.org/officeDocument/2006/relationships" xmlns:p="http://schemas.openxmlformats.org/presentationml/2006/main">
  <p:tag name="AGENDA_8_ASSOC" val="-1"/>
</p:tagLst>
</file>

<file path=ppt/tags/tag11.xml><?xml version="1.0" encoding="utf-8"?>
<p:tagLst xmlns:a="http://schemas.openxmlformats.org/drawingml/2006/main" xmlns:r="http://schemas.openxmlformats.org/officeDocument/2006/relationships" xmlns:p="http://schemas.openxmlformats.org/presentationml/2006/main">
  <p:tag name="AGENDA_7_ASSOC" val="-1"/>
</p:tagLst>
</file>

<file path=ppt/tags/tag110.xml><?xml version="1.0" encoding="utf-8"?>
<p:tagLst xmlns:a="http://schemas.openxmlformats.org/drawingml/2006/main" xmlns:r="http://schemas.openxmlformats.org/officeDocument/2006/relationships" xmlns:p="http://schemas.openxmlformats.org/presentationml/2006/main">
  <p:tag name="AGENDA_2" val="-1"/>
</p:tagLst>
</file>

<file path=ppt/tags/tag111.xml><?xml version="1.0" encoding="utf-8"?>
<p:tagLst xmlns:a="http://schemas.openxmlformats.org/drawingml/2006/main" xmlns:r="http://schemas.openxmlformats.org/officeDocument/2006/relationships" xmlns:p="http://schemas.openxmlformats.org/presentationml/2006/main">
  <p:tag name="AGENDA_3" val="-1"/>
</p:tagLst>
</file>

<file path=ppt/tags/tag112.xml><?xml version="1.0" encoding="utf-8"?>
<p:tagLst xmlns:a="http://schemas.openxmlformats.org/drawingml/2006/main" xmlns:r="http://schemas.openxmlformats.org/officeDocument/2006/relationships" xmlns:p="http://schemas.openxmlformats.org/presentationml/2006/main">
  <p:tag name="AGENDA_4" val="-1"/>
</p:tagLst>
</file>

<file path=ppt/tags/tag113.xml><?xml version="1.0" encoding="utf-8"?>
<p:tagLst xmlns:a="http://schemas.openxmlformats.org/drawingml/2006/main" xmlns:r="http://schemas.openxmlformats.org/officeDocument/2006/relationships" xmlns:p="http://schemas.openxmlformats.org/presentationml/2006/main">
  <p:tag name="AGENDA_5" val="-1"/>
</p:tagLst>
</file>

<file path=ppt/tags/tag114.xml><?xml version="1.0" encoding="utf-8"?>
<p:tagLst xmlns:a="http://schemas.openxmlformats.org/drawingml/2006/main" xmlns:r="http://schemas.openxmlformats.org/officeDocument/2006/relationships" xmlns:p="http://schemas.openxmlformats.org/presentationml/2006/main">
  <p:tag name="AGENDA_6" val="-1"/>
</p:tagLst>
</file>

<file path=ppt/tags/tag115.xml><?xml version="1.0" encoding="utf-8"?>
<p:tagLst xmlns:a="http://schemas.openxmlformats.org/drawingml/2006/main" xmlns:r="http://schemas.openxmlformats.org/officeDocument/2006/relationships" xmlns:p="http://schemas.openxmlformats.org/presentationml/2006/main">
  <p:tag name="AGENDA_1" val="-1"/>
</p:tagLst>
</file>

<file path=ppt/tags/tag116.xml><?xml version="1.0" encoding="utf-8"?>
<p:tagLst xmlns:a="http://schemas.openxmlformats.org/drawingml/2006/main" xmlns:r="http://schemas.openxmlformats.org/officeDocument/2006/relationships" xmlns:p="http://schemas.openxmlformats.org/presentationml/2006/main">
  <p:tag name="AGENDA_7" val="-1"/>
</p:tagLst>
</file>

<file path=ppt/tags/tag117.xml><?xml version="1.0" encoding="utf-8"?>
<p:tagLst xmlns:a="http://schemas.openxmlformats.org/drawingml/2006/main" xmlns:r="http://schemas.openxmlformats.org/officeDocument/2006/relationships" xmlns:p="http://schemas.openxmlformats.org/presentationml/2006/main">
  <p:tag name="AGENDA_8" val="-1"/>
</p:tagLst>
</file>

<file path=ppt/tags/tag118.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119.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12.xml><?xml version="1.0" encoding="utf-8"?>
<p:tagLst xmlns:a="http://schemas.openxmlformats.org/drawingml/2006/main" xmlns:r="http://schemas.openxmlformats.org/officeDocument/2006/relationships" xmlns:p="http://schemas.openxmlformats.org/presentationml/2006/main">
  <p:tag name="AGENDA_8_ASSOC" val="-1"/>
</p:tagLst>
</file>

<file path=ppt/tags/tag120.xml><?xml version="1.0" encoding="utf-8"?>
<p:tagLst xmlns:a="http://schemas.openxmlformats.org/drawingml/2006/main" xmlns:r="http://schemas.openxmlformats.org/officeDocument/2006/relationships" xmlns:p="http://schemas.openxmlformats.org/presentationml/2006/main">
  <p:tag name="SLIDENAME" val="v_406"/>
  <p:tag name="ISCLOSINGSLIDE" val="-1"/>
</p:tagLst>
</file>

<file path=ppt/tags/tag121.xml><?xml version="1.0" encoding="utf-8"?>
<p:tagLst xmlns:a="http://schemas.openxmlformats.org/drawingml/2006/main" xmlns:r="http://schemas.openxmlformats.org/officeDocument/2006/relationships" xmlns:p="http://schemas.openxmlformats.org/presentationml/2006/main">
  <p:tag name="TWNOCDCHECK" val="-1"/>
</p:tagLst>
</file>

<file path=ppt/tags/tag13.xml><?xml version="1.0" encoding="utf-8"?>
<p:tagLst xmlns:a="http://schemas.openxmlformats.org/drawingml/2006/main" xmlns:r="http://schemas.openxmlformats.org/officeDocument/2006/relationships" xmlns:p="http://schemas.openxmlformats.org/presentationml/2006/main">
  <p:tag name="AGENDA_2" val="-1"/>
</p:tagLst>
</file>

<file path=ppt/tags/tag14.xml><?xml version="1.0" encoding="utf-8"?>
<p:tagLst xmlns:a="http://schemas.openxmlformats.org/drawingml/2006/main" xmlns:r="http://schemas.openxmlformats.org/officeDocument/2006/relationships" xmlns:p="http://schemas.openxmlformats.org/presentationml/2006/main">
  <p:tag name="AGENDA_3" val="-1"/>
</p:tagLst>
</file>

<file path=ppt/tags/tag15.xml><?xml version="1.0" encoding="utf-8"?>
<p:tagLst xmlns:a="http://schemas.openxmlformats.org/drawingml/2006/main" xmlns:r="http://schemas.openxmlformats.org/officeDocument/2006/relationships" xmlns:p="http://schemas.openxmlformats.org/presentationml/2006/main">
  <p:tag name="AGENDA_4" val="-1"/>
</p:tagLst>
</file>

<file path=ppt/tags/tag16.xml><?xml version="1.0" encoding="utf-8"?>
<p:tagLst xmlns:a="http://schemas.openxmlformats.org/drawingml/2006/main" xmlns:r="http://schemas.openxmlformats.org/officeDocument/2006/relationships" xmlns:p="http://schemas.openxmlformats.org/presentationml/2006/main">
  <p:tag name="AGENDA_5" val="-1"/>
</p:tagLst>
</file>

<file path=ppt/tags/tag17.xml><?xml version="1.0" encoding="utf-8"?>
<p:tagLst xmlns:a="http://schemas.openxmlformats.org/drawingml/2006/main" xmlns:r="http://schemas.openxmlformats.org/officeDocument/2006/relationships" xmlns:p="http://schemas.openxmlformats.org/presentationml/2006/main">
  <p:tag name="AGENDA_6" val="-1"/>
</p:tagLst>
</file>

<file path=ppt/tags/tag18.xml><?xml version="1.0" encoding="utf-8"?>
<p:tagLst xmlns:a="http://schemas.openxmlformats.org/drawingml/2006/main" xmlns:r="http://schemas.openxmlformats.org/officeDocument/2006/relationships" xmlns:p="http://schemas.openxmlformats.org/presentationml/2006/main">
  <p:tag name="AGENDA_1" val="-1"/>
</p:tagLst>
</file>

<file path=ppt/tags/tag19.xml><?xml version="1.0" encoding="utf-8"?>
<p:tagLst xmlns:a="http://schemas.openxmlformats.org/drawingml/2006/main" xmlns:r="http://schemas.openxmlformats.org/officeDocument/2006/relationships" xmlns:p="http://schemas.openxmlformats.org/presentationml/2006/main">
  <p:tag name="AGENDA_7" val="-1"/>
</p:tagLst>
</file>

<file path=ppt/tags/tag2.xml><?xml version="1.0" encoding="utf-8"?>
<p:tagLst xmlns:a="http://schemas.openxmlformats.org/drawingml/2006/main" xmlns:r="http://schemas.openxmlformats.org/officeDocument/2006/relationships" xmlns:p="http://schemas.openxmlformats.org/presentationml/2006/main">
  <p:tag name="ISTITLESLIDE" val="-1"/>
</p:tagLst>
</file>

<file path=ppt/tags/tag20.xml><?xml version="1.0" encoding="utf-8"?>
<p:tagLst xmlns:a="http://schemas.openxmlformats.org/drawingml/2006/main" xmlns:r="http://schemas.openxmlformats.org/officeDocument/2006/relationships" xmlns:p="http://schemas.openxmlformats.org/presentationml/2006/main">
  <p:tag name="AGENDA_8" val="-1"/>
</p:tagLst>
</file>

<file path=ppt/tags/tag21.xml><?xml version="1.0" encoding="utf-8"?>
<p:tagLst xmlns:a="http://schemas.openxmlformats.org/drawingml/2006/main" xmlns:r="http://schemas.openxmlformats.org/officeDocument/2006/relationships" xmlns:p="http://schemas.openxmlformats.org/presentationml/2006/main">
  <p:tag name="AGENDA_1" val="-1"/>
  <p:tag name="SLIDENAME" val="v_503"/>
</p:tagLst>
</file>

<file path=ppt/tags/tag22.xml><?xml version="1.0" encoding="utf-8"?>
<p:tagLst xmlns:a="http://schemas.openxmlformats.org/drawingml/2006/main" xmlns:r="http://schemas.openxmlformats.org/officeDocument/2006/relationships" xmlns:p="http://schemas.openxmlformats.org/presentationml/2006/main">
  <p:tag name="AGENDA_1_ASSOC" val="-1"/>
</p:tagLst>
</file>

<file path=ppt/tags/tag23.xml><?xml version="1.0" encoding="utf-8"?>
<p:tagLst xmlns:a="http://schemas.openxmlformats.org/drawingml/2006/main" xmlns:r="http://schemas.openxmlformats.org/officeDocument/2006/relationships" xmlns:p="http://schemas.openxmlformats.org/presentationml/2006/main">
  <p:tag name="AGENDA_2_ASSOC" val="-1"/>
</p:tagLst>
</file>

<file path=ppt/tags/tag24.xml><?xml version="1.0" encoding="utf-8"?>
<p:tagLst xmlns:a="http://schemas.openxmlformats.org/drawingml/2006/main" xmlns:r="http://schemas.openxmlformats.org/officeDocument/2006/relationships" xmlns:p="http://schemas.openxmlformats.org/presentationml/2006/main">
  <p:tag name="AGENDA_3_ASSOC" val="-1"/>
</p:tagLst>
</file>

<file path=ppt/tags/tag25.xml><?xml version="1.0" encoding="utf-8"?>
<p:tagLst xmlns:a="http://schemas.openxmlformats.org/drawingml/2006/main" xmlns:r="http://schemas.openxmlformats.org/officeDocument/2006/relationships" xmlns:p="http://schemas.openxmlformats.org/presentationml/2006/main">
  <p:tag name="AGENDA_4_ASSOC" val="-1"/>
</p:tagLst>
</file>

<file path=ppt/tags/tag26.xml><?xml version="1.0" encoding="utf-8"?>
<p:tagLst xmlns:a="http://schemas.openxmlformats.org/drawingml/2006/main" xmlns:r="http://schemas.openxmlformats.org/officeDocument/2006/relationships" xmlns:p="http://schemas.openxmlformats.org/presentationml/2006/main">
  <p:tag name="AGENDA_5_ASSOC" val="-1"/>
</p:tagLst>
</file>

<file path=ppt/tags/tag27.xml><?xml version="1.0" encoding="utf-8"?>
<p:tagLst xmlns:a="http://schemas.openxmlformats.org/drawingml/2006/main" xmlns:r="http://schemas.openxmlformats.org/officeDocument/2006/relationships" xmlns:p="http://schemas.openxmlformats.org/presentationml/2006/main">
  <p:tag name="AGENDA_6_ASSOC" val="-1"/>
</p:tagLst>
</file>

<file path=ppt/tags/tag28.xml><?xml version="1.0" encoding="utf-8"?>
<p:tagLst xmlns:a="http://schemas.openxmlformats.org/drawingml/2006/main" xmlns:r="http://schemas.openxmlformats.org/officeDocument/2006/relationships" xmlns:p="http://schemas.openxmlformats.org/presentationml/2006/main">
  <p:tag name="AGENDA_7_ASSOC" val="-1"/>
</p:tagLst>
</file>

<file path=ppt/tags/tag29.xml><?xml version="1.0" encoding="utf-8"?>
<p:tagLst xmlns:a="http://schemas.openxmlformats.org/drawingml/2006/main" xmlns:r="http://schemas.openxmlformats.org/officeDocument/2006/relationships" xmlns:p="http://schemas.openxmlformats.org/presentationml/2006/main">
  <p:tag name="AGENDA_8_ASSOC" val="-1"/>
</p:tagLst>
</file>

<file path=ppt/tags/tag3.xml><?xml version="1.0" encoding="utf-8"?>
<p:tagLst xmlns:a="http://schemas.openxmlformats.org/drawingml/2006/main" xmlns:r="http://schemas.openxmlformats.org/officeDocument/2006/relationships" xmlns:p="http://schemas.openxmlformats.org/presentationml/2006/main">
  <p:tag name="TWNOCDCHECK" val="-1"/>
</p:tagLst>
</file>

<file path=ppt/tags/tag30.xml><?xml version="1.0" encoding="utf-8"?>
<p:tagLst xmlns:a="http://schemas.openxmlformats.org/drawingml/2006/main" xmlns:r="http://schemas.openxmlformats.org/officeDocument/2006/relationships" xmlns:p="http://schemas.openxmlformats.org/presentationml/2006/main">
  <p:tag name="AGENDA_2" val="-1"/>
</p:tagLst>
</file>

<file path=ppt/tags/tag31.xml><?xml version="1.0" encoding="utf-8"?>
<p:tagLst xmlns:a="http://schemas.openxmlformats.org/drawingml/2006/main" xmlns:r="http://schemas.openxmlformats.org/officeDocument/2006/relationships" xmlns:p="http://schemas.openxmlformats.org/presentationml/2006/main">
  <p:tag name="AGENDA_3" val="-1"/>
</p:tagLst>
</file>

<file path=ppt/tags/tag32.xml><?xml version="1.0" encoding="utf-8"?>
<p:tagLst xmlns:a="http://schemas.openxmlformats.org/drawingml/2006/main" xmlns:r="http://schemas.openxmlformats.org/officeDocument/2006/relationships" xmlns:p="http://schemas.openxmlformats.org/presentationml/2006/main">
  <p:tag name="AGENDA_4" val="-1"/>
</p:tagLst>
</file>

<file path=ppt/tags/tag33.xml><?xml version="1.0" encoding="utf-8"?>
<p:tagLst xmlns:a="http://schemas.openxmlformats.org/drawingml/2006/main" xmlns:r="http://schemas.openxmlformats.org/officeDocument/2006/relationships" xmlns:p="http://schemas.openxmlformats.org/presentationml/2006/main">
  <p:tag name="AGENDA_5" val="-1"/>
</p:tagLst>
</file>

<file path=ppt/tags/tag34.xml><?xml version="1.0" encoding="utf-8"?>
<p:tagLst xmlns:a="http://schemas.openxmlformats.org/drawingml/2006/main" xmlns:r="http://schemas.openxmlformats.org/officeDocument/2006/relationships" xmlns:p="http://schemas.openxmlformats.org/presentationml/2006/main">
  <p:tag name="AGENDA_6" val="-1"/>
</p:tagLst>
</file>

<file path=ppt/tags/tag35.xml><?xml version="1.0" encoding="utf-8"?>
<p:tagLst xmlns:a="http://schemas.openxmlformats.org/drawingml/2006/main" xmlns:r="http://schemas.openxmlformats.org/officeDocument/2006/relationships" xmlns:p="http://schemas.openxmlformats.org/presentationml/2006/main">
  <p:tag name="AGENDA_1" val="-1"/>
</p:tagLst>
</file>

<file path=ppt/tags/tag36.xml><?xml version="1.0" encoding="utf-8"?>
<p:tagLst xmlns:a="http://schemas.openxmlformats.org/drawingml/2006/main" xmlns:r="http://schemas.openxmlformats.org/officeDocument/2006/relationships" xmlns:p="http://schemas.openxmlformats.org/presentationml/2006/main">
  <p:tag name="AGENDA_7" val="-1"/>
</p:tagLst>
</file>

<file path=ppt/tags/tag37.xml><?xml version="1.0" encoding="utf-8"?>
<p:tagLst xmlns:a="http://schemas.openxmlformats.org/drawingml/2006/main" xmlns:r="http://schemas.openxmlformats.org/officeDocument/2006/relationships" xmlns:p="http://schemas.openxmlformats.org/presentationml/2006/main">
  <p:tag name="AGENDA_8" val="-1"/>
</p:tagLst>
</file>

<file path=ppt/tags/tag38.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39.xml><?xml version="1.0" encoding="utf-8"?>
<p:tagLst xmlns:a="http://schemas.openxmlformats.org/drawingml/2006/main" xmlns:r="http://schemas.openxmlformats.org/officeDocument/2006/relationships" xmlns:p="http://schemas.openxmlformats.org/presentationml/2006/main">
  <p:tag name="AGENDA_2" val="-1"/>
  <p:tag name="SLIDENAME" val="v_504"/>
</p:tagLst>
</file>

<file path=ppt/tags/tag4.xml><?xml version="1.0" encoding="utf-8"?>
<p:tagLst xmlns:a="http://schemas.openxmlformats.org/drawingml/2006/main" xmlns:r="http://schemas.openxmlformats.org/officeDocument/2006/relationships" xmlns:p="http://schemas.openxmlformats.org/presentationml/2006/main">
  <p:tag name="SLIDENAME" val="v_502"/>
</p:tagLst>
</file>

<file path=ppt/tags/tag40.xml><?xml version="1.0" encoding="utf-8"?>
<p:tagLst xmlns:a="http://schemas.openxmlformats.org/drawingml/2006/main" xmlns:r="http://schemas.openxmlformats.org/officeDocument/2006/relationships" xmlns:p="http://schemas.openxmlformats.org/presentationml/2006/main">
  <p:tag name="AGENDA_1_ASSOC" val="-1"/>
</p:tagLst>
</file>

<file path=ppt/tags/tag41.xml><?xml version="1.0" encoding="utf-8"?>
<p:tagLst xmlns:a="http://schemas.openxmlformats.org/drawingml/2006/main" xmlns:r="http://schemas.openxmlformats.org/officeDocument/2006/relationships" xmlns:p="http://schemas.openxmlformats.org/presentationml/2006/main">
  <p:tag name="AGENDA_2_ASSOC" val="-1"/>
</p:tagLst>
</file>

<file path=ppt/tags/tag42.xml><?xml version="1.0" encoding="utf-8"?>
<p:tagLst xmlns:a="http://schemas.openxmlformats.org/drawingml/2006/main" xmlns:r="http://schemas.openxmlformats.org/officeDocument/2006/relationships" xmlns:p="http://schemas.openxmlformats.org/presentationml/2006/main">
  <p:tag name="AGENDA_3_ASSOC" val="-1"/>
</p:tagLst>
</file>

<file path=ppt/tags/tag43.xml><?xml version="1.0" encoding="utf-8"?>
<p:tagLst xmlns:a="http://schemas.openxmlformats.org/drawingml/2006/main" xmlns:r="http://schemas.openxmlformats.org/officeDocument/2006/relationships" xmlns:p="http://schemas.openxmlformats.org/presentationml/2006/main">
  <p:tag name="AGENDA_4_ASSOC" val="-1"/>
</p:tagLst>
</file>

<file path=ppt/tags/tag44.xml><?xml version="1.0" encoding="utf-8"?>
<p:tagLst xmlns:a="http://schemas.openxmlformats.org/drawingml/2006/main" xmlns:r="http://schemas.openxmlformats.org/officeDocument/2006/relationships" xmlns:p="http://schemas.openxmlformats.org/presentationml/2006/main">
  <p:tag name="AGENDA_5_ASSOC" val="-1"/>
</p:tagLst>
</file>

<file path=ppt/tags/tag45.xml><?xml version="1.0" encoding="utf-8"?>
<p:tagLst xmlns:a="http://schemas.openxmlformats.org/drawingml/2006/main" xmlns:r="http://schemas.openxmlformats.org/officeDocument/2006/relationships" xmlns:p="http://schemas.openxmlformats.org/presentationml/2006/main">
  <p:tag name="AGENDA_6_ASSOC" val="-1"/>
</p:tagLst>
</file>

<file path=ppt/tags/tag46.xml><?xml version="1.0" encoding="utf-8"?>
<p:tagLst xmlns:a="http://schemas.openxmlformats.org/drawingml/2006/main" xmlns:r="http://schemas.openxmlformats.org/officeDocument/2006/relationships" xmlns:p="http://schemas.openxmlformats.org/presentationml/2006/main">
  <p:tag name="AGENDA_7_ASSOC" val="-1"/>
</p:tagLst>
</file>

<file path=ppt/tags/tag47.xml><?xml version="1.0" encoding="utf-8"?>
<p:tagLst xmlns:a="http://schemas.openxmlformats.org/drawingml/2006/main" xmlns:r="http://schemas.openxmlformats.org/officeDocument/2006/relationships" xmlns:p="http://schemas.openxmlformats.org/presentationml/2006/main">
  <p:tag name="AGENDA_8_ASSOC" val="-1"/>
</p:tagLst>
</file>

<file path=ppt/tags/tag48.xml><?xml version="1.0" encoding="utf-8"?>
<p:tagLst xmlns:a="http://schemas.openxmlformats.org/drawingml/2006/main" xmlns:r="http://schemas.openxmlformats.org/officeDocument/2006/relationships" xmlns:p="http://schemas.openxmlformats.org/presentationml/2006/main">
  <p:tag name="AGENDA_2" val="-1"/>
</p:tagLst>
</file>

<file path=ppt/tags/tag49.xml><?xml version="1.0" encoding="utf-8"?>
<p:tagLst xmlns:a="http://schemas.openxmlformats.org/drawingml/2006/main" xmlns:r="http://schemas.openxmlformats.org/officeDocument/2006/relationships" xmlns:p="http://schemas.openxmlformats.org/presentationml/2006/main">
  <p:tag name="AGENDA_3" val="-1"/>
</p:tagLst>
</file>

<file path=ppt/tags/tag5.xml><?xml version="1.0" encoding="utf-8"?>
<p:tagLst xmlns:a="http://schemas.openxmlformats.org/drawingml/2006/main" xmlns:r="http://schemas.openxmlformats.org/officeDocument/2006/relationships" xmlns:p="http://schemas.openxmlformats.org/presentationml/2006/main">
  <p:tag name="AGENDA_1_ASSOC" val="-1"/>
</p:tagLst>
</file>

<file path=ppt/tags/tag50.xml><?xml version="1.0" encoding="utf-8"?>
<p:tagLst xmlns:a="http://schemas.openxmlformats.org/drawingml/2006/main" xmlns:r="http://schemas.openxmlformats.org/officeDocument/2006/relationships" xmlns:p="http://schemas.openxmlformats.org/presentationml/2006/main">
  <p:tag name="AGENDA_4" val="-1"/>
</p:tagLst>
</file>

<file path=ppt/tags/tag51.xml><?xml version="1.0" encoding="utf-8"?>
<p:tagLst xmlns:a="http://schemas.openxmlformats.org/drawingml/2006/main" xmlns:r="http://schemas.openxmlformats.org/officeDocument/2006/relationships" xmlns:p="http://schemas.openxmlformats.org/presentationml/2006/main">
  <p:tag name="AGENDA_5" val="-1"/>
</p:tagLst>
</file>

<file path=ppt/tags/tag52.xml><?xml version="1.0" encoding="utf-8"?>
<p:tagLst xmlns:a="http://schemas.openxmlformats.org/drawingml/2006/main" xmlns:r="http://schemas.openxmlformats.org/officeDocument/2006/relationships" xmlns:p="http://schemas.openxmlformats.org/presentationml/2006/main">
  <p:tag name="AGENDA_6" val="-1"/>
</p:tagLst>
</file>

<file path=ppt/tags/tag53.xml><?xml version="1.0" encoding="utf-8"?>
<p:tagLst xmlns:a="http://schemas.openxmlformats.org/drawingml/2006/main" xmlns:r="http://schemas.openxmlformats.org/officeDocument/2006/relationships" xmlns:p="http://schemas.openxmlformats.org/presentationml/2006/main">
  <p:tag name="AGENDA_1" val="-1"/>
</p:tagLst>
</file>

<file path=ppt/tags/tag54.xml><?xml version="1.0" encoding="utf-8"?>
<p:tagLst xmlns:a="http://schemas.openxmlformats.org/drawingml/2006/main" xmlns:r="http://schemas.openxmlformats.org/officeDocument/2006/relationships" xmlns:p="http://schemas.openxmlformats.org/presentationml/2006/main">
  <p:tag name="AGENDA_7" val="-1"/>
</p:tagLst>
</file>

<file path=ppt/tags/tag55.xml><?xml version="1.0" encoding="utf-8"?>
<p:tagLst xmlns:a="http://schemas.openxmlformats.org/drawingml/2006/main" xmlns:r="http://schemas.openxmlformats.org/officeDocument/2006/relationships" xmlns:p="http://schemas.openxmlformats.org/presentationml/2006/main">
  <p:tag name="AGENDA_8" val="-1"/>
</p:tagLst>
</file>

<file path=ppt/tags/tag56.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57.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58.xml><?xml version="1.0" encoding="utf-8"?>
<p:tagLst xmlns:a="http://schemas.openxmlformats.org/drawingml/2006/main" xmlns:r="http://schemas.openxmlformats.org/officeDocument/2006/relationships" xmlns:p="http://schemas.openxmlformats.org/presentationml/2006/main">
  <p:tag name="AGENDA_3" val="-1"/>
  <p:tag name="SLIDENAME" val="v_505"/>
</p:tagLst>
</file>

<file path=ppt/tags/tag59.xml><?xml version="1.0" encoding="utf-8"?>
<p:tagLst xmlns:a="http://schemas.openxmlformats.org/drawingml/2006/main" xmlns:r="http://schemas.openxmlformats.org/officeDocument/2006/relationships" xmlns:p="http://schemas.openxmlformats.org/presentationml/2006/main">
  <p:tag name="AGENDA_1_ASSOC" val="-1"/>
</p:tagLst>
</file>

<file path=ppt/tags/tag6.xml><?xml version="1.0" encoding="utf-8"?>
<p:tagLst xmlns:a="http://schemas.openxmlformats.org/drawingml/2006/main" xmlns:r="http://schemas.openxmlformats.org/officeDocument/2006/relationships" xmlns:p="http://schemas.openxmlformats.org/presentationml/2006/main">
  <p:tag name="AGENDA_2_ASSOC" val="-1"/>
</p:tagLst>
</file>

<file path=ppt/tags/tag60.xml><?xml version="1.0" encoding="utf-8"?>
<p:tagLst xmlns:a="http://schemas.openxmlformats.org/drawingml/2006/main" xmlns:r="http://schemas.openxmlformats.org/officeDocument/2006/relationships" xmlns:p="http://schemas.openxmlformats.org/presentationml/2006/main">
  <p:tag name="AGENDA_2_ASSOC" val="-1"/>
</p:tagLst>
</file>

<file path=ppt/tags/tag61.xml><?xml version="1.0" encoding="utf-8"?>
<p:tagLst xmlns:a="http://schemas.openxmlformats.org/drawingml/2006/main" xmlns:r="http://schemas.openxmlformats.org/officeDocument/2006/relationships" xmlns:p="http://schemas.openxmlformats.org/presentationml/2006/main">
  <p:tag name="AGENDA_3_ASSOC" val="-1"/>
</p:tagLst>
</file>

<file path=ppt/tags/tag62.xml><?xml version="1.0" encoding="utf-8"?>
<p:tagLst xmlns:a="http://schemas.openxmlformats.org/drawingml/2006/main" xmlns:r="http://schemas.openxmlformats.org/officeDocument/2006/relationships" xmlns:p="http://schemas.openxmlformats.org/presentationml/2006/main">
  <p:tag name="AGENDA_4_ASSOC" val="-1"/>
</p:tagLst>
</file>

<file path=ppt/tags/tag63.xml><?xml version="1.0" encoding="utf-8"?>
<p:tagLst xmlns:a="http://schemas.openxmlformats.org/drawingml/2006/main" xmlns:r="http://schemas.openxmlformats.org/officeDocument/2006/relationships" xmlns:p="http://schemas.openxmlformats.org/presentationml/2006/main">
  <p:tag name="AGENDA_5_ASSOC" val="-1"/>
</p:tagLst>
</file>

<file path=ppt/tags/tag64.xml><?xml version="1.0" encoding="utf-8"?>
<p:tagLst xmlns:a="http://schemas.openxmlformats.org/drawingml/2006/main" xmlns:r="http://schemas.openxmlformats.org/officeDocument/2006/relationships" xmlns:p="http://schemas.openxmlformats.org/presentationml/2006/main">
  <p:tag name="AGENDA_6_ASSOC" val="-1"/>
</p:tagLst>
</file>

<file path=ppt/tags/tag65.xml><?xml version="1.0" encoding="utf-8"?>
<p:tagLst xmlns:a="http://schemas.openxmlformats.org/drawingml/2006/main" xmlns:r="http://schemas.openxmlformats.org/officeDocument/2006/relationships" xmlns:p="http://schemas.openxmlformats.org/presentationml/2006/main">
  <p:tag name="AGENDA_7_ASSOC" val="-1"/>
</p:tagLst>
</file>

<file path=ppt/tags/tag66.xml><?xml version="1.0" encoding="utf-8"?>
<p:tagLst xmlns:a="http://schemas.openxmlformats.org/drawingml/2006/main" xmlns:r="http://schemas.openxmlformats.org/officeDocument/2006/relationships" xmlns:p="http://schemas.openxmlformats.org/presentationml/2006/main">
  <p:tag name="AGENDA_8_ASSOC" val="-1"/>
</p:tagLst>
</file>

<file path=ppt/tags/tag67.xml><?xml version="1.0" encoding="utf-8"?>
<p:tagLst xmlns:a="http://schemas.openxmlformats.org/drawingml/2006/main" xmlns:r="http://schemas.openxmlformats.org/officeDocument/2006/relationships" xmlns:p="http://schemas.openxmlformats.org/presentationml/2006/main">
  <p:tag name="AGENDA_2" val="-1"/>
</p:tagLst>
</file>

<file path=ppt/tags/tag68.xml><?xml version="1.0" encoding="utf-8"?>
<p:tagLst xmlns:a="http://schemas.openxmlformats.org/drawingml/2006/main" xmlns:r="http://schemas.openxmlformats.org/officeDocument/2006/relationships" xmlns:p="http://schemas.openxmlformats.org/presentationml/2006/main">
  <p:tag name="AGENDA_3" val="-1"/>
</p:tagLst>
</file>

<file path=ppt/tags/tag69.xml><?xml version="1.0" encoding="utf-8"?>
<p:tagLst xmlns:a="http://schemas.openxmlformats.org/drawingml/2006/main" xmlns:r="http://schemas.openxmlformats.org/officeDocument/2006/relationships" xmlns:p="http://schemas.openxmlformats.org/presentationml/2006/main">
  <p:tag name="AGENDA_4" val="-1"/>
</p:tagLst>
</file>

<file path=ppt/tags/tag7.xml><?xml version="1.0" encoding="utf-8"?>
<p:tagLst xmlns:a="http://schemas.openxmlformats.org/drawingml/2006/main" xmlns:r="http://schemas.openxmlformats.org/officeDocument/2006/relationships" xmlns:p="http://schemas.openxmlformats.org/presentationml/2006/main">
  <p:tag name="AGENDA_3_ASSOC" val="-1"/>
</p:tagLst>
</file>

<file path=ppt/tags/tag70.xml><?xml version="1.0" encoding="utf-8"?>
<p:tagLst xmlns:a="http://schemas.openxmlformats.org/drawingml/2006/main" xmlns:r="http://schemas.openxmlformats.org/officeDocument/2006/relationships" xmlns:p="http://schemas.openxmlformats.org/presentationml/2006/main">
  <p:tag name="AGENDA_5" val="-1"/>
</p:tagLst>
</file>

<file path=ppt/tags/tag71.xml><?xml version="1.0" encoding="utf-8"?>
<p:tagLst xmlns:a="http://schemas.openxmlformats.org/drawingml/2006/main" xmlns:r="http://schemas.openxmlformats.org/officeDocument/2006/relationships" xmlns:p="http://schemas.openxmlformats.org/presentationml/2006/main">
  <p:tag name="AGENDA_6" val="-1"/>
</p:tagLst>
</file>

<file path=ppt/tags/tag72.xml><?xml version="1.0" encoding="utf-8"?>
<p:tagLst xmlns:a="http://schemas.openxmlformats.org/drawingml/2006/main" xmlns:r="http://schemas.openxmlformats.org/officeDocument/2006/relationships" xmlns:p="http://schemas.openxmlformats.org/presentationml/2006/main">
  <p:tag name="AGENDA_1" val="-1"/>
</p:tagLst>
</file>

<file path=ppt/tags/tag73.xml><?xml version="1.0" encoding="utf-8"?>
<p:tagLst xmlns:a="http://schemas.openxmlformats.org/drawingml/2006/main" xmlns:r="http://schemas.openxmlformats.org/officeDocument/2006/relationships" xmlns:p="http://schemas.openxmlformats.org/presentationml/2006/main">
  <p:tag name="AGENDA_7" val="-1"/>
</p:tagLst>
</file>

<file path=ppt/tags/tag74.xml><?xml version="1.0" encoding="utf-8"?>
<p:tagLst xmlns:a="http://schemas.openxmlformats.org/drawingml/2006/main" xmlns:r="http://schemas.openxmlformats.org/officeDocument/2006/relationships" xmlns:p="http://schemas.openxmlformats.org/presentationml/2006/main">
  <p:tag name="AGENDA_8" val="-1"/>
</p:tagLst>
</file>

<file path=ppt/tags/tag75.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76.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77.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78.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79.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8.xml><?xml version="1.0" encoding="utf-8"?>
<p:tagLst xmlns:a="http://schemas.openxmlformats.org/drawingml/2006/main" xmlns:r="http://schemas.openxmlformats.org/officeDocument/2006/relationships" xmlns:p="http://schemas.openxmlformats.org/presentationml/2006/main">
  <p:tag name="AGENDA_4_ASSOC" val="-1"/>
</p:tagLst>
</file>

<file path=ppt/tags/tag80.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81.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82.xml><?xml version="1.0" encoding="utf-8"?>
<p:tagLst xmlns:a="http://schemas.openxmlformats.org/drawingml/2006/main" xmlns:r="http://schemas.openxmlformats.org/officeDocument/2006/relationships" xmlns:p="http://schemas.openxmlformats.org/presentationml/2006/main">
  <p:tag name="AGENDA_4" val="-1"/>
  <p:tag name="SLIDENAME" val="v_506"/>
</p:tagLst>
</file>

<file path=ppt/tags/tag83.xml><?xml version="1.0" encoding="utf-8"?>
<p:tagLst xmlns:a="http://schemas.openxmlformats.org/drawingml/2006/main" xmlns:r="http://schemas.openxmlformats.org/officeDocument/2006/relationships" xmlns:p="http://schemas.openxmlformats.org/presentationml/2006/main">
  <p:tag name="AGENDA_1_ASSOC" val="-1"/>
</p:tagLst>
</file>

<file path=ppt/tags/tag84.xml><?xml version="1.0" encoding="utf-8"?>
<p:tagLst xmlns:a="http://schemas.openxmlformats.org/drawingml/2006/main" xmlns:r="http://schemas.openxmlformats.org/officeDocument/2006/relationships" xmlns:p="http://schemas.openxmlformats.org/presentationml/2006/main">
  <p:tag name="AGENDA_2_ASSOC" val="-1"/>
</p:tagLst>
</file>

<file path=ppt/tags/tag85.xml><?xml version="1.0" encoding="utf-8"?>
<p:tagLst xmlns:a="http://schemas.openxmlformats.org/drawingml/2006/main" xmlns:r="http://schemas.openxmlformats.org/officeDocument/2006/relationships" xmlns:p="http://schemas.openxmlformats.org/presentationml/2006/main">
  <p:tag name="AGENDA_3_ASSOC" val="-1"/>
</p:tagLst>
</file>

<file path=ppt/tags/tag86.xml><?xml version="1.0" encoding="utf-8"?>
<p:tagLst xmlns:a="http://schemas.openxmlformats.org/drawingml/2006/main" xmlns:r="http://schemas.openxmlformats.org/officeDocument/2006/relationships" xmlns:p="http://schemas.openxmlformats.org/presentationml/2006/main">
  <p:tag name="AGENDA_4_ASSOC" val="-1"/>
</p:tagLst>
</file>

<file path=ppt/tags/tag87.xml><?xml version="1.0" encoding="utf-8"?>
<p:tagLst xmlns:a="http://schemas.openxmlformats.org/drawingml/2006/main" xmlns:r="http://schemas.openxmlformats.org/officeDocument/2006/relationships" xmlns:p="http://schemas.openxmlformats.org/presentationml/2006/main">
  <p:tag name="AGENDA_5_ASSOC" val="-1"/>
</p:tagLst>
</file>

<file path=ppt/tags/tag88.xml><?xml version="1.0" encoding="utf-8"?>
<p:tagLst xmlns:a="http://schemas.openxmlformats.org/drawingml/2006/main" xmlns:r="http://schemas.openxmlformats.org/officeDocument/2006/relationships" xmlns:p="http://schemas.openxmlformats.org/presentationml/2006/main">
  <p:tag name="AGENDA_6_ASSOC" val="-1"/>
</p:tagLst>
</file>

<file path=ppt/tags/tag89.xml><?xml version="1.0" encoding="utf-8"?>
<p:tagLst xmlns:a="http://schemas.openxmlformats.org/drawingml/2006/main" xmlns:r="http://schemas.openxmlformats.org/officeDocument/2006/relationships" xmlns:p="http://schemas.openxmlformats.org/presentationml/2006/main">
  <p:tag name="AGENDA_7_ASSOC" val="-1"/>
</p:tagLst>
</file>

<file path=ppt/tags/tag9.xml><?xml version="1.0" encoding="utf-8"?>
<p:tagLst xmlns:a="http://schemas.openxmlformats.org/drawingml/2006/main" xmlns:r="http://schemas.openxmlformats.org/officeDocument/2006/relationships" xmlns:p="http://schemas.openxmlformats.org/presentationml/2006/main">
  <p:tag name="AGENDA_5_ASSOC" val="-1"/>
</p:tagLst>
</file>

<file path=ppt/tags/tag90.xml><?xml version="1.0" encoding="utf-8"?>
<p:tagLst xmlns:a="http://schemas.openxmlformats.org/drawingml/2006/main" xmlns:r="http://schemas.openxmlformats.org/officeDocument/2006/relationships" xmlns:p="http://schemas.openxmlformats.org/presentationml/2006/main">
  <p:tag name="AGENDA_8_ASSOC" val="-1"/>
</p:tagLst>
</file>

<file path=ppt/tags/tag91.xml><?xml version="1.0" encoding="utf-8"?>
<p:tagLst xmlns:a="http://schemas.openxmlformats.org/drawingml/2006/main" xmlns:r="http://schemas.openxmlformats.org/officeDocument/2006/relationships" xmlns:p="http://schemas.openxmlformats.org/presentationml/2006/main">
  <p:tag name="AGENDA_2" val="-1"/>
</p:tagLst>
</file>

<file path=ppt/tags/tag92.xml><?xml version="1.0" encoding="utf-8"?>
<p:tagLst xmlns:a="http://schemas.openxmlformats.org/drawingml/2006/main" xmlns:r="http://schemas.openxmlformats.org/officeDocument/2006/relationships" xmlns:p="http://schemas.openxmlformats.org/presentationml/2006/main">
  <p:tag name="AGENDA_3" val="-1"/>
</p:tagLst>
</file>

<file path=ppt/tags/tag93.xml><?xml version="1.0" encoding="utf-8"?>
<p:tagLst xmlns:a="http://schemas.openxmlformats.org/drawingml/2006/main" xmlns:r="http://schemas.openxmlformats.org/officeDocument/2006/relationships" xmlns:p="http://schemas.openxmlformats.org/presentationml/2006/main">
  <p:tag name="AGENDA_4" val="-1"/>
</p:tagLst>
</file>

<file path=ppt/tags/tag94.xml><?xml version="1.0" encoding="utf-8"?>
<p:tagLst xmlns:a="http://schemas.openxmlformats.org/drawingml/2006/main" xmlns:r="http://schemas.openxmlformats.org/officeDocument/2006/relationships" xmlns:p="http://schemas.openxmlformats.org/presentationml/2006/main">
  <p:tag name="AGENDA_5" val="-1"/>
</p:tagLst>
</file>

<file path=ppt/tags/tag95.xml><?xml version="1.0" encoding="utf-8"?>
<p:tagLst xmlns:a="http://schemas.openxmlformats.org/drawingml/2006/main" xmlns:r="http://schemas.openxmlformats.org/officeDocument/2006/relationships" xmlns:p="http://schemas.openxmlformats.org/presentationml/2006/main">
  <p:tag name="AGENDA_6" val="-1"/>
</p:tagLst>
</file>

<file path=ppt/tags/tag96.xml><?xml version="1.0" encoding="utf-8"?>
<p:tagLst xmlns:a="http://schemas.openxmlformats.org/drawingml/2006/main" xmlns:r="http://schemas.openxmlformats.org/officeDocument/2006/relationships" xmlns:p="http://schemas.openxmlformats.org/presentationml/2006/main">
  <p:tag name="AGENDA_1" val="-1"/>
</p:tagLst>
</file>

<file path=ppt/tags/tag97.xml><?xml version="1.0" encoding="utf-8"?>
<p:tagLst xmlns:a="http://schemas.openxmlformats.org/drawingml/2006/main" xmlns:r="http://schemas.openxmlformats.org/officeDocument/2006/relationships" xmlns:p="http://schemas.openxmlformats.org/presentationml/2006/main">
  <p:tag name="AGENDA_7" val="-1"/>
</p:tagLst>
</file>

<file path=ppt/tags/tag98.xml><?xml version="1.0" encoding="utf-8"?>
<p:tagLst xmlns:a="http://schemas.openxmlformats.org/drawingml/2006/main" xmlns:r="http://schemas.openxmlformats.org/officeDocument/2006/relationships" xmlns:p="http://schemas.openxmlformats.org/presentationml/2006/main">
  <p:tag name="AGENDA_8" val="-1"/>
</p:tagLst>
</file>

<file path=ppt/tags/tag99.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heme/theme1.xml><?xml version="1.0" encoding="utf-8"?>
<a:theme xmlns:a="http://schemas.openxmlformats.org/drawingml/2006/main" name="© ZF Friedrichshafen AG">
  <a:themeElements>
    <a:clrScheme name="© ZF Friedrichshafen AG">
      <a:dk1>
        <a:srgbClr val="000000"/>
      </a:dk1>
      <a:lt1>
        <a:srgbClr val="FFFFFF"/>
      </a:lt1>
      <a:dk2>
        <a:srgbClr val="999999"/>
      </a:dk2>
      <a:lt2>
        <a:srgbClr val="D9DADB"/>
      </a:lt2>
      <a:accent1>
        <a:srgbClr val="D5B076"/>
      </a:accent1>
      <a:accent2>
        <a:srgbClr val="E2C89F"/>
      </a:accent2>
      <a:accent3>
        <a:srgbClr val="EEDFC8"/>
      </a:accent3>
      <a:accent4>
        <a:srgbClr val="2870BB"/>
      </a:accent4>
      <a:accent5>
        <a:srgbClr val="699BCF"/>
      </a:accent5>
      <a:accent6>
        <a:srgbClr val="A9C6E4"/>
      </a:accent6>
      <a:hlink>
        <a:srgbClr val="2870BB"/>
      </a:hlink>
      <a:folHlink>
        <a:srgbClr val="A9C6E4"/>
      </a:folHlink>
    </a:clrScheme>
    <a:fontScheme name="ZF_Folienmast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extLst>
          <a:ext uri="{91240B29-F687-4F45-9708-019B960494DF}">
            <a14:hiddenLine xmlns:a14="http://schemas.microsoft.com/office/drawing/2010/main" w="12700" cap="flat" cmpd="sng" algn="ctr">
              <a:solidFill>
                <a:srgbClr val="000000"/>
              </a:solidFill>
              <a:prstDash val="solid"/>
            </a14:hiddenLine>
          </a:ext>
        </a:ex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algn="ctr">
          <a:lnSpc>
            <a:spcPts val="1700"/>
          </a:lnSpc>
          <a:spcBef>
            <a:spcPts val="840"/>
          </a:spcBef>
          <a:defRPr sz="14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0"/>
          </a:spcBef>
          <a:defRPr sz="1400" dirty="0" err="1" smtClean="0"/>
        </a:defPPr>
      </a:lstStyle>
    </a:txDef>
  </a:objectDefaults>
  <a:extraClrSchemeLst>
    <a:extraClrScheme>
      <a:clrScheme name="ZF_Master_mit_Copyright 1">
        <a:dk1>
          <a:srgbClr val="000000"/>
        </a:dk1>
        <a:lt1>
          <a:srgbClr val="FFFFFF"/>
        </a:lt1>
        <a:dk2>
          <a:srgbClr val="815648"/>
        </a:dk2>
        <a:lt2>
          <a:srgbClr val="628297"/>
        </a:lt2>
        <a:accent1>
          <a:srgbClr val="9BB3E9"/>
        </a:accent1>
        <a:accent2>
          <a:srgbClr val="E41F1F"/>
        </a:accent2>
        <a:accent3>
          <a:srgbClr val="FFFFFF"/>
        </a:accent3>
        <a:accent4>
          <a:srgbClr val="000000"/>
        </a:accent4>
        <a:accent5>
          <a:srgbClr val="CBD6F2"/>
        </a:accent5>
        <a:accent6>
          <a:srgbClr val="CF1B1B"/>
        </a:accent6>
        <a:hlink>
          <a:srgbClr val="C2BCB3"/>
        </a:hlink>
        <a:folHlink>
          <a:srgbClr val="FFAB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ZF Friedrichshafen AG">
      <a:dk1>
        <a:srgbClr val="000000"/>
      </a:dk1>
      <a:lt1>
        <a:srgbClr val="FFFFFF"/>
      </a:lt1>
      <a:dk2>
        <a:srgbClr val="999999"/>
      </a:dk2>
      <a:lt2>
        <a:srgbClr val="D9DADB"/>
      </a:lt2>
      <a:accent1>
        <a:srgbClr val="D5B076"/>
      </a:accent1>
      <a:accent2>
        <a:srgbClr val="E2C89F"/>
      </a:accent2>
      <a:accent3>
        <a:srgbClr val="EEDFC8"/>
      </a:accent3>
      <a:accent4>
        <a:srgbClr val="2870BB"/>
      </a:accent4>
      <a:accent5>
        <a:srgbClr val="699BCF"/>
      </a:accent5>
      <a:accent6>
        <a:srgbClr val="A9C6E4"/>
      </a:accent6>
      <a:hlink>
        <a:srgbClr val="2870BB"/>
      </a:hlink>
      <a:folHlink>
        <a:srgbClr val="A9C6E4"/>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FE5C16D1AE3B4D9C74B7A32266F1D5" ma:contentTypeVersion="0" ma:contentTypeDescription="Create a new document." ma:contentTypeScope="" ma:versionID="e43c4ecbb13718808fa8256e7362275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8037BA-C216-4CE3-B28F-0DCA16A695BB}">
  <ds:schemaRefs>
    <ds:schemaRef ds:uri="http://www.w3.org/XML/1998/namespace"/>
    <ds:schemaRef ds:uri="http://schemas.microsoft.com/office/2006/documentManagement/types"/>
    <ds:schemaRef ds:uri="http://purl.org/dc/dcmitype/"/>
    <ds:schemaRef ds:uri="http://purl.org/dc/terms/"/>
    <ds:schemaRef ds:uri="http://schemas.microsoft.com/office/infopath/2007/PartnerControl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96E15BC2-253D-46ED-8E95-2BCBA011FA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95DAD56-2C99-477F-B016-4FFFB235D0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1156</Words>
  <Application>Microsoft Office PowerPoint</Application>
  <PresentationFormat>Bildschirmpräsentation (16:9)</PresentationFormat>
  <Paragraphs>316</Paragraphs>
  <Slides>27</Slides>
  <Notes>22</Notes>
  <HiddenSlides>0</HiddenSlides>
  <MMClips>0</MMClips>
  <ScaleCrop>false</ScaleCrop>
  <HeadingPairs>
    <vt:vector size="4" baseType="variant">
      <vt:variant>
        <vt:lpstr>Design</vt:lpstr>
      </vt:variant>
      <vt:variant>
        <vt:i4>1</vt:i4>
      </vt:variant>
      <vt:variant>
        <vt:lpstr>Folientitel</vt:lpstr>
      </vt:variant>
      <vt:variant>
        <vt:i4>27</vt:i4>
      </vt:variant>
    </vt:vector>
  </HeadingPairs>
  <TitlesOfParts>
    <vt:vector size="28" baseType="lpstr">
      <vt:lpstr>© ZF Friedrichshafen AG</vt:lpstr>
      <vt:lpstr>Progress in MAP „System Structure and Parameterization"</vt:lpstr>
      <vt:lpstr>Agenda</vt:lpstr>
      <vt:lpstr>Agenda</vt:lpstr>
      <vt:lpstr>Modularization on cycle-simulations</vt:lpstr>
      <vt:lpstr>Motivation II</vt:lpstr>
      <vt:lpstr>Status of parameterization of FMUs</vt:lpstr>
      <vt:lpstr>Status of parameterization of FMUs</vt:lpstr>
      <vt:lpstr>Basic idea</vt:lpstr>
      <vt:lpstr>Goals of a standardized parameterization</vt:lpstr>
      <vt:lpstr>Agenda</vt:lpstr>
      <vt:lpstr>Motivation for initiating MAP System Structure and Parameterization (SSP)</vt:lpstr>
      <vt:lpstr>Planned Goals for MAP SSP in 2015</vt:lpstr>
      <vt:lpstr>Agenda</vt:lpstr>
      <vt:lpstr>Defined Use-Cases</vt:lpstr>
      <vt:lpstr>Exchange of one FMU / Model with multiple different Parameter Sets</vt:lpstr>
      <vt:lpstr>Handling different parameter set formats</vt:lpstr>
      <vt:lpstr>Handling parameters within an authoring tool</vt:lpstr>
      <vt:lpstr>Describing parameter sets for system architecture</vt:lpstr>
      <vt:lpstr>Describing a system structure</vt:lpstr>
      <vt:lpstr>System architectures with signal-adoption-layers</vt:lpstr>
      <vt:lpstr>Agenda</vt:lpstr>
      <vt:lpstr>Design Goals and Basic Package</vt:lpstr>
      <vt:lpstr>Basic Data Model (UML)</vt:lpstr>
      <vt:lpstr>Agenda</vt:lpstr>
      <vt:lpstr>Prototype from AVL – in Model.CONNECT™</vt:lpstr>
      <vt:lpstr>Prototype PMSF FMI Bench: Workbench for FMUs</vt:lpstr>
      <vt:lpstr>PowerPoint-Präsentation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in MAP „System Structure and Parameterization"</dc:title>
  <dc:subject/>
  <dc:creator/>
  <cp:lastModifiedBy/>
  <cp:revision>1</cp:revision>
  <dcterms:created xsi:type="dcterms:W3CDTF">2013-02-07T12:55:28Z</dcterms:created>
  <dcterms:modified xsi:type="dcterms:W3CDTF">2015-09-24T16:08:09Z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0x010100BEFE5C16D1AE3B4D9C74B7A32266F1D5</vt:lpwstr>
  </property>
  <property fmtid="{D5CDD505-2E9C-101B-9397-08002B2CF9AE}" pid="3" name="tw_title">
    <vt:lpwstr>Progress in MAP „System Structure and Parameterization"</vt:lpwstr>
  </property>
  <property fmtid="{D5CDD505-2E9C-101B-9397-08002B2CF9AE}" pid="4" name="tw_theme">
    <vt:lpwstr/>
  </property>
  <property fmtid="{D5CDD505-2E9C-101B-9397-08002B2CF9AE}" pid="5" name="tw_company">
    <vt:lpwstr>DT</vt:lpwstr>
  </property>
  <property fmtid="{D5CDD505-2E9C-101B-9397-08002B2CF9AE}" pid="6" name="tw_unit">
    <vt:lpwstr/>
  </property>
  <property fmtid="{D5CDD505-2E9C-101B-9397-08002B2CF9AE}" pid="7" name="tw_speaker">
    <vt:lpwstr>Jochen Köhler, Michael Kübler</vt:lpwstr>
  </property>
  <property fmtid="{D5CDD505-2E9C-101B-9397-08002B2CF9AE}" pid="8" name="tw_function">
    <vt:lpwstr>Manager</vt:lpwstr>
  </property>
  <property fmtid="{D5CDD505-2E9C-101B-9397-08002B2CF9AE}" pid="9" name="tw_location">
    <vt:lpwstr/>
  </property>
  <property fmtid="{D5CDD505-2E9C-101B-9397-08002B2CF9AE}" pid="10" name="tw_date">
    <vt:lpwstr>21.09.2015</vt:lpwstr>
  </property>
  <property fmtid="{D5CDD505-2E9C-101B-9397-08002B2CF9AE}" pid="11" name="tw_Confidential">
    <vt:lpwstr>0</vt:lpwstr>
  </property>
  <property fmtid="{D5CDD505-2E9C-101B-9397-08002B2CF9AE}" pid="12" name="tw_Agenda_1">
    <vt:lpwstr>Use-cases for FMI in ZF</vt:lpwstr>
  </property>
  <property fmtid="{D5CDD505-2E9C-101B-9397-08002B2CF9AE}" pid="13" name="tw_Agenda_2">
    <vt:lpwstr>Motivation / Planning MAP System Structure and Parameterization</vt:lpwstr>
  </property>
  <property fmtid="{D5CDD505-2E9C-101B-9397-08002B2CF9AE}" pid="14" name="tw_Agenda_3">
    <vt:lpwstr>Defined Use-cases</vt:lpwstr>
  </property>
  <property fmtid="{D5CDD505-2E9C-101B-9397-08002B2CF9AE}" pid="15" name="tw_Agenda_4">
    <vt:lpwstr>The SSD approach</vt:lpwstr>
  </property>
  <property fmtid="{D5CDD505-2E9C-101B-9397-08002B2CF9AE}" pid="16" name="tw_Agenda_5">
    <vt:lpwstr>First prototypes</vt:lpwstr>
  </property>
  <property fmtid="{D5CDD505-2E9C-101B-9397-08002B2CF9AE}" pid="17" name="tw_Agenda_6">
    <vt:lpwstr/>
  </property>
  <property fmtid="{D5CDD505-2E9C-101B-9397-08002B2CF9AE}" pid="18" name="tw_Agenda_7">
    <vt:lpwstr/>
  </property>
  <property fmtid="{D5CDD505-2E9C-101B-9397-08002B2CF9AE}" pid="19" name="tw_Agenda_8">
    <vt:lpwstr/>
  </property>
  <property fmtid="{D5CDD505-2E9C-101B-9397-08002B2CF9AE}" pid="20" name="tw_cover_word">
    <vt:lpwstr/>
  </property>
</Properties>
</file>