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3" r:id="rId3"/>
    <p:sldId id="291" r:id="rId4"/>
    <p:sldId id="294" r:id="rId5"/>
    <p:sldId id="299" r:id="rId6"/>
    <p:sldId id="295" r:id="rId7"/>
    <p:sldId id="300" r:id="rId8"/>
    <p:sldId id="304" r:id="rId9"/>
    <p:sldId id="296" r:id="rId10"/>
    <p:sldId id="297" r:id="rId11"/>
    <p:sldId id="298" r:id="rId12"/>
    <p:sldId id="282" r:id="rId13"/>
    <p:sldId id="305" r:id="rId14"/>
    <p:sldId id="309" r:id="rId15"/>
    <p:sldId id="310" r:id="rId16"/>
    <p:sldId id="301" r:id="rId17"/>
    <p:sldId id="284" r:id="rId18"/>
    <p:sldId id="287" r:id="rId19"/>
    <p:sldId id="306" r:id="rId20"/>
    <p:sldId id="307" r:id="rId21"/>
    <p:sldId id="308" r:id="rId22"/>
    <p:sldId id="288" r:id="rId23"/>
    <p:sldId id="311" r:id="rId2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69094" autoAdjust="0"/>
  </p:normalViewPr>
  <p:slideViewPr>
    <p:cSldViewPr>
      <p:cViewPr varScale="1">
        <p:scale>
          <a:sx n="61" d="100"/>
          <a:sy n="61" d="100"/>
        </p:scale>
        <p:origin x="-1542" y="-84"/>
      </p:cViewPr>
      <p:guideLst>
        <p:guide orient="horz" pos="1620"/>
        <p:guide pos="2880"/>
      </p:guideLst>
    </p:cSldViewPr>
  </p:slideViewPr>
  <p:outlineViewPr>
    <p:cViewPr>
      <p:scale>
        <a:sx n="33" d="100"/>
        <a:sy n="33" d="100"/>
      </p:scale>
      <p:origin x="0" y="3690"/>
    </p:cViewPr>
  </p:outlineViewPr>
  <p:notesTextViewPr>
    <p:cViewPr>
      <p:scale>
        <a:sx n="1" d="1"/>
        <a:sy n="1" d="1"/>
      </p:scale>
      <p:origin x="0" y="0"/>
    </p:cViewPr>
  </p:notesTextViewPr>
  <p:sorterViewPr>
    <p:cViewPr>
      <p:scale>
        <a:sx n="100" d="100"/>
        <a:sy n="100" d="100"/>
      </p:scale>
      <p:origin x="0" y="-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F3A8A-F62C-4A4C-881A-B55DF1C76FAB}" type="datetimeFigureOut">
              <a:rPr lang="en-US" smtClean="0"/>
              <a:pPr/>
              <a:t>5/23/2016</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52E43-A9BE-4632-876C-5261DBBBCCBF}" type="slidenum">
              <a:rPr lang="en-US" smtClean="0"/>
              <a:pPr/>
              <a:t>‹Nr.›</a:t>
            </a:fld>
            <a:endParaRPr lang="en-US"/>
          </a:p>
        </p:txBody>
      </p:sp>
    </p:spTree>
    <p:extLst>
      <p:ext uri="{BB962C8B-B14F-4D97-AF65-F5344CB8AC3E}">
        <p14:creationId xmlns:p14="http://schemas.microsoft.com/office/powerpoint/2010/main" val="44139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omg.org/mda/" TargetMode="External"/><Relationship Id="rId4" Type="http://schemas.openxmlformats.org/officeDocument/2006/relationships/hyperlink" Target="http://www.uml.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1</a:t>
            </a:fld>
            <a:endParaRPr lang="en-US"/>
          </a:p>
        </p:txBody>
      </p:sp>
    </p:spTree>
    <p:extLst>
      <p:ext uri="{BB962C8B-B14F-4D97-AF65-F5344CB8AC3E}">
        <p14:creationId xmlns:p14="http://schemas.microsoft.com/office/powerpoint/2010/main" val="341743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12</a:t>
            </a:fld>
            <a:endParaRPr lang="en-US"/>
          </a:p>
        </p:txBody>
      </p:sp>
    </p:spTree>
    <p:extLst>
      <p:ext uri="{BB962C8B-B14F-4D97-AF65-F5344CB8AC3E}">
        <p14:creationId xmlns:p14="http://schemas.microsoft.com/office/powerpoint/2010/main" val="405831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FMUs are imported into HIL configuration tools to integrate them with other FMUs, Simulink-based models, Virtual-ECUs or real ECUs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Data Management environments import</a:t>
            </a:r>
            <a:r>
              <a:rPr lang="en-US" sz="1200" kern="1200" baseline="0" dirty="0" smtClean="0">
                <a:solidFill>
                  <a:schemeClr val="tx1"/>
                </a:solidFill>
                <a:effectLst/>
                <a:latin typeface="+mn-lt"/>
                <a:ea typeface="+mn-ea"/>
                <a:cs typeface="+mn-cs"/>
              </a:rPr>
              <a:t> the FMU metadata (incl. interfaces) and allow consistent version control of the metadata and the FMU container file to manage the lifecycle of the FMUs.</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t>14</a:t>
            </a:fld>
            <a:endParaRPr lang="en-US"/>
          </a:p>
        </p:txBody>
      </p:sp>
    </p:spTree>
    <p:extLst>
      <p:ext uri="{BB962C8B-B14F-4D97-AF65-F5344CB8AC3E}">
        <p14:creationId xmlns:p14="http://schemas.microsoft.com/office/powerpoint/2010/main" val="347117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There is an increasing desire to reuse environment models to provide proven, consistent solutions for the validation of controller models in different projects and development stages (e.g., for virtual validation and HIL simulations).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Data Management environments provide capabilities for managing model compositions, handling variants of systems and managing the parameter and signal interfaces of the different model systems.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SSP approach allows to share a standardized system structure description between data management, integration and configuration tools for SIL, MIL and HIL scenarios</a:t>
            </a:r>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t>15</a:t>
            </a:fld>
            <a:endParaRPr lang="en-US"/>
          </a:p>
        </p:txBody>
      </p:sp>
    </p:spTree>
    <p:extLst>
      <p:ext uri="{BB962C8B-B14F-4D97-AF65-F5344CB8AC3E}">
        <p14:creationId xmlns:p14="http://schemas.microsoft.com/office/powerpoint/2010/main" val="133842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19</a:t>
            </a:fld>
            <a:endParaRPr lang="en-US"/>
          </a:p>
        </p:txBody>
      </p:sp>
    </p:spTree>
    <p:extLst>
      <p:ext uri="{BB962C8B-B14F-4D97-AF65-F5344CB8AC3E}">
        <p14:creationId xmlns:p14="http://schemas.microsoft.com/office/powerpoint/2010/main" val="122006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In the SSP project, we define three-tool category: Authoring tool, Integration tool, and Simulation tool.</a:t>
            </a:r>
          </a:p>
          <a:p>
            <a:endParaRPr kumimoji="1" lang="en-US" altLang="ja-JP" dirty="0" smtClean="0"/>
          </a:p>
          <a:p>
            <a:r>
              <a:rPr kumimoji="1" lang="en-US" altLang="ja-JP" dirty="0" smtClean="0"/>
              <a:t>This prototype (by Cybernet Japan) is a light-weight simulation tool </a:t>
            </a:r>
          </a:p>
          <a:p>
            <a:r>
              <a:rPr kumimoji="1" lang="en-US" altLang="ja-JP" dirty="0" smtClean="0"/>
              <a:t>suitable for "Online Testing Environment" among multi-organizational users.</a:t>
            </a:r>
          </a:p>
          <a:p>
            <a:r>
              <a:rPr kumimoji="1" lang="en-US" altLang="ja-JP" dirty="0" smtClean="0"/>
              <a:t>The merit of open Standard is to connect people, engineers and users freely and INTERNATIONALLY!</a:t>
            </a:r>
          </a:p>
          <a:p>
            <a:endParaRPr kumimoji="1" lang="en-US" altLang="ja-JP" dirty="0" smtClean="0"/>
          </a:p>
          <a:p>
            <a:r>
              <a:rPr kumimoji="1" lang="en-US" altLang="ja-JP" dirty="0" smtClean="0"/>
              <a:t>Design of Co-simulation experiments would be easier, as FMI and SSP standards are getting popular.</a:t>
            </a:r>
          </a:p>
          <a:p>
            <a:r>
              <a:rPr kumimoji="1" lang="en-US" altLang="ja-JP" dirty="0" smtClean="0"/>
              <a:t>Even a small Database such as “</a:t>
            </a:r>
            <a:r>
              <a:rPr kumimoji="1" lang="en-US" altLang="ja-JP" dirty="0" err="1" smtClean="0"/>
              <a:t>sqlite</a:t>
            </a:r>
            <a:r>
              <a:rPr kumimoji="1" lang="en-US" altLang="ja-JP" dirty="0" smtClean="0"/>
              <a:t>” and its IO library can be included as a single FMU,</a:t>
            </a:r>
          </a:p>
          <a:p>
            <a:r>
              <a:rPr kumimoji="1" lang="en-US" altLang="ja-JP" dirty="0" smtClean="0"/>
              <a:t>compatible with FMI standard, in our SSP platform paradigm.</a:t>
            </a:r>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20</a:t>
            </a:fld>
            <a:endParaRPr lang="en-US"/>
          </a:p>
        </p:txBody>
      </p:sp>
    </p:spTree>
    <p:extLst>
      <p:ext uri="{BB962C8B-B14F-4D97-AF65-F5344CB8AC3E}">
        <p14:creationId xmlns:p14="http://schemas.microsoft.com/office/powerpoint/2010/main" val="92377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Another merit of SSP is to accelerate the multi-user collaborations among OEM and suppliers, with multi-domain expertise.</a:t>
            </a:r>
          </a:p>
          <a:p>
            <a:endParaRPr kumimoji="1" lang="en-US" altLang="ja-JP" dirty="0" smtClean="0"/>
          </a:p>
          <a:p>
            <a:r>
              <a:rPr kumimoji="1" lang="en-US" altLang="ja-JP" dirty="0" smtClean="0"/>
              <a:t>As Internet Browser of HTML content opened the new world of Information Distribution,</a:t>
            </a:r>
          </a:p>
          <a:p>
            <a:r>
              <a:rPr kumimoji="1" lang="en-US" altLang="ja-JP" dirty="0" smtClean="0"/>
              <a:t>SSP would be able to enlarge the Model Distribution World.</a:t>
            </a:r>
          </a:p>
          <a:p>
            <a:r>
              <a:rPr kumimoji="1" lang="en-US" altLang="ja-JP" dirty="0" smtClean="0"/>
              <a:t>The concept of "Co-Simulation browser of SSP package" would be useful to explain the</a:t>
            </a:r>
          </a:p>
          <a:p>
            <a:r>
              <a:rPr kumimoji="1" lang="en-US" altLang="ja-JP" dirty="0" smtClean="0"/>
              <a:t>future roles and possibilities of SSP to increase the popularities of Co-Simulations</a:t>
            </a:r>
          </a:p>
          <a:p>
            <a:r>
              <a:rPr kumimoji="1" lang="en-US" altLang="ja-JP" dirty="0" smtClean="0"/>
              <a:t>among younger generations who are accustomed with Smart device operations.</a:t>
            </a:r>
          </a:p>
          <a:p>
            <a:r>
              <a:rPr kumimoji="1" lang="en-US" altLang="ja-JP" dirty="0" smtClean="0"/>
              <a:t>The </a:t>
            </a:r>
            <a:r>
              <a:rPr kumimoji="1" lang="en-US" altLang="ja-JP" dirty="0" err="1" smtClean="0"/>
              <a:t>Cybernet</a:t>
            </a:r>
            <a:r>
              <a:rPr kumimoji="1" lang="en-US" altLang="ja-JP" dirty="0" smtClean="0"/>
              <a:t> R&amp;D prototype is in pursuit of this direction of Smart User Interface.</a:t>
            </a:r>
          </a:p>
          <a:p>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21</a:t>
            </a:fld>
            <a:endParaRPr lang="en-US"/>
          </a:p>
        </p:txBody>
      </p:sp>
    </p:spTree>
    <p:extLst>
      <p:ext uri="{BB962C8B-B14F-4D97-AF65-F5344CB8AC3E}">
        <p14:creationId xmlns:p14="http://schemas.microsoft.com/office/powerpoint/2010/main" val="1729464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Show Parameter </a:t>
            </a:r>
            <a:r>
              <a:rPr lang="de-DE" dirty="0" err="1"/>
              <a:t>Bindings</a:t>
            </a:r>
            <a:r>
              <a:rPr lang="de-DE" dirty="0"/>
              <a:t> at System and at </a:t>
            </a:r>
            <a:r>
              <a:rPr lang="de-DE" dirty="0" err="1"/>
              <a:t>Component</a:t>
            </a:r>
            <a:r>
              <a:rPr lang="de-DE" dirty="0"/>
              <a:t> Level</a:t>
            </a:r>
          </a:p>
          <a:p>
            <a:pPr marL="171450" indent="-171450">
              <a:buFontTx/>
              <a:buChar char="-"/>
            </a:pPr>
            <a:r>
              <a:rPr lang="de-DE" dirty="0" err="1"/>
              <a:t>SignalDictionaryReference</a:t>
            </a:r>
            <a:r>
              <a:rPr lang="de-DE" dirty="0"/>
              <a:t>,</a:t>
            </a:r>
            <a:r>
              <a:rPr lang="de-DE" baseline="0" dirty="0"/>
              <a:t> </a:t>
            </a:r>
            <a:r>
              <a:rPr lang="de-DE" baseline="0" dirty="0" err="1"/>
              <a:t>Connectors</a:t>
            </a:r>
            <a:r>
              <a:rPr lang="de-DE" baseline="0" dirty="0"/>
              <a:t>, </a:t>
            </a:r>
            <a:r>
              <a:rPr lang="de-DE" baseline="0" dirty="0" smtClean="0"/>
              <a:t>Connections</a:t>
            </a:r>
          </a:p>
          <a:p>
            <a:pPr marL="171450" indent="-171450">
              <a:buFontTx/>
              <a:buChar char="-"/>
            </a:pPr>
            <a:endParaRPr lang="de-DE" baseline="0" dirty="0" smtClean="0"/>
          </a:p>
          <a:p>
            <a:pPr marL="171450" indent="-171450">
              <a:buFontTx/>
              <a:buChar char="-"/>
            </a:pPr>
            <a:r>
              <a:rPr lang="de-DE" baseline="0" dirty="0" err="1" smtClean="0"/>
              <a:t>SignalDictionaryReferences</a:t>
            </a:r>
            <a:r>
              <a:rPr lang="de-DE" baseline="0" dirty="0" smtClean="0"/>
              <a:t> </a:t>
            </a:r>
            <a:r>
              <a:rPr lang="de-DE" baseline="0" dirty="0" err="1" smtClean="0"/>
              <a:t>are</a:t>
            </a:r>
            <a:r>
              <a:rPr lang="de-DE" baseline="0" dirty="0" smtClean="0"/>
              <a:t> </a:t>
            </a:r>
            <a:r>
              <a:rPr lang="de-DE" baseline="0" dirty="0" err="1" smtClean="0"/>
              <a:t>analogue</a:t>
            </a:r>
            <a:r>
              <a:rPr lang="de-DE" baseline="0" dirty="0" smtClean="0"/>
              <a:t> </a:t>
            </a:r>
            <a:r>
              <a:rPr lang="de-DE" baseline="0" dirty="0" err="1" smtClean="0"/>
              <a:t>to</a:t>
            </a:r>
            <a:r>
              <a:rPr lang="de-DE" baseline="0" dirty="0" smtClean="0"/>
              <a:t> </a:t>
            </a:r>
            <a:r>
              <a:rPr lang="de-DE" baseline="0" dirty="0" err="1" smtClean="0"/>
              <a:t>instances</a:t>
            </a:r>
            <a:r>
              <a:rPr lang="de-DE" baseline="0" dirty="0" smtClean="0"/>
              <a:t> </a:t>
            </a:r>
            <a:r>
              <a:rPr lang="de-DE" baseline="0" dirty="0" err="1" smtClean="0"/>
              <a:t>of</a:t>
            </a:r>
            <a:r>
              <a:rPr lang="de-DE" baseline="0" dirty="0" smtClean="0"/>
              <a:t> </a:t>
            </a:r>
            <a:r>
              <a:rPr lang="de-DE" baseline="0" dirty="0" err="1" smtClean="0"/>
              <a:t>SignalDictionaries</a:t>
            </a:r>
            <a:r>
              <a:rPr lang="de-DE" baseline="0" dirty="0" smtClean="0"/>
              <a:t> </a:t>
            </a:r>
            <a:r>
              <a:rPr lang="de-DE" baseline="0" dirty="0" err="1" smtClean="0"/>
              <a:t>where</a:t>
            </a:r>
            <a:r>
              <a:rPr lang="de-DE" baseline="0" dirty="0" smtClean="0"/>
              <a:t> </a:t>
            </a:r>
            <a:r>
              <a:rPr lang="de-DE" baseline="0" dirty="0" err="1" smtClean="0"/>
              <a:t>you</a:t>
            </a:r>
            <a:r>
              <a:rPr lang="de-DE" baseline="0" dirty="0" smtClean="0"/>
              <a:t> </a:t>
            </a:r>
            <a:r>
              <a:rPr lang="de-DE" baseline="0" dirty="0" err="1" smtClean="0"/>
              <a:t>can</a:t>
            </a:r>
            <a:r>
              <a:rPr lang="de-DE" baseline="0" dirty="0" smtClean="0"/>
              <a:t> </a:t>
            </a:r>
            <a:r>
              <a:rPr lang="de-DE" baseline="0" dirty="0" err="1" smtClean="0"/>
              <a:t>specifiy</a:t>
            </a:r>
            <a:r>
              <a:rPr lang="de-DE" baseline="0" dirty="0" smtClean="0"/>
              <a:t> also </a:t>
            </a:r>
            <a:r>
              <a:rPr lang="de-DE" baseline="0" dirty="0" err="1" smtClean="0"/>
              <a:t>causality</a:t>
            </a:r>
            <a:r>
              <a:rPr lang="de-DE" baseline="0" dirty="0" smtClean="0"/>
              <a:t> </a:t>
            </a:r>
            <a:r>
              <a:rPr lang="de-DE" baseline="0" dirty="0" err="1" smtClean="0"/>
              <a:t>of</a:t>
            </a:r>
            <a:r>
              <a:rPr lang="de-DE" baseline="0" dirty="0" smtClean="0"/>
              <a:t> </a:t>
            </a:r>
            <a:r>
              <a:rPr lang="de-DE" baseline="0" dirty="0" err="1" smtClean="0"/>
              <a:t>connectors</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23</a:t>
            </a:fld>
            <a:endParaRPr lang="en-US"/>
          </a:p>
        </p:txBody>
      </p:sp>
    </p:spTree>
    <p:extLst>
      <p:ext uri="{BB962C8B-B14F-4D97-AF65-F5344CB8AC3E}">
        <p14:creationId xmlns:p14="http://schemas.microsoft.com/office/powerpoint/2010/main" val="41048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4563" y="431800"/>
            <a:ext cx="5303837" cy="2984500"/>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79"/>
            <a:ext cx="2905558" cy="23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a:t>
            </a:fld>
            <a:endParaRPr lang="de-DE" dirty="0"/>
          </a:p>
        </p:txBody>
      </p:sp>
    </p:spTree>
    <p:extLst>
      <p:ext uri="{BB962C8B-B14F-4D97-AF65-F5344CB8AC3E}">
        <p14:creationId xmlns:p14="http://schemas.microsoft.com/office/powerpoint/2010/main" val="346426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944563" y="431800"/>
            <a:ext cx="5303837" cy="2984500"/>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96092" y="8726679"/>
            <a:ext cx="2905558" cy="23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3</a:t>
            </a:fld>
            <a:endParaRPr lang="de-DE" dirty="0"/>
          </a:p>
        </p:txBody>
      </p:sp>
    </p:spTree>
    <p:extLst>
      <p:ext uri="{BB962C8B-B14F-4D97-AF65-F5344CB8AC3E}">
        <p14:creationId xmlns:p14="http://schemas.microsoft.com/office/powerpoint/2010/main" val="4202677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ASAM (Association for Standardization of Automation and Measuring Systems) is an incorporated association under German law. Our members are primarily international car manufacturers, suppliers and engineering service providers from the automotive industry. </a:t>
            </a:r>
          </a:p>
          <a:p>
            <a:r>
              <a:rPr lang="en-US" dirty="0" smtClean="0"/>
              <a:t>ASAM coordinates the development of technical standards, which are developed by working groups composed of experts from our member companies. We pursue the vision that the tools of a development process chain can be freely interconnected and allow a seamless exchange of data.</a:t>
            </a:r>
          </a:p>
          <a:p>
            <a:endParaRPr lang="en-US" dirty="0" smtClean="0"/>
          </a:p>
          <a:p>
            <a:r>
              <a:rPr lang="en-US" dirty="0" smtClean="0">
                <a:effectLst/>
              </a:rPr>
              <a:t>The </a:t>
            </a:r>
            <a:r>
              <a:rPr lang="en-US" dirty="0" smtClean="0">
                <a:effectLst/>
                <a:hlinkClick r:id="rId3"/>
              </a:rPr>
              <a:t>Object Management Group</a:t>
            </a:r>
            <a:r>
              <a:rPr lang="en-US" sz="1200" kern="1200" dirty="0" smtClean="0">
                <a:solidFill>
                  <a:schemeClr val="tx1"/>
                </a:solidFill>
                <a:effectLst/>
                <a:latin typeface="+mn-lt"/>
                <a:ea typeface="+mn-ea"/>
                <a:cs typeface="+mn-cs"/>
              </a:rPr>
              <a:t>®</a:t>
            </a:r>
            <a:r>
              <a:rPr lang="en-US" dirty="0" smtClean="0">
                <a:effectLst/>
              </a:rPr>
              <a:t> (OMG®) is an international, open membership, not-for-profit </a:t>
            </a:r>
            <a:r>
              <a:rPr lang="en-US" b="1" dirty="0" smtClean="0">
                <a:effectLst/>
              </a:rPr>
              <a:t>technology standards</a:t>
            </a:r>
            <a:r>
              <a:rPr lang="en-US" dirty="0" smtClean="0">
                <a:effectLst/>
              </a:rPr>
              <a:t> consortium, founded in 1989. OMG standards are driven by vendors, end-users, academic institutions and government agencies. OMG Task Forces develop enterprise integration standards for a wide range of technologies and an even wider range of industries. OMG’s modeling standards, including the </a:t>
            </a:r>
            <a:r>
              <a:rPr lang="en-US" dirty="0" smtClean="0">
                <a:effectLst/>
                <a:hlinkClick r:id="rId4"/>
              </a:rPr>
              <a:t>Unified Modeling Language</a:t>
            </a:r>
            <a:r>
              <a:rPr lang="en-US" dirty="0" smtClean="0">
                <a:effectLst/>
              </a:rPr>
              <a:t>® (UML®) and </a:t>
            </a:r>
            <a:r>
              <a:rPr lang="en-US" dirty="0" smtClean="0">
                <a:effectLst/>
                <a:hlinkClick r:id="rId5"/>
              </a:rPr>
              <a:t>Model Driven Architecture</a:t>
            </a:r>
            <a:r>
              <a:rPr lang="en-US" dirty="0" smtClean="0">
                <a:effectLst/>
              </a:rPr>
              <a:t>® (MDA®), enable powerful visual design, execution and maintenance of software and other processes</a:t>
            </a:r>
            <a:endParaRPr lang="en-US" dirty="0" smtClean="0"/>
          </a:p>
          <a:p>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4</a:t>
            </a:fld>
            <a:endParaRPr lang="en-US"/>
          </a:p>
        </p:txBody>
      </p:sp>
    </p:spTree>
    <p:extLst>
      <p:ext uri="{BB962C8B-B14F-4D97-AF65-F5344CB8AC3E}">
        <p14:creationId xmlns:p14="http://schemas.microsoft.com/office/powerpoint/2010/main" val="281842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err="1"/>
              <a:t>Four</a:t>
            </a:r>
            <a:r>
              <a:rPr lang="de-DE" baseline="0" dirty="0"/>
              <a:t> </a:t>
            </a:r>
            <a:r>
              <a:rPr lang="de-DE" baseline="0" dirty="0" err="1"/>
              <a:t>Defined</a:t>
            </a:r>
            <a:r>
              <a:rPr lang="de-DE" baseline="0" dirty="0"/>
              <a:t> Formats:</a:t>
            </a:r>
          </a:p>
          <a:p>
            <a:pPr marL="628650" lvl="1" indent="-171450">
              <a:buFontTx/>
              <a:buChar char="-"/>
            </a:pPr>
            <a:r>
              <a:rPr lang="de-DE" baseline="0" dirty="0"/>
              <a:t>SSD </a:t>
            </a:r>
            <a:r>
              <a:rPr lang="de-DE" baseline="0" dirty="0" err="1"/>
              <a:t>for</a:t>
            </a:r>
            <a:r>
              <a:rPr lang="de-DE" baseline="0" dirty="0"/>
              <a:t> </a:t>
            </a:r>
            <a:r>
              <a:rPr lang="de-DE" baseline="0" dirty="0" err="1" smtClean="0"/>
              <a:t>Structure</a:t>
            </a:r>
            <a:endParaRPr lang="de-DE" baseline="0" dirty="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FMU </a:t>
            </a:r>
            <a:r>
              <a:rPr lang="de-DE" baseline="0" dirty="0" err="1" smtClean="0"/>
              <a:t>as</a:t>
            </a:r>
            <a:r>
              <a:rPr lang="de-DE" baseline="0" dirty="0" smtClean="0"/>
              <a:t> fundamental </a:t>
            </a:r>
            <a:r>
              <a:rPr lang="de-DE" baseline="0" dirty="0" err="1" smtClean="0"/>
              <a:t>Building</a:t>
            </a:r>
            <a:r>
              <a:rPr lang="de-DE" baseline="0" dirty="0" smtClean="0"/>
              <a:t> Block</a:t>
            </a:r>
            <a:endParaRPr lang="de-DE" baseline="0" dirty="0"/>
          </a:p>
          <a:p>
            <a:pPr marL="628650" lvl="1" indent="-171450">
              <a:buFontTx/>
              <a:buChar char="-"/>
            </a:pPr>
            <a:r>
              <a:rPr lang="de-DE" baseline="0" dirty="0"/>
              <a:t>SSV </a:t>
            </a:r>
            <a:r>
              <a:rPr lang="de-DE" baseline="0" dirty="0" err="1"/>
              <a:t>for</a:t>
            </a:r>
            <a:r>
              <a:rPr lang="de-DE" baseline="0" dirty="0"/>
              <a:t> </a:t>
            </a:r>
            <a:r>
              <a:rPr lang="de-DE" baseline="0" dirty="0" err="1"/>
              <a:t>Param</a:t>
            </a:r>
            <a:r>
              <a:rPr lang="de-DE" baseline="0" dirty="0"/>
              <a:t> Values</a:t>
            </a:r>
          </a:p>
          <a:p>
            <a:pPr marL="628650" lvl="1" indent="-171450">
              <a:buFontTx/>
              <a:buChar char="-"/>
            </a:pPr>
            <a:r>
              <a:rPr lang="de-DE" baseline="0" dirty="0"/>
              <a:t>SSM </a:t>
            </a:r>
            <a:r>
              <a:rPr lang="de-DE" baseline="0" dirty="0" err="1"/>
              <a:t>for</a:t>
            </a:r>
            <a:r>
              <a:rPr lang="de-DE" baseline="0" dirty="0"/>
              <a:t> </a:t>
            </a:r>
            <a:r>
              <a:rPr lang="de-DE" baseline="0" dirty="0" err="1"/>
              <a:t>Param</a:t>
            </a:r>
            <a:r>
              <a:rPr lang="de-DE" baseline="0" dirty="0"/>
              <a:t> </a:t>
            </a:r>
            <a:r>
              <a:rPr lang="de-DE" baseline="0" dirty="0" err="1"/>
              <a:t>Bindings</a:t>
            </a:r>
            <a:endParaRPr lang="de-DE" baseline="0" dirty="0"/>
          </a:p>
          <a:p>
            <a:pPr marL="628650" lvl="1" indent="-171450">
              <a:buFontTx/>
              <a:buChar char="-"/>
            </a:pPr>
            <a:r>
              <a:rPr lang="de-DE" baseline="0" dirty="0"/>
              <a:t>SSP </a:t>
            </a:r>
            <a:r>
              <a:rPr lang="de-DE" baseline="0" dirty="0" err="1"/>
              <a:t>for</a:t>
            </a:r>
            <a:r>
              <a:rPr lang="de-DE" baseline="0" dirty="0"/>
              <a:t> </a:t>
            </a:r>
            <a:r>
              <a:rPr lang="de-DE" baseline="0" dirty="0" err="1" smtClean="0"/>
              <a:t>Packaging</a:t>
            </a:r>
            <a:r>
              <a:rPr lang="de-DE" baseline="0" dirty="0" smtClean="0"/>
              <a:t>/Variant-Handling</a:t>
            </a:r>
            <a:endParaRPr lang="de-DE" baseline="0"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5</a:t>
            </a:fld>
            <a:endParaRPr lang="en-US"/>
          </a:p>
        </p:txBody>
      </p:sp>
    </p:spTree>
    <p:extLst>
      <p:ext uri="{BB962C8B-B14F-4D97-AF65-F5344CB8AC3E}">
        <p14:creationId xmlns:p14="http://schemas.microsoft.com/office/powerpoint/2010/main" val="59807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System</a:t>
            </a:r>
            <a:r>
              <a:rPr lang="de-DE" baseline="0" dirty="0"/>
              <a:t> </a:t>
            </a:r>
            <a:r>
              <a:rPr lang="de-DE" baseline="0" dirty="0" err="1"/>
              <a:t>consists</a:t>
            </a:r>
            <a:r>
              <a:rPr lang="de-DE" baseline="0" dirty="0"/>
              <a:t> </a:t>
            </a:r>
            <a:r>
              <a:rPr lang="de-DE" baseline="0" dirty="0" err="1"/>
              <a:t>of</a:t>
            </a:r>
            <a:r>
              <a:rPr lang="de-DE" baseline="0" dirty="0"/>
              <a:t> Elements (</a:t>
            </a:r>
            <a:r>
              <a:rPr lang="de-DE" baseline="0" dirty="0" err="1"/>
              <a:t>Component</a:t>
            </a:r>
            <a:r>
              <a:rPr lang="de-DE" baseline="0" dirty="0"/>
              <a:t>, </a:t>
            </a:r>
            <a:r>
              <a:rPr lang="de-DE" baseline="0" dirty="0" err="1"/>
              <a:t>SignalDictionaryReference</a:t>
            </a:r>
            <a:r>
              <a:rPr lang="de-DE" baseline="0" dirty="0"/>
              <a:t>, System), Connections and optional </a:t>
            </a:r>
            <a:r>
              <a:rPr lang="de-DE" baseline="0" dirty="0" err="1"/>
              <a:t>SignalDictionaries</a:t>
            </a:r>
            <a:r>
              <a:rPr lang="de-DE" baseline="0" dirty="0"/>
              <a:t> and </a:t>
            </a:r>
            <a:r>
              <a:rPr lang="de-DE" baseline="0" dirty="0" err="1"/>
              <a:t>Geometry</a:t>
            </a:r>
            <a:r>
              <a:rPr lang="de-DE" baseline="0" dirty="0"/>
              <a:t> Information</a:t>
            </a:r>
          </a:p>
          <a:p>
            <a:pPr marL="171450" indent="-171450">
              <a:buFontTx/>
              <a:buChar char="-"/>
            </a:pPr>
            <a:r>
              <a:rPr lang="de-DE" baseline="0" dirty="0"/>
              <a:t>Elements all </a:t>
            </a:r>
            <a:r>
              <a:rPr lang="de-DE" baseline="0" dirty="0" err="1"/>
              <a:t>contain</a:t>
            </a:r>
            <a:r>
              <a:rPr lang="de-DE" baseline="0" dirty="0"/>
              <a:t> </a:t>
            </a:r>
            <a:r>
              <a:rPr lang="de-DE" baseline="0" dirty="0" err="1"/>
              <a:t>Connectors</a:t>
            </a:r>
            <a:r>
              <a:rPr lang="de-DE" baseline="0" dirty="0"/>
              <a:t> and optional </a:t>
            </a:r>
            <a:r>
              <a:rPr lang="de-DE" baseline="0" dirty="0" err="1"/>
              <a:t>ParameterBindings</a:t>
            </a:r>
            <a:r>
              <a:rPr lang="de-DE" baseline="0" dirty="0"/>
              <a:t> and </a:t>
            </a:r>
            <a:r>
              <a:rPr lang="de-DE" baseline="0" dirty="0" err="1"/>
              <a:t>Geometry</a:t>
            </a:r>
            <a:r>
              <a:rPr lang="de-DE" baseline="0" dirty="0"/>
              <a:t> Information</a:t>
            </a:r>
          </a:p>
          <a:p>
            <a:pPr marL="171450" indent="-171450">
              <a:buFontTx/>
              <a:buChar char="-"/>
            </a:pPr>
            <a:r>
              <a:rPr lang="de-DE" baseline="0" dirty="0"/>
              <a:t>Components </a:t>
            </a:r>
            <a:r>
              <a:rPr lang="de-DE" baseline="0" dirty="0" err="1"/>
              <a:t>are</a:t>
            </a:r>
            <a:r>
              <a:rPr lang="de-DE" baseline="0" dirty="0"/>
              <a:t> </a:t>
            </a:r>
            <a:r>
              <a:rPr lang="de-DE" baseline="0" dirty="0" err="1"/>
              <a:t>atomic</a:t>
            </a:r>
            <a:r>
              <a:rPr lang="de-DE" baseline="0" dirty="0"/>
              <a:t> </a:t>
            </a:r>
            <a:r>
              <a:rPr lang="de-DE" baseline="0" dirty="0" err="1"/>
              <a:t>elements</a:t>
            </a:r>
            <a:r>
              <a:rPr lang="de-DE" baseline="0" dirty="0"/>
              <a:t>, </a:t>
            </a:r>
            <a:r>
              <a:rPr lang="de-DE" baseline="0" dirty="0" err="1"/>
              <a:t>they</a:t>
            </a:r>
            <a:r>
              <a:rPr lang="de-DE" baseline="0" dirty="0"/>
              <a:t> </a:t>
            </a:r>
            <a:r>
              <a:rPr lang="de-DE" baseline="0" dirty="0" err="1"/>
              <a:t>reference</a:t>
            </a:r>
            <a:r>
              <a:rPr lang="de-DE" baseline="0" dirty="0"/>
              <a:t> FMUs </a:t>
            </a:r>
            <a:r>
              <a:rPr lang="de-DE" baseline="0" dirty="0" err="1"/>
              <a:t>or</a:t>
            </a:r>
            <a:r>
              <a:rPr lang="de-DE" baseline="0" dirty="0"/>
              <a:t> </a:t>
            </a:r>
            <a:r>
              <a:rPr lang="de-DE" baseline="0" dirty="0" err="1"/>
              <a:t>other</a:t>
            </a:r>
            <a:r>
              <a:rPr lang="de-DE" baseline="0" dirty="0"/>
              <a:t> SSPs/SSDs</a:t>
            </a:r>
          </a:p>
          <a:p>
            <a:pPr marL="171450" indent="-171450">
              <a:buFontTx/>
              <a:buChar char="-"/>
            </a:pPr>
            <a:r>
              <a:rPr lang="de-DE" baseline="0" dirty="0"/>
              <a:t>Components </a:t>
            </a:r>
            <a:r>
              <a:rPr lang="de-DE" baseline="0" dirty="0" err="1"/>
              <a:t>could</a:t>
            </a:r>
            <a:r>
              <a:rPr lang="de-DE" baseline="0" dirty="0"/>
              <a:t> also </a:t>
            </a:r>
            <a:r>
              <a:rPr lang="de-DE" baseline="0" dirty="0" err="1"/>
              <a:t>support</a:t>
            </a:r>
            <a:r>
              <a:rPr lang="de-DE" baseline="0" dirty="0"/>
              <a:t> </a:t>
            </a:r>
            <a:r>
              <a:rPr lang="de-DE" baseline="0" dirty="0" err="1"/>
              <a:t>other</a:t>
            </a:r>
            <a:r>
              <a:rPr lang="de-DE" baseline="0" dirty="0"/>
              <a:t> </a:t>
            </a:r>
            <a:r>
              <a:rPr lang="de-DE" baseline="0" dirty="0" err="1"/>
              <a:t>modeling</a:t>
            </a:r>
            <a:r>
              <a:rPr lang="de-DE" baseline="0" dirty="0"/>
              <a:t> </a:t>
            </a:r>
            <a:r>
              <a:rPr lang="de-DE" baseline="0" dirty="0" err="1"/>
              <a:t>entities</a:t>
            </a:r>
            <a:r>
              <a:rPr lang="de-DE" baseline="0" dirty="0"/>
              <a:t>, like </a:t>
            </a:r>
            <a:r>
              <a:rPr lang="de-DE" baseline="0" dirty="0" err="1"/>
              <a:t>Modelica</a:t>
            </a:r>
            <a:r>
              <a:rPr lang="de-DE" baseline="0" dirty="0"/>
              <a:t> Models, …</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8</a:t>
            </a:fld>
            <a:endParaRPr lang="en-US"/>
          </a:p>
        </p:txBody>
      </p:sp>
    </p:spTree>
    <p:extLst>
      <p:ext uri="{BB962C8B-B14F-4D97-AF65-F5344CB8AC3E}">
        <p14:creationId xmlns:p14="http://schemas.microsoft.com/office/powerpoint/2010/main" val="154783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err="1"/>
              <a:t>SignalDictionaries</a:t>
            </a:r>
            <a:r>
              <a:rPr lang="de-DE" baseline="0" dirty="0"/>
              <a:t> </a:t>
            </a:r>
            <a:r>
              <a:rPr lang="de-DE" baseline="0" dirty="0" err="1"/>
              <a:t>define</a:t>
            </a:r>
            <a:r>
              <a:rPr lang="de-DE" baseline="0" dirty="0"/>
              <a:t> </a:t>
            </a:r>
            <a:r>
              <a:rPr lang="de-DE" baseline="0" dirty="0" err="1"/>
              <a:t>the</a:t>
            </a:r>
            <a:r>
              <a:rPr lang="de-DE" baseline="0" dirty="0"/>
              <a:t> </a:t>
            </a:r>
            <a:r>
              <a:rPr lang="de-DE" baseline="0" dirty="0" err="1"/>
              <a:t>actual</a:t>
            </a:r>
            <a:r>
              <a:rPr lang="de-DE" baseline="0" dirty="0"/>
              <a:t> </a:t>
            </a:r>
            <a:r>
              <a:rPr lang="de-DE" baseline="0" dirty="0" err="1"/>
              <a:t>signals</a:t>
            </a:r>
            <a:r>
              <a:rPr lang="de-DE" baseline="0" dirty="0"/>
              <a:t> in </a:t>
            </a:r>
            <a:r>
              <a:rPr lang="de-DE" baseline="0" dirty="0" err="1"/>
              <a:t>the</a:t>
            </a:r>
            <a:r>
              <a:rPr lang="de-DE" baseline="0" dirty="0"/>
              <a:t> </a:t>
            </a:r>
            <a:r>
              <a:rPr lang="de-DE" baseline="0" dirty="0" err="1"/>
              <a:t>dictionary</a:t>
            </a:r>
            <a:endParaRPr lang="de-DE" baseline="0" dirty="0"/>
          </a:p>
          <a:p>
            <a:pPr marL="171450" indent="-171450">
              <a:buFontTx/>
              <a:buChar char="-"/>
            </a:pPr>
            <a:r>
              <a:rPr lang="de-DE" baseline="0" dirty="0" err="1"/>
              <a:t>SignalDictionaryReferences</a:t>
            </a:r>
            <a:r>
              <a:rPr lang="de-DE" baseline="0" dirty="0"/>
              <a:t> at </a:t>
            </a:r>
            <a:r>
              <a:rPr lang="de-DE" baseline="0" dirty="0" err="1"/>
              <a:t>the</a:t>
            </a:r>
            <a:r>
              <a:rPr lang="de-DE" baseline="0" dirty="0"/>
              <a:t> same </a:t>
            </a:r>
            <a:r>
              <a:rPr lang="de-DE" baseline="0" dirty="0" err="1"/>
              <a:t>or</a:t>
            </a:r>
            <a:r>
              <a:rPr lang="de-DE" baseline="0" dirty="0"/>
              <a:t> </a:t>
            </a:r>
            <a:r>
              <a:rPr lang="de-DE" baseline="0" dirty="0" err="1"/>
              <a:t>lower</a:t>
            </a:r>
            <a:r>
              <a:rPr lang="de-DE" baseline="0" dirty="0"/>
              <a:t> </a:t>
            </a:r>
            <a:r>
              <a:rPr lang="de-DE" baseline="0" dirty="0" err="1"/>
              <a:t>hierarchy</a:t>
            </a:r>
            <a:r>
              <a:rPr lang="de-DE" baseline="0" dirty="0"/>
              <a:t> </a:t>
            </a:r>
            <a:r>
              <a:rPr lang="de-DE" baseline="0" dirty="0" err="1"/>
              <a:t>levels</a:t>
            </a:r>
            <a:r>
              <a:rPr lang="de-DE" baseline="0" dirty="0"/>
              <a:t> </a:t>
            </a:r>
            <a:r>
              <a:rPr lang="de-DE" baseline="0" dirty="0" err="1"/>
              <a:t>can</a:t>
            </a:r>
            <a:r>
              <a:rPr lang="de-DE" baseline="0" dirty="0"/>
              <a:t> </a:t>
            </a:r>
            <a:r>
              <a:rPr lang="de-DE" baseline="0" dirty="0" err="1"/>
              <a:t>directly</a:t>
            </a:r>
            <a:r>
              <a:rPr lang="de-DE" baseline="0" dirty="0"/>
              <a:t> </a:t>
            </a:r>
            <a:r>
              <a:rPr lang="de-DE" baseline="0" dirty="0" err="1"/>
              <a:t>reference</a:t>
            </a:r>
            <a:r>
              <a:rPr lang="de-DE" baseline="0" dirty="0"/>
              <a:t> </a:t>
            </a:r>
            <a:r>
              <a:rPr lang="de-DE" baseline="0" dirty="0" err="1"/>
              <a:t>those</a:t>
            </a:r>
            <a:r>
              <a:rPr lang="de-DE" baseline="0" dirty="0"/>
              <a:t>, </a:t>
            </a:r>
            <a:r>
              <a:rPr lang="de-DE" baseline="0" dirty="0" err="1"/>
              <a:t>crossing</a:t>
            </a:r>
            <a:r>
              <a:rPr lang="de-DE" baseline="0" dirty="0"/>
              <a:t> intermediate </a:t>
            </a:r>
            <a:r>
              <a:rPr lang="de-DE" baseline="0" dirty="0" err="1"/>
              <a:t>levels</a:t>
            </a:r>
            <a:r>
              <a:rPr lang="de-DE" baseline="0" dirty="0"/>
              <a:t> </a:t>
            </a:r>
            <a:r>
              <a:rPr lang="de-DE" baseline="0" dirty="0" err="1"/>
              <a:t>without</a:t>
            </a:r>
            <a:r>
              <a:rPr lang="de-DE" baseline="0" dirty="0"/>
              <a:t> </a:t>
            </a:r>
            <a:r>
              <a:rPr lang="de-DE" baseline="0" dirty="0" err="1"/>
              <a:t>notice</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9</a:t>
            </a:fld>
            <a:endParaRPr lang="en-US"/>
          </a:p>
        </p:txBody>
      </p:sp>
    </p:spTree>
    <p:extLst>
      <p:ext uri="{BB962C8B-B14F-4D97-AF65-F5344CB8AC3E}">
        <p14:creationId xmlns:p14="http://schemas.microsoft.com/office/powerpoint/2010/main" val="342740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Simple</a:t>
            </a:r>
            <a:r>
              <a:rPr lang="de-DE" baseline="0" dirty="0"/>
              <a:t> Format, Easy </a:t>
            </a:r>
            <a:r>
              <a:rPr lang="de-DE" baseline="0" dirty="0" err="1"/>
              <a:t>to</a:t>
            </a:r>
            <a:r>
              <a:rPr lang="de-DE" baseline="0" dirty="0"/>
              <a:t> </a:t>
            </a:r>
            <a:r>
              <a:rPr lang="de-DE" baseline="0" dirty="0" err="1"/>
              <a:t>use</a:t>
            </a:r>
            <a:r>
              <a:rPr lang="de-DE" baseline="0" dirty="0"/>
              <a:t> </a:t>
            </a:r>
            <a:r>
              <a:rPr lang="de-DE" baseline="0" dirty="0" err="1"/>
              <a:t>as</a:t>
            </a:r>
            <a:r>
              <a:rPr lang="de-DE" baseline="0" dirty="0"/>
              <a:t> a </a:t>
            </a:r>
            <a:r>
              <a:rPr lang="de-DE" baseline="0" dirty="0" err="1"/>
              <a:t>lingua</a:t>
            </a:r>
            <a:r>
              <a:rPr lang="de-DE" baseline="0" dirty="0"/>
              <a:t> </a:t>
            </a:r>
            <a:r>
              <a:rPr lang="de-DE" baseline="0" dirty="0" err="1"/>
              <a:t>franca</a:t>
            </a:r>
            <a:endParaRPr lang="de-DE" baseline="0" dirty="0"/>
          </a:p>
          <a:p>
            <a:pPr marL="171450" indent="-171450">
              <a:buFontTx/>
              <a:buChar char="-"/>
            </a:pPr>
            <a:r>
              <a:rPr lang="de-DE" baseline="0" dirty="0"/>
              <a:t>Same Format </a:t>
            </a:r>
            <a:r>
              <a:rPr lang="de-DE" baseline="0" dirty="0" err="1"/>
              <a:t>used</a:t>
            </a:r>
            <a:r>
              <a:rPr lang="de-DE" baseline="0" dirty="0"/>
              <a:t> </a:t>
            </a:r>
            <a:r>
              <a:rPr lang="de-DE" baseline="0" dirty="0" err="1"/>
              <a:t>to</a:t>
            </a:r>
            <a:r>
              <a:rPr lang="de-DE" baseline="0" dirty="0"/>
              <a:t> </a:t>
            </a:r>
            <a:r>
              <a:rPr lang="de-DE" baseline="0" dirty="0" err="1"/>
              <a:t>access</a:t>
            </a:r>
            <a:r>
              <a:rPr lang="de-DE" baseline="0" dirty="0"/>
              <a:t> </a:t>
            </a:r>
            <a:r>
              <a:rPr lang="de-DE" baseline="0" dirty="0" err="1"/>
              <a:t>sources</a:t>
            </a:r>
            <a:r>
              <a:rPr lang="de-DE" baseline="0" dirty="0"/>
              <a:t> via Parameter </a:t>
            </a:r>
            <a:r>
              <a:rPr lang="de-DE" baseline="0" dirty="0" err="1"/>
              <a:t>Get</a:t>
            </a:r>
            <a:r>
              <a:rPr lang="de-DE" baseline="0" dirty="0"/>
              <a:t> API, </a:t>
            </a:r>
            <a:r>
              <a:rPr lang="de-DE" baseline="0" dirty="0" err="1"/>
              <a:t>can</a:t>
            </a:r>
            <a:r>
              <a:rPr lang="de-DE" baseline="0" dirty="0"/>
              <a:t> </a:t>
            </a:r>
            <a:r>
              <a:rPr lang="de-DE" baseline="0" dirty="0" err="1"/>
              <a:t>be</a:t>
            </a:r>
            <a:r>
              <a:rPr lang="de-DE" baseline="0" dirty="0"/>
              <a:t> </a:t>
            </a:r>
            <a:r>
              <a:rPr lang="de-DE" baseline="0" dirty="0" err="1"/>
              <a:t>used</a:t>
            </a:r>
            <a:r>
              <a:rPr lang="de-DE" baseline="0" dirty="0"/>
              <a:t> </a:t>
            </a:r>
            <a:r>
              <a:rPr lang="de-DE" baseline="0" dirty="0" err="1"/>
              <a:t>for</a:t>
            </a:r>
            <a:r>
              <a:rPr lang="de-DE" baseline="0" dirty="0"/>
              <a:t> Parameter DBs </a:t>
            </a:r>
            <a:r>
              <a:rPr lang="de-DE" baseline="0" dirty="0" err="1"/>
              <a:t>or</a:t>
            </a:r>
            <a:r>
              <a:rPr lang="de-DE" baseline="0" dirty="0"/>
              <a:t> Parameter Converters </a:t>
            </a:r>
            <a:r>
              <a:rPr lang="de-DE" baseline="0" dirty="0" err="1"/>
              <a:t>from</a:t>
            </a:r>
            <a:r>
              <a:rPr lang="de-DE" baseline="0" dirty="0"/>
              <a:t> </a:t>
            </a:r>
            <a:r>
              <a:rPr lang="de-DE" baseline="0" dirty="0" err="1"/>
              <a:t>other</a:t>
            </a:r>
            <a:r>
              <a:rPr lang="de-DE" baseline="0" dirty="0"/>
              <a:t> </a:t>
            </a:r>
            <a:r>
              <a:rPr lang="de-DE" baseline="0" dirty="0" err="1"/>
              <a:t>formats</a:t>
            </a:r>
            <a:r>
              <a:rPr lang="de-DE" baseline="0" dirty="0"/>
              <a:t> (e.g. </a:t>
            </a:r>
            <a:r>
              <a:rPr lang="de-DE" baseline="0" dirty="0" smtClean="0"/>
              <a:t>ASAM MCD </a:t>
            </a:r>
            <a:r>
              <a:rPr lang="de-DE" baseline="0" dirty="0"/>
              <a:t>-&gt; SSV)</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10</a:t>
            </a:fld>
            <a:endParaRPr lang="en-US"/>
          </a:p>
        </p:txBody>
      </p:sp>
    </p:spTree>
    <p:extLst>
      <p:ext uri="{BB962C8B-B14F-4D97-AF65-F5344CB8AC3E}">
        <p14:creationId xmlns:p14="http://schemas.microsoft.com/office/powerpoint/2010/main" val="422810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Only</a:t>
            </a:r>
            <a:r>
              <a:rPr lang="de-DE" dirty="0"/>
              <a:t> </a:t>
            </a:r>
            <a:r>
              <a:rPr lang="de-DE" dirty="0" err="1"/>
              <a:t>needed</a:t>
            </a:r>
            <a:r>
              <a:rPr lang="de-DE" dirty="0"/>
              <a:t> </a:t>
            </a:r>
            <a:r>
              <a:rPr lang="de-DE" dirty="0" err="1"/>
              <a:t>when</a:t>
            </a:r>
            <a:r>
              <a:rPr lang="de-DE" dirty="0"/>
              <a:t> </a:t>
            </a:r>
            <a:r>
              <a:rPr lang="de-DE" dirty="0" err="1"/>
              <a:t>names</a:t>
            </a:r>
            <a:r>
              <a:rPr lang="de-DE" dirty="0"/>
              <a:t> </a:t>
            </a:r>
            <a:r>
              <a:rPr lang="de-DE" dirty="0" err="1"/>
              <a:t>differ</a:t>
            </a:r>
            <a:r>
              <a:rPr lang="de-DE" dirty="0"/>
              <a:t> (</a:t>
            </a:r>
            <a:r>
              <a:rPr lang="de-DE" dirty="0" err="1"/>
              <a:t>other</a:t>
            </a:r>
            <a:r>
              <a:rPr lang="de-DE" baseline="0" dirty="0"/>
              <a:t> </a:t>
            </a:r>
            <a:r>
              <a:rPr lang="de-DE" baseline="0" dirty="0" err="1"/>
              <a:t>than</a:t>
            </a:r>
            <a:r>
              <a:rPr lang="de-DE" baseline="0" dirty="0"/>
              <a:t> </a:t>
            </a:r>
            <a:r>
              <a:rPr lang="de-DE" baseline="0" dirty="0" err="1"/>
              <a:t>prefixes</a:t>
            </a:r>
            <a:r>
              <a:rPr lang="de-DE" baseline="0" dirty="0"/>
              <a:t>) </a:t>
            </a:r>
            <a:r>
              <a:rPr lang="de-DE" baseline="0" dirty="0" err="1"/>
              <a:t>or</a:t>
            </a:r>
            <a:r>
              <a:rPr lang="de-DE" baseline="0" dirty="0"/>
              <a:t> </a:t>
            </a:r>
            <a:r>
              <a:rPr lang="de-DE" baseline="0" dirty="0" err="1"/>
              <a:t>transformations</a:t>
            </a:r>
            <a:r>
              <a:rPr lang="de-DE" baseline="0" dirty="0"/>
              <a:t> </a:t>
            </a:r>
            <a:r>
              <a:rPr lang="de-DE" baseline="0" dirty="0" err="1"/>
              <a:t>other</a:t>
            </a:r>
            <a:r>
              <a:rPr lang="de-DE" baseline="0" dirty="0"/>
              <a:t> </a:t>
            </a:r>
            <a:r>
              <a:rPr lang="de-DE" baseline="0" dirty="0" err="1"/>
              <a:t>than</a:t>
            </a:r>
            <a:r>
              <a:rPr lang="de-DE" baseline="0" dirty="0"/>
              <a:t> </a:t>
            </a:r>
            <a:r>
              <a:rPr lang="de-DE" baseline="0" dirty="0" err="1"/>
              <a:t>automatic</a:t>
            </a:r>
            <a:r>
              <a:rPr lang="de-DE" baseline="0" dirty="0"/>
              <a:t> </a:t>
            </a:r>
            <a:r>
              <a:rPr lang="de-DE" baseline="0" dirty="0" err="1"/>
              <a:t>unit</a:t>
            </a:r>
            <a:r>
              <a:rPr lang="de-DE" baseline="0" dirty="0"/>
              <a:t> </a:t>
            </a:r>
            <a:r>
              <a:rPr lang="de-DE" baseline="0" dirty="0" err="1"/>
              <a:t>conversions</a:t>
            </a:r>
            <a:r>
              <a:rPr lang="de-DE" baseline="0" dirty="0"/>
              <a:t> </a:t>
            </a:r>
            <a:r>
              <a:rPr lang="de-DE" baseline="0" dirty="0" err="1"/>
              <a:t>are</a:t>
            </a:r>
            <a:r>
              <a:rPr lang="de-DE" baseline="0" dirty="0"/>
              <a:t> </a:t>
            </a:r>
            <a:r>
              <a:rPr lang="de-DE" baseline="0" dirty="0" err="1"/>
              <a:t>needed</a:t>
            </a:r>
            <a:r>
              <a:rPr lang="de-DE" baseline="0" dirty="0"/>
              <a:t> and SSV </a:t>
            </a:r>
            <a:r>
              <a:rPr lang="de-DE" baseline="0" dirty="0" err="1"/>
              <a:t>source</a:t>
            </a:r>
            <a:r>
              <a:rPr lang="de-DE" baseline="0" dirty="0"/>
              <a:t> </a:t>
            </a:r>
            <a:r>
              <a:rPr lang="de-DE" baseline="0" dirty="0" err="1"/>
              <a:t>shall</a:t>
            </a:r>
            <a:r>
              <a:rPr lang="de-DE" baseline="0" dirty="0"/>
              <a:t> </a:t>
            </a:r>
            <a:r>
              <a:rPr lang="de-DE" baseline="0" dirty="0" err="1"/>
              <a:t>remain</a:t>
            </a:r>
            <a:r>
              <a:rPr lang="de-DE" baseline="0" dirty="0"/>
              <a:t> </a:t>
            </a:r>
            <a:r>
              <a:rPr lang="de-DE" baseline="0" dirty="0" err="1"/>
              <a:t>unchanged</a:t>
            </a:r>
            <a:r>
              <a:rPr lang="de-DE" baseline="0" dirty="0"/>
              <a:t>.</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11</a:t>
            </a:fld>
            <a:endParaRPr lang="en-US"/>
          </a:p>
        </p:txBody>
      </p:sp>
    </p:spTree>
    <p:extLst>
      <p:ext uri="{BB962C8B-B14F-4D97-AF65-F5344CB8AC3E}">
        <p14:creationId xmlns:p14="http://schemas.microsoft.com/office/powerpoint/2010/main" val="70120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a:t>Formatvorlage</a:t>
            </a:r>
            <a:r>
              <a:rPr lang="en-US" noProof="0" dirty="0"/>
              <a:t> des </a:t>
            </a:r>
            <a:r>
              <a:rPr lang="en-US" noProof="0" dirty="0" err="1"/>
              <a:t>Untertitelmasters</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242759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05979"/>
            <a:ext cx="8229600" cy="781595"/>
          </a:xfrm>
        </p:spPr>
        <p:txBody>
          <a:bodyPr/>
          <a:lstStyle>
            <a:lvl1pPr>
              <a:defRPr baseline="0"/>
            </a:lvl1pPr>
          </a:lstStyle>
          <a:p>
            <a:r>
              <a:rPr lang="en-US" noProof="0" dirty="0"/>
              <a:t>Title master format: click to work on – Maybe two lines</a:t>
            </a:r>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4" name="Foliennummernplatzhalter 3"/>
          <p:cNvSpPr>
            <a:spLocks noGrp="1"/>
          </p:cNvSpPr>
          <p:nvPr>
            <p:ph type="sldNum" sz="quarter" idx="11"/>
          </p:nvPr>
        </p:nvSpPr>
        <p:spPr>
          <a:xfrm>
            <a:off x="7380312" y="4767263"/>
            <a:ext cx="1306488" cy="273844"/>
          </a:xfrm>
          <a:prstGeom prst="rect">
            <a:avLst/>
          </a:prstGeom>
        </p:spPr>
        <p:txBody>
          <a:bodyPr/>
          <a:lstStyle/>
          <a:p>
            <a:pPr algn="r"/>
            <a:endParaRPr lang="en-US" dirty="0"/>
          </a:p>
        </p:txBody>
      </p:sp>
      <p:sp>
        <p:nvSpPr>
          <p:cNvPr id="5" name="Inhaltsplatzhalter 2"/>
          <p:cNvSpPr>
            <a:spLocks noGrp="1"/>
          </p:cNvSpPr>
          <p:nvPr>
            <p:ph idx="1"/>
          </p:nvPr>
        </p:nvSpPr>
        <p:spPr>
          <a:xfrm>
            <a:off x="457200" y="1059582"/>
            <a:ext cx="8229600" cy="3600400"/>
          </a:xfrm>
        </p:spPr>
        <p:txBody>
          <a:bodyPr>
            <a:noAutofit/>
          </a:bodyPr>
          <a:lstStyle>
            <a:lvl1pPr>
              <a:defRPr sz="2400"/>
            </a:lvl1pPr>
            <a:lvl2pPr>
              <a:defRPr sz="2000"/>
            </a:lvl2pPr>
            <a:lvl3pPr>
              <a:defRPr sz="2000"/>
            </a:lvl3p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168881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4" name="Inhaltsplatzhalter 2"/>
          <p:cNvSpPr>
            <a:spLocks noGrp="1"/>
          </p:cNvSpPr>
          <p:nvPr>
            <p:ph idx="1"/>
          </p:nvPr>
        </p:nvSpPr>
        <p:spPr>
          <a:xfrm>
            <a:off x="457200" y="1059582"/>
            <a:ext cx="4042792" cy="3600400"/>
          </a:xfrm>
        </p:spPr>
        <p:txBody>
          <a:bodyPr>
            <a:noAutofit/>
          </a:bodyPr>
          <a:lstStyle>
            <a:lvl1pPr>
              <a:defRPr sz="2400"/>
            </a:lvl1pPr>
            <a:lvl2pPr>
              <a:defRPr sz="2000"/>
            </a:lvl2pPr>
            <a:lvl3pPr>
              <a:defRPr sz="2000"/>
            </a:lvl3p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5" name="Inhaltsplatzhalter 2"/>
          <p:cNvSpPr>
            <a:spLocks noGrp="1"/>
          </p:cNvSpPr>
          <p:nvPr>
            <p:ph idx="11"/>
          </p:nvPr>
        </p:nvSpPr>
        <p:spPr>
          <a:xfrm>
            <a:off x="4644008" y="1059582"/>
            <a:ext cx="4042792" cy="3600400"/>
          </a:xfrm>
        </p:spPr>
        <p:txBody>
          <a:bodyPr>
            <a:noAutofit/>
          </a:bodyPr>
          <a:lstStyle>
            <a:lvl1pPr>
              <a:defRPr sz="2400"/>
            </a:lvl1pPr>
            <a:lvl2pPr>
              <a:defRPr sz="2000"/>
            </a:lvl2pPr>
            <a:lvl3pPr>
              <a:defRPr sz="2000"/>
            </a:lvl3p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22076092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709587"/>
          </a:xfrm>
          <a:prstGeom prst="rect">
            <a:avLst/>
          </a:prstGeom>
        </p:spPr>
        <p:txBody>
          <a:bodyPr vert="horz" lIns="91440" tIns="45720" rIns="91440" bIns="45720" rtlCol="0" anchor="ctr">
            <a:noAutofit/>
          </a:bodyPr>
          <a:lstStyle/>
          <a:p>
            <a:r>
              <a:rPr lang="en-US" noProof="0" dirty="0"/>
              <a:t>Title master format: click to work on – Maybe two lines</a:t>
            </a:r>
          </a:p>
        </p:txBody>
      </p:sp>
      <p:sp>
        <p:nvSpPr>
          <p:cNvPr id="3" name="Textplatzhalter 2"/>
          <p:cNvSpPr>
            <a:spLocks noGrp="1"/>
          </p:cNvSpPr>
          <p:nvPr>
            <p:ph type="body" idx="1"/>
          </p:nvPr>
        </p:nvSpPr>
        <p:spPr>
          <a:xfrm>
            <a:off x="457200" y="1059582"/>
            <a:ext cx="8229600" cy="3600399"/>
          </a:xfrm>
          <a:prstGeom prst="rect">
            <a:avLst/>
          </a:prstGeom>
        </p:spPr>
        <p:txBody>
          <a:bodyPr vert="horz" lIns="91440" tIns="45720" rIns="91440" bIns="45720" rtlCol="0">
            <a:no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8" name="Fußzeilenplatzhalter 3"/>
          <p:cNvSpPr>
            <a:spLocks noGrp="1"/>
          </p:cNvSpPr>
          <p:nvPr>
            <p:ph type="ftr" sz="quarter" idx="11"/>
          </p:nvPr>
        </p:nvSpPr>
        <p:spPr>
          <a:xfrm>
            <a:off x="1693511" y="4717804"/>
            <a:ext cx="5616624" cy="402602"/>
          </a:xfrm>
          <a:prstGeom prst="rect">
            <a:avLst/>
          </a:prstGeom>
        </p:spPr>
        <p:txBody>
          <a:bodyPr/>
          <a:lstStyle>
            <a:lvl1pPr algn="ctr">
              <a:defRPr sz="1100"/>
            </a:lvl1p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0" name="Fußzeilenplatzhalter 3"/>
          <p:cNvSpPr txBox="1">
            <a:spLocks/>
          </p:cNvSpPr>
          <p:nvPr userDrawn="1"/>
        </p:nvSpPr>
        <p:spPr>
          <a:xfrm>
            <a:off x="467544" y="4782183"/>
            <a:ext cx="1080120" cy="273844"/>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2016-05-23</a:t>
            </a:r>
          </a:p>
        </p:txBody>
      </p:sp>
      <p:sp>
        <p:nvSpPr>
          <p:cNvPr id="11" name="Fußzeilenplatzhalter 3"/>
          <p:cNvSpPr txBox="1">
            <a:spLocks/>
          </p:cNvSpPr>
          <p:nvPr userDrawn="1"/>
        </p:nvSpPr>
        <p:spPr>
          <a:xfrm>
            <a:off x="7308304" y="4782183"/>
            <a:ext cx="1368152" cy="273844"/>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Slide </a:t>
            </a:r>
            <a:fld id="{BCA8A4BA-0C2E-4828-B325-4D03700C263A}" type="slidenum">
              <a:rPr lang="en-US" smtClean="0"/>
              <a:pPr algn="r"/>
              <a:t>‹Nr.›</a:t>
            </a:fld>
            <a:endParaRPr lang="en-US" dirty="0"/>
          </a:p>
        </p:txBody>
      </p:sp>
    </p:spTree>
    <p:extLst>
      <p:ext uri="{BB962C8B-B14F-4D97-AF65-F5344CB8AC3E}">
        <p14:creationId xmlns:p14="http://schemas.microsoft.com/office/powerpoint/2010/main" val="171626195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Lst>
  <p:hf sldNum="0" hdr="0" dt="0"/>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2.jpe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21600"/>
            <a:ext cx="7772400" cy="1102519"/>
          </a:xfrm>
        </p:spPr>
        <p:txBody>
          <a:bodyPr>
            <a:normAutofit/>
          </a:bodyPr>
          <a:lstStyle/>
          <a:p>
            <a:r>
              <a:rPr lang="en-US" noProof="0" dirty="0"/>
              <a:t>MA-Project “System Structure and Parameterization” – Early Insights</a:t>
            </a:r>
          </a:p>
        </p:txBody>
      </p:sp>
      <p:sp>
        <p:nvSpPr>
          <p:cNvPr id="3" name="Untertitel 2"/>
          <p:cNvSpPr>
            <a:spLocks noGrp="1"/>
          </p:cNvSpPr>
          <p:nvPr>
            <p:ph type="subTitle" idx="1"/>
          </p:nvPr>
        </p:nvSpPr>
        <p:spPr>
          <a:xfrm>
            <a:off x="1371600" y="2538431"/>
            <a:ext cx="6400800" cy="1314450"/>
          </a:xfrm>
        </p:spPr>
        <p:txBody>
          <a:bodyPr>
            <a:normAutofit fontScale="92500" lnSpcReduction="10000"/>
          </a:bodyPr>
          <a:lstStyle/>
          <a:p>
            <a:r>
              <a:rPr lang="en-US" sz="2000" noProof="0" dirty="0"/>
              <a:t>presented by Jochen Köhler (ZF)</a:t>
            </a:r>
          </a:p>
          <a:p>
            <a:endParaRPr lang="en-US" sz="2000" noProof="0" dirty="0"/>
          </a:p>
          <a:p>
            <a:r>
              <a:rPr lang="en-US" sz="2000" noProof="0" dirty="0"/>
              <a:t>Japanese </a:t>
            </a:r>
            <a:r>
              <a:rPr lang="en-US" sz="2000" noProof="0" dirty="0" err="1"/>
              <a:t>Modelica</a:t>
            </a:r>
            <a:r>
              <a:rPr lang="en-US" sz="2000" noProof="0" dirty="0"/>
              <a:t> Conference 2016-05-23/24 </a:t>
            </a:r>
          </a:p>
          <a:p>
            <a:r>
              <a:rPr lang="en-US" sz="2000" noProof="0" dirty="0"/>
              <a:t>Tokyo / Japan</a:t>
            </a:r>
          </a:p>
        </p:txBody>
      </p:sp>
      <p:grpSp>
        <p:nvGrpSpPr>
          <p:cNvPr id="5" name="Gruppieren 4"/>
          <p:cNvGrpSpPr>
            <a:grpSpLocks noChangeAspect="1"/>
          </p:cNvGrpSpPr>
          <p:nvPr/>
        </p:nvGrpSpPr>
        <p:grpSpPr>
          <a:xfrm>
            <a:off x="1952687" y="3905820"/>
            <a:ext cx="2175141" cy="486241"/>
            <a:chOff x="6285582" y="180000"/>
            <a:chExt cx="2497262" cy="504305"/>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5582" y="180000"/>
              <a:ext cx="2497262" cy="50400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539" y="180000"/>
              <a:ext cx="504305" cy="504305"/>
            </a:xfrm>
            <a:prstGeom prst="rect">
              <a:avLst/>
            </a:prstGeom>
          </p:spPr>
        </p:pic>
      </p:grpSp>
      <p:sp>
        <p:nvSpPr>
          <p:cNvPr id="11" name="Rechteck 10"/>
          <p:cNvSpPr/>
          <p:nvPr/>
        </p:nvSpPr>
        <p:spPr>
          <a:xfrm>
            <a:off x="2640981" y="4515966"/>
            <a:ext cx="798552" cy="307777"/>
          </a:xfrm>
          <a:prstGeom prst="rect">
            <a:avLst/>
          </a:prstGeom>
        </p:spPr>
        <p:txBody>
          <a:bodyPr wrap="none">
            <a:spAutoFit/>
          </a:bodyPr>
          <a:lstStyle/>
          <a:p>
            <a:r>
              <a:rPr lang="en-US" sz="1400" dirty="0">
                <a:solidFill>
                  <a:schemeClr val="bg1">
                    <a:lumMod val="50000"/>
                  </a:schemeClr>
                </a:solidFill>
              </a:rPr>
              <a:t>J. Köhler</a:t>
            </a:r>
          </a:p>
        </p:txBody>
      </p:sp>
      <p:pic>
        <p:nvPicPr>
          <p:cNvPr id="8" name="Grafik 7"/>
          <p:cNvPicPr>
            <a:picLocks noChangeAspect="1"/>
          </p:cNvPicPr>
          <p:nvPr/>
        </p:nvPicPr>
        <p:blipFill rotWithShape="1">
          <a:blip r:embed="rId5" cstate="print">
            <a:extLst>
              <a:ext uri="{28A0092B-C50C-407E-A947-70E740481C1C}">
                <a14:useLocalDpi xmlns:a14="http://schemas.microsoft.com/office/drawing/2010/main" val="0"/>
              </a:ext>
            </a:extLst>
          </a:blip>
          <a:srcRect t="21729" b="22128"/>
          <a:stretch/>
        </p:blipFill>
        <p:spPr>
          <a:xfrm>
            <a:off x="6050446" y="3896912"/>
            <a:ext cx="897818" cy="504056"/>
          </a:xfrm>
          <a:prstGeom prst="rect">
            <a:avLst/>
          </a:prstGeom>
        </p:spPr>
      </p:pic>
      <p:sp>
        <p:nvSpPr>
          <p:cNvPr id="10" name="Rechteck 9"/>
          <p:cNvSpPr/>
          <p:nvPr/>
        </p:nvSpPr>
        <p:spPr>
          <a:xfrm>
            <a:off x="6096617" y="4515966"/>
            <a:ext cx="805477" cy="307777"/>
          </a:xfrm>
          <a:prstGeom prst="rect">
            <a:avLst/>
          </a:prstGeom>
        </p:spPr>
        <p:txBody>
          <a:bodyPr wrap="none">
            <a:spAutoFit/>
          </a:bodyPr>
          <a:lstStyle/>
          <a:p>
            <a:r>
              <a:rPr lang="en-US" sz="1400" dirty="0">
                <a:solidFill>
                  <a:schemeClr val="bg1">
                    <a:lumMod val="50000"/>
                  </a:schemeClr>
                </a:solidFill>
              </a:rPr>
              <a:t>P. R. Mai</a:t>
            </a:r>
          </a:p>
        </p:txBody>
      </p:sp>
      <p:pic>
        <p:nvPicPr>
          <p:cNvPr id="12" name="Bild 4" descr="AVL_kal_Logo_sonderform1_2C.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4094" y="3875933"/>
            <a:ext cx="1260034" cy="546015"/>
          </a:xfrm>
          <a:prstGeom prst="rect">
            <a:avLst/>
          </a:prstGeom>
        </p:spPr>
      </p:pic>
      <p:sp>
        <p:nvSpPr>
          <p:cNvPr id="13" name="Rechteck 12"/>
          <p:cNvSpPr/>
          <p:nvPr/>
        </p:nvSpPr>
        <p:spPr>
          <a:xfrm>
            <a:off x="4666782" y="4515966"/>
            <a:ext cx="854658" cy="307777"/>
          </a:xfrm>
          <a:prstGeom prst="rect">
            <a:avLst/>
          </a:prstGeom>
        </p:spPr>
        <p:txBody>
          <a:bodyPr wrap="none">
            <a:spAutoFit/>
          </a:bodyPr>
          <a:lstStyle/>
          <a:p>
            <a:r>
              <a:rPr lang="en-US" sz="1400" dirty="0" smtClean="0">
                <a:solidFill>
                  <a:schemeClr val="bg1">
                    <a:lumMod val="50000"/>
                  </a:schemeClr>
                </a:solidFill>
              </a:rPr>
              <a:t>J. Krasser</a:t>
            </a:r>
            <a:endParaRPr lang="en-US" sz="1400" dirty="0">
              <a:solidFill>
                <a:schemeClr val="bg1">
                  <a:lumMod val="50000"/>
                </a:schemeClr>
              </a:solidFill>
            </a:endParaRPr>
          </a:p>
        </p:txBody>
      </p:sp>
      <p:pic>
        <p:nvPicPr>
          <p:cNvPr id="14" name="図 13" descr="cybernetlogo.png"/>
          <p:cNvPicPr>
            <a:picLocks noChangeAspect="1"/>
          </p:cNvPicPr>
          <p:nvPr/>
        </p:nvPicPr>
        <p:blipFill>
          <a:blip r:embed="rId7" cstate="print"/>
          <a:stretch>
            <a:fillRect/>
          </a:stretch>
        </p:blipFill>
        <p:spPr>
          <a:xfrm>
            <a:off x="7214939" y="3983443"/>
            <a:ext cx="1533525" cy="330994"/>
          </a:xfrm>
          <a:prstGeom prst="rect">
            <a:avLst/>
          </a:prstGeom>
        </p:spPr>
      </p:pic>
      <p:sp>
        <p:nvSpPr>
          <p:cNvPr id="15" name="Rechteck 12"/>
          <p:cNvSpPr/>
          <p:nvPr/>
        </p:nvSpPr>
        <p:spPr>
          <a:xfrm>
            <a:off x="7400517" y="4515966"/>
            <a:ext cx="1162369" cy="307777"/>
          </a:xfrm>
          <a:prstGeom prst="rect">
            <a:avLst/>
          </a:prstGeom>
        </p:spPr>
        <p:txBody>
          <a:bodyPr wrap="none">
            <a:spAutoFit/>
          </a:bodyPr>
          <a:lstStyle/>
          <a:p>
            <a:r>
              <a:rPr lang="en-US" sz="1400" dirty="0" smtClean="0">
                <a:solidFill>
                  <a:schemeClr val="bg1">
                    <a:lumMod val="50000"/>
                  </a:schemeClr>
                </a:solidFill>
              </a:rPr>
              <a:t>M. </a:t>
            </a:r>
            <a:r>
              <a:rPr lang="en-US" sz="1400" dirty="0" err="1" smtClean="0">
                <a:solidFill>
                  <a:schemeClr val="bg1">
                    <a:lumMod val="50000"/>
                  </a:schemeClr>
                </a:solidFill>
              </a:rPr>
              <a:t>Nagasawa</a:t>
            </a:r>
            <a:endParaRPr lang="en-US" sz="1400" dirty="0">
              <a:solidFill>
                <a:schemeClr val="bg1">
                  <a:lumMod val="50000"/>
                </a:schemeClr>
              </a:solidFill>
            </a:endParaRPr>
          </a:p>
        </p:txBody>
      </p:sp>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812" y="4005985"/>
            <a:ext cx="1359006" cy="285911"/>
          </a:xfrm>
          <a:prstGeom prst="rect">
            <a:avLst/>
          </a:prstGeom>
        </p:spPr>
      </p:pic>
      <p:sp>
        <p:nvSpPr>
          <p:cNvPr id="16" name="Rechteck 12"/>
          <p:cNvSpPr/>
          <p:nvPr/>
        </p:nvSpPr>
        <p:spPr>
          <a:xfrm>
            <a:off x="528910" y="4515966"/>
            <a:ext cx="902811" cy="307777"/>
          </a:xfrm>
          <a:prstGeom prst="rect">
            <a:avLst/>
          </a:prstGeom>
        </p:spPr>
        <p:txBody>
          <a:bodyPr wrap="none">
            <a:spAutoFit/>
          </a:bodyPr>
          <a:lstStyle/>
          <a:p>
            <a:r>
              <a:rPr lang="en-US" sz="1400" dirty="0" smtClean="0">
                <a:solidFill>
                  <a:schemeClr val="bg1">
                    <a:lumMod val="50000"/>
                  </a:schemeClr>
                </a:solidFill>
              </a:rPr>
              <a:t>M. Deppe</a:t>
            </a:r>
            <a:endParaRPr lang="en-US" sz="1400" dirty="0">
              <a:solidFill>
                <a:schemeClr val="bg1">
                  <a:lumMod val="50000"/>
                </a:schemeClr>
              </a:solidFill>
            </a:endParaRPr>
          </a:p>
        </p:txBody>
      </p:sp>
    </p:spTree>
    <p:extLst>
      <p:ext uri="{BB962C8B-B14F-4D97-AF65-F5344CB8AC3E}">
        <p14:creationId xmlns:p14="http://schemas.microsoft.com/office/powerpoint/2010/main" val="66282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Parameter Values Data</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7" name="Inhaltsplatzhalter 6"/>
          <p:cNvSpPr>
            <a:spLocks noGrp="1"/>
          </p:cNvSpPr>
          <p:nvPr>
            <p:ph idx="11"/>
          </p:nvPr>
        </p:nvSpPr>
        <p:spPr/>
        <p:txBody>
          <a:bodyPr>
            <a:normAutofit lnSpcReduction="10000"/>
          </a:bodyPr>
          <a:lstStyle/>
          <a:p>
            <a:pPr marL="0" indent="0">
              <a:buNone/>
            </a:pPr>
            <a:r>
              <a:rPr lang="en-US" b="1" dirty="0"/>
              <a:t>Use case</a:t>
            </a:r>
          </a:p>
          <a:p>
            <a:r>
              <a:rPr lang="en-US" dirty="0"/>
              <a:t>Tool-independent Exchange of Parameter Data</a:t>
            </a:r>
          </a:p>
          <a:p>
            <a:pPr marL="0" indent="0">
              <a:buNone/>
            </a:pPr>
            <a:r>
              <a:rPr lang="en-US" b="1" dirty="0"/>
              <a:t>Features</a:t>
            </a:r>
          </a:p>
          <a:p>
            <a:pPr>
              <a:spcBef>
                <a:spcPts val="0"/>
              </a:spcBef>
            </a:pPr>
            <a:r>
              <a:rPr lang="en-US" dirty="0"/>
              <a:t>Neutral exchange format between parameter sources</a:t>
            </a:r>
          </a:p>
          <a:p>
            <a:pPr>
              <a:spcBef>
                <a:spcPts val="0"/>
              </a:spcBef>
            </a:pPr>
            <a:r>
              <a:rPr lang="en-US" dirty="0"/>
              <a:t>Compatible to FMI standard</a:t>
            </a:r>
          </a:p>
          <a:p>
            <a:pPr>
              <a:spcBef>
                <a:spcPts val="0"/>
              </a:spcBef>
            </a:pPr>
            <a:r>
              <a:rPr lang="en-US" dirty="0"/>
              <a:t>Provides some meta data</a:t>
            </a:r>
          </a:p>
          <a:p>
            <a:pPr>
              <a:spcBef>
                <a:spcPts val="0"/>
              </a:spcBef>
            </a:pPr>
            <a:r>
              <a:rPr lang="en-US" dirty="0"/>
              <a:t>Access to </a:t>
            </a:r>
            <a:r>
              <a:rPr lang="en-US" dirty="0" err="1"/>
              <a:t>param</a:t>
            </a:r>
            <a:r>
              <a:rPr lang="en-US" dirty="0"/>
              <a:t> DBs via HTTP (-&gt; Parameter API)</a:t>
            </a:r>
          </a:p>
          <a:p>
            <a:pPr>
              <a:spcBef>
                <a:spcPts val="0"/>
              </a:spcBef>
            </a:pPr>
            <a:endParaRPr lang="en-US" dirty="0"/>
          </a:p>
        </p:txBody>
      </p:sp>
      <p:sp>
        <p:nvSpPr>
          <p:cNvPr id="4" name="AutoShape 3"/>
          <p:cNvSpPr>
            <a:spLocks noChangeAspect="1" noChangeArrowheads="1" noTextEdit="1"/>
          </p:cNvSpPr>
          <p:nvPr/>
        </p:nvSpPr>
        <p:spPr bwMode="auto">
          <a:xfrm>
            <a:off x="457200" y="1063625"/>
            <a:ext cx="4043363"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6" name="Group 205"/>
          <p:cNvGrpSpPr>
            <a:grpSpLocks/>
          </p:cNvGrpSpPr>
          <p:nvPr/>
        </p:nvGrpSpPr>
        <p:grpSpPr bwMode="auto">
          <a:xfrm>
            <a:off x="476250" y="1082675"/>
            <a:ext cx="4005263" cy="3552825"/>
            <a:chOff x="300" y="682"/>
            <a:chExt cx="2523" cy="2238"/>
          </a:xfrm>
        </p:grpSpPr>
        <p:sp>
          <p:nvSpPr>
            <p:cNvPr id="413" name="Rectangle 5"/>
            <p:cNvSpPr>
              <a:spLocks noChangeArrowheads="1"/>
            </p:cNvSpPr>
            <p:nvPr/>
          </p:nvSpPr>
          <p:spPr bwMode="auto">
            <a:xfrm>
              <a:off x="300" y="682"/>
              <a:ext cx="2523" cy="223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4" name="Freeform 6"/>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5" name="Freeform 7"/>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6" name="Rectangle 8"/>
            <p:cNvSpPr>
              <a:spLocks noChangeArrowheads="1"/>
            </p:cNvSpPr>
            <p:nvPr/>
          </p:nvSpPr>
          <p:spPr bwMode="auto">
            <a:xfrm>
              <a:off x="321" y="695"/>
              <a:ext cx="8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SSV</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417" name="Rectangle 9"/>
            <p:cNvSpPr>
              <a:spLocks noChangeArrowheads="1"/>
            </p:cNvSpPr>
            <p:nvPr/>
          </p:nvSpPr>
          <p:spPr bwMode="auto">
            <a:xfrm>
              <a:off x="1387" y="82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8" name="Rectangle 10"/>
            <p:cNvSpPr>
              <a:spLocks noChangeArrowheads="1"/>
            </p:cNvSpPr>
            <p:nvPr/>
          </p:nvSpPr>
          <p:spPr bwMode="auto">
            <a:xfrm>
              <a:off x="1387" y="82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9" name="Rectangle 11"/>
            <p:cNvSpPr>
              <a:spLocks noChangeArrowheads="1"/>
            </p:cNvSpPr>
            <p:nvPr/>
          </p:nvSpPr>
          <p:spPr bwMode="auto">
            <a:xfrm>
              <a:off x="1374" y="814"/>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0" name="Rectangle 12"/>
            <p:cNvSpPr>
              <a:spLocks noChangeArrowheads="1"/>
            </p:cNvSpPr>
            <p:nvPr/>
          </p:nvSpPr>
          <p:spPr bwMode="auto">
            <a:xfrm>
              <a:off x="1564" y="81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1" name="Rectangle 13"/>
            <p:cNvSpPr>
              <a:spLocks noChangeArrowheads="1"/>
            </p:cNvSpPr>
            <p:nvPr/>
          </p:nvSpPr>
          <p:spPr bwMode="auto">
            <a:xfrm>
              <a:off x="1568" y="81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2" name="Rectangle 14"/>
            <p:cNvSpPr>
              <a:spLocks noChangeArrowheads="1"/>
            </p:cNvSpPr>
            <p:nvPr/>
          </p:nvSpPr>
          <p:spPr bwMode="auto">
            <a:xfrm>
              <a:off x="1572" y="81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3" name="Rectangle 15"/>
            <p:cNvSpPr>
              <a:spLocks noChangeArrowheads="1"/>
            </p:cNvSpPr>
            <p:nvPr/>
          </p:nvSpPr>
          <p:spPr bwMode="auto">
            <a:xfrm>
              <a:off x="1576" y="81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4" name="Rectangle 16"/>
            <p:cNvSpPr>
              <a:spLocks noChangeArrowheads="1"/>
            </p:cNvSpPr>
            <p:nvPr/>
          </p:nvSpPr>
          <p:spPr bwMode="auto">
            <a:xfrm>
              <a:off x="1580" y="814"/>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5" name="Rectangle 17"/>
            <p:cNvSpPr>
              <a:spLocks noChangeArrowheads="1"/>
            </p:cNvSpPr>
            <p:nvPr/>
          </p:nvSpPr>
          <p:spPr bwMode="auto">
            <a:xfrm>
              <a:off x="1584" y="81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6" name="Rectangle 18"/>
            <p:cNvSpPr>
              <a:spLocks noChangeArrowheads="1"/>
            </p:cNvSpPr>
            <p:nvPr/>
          </p:nvSpPr>
          <p:spPr bwMode="auto">
            <a:xfrm>
              <a:off x="1592" y="814"/>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7" name="Rectangle 19"/>
            <p:cNvSpPr>
              <a:spLocks noChangeArrowheads="1"/>
            </p:cNvSpPr>
            <p:nvPr/>
          </p:nvSpPr>
          <p:spPr bwMode="auto">
            <a:xfrm>
              <a:off x="1597" y="81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8" name="Rectangle 20"/>
            <p:cNvSpPr>
              <a:spLocks noChangeArrowheads="1"/>
            </p:cNvSpPr>
            <p:nvPr/>
          </p:nvSpPr>
          <p:spPr bwMode="auto">
            <a:xfrm>
              <a:off x="1601" y="81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9" name="Rectangle 21"/>
            <p:cNvSpPr>
              <a:spLocks noChangeArrowheads="1"/>
            </p:cNvSpPr>
            <p:nvPr/>
          </p:nvSpPr>
          <p:spPr bwMode="auto">
            <a:xfrm>
              <a:off x="1609" y="81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0" name="Rectangle 22"/>
            <p:cNvSpPr>
              <a:spLocks noChangeArrowheads="1"/>
            </p:cNvSpPr>
            <p:nvPr/>
          </p:nvSpPr>
          <p:spPr bwMode="auto">
            <a:xfrm>
              <a:off x="1613" y="81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1" name="Rectangle 23"/>
            <p:cNvSpPr>
              <a:spLocks noChangeArrowheads="1"/>
            </p:cNvSpPr>
            <p:nvPr/>
          </p:nvSpPr>
          <p:spPr bwMode="auto">
            <a:xfrm>
              <a:off x="1617" y="814"/>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2" name="Rectangle 24"/>
            <p:cNvSpPr>
              <a:spLocks noChangeArrowheads="1"/>
            </p:cNvSpPr>
            <p:nvPr/>
          </p:nvSpPr>
          <p:spPr bwMode="auto">
            <a:xfrm>
              <a:off x="1621" y="81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3" name="Rectangle 25"/>
            <p:cNvSpPr>
              <a:spLocks noChangeArrowheads="1"/>
            </p:cNvSpPr>
            <p:nvPr/>
          </p:nvSpPr>
          <p:spPr bwMode="auto">
            <a:xfrm>
              <a:off x="1625" y="81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4" name="Rectangle 26"/>
            <p:cNvSpPr>
              <a:spLocks noChangeArrowheads="1"/>
            </p:cNvSpPr>
            <p:nvPr/>
          </p:nvSpPr>
          <p:spPr bwMode="auto">
            <a:xfrm>
              <a:off x="1629" y="814"/>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5" name="Rectangle 27"/>
            <p:cNvSpPr>
              <a:spLocks noChangeArrowheads="1"/>
            </p:cNvSpPr>
            <p:nvPr/>
          </p:nvSpPr>
          <p:spPr bwMode="auto">
            <a:xfrm>
              <a:off x="1634" y="81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6" name="Rectangle 28"/>
            <p:cNvSpPr>
              <a:spLocks noChangeArrowheads="1"/>
            </p:cNvSpPr>
            <p:nvPr/>
          </p:nvSpPr>
          <p:spPr bwMode="auto">
            <a:xfrm>
              <a:off x="1638" y="81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7" name="Rectangle 29"/>
            <p:cNvSpPr>
              <a:spLocks noChangeArrowheads="1"/>
            </p:cNvSpPr>
            <p:nvPr/>
          </p:nvSpPr>
          <p:spPr bwMode="auto">
            <a:xfrm>
              <a:off x="1642" y="81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8" name="Rectangle 30"/>
            <p:cNvSpPr>
              <a:spLocks noChangeArrowheads="1"/>
            </p:cNvSpPr>
            <p:nvPr/>
          </p:nvSpPr>
          <p:spPr bwMode="auto">
            <a:xfrm>
              <a:off x="1646" y="81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9" name="Rectangle 31"/>
            <p:cNvSpPr>
              <a:spLocks noChangeArrowheads="1"/>
            </p:cNvSpPr>
            <p:nvPr/>
          </p:nvSpPr>
          <p:spPr bwMode="auto">
            <a:xfrm>
              <a:off x="1650" y="81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0" name="Rectangle 32"/>
            <p:cNvSpPr>
              <a:spLocks noChangeArrowheads="1"/>
            </p:cNvSpPr>
            <p:nvPr/>
          </p:nvSpPr>
          <p:spPr bwMode="auto">
            <a:xfrm>
              <a:off x="1654" y="814"/>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1" name="Rectangle 33"/>
            <p:cNvSpPr>
              <a:spLocks noChangeArrowheads="1"/>
            </p:cNvSpPr>
            <p:nvPr/>
          </p:nvSpPr>
          <p:spPr bwMode="auto">
            <a:xfrm>
              <a:off x="1658" y="81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2" name="Rectangle 34"/>
            <p:cNvSpPr>
              <a:spLocks noChangeArrowheads="1"/>
            </p:cNvSpPr>
            <p:nvPr/>
          </p:nvSpPr>
          <p:spPr bwMode="auto">
            <a:xfrm>
              <a:off x="1662" y="81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3" name="Rectangle 35"/>
            <p:cNvSpPr>
              <a:spLocks noChangeArrowheads="1"/>
            </p:cNvSpPr>
            <p:nvPr/>
          </p:nvSpPr>
          <p:spPr bwMode="auto">
            <a:xfrm>
              <a:off x="1666" y="814"/>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4" name="Rectangle 36"/>
            <p:cNvSpPr>
              <a:spLocks noChangeArrowheads="1"/>
            </p:cNvSpPr>
            <p:nvPr/>
          </p:nvSpPr>
          <p:spPr bwMode="auto">
            <a:xfrm>
              <a:off x="1671" y="81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5" name="Rectangle 37"/>
            <p:cNvSpPr>
              <a:spLocks noChangeArrowheads="1"/>
            </p:cNvSpPr>
            <p:nvPr/>
          </p:nvSpPr>
          <p:spPr bwMode="auto">
            <a:xfrm>
              <a:off x="1675" y="81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6" name="Rectangle 38"/>
            <p:cNvSpPr>
              <a:spLocks noChangeArrowheads="1"/>
            </p:cNvSpPr>
            <p:nvPr/>
          </p:nvSpPr>
          <p:spPr bwMode="auto">
            <a:xfrm>
              <a:off x="1679" y="81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7" name="Rectangle 39"/>
            <p:cNvSpPr>
              <a:spLocks noChangeArrowheads="1"/>
            </p:cNvSpPr>
            <p:nvPr/>
          </p:nvSpPr>
          <p:spPr bwMode="auto">
            <a:xfrm>
              <a:off x="1687" y="814"/>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8" name="Rectangle 40"/>
            <p:cNvSpPr>
              <a:spLocks noChangeArrowheads="1"/>
            </p:cNvSpPr>
            <p:nvPr/>
          </p:nvSpPr>
          <p:spPr bwMode="auto">
            <a:xfrm>
              <a:off x="1691" y="81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9" name="Rectangle 41"/>
            <p:cNvSpPr>
              <a:spLocks noChangeArrowheads="1"/>
            </p:cNvSpPr>
            <p:nvPr/>
          </p:nvSpPr>
          <p:spPr bwMode="auto">
            <a:xfrm>
              <a:off x="1695" y="81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0" name="Rectangle 42"/>
            <p:cNvSpPr>
              <a:spLocks noChangeArrowheads="1"/>
            </p:cNvSpPr>
            <p:nvPr/>
          </p:nvSpPr>
          <p:spPr bwMode="auto">
            <a:xfrm>
              <a:off x="1699" y="814"/>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1" name="Rectangle 43"/>
            <p:cNvSpPr>
              <a:spLocks noChangeArrowheads="1"/>
            </p:cNvSpPr>
            <p:nvPr/>
          </p:nvSpPr>
          <p:spPr bwMode="auto">
            <a:xfrm>
              <a:off x="1704" y="81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2" name="Rectangle 44"/>
            <p:cNvSpPr>
              <a:spLocks noChangeArrowheads="1"/>
            </p:cNvSpPr>
            <p:nvPr/>
          </p:nvSpPr>
          <p:spPr bwMode="auto">
            <a:xfrm>
              <a:off x="1712" y="81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3" name="Rectangle 45"/>
            <p:cNvSpPr>
              <a:spLocks noChangeArrowheads="1"/>
            </p:cNvSpPr>
            <p:nvPr/>
          </p:nvSpPr>
          <p:spPr bwMode="auto">
            <a:xfrm>
              <a:off x="1716" y="81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4" name="Rectangle 46"/>
            <p:cNvSpPr>
              <a:spLocks noChangeArrowheads="1"/>
            </p:cNvSpPr>
            <p:nvPr/>
          </p:nvSpPr>
          <p:spPr bwMode="auto">
            <a:xfrm>
              <a:off x="1724" y="814"/>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5" name="Rectangle 47"/>
            <p:cNvSpPr>
              <a:spLocks noChangeArrowheads="1"/>
            </p:cNvSpPr>
            <p:nvPr/>
          </p:nvSpPr>
          <p:spPr bwMode="auto">
            <a:xfrm>
              <a:off x="1728" y="81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6" name="Rectangle 48"/>
            <p:cNvSpPr>
              <a:spLocks noChangeArrowheads="1"/>
            </p:cNvSpPr>
            <p:nvPr/>
          </p:nvSpPr>
          <p:spPr bwMode="auto">
            <a:xfrm>
              <a:off x="1732" y="81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7" name="Rectangle 49"/>
            <p:cNvSpPr>
              <a:spLocks noChangeArrowheads="1"/>
            </p:cNvSpPr>
            <p:nvPr/>
          </p:nvSpPr>
          <p:spPr bwMode="auto">
            <a:xfrm>
              <a:off x="1736" y="814"/>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8" name="Rectangle 50"/>
            <p:cNvSpPr>
              <a:spLocks noChangeArrowheads="1"/>
            </p:cNvSpPr>
            <p:nvPr/>
          </p:nvSpPr>
          <p:spPr bwMode="auto">
            <a:xfrm>
              <a:off x="1374" y="814"/>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0" name="Rectangle 52"/>
            <p:cNvSpPr>
              <a:spLocks noChangeArrowheads="1"/>
            </p:cNvSpPr>
            <p:nvPr/>
          </p:nvSpPr>
          <p:spPr bwMode="auto">
            <a:xfrm>
              <a:off x="1375" y="858"/>
              <a:ext cx="36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ParameterSet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461" name="Line 53"/>
            <p:cNvSpPr>
              <a:spLocks noChangeShapeType="1"/>
            </p:cNvSpPr>
            <p:nvPr/>
          </p:nvSpPr>
          <p:spPr bwMode="auto">
            <a:xfrm>
              <a:off x="1374" y="966"/>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Rectangle 54"/>
            <p:cNvSpPr>
              <a:spLocks noChangeArrowheads="1"/>
            </p:cNvSpPr>
            <p:nvPr/>
          </p:nvSpPr>
          <p:spPr bwMode="auto">
            <a:xfrm>
              <a:off x="1395" y="98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63" name="Rectangle 55"/>
            <p:cNvSpPr>
              <a:spLocks noChangeArrowheads="1"/>
            </p:cNvSpPr>
            <p:nvPr/>
          </p:nvSpPr>
          <p:spPr bwMode="auto">
            <a:xfrm>
              <a:off x="1465" y="983"/>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64" name="Line 56"/>
            <p:cNvSpPr>
              <a:spLocks noChangeShapeType="1"/>
            </p:cNvSpPr>
            <p:nvPr/>
          </p:nvSpPr>
          <p:spPr bwMode="auto">
            <a:xfrm>
              <a:off x="1465" y="103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5" name="Rectangle 57"/>
            <p:cNvSpPr>
              <a:spLocks noChangeArrowheads="1"/>
            </p:cNvSpPr>
            <p:nvPr/>
          </p:nvSpPr>
          <p:spPr bwMode="auto">
            <a:xfrm>
              <a:off x="1387" y="1435"/>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6" name="Rectangle 58"/>
            <p:cNvSpPr>
              <a:spLocks noChangeArrowheads="1"/>
            </p:cNvSpPr>
            <p:nvPr/>
          </p:nvSpPr>
          <p:spPr bwMode="auto">
            <a:xfrm>
              <a:off x="1387" y="1435"/>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7" name="Rectangle 59"/>
            <p:cNvSpPr>
              <a:spLocks noChangeArrowheads="1"/>
            </p:cNvSpPr>
            <p:nvPr/>
          </p:nvSpPr>
          <p:spPr bwMode="auto">
            <a:xfrm>
              <a:off x="1374" y="1423"/>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8" name="Rectangle 60"/>
            <p:cNvSpPr>
              <a:spLocks noChangeArrowheads="1"/>
            </p:cNvSpPr>
            <p:nvPr/>
          </p:nvSpPr>
          <p:spPr bwMode="auto">
            <a:xfrm>
              <a:off x="1564" y="1423"/>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9" name="Rectangle 61"/>
            <p:cNvSpPr>
              <a:spLocks noChangeArrowheads="1"/>
            </p:cNvSpPr>
            <p:nvPr/>
          </p:nvSpPr>
          <p:spPr bwMode="auto">
            <a:xfrm>
              <a:off x="1568" y="1423"/>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0" name="Rectangle 62"/>
            <p:cNvSpPr>
              <a:spLocks noChangeArrowheads="1"/>
            </p:cNvSpPr>
            <p:nvPr/>
          </p:nvSpPr>
          <p:spPr bwMode="auto">
            <a:xfrm>
              <a:off x="1572" y="1423"/>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1" name="Rectangle 63"/>
            <p:cNvSpPr>
              <a:spLocks noChangeArrowheads="1"/>
            </p:cNvSpPr>
            <p:nvPr/>
          </p:nvSpPr>
          <p:spPr bwMode="auto">
            <a:xfrm>
              <a:off x="1576" y="1423"/>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2" name="Rectangle 64"/>
            <p:cNvSpPr>
              <a:spLocks noChangeArrowheads="1"/>
            </p:cNvSpPr>
            <p:nvPr/>
          </p:nvSpPr>
          <p:spPr bwMode="auto">
            <a:xfrm>
              <a:off x="1580" y="1423"/>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3" name="Rectangle 65"/>
            <p:cNvSpPr>
              <a:spLocks noChangeArrowheads="1"/>
            </p:cNvSpPr>
            <p:nvPr/>
          </p:nvSpPr>
          <p:spPr bwMode="auto">
            <a:xfrm>
              <a:off x="1584" y="1423"/>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4" name="Rectangle 66"/>
            <p:cNvSpPr>
              <a:spLocks noChangeArrowheads="1"/>
            </p:cNvSpPr>
            <p:nvPr/>
          </p:nvSpPr>
          <p:spPr bwMode="auto">
            <a:xfrm>
              <a:off x="1592" y="1423"/>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5" name="Rectangle 67"/>
            <p:cNvSpPr>
              <a:spLocks noChangeArrowheads="1"/>
            </p:cNvSpPr>
            <p:nvPr/>
          </p:nvSpPr>
          <p:spPr bwMode="auto">
            <a:xfrm>
              <a:off x="1597" y="1423"/>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6" name="Rectangle 68"/>
            <p:cNvSpPr>
              <a:spLocks noChangeArrowheads="1"/>
            </p:cNvSpPr>
            <p:nvPr/>
          </p:nvSpPr>
          <p:spPr bwMode="auto">
            <a:xfrm>
              <a:off x="1601" y="1423"/>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7" name="Rectangle 69"/>
            <p:cNvSpPr>
              <a:spLocks noChangeArrowheads="1"/>
            </p:cNvSpPr>
            <p:nvPr/>
          </p:nvSpPr>
          <p:spPr bwMode="auto">
            <a:xfrm>
              <a:off x="1609" y="1423"/>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8" name="Rectangle 70"/>
            <p:cNvSpPr>
              <a:spLocks noChangeArrowheads="1"/>
            </p:cNvSpPr>
            <p:nvPr/>
          </p:nvSpPr>
          <p:spPr bwMode="auto">
            <a:xfrm>
              <a:off x="1613" y="1423"/>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9" name="Rectangle 71"/>
            <p:cNvSpPr>
              <a:spLocks noChangeArrowheads="1"/>
            </p:cNvSpPr>
            <p:nvPr/>
          </p:nvSpPr>
          <p:spPr bwMode="auto">
            <a:xfrm>
              <a:off x="1617" y="1423"/>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0" name="Rectangle 72"/>
            <p:cNvSpPr>
              <a:spLocks noChangeArrowheads="1"/>
            </p:cNvSpPr>
            <p:nvPr/>
          </p:nvSpPr>
          <p:spPr bwMode="auto">
            <a:xfrm>
              <a:off x="1621" y="1423"/>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1" name="Rectangle 73"/>
            <p:cNvSpPr>
              <a:spLocks noChangeArrowheads="1"/>
            </p:cNvSpPr>
            <p:nvPr/>
          </p:nvSpPr>
          <p:spPr bwMode="auto">
            <a:xfrm>
              <a:off x="1625" y="1423"/>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2" name="Rectangle 74"/>
            <p:cNvSpPr>
              <a:spLocks noChangeArrowheads="1"/>
            </p:cNvSpPr>
            <p:nvPr/>
          </p:nvSpPr>
          <p:spPr bwMode="auto">
            <a:xfrm>
              <a:off x="1629" y="1423"/>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3" name="Rectangle 75"/>
            <p:cNvSpPr>
              <a:spLocks noChangeArrowheads="1"/>
            </p:cNvSpPr>
            <p:nvPr/>
          </p:nvSpPr>
          <p:spPr bwMode="auto">
            <a:xfrm>
              <a:off x="1634" y="1423"/>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4" name="Rectangle 76"/>
            <p:cNvSpPr>
              <a:spLocks noChangeArrowheads="1"/>
            </p:cNvSpPr>
            <p:nvPr/>
          </p:nvSpPr>
          <p:spPr bwMode="auto">
            <a:xfrm>
              <a:off x="1638" y="1423"/>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5" name="Rectangle 77"/>
            <p:cNvSpPr>
              <a:spLocks noChangeArrowheads="1"/>
            </p:cNvSpPr>
            <p:nvPr/>
          </p:nvSpPr>
          <p:spPr bwMode="auto">
            <a:xfrm>
              <a:off x="1642" y="1423"/>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6" name="Rectangle 78"/>
            <p:cNvSpPr>
              <a:spLocks noChangeArrowheads="1"/>
            </p:cNvSpPr>
            <p:nvPr/>
          </p:nvSpPr>
          <p:spPr bwMode="auto">
            <a:xfrm>
              <a:off x="1646" y="1423"/>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7" name="Rectangle 79"/>
            <p:cNvSpPr>
              <a:spLocks noChangeArrowheads="1"/>
            </p:cNvSpPr>
            <p:nvPr/>
          </p:nvSpPr>
          <p:spPr bwMode="auto">
            <a:xfrm>
              <a:off x="1650" y="1423"/>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8" name="Rectangle 80"/>
            <p:cNvSpPr>
              <a:spLocks noChangeArrowheads="1"/>
            </p:cNvSpPr>
            <p:nvPr/>
          </p:nvSpPr>
          <p:spPr bwMode="auto">
            <a:xfrm>
              <a:off x="1654" y="1423"/>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9" name="Rectangle 81"/>
            <p:cNvSpPr>
              <a:spLocks noChangeArrowheads="1"/>
            </p:cNvSpPr>
            <p:nvPr/>
          </p:nvSpPr>
          <p:spPr bwMode="auto">
            <a:xfrm>
              <a:off x="1658" y="1423"/>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0" name="Rectangle 82"/>
            <p:cNvSpPr>
              <a:spLocks noChangeArrowheads="1"/>
            </p:cNvSpPr>
            <p:nvPr/>
          </p:nvSpPr>
          <p:spPr bwMode="auto">
            <a:xfrm>
              <a:off x="1662" y="1423"/>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1" name="Rectangle 83"/>
            <p:cNvSpPr>
              <a:spLocks noChangeArrowheads="1"/>
            </p:cNvSpPr>
            <p:nvPr/>
          </p:nvSpPr>
          <p:spPr bwMode="auto">
            <a:xfrm>
              <a:off x="1666" y="1423"/>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2" name="Rectangle 84"/>
            <p:cNvSpPr>
              <a:spLocks noChangeArrowheads="1"/>
            </p:cNvSpPr>
            <p:nvPr/>
          </p:nvSpPr>
          <p:spPr bwMode="auto">
            <a:xfrm>
              <a:off x="1671" y="1423"/>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3" name="Rectangle 85"/>
            <p:cNvSpPr>
              <a:spLocks noChangeArrowheads="1"/>
            </p:cNvSpPr>
            <p:nvPr/>
          </p:nvSpPr>
          <p:spPr bwMode="auto">
            <a:xfrm>
              <a:off x="1675" y="1423"/>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4" name="Rectangle 86"/>
            <p:cNvSpPr>
              <a:spLocks noChangeArrowheads="1"/>
            </p:cNvSpPr>
            <p:nvPr/>
          </p:nvSpPr>
          <p:spPr bwMode="auto">
            <a:xfrm>
              <a:off x="1679" y="1423"/>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5" name="Rectangle 87"/>
            <p:cNvSpPr>
              <a:spLocks noChangeArrowheads="1"/>
            </p:cNvSpPr>
            <p:nvPr/>
          </p:nvSpPr>
          <p:spPr bwMode="auto">
            <a:xfrm>
              <a:off x="1687" y="1423"/>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6" name="Rectangle 88"/>
            <p:cNvSpPr>
              <a:spLocks noChangeArrowheads="1"/>
            </p:cNvSpPr>
            <p:nvPr/>
          </p:nvSpPr>
          <p:spPr bwMode="auto">
            <a:xfrm>
              <a:off x="1691" y="1423"/>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7" name="Rectangle 89"/>
            <p:cNvSpPr>
              <a:spLocks noChangeArrowheads="1"/>
            </p:cNvSpPr>
            <p:nvPr/>
          </p:nvSpPr>
          <p:spPr bwMode="auto">
            <a:xfrm>
              <a:off x="1695" y="1423"/>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8" name="Rectangle 90"/>
            <p:cNvSpPr>
              <a:spLocks noChangeArrowheads="1"/>
            </p:cNvSpPr>
            <p:nvPr/>
          </p:nvSpPr>
          <p:spPr bwMode="auto">
            <a:xfrm>
              <a:off x="1699" y="1423"/>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9" name="Rectangle 91"/>
            <p:cNvSpPr>
              <a:spLocks noChangeArrowheads="1"/>
            </p:cNvSpPr>
            <p:nvPr/>
          </p:nvSpPr>
          <p:spPr bwMode="auto">
            <a:xfrm>
              <a:off x="1704" y="1423"/>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0" name="Rectangle 92"/>
            <p:cNvSpPr>
              <a:spLocks noChangeArrowheads="1"/>
            </p:cNvSpPr>
            <p:nvPr/>
          </p:nvSpPr>
          <p:spPr bwMode="auto">
            <a:xfrm>
              <a:off x="1712" y="1423"/>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1" name="Rectangle 93"/>
            <p:cNvSpPr>
              <a:spLocks noChangeArrowheads="1"/>
            </p:cNvSpPr>
            <p:nvPr/>
          </p:nvSpPr>
          <p:spPr bwMode="auto">
            <a:xfrm>
              <a:off x="1716" y="1423"/>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2" name="Rectangle 94"/>
            <p:cNvSpPr>
              <a:spLocks noChangeArrowheads="1"/>
            </p:cNvSpPr>
            <p:nvPr/>
          </p:nvSpPr>
          <p:spPr bwMode="auto">
            <a:xfrm>
              <a:off x="1724" y="1423"/>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3" name="Rectangle 95"/>
            <p:cNvSpPr>
              <a:spLocks noChangeArrowheads="1"/>
            </p:cNvSpPr>
            <p:nvPr/>
          </p:nvSpPr>
          <p:spPr bwMode="auto">
            <a:xfrm>
              <a:off x="1728" y="1423"/>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4" name="Rectangle 96"/>
            <p:cNvSpPr>
              <a:spLocks noChangeArrowheads="1"/>
            </p:cNvSpPr>
            <p:nvPr/>
          </p:nvSpPr>
          <p:spPr bwMode="auto">
            <a:xfrm>
              <a:off x="1732" y="1423"/>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5" name="Rectangle 97"/>
            <p:cNvSpPr>
              <a:spLocks noChangeArrowheads="1"/>
            </p:cNvSpPr>
            <p:nvPr/>
          </p:nvSpPr>
          <p:spPr bwMode="auto">
            <a:xfrm>
              <a:off x="1736" y="1423"/>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6" name="Rectangle 98"/>
            <p:cNvSpPr>
              <a:spLocks noChangeArrowheads="1"/>
            </p:cNvSpPr>
            <p:nvPr/>
          </p:nvSpPr>
          <p:spPr bwMode="auto">
            <a:xfrm>
              <a:off x="1374" y="1423"/>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8" name="Rectangle 100"/>
            <p:cNvSpPr>
              <a:spLocks noChangeArrowheads="1"/>
            </p:cNvSpPr>
            <p:nvPr/>
          </p:nvSpPr>
          <p:spPr bwMode="auto">
            <a:xfrm>
              <a:off x="1419" y="1472"/>
              <a:ext cx="2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09" name="Line 101"/>
            <p:cNvSpPr>
              <a:spLocks noChangeShapeType="1"/>
            </p:cNvSpPr>
            <p:nvPr/>
          </p:nvSpPr>
          <p:spPr bwMode="auto">
            <a:xfrm>
              <a:off x="1374" y="1575"/>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0" name="Rectangle 102"/>
            <p:cNvSpPr>
              <a:spLocks noChangeArrowheads="1"/>
            </p:cNvSpPr>
            <p:nvPr/>
          </p:nvSpPr>
          <p:spPr bwMode="auto">
            <a:xfrm>
              <a:off x="1395" y="1591"/>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1" name="Rectangle 103"/>
            <p:cNvSpPr>
              <a:spLocks noChangeArrowheads="1"/>
            </p:cNvSpPr>
            <p:nvPr/>
          </p:nvSpPr>
          <p:spPr bwMode="auto">
            <a:xfrm>
              <a:off x="1465" y="1591"/>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2" name="Line 104"/>
            <p:cNvSpPr>
              <a:spLocks noChangeShapeType="1"/>
            </p:cNvSpPr>
            <p:nvPr/>
          </p:nvSpPr>
          <p:spPr bwMode="auto">
            <a:xfrm>
              <a:off x="1465" y="1641"/>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3" name="Rectangle 105"/>
            <p:cNvSpPr>
              <a:spLocks noChangeArrowheads="1"/>
            </p:cNvSpPr>
            <p:nvPr/>
          </p:nvSpPr>
          <p:spPr bwMode="auto">
            <a:xfrm>
              <a:off x="646" y="110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4" name="Rectangle 106"/>
            <p:cNvSpPr>
              <a:spLocks noChangeArrowheads="1"/>
            </p:cNvSpPr>
            <p:nvPr/>
          </p:nvSpPr>
          <p:spPr bwMode="auto">
            <a:xfrm>
              <a:off x="646" y="110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Rectangle 107"/>
            <p:cNvSpPr>
              <a:spLocks noChangeArrowheads="1"/>
            </p:cNvSpPr>
            <p:nvPr/>
          </p:nvSpPr>
          <p:spPr bwMode="auto">
            <a:xfrm>
              <a:off x="634" y="1094"/>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6" name="Rectangle 108"/>
            <p:cNvSpPr>
              <a:spLocks noChangeArrowheads="1"/>
            </p:cNvSpPr>
            <p:nvPr/>
          </p:nvSpPr>
          <p:spPr bwMode="auto">
            <a:xfrm>
              <a:off x="823" y="109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7" name="Rectangle 109"/>
            <p:cNvSpPr>
              <a:spLocks noChangeArrowheads="1"/>
            </p:cNvSpPr>
            <p:nvPr/>
          </p:nvSpPr>
          <p:spPr bwMode="auto">
            <a:xfrm>
              <a:off x="827" y="109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8" name="Rectangle 110"/>
            <p:cNvSpPr>
              <a:spLocks noChangeArrowheads="1"/>
            </p:cNvSpPr>
            <p:nvPr/>
          </p:nvSpPr>
          <p:spPr bwMode="auto">
            <a:xfrm>
              <a:off x="831" y="109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9" name="Rectangle 111"/>
            <p:cNvSpPr>
              <a:spLocks noChangeArrowheads="1"/>
            </p:cNvSpPr>
            <p:nvPr/>
          </p:nvSpPr>
          <p:spPr bwMode="auto">
            <a:xfrm>
              <a:off x="835" y="109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0" name="Rectangle 112"/>
            <p:cNvSpPr>
              <a:spLocks noChangeArrowheads="1"/>
            </p:cNvSpPr>
            <p:nvPr/>
          </p:nvSpPr>
          <p:spPr bwMode="auto">
            <a:xfrm>
              <a:off x="839" y="1094"/>
              <a:ext cx="5"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1" name="Rectangle 113"/>
            <p:cNvSpPr>
              <a:spLocks noChangeArrowheads="1"/>
            </p:cNvSpPr>
            <p:nvPr/>
          </p:nvSpPr>
          <p:spPr bwMode="auto">
            <a:xfrm>
              <a:off x="844" y="109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114"/>
            <p:cNvSpPr>
              <a:spLocks noChangeArrowheads="1"/>
            </p:cNvSpPr>
            <p:nvPr/>
          </p:nvSpPr>
          <p:spPr bwMode="auto">
            <a:xfrm>
              <a:off x="852" y="1094"/>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115"/>
            <p:cNvSpPr>
              <a:spLocks noChangeArrowheads="1"/>
            </p:cNvSpPr>
            <p:nvPr/>
          </p:nvSpPr>
          <p:spPr bwMode="auto">
            <a:xfrm>
              <a:off x="856" y="109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116"/>
            <p:cNvSpPr>
              <a:spLocks noChangeArrowheads="1"/>
            </p:cNvSpPr>
            <p:nvPr/>
          </p:nvSpPr>
          <p:spPr bwMode="auto">
            <a:xfrm>
              <a:off x="860" y="109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117"/>
            <p:cNvSpPr>
              <a:spLocks noChangeArrowheads="1"/>
            </p:cNvSpPr>
            <p:nvPr/>
          </p:nvSpPr>
          <p:spPr bwMode="auto">
            <a:xfrm>
              <a:off x="868" y="109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118"/>
            <p:cNvSpPr>
              <a:spLocks noChangeArrowheads="1"/>
            </p:cNvSpPr>
            <p:nvPr/>
          </p:nvSpPr>
          <p:spPr bwMode="auto">
            <a:xfrm>
              <a:off x="872" y="109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Rectangle 119"/>
            <p:cNvSpPr>
              <a:spLocks noChangeArrowheads="1"/>
            </p:cNvSpPr>
            <p:nvPr/>
          </p:nvSpPr>
          <p:spPr bwMode="auto">
            <a:xfrm>
              <a:off x="876" y="1094"/>
              <a:ext cx="5"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8" name="Rectangle 120"/>
            <p:cNvSpPr>
              <a:spLocks noChangeArrowheads="1"/>
            </p:cNvSpPr>
            <p:nvPr/>
          </p:nvSpPr>
          <p:spPr bwMode="auto">
            <a:xfrm>
              <a:off x="881" y="109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9" name="Rectangle 121"/>
            <p:cNvSpPr>
              <a:spLocks noChangeArrowheads="1"/>
            </p:cNvSpPr>
            <p:nvPr/>
          </p:nvSpPr>
          <p:spPr bwMode="auto">
            <a:xfrm>
              <a:off x="885" y="109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0" name="Rectangle 122"/>
            <p:cNvSpPr>
              <a:spLocks noChangeArrowheads="1"/>
            </p:cNvSpPr>
            <p:nvPr/>
          </p:nvSpPr>
          <p:spPr bwMode="auto">
            <a:xfrm>
              <a:off x="889" y="1094"/>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1" name="Rectangle 123"/>
            <p:cNvSpPr>
              <a:spLocks noChangeArrowheads="1"/>
            </p:cNvSpPr>
            <p:nvPr/>
          </p:nvSpPr>
          <p:spPr bwMode="auto">
            <a:xfrm>
              <a:off x="893" y="109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2" name="Rectangle 124"/>
            <p:cNvSpPr>
              <a:spLocks noChangeArrowheads="1"/>
            </p:cNvSpPr>
            <p:nvPr/>
          </p:nvSpPr>
          <p:spPr bwMode="auto">
            <a:xfrm>
              <a:off x="897" y="109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3" name="Rectangle 125"/>
            <p:cNvSpPr>
              <a:spLocks noChangeArrowheads="1"/>
            </p:cNvSpPr>
            <p:nvPr/>
          </p:nvSpPr>
          <p:spPr bwMode="auto">
            <a:xfrm>
              <a:off x="901" y="109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4" name="Rectangle 126"/>
            <p:cNvSpPr>
              <a:spLocks noChangeArrowheads="1"/>
            </p:cNvSpPr>
            <p:nvPr/>
          </p:nvSpPr>
          <p:spPr bwMode="auto">
            <a:xfrm>
              <a:off x="905" y="109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5" name="Rectangle 127"/>
            <p:cNvSpPr>
              <a:spLocks noChangeArrowheads="1"/>
            </p:cNvSpPr>
            <p:nvPr/>
          </p:nvSpPr>
          <p:spPr bwMode="auto">
            <a:xfrm>
              <a:off x="909" y="109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6" name="Rectangle 128"/>
            <p:cNvSpPr>
              <a:spLocks noChangeArrowheads="1"/>
            </p:cNvSpPr>
            <p:nvPr/>
          </p:nvSpPr>
          <p:spPr bwMode="auto">
            <a:xfrm>
              <a:off x="913" y="1094"/>
              <a:ext cx="5"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7" name="Rectangle 129"/>
            <p:cNvSpPr>
              <a:spLocks noChangeArrowheads="1"/>
            </p:cNvSpPr>
            <p:nvPr/>
          </p:nvSpPr>
          <p:spPr bwMode="auto">
            <a:xfrm>
              <a:off x="918" y="109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8" name="Rectangle 130"/>
            <p:cNvSpPr>
              <a:spLocks noChangeArrowheads="1"/>
            </p:cNvSpPr>
            <p:nvPr/>
          </p:nvSpPr>
          <p:spPr bwMode="auto">
            <a:xfrm>
              <a:off x="922" y="109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9" name="Rectangle 131"/>
            <p:cNvSpPr>
              <a:spLocks noChangeArrowheads="1"/>
            </p:cNvSpPr>
            <p:nvPr/>
          </p:nvSpPr>
          <p:spPr bwMode="auto">
            <a:xfrm>
              <a:off x="926" y="1094"/>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0" name="Rectangle 132"/>
            <p:cNvSpPr>
              <a:spLocks noChangeArrowheads="1"/>
            </p:cNvSpPr>
            <p:nvPr/>
          </p:nvSpPr>
          <p:spPr bwMode="auto">
            <a:xfrm>
              <a:off x="930" y="109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1" name="Rectangle 133"/>
            <p:cNvSpPr>
              <a:spLocks noChangeArrowheads="1"/>
            </p:cNvSpPr>
            <p:nvPr/>
          </p:nvSpPr>
          <p:spPr bwMode="auto">
            <a:xfrm>
              <a:off x="934" y="109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2" name="Rectangle 134"/>
            <p:cNvSpPr>
              <a:spLocks noChangeArrowheads="1"/>
            </p:cNvSpPr>
            <p:nvPr/>
          </p:nvSpPr>
          <p:spPr bwMode="auto">
            <a:xfrm>
              <a:off x="938" y="109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3" name="Rectangle 135"/>
            <p:cNvSpPr>
              <a:spLocks noChangeArrowheads="1"/>
            </p:cNvSpPr>
            <p:nvPr/>
          </p:nvSpPr>
          <p:spPr bwMode="auto">
            <a:xfrm>
              <a:off x="946" y="1094"/>
              <a:ext cx="5"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4" name="Rectangle 136"/>
            <p:cNvSpPr>
              <a:spLocks noChangeArrowheads="1"/>
            </p:cNvSpPr>
            <p:nvPr/>
          </p:nvSpPr>
          <p:spPr bwMode="auto">
            <a:xfrm>
              <a:off x="951" y="109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5" name="Rectangle 137"/>
            <p:cNvSpPr>
              <a:spLocks noChangeArrowheads="1"/>
            </p:cNvSpPr>
            <p:nvPr/>
          </p:nvSpPr>
          <p:spPr bwMode="auto">
            <a:xfrm>
              <a:off x="955" y="109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6" name="Rectangle 138"/>
            <p:cNvSpPr>
              <a:spLocks noChangeArrowheads="1"/>
            </p:cNvSpPr>
            <p:nvPr/>
          </p:nvSpPr>
          <p:spPr bwMode="auto">
            <a:xfrm>
              <a:off x="959" y="1094"/>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7" name="Rectangle 139"/>
            <p:cNvSpPr>
              <a:spLocks noChangeArrowheads="1"/>
            </p:cNvSpPr>
            <p:nvPr/>
          </p:nvSpPr>
          <p:spPr bwMode="auto">
            <a:xfrm>
              <a:off x="963" y="109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8" name="Rectangle 140"/>
            <p:cNvSpPr>
              <a:spLocks noChangeArrowheads="1"/>
            </p:cNvSpPr>
            <p:nvPr/>
          </p:nvSpPr>
          <p:spPr bwMode="auto">
            <a:xfrm>
              <a:off x="971" y="109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9" name="Rectangle 141"/>
            <p:cNvSpPr>
              <a:spLocks noChangeArrowheads="1"/>
            </p:cNvSpPr>
            <p:nvPr/>
          </p:nvSpPr>
          <p:spPr bwMode="auto">
            <a:xfrm>
              <a:off x="975" y="109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0" name="Rectangle 142"/>
            <p:cNvSpPr>
              <a:spLocks noChangeArrowheads="1"/>
            </p:cNvSpPr>
            <p:nvPr/>
          </p:nvSpPr>
          <p:spPr bwMode="auto">
            <a:xfrm>
              <a:off x="983" y="1094"/>
              <a:ext cx="5"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1" name="Rectangle 143"/>
            <p:cNvSpPr>
              <a:spLocks noChangeArrowheads="1"/>
            </p:cNvSpPr>
            <p:nvPr/>
          </p:nvSpPr>
          <p:spPr bwMode="auto">
            <a:xfrm>
              <a:off x="988" y="109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2" name="Rectangle 144"/>
            <p:cNvSpPr>
              <a:spLocks noChangeArrowheads="1"/>
            </p:cNvSpPr>
            <p:nvPr/>
          </p:nvSpPr>
          <p:spPr bwMode="auto">
            <a:xfrm>
              <a:off x="992" y="109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3" name="Rectangle 145"/>
            <p:cNvSpPr>
              <a:spLocks noChangeArrowheads="1"/>
            </p:cNvSpPr>
            <p:nvPr/>
          </p:nvSpPr>
          <p:spPr bwMode="auto">
            <a:xfrm>
              <a:off x="996" y="1094"/>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4" name="Rectangle 146"/>
            <p:cNvSpPr>
              <a:spLocks noChangeArrowheads="1"/>
            </p:cNvSpPr>
            <p:nvPr/>
          </p:nvSpPr>
          <p:spPr bwMode="auto">
            <a:xfrm>
              <a:off x="634" y="1094"/>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6" name="Rectangle 148"/>
            <p:cNvSpPr>
              <a:spLocks noChangeArrowheads="1"/>
            </p:cNvSpPr>
            <p:nvPr/>
          </p:nvSpPr>
          <p:spPr bwMode="auto">
            <a:xfrm>
              <a:off x="744" y="1143"/>
              <a:ext cx="11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57" name="Line 149"/>
            <p:cNvSpPr>
              <a:spLocks noChangeShapeType="1"/>
            </p:cNvSpPr>
            <p:nvPr/>
          </p:nvSpPr>
          <p:spPr bwMode="auto">
            <a:xfrm>
              <a:off x="634" y="1246"/>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Rectangle 150"/>
            <p:cNvSpPr>
              <a:spLocks noChangeArrowheads="1"/>
            </p:cNvSpPr>
            <p:nvPr/>
          </p:nvSpPr>
          <p:spPr bwMode="auto">
            <a:xfrm>
              <a:off x="654" y="1262"/>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9" name="Rectangle 151"/>
            <p:cNvSpPr>
              <a:spLocks noChangeArrowheads="1"/>
            </p:cNvSpPr>
            <p:nvPr/>
          </p:nvSpPr>
          <p:spPr bwMode="auto">
            <a:xfrm>
              <a:off x="724" y="1262"/>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0" name="Line 152"/>
            <p:cNvSpPr>
              <a:spLocks noChangeShapeType="1"/>
            </p:cNvSpPr>
            <p:nvPr/>
          </p:nvSpPr>
          <p:spPr bwMode="auto">
            <a:xfrm>
              <a:off x="724" y="131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Rectangle 153"/>
            <p:cNvSpPr>
              <a:spLocks noChangeArrowheads="1"/>
            </p:cNvSpPr>
            <p:nvPr/>
          </p:nvSpPr>
          <p:spPr bwMode="auto">
            <a:xfrm>
              <a:off x="646" y="1669"/>
              <a:ext cx="366" cy="613"/>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2" name="Rectangle 154"/>
            <p:cNvSpPr>
              <a:spLocks noChangeArrowheads="1"/>
            </p:cNvSpPr>
            <p:nvPr/>
          </p:nvSpPr>
          <p:spPr bwMode="auto">
            <a:xfrm>
              <a:off x="646" y="1669"/>
              <a:ext cx="366" cy="613"/>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3" name="Rectangle 155"/>
            <p:cNvSpPr>
              <a:spLocks noChangeArrowheads="1"/>
            </p:cNvSpPr>
            <p:nvPr/>
          </p:nvSpPr>
          <p:spPr bwMode="auto">
            <a:xfrm>
              <a:off x="634" y="1657"/>
              <a:ext cx="189" cy="613"/>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4" name="Rectangle 156"/>
            <p:cNvSpPr>
              <a:spLocks noChangeArrowheads="1"/>
            </p:cNvSpPr>
            <p:nvPr/>
          </p:nvSpPr>
          <p:spPr bwMode="auto">
            <a:xfrm>
              <a:off x="823" y="1657"/>
              <a:ext cx="4" cy="613"/>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5" name="Rectangle 157"/>
            <p:cNvSpPr>
              <a:spLocks noChangeArrowheads="1"/>
            </p:cNvSpPr>
            <p:nvPr/>
          </p:nvSpPr>
          <p:spPr bwMode="auto">
            <a:xfrm>
              <a:off x="827" y="1657"/>
              <a:ext cx="4" cy="613"/>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6" name="Rectangle 158"/>
            <p:cNvSpPr>
              <a:spLocks noChangeArrowheads="1"/>
            </p:cNvSpPr>
            <p:nvPr/>
          </p:nvSpPr>
          <p:spPr bwMode="auto">
            <a:xfrm>
              <a:off x="831" y="1657"/>
              <a:ext cx="4" cy="613"/>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7" name="Rectangle 159"/>
            <p:cNvSpPr>
              <a:spLocks noChangeArrowheads="1"/>
            </p:cNvSpPr>
            <p:nvPr/>
          </p:nvSpPr>
          <p:spPr bwMode="auto">
            <a:xfrm>
              <a:off x="835" y="1657"/>
              <a:ext cx="4" cy="613"/>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8" name="Rectangle 160"/>
            <p:cNvSpPr>
              <a:spLocks noChangeArrowheads="1"/>
            </p:cNvSpPr>
            <p:nvPr/>
          </p:nvSpPr>
          <p:spPr bwMode="auto">
            <a:xfrm>
              <a:off x="839" y="1657"/>
              <a:ext cx="5" cy="613"/>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9" name="Rectangle 161"/>
            <p:cNvSpPr>
              <a:spLocks noChangeArrowheads="1"/>
            </p:cNvSpPr>
            <p:nvPr/>
          </p:nvSpPr>
          <p:spPr bwMode="auto">
            <a:xfrm>
              <a:off x="844" y="1657"/>
              <a:ext cx="8" cy="613"/>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0" name="Rectangle 162"/>
            <p:cNvSpPr>
              <a:spLocks noChangeArrowheads="1"/>
            </p:cNvSpPr>
            <p:nvPr/>
          </p:nvSpPr>
          <p:spPr bwMode="auto">
            <a:xfrm>
              <a:off x="852" y="1657"/>
              <a:ext cx="4" cy="613"/>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1" name="Rectangle 163"/>
            <p:cNvSpPr>
              <a:spLocks noChangeArrowheads="1"/>
            </p:cNvSpPr>
            <p:nvPr/>
          </p:nvSpPr>
          <p:spPr bwMode="auto">
            <a:xfrm>
              <a:off x="856" y="1657"/>
              <a:ext cx="4" cy="613"/>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2" name="Rectangle 164"/>
            <p:cNvSpPr>
              <a:spLocks noChangeArrowheads="1"/>
            </p:cNvSpPr>
            <p:nvPr/>
          </p:nvSpPr>
          <p:spPr bwMode="auto">
            <a:xfrm>
              <a:off x="860" y="1657"/>
              <a:ext cx="8" cy="61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3" name="Rectangle 165"/>
            <p:cNvSpPr>
              <a:spLocks noChangeArrowheads="1"/>
            </p:cNvSpPr>
            <p:nvPr/>
          </p:nvSpPr>
          <p:spPr bwMode="auto">
            <a:xfrm>
              <a:off x="868" y="1657"/>
              <a:ext cx="4" cy="613"/>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4" name="Rectangle 166"/>
            <p:cNvSpPr>
              <a:spLocks noChangeArrowheads="1"/>
            </p:cNvSpPr>
            <p:nvPr/>
          </p:nvSpPr>
          <p:spPr bwMode="auto">
            <a:xfrm>
              <a:off x="872" y="1657"/>
              <a:ext cx="4" cy="613"/>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5" name="Rectangle 167"/>
            <p:cNvSpPr>
              <a:spLocks noChangeArrowheads="1"/>
            </p:cNvSpPr>
            <p:nvPr/>
          </p:nvSpPr>
          <p:spPr bwMode="auto">
            <a:xfrm>
              <a:off x="876" y="1657"/>
              <a:ext cx="5" cy="613"/>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6" name="Rectangle 168"/>
            <p:cNvSpPr>
              <a:spLocks noChangeArrowheads="1"/>
            </p:cNvSpPr>
            <p:nvPr/>
          </p:nvSpPr>
          <p:spPr bwMode="auto">
            <a:xfrm>
              <a:off x="881" y="1657"/>
              <a:ext cx="4" cy="613"/>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7" name="Rectangle 169"/>
            <p:cNvSpPr>
              <a:spLocks noChangeArrowheads="1"/>
            </p:cNvSpPr>
            <p:nvPr/>
          </p:nvSpPr>
          <p:spPr bwMode="auto">
            <a:xfrm>
              <a:off x="885" y="1657"/>
              <a:ext cx="4" cy="613"/>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8" name="Rectangle 170"/>
            <p:cNvSpPr>
              <a:spLocks noChangeArrowheads="1"/>
            </p:cNvSpPr>
            <p:nvPr/>
          </p:nvSpPr>
          <p:spPr bwMode="auto">
            <a:xfrm>
              <a:off x="889" y="1657"/>
              <a:ext cx="4" cy="613"/>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9" name="Rectangle 171"/>
            <p:cNvSpPr>
              <a:spLocks noChangeArrowheads="1"/>
            </p:cNvSpPr>
            <p:nvPr/>
          </p:nvSpPr>
          <p:spPr bwMode="auto">
            <a:xfrm>
              <a:off x="893" y="1657"/>
              <a:ext cx="4" cy="613"/>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0" name="Rectangle 172"/>
            <p:cNvSpPr>
              <a:spLocks noChangeArrowheads="1"/>
            </p:cNvSpPr>
            <p:nvPr/>
          </p:nvSpPr>
          <p:spPr bwMode="auto">
            <a:xfrm>
              <a:off x="897" y="1657"/>
              <a:ext cx="4" cy="613"/>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1" name="Rectangle 173"/>
            <p:cNvSpPr>
              <a:spLocks noChangeArrowheads="1"/>
            </p:cNvSpPr>
            <p:nvPr/>
          </p:nvSpPr>
          <p:spPr bwMode="auto">
            <a:xfrm>
              <a:off x="901" y="1657"/>
              <a:ext cx="4" cy="613"/>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2" name="Rectangle 174"/>
            <p:cNvSpPr>
              <a:spLocks noChangeArrowheads="1"/>
            </p:cNvSpPr>
            <p:nvPr/>
          </p:nvSpPr>
          <p:spPr bwMode="auto">
            <a:xfrm>
              <a:off x="905" y="1657"/>
              <a:ext cx="4" cy="613"/>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3" name="Rectangle 175"/>
            <p:cNvSpPr>
              <a:spLocks noChangeArrowheads="1"/>
            </p:cNvSpPr>
            <p:nvPr/>
          </p:nvSpPr>
          <p:spPr bwMode="auto">
            <a:xfrm>
              <a:off x="909" y="1657"/>
              <a:ext cx="4" cy="613"/>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4" name="Rectangle 176"/>
            <p:cNvSpPr>
              <a:spLocks noChangeArrowheads="1"/>
            </p:cNvSpPr>
            <p:nvPr/>
          </p:nvSpPr>
          <p:spPr bwMode="auto">
            <a:xfrm>
              <a:off x="913" y="1657"/>
              <a:ext cx="5" cy="613"/>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5" name="Rectangle 177"/>
            <p:cNvSpPr>
              <a:spLocks noChangeArrowheads="1"/>
            </p:cNvSpPr>
            <p:nvPr/>
          </p:nvSpPr>
          <p:spPr bwMode="auto">
            <a:xfrm>
              <a:off x="918" y="1657"/>
              <a:ext cx="4" cy="613"/>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6" name="Rectangle 178"/>
            <p:cNvSpPr>
              <a:spLocks noChangeArrowheads="1"/>
            </p:cNvSpPr>
            <p:nvPr/>
          </p:nvSpPr>
          <p:spPr bwMode="auto">
            <a:xfrm>
              <a:off x="922" y="1657"/>
              <a:ext cx="4" cy="613"/>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7" name="Rectangle 179"/>
            <p:cNvSpPr>
              <a:spLocks noChangeArrowheads="1"/>
            </p:cNvSpPr>
            <p:nvPr/>
          </p:nvSpPr>
          <p:spPr bwMode="auto">
            <a:xfrm>
              <a:off x="926" y="1657"/>
              <a:ext cx="4" cy="613"/>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8" name="Rectangle 180"/>
            <p:cNvSpPr>
              <a:spLocks noChangeArrowheads="1"/>
            </p:cNvSpPr>
            <p:nvPr/>
          </p:nvSpPr>
          <p:spPr bwMode="auto">
            <a:xfrm>
              <a:off x="930" y="1657"/>
              <a:ext cx="4" cy="613"/>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9" name="Rectangle 181"/>
            <p:cNvSpPr>
              <a:spLocks noChangeArrowheads="1"/>
            </p:cNvSpPr>
            <p:nvPr/>
          </p:nvSpPr>
          <p:spPr bwMode="auto">
            <a:xfrm>
              <a:off x="934" y="1657"/>
              <a:ext cx="4" cy="613"/>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0" name="Rectangle 182"/>
            <p:cNvSpPr>
              <a:spLocks noChangeArrowheads="1"/>
            </p:cNvSpPr>
            <p:nvPr/>
          </p:nvSpPr>
          <p:spPr bwMode="auto">
            <a:xfrm>
              <a:off x="938" y="1657"/>
              <a:ext cx="8" cy="613"/>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1" name="Rectangle 183"/>
            <p:cNvSpPr>
              <a:spLocks noChangeArrowheads="1"/>
            </p:cNvSpPr>
            <p:nvPr/>
          </p:nvSpPr>
          <p:spPr bwMode="auto">
            <a:xfrm>
              <a:off x="946" y="1657"/>
              <a:ext cx="5" cy="613"/>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2" name="Rectangle 184"/>
            <p:cNvSpPr>
              <a:spLocks noChangeArrowheads="1"/>
            </p:cNvSpPr>
            <p:nvPr/>
          </p:nvSpPr>
          <p:spPr bwMode="auto">
            <a:xfrm>
              <a:off x="951" y="1657"/>
              <a:ext cx="4" cy="613"/>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3" name="Rectangle 185"/>
            <p:cNvSpPr>
              <a:spLocks noChangeArrowheads="1"/>
            </p:cNvSpPr>
            <p:nvPr/>
          </p:nvSpPr>
          <p:spPr bwMode="auto">
            <a:xfrm>
              <a:off x="955" y="1657"/>
              <a:ext cx="4" cy="613"/>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4" name="Rectangle 186"/>
            <p:cNvSpPr>
              <a:spLocks noChangeArrowheads="1"/>
            </p:cNvSpPr>
            <p:nvPr/>
          </p:nvSpPr>
          <p:spPr bwMode="auto">
            <a:xfrm>
              <a:off x="959" y="1657"/>
              <a:ext cx="4" cy="613"/>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5" name="Rectangle 187"/>
            <p:cNvSpPr>
              <a:spLocks noChangeArrowheads="1"/>
            </p:cNvSpPr>
            <p:nvPr/>
          </p:nvSpPr>
          <p:spPr bwMode="auto">
            <a:xfrm>
              <a:off x="963" y="1657"/>
              <a:ext cx="8" cy="613"/>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6" name="Rectangle 188"/>
            <p:cNvSpPr>
              <a:spLocks noChangeArrowheads="1"/>
            </p:cNvSpPr>
            <p:nvPr/>
          </p:nvSpPr>
          <p:spPr bwMode="auto">
            <a:xfrm>
              <a:off x="971" y="1657"/>
              <a:ext cx="4" cy="613"/>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Rectangle 189"/>
            <p:cNvSpPr>
              <a:spLocks noChangeArrowheads="1"/>
            </p:cNvSpPr>
            <p:nvPr/>
          </p:nvSpPr>
          <p:spPr bwMode="auto">
            <a:xfrm>
              <a:off x="975" y="1657"/>
              <a:ext cx="8" cy="613"/>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8" name="Rectangle 190"/>
            <p:cNvSpPr>
              <a:spLocks noChangeArrowheads="1"/>
            </p:cNvSpPr>
            <p:nvPr/>
          </p:nvSpPr>
          <p:spPr bwMode="auto">
            <a:xfrm>
              <a:off x="983" y="1657"/>
              <a:ext cx="5" cy="613"/>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9" name="Rectangle 191"/>
            <p:cNvSpPr>
              <a:spLocks noChangeArrowheads="1"/>
            </p:cNvSpPr>
            <p:nvPr/>
          </p:nvSpPr>
          <p:spPr bwMode="auto">
            <a:xfrm>
              <a:off x="988" y="1657"/>
              <a:ext cx="4" cy="613"/>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0" name="Rectangle 192"/>
            <p:cNvSpPr>
              <a:spLocks noChangeArrowheads="1"/>
            </p:cNvSpPr>
            <p:nvPr/>
          </p:nvSpPr>
          <p:spPr bwMode="auto">
            <a:xfrm>
              <a:off x="992" y="1657"/>
              <a:ext cx="4" cy="613"/>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1" name="Rectangle 193"/>
            <p:cNvSpPr>
              <a:spLocks noChangeArrowheads="1"/>
            </p:cNvSpPr>
            <p:nvPr/>
          </p:nvSpPr>
          <p:spPr bwMode="auto">
            <a:xfrm>
              <a:off x="996" y="1657"/>
              <a:ext cx="4" cy="613"/>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2" name="Rectangle 194"/>
            <p:cNvSpPr>
              <a:spLocks noChangeArrowheads="1"/>
            </p:cNvSpPr>
            <p:nvPr/>
          </p:nvSpPr>
          <p:spPr bwMode="auto">
            <a:xfrm>
              <a:off x="634" y="1657"/>
              <a:ext cx="366" cy="613"/>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4" name="Rectangle 196"/>
            <p:cNvSpPr>
              <a:spLocks noChangeArrowheads="1"/>
            </p:cNvSpPr>
            <p:nvPr/>
          </p:nvSpPr>
          <p:spPr bwMode="auto">
            <a:xfrm>
              <a:off x="704" y="1705"/>
              <a:ext cx="2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BaseUnit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05" name="Line 197"/>
            <p:cNvSpPr>
              <a:spLocks noChangeShapeType="1"/>
            </p:cNvSpPr>
            <p:nvPr/>
          </p:nvSpPr>
          <p:spPr bwMode="auto">
            <a:xfrm>
              <a:off x="634" y="1809"/>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Rectangle 198"/>
            <p:cNvSpPr>
              <a:spLocks noChangeArrowheads="1"/>
            </p:cNvSpPr>
            <p:nvPr/>
          </p:nvSpPr>
          <p:spPr bwMode="auto">
            <a:xfrm>
              <a:off x="654" y="182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7" name="Rectangle 199"/>
            <p:cNvSpPr>
              <a:spLocks noChangeArrowheads="1"/>
            </p:cNvSpPr>
            <p:nvPr/>
          </p:nvSpPr>
          <p:spPr bwMode="auto">
            <a:xfrm>
              <a:off x="724" y="1826"/>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kg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8" name="Line 200"/>
            <p:cNvSpPr>
              <a:spLocks noChangeShapeType="1"/>
            </p:cNvSpPr>
            <p:nvPr/>
          </p:nvSpPr>
          <p:spPr bwMode="auto">
            <a:xfrm>
              <a:off x="724" y="1875"/>
              <a:ext cx="12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9" name="Rectangle 201"/>
            <p:cNvSpPr>
              <a:spLocks noChangeArrowheads="1"/>
            </p:cNvSpPr>
            <p:nvPr/>
          </p:nvSpPr>
          <p:spPr bwMode="auto">
            <a:xfrm>
              <a:off x="654" y="1879"/>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0" name="Rectangle 202"/>
            <p:cNvSpPr>
              <a:spLocks noChangeArrowheads="1"/>
            </p:cNvSpPr>
            <p:nvPr/>
          </p:nvSpPr>
          <p:spPr bwMode="auto">
            <a:xfrm>
              <a:off x="724" y="1879"/>
              <a:ext cx="14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1" name="Line 203"/>
            <p:cNvSpPr>
              <a:spLocks noChangeShapeType="1"/>
            </p:cNvSpPr>
            <p:nvPr/>
          </p:nvSpPr>
          <p:spPr bwMode="auto">
            <a:xfrm>
              <a:off x="724" y="1929"/>
              <a:ext cx="12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2" name="Rectangle 204"/>
            <p:cNvSpPr>
              <a:spLocks noChangeArrowheads="1"/>
            </p:cNvSpPr>
            <p:nvPr/>
          </p:nvSpPr>
          <p:spPr bwMode="auto">
            <a:xfrm>
              <a:off x="654" y="193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grpSp>
        <p:nvGrpSpPr>
          <p:cNvPr id="9" name="Group 406"/>
          <p:cNvGrpSpPr>
            <a:grpSpLocks/>
          </p:cNvGrpSpPr>
          <p:nvPr/>
        </p:nvGrpSpPr>
        <p:grpSpPr bwMode="auto">
          <a:xfrm>
            <a:off x="757238" y="3068638"/>
            <a:ext cx="2025650" cy="1435100"/>
            <a:chOff x="477" y="1933"/>
            <a:chExt cx="1276" cy="904"/>
          </a:xfrm>
        </p:grpSpPr>
        <p:sp>
          <p:nvSpPr>
            <p:cNvPr id="213" name="Rectangle 206"/>
            <p:cNvSpPr>
              <a:spLocks noChangeArrowheads="1"/>
            </p:cNvSpPr>
            <p:nvPr/>
          </p:nvSpPr>
          <p:spPr bwMode="auto">
            <a:xfrm>
              <a:off x="724" y="1933"/>
              <a:ext cx="1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4" name="Line 207"/>
            <p:cNvSpPr>
              <a:spLocks noChangeShapeType="1"/>
            </p:cNvSpPr>
            <p:nvPr/>
          </p:nvSpPr>
          <p:spPr bwMode="auto">
            <a:xfrm>
              <a:off x="724" y="1982"/>
              <a:ext cx="10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5" name="Rectangle 208"/>
            <p:cNvSpPr>
              <a:spLocks noChangeArrowheads="1"/>
            </p:cNvSpPr>
            <p:nvPr/>
          </p:nvSpPr>
          <p:spPr bwMode="auto">
            <a:xfrm>
              <a:off x="654" y="198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6" name="Rectangle 209"/>
            <p:cNvSpPr>
              <a:spLocks noChangeArrowheads="1"/>
            </p:cNvSpPr>
            <p:nvPr/>
          </p:nvSpPr>
          <p:spPr bwMode="auto">
            <a:xfrm>
              <a:off x="724" y="1986"/>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A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7" name="Line 210"/>
            <p:cNvSpPr>
              <a:spLocks noChangeShapeType="1"/>
            </p:cNvSpPr>
            <p:nvPr/>
          </p:nvSpPr>
          <p:spPr bwMode="auto">
            <a:xfrm>
              <a:off x="724" y="2035"/>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8" name="Rectangle 211"/>
            <p:cNvSpPr>
              <a:spLocks noChangeArrowheads="1"/>
            </p:cNvSpPr>
            <p:nvPr/>
          </p:nvSpPr>
          <p:spPr bwMode="auto">
            <a:xfrm>
              <a:off x="654" y="204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9" name="Rectangle 212"/>
            <p:cNvSpPr>
              <a:spLocks noChangeArrowheads="1"/>
            </p:cNvSpPr>
            <p:nvPr/>
          </p:nvSpPr>
          <p:spPr bwMode="auto">
            <a:xfrm>
              <a:off x="724" y="2040"/>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0" name="Line 213"/>
            <p:cNvSpPr>
              <a:spLocks noChangeShapeType="1"/>
            </p:cNvSpPr>
            <p:nvPr/>
          </p:nvSpPr>
          <p:spPr bwMode="auto">
            <a:xfrm>
              <a:off x="724" y="2089"/>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1" name="Rectangle 214"/>
            <p:cNvSpPr>
              <a:spLocks noChangeArrowheads="1"/>
            </p:cNvSpPr>
            <p:nvPr/>
          </p:nvSpPr>
          <p:spPr bwMode="auto">
            <a:xfrm>
              <a:off x="654" y="209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2" name="Rectangle 215"/>
            <p:cNvSpPr>
              <a:spLocks noChangeArrowheads="1"/>
            </p:cNvSpPr>
            <p:nvPr/>
          </p:nvSpPr>
          <p:spPr bwMode="auto">
            <a:xfrm>
              <a:off x="724" y="2093"/>
              <a:ext cx="17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mol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3" name="Line 216"/>
            <p:cNvSpPr>
              <a:spLocks noChangeShapeType="1"/>
            </p:cNvSpPr>
            <p:nvPr/>
          </p:nvSpPr>
          <p:spPr bwMode="auto">
            <a:xfrm>
              <a:off x="724" y="2142"/>
              <a:ext cx="16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4" name="Rectangle 217"/>
            <p:cNvSpPr>
              <a:spLocks noChangeArrowheads="1"/>
            </p:cNvSpPr>
            <p:nvPr/>
          </p:nvSpPr>
          <p:spPr bwMode="auto">
            <a:xfrm>
              <a:off x="654" y="2147"/>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5" name="Rectangle 218"/>
            <p:cNvSpPr>
              <a:spLocks noChangeArrowheads="1"/>
            </p:cNvSpPr>
            <p:nvPr/>
          </p:nvSpPr>
          <p:spPr bwMode="auto">
            <a:xfrm>
              <a:off x="724" y="2147"/>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cd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6" name="Line 219"/>
            <p:cNvSpPr>
              <a:spLocks noChangeShapeType="1"/>
            </p:cNvSpPr>
            <p:nvPr/>
          </p:nvSpPr>
          <p:spPr bwMode="auto">
            <a:xfrm>
              <a:off x="724" y="2196"/>
              <a:ext cx="132"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7" name="Rectangle 220"/>
            <p:cNvSpPr>
              <a:spLocks noChangeArrowheads="1"/>
            </p:cNvSpPr>
            <p:nvPr/>
          </p:nvSpPr>
          <p:spPr bwMode="auto">
            <a:xfrm>
              <a:off x="654" y="220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8" name="Rectangle 221"/>
            <p:cNvSpPr>
              <a:spLocks noChangeArrowheads="1"/>
            </p:cNvSpPr>
            <p:nvPr/>
          </p:nvSpPr>
          <p:spPr bwMode="auto">
            <a:xfrm>
              <a:off x="724" y="2200"/>
              <a:ext cx="16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rad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9" name="Line 222"/>
            <p:cNvSpPr>
              <a:spLocks noChangeShapeType="1"/>
            </p:cNvSpPr>
            <p:nvPr/>
          </p:nvSpPr>
          <p:spPr bwMode="auto">
            <a:xfrm>
              <a:off x="724" y="2249"/>
              <a:ext cx="14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0" name="Rectangle 223"/>
            <p:cNvSpPr>
              <a:spLocks noChangeArrowheads="1"/>
            </p:cNvSpPr>
            <p:nvPr/>
          </p:nvSpPr>
          <p:spPr bwMode="auto">
            <a:xfrm>
              <a:off x="1387" y="2052"/>
              <a:ext cx="366" cy="18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Rectangle 224"/>
            <p:cNvSpPr>
              <a:spLocks noChangeArrowheads="1"/>
            </p:cNvSpPr>
            <p:nvPr/>
          </p:nvSpPr>
          <p:spPr bwMode="auto">
            <a:xfrm>
              <a:off x="1387" y="2052"/>
              <a:ext cx="366" cy="189"/>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2" name="Rectangle 225"/>
            <p:cNvSpPr>
              <a:spLocks noChangeArrowheads="1"/>
            </p:cNvSpPr>
            <p:nvPr/>
          </p:nvSpPr>
          <p:spPr bwMode="auto">
            <a:xfrm>
              <a:off x="1374" y="2040"/>
              <a:ext cx="190" cy="18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3" name="Rectangle 226"/>
            <p:cNvSpPr>
              <a:spLocks noChangeArrowheads="1"/>
            </p:cNvSpPr>
            <p:nvPr/>
          </p:nvSpPr>
          <p:spPr bwMode="auto">
            <a:xfrm>
              <a:off x="1564" y="2040"/>
              <a:ext cx="4" cy="18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4" name="Rectangle 227"/>
            <p:cNvSpPr>
              <a:spLocks noChangeArrowheads="1"/>
            </p:cNvSpPr>
            <p:nvPr/>
          </p:nvSpPr>
          <p:spPr bwMode="auto">
            <a:xfrm>
              <a:off x="1568" y="2040"/>
              <a:ext cx="4" cy="18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5" name="Rectangle 228"/>
            <p:cNvSpPr>
              <a:spLocks noChangeArrowheads="1"/>
            </p:cNvSpPr>
            <p:nvPr/>
          </p:nvSpPr>
          <p:spPr bwMode="auto">
            <a:xfrm>
              <a:off x="1572" y="2040"/>
              <a:ext cx="4" cy="18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Rectangle 229"/>
            <p:cNvSpPr>
              <a:spLocks noChangeArrowheads="1"/>
            </p:cNvSpPr>
            <p:nvPr/>
          </p:nvSpPr>
          <p:spPr bwMode="auto">
            <a:xfrm>
              <a:off x="1576" y="2040"/>
              <a:ext cx="4" cy="18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7" name="Rectangle 230"/>
            <p:cNvSpPr>
              <a:spLocks noChangeArrowheads="1"/>
            </p:cNvSpPr>
            <p:nvPr/>
          </p:nvSpPr>
          <p:spPr bwMode="auto">
            <a:xfrm>
              <a:off x="1580" y="2040"/>
              <a:ext cx="4" cy="18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8" name="Rectangle 231"/>
            <p:cNvSpPr>
              <a:spLocks noChangeArrowheads="1"/>
            </p:cNvSpPr>
            <p:nvPr/>
          </p:nvSpPr>
          <p:spPr bwMode="auto">
            <a:xfrm>
              <a:off x="1584" y="2040"/>
              <a:ext cx="8" cy="18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9" name="Rectangle 232"/>
            <p:cNvSpPr>
              <a:spLocks noChangeArrowheads="1"/>
            </p:cNvSpPr>
            <p:nvPr/>
          </p:nvSpPr>
          <p:spPr bwMode="auto">
            <a:xfrm>
              <a:off x="1592" y="2040"/>
              <a:ext cx="5" cy="18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0" name="Rectangle 233"/>
            <p:cNvSpPr>
              <a:spLocks noChangeArrowheads="1"/>
            </p:cNvSpPr>
            <p:nvPr/>
          </p:nvSpPr>
          <p:spPr bwMode="auto">
            <a:xfrm>
              <a:off x="1597" y="2040"/>
              <a:ext cx="4" cy="18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1" name="Rectangle 234"/>
            <p:cNvSpPr>
              <a:spLocks noChangeArrowheads="1"/>
            </p:cNvSpPr>
            <p:nvPr/>
          </p:nvSpPr>
          <p:spPr bwMode="auto">
            <a:xfrm>
              <a:off x="1601" y="2040"/>
              <a:ext cx="8" cy="18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2" name="Rectangle 235"/>
            <p:cNvSpPr>
              <a:spLocks noChangeArrowheads="1"/>
            </p:cNvSpPr>
            <p:nvPr/>
          </p:nvSpPr>
          <p:spPr bwMode="auto">
            <a:xfrm>
              <a:off x="1609" y="2040"/>
              <a:ext cx="4" cy="18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3" name="Rectangle 236"/>
            <p:cNvSpPr>
              <a:spLocks noChangeArrowheads="1"/>
            </p:cNvSpPr>
            <p:nvPr/>
          </p:nvSpPr>
          <p:spPr bwMode="auto">
            <a:xfrm>
              <a:off x="1613" y="2040"/>
              <a:ext cx="4" cy="18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4" name="Rectangle 237"/>
            <p:cNvSpPr>
              <a:spLocks noChangeArrowheads="1"/>
            </p:cNvSpPr>
            <p:nvPr/>
          </p:nvSpPr>
          <p:spPr bwMode="auto">
            <a:xfrm>
              <a:off x="1617" y="2040"/>
              <a:ext cx="4" cy="18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5" name="Rectangle 238"/>
            <p:cNvSpPr>
              <a:spLocks noChangeArrowheads="1"/>
            </p:cNvSpPr>
            <p:nvPr/>
          </p:nvSpPr>
          <p:spPr bwMode="auto">
            <a:xfrm>
              <a:off x="1621" y="2040"/>
              <a:ext cx="4" cy="18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6" name="Rectangle 239"/>
            <p:cNvSpPr>
              <a:spLocks noChangeArrowheads="1"/>
            </p:cNvSpPr>
            <p:nvPr/>
          </p:nvSpPr>
          <p:spPr bwMode="auto">
            <a:xfrm>
              <a:off x="1625" y="2040"/>
              <a:ext cx="4" cy="18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7" name="Rectangle 240"/>
            <p:cNvSpPr>
              <a:spLocks noChangeArrowheads="1"/>
            </p:cNvSpPr>
            <p:nvPr/>
          </p:nvSpPr>
          <p:spPr bwMode="auto">
            <a:xfrm>
              <a:off x="1629" y="2040"/>
              <a:ext cx="5" cy="18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8" name="Rectangle 241"/>
            <p:cNvSpPr>
              <a:spLocks noChangeArrowheads="1"/>
            </p:cNvSpPr>
            <p:nvPr/>
          </p:nvSpPr>
          <p:spPr bwMode="auto">
            <a:xfrm>
              <a:off x="1634" y="2040"/>
              <a:ext cx="4" cy="18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9" name="Rectangle 242"/>
            <p:cNvSpPr>
              <a:spLocks noChangeArrowheads="1"/>
            </p:cNvSpPr>
            <p:nvPr/>
          </p:nvSpPr>
          <p:spPr bwMode="auto">
            <a:xfrm>
              <a:off x="1638" y="2040"/>
              <a:ext cx="4" cy="18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0" name="Rectangle 243"/>
            <p:cNvSpPr>
              <a:spLocks noChangeArrowheads="1"/>
            </p:cNvSpPr>
            <p:nvPr/>
          </p:nvSpPr>
          <p:spPr bwMode="auto">
            <a:xfrm>
              <a:off x="1642" y="2040"/>
              <a:ext cx="4" cy="18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1" name="Rectangle 244"/>
            <p:cNvSpPr>
              <a:spLocks noChangeArrowheads="1"/>
            </p:cNvSpPr>
            <p:nvPr/>
          </p:nvSpPr>
          <p:spPr bwMode="auto">
            <a:xfrm>
              <a:off x="1646" y="2040"/>
              <a:ext cx="4" cy="18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2" name="Rectangle 245"/>
            <p:cNvSpPr>
              <a:spLocks noChangeArrowheads="1"/>
            </p:cNvSpPr>
            <p:nvPr/>
          </p:nvSpPr>
          <p:spPr bwMode="auto">
            <a:xfrm>
              <a:off x="1650" y="2040"/>
              <a:ext cx="4" cy="18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3" name="Rectangle 246"/>
            <p:cNvSpPr>
              <a:spLocks noChangeArrowheads="1"/>
            </p:cNvSpPr>
            <p:nvPr/>
          </p:nvSpPr>
          <p:spPr bwMode="auto">
            <a:xfrm>
              <a:off x="1654" y="2040"/>
              <a:ext cx="4" cy="18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4" name="Rectangle 247"/>
            <p:cNvSpPr>
              <a:spLocks noChangeArrowheads="1"/>
            </p:cNvSpPr>
            <p:nvPr/>
          </p:nvSpPr>
          <p:spPr bwMode="auto">
            <a:xfrm>
              <a:off x="1658" y="2040"/>
              <a:ext cx="4" cy="18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5" name="Rectangle 248"/>
            <p:cNvSpPr>
              <a:spLocks noChangeArrowheads="1"/>
            </p:cNvSpPr>
            <p:nvPr/>
          </p:nvSpPr>
          <p:spPr bwMode="auto">
            <a:xfrm>
              <a:off x="1662" y="2040"/>
              <a:ext cx="4" cy="18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6" name="Rectangle 249"/>
            <p:cNvSpPr>
              <a:spLocks noChangeArrowheads="1"/>
            </p:cNvSpPr>
            <p:nvPr/>
          </p:nvSpPr>
          <p:spPr bwMode="auto">
            <a:xfrm>
              <a:off x="1666" y="2040"/>
              <a:ext cx="5" cy="18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7" name="Rectangle 250"/>
            <p:cNvSpPr>
              <a:spLocks noChangeArrowheads="1"/>
            </p:cNvSpPr>
            <p:nvPr/>
          </p:nvSpPr>
          <p:spPr bwMode="auto">
            <a:xfrm>
              <a:off x="1671" y="2040"/>
              <a:ext cx="4" cy="18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8" name="Rectangle 251"/>
            <p:cNvSpPr>
              <a:spLocks noChangeArrowheads="1"/>
            </p:cNvSpPr>
            <p:nvPr/>
          </p:nvSpPr>
          <p:spPr bwMode="auto">
            <a:xfrm>
              <a:off x="1675" y="2040"/>
              <a:ext cx="4" cy="18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9" name="Rectangle 252"/>
            <p:cNvSpPr>
              <a:spLocks noChangeArrowheads="1"/>
            </p:cNvSpPr>
            <p:nvPr/>
          </p:nvSpPr>
          <p:spPr bwMode="auto">
            <a:xfrm>
              <a:off x="1679" y="2040"/>
              <a:ext cx="8" cy="18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0" name="Rectangle 253"/>
            <p:cNvSpPr>
              <a:spLocks noChangeArrowheads="1"/>
            </p:cNvSpPr>
            <p:nvPr/>
          </p:nvSpPr>
          <p:spPr bwMode="auto">
            <a:xfrm>
              <a:off x="1687" y="2040"/>
              <a:ext cx="4" cy="18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1" name="Rectangle 254"/>
            <p:cNvSpPr>
              <a:spLocks noChangeArrowheads="1"/>
            </p:cNvSpPr>
            <p:nvPr/>
          </p:nvSpPr>
          <p:spPr bwMode="auto">
            <a:xfrm>
              <a:off x="1691" y="2040"/>
              <a:ext cx="4" cy="18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2" name="Rectangle 255"/>
            <p:cNvSpPr>
              <a:spLocks noChangeArrowheads="1"/>
            </p:cNvSpPr>
            <p:nvPr/>
          </p:nvSpPr>
          <p:spPr bwMode="auto">
            <a:xfrm>
              <a:off x="1695" y="2040"/>
              <a:ext cx="4" cy="18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3" name="Rectangle 256"/>
            <p:cNvSpPr>
              <a:spLocks noChangeArrowheads="1"/>
            </p:cNvSpPr>
            <p:nvPr/>
          </p:nvSpPr>
          <p:spPr bwMode="auto">
            <a:xfrm>
              <a:off x="1699" y="2040"/>
              <a:ext cx="5" cy="18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4" name="Rectangle 257"/>
            <p:cNvSpPr>
              <a:spLocks noChangeArrowheads="1"/>
            </p:cNvSpPr>
            <p:nvPr/>
          </p:nvSpPr>
          <p:spPr bwMode="auto">
            <a:xfrm>
              <a:off x="1704" y="2040"/>
              <a:ext cx="8" cy="18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5" name="Rectangle 258"/>
            <p:cNvSpPr>
              <a:spLocks noChangeArrowheads="1"/>
            </p:cNvSpPr>
            <p:nvPr/>
          </p:nvSpPr>
          <p:spPr bwMode="auto">
            <a:xfrm>
              <a:off x="1712" y="2040"/>
              <a:ext cx="4" cy="18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6" name="Rectangle 259"/>
            <p:cNvSpPr>
              <a:spLocks noChangeArrowheads="1"/>
            </p:cNvSpPr>
            <p:nvPr/>
          </p:nvSpPr>
          <p:spPr bwMode="auto">
            <a:xfrm>
              <a:off x="1716" y="2040"/>
              <a:ext cx="8" cy="18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7" name="Rectangle 260"/>
            <p:cNvSpPr>
              <a:spLocks noChangeArrowheads="1"/>
            </p:cNvSpPr>
            <p:nvPr/>
          </p:nvSpPr>
          <p:spPr bwMode="auto">
            <a:xfrm>
              <a:off x="1724" y="2040"/>
              <a:ext cx="4" cy="18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8" name="Rectangle 261"/>
            <p:cNvSpPr>
              <a:spLocks noChangeArrowheads="1"/>
            </p:cNvSpPr>
            <p:nvPr/>
          </p:nvSpPr>
          <p:spPr bwMode="auto">
            <a:xfrm>
              <a:off x="1728" y="2040"/>
              <a:ext cx="4" cy="18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9" name="Rectangle 262"/>
            <p:cNvSpPr>
              <a:spLocks noChangeArrowheads="1"/>
            </p:cNvSpPr>
            <p:nvPr/>
          </p:nvSpPr>
          <p:spPr bwMode="auto">
            <a:xfrm>
              <a:off x="1732" y="2040"/>
              <a:ext cx="4" cy="18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0" name="Rectangle 263"/>
            <p:cNvSpPr>
              <a:spLocks noChangeArrowheads="1"/>
            </p:cNvSpPr>
            <p:nvPr/>
          </p:nvSpPr>
          <p:spPr bwMode="auto">
            <a:xfrm>
              <a:off x="1736" y="2040"/>
              <a:ext cx="5" cy="18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1" name="Rectangle 264"/>
            <p:cNvSpPr>
              <a:spLocks noChangeArrowheads="1"/>
            </p:cNvSpPr>
            <p:nvPr/>
          </p:nvSpPr>
          <p:spPr bwMode="auto">
            <a:xfrm>
              <a:off x="1374" y="2040"/>
              <a:ext cx="367" cy="189"/>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72" name="Rectangle 265"/>
            <p:cNvSpPr>
              <a:spLocks noChangeArrowheads="1"/>
            </p:cNvSpPr>
            <p:nvPr/>
          </p:nvSpPr>
          <p:spPr bwMode="auto">
            <a:xfrm>
              <a:off x="1469" y="2064"/>
              <a:ext cx="20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«choice»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73" name="Rectangle 266"/>
            <p:cNvSpPr>
              <a:spLocks noChangeArrowheads="1"/>
            </p:cNvSpPr>
            <p:nvPr/>
          </p:nvSpPr>
          <p:spPr bwMode="auto">
            <a:xfrm>
              <a:off x="1494" y="2109"/>
              <a:ext cx="1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Type</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74" name="Rectangle 267"/>
            <p:cNvSpPr>
              <a:spLocks noChangeArrowheads="1"/>
            </p:cNvSpPr>
            <p:nvPr/>
          </p:nvSpPr>
          <p:spPr bwMode="auto">
            <a:xfrm>
              <a:off x="490"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5" name="Rectangle 268"/>
            <p:cNvSpPr>
              <a:spLocks noChangeArrowheads="1"/>
            </p:cNvSpPr>
            <p:nvPr/>
          </p:nvSpPr>
          <p:spPr bwMode="auto">
            <a:xfrm>
              <a:off x="490"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76" name="Rectangle 269"/>
            <p:cNvSpPr>
              <a:spLocks noChangeArrowheads="1"/>
            </p:cNvSpPr>
            <p:nvPr/>
          </p:nvSpPr>
          <p:spPr bwMode="auto">
            <a:xfrm>
              <a:off x="477"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7" name="Rectangle 270"/>
            <p:cNvSpPr>
              <a:spLocks noChangeArrowheads="1"/>
            </p:cNvSpPr>
            <p:nvPr/>
          </p:nvSpPr>
          <p:spPr bwMode="auto">
            <a:xfrm>
              <a:off x="667"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8" name="Rectangle 271"/>
            <p:cNvSpPr>
              <a:spLocks noChangeArrowheads="1"/>
            </p:cNvSpPr>
            <p:nvPr/>
          </p:nvSpPr>
          <p:spPr bwMode="auto">
            <a:xfrm>
              <a:off x="671"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9" name="Rectangle 272"/>
            <p:cNvSpPr>
              <a:spLocks noChangeArrowheads="1"/>
            </p:cNvSpPr>
            <p:nvPr/>
          </p:nvSpPr>
          <p:spPr bwMode="auto">
            <a:xfrm>
              <a:off x="675"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0" name="Rectangle 273"/>
            <p:cNvSpPr>
              <a:spLocks noChangeArrowheads="1"/>
            </p:cNvSpPr>
            <p:nvPr/>
          </p:nvSpPr>
          <p:spPr bwMode="auto">
            <a:xfrm>
              <a:off x="679"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1" name="Rectangle 274"/>
            <p:cNvSpPr>
              <a:spLocks noChangeArrowheads="1"/>
            </p:cNvSpPr>
            <p:nvPr/>
          </p:nvSpPr>
          <p:spPr bwMode="auto">
            <a:xfrm>
              <a:off x="683"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2" name="Rectangle 275"/>
            <p:cNvSpPr>
              <a:spLocks noChangeArrowheads="1"/>
            </p:cNvSpPr>
            <p:nvPr/>
          </p:nvSpPr>
          <p:spPr bwMode="auto">
            <a:xfrm>
              <a:off x="687"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3" name="Rectangle 276"/>
            <p:cNvSpPr>
              <a:spLocks noChangeArrowheads="1"/>
            </p:cNvSpPr>
            <p:nvPr/>
          </p:nvSpPr>
          <p:spPr bwMode="auto">
            <a:xfrm>
              <a:off x="695"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4" name="Rectangle 277"/>
            <p:cNvSpPr>
              <a:spLocks noChangeArrowheads="1"/>
            </p:cNvSpPr>
            <p:nvPr/>
          </p:nvSpPr>
          <p:spPr bwMode="auto">
            <a:xfrm>
              <a:off x="700"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5" name="Rectangle 278"/>
            <p:cNvSpPr>
              <a:spLocks noChangeArrowheads="1"/>
            </p:cNvSpPr>
            <p:nvPr/>
          </p:nvSpPr>
          <p:spPr bwMode="auto">
            <a:xfrm>
              <a:off x="704"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6" name="Rectangle 279"/>
            <p:cNvSpPr>
              <a:spLocks noChangeArrowheads="1"/>
            </p:cNvSpPr>
            <p:nvPr/>
          </p:nvSpPr>
          <p:spPr bwMode="auto">
            <a:xfrm>
              <a:off x="712"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7" name="Rectangle 280"/>
            <p:cNvSpPr>
              <a:spLocks noChangeArrowheads="1"/>
            </p:cNvSpPr>
            <p:nvPr/>
          </p:nvSpPr>
          <p:spPr bwMode="auto">
            <a:xfrm>
              <a:off x="716"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8" name="Rectangle 281"/>
            <p:cNvSpPr>
              <a:spLocks noChangeArrowheads="1"/>
            </p:cNvSpPr>
            <p:nvPr/>
          </p:nvSpPr>
          <p:spPr bwMode="auto">
            <a:xfrm>
              <a:off x="720"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9" name="Rectangle 282"/>
            <p:cNvSpPr>
              <a:spLocks noChangeArrowheads="1"/>
            </p:cNvSpPr>
            <p:nvPr/>
          </p:nvSpPr>
          <p:spPr bwMode="auto">
            <a:xfrm>
              <a:off x="724"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0" name="Rectangle 283"/>
            <p:cNvSpPr>
              <a:spLocks noChangeArrowheads="1"/>
            </p:cNvSpPr>
            <p:nvPr/>
          </p:nvSpPr>
          <p:spPr bwMode="auto">
            <a:xfrm>
              <a:off x="728"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1" name="Rectangle 284"/>
            <p:cNvSpPr>
              <a:spLocks noChangeArrowheads="1"/>
            </p:cNvSpPr>
            <p:nvPr/>
          </p:nvSpPr>
          <p:spPr bwMode="auto">
            <a:xfrm>
              <a:off x="732"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2" name="Rectangle 285"/>
            <p:cNvSpPr>
              <a:spLocks noChangeArrowheads="1"/>
            </p:cNvSpPr>
            <p:nvPr/>
          </p:nvSpPr>
          <p:spPr bwMode="auto">
            <a:xfrm>
              <a:off x="737"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3" name="Rectangle 286"/>
            <p:cNvSpPr>
              <a:spLocks noChangeArrowheads="1"/>
            </p:cNvSpPr>
            <p:nvPr/>
          </p:nvSpPr>
          <p:spPr bwMode="auto">
            <a:xfrm>
              <a:off x="741"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4" name="Rectangle 287"/>
            <p:cNvSpPr>
              <a:spLocks noChangeArrowheads="1"/>
            </p:cNvSpPr>
            <p:nvPr/>
          </p:nvSpPr>
          <p:spPr bwMode="auto">
            <a:xfrm>
              <a:off x="745"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5" name="Rectangle 288"/>
            <p:cNvSpPr>
              <a:spLocks noChangeArrowheads="1"/>
            </p:cNvSpPr>
            <p:nvPr/>
          </p:nvSpPr>
          <p:spPr bwMode="auto">
            <a:xfrm>
              <a:off x="749"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6" name="Rectangle 289"/>
            <p:cNvSpPr>
              <a:spLocks noChangeArrowheads="1"/>
            </p:cNvSpPr>
            <p:nvPr/>
          </p:nvSpPr>
          <p:spPr bwMode="auto">
            <a:xfrm>
              <a:off x="753"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7" name="Rectangle 290"/>
            <p:cNvSpPr>
              <a:spLocks noChangeArrowheads="1"/>
            </p:cNvSpPr>
            <p:nvPr/>
          </p:nvSpPr>
          <p:spPr bwMode="auto">
            <a:xfrm>
              <a:off x="757"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8" name="Rectangle 291"/>
            <p:cNvSpPr>
              <a:spLocks noChangeArrowheads="1"/>
            </p:cNvSpPr>
            <p:nvPr/>
          </p:nvSpPr>
          <p:spPr bwMode="auto">
            <a:xfrm>
              <a:off x="761"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9" name="Rectangle 292"/>
            <p:cNvSpPr>
              <a:spLocks noChangeArrowheads="1"/>
            </p:cNvSpPr>
            <p:nvPr/>
          </p:nvSpPr>
          <p:spPr bwMode="auto">
            <a:xfrm>
              <a:off x="765"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0" name="Rectangle 293"/>
            <p:cNvSpPr>
              <a:spLocks noChangeArrowheads="1"/>
            </p:cNvSpPr>
            <p:nvPr/>
          </p:nvSpPr>
          <p:spPr bwMode="auto">
            <a:xfrm>
              <a:off x="769"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1" name="Rectangle 294"/>
            <p:cNvSpPr>
              <a:spLocks noChangeArrowheads="1"/>
            </p:cNvSpPr>
            <p:nvPr/>
          </p:nvSpPr>
          <p:spPr bwMode="auto">
            <a:xfrm>
              <a:off x="774"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2" name="Rectangle 295"/>
            <p:cNvSpPr>
              <a:spLocks noChangeArrowheads="1"/>
            </p:cNvSpPr>
            <p:nvPr/>
          </p:nvSpPr>
          <p:spPr bwMode="auto">
            <a:xfrm>
              <a:off x="778"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3" name="Rectangle 296"/>
            <p:cNvSpPr>
              <a:spLocks noChangeArrowheads="1"/>
            </p:cNvSpPr>
            <p:nvPr/>
          </p:nvSpPr>
          <p:spPr bwMode="auto">
            <a:xfrm>
              <a:off x="782"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4" name="Rectangle 297"/>
            <p:cNvSpPr>
              <a:spLocks noChangeArrowheads="1"/>
            </p:cNvSpPr>
            <p:nvPr/>
          </p:nvSpPr>
          <p:spPr bwMode="auto">
            <a:xfrm>
              <a:off x="790"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5" name="Rectangle 298"/>
            <p:cNvSpPr>
              <a:spLocks noChangeArrowheads="1"/>
            </p:cNvSpPr>
            <p:nvPr/>
          </p:nvSpPr>
          <p:spPr bwMode="auto">
            <a:xfrm>
              <a:off x="794"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6" name="Rectangle 299"/>
            <p:cNvSpPr>
              <a:spLocks noChangeArrowheads="1"/>
            </p:cNvSpPr>
            <p:nvPr/>
          </p:nvSpPr>
          <p:spPr bwMode="auto">
            <a:xfrm>
              <a:off x="798"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7" name="Rectangle 300"/>
            <p:cNvSpPr>
              <a:spLocks noChangeArrowheads="1"/>
            </p:cNvSpPr>
            <p:nvPr/>
          </p:nvSpPr>
          <p:spPr bwMode="auto">
            <a:xfrm>
              <a:off x="802"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8" name="Rectangle 301"/>
            <p:cNvSpPr>
              <a:spLocks noChangeArrowheads="1"/>
            </p:cNvSpPr>
            <p:nvPr/>
          </p:nvSpPr>
          <p:spPr bwMode="auto">
            <a:xfrm>
              <a:off x="806" y="2459"/>
              <a:ext cx="9"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9" name="Rectangle 302"/>
            <p:cNvSpPr>
              <a:spLocks noChangeArrowheads="1"/>
            </p:cNvSpPr>
            <p:nvPr/>
          </p:nvSpPr>
          <p:spPr bwMode="auto">
            <a:xfrm>
              <a:off x="815"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0" name="Rectangle 303"/>
            <p:cNvSpPr>
              <a:spLocks noChangeArrowheads="1"/>
            </p:cNvSpPr>
            <p:nvPr/>
          </p:nvSpPr>
          <p:spPr bwMode="auto">
            <a:xfrm>
              <a:off x="819"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1" name="Rectangle 304"/>
            <p:cNvSpPr>
              <a:spLocks noChangeArrowheads="1"/>
            </p:cNvSpPr>
            <p:nvPr/>
          </p:nvSpPr>
          <p:spPr bwMode="auto">
            <a:xfrm>
              <a:off x="827"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2" name="Rectangle 305"/>
            <p:cNvSpPr>
              <a:spLocks noChangeArrowheads="1"/>
            </p:cNvSpPr>
            <p:nvPr/>
          </p:nvSpPr>
          <p:spPr bwMode="auto">
            <a:xfrm>
              <a:off x="831"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3" name="Rectangle 306"/>
            <p:cNvSpPr>
              <a:spLocks noChangeArrowheads="1"/>
            </p:cNvSpPr>
            <p:nvPr/>
          </p:nvSpPr>
          <p:spPr bwMode="auto">
            <a:xfrm>
              <a:off x="835"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4" name="Rectangle 307"/>
            <p:cNvSpPr>
              <a:spLocks noChangeArrowheads="1"/>
            </p:cNvSpPr>
            <p:nvPr/>
          </p:nvSpPr>
          <p:spPr bwMode="auto">
            <a:xfrm>
              <a:off x="839"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5" name="Rectangle 308"/>
            <p:cNvSpPr>
              <a:spLocks noChangeArrowheads="1"/>
            </p:cNvSpPr>
            <p:nvPr/>
          </p:nvSpPr>
          <p:spPr bwMode="auto">
            <a:xfrm>
              <a:off x="477"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17" name="Rectangle 310"/>
            <p:cNvSpPr>
              <a:spLocks noChangeArrowheads="1"/>
            </p:cNvSpPr>
            <p:nvPr/>
          </p:nvSpPr>
          <p:spPr bwMode="auto">
            <a:xfrm>
              <a:off x="598" y="2504"/>
              <a:ext cx="1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Real</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18" name="Line 311"/>
            <p:cNvSpPr>
              <a:spLocks noChangeShapeType="1"/>
            </p:cNvSpPr>
            <p:nvPr/>
          </p:nvSpPr>
          <p:spPr bwMode="auto">
            <a:xfrm>
              <a:off x="477" y="2611"/>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19" name="Rectangle 312"/>
            <p:cNvSpPr>
              <a:spLocks noChangeArrowheads="1"/>
            </p:cNvSpPr>
            <p:nvPr/>
          </p:nvSpPr>
          <p:spPr bwMode="auto">
            <a:xfrm>
              <a:off x="498"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20" name="Rectangle 313"/>
            <p:cNvSpPr>
              <a:spLocks noChangeArrowheads="1"/>
            </p:cNvSpPr>
            <p:nvPr/>
          </p:nvSpPr>
          <p:spPr bwMode="auto">
            <a:xfrm>
              <a:off x="568" y="2628"/>
              <a:ext cx="3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21" name="Line 314"/>
            <p:cNvSpPr>
              <a:spLocks noChangeShapeType="1"/>
            </p:cNvSpPr>
            <p:nvPr/>
          </p:nvSpPr>
          <p:spPr bwMode="auto">
            <a:xfrm>
              <a:off x="568" y="2677"/>
              <a:ext cx="280"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22" name="Rectangle 315"/>
            <p:cNvSpPr>
              <a:spLocks noChangeArrowheads="1"/>
            </p:cNvSpPr>
            <p:nvPr/>
          </p:nvSpPr>
          <p:spPr bwMode="auto">
            <a:xfrm>
              <a:off x="938"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3" name="Rectangle 316"/>
            <p:cNvSpPr>
              <a:spLocks noChangeArrowheads="1"/>
            </p:cNvSpPr>
            <p:nvPr/>
          </p:nvSpPr>
          <p:spPr bwMode="auto">
            <a:xfrm>
              <a:off x="938"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24" name="Rectangle 317"/>
            <p:cNvSpPr>
              <a:spLocks noChangeArrowheads="1"/>
            </p:cNvSpPr>
            <p:nvPr/>
          </p:nvSpPr>
          <p:spPr bwMode="auto">
            <a:xfrm>
              <a:off x="926" y="2459"/>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5" name="Rectangle 318"/>
            <p:cNvSpPr>
              <a:spLocks noChangeArrowheads="1"/>
            </p:cNvSpPr>
            <p:nvPr/>
          </p:nvSpPr>
          <p:spPr bwMode="auto">
            <a:xfrm>
              <a:off x="1115"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6" name="Rectangle 319"/>
            <p:cNvSpPr>
              <a:spLocks noChangeArrowheads="1"/>
            </p:cNvSpPr>
            <p:nvPr/>
          </p:nvSpPr>
          <p:spPr bwMode="auto">
            <a:xfrm>
              <a:off x="1119"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7" name="Rectangle 320"/>
            <p:cNvSpPr>
              <a:spLocks noChangeArrowheads="1"/>
            </p:cNvSpPr>
            <p:nvPr/>
          </p:nvSpPr>
          <p:spPr bwMode="auto">
            <a:xfrm>
              <a:off x="1123"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8" name="Rectangle 321"/>
            <p:cNvSpPr>
              <a:spLocks noChangeArrowheads="1"/>
            </p:cNvSpPr>
            <p:nvPr/>
          </p:nvSpPr>
          <p:spPr bwMode="auto">
            <a:xfrm>
              <a:off x="1127" y="2459"/>
              <a:ext cx="5"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9" name="Rectangle 322"/>
            <p:cNvSpPr>
              <a:spLocks noChangeArrowheads="1"/>
            </p:cNvSpPr>
            <p:nvPr/>
          </p:nvSpPr>
          <p:spPr bwMode="auto">
            <a:xfrm>
              <a:off x="1132"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0" name="Rectangle 323"/>
            <p:cNvSpPr>
              <a:spLocks noChangeArrowheads="1"/>
            </p:cNvSpPr>
            <p:nvPr/>
          </p:nvSpPr>
          <p:spPr bwMode="auto">
            <a:xfrm>
              <a:off x="1136"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1" name="Rectangle 324"/>
            <p:cNvSpPr>
              <a:spLocks noChangeArrowheads="1"/>
            </p:cNvSpPr>
            <p:nvPr/>
          </p:nvSpPr>
          <p:spPr bwMode="auto">
            <a:xfrm>
              <a:off x="1144" y="2459"/>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2" name="Rectangle 325"/>
            <p:cNvSpPr>
              <a:spLocks noChangeArrowheads="1"/>
            </p:cNvSpPr>
            <p:nvPr/>
          </p:nvSpPr>
          <p:spPr bwMode="auto">
            <a:xfrm>
              <a:off x="1148"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3" name="Rectangle 326"/>
            <p:cNvSpPr>
              <a:spLocks noChangeArrowheads="1"/>
            </p:cNvSpPr>
            <p:nvPr/>
          </p:nvSpPr>
          <p:spPr bwMode="auto">
            <a:xfrm>
              <a:off x="1152"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4" name="Rectangle 327"/>
            <p:cNvSpPr>
              <a:spLocks noChangeArrowheads="1"/>
            </p:cNvSpPr>
            <p:nvPr/>
          </p:nvSpPr>
          <p:spPr bwMode="auto">
            <a:xfrm>
              <a:off x="1160"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5" name="Rectangle 328"/>
            <p:cNvSpPr>
              <a:spLocks noChangeArrowheads="1"/>
            </p:cNvSpPr>
            <p:nvPr/>
          </p:nvSpPr>
          <p:spPr bwMode="auto">
            <a:xfrm>
              <a:off x="1164" y="2459"/>
              <a:ext cx="5"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6" name="Rectangle 329"/>
            <p:cNvSpPr>
              <a:spLocks noChangeArrowheads="1"/>
            </p:cNvSpPr>
            <p:nvPr/>
          </p:nvSpPr>
          <p:spPr bwMode="auto">
            <a:xfrm>
              <a:off x="1169"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7" name="Rectangle 330"/>
            <p:cNvSpPr>
              <a:spLocks noChangeArrowheads="1"/>
            </p:cNvSpPr>
            <p:nvPr/>
          </p:nvSpPr>
          <p:spPr bwMode="auto">
            <a:xfrm>
              <a:off x="1173"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8" name="Rectangle 331"/>
            <p:cNvSpPr>
              <a:spLocks noChangeArrowheads="1"/>
            </p:cNvSpPr>
            <p:nvPr/>
          </p:nvSpPr>
          <p:spPr bwMode="auto">
            <a:xfrm>
              <a:off x="1177"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9" name="Rectangle 332"/>
            <p:cNvSpPr>
              <a:spLocks noChangeArrowheads="1"/>
            </p:cNvSpPr>
            <p:nvPr/>
          </p:nvSpPr>
          <p:spPr bwMode="auto">
            <a:xfrm>
              <a:off x="1181" y="2459"/>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0" name="Rectangle 333"/>
            <p:cNvSpPr>
              <a:spLocks noChangeArrowheads="1"/>
            </p:cNvSpPr>
            <p:nvPr/>
          </p:nvSpPr>
          <p:spPr bwMode="auto">
            <a:xfrm>
              <a:off x="1185"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1" name="Rectangle 334"/>
            <p:cNvSpPr>
              <a:spLocks noChangeArrowheads="1"/>
            </p:cNvSpPr>
            <p:nvPr/>
          </p:nvSpPr>
          <p:spPr bwMode="auto">
            <a:xfrm>
              <a:off x="1189"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2" name="Rectangle 335"/>
            <p:cNvSpPr>
              <a:spLocks noChangeArrowheads="1"/>
            </p:cNvSpPr>
            <p:nvPr/>
          </p:nvSpPr>
          <p:spPr bwMode="auto">
            <a:xfrm>
              <a:off x="1193"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3" name="Rectangle 336"/>
            <p:cNvSpPr>
              <a:spLocks noChangeArrowheads="1"/>
            </p:cNvSpPr>
            <p:nvPr/>
          </p:nvSpPr>
          <p:spPr bwMode="auto">
            <a:xfrm>
              <a:off x="1197" y="2459"/>
              <a:ext cx="5"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4" name="Rectangle 337"/>
            <p:cNvSpPr>
              <a:spLocks noChangeArrowheads="1"/>
            </p:cNvSpPr>
            <p:nvPr/>
          </p:nvSpPr>
          <p:spPr bwMode="auto">
            <a:xfrm>
              <a:off x="1202"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5" name="Rectangle 338"/>
            <p:cNvSpPr>
              <a:spLocks noChangeArrowheads="1"/>
            </p:cNvSpPr>
            <p:nvPr/>
          </p:nvSpPr>
          <p:spPr bwMode="auto">
            <a:xfrm>
              <a:off x="1206"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6" name="Rectangle 339"/>
            <p:cNvSpPr>
              <a:spLocks noChangeArrowheads="1"/>
            </p:cNvSpPr>
            <p:nvPr/>
          </p:nvSpPr>
          <p:spPr bwMode="auto">
            <a:xfrm>
              <a:off x="1210"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7" name="Rectangle 340"/>
            <p:cNvSpPr>
              <a:spLocks noChangeArrowheads="1"/>
            </p:cNvSpPr>
            <p:nvPr/>
          </p:nvSpPr>
          <p:spPr bwMode="auto">
            <a:xfrm>
              <a:off x="1214"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8" name="Rectangle 341"/>
            <p:cNvSpPr>
              <a:spLocks noChangeArrowheads="1"/>
            </p:cNvSpPr>
            <p:nvPr/>
          </p:nvSpPr>
          <p:spPr bwMode="auto">
            <a:xfrm>
              <a:off x="1218" y="2459"/>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9" name="Rectangle 342"/>
            <p:cNvSpPr>
              <a:spLocks noChangeArrowheads="1"/>
            </p:cNvSpPr>
            <p:nvPr/>
          </p:nvSpPr>
          <p:spPr bwMode="auto">
            <a:xfrm>
              <a:off x="1222"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0" name="Rectangle 343"/>
            <p:cNvSpPr>
              <a:spLocks noChangeArrowheads="1"/>
            </p:cNvSpPr>
            <p:nvPr/>
          </p:nvSpPr>
          <p:spPr bwMode="auto">
            <a:xfrm>
              <a:off x="1226"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1" name="Rectangle 344"/>
            <p:cNvSpPr>
              <a:spLocks noChangeArrowheads="1"/>
            </p:cNvSpPr>
            <p:nvPr/>
          </p:nvSpPr>
          <p:spPr bwMode="auto">
            <a:xfrm>
              <a:off x="1230" y="2459"/>
              <a:ext cx="9"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2" name="Rectangle 345"/>
            <p:cNvSpPr>
              <a:spLocks noChangeArrowheads="1"/>
            </p:cNvSpPr>
            <p:nvPr/>
          </p:nvSpPr>
          <p:spPr bwMode="auto">
            <a:xfrm>
              <a:off x="1239"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3" name="Rectangle 346"/>
            <p:cNvSpPr>
              <a:spLocks noChangeArrowheads="1"/>
            </p:cNvSpPr>
            <p:nvPr/>
          </p:nvSpPr>
          <p:spPr bwMode="auto">
            <a:xfrm>
              <a:off x="1243"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4" name="Rectangle 347"/>
            <p:cNvSpPr>
              <a:spLocks noChangeArrowheads="1"/>
            </p:cNvSpPr>
            <p:nvPr/>
          </p:nvSpPr>
          <p:spPr bwMode="auto">
            <a:xfrm>
              <a:off x="1247"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5" name="Rectangle 348"/>
            <p:cNvSpPr>
              <a:spLocks noChangeArrowheads="1"/>
            </p:cNvSpPr>
            <p:nvPr/>
          </p:nvSpPr>
          <p:spPr bwMode="auto">
            <a:xfrm>
              <a:off x="1251"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6" name="Rectangle 349"/>
            <p:cNvSpPr>
              <a:spLocks noChangeArrowheads="1"/>
            </p:cNvSpPr>
            <p:nvPr/>
          </p:nvSpPr>
          <p:spPr bwMode="auto">
            <a:xfrm>
              <a:off x="1255"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7" name="Rectangle 350"/>
            <p:cNvSpPr>
              <a:spLocks noChangeArrowheads="1"/>
            </p:cNvSpPr>
            <p:nvPr/>
          </p:nvSpPr>
          <p:spPr bwMode="auto">
            <a:xfrm>
              <a:off x="1263"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8" name="Rectangle 351"/>
            <p:cNvSpPr>
              <a:spLocks noChangeArrowheads="1"/>
            </p:cNvSpPr>
            <p:nvPr/>
          </p:nvSpPr>
          <p:spPr bwMode="auto">
            <a:xfrm>
              <a:off x="1267" y="2459"/>
              <a:ext cx="9"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9" name="Rectangle 352"/>
            <p:cNvSpPr>
              <a:spLocks noChangeArrowheads="1"/>
            </p:cNvSpPr>
            <p:nvPr/>
          </p:nvSpPr>
          <p:spPr bwMode="auto">
            <a:xfrm>
              <a:off x="1276"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0" name="Rectangle 353"/>
            <p:cNvSpPr>
              <a:spLocks noChangeArrowheads="1"/>
            </p:cNvSpPr>
            <p:nvPr/>
          </p:nvSpPr>
          <p:spPr bwMode="auto">
            <a:xfrm>
              <a:off x="1280"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1" name="Rectangle 354"/>
            <p:cNvSpPr>
              <a:spLocks noChangeArrowheads="1"/>
            </p:cNvSpPr>
            <p:nvPr/>
          </p:nvSpPr>
          <p:spPr bwMode="auto">
            <a:xfrm>
              <a:off x="1284"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2" name="Rectangle 355"/>
            <p:cNvSpPr>
              <a:spLocks noChangeArrowheads="1"/>
            </p:cNvSpPr>
            <p:nvPr/>
          </p:nvSpPr>
          <p:spPr bwMode="auto">
            <a:xfrm>
              <a:off x="1288" y="2459"/>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3" name="Rectangle 356"/>
            <p:cNvSpPr>
              <a:spLocks noChangeArrowheads="1"/>
            </p:cNvSpPr>
            <p:nvPr/>
          </p:nvSpPr>
          <p:spPr bwMode="auto">
            <a:xfrm>
              <a:off x="926" y="2459"/>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5" name="Rectangle 358"/>
            <p:cNvSpPr>
              <a:spLocks noChangeArrowheads="1"/>
            </p:cNvSpPr>
            <p:nvPr/>
          </p:nvSpPr>
          <p:spPr bwMode="auto">
            <a:xfrm>
              <a:off x="1012" y="2508"/>
              <a:ext cx="18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Integer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66" name="Line 359"/>
            <p:cNvSpPr>
              <a:spLocks noChangeShapeType="1"/>
            </p:cNvSpPr>
            <p:nvPr/>
          </p:nvSpPr>
          <p:spPr bwMode="auto">
            <a:xfrm>
              <a:off x="926" y="2611"/>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7" name="Rectangle 360"/>
            <p:cNvSpPr>
              <a:spLocks noChangeArrowheads="1"/>
            </p:cNvSpPr>
            <p:nvPr/>
          </p:nvSpPr>
          <p:spPr bwMode="auto">
            <a:xfrm>
              <a:off x="946"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8" name="Rectangle 361"/>
            <p:cNvSpPr>
              <a:spLocks noChangeArrowheads="1"/>
            </p:cNvSpPr>
            <p:nvPr/>
          </p:nvSpPr>
          <p:spPr bwMode="auto">
            <a:xfrm>
              <a:off x="1016" y="2628"/>
              <a:ext cx="21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9" name="Line 362"/>
            <p:cNvSpPr>
              <a:spLocks noChangeShapeType="1"/>
            </p:cNvSpPr>
            <p:nvPr/>
          </p:nvSpPr>
          <p:spPr bwMode="auto">
            <a:xfrm>
              <a:off x="1016" y="2677"/>
              <a:ext cx="19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70" name="Rectangle 363"/>
            <p:cNvSpPr>
              <a:spLocks noChangeArrowheads="1"/>
            </p:cNvSpPr>
            <p:nvPr/>
          </p:nvSpPr>
          <p:spPr bwMode="auto">
            <a:xfrm>
              <a:off x="1387"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1" name="Rectangle 364"/>
            <p:cNvSpPr>
              <a:spLocks noChangeArrowheads="1"/>
            </p:cNvSpPr>
            <p:nvPr/>
          </p:nvSpPr>
          <p:spPr bwMode="auto">
            <a:xfrm>
              <a:off x="1387"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72" name="Rectangle 365"/>
            <p:cNvSpPr>
              <a:spLocks noChangeArrowheads="1"/>
            </p:cNvSpPr>
            <p:nvPr/>
          </p:nvSpPr>
          <p:spPr bwMode="auto">
            <a:xfrm>
              <a:off x="1374"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3" name="Rectangle 366"/>
            <p:cNvSpPr>
              <a:spLocks noChangeArrowheads="1"/>
            </p:cNvSpPr>
            <p:nvPr/>
          </p:nvSpPr>
          <p:spPr bwMode="auto">
            <a:xfrm>
              <a:off x="1564"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4" name="Rectangle 367"/>
            <p:cNvSpPr>
              <a:spLocks noChangeArrowheads="1"/>
            </p:cNvSpPr>
            <p:nvPr/>
          </p:nvSpPr>
          <p:spPr bwMode="auto">
            <a:xfrm>
              <a:off x="1568"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5" name="Rectangle 368"/>
            <p:cNvSpPr>
              <a:spLocks noChangeArrowheads="1"/>
            </p:cNvSpPr>
            <p:nvPr/>
          </p:nvSpPr>
          <p:spPr bwMode="auto">
            <a:xfrm>
              <a:off x="1572"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6" name="Rectangle 369"/>
            <p:cNvSpPr>
              <a:spLocks noChangeArrowheads="1"/>
            </p:cNvSpPr>
            <p:nvPr/>
          </p:nvSpPr>
          <p:spPr bwMode="auto">
            <a:xfrm>
              <a:off x="1576"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7" name="Rectangle 370"/>
            <p:cNvSpPr>
              <a:spLocks noChangeArrowheads="1"/>
            </p:cNvSpPr>
            <p:nvPr/>
          </p:nvSpPr>
          <p:spPr bwMode="auto">
            <a:xfrm>
              <a:off x="1580"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8" name="Rectangle 371"/>
            <p:cNvSpPr>
              <a:spLocks noChangeArrowheads="1"/>
            </p:cNvSpPr>
            <p:nvPr/>
          </p:nvSpPr>
          <p:spPr bwMode="auto">
            <a:xfrm>
              <a:off x="1584"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9" name="Rectangle 372"/>
            <p:cNvSpPr>
              <a:spLocks noChangeArrowheads="1"/>
            </p:cNvSpPr>
            <p:nvPr/>
          </p:nvSpPr>
          <p:spPr bwMode="auto">
            <a:xfrm>
              <a:off x="1592"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0" name="Rectangle 373"/>
            <p:cNvSpPr>
              <a:spLocks noChangeArrowheads="1"/>
            </p:cNvSpPr>
            <p:nvPr/>
          </p:nvSpPr>
          <p:spPr bwMode="auto">
            <a:xfrm>
              <a:off x="1597"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1" name="Rectangle 374"/>
            <p:cNvSpPr>
              <a:spLocks noChangeArrowheads="1"/>
            </p:cNvSpPr>
            <p:nvPr/>
          </p:nvSpPr>
          <p:spPr bwMode="auto">
            <a:xfrm>
              <a:off x="1601"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2" name="Rectangle 375"/>
            <p:cNvSpPr>
              <a:spLocks noChangeArrowheads="1"/>
            </p:cNvSpPr>
            <p:nvPr/>
          </p:nvSpPr>
          <p:spPr bwMode="auto">
            <a:xfrm>
              <a:off x="1609"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3" name="Rectangle 376"/>
            <p:cNvSpPr>
              <a:spLocks noChangeArrowheads="1"/>
            </p:cNvSpPr>
            <p:nvPr/>
          </p:nvSpPr>
          <p:spPr bwMode="auto">
            <a:xfrm>
              <a:off x="1613"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4" name="Rectangle 377"/>
            <p:cNvSpPr>
              <a:spLocks noChangeArrowheads="1"/>
            </p:cNvSpPr>
            <p:nvPr/>
          </p:nvSpPr>
          <p:spPr bwMode="auto">
            <a:xfrm>
              <a:off x="1617"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5" name="Rectangle 378"/>
            <p:cNvSpPr>
              <a:spLocks noChangeArrowheads="1"/>
            </p:cNvSpPr>
            <p:nvPr/>
          </p:nvSpPr>
          <p:spPr bwMode="auto">
            <a:xfrm>
              <a:off x="1621"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6" name="Rectangle 379"/>
            <p:cNvSpPr>
              <a:spLocks noChangeArrowheads="1"/>
            </p:cNvSpPr>
            <p:nvPr/>
          </p:nvSpPr>
          <p:spPr bwMode="auto">
            <a:xfrm>
              <a:off x="1625"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7" name="Rectangle 380"/>
            <p:cNvSpPr>
              <a:spLocks noChangeArrowheads="1"/>
            </p:cNvSpPr>
            <p:nvPr/>
          </p:nvSpPr>
          <p:spPr bwMode="auto">
            <a:xfrm>
              <a:off x="1629"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8" name="Rectangle 381"/>
            <p:cNvSpPr>
              <a:spLocks noChangeArrowheads="1"/>
            </p:cNvSpPr>
            <p:nvPr/>
          </p:nvSpPr>
          <p:spPr bwMode="auto">
            <a:xfrm>
              <a:off x="1634"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9" name="Rectangle 382"/>
            <p:cNvSpPr>
              <a:spLocks noChangeArrowheads="1"/>
            </p:cNvSpPr>
            <p:nvPr/>
          </p:nvSpPr>
          <p:spPr bwMode="auto">
            <a:xfrm>
              <a:off x="1638"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0" name="Rectangle 383"/>
            <p:cNvSpPr>
              <a:spLocks noChangeArrowheads="1"/>
            </p:cNvSpPr>
            <p:nvPr/>
          </p:nvSpPr>
          <p:spPr bwMode="auto">
            <a:xfrm>
              <a:off x="1642"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1" name="Rectangle 384"/>
            <p:cNvSpPr>
              <a:spLocks noChangeArrowheads="1"/>
            </p:cNvSpPr>
            <p:nvPr/>
          </p:nvSpPr>
          <p:spPr bwMode="auto">
            <a:xfrm>
              <a:off x="1646"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2" name="Rectangle 385"/>
            <p:cNvSpPr>
              <a:spLocks noChangeArrowheads="1"/>
            </p:cNvSpPr>
            <p:nvPr/>
          </p:nvSpPr>
          <p:spPr bwMode="auto">
            <a:xfrm>
              <a:off x="1650"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3" name="Rectangle 386"/>
            <p:cNvSpPr>
              <a:spLocks noChangeArrowheads="1"/>
            </p:cNvSpPr>
            <p:nvPr/>
          </p:nvSpPr>
          <p:spPr bwMode="auto">
            <a:xfrm>
              <a:off x="1654"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4" name="Rectangle 387"/>
            <p:cNvSpPr>
              <a:spLocks noChangeArrowheads="1"/>
            </p:cNvSpPr>
            <p:nvPr/>
          </p:nvSpPr>
          <p:spPr bwMode="auto">
            <a:xfrm>
              <a:off x="1658"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5" name="Rectangle 388"/>
            <p:cNvSpPr>
              <a:spLocks noChangeArrowheads="1"/>
            </p:cNvSpPr>
            <p:nvPr/>
          </p:nvSpPr>
          <p:spPr bwMode="auto">
            <a:xfrm>
              <a:off x="1662"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6" name="Rectangle 389"/>
            <p:cNvSpPr>
              <a:spLocks noChangeArrowheads="1"/>
            </p:cNvSpPr>
            <p:nvPr/>
          </p:nvSpPr>
          <p:spPr bwMode="auto">
            <a:xfrm>
              <a:off x="1666"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7" name="Rectangle 390"/>
            <p:cNvSpPr>
              <a:spLocks noChangeArrowheads="1"/>
            </p:cNvSpPr>
            <p:nvPr/>
          </p:nvSpPr>
          <p:spPr bwMode="auto">
            <a:xfrm>
              <a:off x="1671"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8" name="Rectangle 391"/>
            <p:cNvSpPr>
              <a:spLocks noChangeArrowheads="1"/>
            </p:cNvSpPr>
            <p:nvPr/>
          </p:nvSpPr>
          <p:spPr bwMode="auto">
            <a:xfrm>
              <a:off x="1675"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9" name="Rectangle 392"/>
            <p:cNvSpPr>
              <a:spLocks noChangeArrowheads="1"/>
            </p:cNvSpPr>
            <p:nvPr/>
          </p:nvSpPr>
          <p:spPr bwMode="auto">
            <a:xfrm>
              <a:off x="1679"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0" name="Rectangle 393"/>
            <p:cNvSpPr>
              <a:spLocks noChangeArrowheads="1"/>
            </p:cNvSpPr>
            <p:nvPr/>
          </p:nvSpPr>
          <p:spPr bwMode="auto">
            <a:xfrm>
              <a:off x="1687"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1" name="Rectangle 394"/>
            <p:cNvSpPr>
              <a:spLocks noChangeArrowheads="1"/>
            </p:cNvSpPr>
            <p:nvPr/>
          </p:nvSpPr>
          <p:spPr bwMode="auto">
            <a:xfrm>
              <a:off x="1691"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2" name="Rectangle 395"/>
            <p:cNvSpPr>
              <a:spLocks noChangeArrowheads="1"/>
            </p:cNvSpPr>
            <p:nvPr/>
          </p:nvSpPr>
          <p:spPr bwMode="auto">
            <a:xfrm>
              <a:off x="1695"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3" name="Rectangle 396"/>
            <p:cNvSpPr>
              <a:spLocks noChangeArrowheads="1"/>
            </p:cNvSpPr>
            <p:nvPr/>
          </p:nvSpPr>
          <p:spPr bwMode="auto">
            <a:xfrm>
              <a:off x="1699" y="2459"/>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4" name="Rectangle 397"/>
            <p:cNvSpPr>
              <a:spLocks noChangeArrowheads="1"/>
            </p:cNvSpPr>
            <p:nvPr/>
          </p:nvSpPr>
          <p:spPr bwMode="auto">
            <a:xfrm>
              <a:off x="1704"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5" name="Rectangle 398"/>
            <p:cNvSpPr>
              <a:spLocks noChangeArrowheads="1"/>
            </p:cNvSpPr>
            <p:nvPr/>
          </p:nvSpPr>
          <p:spPr bwMode="auto">
            <a:xfrm>
              <a:off x="1712"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6" name="Rectangle 399"/>
            <p:cNvSpPr>
              <a:spLocks noChangeArrowheads="1"/>
            </p:cNvSpPr>
            <p:nvPr/>
          </p:nvSpPr>
          <p:spPr bwMode="auto">
            <a:xfrm>
              <a:off x="1716"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7" name="Rectangle 400"/>
            <p:cNvSpPr>
              <a:spLocks noChangeArrowheads="1"/>
            </p:cNvSpPr>
            <p:nvPr/>
          </p:nvSpPr>
          <p:spPr bwMode="auto">
            <a:xfrm>
              <a:off x="1724"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8" name="Rectangle 401"/>
            <p:cNvSpPr>
              <a:spLocks noChangeArrowheads="1"/>
            </p:cNvSpPr>
            <p:nvPr/>
          </p:nvSpPr>
          <p:spPr bwMode="auto">
            <a:xfrm>
              <a:off x="1728"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9" name="Rectangle 402"/>
            <p:cNvSpPr>
              <a:spLocks noChangeArrowheads="1"/>
            </p:cNvSpPr>
            <p:nvPr/>
          </p:nvSpPr>
          <p:spPr bwMode="auto">
            <a:xfrm>
              <a:off x="1732"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0" name="Rectangle 403"/>
            <p:cNvSpPr>
              <a:spLocks noChangeArrowheads="1"/>
            </p:cNvSpPr>
            <p:nvPr/>
          </p:nvSpPr>
          <p:spPr bwMode="auto">
            <a:xfrm>
              <a:off x="1736"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1" name="Rectangle 404"/>
            <p:cNvSpPr>
              <a:spLocks noChangeArrowheads="1"/>
            </p:cNvSpPr>
            <p:nvPr/>
          </p:nvSpPr>
          <p:spPr bwMode="auto">
            <a:xfrm>
              <a:off x="1374"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13" name="Rectangle 407"/>
          <p:cNvSpPr>
            <a:spLocks noChangeArrowheads="1"/>
          </p:cNvSpPr>
          <p:nvPr/>
        </p:nvSpPr>
        <p:spPr bwMode="auto">
          <a:xfrm>
            <a:off x="2195512" y="3981451"/>
            <a:ext cx="5476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4" name="Line 408"/>
          <p:cNvSpPr>
            <a:spLocks noChangeShapeType="1"/>
          </p:cNvSpPr>
          <p:nvPr/>
        </p:nvSpPr>
        <p:spPr bwMode="auto">
          <a:xfrm>
            <a:off x="2181225" y="4144963"/>
            <a:ext cx="58261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 name="Rectangle 409"/>
          <p:cNvSpPr>
            <a:spLocks noChangeArrowheads="1"/>
          </p:cNvSpPr>
          <p:nvPr/>
        </p:nvSpPr>
        <p:spPr bwMode="auto">
          <a:xfrm>
            <a:off x="2214563"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 name="Rectangle 410"/>
          <p:cNvSpPr>
            <a:spLocks noChangeArrowheads="1"/>
          </p:cNvSpPr>
          <p:nvPr/>
        </p:nvSpPr>
        <p:spPr bwMode="auto">
          <a:xfrm>
            <a:off x="2325688"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Line 411"/>
          <p:cNvSpPr>
            <a:spLocks noChangeShapeType="1"/>
          </p:cNvSpPr>
          <p:nvPr/>
        </p:nvSpPr>
        <p:spPr bwMode="auto">
          <a:xfrm>
            <a:off x="2325688"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 name="Rectangle 412"/>
          <p:cNvSpPr>
            <a:spLocks noChangeArrowheads="1"/>
          </p:cNvSpPr>
          <p:nvPr/>
        </p:nvSpPr>
        <p:spPr bwMode="auto">
          <a:xfrm>
            <a:off x="2959100" y="3922713"/>
            <a:ext cx="652463"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413"/>
          <p:cNvSpPr>
            <a:spLocks noChangeArrowheads="1"/>
          </p:cNvSpPr>
          <p:nvPr/>
        </p:nvSpPr>
        <p:spPr bwMode="auto">
          <a:xfrm>
            <a:off x="2959100" y="3922713"/>
            <a:ext cx="652463"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 name="Rectangle 414"/>
          <p:cNvSpPr>
            <a:spLocks noChangeArrowheads="1"/>
          </p:cNvSpPr>
          <p:nvPr/>
        </p:nvSpPr>
        <p:spPr bwMode="auto">
          <a:xfrm>
            <a:off x="2940050" y="3903663"/>
            <a:ext cx="33178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415"/>
          <p:cNvSpPr>
            <a:spLocks noChangeArrowheads="1"/>
          </p:cNvSpPr>
          <p:nvPr/>
        </p:nvSpPr>
        <p:spPr bwMode="auto">
          <a:xfrm>
            <a:off x="3271838" y="3903663"/>
            <a:ext cx="7938" cy="581025"/>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Rectangle 416"/>
          <p:cNvSpPr>
            <a:spLocks noChangeArrowheads="1"/>
          </p:cNvSpPr>
          <p:nvPr/>
        </p:nvSpPr>
        <p:spPr bwMode="auto">
          <a:xfrm>
            <a:off x="3279775" y="3903663"/>
            <a:ext cx="1270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Rectangle 417"/>
          <p:cNvSpPr>
            <a:spLocks noChangeArrowheads="1"/>
          </p:cNvSpPr>
          <p:nvPr/>
        </p:nvSpPr>
        <p:spPr bwMode="auto">
          <a:xfrm>
            <a:off x="3292475"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Rectangle 418"/>
          <p:cNvSpPr>
            <a:spLocks noChangeArrowheads="1"/>
          </p:cNvSpPr>
          <p:nvPr/>
        </p:nvSpPr>
        <p:spPr bwMode="auto">
          <a:xfrm>
            <a:off x="3298825" y="3903663"/>
            <a:ext cx="6350"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Rectangle 419"/>
          <p:cNvSpPr>
            <a:spLocks noChangeArrowheads="1"/>
          </p:cNvSpPr>
          <p:nvPr/>
        </p:nvSpPr>
        <p:spPr bwMode="auto">
          <a:xfrm>
            <a:off x="3305175" y="3903663"/>
            <a:ext cx="1270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Rectangle 420"/>
          <p:cNvSpPr>
            <a:spLocks noChangeArrowheads="1"/>
          </p:cNvSpPr>
          <p:nvPr/>
        </p:nvSpPr>
        <p:spPr bwMode="auto">
          <a:xfrm>
            <a:off x="3317875" y="3903663"/>
            <a:ext cx="635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421"/>
          <p:cNvSpPr>
            <a:spLocks noChangeArrowheads="1"/>
          </p:cNvSpPr>
          <p:nvPr/>
        </p:nvSpPr>
        <p:spPr bwMode="auto">
          <a:xfrm>
            <a:off x="3324225" y="3903663"/>
            <a:ext cx="7938" cy="581025"/>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Rectangle 422"/>
          <p:cNvSpPr>
            <a:spLocks noChangeArrowheads="1"/>
          </p:cNvSpPr>
          <p:nvPr/>
        </p:nvSpPr>
        <p:spPr bwMode="auto">
          <a:xfrm>
            <a:off x="3332163"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Rectangle 423"/>
          <p:cNvSpPr>
            <a:spLocks noChangeArrowheads="1"/>
          </p:cNvSpPr>
          <p:nvPr/>
        </p:nvSpPr>
        <p:spPr bwMode="auto">
          <a:xfrm>
            <a:off x="3338513"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424"/>
          <p:cNvSpPr>
            <a:spLocks noChangeArrowheads="1"/>
          </p:cNvSpPr>
          <p:nvPr/>
        </p:nvSpPr>
        <p:spPr bwMode="auto">
          <a:xfrm>
            <a:off x="3344863"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425"/>
          <p:cNvSpPr>
            <a:spLocks noChangeArrowheads="1"/>
          </p:cNvSpPr>
          <p:nvPr/>
        </p:nvSpPr>
        <p:spPr bwMode="auto">
          <a:xfrm>
            <a:off x="3357563" y="3903663"/>
            <a:ext cx="6350"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426"/>
          <p:cNvSpPr>
            <a:spLocks noChangeArrowheads="1"/>
          </p:cNvSpPr>
          <p:nvPr/>
        </p:nvSpPr>
        <p:spPr bwMode="auto">
          <a:xfrm>
            <a:off x="3363913"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427"/>
          <p:cNvSpPr>
            <a:spLocks noChangeArrowheads="1"/>
          </p:cNvSpPr>
          <p:nvPr/>
        </p:nvSpPr>
        <p:spPr bwMode="auto">
          <a:xfrm>
            <a:off x="3370263"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428"/>
          <p:cNvSpPr>
            <a:spLocks noChangeArrowheads="1"/>
          </p:cNvSpPr>
          <p:nvPr/>
        </p:nvSpPr>
        <p:spPr bwMode="auto">
          <a:xfrm>
            <a:off x="3376613" y="3903663"/>
            <a:ext cx="6350" cy="581025"/>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429"/>
          <p:cNvSpPr>
            <a:spLocks noChangeArrowheads="1"/>
          </p:cNvSpPr>
          <p:nvPr/>
        </p:nvSpPr>
        <p:spPr bwMode="auto">
          <a:xfrm>
            <a:off x="3382963" y="3903663"/>
            <a:ext cx="7938" cy="581025"/>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430"/>
          <p:cNvSpPr>
            <a:spLocks noChangeArrowheads="1"/>
          </p:cNvSpPr>
          <p:nvPr/>
        </p:nvSpPr>
        <p:spPr bwMode="auto">
          <a:xfrm>
            <a:off x="3390900"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431"/>
          <p:cNvSpPr>
            <a:spLocks noChangeArrowheads="1"/>
          </p:cNvSpPr>
          <p:nvPr/>
        </p:nvSpPr>
        <p:spPr bwMode="auto">
          <a:xfrm>
            <a:off x="3397250" y="3903663"/>
            <a:ext cx="1270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Rectangle 432"/>
          <p:cNvSpPr>
            <a:spLocks noChangeArrowheads="1"/>
          </p:cNvSpPr>
          <p:nvPr/>
        </p:nvSpPr>
        <p:spPr bwMode="auto">
          <a:xfrm>
            <a:off x="3409950"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 name="Rectangle 433"/>
          <p:cNvSpPr>
            <a:spLocks noChangeArrowheads="1"/>
          </p:cNvSpPr>
          <p:nvPr/>
        </p:nvSpPr>
        <p:spPr bwMode="auto">
          <a:xfrm>
            <a:off x="3416300"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Rectangle 434"/>
          <p:cNvSpPr>
            <a:spLocks noChangeArrowheads="1"/>
          </p:cNvSpPr>
          <p:nvPr/>
        </p:nvSpPr>
        <p:spPr bwMode="auto">
          <a:xfrm>
            <a:off x="3422650" y="3903663"/>
            <a:ext cx="6350"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Rectangle 435"/>
          <p:cNvSpPr>
            <a:spLocks noChangeArrowheads="1"/>
          </p:cNvSpPr>
          <p:nvPr/>
        </p:nvSpPr>
        <p:spPr bwMode="auto">
          <a:xfrm>
            <a:off x="3429000"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Rectangle 436"/>
          <p:cNvSpPr>
            <a:spLocks noChangeArrowheads="1"/>
          </p:cNvSpPr>
          <p:nvPr/>
        </p:nvSpPr>
        <p:spPr bwMode="auto">
          <a:xfrm>
            <a:off x="3435350"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Rectangle 437"/>
          <p:cNvSpPr>
            <a:spLocks noChangeArrowheads="1"/>
          </p:cNvSpPr>
          <p:nvPr/>
        </p:nvSpPr>
        <p:spPr bwMode="auto">
          <a:xfrm>
            <a:off x="3441700" y="3903663"/>
            <a:ext cx="7938" cy="581025"/>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Rectangle 438"/>
          <p:cNvSpPr>
            <a:spLocks noChangeArrowheads="1"/>
          </p:cNvSpPr>
          <p:nvPr/>
        </p:nvSpPr>
        <p:spPr bwMode="auto">
          <a:xfrm>
            <a:off x="3449638"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Rectangle 439"/>
          <p:cNvSpPr>
            <a:spLocks noChangeArrowheads="1"/>
          </p:cNvSpPr>
          <p:nvPr/>
        </p:nvSpPr>
        <p:spPr bwMode="auto">
          <a:xfrm>
            <a:off x="3455988" y="3903663"/>
            <a:ext cx="6350" cy="581025"/>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Rectangle 440"/>
          <p:cNvSpPr>
            <a:spLocks noChangeArrowheads="1"/>
          </p:cNvSpPr>
          <p:nvPr/>
        </p:nvSpPr>
        <p:spPr bwMode="auto">
          <a:xfrm>
            <a:off x="3462338"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Rectangle 441"/>
          <p:cNvSpPr>
            <a:spLocks noChangeArrowheads="1"/>
          </p:cNvSpPr>
          <p:nvPr/>
        </p:nvSpPr>
        <p:spPr bwMode="auto">
          <a:xfrm>
            <a:off x="3468688"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Rectangle 442"/>
          <p:cNvSpPr>
            <a:spLocks noChangeArrowheads="1"/>
          </p:cNvSpPr>
          <p:nvPr/>
        </p:nvSpPr>
        <p:spPr bwMode="auto">
          <a:xfrm>
            <a:off x="3475038"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Rectangle 443"/>
          <p:cNvSpPr>
            <a:spLocks noChangeArrowheads="1"/>
          </p:cNvSpPr>
          <p:nvPr/>
        </p:nvSpPr>
        <p:spPr bwMode="auto">
          <a:xfrm>
            <a:off x="3481388" y="3903663"/>
            <a:ext cx="6350" cy="581025"/>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444"/>
          <p:cNvSpPr>
            <a:spLocks noChangeArrowheads="1"/>
          </p:cNvSpPr>
          <p:nvPr/>
        </p:nvSpPr>
        <p:spPr bwMode="auto">
          <a:xfrm>
            <a:off x="3487738" y="3903663"/>
            <a:ext cx="6350"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445"/>
          <p:cNvSpPr>
            <a:spLocks noChangeArrowheads="1"/>
          </p:cNvSpPr>
          <p:nvPr/>
        </p:nvSpPr>
        <p:spPr bwMode="auto">
          <a:xfrm>
            <a:off x="3494088"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446"/>
          <p:cNvSpPr>
            <a:spLocks noChangeArrowheads="1"/>
          </p:cNvSpPr>
          <p:nvPr/>
        </p:nvSpPr>
        <p:spPr bwMode="auto">
          <a:xfrm>
            <a:off x="3500438" y="3903663"/>
            <a:ext cx="7938" cy="581025"/>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Rectangle 447"/>
          <p:cNvSpPr>
            <a:spLocks noChangeArrowheads="1"/>
          </p:cNvSpPr>
          <p:nvPr/>
        </p:nvSpPr>
        <p:spPr bwMode="auto">
          <a:xfrm>
            <a:off x="3508375" y="3903663"/>
            <a:ext cx="1270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Rectangle 448"/>
          <p:cNvSpPr>
            <a:spLocks noChangeArrowheads="1"/>
          </p:cNvSpPr>
          <p:nvPr/>
        </p:nvSpPr>
        <p:spPr bwMode="auto">
          <a:xfrm>
            <a:off x="3521075"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Rectangle 449"/>
          <p:cNvSpPr>
            <a:spLocks noChangeArrowheads="1"/>
          </p:cNvSpPr>
          <p:nvPr/>
        </p:nvSpPr>
        <p:spPr bwMode="auto">
          <a:xfrm>
            <a:off x="3527425"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 name="Rectangle 450"/>
          <p:cNvSpPr>
            <a:spLocks noChangeArrowheads="1"/>
          </p:cNvSpPr>
          <p:nvPr/>
        </p:nvSpPr>
        <p:spPr bwMode="auto">
          <a:xfrm>
            <a:off x="3540125"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Rectangle 451"/>
          <p:cNvSpPr>
            <a:spLocks noChangeArrowheads="1"/>
          </p:cNvSpPr>
          <p:nvPr/>
        </p:nvSpPr>
        <p:spPr bwMode="auto">
          <a:xfrm>
            <a:off x="3546475"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Rectangle 452"/>
          <p:cNvSpPr>
            <a:spLocks noChangeArrowheads="1"/>
          </p:cNvSpPr>
          <p:nvPr/>
        </p:nvSpPr>
        <p:spPr bwMode="auto">
          <a:xfrm>
            <a:off x="3560763"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Rectangle 453"/>
          <p:cNvSpPr>
            <a:spLocks noChangeArrowheads="1"/>
          </p:cNvSpPr>
          <p:nvPr/>
        </p:nvSpPr>
        <p:spPr bwMode="auto">
          <a:xfrm>
            <a:off x="3567113"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 name="Rectangle 454"/>
          <p:cNvSpPr>
            <a:spLocks noChangeArrowheads="1"/>
          </p:cNvSpPr>
          <p:nvPr/>
        </p:nvSpPr>
        <p:spPr bwMode="auto">
          <a:xfrm>
            <a:off x="3573463" y="3903663"/>
            <a:ext cx="1270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 name="Rectangle 455"/>
          <p:cNvSpPr>
            <a:spLocks noChangeArrowheads="1"/>
          </p:cNvSpPr>
          <p:nvPr/>
        </p:nvSpPr>
        <p:spPr bwMode="auto">
          <a:xfrm>
            <a:off x="3586163" y="3903663"/>
            <a:ext cx="6350" cy="58102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 name="Rectangle 456"/>
          <p:cNvSpPr>
            <a:spLocks noChangeArrowheads="1"/>
          </p:cNvSpPr>
          <p:nvPr/>
        </p:nvSpPr>
        <p:spPr bwMode="auto">
          <a:xfrm>
            <a:off x="2940050" y="3903663"/>
            <a:ext cx="652463"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 name="Rectangle 458"/>
          <p:cNvSpPr>
            <a:spLocks noChangeArrowheads="1"/>
          </p:cNvSpPr>
          <p:nvPr/>
        </p:nvSpPr>
        <p:spPr bwMode="auto">
          <a:xfrm>
            <a:off x="3105944" y="3981451"/>
            <a:ext cx="3524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Boolean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5" name="Line 459"/>
          <p:cNvSpPr>
            <a:spLocks noChangeShapeType="1"/>
          </p:cNvSpPr>
          <p:nvPr/>
        </p:nvSpPr>
        <p:spPr bwMode="auto">
          <a:xfrm>
            <a:off x="2940050" y="4144963"/>
            <a:ext cx="65246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 name="Rectangle 460"/>
          <p:cNvSpPr>
            <a:spLocks noChangeArrowheads="1"/>
          </p:cNvSpPr>
          <p:nvPr/>
        </p:nvSpPr>
        <p:spPr bwMode="auto">
          <a:xfrm>
            <a:off x="2971800"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7" name="Rectangle 461"/>
          <p:cNvSpPr>
            <a:spLocks noChangeArrowheads="1"/>
          </p:cNvSpPr>
          <p:nvPr/>
        </p:nvSpPr>
        <p:spPr bwMode="auto">
          <a:xfrm>
            <a:off x="3082925" y="4171951"/>
            <a:ext cx="5159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8" name="Line 462"/>
          <p:cNvSpPr>
            <a:spLocks noChangeShapeType="1"/>
          </p:cNvSpPr>
          <p:nvPr/>
        </p:nvSpPr>
        <p:spPr bwMode="auto">
          <a:xfrm>
            <a:off x="3082925" y="4249738"/>
            <a:ext cx="48418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 name="Rectangle 463"/>
          <p:cNvSpPr>
            <a:spLocks noChangeArrowheads="1"/>
          </p:cNvSpPr>
          <p:nvPr/>
        </p:nvSpPr>
        <p:spPr bwMode="auto">
          <a:xfrm>
            <a:off x="3768725" y="392271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 name="Rectangle 464"/>
          <p:cNvSpPr>
            <a:spLocks noChangeArrowheads="1"/>
          </p:cNvSpPr>
          <p:nvPr/>
        </p:nvSpPr>
        <p:spPr bwMode="auto">
          <a:xfrm>
            <a:off x="3768725" y="392271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 name="Rectangle 465"/>
          <p:cNvSpPr>
            <a:spLocks noChangeArrowheads="1"/>
          </p:cNvSpPr>
          <p:nvPr/>
        </p:nvSpPr>
        <p:spPr bwMode="auto">
          <a:xfrm>
            <a:off x="3749675" y="390366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 name="Rectangle 466"/>
          <p:cNvSpPr>
            <a:spLocks noChangeArrowheads="1"/>
          </p:cNvSpPr>
          <p:nvPr/>
        </p:nvSpPr>
        <p:spPr bwMode="auto">
          <a:xfrm>
            <a:off x="4049713" y="390366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 name="Rectangle 467"/>
          <p:cNvSpPr>
            <a:spLocks noChangeArrowheads="1"/>
          </p:cNvSpPr>
          <p:nvPr/>
        </p:nvSpPr>
        <p:spPr bwMode="auto">
          <a:xfrm>
            <a:off x="4056063" y="390366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 name="Rectangle 468"/>
          <p:cNvSpPr>
            <a:spLocks noChangeArrowheads="1"/>
          </p:cNvSpPr>
          <p:nvPr/>
        </p:nvSpPr>
        <p:spPr bwMode="auto">
          <a:xfrm>
            <a:off x="4062413"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 name="Rectangle 469"/>
          <p:cNvSpPr>
            <a:spLocks noChangeArrowheads="1"/>
          </p:cNvSpPr>
          <p:nvPr/>
        </p:nvSpPr>
        <p:spPr bwMode="auto">
          <a:xfrm>
            <a:off x="4068763" y="390366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 name="Rectangle 470"/>
          <p:cNvSpPr>
            <a:spLocks noChangeArrowheads="1"/>
          </p:cNvSpPr>
          <p:nvPr/>
        </p:nvSpPr>
        <p:spPr bwMode="auto">
          <a:xfrm>
            <a:off x="4076700" y="390366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 name="Rectangle 471"/>
          <p:cNvSpPr>
            <a:spLocks noChangeArrowheads="1"/>
          </p:cNvSpPr>
          <p:nvPr/>
        </p:nvSpPr>
        <p:spPr bwMode="auto">
          <a:xfrm>
            <a:off x="4083050" y="390366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 name="Rectangle 472"/>
          <p:cNvSpPr>
            <a:spLocks noChangeArrowheads="1"/>
          </p:cNvSpPr>
          <p:nvPr/>
        </p:nvSpPr>
        <p:spPr bwMode="auto">
          <a:xfrm>
            <a:off x="4095750"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 name="Rectangle 473"/>
          <p:cNvSpPr>
            <a:spLocks noChangeArrowheads="1"/>
          </p:cNvSpPr>
          <p:nvPr/>
        </p:nvSpPr>
        <p:spPr bwMode="auto">
          <a:xfrm>
            <a:off x="4102100"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 name="Rectangle 474"/>
          <p:cNvSpPr>
            <a:spLocks noChangeArrowheads="1"/>
          </p:cNvSpPr>
          <p:nvPr/>
        </p:nvSpPr>
        <p:spPr bwMode="auto">
          <a:xfrm>
            <a:off x="4108450"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 name="Rectangle 475"/>
          <p:cNvSpPr>
            <a:spLocks noChangeArrowheads="1"/>
          </p:cNvSpPr>
          <p:nvPr/>
        </p:nvSpPr>
        <p:spPr bwMode="auto">
          <a:xfrm>
            <a:off x="4121150" y="390366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 name="Rectangle 476"/>
          <p:cNvSpPr>
            <a:spLocks noChangeArrowheads="1"/>
          </p:cNvSpPr>
          <p:nvPr/>
        </p:nvSpPr>
        <p:spPr bwMode="auto">
          <a:xfrm>
            <a:off x="4129088"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 name="Rectangle 477"/>
          <p:cNvSpPr>
            <a:spLocks noChangeArrowheads="1"/>
          </p:cNvSpPr>
          <p:nvPr/>
        </p:nvSpPr>
        <p:spPr bwMode="auto">
          <a:xfrm>
            <a:off x="4135438"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 name="Rectangle 478"/>
          <p:cNvSpPr>
            <a:spLocks noChangeArrowheads="1"/>
          </p:cNvSpPr>
          <p:nvPr/>
        </p:nvSpPr>
        <p:spPr bwMode="auto">
          <a:xfrm>
            <a:off x="4141788" y="390366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 name="Rectangle 479"/>
          <p:cNvSpPr>
            <a:spLocks noChangeArrowheads="1"/>
          </p:cNvSpPr>
          <p:nvPr/>
        </p:nvSpPr>
        <p:spPr bwMode="auto">
          <a:xfrm>
            <a:off x="4148138"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 name="Rectangle 480"/>
          <p:cNvSpPr>
            <a:spLocks noChangeArrowheads="1"/>
          </p:cNvSpPr>
          <p:nvPr/>
        </p:nvSpPr>
        <p:spPr bwMode="auto">
          <a:xfrm>
            <a:off x="4154488" y="390366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 name="Rectangle 481"/>
          <p:cNvSpPr>
            <a:spLocks noChangeArrowheads="1"/>
          </p:cNvSpPr>
          <p:nvPr/>
        </p:nvSpPr>
        <p:spPr bwMode="auto">
          <a:xfrm>
            <a:off x="4160838" y="390366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 name="Rectangle 482"/>
          <p:cNvSpPr>
            <a:spLocks noChangeArrowheads="1"/>
          </p:cNvSpPr>
          <p:nvPr/>
        </p:nvSpPr>
        <p:spPr bwMode="auto">
          <a:xfrm>
            <a:off x="4167188"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 name="Rectangle 483"/>
          <p:cNvSpPr>
            <a:spLocks noChangeArrowheads="1"/>
          </p:cNvSpPr>
          <p:nvPr/>
        </p:nvSpPr>
        <p:spPr bwMode="auto">
          <a:xfrm>
            <a:off x="4173538"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 name="Rectangle 484"/>
          <p:cNvSpPr>
            <a:spLocks noChangeArrowheads="1"/>
          </p:cNvSpPr>
          <p:nvPr/>
        </p:nvSpPr>
        <p:spPr bwMode="auto">
          <a:xfrm>
            <a:off x="4179888" y="390366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 name="Rectangle 485"/>
          <p:cNvSpPr>
            <a:spLocks noChangeArrowheads="1"/>
          </p:cNvSpPr>
          <p:nvPr/>
        </p:nvSpPr>
        <p:spPr bwMode="auto">
          <a:xfrm>
            <a:off x="4187825"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 name="Rectangle 486"/>
          <p:cNvSpPr>
            <a:spLocks noChangeArrowheads="1"/>
          </p:cNvSpPr>
          <p:nvPr/>
        </p:nvSpPr>
        <p:spPr bwMode="auto">
          <a:xfrm>
            <a:off x="4194175"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 name="Rectangle 487"/>
          <p:cNvSpPr>
            <a:spLocks noChangeArrowheads="1"/>
          </p:cNvSpPr>
          <p:nvPr/>
        </p:nvSpPr>
        <p:spPr bwMode="auto">
          <a:xfrm>
            <a:off x="4200525"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 name="Rectangle 488"/>
          <p:cNvSpPr>
            <a:spLocks noChangeArrowheads="1"/>
          </p:cNvSpPr>
          <p:nvPr/>
        </p:nvSpPr>
        <p:spPr bwMode="auto">
          <a:xfrm>
            <a:off x="4206875" y="390366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 name="Rectangle 489"/>
          <p:cNvSpPr>
            <a:spLocks noChangeArrowheads="1"/>
          </p:cNvSpPr>
          <p:nvPr/>
        </p:nvSpPr>
        <p:spPr bwMode="auto">
          <a:xfrm>
            <a:off x="4213225"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 name="Rectangle 490"/>
          <p:cNvSpPr>
            <a:spLocks noChangeArrowheads="1"/>
          </p:cNvSpPr>
          <p:nvPr/>
        </p:nvSpPr>
        <p:spPr bwMode="auto">
          <a:xfrm>
            <a:off x="4219575"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 name="Rectangle 491"/>
          <p:cNvSpPr>
            <a:spLocks noChangeArrowheads="1"/>
          </p:cNvSpPr>
          <p:nvPr/>
        </p:nvSpPr>
        <p:spPr bwMode="auto">
          <a:xfrm>
            <a:off x="4225925"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 name="Rectangle 492"/>
          <p:cNvSpPr>
            <a:spLocks noChangeArrowheads="1"/>
          </p:cNvSpPr>
          <p:nvPr/>
        </p:nvSpPr>
        <p:spPr bwMode="auto">
          <a:xfrm>
            <a:off x="4232275" y="390366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 name="Rectangle 493"/>
          <p:cNvSpPr>
            <a:spLocks noChangeArrowheads="1"/>
          </p:cNvSpPr>
          <p:nvPr/>
        </p:nvSpPr>
        <p:spPr bwMode="auto">
          <a:xfrm>
            <a:off x="4246563"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 name="Rectangle 494"/>
          <p:cNvSpPr>
            <a:spLocks noChangeArrowheads="1"/>
          </p:cNvSpPr>
          <p:nvPr/>
        </p:nvSpPr>
        <p:spPr bwMode="auto">
          <a:xfrm>
            <a:off x="4252913" y="390366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 name="Rectangle 495"/>
          <p:cNvSpPr>
            <a:spLocks noChangeArrowheads="1"/>
          </p:cNvSpPr>
          <p:nvPr/>
        </p:nvSpPr>
        <p:spPr bwMode="auto">
          <a:xfrm>
            <a:off x="4259263" y="390366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 name="Rectangle 496"/>
          <p:cNvSpPr>
            <a:spLocks noChangeArrowheads="1"/>
          </p:cNvSpPr>
          <p:nvPr/>
        </p:nvSpPr>
        <p:spPr bwMode="auto">
          <a:xfrm>
            <a:off x="4265613"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 name="Rectangle 497"/>
          <p:cNvSpPr>
            <a:spLocks noChangeArrowheads="1"/>
          </p:cNvSpPr>
          <p:nvPr/>
        </p:nvSpPr>
        <p:spPr bwMode="auto">
          <a:xfrm>
            <a:off x="4271963"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 name="Rectangle 498"/>
          <p:cNvSpPr>
            <a:spLocks noChangeArrowheads="1"/>
          </p:cNvSpPr>
          <p:nvPr/>
        </p:nvSpPr>
        <p:spPr bwMode="auto">
          <a:xfrm>
            <a:off x="4284663"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 name="Rectangle 499"/>
          <p:cNvSpPr>
            <a:spLocks noChangeArrowheads="1"/>
          </p:cNvSpPr>
          <p:nvPr/>
        </p:nvSpPr>
        <p:spPr bwMode="auto">
          <a:xfrm>
            <a:off x="4291013"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 name="Rectangle 500"/>
          <p:cNvSpPr>
            <a:spLocks noChangeArrowheads="1"/>
          </p:cNvSpPr>
          <p:nvPr/>
        </p:nvSpPr>
        <p:spPr bwMode="auto">
          <a:xfrm>
            <a:off x="4305300"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 name="Rectangle 501"/>
          <p:cNvSpPr>
            <a:spLocks noChangeArrowheads="1"/>
          </p:cNvSpPr>
          <p:nvPr/>
        </p:nvSpPr>
        <p:spPr bwMode="auto">
          <a:xfrm>
            <a:off x="4311650"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 name="Rectangle 502"/>
          <p:cNvSpPr>
            <a:spLocks noChangeArrowheads="1"/>
          </p:cNvSpPr>
          <p:nvPr/>
        </p:nvSpPr>
        <p:spPr bwMode="auto">
          <a:xfrm>
            <a:off x="4318000" y="390366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 name="Rectangle 503"/>
          <p:cNvSpPr>
            <a:spLocks noChangeArrowheads="1"/>
          </p:cNvSpPr>
          <p:nvPr/>
        </p:nvSpPr>
        <p:spPr bwMode="auto">
          <a:xfrm>
            <a:off x="4324350" y="390366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 name="Rectangle 504"/>
          <p:cNvSpPr>
            <a:spLocks noChangeArrowheads="1"/>
          </p:cNvSpPr>
          <p:nvPr/>
        </p:nvSpPr>
        <p:spPr bwMode="auto">
          <a:xfrm>
            <a:off x="3749675" y="390366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 name="Rectangle 506"/>
          <p:cNvSpPr>
            <a:spLocks noChangeArrowheads="1"/>
          </p:cNvSpPr>
          <p:nvPr/>
        </p:nvSpPr>
        <p:spPr bwMode="auto">
          <a:xfrm>
            <a:off x="3920526" y="3973512"/>
            <a:ext cx="2603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String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13" name="Line 507"/>
          <p:cNvSpPr>
            <a:spLocks noChangeShapeType="1"/>
          </p:cNvSpPr>
          <p:nvPr/>
        </p:nvSpPr>
        <p:spPr bwMode="auto">
          <a:xfrm>
            <a:off x="3749675" y="414496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 name="Rectangle 508"/>
          <p:cNvSpPr>
            <a:spLocks noChangeArrowheads="1"/>
          </p:cNvSpPr>
          <p:nvPr/>
        </p:nvSpPr>
        <p:spPr bwMode="auto">
          <a:xfrm>
            <a:off x="3781425"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5" name="Rectangle 509"/>
          <p:cNvSpPr>
            <a:spLocks noChangeArrowheads="1"/>
          </p:cNvSpPr>
          <p:nvPr/>
        </p:nvSpPr>
        <p:spPr bwMode="auto">
          <a:xfrm>
            <a:off x="3892550"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6" name="Line 510"/>
          <p:cNvSpPr>
            <a:spLocks noChangeShapeType="1"/>
          </p:cNvSpPr>
          <p:nvPr/>
        </p:nvSpPr>
        <p:spPr bwMode="auto">
          <a:xfrm>
            <a:off x="3892550"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 name="Rectangle 511"/>
          <p:cNvSpPr>
            <a:spLocks noChangeArrowheads="1"/>
          </p:cNvSpPr>
          <p:nvPr/>
        </p:nvSpPr>
        <p:spPr bwMode="auto">
          <a:xfrm>
            <a:off x="3768725" y="227806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 name="Rectangle 512"/>
          <p:cNvSpPr>
            <a:spLocks noChangeArrowheads="1"/>
          </p:cNvSpPr>
          <p:nvPr/>
        </p:nvSpPr>
        <p:spPr bwMode="auto">
          <a:xfrm>
            <a:off x="3768725" y="227806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9" name="Rectangle 513"/>
          <p:cNvSpPr>
            <a:spLocks noChangeArrowheads="1"/>
          </p:cNvSpPr>
          <p:nvPr/>
        </p:nvSpPr>
        <p:spPr bwMode="auto">
          <a:xfrm>
            <a:off x="3749675" y="225901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 name="Rectangle 514"/>
          <p:cNvSpPr>
            <a:spLocks noChangeArrowheads="1"/>
          </p:cNvSpPr>
          <p:nvPr/>
        </p:nvSpPr>
        <p:spPr bwMode="auto">
          <a:xfrm>
            <a:off x="4049713" y="225901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 name="Rectangle 515"/>
          <p:cNvSpPr>
            <a:spLocks noChangeArrowheads="1"/>
          </p:cNvSpPr>
          <p:nvPr/>
        </p:nvSpPr>
        <p:spPr bwMode="auto">
          <a:xfrm>
            <a:off x="4056063" y="225901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 name="Rectangle 516"/>
          <p:cNvSpPr>
            <a:spLocks noChangeArrowheads="1"/>
          </p:cNvSpPr>
          <p:nvPr/>
        </p:nvSpPr>
        <p:spPr bwMode="auto">
          <a:xfrm>
            <a:off x="4062413" y="225901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 name="Rectangle 517"/>
          <p:cNvSpPr>
            <a:spLocks noChangeArrowheads="1"/>
          </p:cNvSpPr>
          <p:nvPr/>
        </p:nvSpPr>
        <p:spPr bwMode="auto">
          <a:xfrm>
            <a:off x="4068763" y="225901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 name="Rectangle 518"/>
          <p:cNvSpPr>
            <a:spLocks noChangeArrowheads="1"/>
          </p:cNvSpPr>
          <p:nvPr/>
        </p:nvSpPr>
        <p:spPr bwMode="auto">
          <a:xfrm>
            <a:off x="4076700" y="225901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 name="Rectangle 519"/>
          <p:cNvSpPr>
            <a:spLocks noChangeArrowheads="1"/>
          </p:cNvSpPr>
          <p:nvPr/>
        </p:nvSpPr>
        <p:spPr bwMode="auto">
          <a:xfrm>
            <a:off x="4083050" y="225901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 name="Rectangle 520"/>
          <p:cNvSpPr>
            <a:spLocks noChangeArrowheads="1"/>
          </p:cNvSpPr>
          <p:nvPr/>
        </p:nvSpPr>
        <p:spPr bwMode="auto">
          <a:xfrm>
            <a:off x="4095750" y="225901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 name="Rectangle 521"/>
          <p:cNvSpPr>
            <a:spLocks noChangeArrowheads="1"/>
          </p:cNvSpPr>
          <p:nvPr/>
        </p:nvSpPr>
        <p:spPr bwMode="auto">
          <a:xfrm>
            <a:off x="4102100" y="225901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 name="Rectangle 522"/>
          <p:cNvSpPr>
            <a:spLocks noChangeArrowheads="1"/>
          </p:cNvSpPr>
          <p:nvPr/>
        </p:nvSpPr>
        <p:spPr bwMode="auto">
          <a:xfrm>
            <a:off x="4108450" y="225901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 name="Rectangle 523"/>
          <p:cNvSpPr>
            <a:spLocks noChangeArrowheads="1"/>
          </p:cNvSpPr>
          <p:nvPr/>
        </p:nvSpPr>
        <p:spPr bwMode="auto">
          <a:xfrm>
            <a:off x="4121150" y="225901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0" name="Rectangle 524"/>
          <p:cNvSpPr>
            <a:spLocks noChangeArrowheads="1"/>
          </p:cNvSpPr>
          <p:nvPr/>
        </p:nvSpPr>
        <p:spPr bwMode="auto">
          <a:xfrm>
            <a:off x="4129088" y="225901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 name="Rectangle 525"/>
          <p:cNvSpPr>
            <a:spLocks noChangeArrowheads="1"/>
          </p:cNvSpPr>
          <p:nvPr/>
        </p:nvSpPr>
        <p:spPr bwMode="auto">
          <a:xfrm>
            <a:off x="4135438" y="225901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 name="Rectangle 526"/>
          <p:cNvSpPr>
            <a:spLocks noChangeArrowheads="1"/>
          </p:cNvSpPr>
          <p:nvPr/>
        </p:nvSpPr>
        <p:spPr bwMode="auto">
          <a:xfrm>
            <a:off x="4141788" y="225901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 name="Rectangle 527"/>
          <p:cNvSpPr>
            <a:spLocks noChangeArrowheads="1"/>
          </p:cNvSpPr>
          <p:nvPr/>
        </p:nvSpPr>
        <p:spPr bwMode="auto">
          <a:xfrm>
            <a:off x="4148138" y="225901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 name="Rectangle 528"/>
          <p:cNvSpPr>
            <a:spLocks noChangeArrowheads="1"/>
          </p:cNvSpPr>
          <p:nvPr/>
        </p:nvSpPr>
        <p:spPr bwMode="auto">
          <a:xfrm>
            <a:off x="4154488" y="225901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 name="Rectangle 529"/>
          <p:cNvSpPr>
            <a:spLocks noChangeArrowheads="1"/>
          </p:cNvSpPr>
          <p:nvPr/>
        </p:nvSpPr>
        <p:spPr bwMode="auto">
          <a:xfrm>
            <a:off x="4160838" y="225901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 name="Rectangle 530"/>
          <p:cNvSpPr>
            <a:spLocks noChangeArrowheads="1"/>
          </p:cNvSpPr>
          <p:nvPr/>
        </p:nvSpPr>
        <p:spPr bwMode="auto">
          <a:xfrm>
            <a:off x="4167188" y="225901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 name="Rectangle 531"/>
          <p:cNvSpPr>
            <a:spLocks noChangeArrowheads="1"/>
          </p:cNvSpPr>
          <p:nvPr/>
        </p:nvSpPr>
        <p:spPr bwMode="auto">
          <a:xfrm>
            <a:off x="4173538" y="225901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 name="Rectangle 532"/>
          <p:cNvSpPr>
            <a:spLocks noChangeArrowheads="1"/>
          </p:cNvSpPr>
          <p:nvPr/>
        </p:nvSpPr>
        <p:spPr bwMode="auto">
          <a:xfrm>
            <a:off x="4179888" y="225901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 name="Rectangle 533"/>
          <p:cNvSpPr>
            <a:spLocks noChangeArrowheads="1"/>
          </p:cNvSpPr>
          <p:nvPr/>
        </p:nvSpPr>
        <p:spPr bwMode="auto">
          <a:xfrm>
            <a:off x="4187825" y="225901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 name="Rectangle 534"/>
          <p:cNvSpPr>
            <a:spLocks noChangeArrowheads="1"/>
          </p:cNvSpPr>
          <p:nvPr/>
        </p:nvSpPr>
        <p:spPr bwMode="auto">
          <a:xfrm>
            <a:off x="4194175" y="225901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 name="Rectangle 535"/>
          <p:cNvSpPr>
            <a:spLocks noChangeArrowheads="1"/>
          </p:cNvSpPr>
          <p:nvPr/>
        </p:nvSpPr>
        <p:spPr bwMode="auto">
          <a:xfrm>
            <a:off x="4200525" y="225901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 name="Rectangle 536"/>
          <p:cNvSpPr>
            <a:spLocks noChangeArrowheads="1"/>
          </p:cNvSpPr>
          <p:nvPr/>
        </p:nvSpPr>
        <p:spPr bwMode="auto">
          <a:xfrm>
            <a:off x="4206875" y="225901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 name="Rectangle 537"/>
          <p:cNvSpPr>
            <a:spLocks noChangeArrowheads="1"/>
          </p:cNvSpPr>
          <p:nvPr/>
        </p:nvSpPr>
        <p:spPr bwMode="auto">
          <a:xfrm>
            <a:off x="4213225" y="225901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 name="Rectangle 538"/>
          <p:cNvSpPr>
            <a:spLocks noChangeArrowheads="1"/>
          </p:cNvSpPr>
          <p:nvPr/>
        </p:nvSpPr>
        <p:spPr bwMode="auto">
          <a:xfrm>
            <a:off x="4219575" y="225901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 name="Rectangle 539"/>
          <p:cNvSpPr>
            <a:spLocks noChangeArrowheads="1"/>
          </p:cNvSpPr>
          <p:nvPr/>
        </p:nvSpPr>
        <p:spPr bwMode="auto">
          <a:xfrm>
            <a:off x="4225925" y="225901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 name="Rectangle 540"/>
          <p:cNvSpPr>
            <a:spLocks noChangeArrowheads="1"/>
          </p:cNvSpPr>
          <p:nvPr/>
        </p:nvSpPr>
        <p:spPr bwMode="auto">
          <a:xfrm>
            <a:off x="4232275" y="225901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 name="Rectangle 541"/>
          <p:cNvSpPr>
            <a:spLocks noChangeArrowheads="1"/>
          </p:cNvSpPr>
          <p:nvPr/>
        </p:nvSpPr>
        <p:spPr bwMode="auto">
          <a:xfrm>
            <a:off x="4246563" y="225901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 name="Rectangle 542"/>
          <p:cNvSpPr>
            <a:spLocks noChangeArrowheads="1"/>
          </p:cNvSpPr>
          <p:nvPr/>
        </p:nvSpPr>
        <p:spPr bwMode="auto">
          <a:xfrm>
            <a:off x="4252913" y="225901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 name="Rectangle 543"/>
          <p:cNvSpPr>
            <a:spLocks noChangeArrowheads="1"/>
          </p:cNvSpPr>
          <p:nvPr/>
        </p:nvSpPr>
        <p:spPr bwMode="auto">
          <a:xfrm>
            <a:off x="4259263" y="225901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 name="Rectangle 544"/>
          <p:cNvSpPr>
            <a:spLocks noChangeArrowheads="1"/>
          </p:cNvSpPr>
          <p:nvPr/>
        </p:nvSpPr>
        <p:spPr bwMode="auto">
          <a:xfrm>
            <a:off x="4265613" y="225901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 name="Rectangle 545"/>
          <p:cNvSpPr>
            <a:spLocks noChangeArrowheads="1"/>
          </p:cNvSpPr>
          <p:nvPr/>
        </p:nvSpPr>
        <p:spPr bwMode="auto">
          <a:xfrm>
            <a:off x="4271963" y="225901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 name="Rectangle 546"/>
          <p:cNvSpPr>
            <a:spLocks noChangeArrowheads="1"/>
          </p:cNvSpPr>
          <p:nvPr/>
        </p:nvSpPr>
        <p:spPr bwMode="auto">
          <a:xfrm>
            <a:off x="4284663" y="225901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 name="Rectangle 547"/>
          <p:cNvSpPr>
            <a:spLocks noChangeArrowheads="1"/>
          </p:cNvSpPr>
          <p:nvPr/>
        </p:nvSpPr>
        <p:spPr bwMode="auto">
          <a:xfrm>
            <a:off x="4291013" y="225901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4" name="Rectangle 548"/>
          <p:cNvSpPr>
            <a:spLocks noChangeArrowheads="1"/>
          </p:cNvSpPr>
          <p:nvPr/>
        </p:nvSpPr>
        <p:spPr bwMode="auto">
          <a:xfrm>
            <a:off x="4305300" y="225901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5" name="Rectangle 549"/>
          <p:cNvSpPr>
            <a:spLocks noChangeArrowheads="1"/>
          </p:cNvSpPr>
          <p:nvPr/>
        </p:nvSpPr>
        <p:spPr bwMode="auto">
          <a:xfrm>
            <a:off x="4311650" y="225901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6" name="Rectangle 550"/>
          <p:cNvSpPr>
            <a:spLocks noChangeArrowheads="1"/>
          </p:cNvSpPr>
          <p:nvPr/>
        </p:nvSpPr>
        <p:spPr bwMode="auto">
          <a:xfrm>
            <a:off x="4318000" y="225901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7" name="Rectangle 551"/>
          <p:cNvSpPr>
            <a:spLocks noChangeArrowheads="1"/>
          </p:cNvSpPr>
          <p:nvPr/>
        </p:nvSpPr>
        <p:spPr bwMode="auto">
          <a:xfrm>
            <a:off x="4324350" y="225901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8" name="Rectangle 552"/>
          <p:cNvSpPr>
            <a:spLocks noChangeArrowheads="1"/>
          </p:cNvSpPr>
          <p:nvPr/>
        </p:nvSpPr>
        <p:spPr bwMode="auto">
          <a:xfrm>
            <a:off x="3749675" y="225901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0" name="Rectangle 554"/>
          <p:cNvSpPr>
            <a:spLocks noChangeArrowheads="1"/>
          </p:cNvSpPr>
          <p:nvPr/>
        </p:nvSpPr>
        <p:spPr bwMode="auto">
          <a:xfrm>
            <a:off x="3811588" y="2336801"/>
            <a:ext cx="473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Annotation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61" name="Line 555"/>
          <p:cNvSpPr>
            <a:spLocks noChangeShapeType="1"/>
          </p:cNvSpPr>
          <p:nvPr/>
        </p:nvSpPr>
        <p:spPr bwMode="auto">
          <a:xfrm>
            <a:off x="3749675" y="250031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2" name="Rectangle 556"/>
          <p:cNvSpPr>
            <a:spLocks noChangeArrowheads="1"/>
          </p:cNvSpPr>
          <p:nvPr/>
        </p:nvSpPr>
        <p:spPr bwMode="auto">
          <a:xfrm>
            <a:off x="3781425" y="2525713"/>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3" name="Rectangle 557"/>
          <p:cNvSpPr>
            <a:spLocks noChangeArrowheads="1"/>
          </p:cNvSpPr>
          <p:nvPr/>
        </p:nvSpPr>
        <p:spPr bwMode="auto">
          <a:xfrm>
            <a:off x="3892550" y="2525713"/>
            <a:ext cx="3984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type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4" name="Line 558"/>
          <p:cNvSpPr>
            <a:spLocks noChangeShapeType="1"/>
          </p:cNvSpPr>
          <p:nvPr/>
        </p:nvSpPr>
        <p:spPr bwMode="auto">
          <a:xfrm>
            <a:off x="3892550" y="2605088"/>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5" name="Rectangle 559"/>
          <p:cNvSpPr>
            <a:spLocks noChangeArrowheads="1"/>
          </p:cNvSpPr>
          <p:nvPr/>
        </p:nvSpPr>
        <p:spPr bwMode="auto">
          <a:xfrm>
            <a:off x="3781425" y="2611438"/>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6" name="Rectangle 560"/>
          <p:cNvSpPr>
            <a:spLocks noChangeArrowheads="1"/>
          </p:cNvSpPr>
          <p:nvPr/>
        </p:nvSpPr>
        <p:spPr bwMode="auto">
          <a:xfrm>
            <a:off x="3892550" y="2611438"/>
            <a:ext cx="3841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body  :XML</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7" name="Line 561"/>
          <p:cNvSpPr>
            <a:spLocks noChangeShapeType="1"/>
          </p:cNvSpPr>
          <p:nvPr/>
        </p:nvSpPr>
        <p:spPr bwMode="auto">
          <a:xfrm>
            <a:off x="3892550" y="2689226"/>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8" name="Line 562"/>
          <p:cNvSpPr>
            <a:spLocks noChangeShapeType="1"/>
          </p:cNvSpPr>
          <p:nvPr/>
        </p:nvSpPr>
        <p:spPr bwMode="auto">
          <a:xfrm flipV="1">
            <a:off x="3978275"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9" name="Line 563"/>
          <p:cNvSpPr>
            <a:spLocks noChangeShapeType="1"/>
          </p:cNvSpPr>
          <p:nvPr/>
        </p:nvSpPr>
        <p:spPr bwMode="auto">
          <a:xfrm flipH="1">
            <a:off x="2462213" y="3740151"/>
            <a:ext cx="1516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0" name="Line 564"/>
          <p:cNvSpPr>
            <a:spLocks noChangeShapeType="1"/>
          </p:cNvSpPr>
          <p:nvPr/>
        </p:nvSpPr>
        <p:spPr bwMode="auto">
          <a:xfrm flipV="1">
            <a:off x="3271838"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1" name="Line 565"/>
          <p:cNvSpPr>
            <a:spLocks noChangeShapeType="1"/>
          </p:cNvSpPr>
          <p:nvPr/>
        </p:nvSpPr>
        <p:spPr bwMode="auto">
          <a:xfrm flipV="1">
            <a:off x="2462213" y="3544888"/>
            <a:ext cx="0" cy="35877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2" name="Freeform 566"/>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3" name="Freeform 567"/>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4" name="Line 568"/>
          <p:cNvSpPr>
            <a:spLocks noChangeShapeType="1"/>
          </p:cNvSpPr>
          <p:nvPr/>
        </p:nvSpPr>
        <p:spPr bwMode="auto">
          <a:xfrm flipV="1">
            <a:off x="175101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5" name="Line 569"/>
          <p:cNvSpPr>
            <a:spLocks noChangeShapeType="1"/>
          </p:cNvSpPr>
          <p:nvPr/>
        </p:nvSpPr>
        <p:spPr bwMode="auto">
          <a:xfrm flipH="1">
            <a:off x="646113" y="4210051"/>
            <a:ext cx="11112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6" name="Line 570"/>
          <p:cNvSpPr>
            <a:spLocks noChangeShapeType="1"/>
          </p:cNvSpPr>
          <p:nvPr/>
        </p:nvSpPr>
        <p:spPr bwMode="auto">
          <a:xfrm flipV="1">
            <a:off x="646113" y="2043113"/>
            <a:ext cx="0" cy="216693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7" name="Line 571"/>
          <p:cNvSpPr>
            <a:spLocks noChangeShapeType="1"/>
          </p:cNvSpPr>
          <p:nvPr/>
        </p:nvSpPr>
        <p:spPr bwMode="auto">
          <a:xfrm>
            <a:off x="646113" y="2043113"/>
            <a:ext cx="3603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8" name="Freeform 572"/>
          <p:cNvSpPr>
            <a:spLocks noEditPoints="1"/>
          </p:cNvSpPr>
          <p:nvPr/>
        </p:nvSpPr>
        <p:spPr bwMode="auto">
          <a:xfrm>
            <a:off x="908050" y="2003426"/>
            <a:ext cx="98425" cy="79375"/>
          </a:xfrm>
          <a:custGeom>
            <a:avLst/>
            <a:gdLst>
              <a:gd name="T0" fmla="*/ 62 w 62"/>
              <a:gd name="T1" fmla="*/ 25 h 50"/>
              <a:gd name="T2" fmla="*/ 0 w 62"/>
              <a:gd name="T3" fmla="*/ 50 h 50"/>
              <a:gd name="T4" fmla="*/ 62 w 62"/>
              <a:gd name="T5" fmla="*/ 25 h 50"/>
              <a:gd name="T6" fmla="*/ 0 w 62"/>
              <a:gd name="T7" fmla="*/ 0 h 50"/>
            </a:gdLst>
            <a:ahLst/>
            <a:cxnLst>
              <a:cxn ang="0">
                <a:pos x="T0" y="T1"/>
              </a:cxn>
              <a:cxn ang="0">
                <a:pos x="T2" y="T3"/>
              </a:cxn>
              <a:cxn ang="0">
                <a:pos x="T4" y="T5"/>
              </a:cxn>
              <a:cxn ang="0">
                <a:pos x="T6" y="T7"/>
              </a:cxn>
            </a:cxnLst>
            <a:rect l="0" t="0" r="r" b="b"/>
            <a:pathLst>
              <a:path w="62" h="50">
                <a:moveTo>
                  <a:pt x="62" y="25"/>
                </a:moveTo>
                <a:lnTo>
                  <a:pt x="0" y="50"/>
                </a:lnTo>
                <a:moveTo>
                  <a:pt x="62" y="25"/>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9" name="Rectangle 573"/>
          <p:cNvSpPr>
            <a:spLocks noChangeArrowheads="1"/>
          </p:cNvSpPr>
          <p:nvPr/>
        </p:nvSpPr>
        <p:spPr bwMode="auto">
          <a:xfrm>
            <a:off x="685059" y="3027605"/>
            <a:ext cx="14427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80" name="Line 574"/>
          <p:cNvSpPr>
            <a:spLocks noChangeShapeType="1"/>
          </p:cNvSpPr>
          <p:nvPr/>
        </p:nvSpPr>
        <p:spPr bwMode="auto">
          <a:xfrm flipV="1">
            <a:off x="107156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Line 575"/>
          <p:cNvSpPr>
            <a:spLocks noChangeShapeType="1"/>
          </p:cNvSpPr>
          <p:nvPr/>
        </p:nvSpPr>
        <p:spPr bwMode="auto">
          <a:xfrm>
            <a:off x="1071563" y="3733801"/>
            <a:ext cx="1390650"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2" name="Line 576"/>
          <p:cNvSpPr>
            <a:spLocks noChangeShapeType="1"/>
          </p:cNvSpPr>
          <p:nvPr/>
        </p:nvSpPr>
        <p:spPr bwMode="auto">
          <a:xfrm flipV="1">
            <a:off x="1300163" y="1566863"/>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3" name="Line 577"/>
          <p:cNvSpPr>
            <a:spLocks noChangeShapeType="1"/>
          </p:cNvSpPr>
          <p:nvPr/>
        </p:nvSpPr>
        <p:spPr bwMode="auto">
          <a:xfrm>
            <a:off x="1300163" y="1566863"/>
            <a:ext cx="881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4" name="Freeform 578"/>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5" name="Freeform 579"/>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6" name="Freeform 580"/>
          <p:cNvSpPr>
            <a:spLocks noEditPoints="1"/>
          </p:cNvSpPr>
          <p:nvPr/>
        </p:nvSpPr>
        <p:spPr bwMode="auto">
          <a:xfrm>
            <a:off x="1260475" y="1638301"/>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7" name="Rectangle 581"/>
          <p:cNvSpPr>
            <a:spLocks noChangeArrowheads="1"/>
          </p:cNvSpPr>
          <p:nvPr/>
        </p:nvSpPr>
        <p:spPr bwMode="auto">
          <a:xfrm>
            <a:off x="1319213" y="162560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88" name="Rectangle 582"/>
          <p:cNvSpPr>
            <a:spLocks noChangeArrowheads="1"/>
          </p:cNvSpPr>
          <p:nvPr/>
        </p:nvSpPr>
        <p:spPr bwMode="auto">
          <a:xfrm>
            <a:off x="1671638" y="1474788"/>
            <a:ext cx="20358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Units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89" name="Line 583"/>
          <p:cNvSpPr>
            <a:spLocks noChangeShapeType="1"/>
          </p:cNvSpPr>
          <p:nvPr/>
        </p:nvSpPr>
        <p:spPr bwMode="auto">
          <a:xfrm flipV="1">
            <a:off x="2474913" y="1879601"/>
            <a:ext cx="0" cy="3794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0" name="Freeform 584"/>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1" name="Freeform 585"/>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2" name="Freeform 586"/>
          <p:cNvSpPr>
            <a:spLocks noEditPoints="1"/>
          </p:cNvSpPr>
          <p:nvPr/>
        </p:nvSpPr>
        <p:spPr bwMode="auto">
          <a:xfrm>
            <a:off x="2436813" y="2160588"/>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3" name="Rectangle 587"/>
          <p:cNvSpPr>
            <a:spLocks noChangeArrowheads="1"/>
          </p:cNvSpPr>
          <p:nvPr/>
        </p:nvSpPr>
        <p:spPr bwMode="auto">
          <a:xfrm>
            <a:off x="2495550" y="2147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94" name="Rectangle 588"/>
          <p:cNvSpPr>
            <a:spLocks noChangeArrowheads="1"/>
          </p:cNvSpPr>
          <p:nvPr/>
        </p:nvSpPr>
        <p:spPr bwMode="auto">
          <a:xfrm>
            <a:off x="1967840" y="2008469"/>
            <a:ext cx="46487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Parameters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95" name="Line 589"/>
          <p:cNvSpPr>
            <a:spLocks noChangeShapeType="1"/>
          </p:cNvSpPr>
          <p:nvPr/>
        </p:nvSpPr>
        <p:spPr bwMode="auto">
          <a:xfrm flipV="1">
            <a:off x="2474913" y="2846388"/>
            <a:ext cx="0" cy="3921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6" name="Freeform 590"/>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7" name="Freeform 591"/>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8" name="Freeform 592"/>
          <p:cNvSpPr>
            <a:spLocks noEditPoints="1"/>
          </p:cNvSpPr>
          <p:nvPr/>
        </p:nvSpPr>
        <p:spPr bwMode="auto">
          <a:xfrm>
            <a:off x="2436813" y="3140076"/>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9" name="Line 593"/>
          <p:cNvSpPr>
            <a:spLocks noChangeShapeType="1"/>
          </p:cNvSpPr>
          <p:nvPr/>
        </p:nvSpPr>
        <p:spPr bwMode="auto">
          <a:xfrm flipV="1">
            <a:off x="1300163" y="2324101"/>
            <a:ext cx="0" cy="30638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0" name="Freeform 594"/>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1" name="Freeform 595"/>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2" name="Freeform 596"/>
          <p:cNvSpPr>
            <a:spLocks noEditPoints="1"/>
          </p:cNvSpPr>
          <p:nvPr/>
        </p:nvSpPr>
        <p:spPr bwMode="auto">
          <a:xfrm>
            <a:off x="1260475" y="2532063"/>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3" name="Line 597"/>
          <p:cNvSpPr>
            <a:spLocks noChangeShapeType="1"/>
          </p:cNvSpPr>
          <p:nvPr/>
        </p:nvSpPr>
        <p:spPr bwMode="auto">
          <a:xfrm flipH="1">
            <a:off x="2770188" y="2552701"/>
            <a:ext cx="97948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4" name="Freeform 598"/>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5" name="Freeform 599"/>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6" name="Freeform 600"/>
          <p:cNvSpPr>
            <a:spLocks noEditPoints="1"/>
          </p:cNvSpPr>
          <p:nvPr/>
        </p:nvSpPr>
        <p:spPr bwMode="auto">
          <a:xfrm>
            <a:off x="3651250" y="2513013"/>
            <a:ext cx="98425" cy="77788"/>
          </a:xfrm>
          <a:custGeom>
            <a:avLst/>
            <a:gdLst>
              <a:gd name="T0" fmla="*/ 62 w 62"/>
              <a:gd name="T1" fmla="*/ 25 h 49"/>
              <a:gd name="T2" fmla="*/ 0 w 62"/>
              <a:gd name="T3" fmla="*/ 0 h 49"/>
              <a:gd name="T4" fmla="*/ 62 w 62"/>
              <a:gd name="T5" fmla="*/ 25 h 49"/>
              <a:gd name="T6" fmla="*/ 0 w 62"/>
              <a:gd name="T7" fmla="*/ 49 h 49"/>
            </a:gdLst>
            <a:ahLst/>
            <a:cxnLst>
              <a:cxn ang="0">
                <a:pos x="T0" y="T1"/>
              </a:cxn>
              <a:cxn ang="0">
                <a:pos x="T2" y="T3"/>
              </a:cxn>
              <a:cxn ang="0">
                <a:pos x="T4" y="T5"/>
              </a:cxn>
              <a:cxn ang="0">
                <a:pos x="T6" y="T7"/>
              </a:cxn>
            </a:cxnLst>
            <a:rect l="0" t="0" r="r" b="b"/>
            <a:pathLst>
              <a:path w="62" h="49">
                <a:moveTo>
                  <a:pt x="62" y="25"/>
                </a:moveTo>
                <a:lnTo>
                  <a:pt x="0" y="0"/>
                </a:lnTo>
                <a:moveTo>
                  <a:pt x="62" y="25"/>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7" name="Rectangle 601"/>
          <p:cNvSpPr>
            <a:spLocks noChangeArrowheads="1"/>
          </p:cNvSpPr>
          <p:nvPr/>
        </p:nvSpPr>
        <p:spPr bwMode="auto">
          <a:xfrm>
            <a:off x="3625850" y="258445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08" name="Rectangle 602"/>
          <p:cNvSpPr>
            <a:spLocks noChangeArrowheads="1"/>
          </p:cNvSpPr>
          <p:nvPr/>
        </p:nvSpPr>
        <p:spPr bwMode="auto">
          <a:xfrm>
            <a:off x="3076575" y="2406994"/>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09" name="Line 603"/>
          <p:cNvSpPr>
            <a:spLocks noChangeShapeType="1"/>
          </p:cNvSpPr>
          <p:nvPr/>
        </p:nvSpPr>
        <p:spPr bwMode="auto">
          <a:xfrm flipH="1" flipV="1">
            <a:off x="2770188" y="1762126"/>
            <a:ext cx="979488" cy="6080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0" name="Freeform 604"/>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1" name="Freeform 605"/>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2" name="Freeform 606"/>
          <p:cNvSpPr>
            <a:spLocks noEditPoints="1"/>
          </p:cNvSpPr>
          <p:nvPr/>
        </p:nvSpPr>
        <p:spPr bwMode="auto">
          <a:xfrm>
            <a:off x="3644900" y="2284413"/>
            <a:ext cx="104775" cy="85725"/>
          </a:xfrm>
          <a:custGeom>
            <a:avLst/>
            <a:gdLst>
              <a:gd name="T0" fmla="*/ 66 w 66"/>
              <a:gd name="T1" fmla="*/ 54 h 54"/>
              <a:gd name="T2" fmla="*/ 25 w 66"/>
              <a:gd name="T3" fmla="*/ 0 h 54"/>
              <a:gd name="T4" fmla="*/ 66 w 66"/>
              <a:gd name="T5" fmla="*/ 54 h 54"/>
              <a:gd name="T6" fmla="*/ 0 w 66"/>
              <a:gd name="T7" fmla="*/ 41 h 54"/>
            </a:gdLst>
            <a:ahLst/>
            <a:cxnLst>
              <a:cxn ang="0">
                <a:pos x="T0" y="T1"/>
              </a:cxn>
              <a:cxn ang="0">
                <a:pos x="T2" y="T3"/>
              </a:cxn>
              <a:cxn ang="0">
                <a:pos x="T4" y="T5"/>
              </a:cxn>
              <a:cxn ang="0">
                <a:pos x="T6" y="T7"/>
              </a:cxn>
            </a:cxnLst>
            <a:rect l="0" t="0" r="r" b="b"/>
            <a:pathLst>
              <a:path w="66" h="54">
                <a:moveTo>
                  <a:pt x="66" y="54"/>
                </a:moveTo>
                <a:lnTo>
                  <a:pt x="25" y="0"/>
                </a:lnTo>
                <a:moveTo>
                  <a:pt x="66" y="54"/>
                </a:moveTo>
                <a:lnTo>
                  <a:pt x="0" y="4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 name="Rectangle 608"/>
          <p:cNvSpPr>
            <a:spLocks noChangeArrowheads="1"/>
          </p:cNvSpPr>
          <p:nvPr/>
        </p:nvSpPr>
        <p:spPr bwMode="auto">
          <a:xfrm>
            <a:off x="3625850" y="2401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2" name="Rectangle 609"/>
          <p:cNvSpPr>
            <a:spLocks noChangeArrowheads="1"/>
          </p:cNvSpPr>
          <p:nvPr/>
        </p:nvSpPr>
        <p:spPr bwMode="auto">
          <a:xfrm>
            <a:off x="3283634" y="1923940"/>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48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Parameter Mapping</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8" name="Inhaltsplatzhalter 6"/>
          <p:cNvSpPr>
            <a:spLocks noGrp="1"/>
          </p:cNvSpPr>
          <p:nvPr>
            <p:ph idx="11"/>
          </p:nvPr>
        </p:nvSpPr>
        <p:spPr>
          <a:xfrm>
            <a:off x="4644008" y="1059582"/>
            <a:ext cx="4042792" cy="3600400"/>
          </a:xfrm>
        </p:spPr>
        <p:txBody>
          <a:bodyPr>
            <a:normAutofit fontScale="92500" lnSpcReduction="20000"/>
          </a:bodyPr>
          <a:lstStyle/>
          <a:p>
            <a:pPr marL="0" indent="0">
              <a:buNone/>
            </a:pPr>
            <a:r>
              <a:rPr lang="en-US" b="1" dirty="0"/>
              <a:t>Use case</a:t>
            </a:r>
          </a:p>
          <a:p>
            <a:r>
              <a:rPr lang="en-US" dirty="0"/>
              <a:t>Mapping Parameters to FMUs when the Parameter Names differ or Parameter Values require Transformations</a:t>
            </a:r>
          </a:p>
          <a:p>
            <a:pPr marL="0" indent="0">
              <a:buNone/>
            </a:pPr>
            <a:r>
              <a:rPr lang="en-US" b="1" dirty="0"/>
              <a:t>Features</a:t>
            </a:r>
          </a:p>
          <a:p>
            <a:pPr>
              <a:spcBef>
                <a:spcPts val="0"/>
              </a:spcBef>
            </a:pPr>
            <a:r>
              <a:rPr lang="en-US" dirty="0"/>
              <a:t>Can be stored separately from System Structure and Parameter Data</a:t>
            </a:r>
          </a:p>
          <a:p>
            <a:pPr>
              <a:spcBef>
                <a:spcPts val="0"/>
              </a:spcBef>
            </a:pPr>
            <a:r>
              <a:rPr lang="en-US" dirty="0"/>
              <a:t>Can be </a:t>
            </a:r>
            <a:r>
              <a:rPr lang="en-US" dirty="0" err="1"/>
              <a:t>inlined</a:t>
            </a:r>
            <a:r>
              <a:rPr lang="en-US" dirty="0"/>
              <a:t> into SSD</a:t>
            </a:r>
          </a:p>
          <a:p>
            <a:pPr>
              <a:spcBef>
                <a:spcPts val="0"/>
              </a:spcBef>
            </a:pPr>
            <a:r>
              <a:rPr lang="en-US" dirty="0"/>
              <a:t>Optional manual linear and mapping transformations</a:t>
            </a:r>
          </a:p>
        </p:txBody>
      </p:sp>
      <p:sp>
        <p:nvSpPr>
          <p:cNvPr id="6" name="AutoShape 3"/>
          <p:cNvSpPr>
            <a:spLocks noChangeAspect="1" noChangeArrowheads="1" noTextEdit="1"/>
          </p:cNvSpPr>
          <p:nvPr/>
        </p:nvSpPr>
        <p:spPr bwMode="auto">
          <a:xfrm>
            <a:off x="830263" y="1058863"/>
            <a:ext cx="32972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7" name="Group 205"/>
          <p:cNvGrpSpPr>
            <a:grpSpLocks/>
          </p:cNvGrpSpPr>
          <p:nvPr/>
        </p:nvGrpSpPr>
        <p:grpSpPr bwMode="auto">
          <a:xfrm>
            <a:off x="846138" y="1074738"/>
            <a:ext cx="3265487" cy="3568700"/>
            <a:chOff x="533" y="677"/>
            <a:chExt cx="2057" cy="2248"/>
          </a:xfrm>
        </p:grpSpPr>
        <p:sp>
          <p:nvSpPr>
            <p:cNvPr id="175" name="Rectangle 5"/>
            <p:cNvSpPr>
              <a:spLocks noChangeArrowheads="1"/>
            </p:cNvSpPr>
            <p:nvPr/>
          </p:nvSpPr>
          <p:spPr bwMode="auto">
            <a:xfrm>
              <a:off x="533" y="677"/>
              <a:ext cx="2057" cy="224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6" name="Freeform 6"/>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7" name="Freeform 7"/>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8" name="Rectangle 8"/>
            <p:cNvSpPr>
              <a:spLocks noChangeArrowheads="1"/>
            </p:cNvSpPr>
            <p:nvPr/>
          </p:nvSpPr>
          <p:spPr bwMode="auto">
            <a:xfrm>
              <a:off x="549" y="686"/>
              <a:ext cx="7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1" i="0" u="none" strike="noStrike" cap="none" normalizeH="0" baseline="0" dirty="0">
                  <a:ln>
                    <a:noFill/>
                  </a:ln>
                  <a:solidFill>
                    <a:srgbClr val="000000"/>
                  </a:solidFill>
                  <a:effectLst/>
                  <a:latin typeface="Arial" panose="020B0604020202020204" pitchFamily="34" charset="0"/>
                </a:rPr>
                <a:t>SSM</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79" name="Rectangle 9"/>
            <p:cNvSpPr>
              <a:spLocks noChangeArrowheads="1"/>
            </p:cNvSpPr>
            <p:nvPr/>
          </p:nvSpPr>
          <p:spPr bwMode="auto">
            <a:xfrm>
              <a:off x="1312" y="790"/>
              <a:ext cx="324"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0" name="Rectangle 10"/>
            <p:cNvSpPr>
              <a:spLocks noChangeArrowheads="1"/>
            </p:cNvSpPr>
            <p:nvPr/>
          </p:nvSpPr>
          <p:spPr bwMode="auto">
            <a:xfrm>
              <a:off x="1312" y="790"/>
              <a:ext cx="324"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Rectangle 11"/>
            <p:cNvSpPr>
              <a:spLocks noChangeArrowheads="1"/>
            </p:cNvSpPr>
            <p:nvPr/>
          </p:nvSpPr>
          <p:spPr bwMode="auto">
            <a:xfrm>
              <a:off x="1303" y="780"/>
              <a:ext cx="165"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2" name="Rectangle 12"/>
            <p:cNvSpPr>
              <a:spLocks noChangeArrowheads="1"/>
            </p:cNvSpPr>
            <p:nvPr/>
          </p:nvSpPr>
          <p:spPr bwMode="auto">
            <a:xfrm>
              <a:off x="1468" y="780"/>
              <a:ext cx="3" cy="288"/>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3" name="Rectangle 13"/>
            <p:cNvSpPr>
              <a:spLocks noChangeArrowheads="1"/>
            </p:cNvSpPr>
            <p:nvPr/>
          </p:nvSpPr>
          <p:spPr bwMode="auto">
            <a:xfrm>
              <a:off x="1471" y="780"/>
              <a:ext cx="6"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4" name="Rectangle 14"/>
            <p:cNvSpPr>
              <a:spLocks noChangeArrowheads="1"/>
            </p:cNvSpPr>
            <p:nvPr/>
          </p:nvSpPr>
          <p:spPr bwMode="auto">
            <a:xfrm>
              <a:off x="1477" y="780"/>
              <a:ext cx="4"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5" name="Rectangle 15"/>
            <p:cNvSpPr>
              <a:spLocks noChangeArrowheads="1"/>
            </p:cNvSpPr>
            <p:nvPr/>
          </p:nvSpPr>
          <p:spPr bwMode="auto">
            <a:xfrm>
              <a:off x="1481" y="780"/>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6" name="Rectangle 16"/>
            <p:cNvSpPr>
              <a:spLocks noChangeArrowheads="1"/>
            </p:cNvSpPr>
            <p:nvPr/>
          </p:nvSpPr>
          <p:spPr bwMode="auto">
            <a:xfrm>
              <a:off x="1484" y="780"/>
              <a:ext cx="6"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7" name="Rectangle 17"/>
            <p:cNvSpPr>
              <a:spLocks noChangeArrowheads="1"/>
            </p:cNvSpPr>
            <p:nvPr/>
          </p:nvSpPr>
          <p:spPr bwMode="auto">
            <a:xfrm>
              <a:off x="1490" y="780"/>
              <a:ext cx="4"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8" name="Rectangle 18"/>
            <p:cNvSpPr>
              <a:spLocks noChangeArrowheads="1"/>
            </p:cNvSpPr>
            <p:nvPr/>
          </p:nvSpPr>
          <p:spPr bwMode="auto">
            <a:xfrm>
              <a:off x="1494" y="780"/>
              <a:ext cx="3" cy="288"/>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9" name="Rectangle 19"/>
            <p:cNvSpPr>
              <a:spLocks noChangeArrowheads="1"/>
            </p:cNvSpPr>
            <p:nvPr/>
          </p:nvSpPr>
          <p:spPr bwMode="auto">
            <a:xfrm>
              <a:off x="1497" y="780"/>
              <a:ext cx="3"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0" name="Rectangle 20"/>
            <p:cNvSpPr>
              <a:spLocks noChangeArrowheads="1"/>
            </p:cNvSpPr>
            <p:nvPr/>
          </p:nvSpPr>
          <p:spPr bwMode="auto">
            <a:xfrm>
              <a:off x="1500" y="780"/>
              <a:ext cx="3"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1" name="Rectangle 21"/>
            <p:cNvSpPr>
              <a:spLocks noChangeArrowheads="1"/>
            </p:cNvSpPr>
            <p:nvPr/>
          </p:nvSpPr>
          <p:spPr bwMode="auto">
            <a:xfrm>
              <a:off x="1503" y="780"/>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2" name="Rectangle 22"/>
            <p:cNvSpPr>
              <a:spLocks noChangeArrowheads="1"/>
            </p:cNvSpPr>
            <p:nvPr/>
          </p:nvSpPr>
          <p:spPr bwMode="auto">
            <a:xfrm>
              <a:off x="1510" y="780"/>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3" name="Rectangle 23"/>
            <p:cNvSpPr>
              <a:spLocks noChangeArrowheads="1"/>
            </p:cNvSpPr>
            <p:nvPr/>
          </p:nvSpPr>
          <p:spPr bwMode="auto">
            <a:xfrm>
              <a:off x="1513" y="780"/>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4" name="Rectangle 24"/>
            <p:cNvSpPr>
              <a:spLocks noChangeArrowheads="1"/>
            </p:cNvSpPr>
            <p:nvPr/>
          </p:nvSpPr>
          <p:spPr bwMode="auto">
            <a:xfrm>
              <a:off x="1516" y="780"/>
              <a:ext cx="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5" name="Rectangle 25"/>
            <p:cNvSpPr>
              <a:spLocks noChangeArrowheads="1"/>
            </p:cNvSpPr>
            <p:nvPr/>
          </p:nvSpPr>
          <p:spPr bwMode="auto">
            <a:xfrm>
              <a:off x="1519" y="780"/>
              <a:ext cx="4" cy="288"/>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6" name="Rectangle 26"/>
            <p:cNvSpPr>
              <a:spLocks noChangeArrowheads="1"/>
            </p:cNvSpPr>
            <p:nvPr/>
          </p:nvSpPr>
          <p:spPr bwMode="auto">
            <a:xfrm>
              <a:off x="1523" y="780"/>
              <a:ext cx="3" cy="288"/>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7" name="Rectangle 27"/>
            <p:cNvSpPr>
              <a:spLocks noChangeArrowheads="1"/>
            </p:cNvSpPr>
            <p:nvPr/>
          </p:nvSpPr>
          <p:spPr bwMode="auto">
            <a:xfrm>
              <a:off x="1526" y="780"/>
              <a:ext cx="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8" name="Rectangle 28"/>
            <p:cNvSpPr>
              <a:spLocks noChangeArrowheads="1"/>
            </p:cNvSpPr>
            <p:nvPr/>
          </p:nvSpPr>
          <p:spPr bwMode="auto">
            <a:xfrm>
              <a:off x="1529" y="780"/>
              <a:ext cx="7"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9" name="Rectangle 29"/>
            <p:cNvSpPr>
              <a:spLocks noChangeArrowheads="1"/>
            </p:cNvSpPr>
            <p:nvPr/>
          </p:nvSpPr>
          <p:spPr bwMode="auto">
            <a:xfrm>
              <a:off x="1536" y="780"/>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0" name="Rectangle 30"/>
            <p:cNvSpPr>
              <a:spLocks noChangeArrowheads="1"/>
            </p:cNvSpPr>
            <p:nvPr/>
          </p:nvSpPr>
          <p:spPr bwMode="auto">
            <a:xfrm>
              <a:off x="1539" y="780"/>
              <a:ext cx="3"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1" name="Rectangle 31"/>
            <p:cNvSpPr>
              <a:spLocks noChangeArrowheads="1"/>
            </p:cNvSpPr>
            <p:nvPr/>
          </p:nvSpPr>
          <p:spPr bwMode="auto">
            <a:xfrm>
              <a:off x="1542" y="780"/>
              <a:ext cx="3" cy="288"/>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2" name="Rectangle 32"/>
            <p:cNvSpPr>
              <a:spLocks noChangeArrowheads="1"/>
            </p:cNvSpPr>
            <p:nvPr/>
          </p:nvSpPr>
          <p:spPr bwMode="auto">
            <a:xfrm>
              <a:off x="1545" y="780"/>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3" name="Rectangle 33"/>
            <p:cNvSpPr>
              <a:spLocks noChangeArrowheads="1"/>
            </p:cNvSpPr>
            <p:nvPr/>
          </p:nvSpPr>
          <p:spPr bwMode="auto">
            <a:xfrm>
              <a:off x="1549" y="780"/>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4" name="Rectangle 34"/>
            <p:cNvSpPr>
              <a:spLocks noChangeArrowheads="1"/>
            </p:cNvSpPr>
            <p:nvPr/>
          </p:nvSpPr>
          <p:spPr bwMode="auto">
            <a:xfrm>
              <a:off x="1552" y="780"/>
              <a:ext cx="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5" name="Rectangle 35"/>
            <p:cNvSpPr>
              <a:spLocks noChangeArrowheads="1"/>
            </p:cNvSpPr>
            <p:nvPr/>
          </p:nvSpPr>
          <p:spPr bwMode="auto">
            <a:xfrm>
              <a:off x="1555" y="780"/>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6" name="Rectangle 36"/>
            <p:cNvSpPr>
              <a:spLocks noChangeArrowheads="1"/>
            </p:cNvSpPr>
            <p:nvPr/>
          </p:nvSpPr>
          <p:spPr bwMode="auto">
            <a:xfrm>
              <a:off x="1558" y="780"/>
              <a:ext cx="4"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7" name="Rectangle 37"/>
            <p:cNvSpPr>
              <a:spLocks noChangeArrowheads="1"/>
            </p:cNvSpPr>
            <p:nvPr/>
          </p:nvSpPr>
          <p:spPr bwMode="auto">
            <a:xfrm>
              <a:off x="1562" y="780"/>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8" name="Rectangle 38"/>
            <p:cNvSpPr>
              <a:spLocks noChangeArrowheads="1"/>
            </p:cNvSpPr>
            <p:nvPr/>
          </p:nvSpPr>
          <p:spPr bwMode="auto">
            <a:xfrm>
              <a:off x="1565" y="780"/>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9" name="Rectangle 39"/>
            <p:cNvSpPr>
              <a:spLocks noChangeArrowheads="1"/>
            </p:cNvSpPr>
            <p:nvPr/>
          </p:nvSpPr>
          <p:spPr bwMode="auto">
            <a:xfrm>
              <a:off x="1568" y="780"/>
              <a:ext cx="3"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0" name="Rectangle 40"/>
            <p:cNvSpPr>
              <a:spLocks noChangeArrowheads="1"/>
            </p:cNvSpPr>
            <p:nvPr/>
          </p:nvSpPr>
          <p:spPr bwMode="auto">
            <a:xfrm>
              <a:off x="1571" y="780"/>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1" name="Rectangle 41"/>
            <p:cNvSpPr>
              <a:spLocks noChangeArrowheads="1"/>
            </p:cNvSpPr>
            <p:nvPr/>
          </p:nvSpPr>
          <p:spPr bwMode="auto">
            <a:xfrm>
              <a:off x="1574" y="780"/>
              <a:ext cx="4"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2" name="Rectangle 42"/>
            <p:cNvSpPr>
              <a:spLocks noChangeArrowheads="1"/>
            </p:cNvSpPr>
            <p:nvPr/>
          </p:nvSpPr>
          <p:spPr bwMode="auto">
            <a:xfrm>
              <a:off x="1578" y="780"/>
              <a:ext cx="3"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3" name="Rectangle 43"/>
            <p:cNvSpPr>
              <a:spLocks noChangeArrowheads="1"/>
            </p:cNvSpPr>
            <p:nvPr/>
          </p:nvSpPr>
          <p:spPr bwMode="auto">
            <a:xfrm>
              <a:off x="1581" y="780"/>
              <a:ext cx="3" cy="288"/>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4" name="Rectangle 44"/>
            <p:cNvSpPr>
              <a:spLocks noChangeArrowheads="1"/>
            </p:cNvSpPr>
            <p:nvPr/>
          </p:nvSpPr>
          <p:spPr bwMode="auto">
            <a:xfrm>
              <a:off x="1584" y="780"/>
              <a:ext cx="7"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5" name="Rectangle 45"/>
            <p:cNvSpPr>
              <a:spLocks noChangeArrowheads="1"/>
            </p:cNvSpPr>
            <p:nvPr/>
          </p:nvSpPr>
          <p:spPr bwMode="auto">
            <a:xfrm>
              <a:off x="1591" y="780"/>
              <a:ext cx="3" cy="288"/>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6" name="Rectangle 46"/>
            <p:cNvSpPr>
              <a:spLocks noChangeArrowheads="1"/>
            </p:cNvSpPr>
            <p:nvPr/>
          </p:nvSpPr>
          <p:spPr bwMode="auto">
            <a:xfrm>
              <a:off x="1594" y="780"/>
              <a:ext cx="6"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7" name="Rectangle 47"/>
            <p:cNvSpPr>
              <a:spLocks noChangeArrowheads="1"/>
            </p:cNvSpPr>
            <p:nvPr/>
          </p:nvSpPr>
          <p:spPr bwMode="auto">
            <a:xfrm>
              <a:off x="1600" y="780"/>
              <a:ext cx="4"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8" name="Rectangle 48"/>
            <p:cNvSpPr>
              <a:spLocks noChangeArrowheads="1"/>
            </p:cNvSpPr>
            <p:nvPr/>
          </p:nvSpPr>
          <p:spPr bwMode="auto">
            <a:xfrm>
              <a:off x="1604" y="780"/>
              <a:ext cx="6"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9" name="Rectangle 49"/>
            <p:cNvSpPr>
              <a:spLocks noChangeArrowheads="1"/>
            </p:cNvSpPr>
            <p:nvPr/>
          </p:nvSpPr>
          <p:spPr bwMode="auto">
            <a:xfrm>
              <a:off x="1610" y="780"/>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0" name="Rectangle 50"/>
            <p:cNvSpPr>
              <a:spLocks noChangeArrowheads="1"/>
            </p:cNvSpPr>
            <p:nvPr/>
          </p:nvSpPr>
          <p:spPr bwMode="auto">
            <a:xfrm>
              <a:off x="1613" y="780"/>
              <a:ext cx="4"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1" name="Rectangle 51"/>
            <p:cNvSpPr>
              <a:spLocks noChangeArrowheads="1"/>
            </p:cNvSpPr>
            <p:nvPr/>
          </p:nvSpPr>
          <p:spPr bwMode="auto">
            <a:xfrm>
              <a:off x="1617" y="780"/>
              <a:ext cx="6"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2" name="Rectangle 52"/>
            <p:cNvSpPr>
              <a:spLocks noChangeArrowheads="1"/>
            </p:cNvSpPr>
            <p:nvPr/>
          </p:nvSpPr>
          <p:spPr bwMode="auto">
            <a:xfrm>
              <a:off x="1623" y="780"/>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3" name="Rectangle 53"/>
            <p:cNvSpPr>
              <a:spLocks noChangeArrowheads="1"/>
            </p:cNvSpPr>
            <p:nvPr/>
          </p:nvSpPr>
          <p:spPr bwMode="auto">
            <a:xfrm>
              <a:off x="1303" y="780"/>
              <a:ext cx="323"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5" name="Rectangle 55"/>
            <p:cNvSpPr>
              <a:spLocks noChangeArrowheads="1"/>
            </p:cNvSpPr>
            <p:nvPr/>
          </p:nvSpPr>
          <p:spPr bwMode="auto">
            <a:xfrm>
              <a:off x="1325" y="862"/>
              <a:ext cx="2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Mapping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26" name="Rectangle 56"/>
            <p:cNvSpPr>
              <a:spLocks noChangeArrowheads="1"/>
            </p:cNvSpPr>
            <p:nvPr/>
          </p:nvSpPr>
          <p:spPr bwMode="auto">
            <a:xfrm>
              <a:off x="1177" y="1259"/>
              <a:ext cx="595" cy="35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7" name="Rectangle 57"/>
            <p:cNvSpPr>
              <a:spLocks noChangeArrowheads="1"/>
            </p:cNvSpPr>
            <p:nvPr/>
          </p:nvSpPr>
          <p:spPr bwMode="auto">
            <a:xfrm>
              <a:off x="1177" y="1259"/>
              <a:ext cx="595" cy="356"/>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8" name="Rectangle 58"/>
            <p:cNvSpPr>
              <a:spLocks noChangeArrowheads="1"/>
            </p:cNvSpPr>
            <p:nvPr/>
          </p:nvSpPr>
          <p:spPr bwMode="auto">
            <a:xfrm>
              <a:off x="1167" y="1249"/>
              <a:ext cx="310" cy="35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9" name="Rectangle 59"/>
            <p:cNvSpPr>
              <a:spLocks noChangeArrowheads="1"/>
            </p:cNvSpPr>
            <p:nvPr/>
          </p:nvSpPr>
          <p:spPr bwMode="auto">
            <a:xfrm>
              <a:off x="1477" y="1249"/>
              <a:ext cx="17" cy="35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0" name="Rectangle 60"/>
            <p:cNvSpPr>
              <a:spLocks noChangeArrowheads="1"/>
            </p:cNvSpPr>
            <p:nvPr/>
          </p:nvSpPr>
          <p:spPr bwMode="auto">
            <a:xfrm>
              <a:off x="1494" y="1249"/>
              <a:ext cx="13" cy="35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Rectangle 61"/>
            <p:cNvSpPr>
              <a:spLocks noChangeArrowheads="1"/>
            </p:cNvSpPr>
            <p:nvPr/>
          </p:nvSpPr>
          <p:spPr bwMode="auto">
            <a:xfrm>
              <a:off x="1507" y="1249"/>
              <a:ext cx="16" cy="356"/>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2" name="Rectangle 62"/>
            <p:cNvSpPr>
              <a:spLocks noChangeArrowheads="1"/>
            </p:cNvSpPr>
            <p:nvPr/>
          </p:nvSpPr>
          <p:spPr bwMode="auto">
            <a:xfrm>
              <a:off x="1523" y="1249"/>
              <a:ext cx="13" cy="35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3" name="Rectangle 63"/>
            <p:cNvSpPr>
              <a:spLocks noChangeArrowheads="1"/>
            </p:cNvSpPr>
            <p:nvPr/>
          </p:nvSpPr>
          <p:spPr bwMode="auto">
            <a:xfrm>
              <a:off x="1536" y="1249"/>
              <a:ext cx="16" cy="35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4" name="Rectangle 64"/>
            <p:cNvSpPr>
              <a:spLocks noChangeArrowheads="1"/>
            </p:cNvSpPr>
            <p:nvPr/>
          </p:nvSpPr>
          <p:spPr bwMode="auto">
            <a:xfrm>
              <a:off x="1552" y="1249"/>
              <a:ext cx="16" cy="35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5" name="Rectangle 65"/>
            <p:cNvSpPr>
              <a:spLocks noChangeArrowheads="1"/>
            </p:cNvSpPr>
            <p:nvPr/>
          </p:nvSpPr>
          <p:spPr bwMode="auto">
            <a:xfrm>
              <a:off x="1568" y="1249"/>
              <a:ext cx="13" cy="35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Rectangle 66"/>
            <p:cNvSpPr>
              <a:spLocks noChangeArrowheads="1"/>
            </p:cNvSpPr>
            <p:nvPr/>
          </p:nvSpPr>
          <p:spPr bwMode="auto">
            <a:xfrm>
              <a:off x="1581" y="1249"/>
              <a:ext cx="16" cy="35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7" name="Rectangle 67"/>
            <p:cNvSpPr>
              <a:spLocks noChangeArrowheads="1"/>
            </p:cNvSpPr>
            <p:nvPr/>
          </p:nvSpPr>
          <p:spPr bwMode="auto">
            <a:xfrm>
              <a:off x="1597" y="1249"/>
              <a:ext cx="13" cy="35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8" name="Rectangle 68"/>
            <p:cNvSpPr>
              <a:spLocks noChangeArrowheads="1"/>
            </p:cNvSpPr>
            <p:nvPr/>
          </p:nvSpPr>
          <p:spPr bwMode="auto">
            <a:xfrm>
              <a:off x="1610" y="1249"/>
              <a:ext cx="16" cy="35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9" name="Rectangle 69"/>
            <p:cNvSpPr>
              <a:spLocks noChangeArrowheads="1"/>
            </p:cNvSpPr>
            <p:nvPr/>
          </p:nvSpPr>
          <p:spPr bwMode="auto">
            <a:xfrm>
              <a:off x="1626" y="1249"/>
              <a:ext cx="13" cy="356"/>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0" name="Rectangle 70"/>
            <p:cNvSpPr>
              <a:spLocks noChangeArrowheads="1"/>
            </p:cNvSpPr>
            <p:nvPr/>
          </p:nvSpPr>
          <p:spPr bwMode="auto">
            <a:xfrm>
              <a:off x="1639" y="1249"/>
              <a:ext cx="10" cy="356"/>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1" name="Rectangle 71"/>
            <p:cNvSpPr>
              <a:spLocks noChangeArrowheads="1"/>
            </p:cNvSpPr>
            <p:nvPr/>
          </p:nvSpPr>
          <p:spPr bwMode="auto">
            <a:xfrm>
              <a:off x="1649" y="1249"/>
              <a:ext cx="13" cy="35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2" name="Rectangle 72"/>
            <p:cNvSpPr>
              <a:spLocks noChangeArrowheads="1"/>
            </p:cNvSpPr>
            <p:nvPr/>
          </p:nvSpPr>
          <p:spPr bwMode="auto">
            <a:xfrm>
              <a:off x="1662" y="1249"/>
              <a:ext cx="16" cy="35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3" name="Rectangle 73"/>
            <p:cNvSpPr>
              <a:spLocks noChangeArrowheads="1"/>
            </p:cNvSpPr>
            <p:nvPr/>
          </p:nvSpPr>
          <p:spPr bwMode="auto">
            <a:xfrm>
              <a:off x="1678" y="1249"/>
              <a:ext cx="16" cy="356"/>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4" name="Rectangle 74"/>
            <p:cNvSpPr>
              <a:spLocks noChangeArrowheads="1"/>
            </p:cNvSpPr>
            <p:nvPr/>
          </p:nvSpPr>
          <p:spPr bwMode="auto">
            <a:xfrm>
              <a:off x="1694" y="1249"/>
              <a:ext cx="20" cy="35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5" name="Rectangle 75"/>
            <p:cNvSpPr>
              <a:spLocks noChangeArrowheads="1"/>
            </p:cNvSpPr>
            <p:nvPr/>
          </p:nvSpPr>
          <p:spPr bwMode="auto">
            <a:xfrm>
              <a:off x="1714" y="1249"/>
              <a:ext cx="16" cy="35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6" name="Rectangle 76"/>
            <p:cNvSpPr>
              <a:spLocks noChangeArrowheads="1"/>
            </p:cNvSpPr>
            <p:nvPr/>
          </p:nvSpPr>
          <p:spPr bwMode="auto">
            <a:xfrm>
              <a:off x="1730" y="1249"/>
              <a:ext cx="16" cy="356"/>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7" name="Rectangle 77"/>
            <p:cNvSpPr>
              <a:spLocks noChangeArrowheads="1"/>
            </p:cNvSpPr>
            <p:nvPr/>
          </p:nvSpPr>
          <p:spPr bwMode="auto">
            <a:xfrm>
              <a:off x="1746" y="1249"/>
              <a:ext cx="13" cy="35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8" name="Rectangle 78"/>
            <p:cNvSpPr>
              <a:spLocks noChangeArrowheads="1"/>
            </p:cNvSpPr>
            <p:nvPr/>
          </p:nvSpPr>
          <p:spPr bwMode="auto">
            <a:xfrm>
              <a:off x="1759" y="1249"/>
              <a:ext cx="3" cy="356"/>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9" name="Rectangle 79"/>
            <p:cNvSpPr>
              <a:spLocks noChangeArrowheads="1"/>
            </p:cNvSpPr>
            <p:nvPr/>
          </p:nvSpPr>
          <p:spPr bwMode="auto">
            <a:xfrm>
              <a:off x="1167" y="1249"/>
              <a:ext cx="595" cy="356"/>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1" name="Rectangle 81"/>
            <p:cNvSpPr>
              <a:spLocks noChangeArrowheads="1"/>
            </p:cNvSpPr>
            <p:nvPr/>
          </p:nvSpPr>
          <p:spPr bwMode="auto">
            <a:xfrm>
              <a:off x="1280" y="1277"/>
              <a:ext cx="3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MappingEntry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52" name="Line 82"/>
            <p:cNvSpPr>
              <a:spLocks noChangeShapeType="1"/>
            </p:cNvSpPr>
            <p:nvPr/>
          </p:nvSpPr>
          <p:spPr bwMode="auto">
            <a:xfrm>
              <a:off x="1167" y="1369"/>
              <a:ext cx="595"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3" name="Rectangle 83"/>
            <p:cNvSpPr>
              <a:spLocks noChangeArrowheads="1"/>
            </p:cNvSpPr>
            <p:nvPr/>
          </p:nvSpPr>
          <p:spPr bwMode="auto">
            <a:xfrm>
              <a:off x="1183" y="1382"/>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4" name="Rectangle 84"/>
            <p:cNvSpPr>
              <a:spLocks noChangeArrowheads="1"/>
            </p:cNvSpPr>
            <p:nvPr/>
          </p:nvSpPr>
          <p:spPr bwMode="auto">
            <a:xfrm>
              <a:off x="1238" y="1382"/>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5" name="Line 85"/>
            <p:cNvSpPr>
              <a:spLocks noChangeShapeType="1"/>
            </p:cNvSpPr>
            <p:nvPr/>
          </p:nvSpPr>
          <p:spPr bwMode="auto">
            <a:xfrm>
              <a:off x="1238" y="1421"/>
              <a:ext cx="20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6" name="Rectangle 86"/>
            <p:cNvSpPr>
              <a:spLocks noChangeArrowheads="1"/>
            </p:cNvSpPr>
            <p:nvPr/>
          </p:nvSpPr>
          <p:spPr bwMode="auto">
            <a:xfrm>
              <a:off x="1183" y="1424"/>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7" name="Rectangle 87"/>
            <p:cNvSpPr>
              <a:spLocks noChangeArrowheads="1"/>
            </p:cNvSpPr>
            <p:nvPr/>
          </p:nvSpPr>
          <p:spPr bwMode="auto">
            <a:xfrm>
              <a:off x="1238" y="1424"/>
              <a:ext cx="18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8" name="Line 88"/>
            <p:cNvSpPr>
              <a:spLocks noChangeShapeType="1"/>
            </p:cNvSpPr>
            <p:nvPr/>
          </p:nvSpPr>
          <p:spPr bwMode="auto">
            <a:xfrm>
              <a:off x="1238" y="1463"/>
              <a:ext cx="19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9" name="Rectangle 89"/>
            <p:cNvSpPr>
              <a:spLocks noChangeArrowheads="1"/>
            </p:cNvSpPr>
            <p:nvPr/>
          </p:nvSpPr>
          <p:spPr bwMode="auto">
            <a:xfrm>
              <a:off x="1183" y="1466"/>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60" name="Rectangle 90"/>
            <p:cNvSpPr>
              <a:spLocks noChangeArrowheads="1"/>
            </p:cNvSpPr>
            <p:nvPr/>
          </p:nvSpPr>
          <p:spPr bwMode="auto">
            <a:xfrm>
              <a:off x="1238" y="1466"/>
              <a:ext cx="45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61" name="Line 91"/>
            <p:cNvSpPr>
              <a:spLocks noChangeShapeType="1"/>
            </p:cNvSpPr>
            <p:nvPr/>
          </p:nvSpPr>
          <p:spPr bwMode="auto">
            <a:xfrm>
              <a:off x="1238" y="1505"/>
              <a:ext cx="511"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2" name="Rectangle 92"/>
            <p:cNvSpPr>
              <a:spLocks noChangeArrowheads="1"/>
            </p:cNvSpPr>
            <p:nvPr/>
          </p:nvSpPr>
          <p:spPr bwMode="auto">
            <a:xfrm>
              <a:off x="1329" y="1812"/>
              <a:ext cx="288" cy="13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3" name="Rectangle 93"/>
            <p:cNvSpPr>
              <a:spLocks noChangeArrowheads="1"/>
            </p:cNvSpPr>
            <p:nvPr/>
          </p:nvSpPr>
          <p:spPr bwMode="auto">
            <a:xfrm>
              <a:off x="1329" y="1812"/>
              <a:ext cx="288" cy="139"/>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4" name="Rectangle 94"/>
            <p:cNvSpPr>
              <a:spLocks noChangeArrowheads="1"/>
            </p:cNvSpPr>
            <p:nvPr/>
          </p:nvSpPr>
          <p:spPr bwMode="auto">
            <a:xfrm>
              <a:off x="1319" y="1803"/>
              <a:ext cx="149" cy="13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5" name="Rectangle 95"/>
            <p:cNvSpPr>
              <a:spLocks noChangeArrowheads="1"/>
            </p:cNvSpPr>
            <p:nvPr/>
          </p:nvSpPr>
          <p:spPr bwMode="auto">
            <a:xfrm>
              <a:off x="1468" y="1803"/>
              <a:ext cx="3" cy="13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6" name="Rectangle 96"/>
            <p:cNvSpPr>
              <a:spLocks noChangeArrowheads="1"/>
            </p:cNvSpPr>
            <p:nvPr/>
          </p:nvSpPr>
          <p:spPr bwMode="auto">
            <a:xfrm>
              <a:off x="1471" y="1803"/>
              <a:ext cx="3" cy="13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7" name="Rectangle 97"/>
            <p:cNvSpPr>
              <a:spLocks noChangeArrowheads="1"/>
            </p:cNvSpPr>
            <p:nvPr/>
          </p:nvSpPr>
          <p:spPr bwMode="auto">
            <a:xfrm>
              <a:off x="1474" y="1803"/>
              <a:ext cx="3" cy="13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8" name="Rectangle 98"/>
            <p:cNvSpPr>
              <a:spLocks noChangeArrowheads="1"/>
            </p:cNvSpPr>
            <p:nvPr/>
          </p:nvSpPr>
          <p:spPr bwMode="auto">
            <a:xfrm>
              <a:off x="1477" y="1803"/>
              <a:ext cx="4" cy="13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9" name="Rectangle 99"/>
            <p:cNvSpPr>
              <a:spLocks noChangeArrowheads="1"/>
            </p:cNvSpPr>
            <p:nvPr/>
          </p:nvSpPr>
          <p:spPr bwMode="auto">
            <a:xfrm>
              <a:off x="1481" y="1803"/>
              <a:ext cx="3" cy="13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0" name="Rectangle 100"/>
            <p:cNvSpPr>
              <a:spLocks noChangeArrowheads="1"/>
            </p:cNvSpPr>
            <p:nvPr/>
          </p:nvSpPr>
          <p:spPr bwMode="auto">
            <a:xfrm>
              <a:off x="1484" y="1803"/>
              <a:ext cx="6" cy="13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1" name="Rectangle 101"/>
            <p:cNvSpPr>
              <a:spLocks noChangeArrowheads="1"/>
            </p:cNvSpPr>
            <p:nvPr/>
          </p:nvSpPr>
          <p:spPr bwMode="auto">
            <a:xfrm>
              <a:off x="1490" y="1803"/>
              <a:ext cx="4" cy="13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2" name="Rectangle 102"/>
            <p:cNvSpPr>
              <a:spLocks noChangeArrowheads="1"/>
            </p:cNvSpPr>
            <p:nvPr/>
          </p:nvSpPr>
          <p:spPr bwMode="auto">
            <a:xfrm>
              <a:off x="1494" y="1803"/>
              <a:ext cx="3" cy="13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3" name="Rectangle 103"/>
            <p:cNvSpPr>
              <a:spLocks noChangeArrowheads="1"/>
            </p:cNvSpPr>
            <p:nvPr/>
          </p:nvSpPr>
          <p:spPr bwMode="auto">
            <a:xfrm>
              <a:off x="1497" y="1803"/>
              <a:ext cx="6" cy="13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4" name="Rectangle 104"/>
            <p:cNvSpPr>
              <a:spLocks noChangeArrowheads="1"/>
            </p:cNvSpPr>
            <p:nvPr/>
          </p:nvSpPr>
          <p:spPr bwMode="auto">
            <a:xfrm>
              <a:off x="1503" y="1803"/>
              <a:ext cx="4" cy="13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5" name="Rectangle 105"/>
            <p:cNvSpPr>
              <a:spLocks noChangeArrowheads="1"/>
            </p:cNvSpPr>
            <p:nvPr/>
          </p:nvSpPr>
          <p:spPr bwMode="auto">
            <a:xfrm>
              <a:off x="1507" y="1803"/>
              <a:ext cx="3" cy="13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6" name="Rectangle 106"/>
            <p:cNvSpPr>
              <a:spLocks noChangeArrowheads="1"/>
            </p:cNvSpPr>
            <p:nvPr/>
          </p:nvSpPr>
          <p:spPr bwMode="auto">
            <a:xfrm>
              <a:off x="1510" y="1803"/>
              <a:ext cx="3" cy="13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7" name="Rectangle 107"/>
            <p:cNvSpPr>
              <a:spLocks noChangeArrowheads="1"/>
            </p:cNvSpPr>
            <p:nvPr/>
          </p:nvSpPr>
          <p:spPr bwMode="auto">
            <a:xfrm>
              <a:off x="1513" y="1803"/>
              <a:ext cx="3" cy="13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8" name="Rectangle 108"/>
            <p:cNvSpPr>
              <a:spLocks noChangeArrowheads="1"/>
            </p:cNvSpPr>
            <p:nvPr/>
          </p:nvSpPr>
          <p:spPr bwMode="auto">
            <a:xfrm>
              <a:off x="1516" y="1803"/>
              <a:ext cx="3" cy="13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9" name="Rectangle 109"/>
            <p:cNvSpPr>
              <a:spLocks noChangeArrowheads="1"/>
            </p:cNvSpPr>
            <p:nvPr/>
          </p:nvSpPr>
          <p:spPr bwMode="auto">
            <a:xfrm>
              <a:off x="1519" y="1803"/>
              <a:ext cx="4" cy="13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0" name="Rectangle 110"/>
            <p:cNvSpPr>
              <a:spLocks noChangeArrowheads="1"/>
            </p:cNvSpPr>
            <p:nvPr/>
          </p:nvSpPr>
          <p:spPr bwMode="auto">
            <a:xfrm>
              <a:off x="1523" y="1803"/>
              <a:ext cx="3" cy="13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1" name="Rectangle 111"/>
            <p:cNvSpPr>
              <a:spLocks noChangeArrowheads="1"/>
            </p:cNvSpPr>
            <p:nvPr/>
          </p:nvSpPr>
          <p:spPr bwMode="auto">
            <a:xfrm>
              <a:off x="1526" y="1803"/>
              <a:ext cx="3" cy="13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2" name="Rectangle 112"/>
            <p:cNvSpPr>
              <a:spLocks noChangeArrowheads="1"/>
            </p:cNvSpPr>
            <p:nvPr/>
          </p:nvSpPr>
          <p:spPr bwMode="auto">
            <a:xfrm>
              <a:off x="1529" y="1803"/>
              <a:ext cx="3" cy="13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3" name="Rectangle 113"/>
            <p:cNvSpPr>
              <a:spLocks noChangeArrowheads="1"/>
            </p:cNvSpPr>
            <p:nvPr/>
          </p:nvSpPr>
          <p:spPr bwMode="auto">
            <a:xfrm>
              <a:off x="1532" y="1803"/>
              <a:ext cx="4" cy="13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4" name="Rectangle 114"/>
            <p:cNvSpPr>
              <a:spLocks noChangeArrowheads="1"/>
            </p:cNvSpPr>
            <p:nvPr/>
          </p:nvSpPr>
          <p:spPr bwMode="auto">
            <a:xfrm>
              <a:off x="1536" y="1803"/>
              <a:ext cx="3" cy="13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5" name="Rectangle 115"/>
            <p:cNvSpPr>
              <a:spLocks noChangeArrowheads="1"/>
            </p:cNvSpPr>
            <p:nvPr/>
          </p:nvSpPr>
          <p:spPr bwMode="auto">
            <a:xfrm>
              <a:off x="1539" y="1803"/>
              <a:ext cx="3" cy="13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6" name="Rectangle 116"/>
            <p:cNvSpPr>
              <a:spLocks noChangeArrowheads="1"/>
            </p:cNvSpPr>
            <p:nvPr/>
          </p:nvSpPr>
          <p:spPr bwMode="auto">
            <a:xfrm>
              <a:off x="1542" y="1803"/>
              <a:ext cx="3" cy="13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7" name="Rectangle 117"/>
            <p:cNvSpPr>
              <a:spLocks noChangeArrowheads="1"/>
            </p:cNvSpPr>
            <p:nvPr/>
          </p:nvSpPr>
          <p:spPr bwMode="auto">
            <a:xfrm>
              <a:off x="1545" y="1803"/>
              <a:ext cx="4" cy="13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8" name="Rectangle 118"/>
            <p:cNvSpPr>
              <a:spLocks noChangeArrowheads="1"/>
            </p:cNvSpPr>
            <p:nvPr/>
          </p:nvSpPr>
          <p:spPr bwMode="auto">
            <a:xfrm>
              <a:off x="1549" y="1803"/>
              <a:ext cx="3" cy="13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9" name="Rectangle 119"/>
            <p:cNvSpPr>
              <a:spLocks noChangeArrowheads="1"/>
            </p:cNvSpPr>
            <p:nvPr/>
          </p:nvSpPr>
          <p:spPr bwMode="auto">
            <a:xfrm>
              <a:off x="1552" y="1803"/>
              <a:ext cx="3" cy="13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0" name="Rectangle 120"/>
            <p:cNvSpPr>
              <a:spLocks noChangeArrowheads="1"/>
            </p:cNvSpPr>
            <p:nvPr/>
          </p:nvSpPr>
          <p:spPr bwMode="auto">
            <a:xfrm>
              <a:off x="1555" y="1803"/>
              <a:ext cx="3" cy="13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1" name="Rectangle 121"/>
            <p:cNvSpPr>
              <a:spLocks noChangeArrowheads="1"/>
            </p:cNvSpPr>
            <p:nvPr/>
          </p:nvSpPr>
          <p:spPr bwMode="auto">
            <a:xfrm>
              <a:off x="1558" y="1803"/>
              <a:ext cx="7" cy="13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2" name="Rectangle 122"/>
            <p:cNvSpPr>
              <a:spLocks noChangeArrowheads="1"/>
            </p:cNvSpPr>
            <p:nvPr/>
          </p:nvSpPr>
          <p:spPr bwMode="auto">
            <a:xfrm>
              <a:off x="1565" y="1803"/>
              <a:ext cx="3" cy="13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3" name="Rectangle 123"/>
            <p:cNvSpPr>
              <a:spLocks noChangeArrowheads="1"/>
            </p:cNvSpPr>
            <p:nvPr/>
          </p:nvSpPr>
          <p:spPr bwMode="auto">
            <a:xfrm>
              <a:off x="1568" y="1803"/>
              <a:ext cx="3" cy="13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4" name="Rectangle 124"/>
            <p:cNvSpPr>
              <a:spLocks noChangeArrowheads="1"/>
            </p:cNvSpPr>
            <p:nvPr/>
          </p:nvSpPr>
          <p:spPr bwMode="auto">
            <a:xfrm>
              <a:off x="1571" y="1803"/>
              <a:ext cx="3" cy="13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5" name="Rectangle 125"/>
            <p:cNvSpPr>
              <a:spLocks noChangeArrowheads="1"/>
            </p:cNvSpPr>
            <p:nvPr/>
          </p:nvSpPr>
          <p:spPr bwMode="auto">
            <a:xfrm>
              <a:off x="1574" y="1803"/>
              <a:ext cx="4" cy="13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6" name="Rectangle 126"/>
            <p:cNvSpPr>
              <a:spLocks noChangeArrowheads="1"/>
            </p:cNvSpPr>
            <p:nvPr/>
          </p:nvSpPr>
          <p:spPr bwMode="auto">
            <a:xfrm>
              <a:off x="1578" y="1803"/>
              <a:ext cx="6" cy="13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7" name="Rectangle 127"/>
            <p:cNvSpPr>
              <a:spLocks noChangeArrowheads="1"/>
            </p:cNvSpPr>
            <p:nvPr/>
          </p:nvSpPr>
          <p:spPr bwMode="auto">
            <a:xfrm>
              <a:off x="1584" y="1803"/>
              <a:ext cx="3" cy="13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8" name="Rectangle 128"/>
            <p:cNvSpPr>
              <a:spLocks noChangeArrowheads="1"/>
            </p:cNvSpPr>
            <p:nvPr/>
          </p:nvSpPr>
          <p:spPr bwMode="auto">
            <a:xfrm>
              <a:off x="1587" y="1803"/>
              <a:ext cx="7" cy="13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9" name="Rectangle 129"/>
            <p:cNvSpPr>
              <a:spLocks noChangeArrowheads="1"/>
            </p:cNvSpPr>
            <p:nvPr/>
          </p:nvSpPr>
          <p:spPr bwMode="auto">
            <a:xfrm>
              <a:off x="1594" y="1803"/>
              <a:ext cx="3" cy="13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0" name="Rectangle 130"/>
            <p:cNvSpPr>
              <a:spLocks noChangeArrowheads="1"/>
            </p:cNvSpPr>
            <p:nvPr/>
          </p:nvSpPr>
          <p:spPr bwMode="auto">
            <a:xfrm>
              <a:off x="1597" y="1803"/>
              <a:ext cx="3" cy="13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1" name="Rectangle 131"/>
            <p:cNvSpPr>
              <a:spLocks noChangeArrowheads="1"/>
            </p:cNvSpPr>
            <p:nvPr/>
          </p:nvSpPr>
          <p:spPr bwMode="auto">
            <a:xfrm>
              <a:off x="1600" y="1803"/>
              <a:ext cx="4" cy="13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2" name="Rectangle 132"/>
            <p:cNvSpPr>
              <a:spLocks noChangeArrowheads="1"/>
            </p:cNvSpPr>
            <p:nvPr/>
          </p:nvSpPr>
          <p:spPr bwMode="auto">
            <a:xfrm>
              <a:off x="1604" y="1803"/>
              <a:ext cx="3" cy="13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3" name="Rectangle 133"/>
            <p:cNvSpPr>
              <a:spLocks noChangeArrowheads="1"/>
            </p:cNvSpPr>
            <p:nvPr/>
          </p:nvSpPr>
          <p:spPr bwMode="auto">
            <a:xfrm>
              <a:off x="1319" y="1803"/>
              <a:ext cx="288" cy="139"/>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5" name="Rectangle 135"/>
            <p:cNvSpPr>
              <a:spLocks noChangeArrowheads="1"/>
            </p:cNvSpPr>
            <p:nvPr/>
          </p:nvSpPr>
          <p:spPr bwMode="auto">
            <a:xfrm>
              <a:off x="1345" y="1816"/>
              <a:ext cx="2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Transfor</a:t>
              </a:r>
              <a:r>
                <a:rPr kumimoji="0" lang="de-DE" altLang="de-DE" sz="700" b="1" i="0" u="none" strike="noStrike" cap="none" normalizeH="0" baseline="0" dirty="0">
                  <a:ln>
                    <a:noFill/>
                  </a:ln>
                  <a:solidFill>
                    <a:srgbClr val="000000"/>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06" name="Rectangle 136"/>
            <p:cNvSpPr>
              <a:spLocks noChangeArrowheads="1"/>
            </p:cNvSpPr>
            <p:nvPr/>
          </p:nvSpPr>
          <p:spPr bwMode="auto">
            <a:xfrm>
              <a:off x="614" y="2146"/>
              <a:ext cx="359"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7" name="Rectangle 137"/>
            <p:cNvSpPr>
              <a:spLocks noChangeArrowheads="1"/>
            </p:cNvSpPr>
            <p:nvPr/>
          </p:nvSpPr>
          <p:spPr bwMode="auto">
            <a:xfrm>
              <a:off x="614" y="2146"/>
              <a:ext cx="359"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8" name="Rectangle 138"/>
            <p:cNvSpPr>
              <a:spLocks noChangeArrowheads="1"/>
            </p:cNvSpPr>
            <p:nvPr/>
          </p:nvSpPr>
          <p:spPr bwMode="auto">
            <a:xfrm>
              <a:off x="604" y="2136"/>
              <a:ext cx="184"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9" name="Rectangle 139"/>
            <p:cNvSpPr>
              <a:spLocks noChangeArrowheads="1"/>
            </p:cNvSpPr>
            <p:nvPr/>
          </p:nvSpPr>
          <p:spPr bwMode="auto">
            <a:xfrm>
              <a:off x="788" y="2136"/>
              <a:ext cx="4" cy="288"/>
            </a:xfrm>
            <a:prstGeom prst="rect">
              <a:avLst/>
            </a:prstGeom>
            <a:solidFill>
              <a:srgbClr val="FC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0" name="Rectangle 140"/>
            <p:cNvSpPr>
              <a:spLocks noChangeArrowheads="1"/>
            </p:cNvSpPr>
            <p:nvPr/>
          </p:nvSpPr>
          <p:spPr bwMode="auto">
            <a:xfrm>
              <a:off x="792" y="2136"/>
              <a:ext cx="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1" name="Rectangle 141"/>
            <p:cNvSpPr>
              <a:spLocks noChangeArrowheads="1"/>
            </p:cNvSpPr>
            <p:nvPr/>
          </p:nvSpPr>
          <p:spPr bwMode="auto">
            <a:xfrm>
              <a:off x="795" y="2136"/>
              <a:ext cx="6"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2" name="Rectangle 142"/>
            <p:cNvSpPr>
              <a:spLocks noChangeArrowheads="1"/>
            </p:cNvSpPr>
            <p:nvPr/>
          </p:nvSpPr>
          <p:spPr bwMode="auto">
            <a:xfrm>
              <a:off x="801" y="2136"/>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3" name="Rectangle 143"/>
            <p:cNvSpPr>
              <a:spLocks noChangeArrowheads="1"/>
            </p:cNvSpPr>
            <p:nvPr/>
          </p:nvSpPr>
          <p:spPr bwMode="auto">
            <a:xfrm>
              <a:off x="804" y="2136"/>
              <a:ext cx="7"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4" name="Rectangle 144"/>
            <p:cNvSpPr>
              <a:spLocks noChangeArrowheads="1"/>
            </p:cNvSpPr>
            <p:nvPr/>
          </p:nvSpPr>
          <p:spPr bwMode="auto">
            <a:xfrm>
              <a:off x="811" y="2136"/>
              <a:ext cx="6"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5" name="Rectangle 145"/>
            <p:cNvSpPr>
              <a:spLocks noChangeArrowheads="1"/>
            </p:cNvSpPr>
            <p:nvPr/>
          </p:nvSpPr>
          <p:spPr bwMode="auto">
            <a:xfrm>
              <a:off x="817" y="2136"/>
              <a:ext cx="4"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6" name="Rectangle 146"/>
            <p:cNvSpPr>
              <a:spLocks noChangeArrowheads="1"/>
            </p:cNvSpPr>
            <p:nvPr/>
          </p:nvSpPr>
          <p:spPr bwMode="auto">
            <a:xfrm>
              <a:off x="821" y="2136"/>
              <a:ext cx="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7" name="Rectangle 147"/>
            <p:cNvSpPr>
              <a:spLocks noChangeArrowheads="1"/>
            </p:cNvSpPr>
            <p:nvPr/>
          </p:nvSpPr>
          <p:spPr bwMode="auto">
            <a:xfrm>
              <a:off x="827" y="2136"/>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8" name="Rectangle 148"/>
            <p:cNvSpPr>
              <a:spLocks noChangeArrowheads="1"/>
            </p:cNvSpPr>
            <p:nvPr/>
          </p:nvSpPr>
          <p:spPr bwMode="auto">
            <a:xfrm>
              <a:off x="834" y="2136"/>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9" name="Rectangle 149"/>
            <p:cNvSpPr>
              <a:spLocks noChangeArrowheads="1"/>
            </p:cNvSpPr>
            <p:nvPr/>
          </p:nvSpPr>
          <p:spPr bwMode="auto">
            <a:xfrm>
              <a:off x="837" y="2136"/>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0" name="Rectangle 150"/>
            <p:cNvSpPr>
              <a:spLocks noChangeArrowheads="1"/>
            </p:cNvSpPr>
            <p:nvPr/>
          </p:nvSpPr>
          <p:spPr bwMode="auto">
            <a:xfrm>
              <a:off x="840" y="2136"/>
              <a:ext cx="7"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1" name="Rectangle 151"/>
            <p:cNvSpPr>
              <a:spLocks noChangeArrowheads="1"/>
            </p:cNvSpPr>
            <p:nvPr/>
          </p:nvSpPr>
          <p:spPr bwMode="auto">
            <a:xfrm>
              <a:off x="847" y="2136"/>
              <a:ext cx="3" cy="288"/>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2" name="Rectangle 152"/>
            <p:cNvSpPr>
              <a:spLocks noChangeArrowheads="1"/>
            </p:cNvSpPr>
            <p:nvPr/>
          </p:nvSpPr>
          <p:spPr bwMode="auto">
            <a:xfrm>
              <a:off x="850" y="2136"/>
              <a:ext cx="6"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3" name="Rectangle 153"/>
            <p:cNvSpPr>
              <a:spLocks noChangeArrowheads="1"/>
            </p:cNvSpPr>
            <p:nvPr/>
          </p:nvSpPr>
          <p:spPr bwMode="auto">
            <a:xfrm>
              <a:off x="856" y="2136"/>
              <a:ext cx="3"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4" name="Rectangle 154"/>
            <p:cNvSpPr>
              <a:spLocks noChangeArrowheads="1"/>
            </p:cNvSpPr>
            <p:nvPr/>
          </p:nvSpPr>
          <p:spPr bwMode="auto">
            <a:xfrm>
              <a:off x="859" y="2136"/>
              <a:ext cx="4"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5" name="Rectangle 155"/>
            <p:cNvSpPr>
              <a:spLocks noChangeArrowheads="1"/>
            </p:cNvSpPr>
            <p:nvPr/>
          </p:nvSpPr>
          <p:spPr bwMode="auto">
            <a:xfrm>
              <a:off x="863" y="2136"/>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6" name="Rectangle 156"/>
            <p:cNvSpPr>
              <a:spLocks noChangeArrowheads="1"/>
            </p:cNvSpPr>
            <p:nvPr/>
          </p:nvSpPr>
          <p:spPr bwMode="auto">
            <a:xfrm>
              <a:off x="866" y="2136"/>
              <a:ext cx="6"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7" name="Rectangle 157"/>
            <p:cNvSpPr>
              <a:spLocks noChangeArrowheads="1"/>
            </p:cNvSpPr>
            <p:nvPr/>
          </p:nvSpPr>
          <p:spPr bwMode="auto">
            <a:xfrm>
              <a:off x="872" y="2136"/>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8" name="Rectangle 158"/>
            <p:cNvSpPr>
              <a:spLocks noChangeArrowheads="1"/>
            </p:cNvSpPr>
            <p:nvPr/>
          </p:nvSpPr>
          <p:spPr bwMode="auto">
            <a:xfrm>
              <a:off x="876" y="2136"/>
              <a:ext cx="3" cy="288"/>
            </a:xfrm>
            <a:prstGeom prst="rect">
              <a:avLst/>
            </a:prstGeom>
            <a:solidFill>
              <a:srgbClr val="F2E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9" name="Rectangle 159"/>
            <p:cNvSpPr>
              <a:spLocks noChangeArrowheads="1"/>
            </p:cNvSpPr>
            <p:nvPr/>
          </p:nvSpPr>
          <p:spPr bwMode="auto">
            <a:xfrm>
              <a:off x="879" y="2136"/>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0" name="Rectangle 160"/>
            <p:cNvSpPr>
              <a:spLocks noChangeArrowheads="1"/>
            </p:cNvSpPr>
            <p:nvPr/>
          </p:nvSpPr>
          <p:spPr bwMode="auto">
            <a:xfrm>
              <a:off x="882" y="2136"/>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1" name="Rectangle 161"/>
            <p:cNvSpPr>
              <a:spLocks noChangeArrowheads="1"/>
            </p:cNvSpPr>
            <p:nvPr/>
          </p:nvSpPr>
          <p:spPr bwMode="auto">
            <a:xfrm>
              <a:off x="885" y="2136"/>
              <a:ext cx="4" cy="288"/>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2" name="Rectangle 162"/>
            <p:cNvSpPr>
              <a:spLocks noChangeArrowheads="1"/>
            </p:cNvSpPr>
            <p:nvPr/>
          </p:nvSpPr>
          <p:spPr bwMode="auto">
            <a:xfrm>
              <a:off x="889" y="2136"/>
              <a:ext cx="3"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3" name="Rectangle 163"/>
            <p:cNvSpPr>
              <a:spLocks noChangeArrowheads="1"/>
            </p:cNvSpPr>
            <p:nvPr/>
          </p:nvSpPr>
          <p:spPr bwMode="auto">
            <a:xfrm>
              <a:off x="892" y="2136"/>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4" name="Rectangle 164"/>
            <p:cNvSpPr>
              <a:spLocks noChangeArrowheads="1"/>
            </p:cNvSpPr>
            <p:nvPr/>
          </p:nvSpPr>
          <p:spPr bwMode="auto">
            <a:xfrm>
              <a:off x="895" y="2136"/>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5" name="Rectangle 165"/>
            <p:cNvSpPr>
              <a:spLocks noChangeArrowheads="1"/>
            </p:cNvSpPr>
            <p:nvPr/>
          </p:nvSpPr>
          <p:spPr bwMode="auto">
            <a:xfrm>
              <a:off x="898" y="2136"/>
              <a:ext cx="4"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6" name="Rectangle 166"/>
            <p:cNvSpPr>
              <a:spLocks noChangeArrowheads="1"/>
            </p:cNvSpPr>
            <p:nvPr/>
          </p:nvSpPr>
          <p:spPr bwMode="auto">
            <a:xfrm>
              <a:off x="902" y="2136"/>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7" name="Rectangle 167"/>
            <p:cNvSpPr>
              <a:spLocks noChangeArrowheads="1"/>
            </p:cNvSpPr>
            <p:nvPr/>
          </p:nvSpPr>
          <p:spPr bwMode="auto">
            <a:xfrm>
              <a:off x="905" y="2136"/>
              <a:ext cx="3"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8" name="Rectangle 168"/>
            <p:cNvSpPr>
              <a:spLocks noChangeArrowheads="1"/>
            </p:cNvSpPr>
            <p:nvPr/>
          </p:nvSpPr>
          <p:spPr bwMode="auto">
            <a:xfrm>
              <a:off x="908" y="2136"/>
              <a:ext cx="6"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9" name="Rectangle 169"/>
            <p:cNvSpPr>
              <a:spLocks noChangeArrowheads="1"/>
            </p:cNvSpPr>
            <p:nvPr/>
          </p:nvSpPr>
          <p:spPr bwMode="auto">
            <a:xfrm>
              <a:off x="914" y="2136"/>
              <a:ext cx="4" cy="288"/>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0" name="Rectangle 170"/>
            <p:cNvSpPr>
              <a:spLocks noChangeArrowheads="1"/>
            </p:cNvSpPr>
            <p:nvPr/>
          </p:nvSpPr>
          <p:spPr bwMode="auto">
            <a:xfrm>
              <a:off x="918" y="2136"/>
              <a:ext cx="6"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1" name="Rectangle 171"/>
            <p:cNvSpPr>
              <a:spLocks noChangeArrowheads="1"/>
            </p:cNvSpPr>
            <p:nvPr/>
          </p:nvSpPr>
          <p:spPr bwMode="auto">
            <a:xfrm>
              <a:off x="924" y="2136"/>
              <a:ext cx="3" cy="288"/>
            </a:xfrm>
            <a:prstGeom prst="rect">
              <a:avLst/>
            </a:prstGeom>
            <a:solidFill>
              <a:srgbClr val="EC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2" name="Rectangle 172"/>
            <p:cNvSpPr>
              <a:spLocks noChangeArrowheads="1"/>
            </p:cNvSpPr>
            <p:nvPr/>
          </p:nvSpPr>
          <p:spPr bwMode="auto">
            <a:xfrm>
              <a:off x="927" y="2136"/>
              <a:ext cx="7"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3" name="Rectangle 173"/>
            <p:cNvSpPr>
              <a:spLocks noChangeArrowheads="1"/>
            </p:cNvSpPr>
            <p:nvPr/>
          </p:nvSpPr>
          <p:spPr bwMode="auto">
            <a:xfrm>
              <a:off x="934" y="2136"/>
              <a:ext cx="3"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4" name="Rectangle 174"/>
            <p:cNvSpPr>
              <a:spLocks noChangeArrowheads="1"/>
            </p:cNvSpPr>
            <p:nvPr/>
          </p:nvSpPr>
          <p:spPr bwMode="auto">
            <a:xfrm>
              <a:off x="937" y="2136"/>
              <a:ext cx="3" cy="288"/>
            </a:xfrm>
            <a:prstGeom prst="rect">
              <a:avLst/>
            </a:prstGeom>
            <a:solidFill>
              <a:srgbClr val="EB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5" name="Rectangle 175"/>
            <p:cNvSpPr>
              <a:spLocks noChangeArrowheads="1"/>
            </p:cNvSpPr>
            <p:nvPr/>
          </p:nvSpPr>
          <p:spPr bwMode="auto">
            <a:xfrm>
              <a:off x="940" y="2136"/>
              <a:ext cx="4"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6" name="Rectangle 176"/>
            <p:cNvSpPr>
              <a:spLocks noChangeArrowheads="1"/>
            </p:cNvSpPr>
            <p:nvPr/>
          </p:nvSpPr>
          <p:spPr bwMode="auto">
            <a:xfrm>
              <a:off x="944" y="2136"/>
              <a:ext cx="3" cy="288"/>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7" name="Rectangle 177"/>
            <p:cNvSpPr>
              <a:spLocks noChangeArrowheads="1"/>
            </p:cNvSpPr>
            <p:nvPr/>
          </p:nvSpPr>
          <p:spPr bwMode="auto">
            <a:xfrm>
              <a:off x="947" y="2136"/>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8" name="Rectangle 178"/>
            <p:cNvSpPr>
              <a:spLocks noChangeArrowheads="1"/>
            </p:cNvSpPr>
            <p:nvPr/>
          </p:nvSpPr>
          <p:spPr bwMode="auto">
            <a:xfrm>
              <a:off x="950" y="2136"/>
              <a:ext cx="3"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9" name="Rectangle 179"/>
            <p:cNvSpPr>
              <a:spLocks noChangeArrowheads="1"/>
            </p:cNvSpPr>
            <p:nvPr/>
          </p:nvSpPr>
          <p:spPr bwMode="auto">
            <a:xfrm>
              <a:off x="953" y="2136"/>
              <a:ext cx="4"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0" name="Rectangle 180"/>
            <p:cNvSpPr>
              <a:spLocks noChangeArrowheads="1"/>
            </p:cNvSpPr>
            <p:nvPr/>
          </p:nvSpPr>
          <p:spPr bwMode="auto">
            <a:xfrm>
              <a:off x="957" y="2136"/>
              <a:ext cx="3" cy="288"/>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1" name="Rectangle 181"/>
            <p:cNvSpPr>
              <a:spLocks noChangeArrowheads="1"/>
            </p:cNvSpPr>
            <p:nvPr/>
          </p:nvSpPr>
          <p:spPr bwMode="auto">
            <a:xfrm>
              <a:off x="960" y="2136"/>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2" name="Rectangle 182"/>
            <p:cNvSpPr>
              <a:spLocks noChangeArrowheads="1"/>
            </p:cNvSpPr>
            <p:nvPr/>
          </p:nvSpPr>
          <p:spPr bwMode="auto">
            <a:xfrm>
              <a:off x="604" y="2136"/>
              <a:ext cx="359"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4" name="Rectangle 184"/>
            <p:cNvSpPr>
              <a:spLocks noChangeArrowheads="1"/>
            </p:cNvSpPr>
            <p:nvPr/>
          </p:nvSpPr>
          <p:spPr bwMode="auto">
            <a:xfrm>
              <a:off x="580" y="2129"/>
              <a:ext cx="4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Linear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55" name="Line 185"/>
            <p:cNvSpPr>
              <a:spLocks noChangeShapeType="1"/>
            </p:cNvSpPr>
            <p:nvPr/>
          </p:nvSpPr>
          <p:spPr bwMode="auto">
            <a:xfrm>
              <a:off x="604" y="2256"/>
              <a:ext cx="359"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6" name="Rectangle 186"/>
            <p:cNvSpPr>
              <a:spLocks noChangeArrowheads="1"/>
            </p:cNvSpPr>
            <p:nvPr/>
          </p:nvSpPr>
          <p:spPr bwMode="auto">
            <a:xfrm>
              <a:off x="620" y="2269"/>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57" name="Rectangle 187"/>
            <p:cNvSpPr>
              <a:spLocks noChangeArrowheads="1"/>
            </p:cNvSpPr>
            <p:nvPr/>
          </p:nvSpPr>
          <p:spPr bwMode="auto">
            <a:xfrm>
              <a:off x="675" y="2269"/>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factor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58" name="Line 188"/>
            <p:cNvSpPr>
              <a:spLocks noChangeShapeType="1"/>
            </p:cNvSpPr>
            <p:nvPr/>
          </p:nvSpPr>
          <p:spPr bwMode="auto">
            <a:xfrm>
              <a:off x="675" y="2307"/>
              <a:ext cx="220"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9" name="Rectangle 189"/>
            <p:cNvSpPr>
              <a:spLocks noChangeArrowheads="1"/>
            </p:cNvSpPr>
            <p:nvPr/>
          </p:nvSpPr>
          <p:spPr bwMode="auto">
            <a:xfrm>
              <a:off x="620" y="2311"/>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0" name="Rectangle 190"/>
            <p:cNvSpPr>
              <a:spLocks noChangeArrowheads="1"/>
            </p:cNvSpPr>
            <p:nvPr/>
          </p:nvSpPr>
          <p:spPr bwMode="auto">
            <a:xfrm>
              <a:off x="675" y="2311"/>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offset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1" name="Line 191"/>
            <p:cNvSpPr>
              <a:spLocks noChangeShapeType="1"/>
            </p:cNvSpPr>
            <p:nvPr/>
          </p:nvSpPr>
          <p:spPr bwMode="auto">
            <a:xfrm>
              <a:off x="675" y="2349"/>
              <a:ext cx="21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2" name="Rectangle 192"/>
            <p:cNvSpPr>
              <a:spLocks noChangeArrowheads="1"/>
            </p:cNvSpPr>
            <p:nvPr/>
          </p:nvSpPr>
          <p:spPr bwMode="auto">
            <a:xfrm>
              <a:off x="1222" y="2146"/>
              <a:ext cx="505"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3" name="Rectangle 193"/>
            <p:cNvSpPr>
              <a:spLocks noChangeArrowheads="1"/>
            </p:cNvSpPr>
            <p:nvPr/>
          </p:nvSpPr>
          <p:spPr bwMode="auto">
            <a:xfrm>
              <a:off x="1222" y="2146"/>
              <a:ext cx="505"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4" name="Rectangle 194"/>
            <p:cNvSpPr>
              <a:spLocks noChangeArrowheads="1"/>
            </p:cNvSpPr>
            <p:nvPr/>
          </p:nvSpPr>
          <p:spPr bwMode="auto">
            <a:xfrm>
              <a:off x="1212" y="2136"/>
              <a:ext cx="262"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5" name="Rectangle 195"/>
            <p:cNvSpPr>
              <a:spLocks noChangeArrowheads="1"/>
            </p:cNvSpPr>
            <p:nvPr/>
          </p:nvSpPr>
          <p:spPr bwMode="auto">
            <a:xfrm>
              <a:off x="1474" y="2136"/>
              <a:ext cx="1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6" name="Rectangle 196"/>
            <p:cNvSpPr>
              <a:spLocks noChangeArrowheads="1"/>
            </p:cNvSpPr>
            <p:nvPr/>
          </p:nvSpPr>
          <p:spPr bwMode="auto">
            <a:xfrm>
              <a:off x="1487" y="2136"/>
              <a:ext cx="16" cy="288"/>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7" name="Rectangle 197"/>
            <p:cNvSpPr>
              <a:spLocks noChangeArrowheads="1"/>
            </p:cNvSpPr>
            <p:nvPr/>
          </p:nvSpPr>
          <p:spPr bwMode="auto">
            <a:xfrm>
              <a:off x="1503" y="2136"/>
              <a:ext cx="13"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8" name="Rectangle 198"/>
            <p:cNvSpPr>
              <a:spLocks noChangeArrowheads="1"/>
            </p:cNvSpPr>
            <p:nvPr/>
          </p:nvSpPr>
          <p:spPr bwMode="auto">
            <a:xfrm>
              <a:off x="1516" y="2136"/>
              <a:ext cx="1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9" name="Rectangle 199"/>
            <p:cNvSpPr>
              <a:spLocks noChangeArrowheads="1"/>
            </p:cNvSpPr>
            <p:nvPr/>
          </p:nvSpPr>
          <p:spPr bwMode="auto">
            <a:xfrm>
              <a:off x="1532" y="2136"/>
              <a:ext cx="13" cy="288"/>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0" name="Rectangle 200"/>
            <p:cNvSpPr>
              <a:spLocks noChangeArrowheads="1"/>
            </p:cNvSpPr>
            <p:nvPr/>
          </p:nvSpPr>
          <p:spPr bwMode="auto">
            <a:xfrm>
              <a:off x="1545" y="2136"/>
              <a:ext cx="1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1" name="Rectangle 201"/>
            <p:cNvSpPr>
              <a:spLocks noChangeArrowheads="1"/>
            </p:cNvSpPr>
            <p:nvPr/>
          </p:nvSpPr>
          <p:spPr bwMode="auto">
            <a:xfrm>
              <a:off x="1558" y="2136"/>
              <a:ext cx="1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2" name="Rectangle 202"/>
            <p:cNvSpPr>
              <a:spLocks noChangeArrowheads="1"/>
            </p:cNvSpPr>
            <p:nvPr/>
          </p:nvSpPr>
          <p:spPr bwMode="auto">
            <a:xfrm>
              <a:off x="1571" y="2136"/>
              <a:ext cx="16"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3" name="Rectangle 203"/>
            <p:cNvSpPr>
              <a:spLocks noChangeArrowheads="1"/>
            </p:cNvSpPr>
            <p:nvPr/>
          </p:nvSpPr>
          <p:spPr bwMode="auto">
            <a:xfrm>
              <a:off x="1587" y="2136"/>
              <a:ext cx="13"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4" name="Rectangle 204"/>
            <p:cNvSpPr>
              <a:spLocks noChangeArrowheads="1"/>
            </p:cNvSpPr>
            <p:nvPr/>
          </p:nvSpPr>
          <p:spPr bwMode="auto">
            <a:xfrm>
              <a:off x="1600" y="2136"/>
              <a:ext cx="1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9" name="Rectangle 206"/>
          <p:cNvSpPr>
            <a:spLocks noChangeArrowheads="1"/>
          </p:cNvSpPr>
          <p:nvPr/>
        </p:nvSpPr>
        <p:spPr bwMode="auto">
          <a:xfrm>
            <a:off x="2560638" y="3390901"/>
            <a:ext cx="20637" cy="457200"/>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Rectangle 207"/>
          <p:cNvSpPr>
            <a:spLocks noChangeArrowheads="1"/>
          </p:cNvSpPr>
          <p:nvPr/>
        </p:nvSpPr>
        <p:spPr bwMode="auto">
          <a:xfrm>
            <a:off x="2581275" y="3390901"/>
            <a:ext cx="20637"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Rectangle 208"/>
          <p:cNvSpPr>
            <a:spLocks noChangeArrowheads="1"/>
          </p:cNvSpPr>
          <p:nvPr/>
        </p:nvSpPr>
        <p:spPr bwMode="auto">
          <a:xfrm>
            <a:off x="2601913" y="3390901"/>
            <a:ext cx="20637"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Rectangle 209"/>
          <p:cNvSpPr>
            <a:spLocks noChangeArrowheads="1"/>
          </p:cNvSpPr>
          <p:nvPr/>
        </p:nvSpPr>
        <p:spPr bwMode="auto">
          <a:xfrm>
            <a:off x="2622550" y="3390901"/>
            <a:ext cx="25400"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Rectangle 210"/>
          <p:cNvSpPr>
            <a:spLocks noChangeArrowheads="1"/>
          </p:cNvSpPr>
          <p:nvPr/>
        </p:nvSpPr>
        <p:spPr bwMode="auto">
          <a:xfrm>
            <a:off x="2647950" y="3390901"/>
            <a:ext cx="25400"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Rectangle 211"/>
          <p:cNvSpPr>
            <a:spLocks noChangeArrowheads="1"/>
          </p:cNvSpPr>
          <p:nvPr/>
        </p:nvSpPr>
        <p:spPr bwMode="auto">
          <a:xfrm>
            <a:off x="2673350" y="3390901"/>
            <a:ext cx="20637"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Rectangle 212"/>
          <p:cNvSpPr>
            <a:spLocks noChangeArrowheads="1"/>
          </p:cNvSpPr>
          <p:nvPr/>
        </p:nvSpPr>
        <p:spPr bwMode="auto">
          <a:xfrm>
            <a:off x="2693988" y="3390901"/>
            <a:ext cx="20637"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Rectangle 213"/>
          <p:cNvSpPr>
            <a:spLocks noChangeArrowheads="1"/>
          </p:cNvSpPr>
          <p:nvPr/>
        </p:nvSpPr>
        <p:spPr bwMode="auto">
          <a:xfrm>
            <a:off x="2714625" y="3390901"/>
            <a:ext cx="11112" cy="457200"/>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Rectangle 214"/>
          <p:cNvSpPr>
            <a:spLocks noChangeArrowheads="1"/>
          </p:cNvSpPr>
          <p:nvPr/>
        </p:nvSpPr>
        <p:spPr bwMode="auto">
          <a:xfrm>
            <a:off x="1924050" y="3390901"/>
            <a:ext cx="801687"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 name="Rectangle 216"/>
          <p:cNvSpPr>
            <a:spLocks noChangeArrowheads="1"/>
          </p:cNvSpPr>
          <p:nvPr/>
        </p:nvSpPr>
        <p:spPr bwMode="auto">
          <a:xfrm>
            <a:off x="2004897" y="3525839"/>
            <a:ext cx="6684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IntegerMapping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0" name="Rectangle 217"/>
          <p:cNvSpPr>
            <a:spLocks noChangeArrowheads="1"/>
          </p:cNvSpPr>
          <p:nvPr/>
        </p:nvSpPr>
        <p:spPr bwMode="auto">
          <a:xfrm>
            <a:off x="2109788"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218"/>
          <p:cNvSpPr>
            <a:spLocks noChangeArrowheads="1"/>
          </p:cNvSpPr>
          <p:nvPr/>
        </p:nvSpPr>
        <p:spPr bwMode="auto">
          <a:xfrm>
            <a:off x="2109788"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 name="Rectangle 219"/>
          <p:cNvSpPr>
            <a:spLocks noChangeArrowheads="1"/>
          </p:cNvSpPr>
          <p:nvPr/>
        </p:nvSpPr>
        <p:spPr bwMode="auto">
          <a:xfrm>
            <a:off x="2093913"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Rectangle 220"/>
          <p:cNvSpPr>
            <a:spLocks noChangeArrowheads="1"/>
          </p:cNvSpPr>
          <p:nvPr/>
        </p:nvSpPr>
        <p:spPr bwMode="auto">
          <a:xfrm>
            <a:off x="2330450"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Rectangle 221"/>
          <p:cNvSpPr>
            <a:spLocks noChangeArrowheads="1"/>
          </p:cNvSpPr>
          <p:nvPr/>
        </p:nvSpPr>
        <p:spPr bwMode="auto">
          <a:xfrm>
            <a:off x="2335213"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Rectangle 222"/>
          <p:cNvSpPr>
            <a:spLocks noChangeArrowheads="1"/>
          </p:cNvSpPr>
          <p:nvPr/>
        </p:nvSpPr>
        <p:spPr bwMode="auto">
          <a:xfrm>
            <a:off x="2339975"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Rectangle 223"/>
          <p:cNvSpPr>
            <a:spLocks noChangeArrowheads="1"/>
          </p:cNvSpPr>
          <p:nvPr/>
        </p:nvSpPr>
        <p:spPr bwMode="auto">
          <a:xfrm>
            <a:off x="2344738" y="4068763"/>
            <a:ext cx="6350"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224"/>
          <p:cNvSpPr>
            <a:spLocks noChangeArrowheads="1"/>
          </p:cNvSpPr>
          <p:nvPr/>
        </p:nvSpPr>
        <p:spPr bwMode="auto">
          <a:xfrm>
            <a:off x="2351088" y="4068763"/>
            <a:ext cx="4762"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Rectangle 225"/>
          <p:cNvSpPr>
            <a:spLocks noChangeArrowheads="1"/>
          </p:cNvSpPr>
          <p:nvPr/>
        </p:nvSpPr>
        <p:spPr bwMode="auto">
          <a:xfrm>
            <a:off x="2355850"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Rectangle 226"/>
          <p:cNvSpPr>
            <a:spLocks noChangeArrowheads="1"/>
          </p:cNvSpPr>
          <p:nvPr/>
        </p:nvSpPr>
        <p:spPr bwMode="auto">
          <a:xfrm>
            <a:off x="2365375" y="4068763"/>
            <a:ext cx="63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227"/>
          <p:cNvSpPr>
            <a:spLocks noChangeArrowheads="1"/>
          </p:cNvSpPr>
          <p:nvPr/>
        </p:nvSpPr>
        <p:spPr bwMode="auto">
          <a:xfrm>
            <a:off x="2371725" y="4068763"/>
            <a:ext cx="4762"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228"/>
          <p:cNvSpPr>
            <a:spLocks noChangeArrowheads="1"/>
          </p:cNvSpPr>
          <p:nvPr/>
        </p:nvSpPr>
        <p:spPr bwMode="auto">
          <a:xfrm>
            <a:off x="2376488"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229"/>
          <p:cNvSpPr>
            <a:spLocks noChangeArrowheads="1"/>
          </p:cNvSpPr>
          <p:nvPr/>
        </p:nvSpPr>
        <p:spPr bwMode="auto">
          <a:xfrm>
            <a:off x="2386013" y="4068763"/>
            <a:ext cx="6350"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230"/>
          <p:cNvSpPr>
            <a:spLocks noChangeArrowheads="1"/>
          </p:cNvSpPr>
          <p:nvPr/>
        </p:nvSpPr>
        <p:spPr bwMode="auto">
          <a:xfrm>
            <a:off x="2392363" y="4068763"/>
            <a:ext cx="4762"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231"/>
          <p:cNvSpPr>
            <a:spLocks noChangeArrowheads="1"/>
          </p:cNvSpPr>
          <p:nvPr/>
        </p:nvSpPr>
        <p:spPr bwMode="auto">
          <a:xfrm>
            <a:off x="2397125"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232"/>
          <p:cNvSpPr>
            <a:spLocks noChangeArrowheads="1"/>
          </p:cNvSpPr>
          <p:nvPr/>
        </p:nvSpPr>
        <p:spPr bwMode="auto">
          <a:xfrm>
            <a:off x="2401888"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233"/>
          <p:cNvSpPr>
            <a:spLocks noChangeArrowheads="1"/>
          </p:cNvSpPr>
          <p:nvPr/>
        </p:nvSpPr>
        <p:spPr bwMode="auto">
          <a:xfrm>
            <a:off x="2406650"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234"/>
          <p:cNvSpPr>
            <a:spLocks noChangeArrowheads="1"/>
          </p:cNvSpPr>
          <p:nvPr/>
        </p:nvSpPr>
        <p:spPr bwMode="auto">
          <a:xfrm>
            <a:off x="2411413"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Rectangle 235"/>
          <p:cNvSpPr>
            <a:spLocks noChangeArrowheads="1"/>
          </p:cNvSpPr>
          <p:nvPr/>
        </p:nvSpPr>
        <p:spPr bwMode="auto">
          <a:xfrm>
            <a:off x="2417763"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 name="Rectangle 236"/>
          <p:cNvSpPr>
            <a:spLocks noChangeArrowheads="1"/>
          </p:cNvSpPr>
          <p:nvPr/>
        </p:nvSpPr>
        <p:spPr bwMode="auto">
          <a:xfrm>
            <a:off x="2422525"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Rectangle 237"/>
          <p:cNvSpPr>
            <a:spLocks noChangeArrowheads="1"/>
          </p:cNvSpPr>
          <p:nvPr/>
        </p:nvSpPr>
        <p:spPr bwMode="auto">
          <a:xfrm>
            <a:off x="2427288"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Rectangle 238"/>
          <p:cNvSpPr>
            <a:spLocks noChangeArrowheads="1"/>
          </p:cNvSpPr>
          <p:nvPr/>
        </p:nvSpPr>
        <p:spPr bwMode="auto">
          <a:xfrm>
            <a:off x="2432050" y="4068763"/>
            <a:ext cx="6350"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Rectangle 239"/>
          <p:cNvSpPr>
            <a:spLocks noChangeArrowheads="1"/>
          </p:cNvSpPr>
          <p:nvPr/>
        </p:nvSpPr>
        <p:spPr bwMode="auto">
          <a:xfrm>
            <a:off x="2438400" y="4068763"/>
            <a:ext cx="4762"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Rectangle 240"/>
          <p:cNvSpPr>
            <a:spLocks noChangeArrowheads="1"/>
          </p:cNvSpPr>
          <p:nvPr/>
        </p:nvSpPr>
        <p:spPr bwMode="auto">
          <a:xfrm>
            <a:off x="2443163"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Rectangle 241"/>
          <p:cNvSpPr>
            <a:spLocks noChangeArrowheads="1"/>
          </p:cNvSpPr>
          <p:nvPr/>
        </p:nvSpPr>
        <p:spPr bwMode="auto">
          <a:xfrm>
            <a:off x="2447925"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Rectangle 242"/>
          <p:cNvSpPr>
            <a:spLocks noChangeArrowheads="1"/>
          </p:cNvSpPr>
          <p:nvPr/>
        </p:nvSpPr>
        <p:spPr bwMode="auto">
          <a:xfrm>
            <a:off x="2452688" y="4068763"/>
            <a:ext cx="6350"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Rectangle 243"/>
          <p:cNvSpPr>
            <a:spLocks noChangeArrowheads="1"/>
          </p:cNvSpPr>
          <p:nvPr/>
        </p:nvSpPr>
        <p:spPr bwMode="auto">
          <a:xfrm>
            <a:off x="2459038" y="4068763"/>
            <a:ext cx="4762"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Rectangle 244"/>
          <p:cNvSpPr>
            <a:spLocks noChangeArrowheads="1"/>
          </p:cNvSpPr>
          <p:nvPr/>
        </p:nvSpPr>
        <p:spPr bwMode="auto">
          <a:xfrm>
            <a:off x="2463800"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Rectangle 245"/>
          <p:cNvSpPr>
            <a:spLocks noChangeArrowheads="1"/>
          </p:cNvSpPr>
          <p:nvPr/>
        </p:nvSpPr>
        <p:spPr bwMode="auto">
          <a:xfrm>
            <a:off x="2468563"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Rectangle 246"/>
          <p:cNvSpPr>
            <a:spLocks noChangeArrowheads="1"/>
          </p:cNvSpPr>
          <p:nvPr/>
        </p:nvSpPr>
        <p:spPr bwMode="auto">
          <a:xfrm>
            <a:off x="2473325"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247"/>
          <p:cNvSpPr>
            <a:spLocks noChangeArrowheads="1"/>
          </p:cNvSpPr>
          <p:nvPr/>
        </p:nvSpPr>
        <p:spPr bwMode="auto">
          <a:xfrm>
            <a:off x="2484438"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248"/>
          <p:cNvSpPr>
            <a:spLocks noChangeArrowheads="1"/>
          </p:cNvSpPr>
          <p:nvPr/>
        </p:nvSpPr>
        <p:spPr bwMode="auto">
          <a:xfrm>
            <a:off x="2489200"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249"/>
          <p:cNvSpPr>
            <a:spLocks noChangeArrowheads="1"/>
          </p:cNvSpPr>
          <p:nvPr/>
        </p:nvSpPr>
        <p:spPr bwMode="auto">
          <a:xfrm>
            <a:off x="2493963"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Rectangle 250"/>
          <p:cNvSpPr>
            <a:spLocks noChangeArrowheads="1"/>
          </p:cNvSpPr>
          <p:nvPr/>
        </p:nvSpPr>
        <p:spPr bwMode="auto">
          <a:xfrm>
            <a:off x="2498725"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Rectangle 251"/>
          <p:cNvSpPr>
            <a:spLocks noChangeArrowheads="1"/>
          </p:cNvSpPr>
          <p:nvPr/>
        </p:nvSpPr>
        <p:spPr bwMode="auto">
          <a:xfrm>
            <a:off x="2505075"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Rectangle 252"/>
          <p:cNvSpPr>
            <a:spLocks noChangeArrowheads="1"/>
          </p:cNvSpPr>
          <p:nvPr/>
        </p:nvSpPr>
        <p:spPr bwMode="auto">
          <a:xfrm>
            <a:off x="2514600"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 name="Rectangle 253"/>
          <p:cNvSpPr>
            <a:spLocks noChangeArrowheads="1"/>
          </p:cNvSpPr>
          <p:nvPr/>
        </p:nvSpPr>
        <p:spPr bwMode="auto">
          <a:xfrm>
            <a:off x="2519363"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Rectangle 254"/>
          <p:cNvSpPr>
            <a:spLocks noChangeArrowheads="1"/>
          </p:cNvSpPr>
          <p:nvPr/>
        </p:nvSpPr>
        <p:spPr bwMode="auto">
          <a:xfrm>
            <a:off x="2530475"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Rectangle 255"/>
          <p:cNvSpPr>
            <a:spLocks noChangeArrowheads="1"/>
          </p:cNvSpPr>
          <p:nvPr/>
        </p:nvSpPr>
        <p:spPr bwMode="auto">
          <a:xfrm>
            <a:off x="2535238"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Rectangle 256"/>
          <p:cNvSpPr>
            <a:spLocks noChangeArrowheads="1"/>
          </p:cNvSpPr>
          <p:nvPr/>
        </p:nvSpPr>
        <p:spPr bwMode="auto">
          <a:xfrm>
            <a:off x="2540000" y="4068763"/>
            <a:ext cx="6350"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 name="Rectangle 257"/>
          <p:cNvSpPr>
            <a:spLocks noChangeArrowheads="1"/>
          </p:cNvSpPr>
          <p:nvPr/>
        </p:nvSpPr>
        <p:spPr bwMode="auto">
          <a:xfrm>
            <a:off x="2546350" y="4068763"/>
            <a:ext cx="4762"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 name="Rectangle 258"/>
          <p:cNvSpPr>
            <a:spLocks noChangeArrowheads="1"/>
          </p:cNvSpPr>
          <p:nvPr/>
        </p:nvSpPr>
        <p:spPr bwMode="auto">
          <a:xfrm>
            <a:off x="2093913"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 name="Rectangle 260"/>
          <p:cNvSpPr>
            <a:spLocks noChangeArrowheads="1"/>
          </p:cNvSpPr>
          <p:nvPr/>
        </p:nvSpPr>
        <p:spPr bwMode="auto">
          <a:xfrm>
            <a:off x="2131234" y="4119241"/>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4" name="Line 261"/>
          <p:cNvSpPr>
            <a:spLocks noChangeShapeType="1"/>
          </p:cNvSpPr>
          <p:nvPr/>
        </p:nvSpPr>
        <p:spPr bwMode="auto">
          <a:xfrm>
            <a:off x="2093913"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 name="Rectangle 262"/>
          <p:cNvSpPr>
            <a:spLocks noChangeArrowheads="1"/>
          </p:cNvSpPr>
          <p:nvPr/>
        </p:nvSpPr>
        <p:spPr bwMode="auto">
          <a:xfrm>
            <a:off x="2119313"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 name="Rectangle 263"/>
          <p:cNvSpPr>
            <a:spLocks noChangeArrowheads="1"/>
          </p:cNvSpPr>
          <p:nvPr/>
        </p:nvSpPr>
        <p:spPr bwMode="auto">
          <a:xfrm>
            <a:off x="2206625" y="4279901"/>
            <a:ext cx="2413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7" name="Line 264"/>
          <p:cNvSpPr>
            <a:spLocks noChangeShapeType="1"/>
          </p:cNvSpPr>
          <p:nvPr/>
        </p:nvSpPr>
        <p:spPr bwMode="auto">
          <a:xfrm>
            <a:off x="2206625" y="4340226"/>
            <a:ext cx="2619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 name="Rectangle 265"/>
          <p:cNvSpPr>
            <a:spLocks noChangeArrowheads="1"/>
          </p:cNvSpPr>
          <p:nvPr/>
        </p:nvSpPr>
        <p:spPr bwMode="auto">
          <a:xfrm>
            <a:off x="2119313"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9" name="Rectangle 266"/>
          <p:cNvSpPr>
            <a:spLocks noChangeArrowheads="1"/>
          </p:cNvSpPr>
          <p:nvPr/>
        </p:nvSpPr>
        <p:spPr bwMode="auto">
          <a:xfrm>
            <a:off x="2206625" y="4346576"/>
            <a:ext cx="2270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 name="Line 267"/>
          <p:cNvSpPr>
            <a:spLocks noChangeShapeType="1"/>
          </p:cNvSpPr>
          <p:nvPr/>
        </p:nvSpPr>
        <p:spPr bwMode="auto">
          <a:xfrm>
            <a:off x="2206625" y="4408488"/>
            <a:ext cx="24606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 name="Rectangle 268"/>
          <p:cNvSpPr>
            <a:spLocks noChangeArrowheads="1"/>
          </p:cNvSpPr>
          <p:nvPr/>
        </p:nvSpPr>
        <p:spPr bwMode="auto">
          <a:xfrm>
            <a:off x="3063875" y="3406776"/>
            <a:ext cx="94615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 name="Rectangle 269"/>
          <p:cNvSpPr>
            <a:spLocks noChangeArrowheads="1"/>
          </p:cNvSpPr>
          <p:nvPr/>
        </p:nvSpPr>
        <p:spPr bwMode="auto">
          <a:xfrm>
            <a:off x="3063875" y="3406776"/>
            <a:ext cx="94615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 name="Rectangle 270"/>
          <p:cNvSpPr>
            <a:spLocks noChangeArrowheads="1"/>
          </p:cNvSpPr>
          <p:nvPr/>
        </p:nvSpPr>
        <p:spPr bwMode="auto">
          <a:xfrm>
            <a:off x="3049588" y="3390901"/>
            <a:ext cx="492125"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 name="Rectangle 271"/>
          <p:cNvSpPr>
            <a:spLocks noChangeArrowheads="1"/>
          </p:cNvSpPr>
          <p:nvPr/>
        </p:nvSpPr>
        <p:spPr bwMode="auto">
          <a:xfrm>
            <a:off x="3541713" y="3390901"/>
            <a:ext cx="25400"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 name="Rectangle 272"/>
          <p:cNvSpPr>
            <a:spLocks noChangeArrowheads="1"/>
          </p:cNvSpPr>
          <p:nvPr/>
        </p:nvSpPr>
        <p:spPr bwMode="auto">
          <a:xfrm>
            <a:off x="3567113" y="3390901"/>
            <a:ext cx="20637"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 name="Rectangle 273"/>
          <p:cNvSpPr>
            <a:spLocks noChangeArrowheads="1"/>
          </p:cNvSpPr>
          <p:nvPr/>
        </p:nvSpPr>
        <p:spPr bwMode="auto">
          <a:xfrm>
            <a:off x="3587750" y="3390901"/>
            <a:ext cx="26987" cy="457200"/>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 name="Rectangle 274"/>
          <p:cNvSpPr>
            <a:spLocks noChangeArrowheads="1"/>
          </p:cNvSpPr>
          <p:nvPr/>
        </p:nvSpPr>
        <p:spPr bwMode="auto">
          <a:xfrm>
            <a:off x="3614738" y="3390901"/>
            <a:ext cx="190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 name="Rectangle 275"/>
          <p:cNvSpPr>
            <a:spLocks noChangeArrowheads="1"/>
          </p:cNvSpPr>
          <p:nvPr/>
        </p:nvSpPr>
        <p:spPr bwMode="auto">
          <a:xfrm>
            <a:off x="3633788" y="3390901"/>
            <a:ext cx="26987"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 name="Rectangle 276"/>
          <p:cNvSpPr>
            <a:spLocks noChangeArrowheads="1"/>
          </p:cNvSpPr>
          <p:nvPr/>
        </p:nvSpPr>
        <p:spPr bwMode="auto">
          <a:xfrm>
            <a:off x="3660775" y="3390901"/>
            <a:ext cx="2540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 name="Rectangle 277"/>
          <p:cNvSpPr>
            <a:spLocks noChangeArrowheads="1"/>
          </p:cNvSpPr>
          <p:nvPr/>
        </p:nvSpPr>
        <p:spPr bwMode="auto">
          <a:xfrm>
            <a:off x="3686175" y="3390901"/>
            <a:ext cx="20637"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 name="Rectangle 278"/>
          <p:cNvSpPr>
            <a:spLocks noChangeArrowheads="1"/>
          </p:cNvSpPr>
          <p:nvPr/>
        </p:nvSpPr>
        <p:spPr bwMode="auto">
          <a:xfrm>
            <a:off x="3706813" y="3390901"/>
            <a:ext cx="2540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 name="Rectangle 279"/>
          <p:cNvSpPr>
            <a:spLocks noChangeArrowheads="1"/>
          </p:cNvSpPr>
          <p:nvPr/>
        </p:nvSpPr>
        <p:spPr bwMode="auto">
          <a:xfrm>
            <a:off x="3732213" y="3390901"/>
            <a:ext cx="20637"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 name="Rectangle 280"/>
          <p:cNvSpPr>
            <a:spLocks noChangeArrowheads="1"/>
          </p:cNvSpPr>
          <p:nvPr/>
        </p:nvSpPr>
        <p:spPr bwMode="auto">
          <a:xfrm>
            <a:off x="3752850" y="3390901"/>
            <a:ext cx="2540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 name="Rectangle 281"/>
          <p:cNvSpPr>
            <a:spLocks noChangeArrowheads="1"/>
          </p:cNvSpPr>
          <p:nvPr/>
        </p:nvSpPr>
        <p:spPr bwMode="auto">
          <a:xfrm>
            <a:off x="3778250" y="3390901"/>
            <a:ext cx="20637" cy="457200"/>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 name="Rectangle 282"/>
          <p:cNvSpPr>
            <a:spLocks noChangeArrowheads="1"/>
          </p:cNvSpPr>
          <p:nvPr/>
        </p:nvSpPr>
        <p:spPr bwMode="auto">
          <a:xfrm>
            <a:off x="3798888" y="3390901"/>
            <a:ext cx="15875" cy="457200"/>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 name="Rectangle 283"/>
          <p:cNvSpPr>
            <a:spLocks noChangeArrowheads="1"/>
          </p:cNvSpPr>
          <p:nvPr/>
        </p:nvSpPr>
        <p:spPr bwMode="auto">
          <a:xfrm>
            <a:off x="3814763" y="3390901"/>
            <a:ext cx="20637"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 name="Rectangle 284"/>
          <p:cNvSpPr>
            <a:spLocks noChangeArrowheads="1"/>
          </p:cNvSpPr>
          <p:nvPr/>
        </p:nvSpPr>
        <p:spPr bwMode="auto">
          <a:xfrm>
            <a:off x="3835400" y="3390901"/>
            <a:ext cx="25400"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 name="Rectangle 285"/>
          <p:cNvSpPr>
            <a:spLocks noChangeArrowheads="1"/>
          </p:cNvSpPr>
          <p:nvPr/>
        </p:nvSpPr>
        <p:spPr bwMode="auto">
          <a:xfrm>
            <a:off x="3860800" y="3390901"/>
            <a:ext cx="25400" cy="457200"/>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 name="Rectangle 286"/>
          <p:cNvSpPr>
            <a:spLocks noChangeArrowheads="1"/>
          </p:cNvSpPr>
          <p:nvPr/>
        </p:nvSpPr>
        <p:spPr bwMode="auto">
          <a:xfrm>
            <a:off x="3886200" y="3390901"/>
            <a:ext cx="30162"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 name="Rectangle 287"/>
          <p:cNvSpPr>
            <a:spLocks noChangeArrowheads="1"/>
          </p:cNvSpPr>
          <p:nvPr/>
        </p:nvSpPr>
        <p:spPr bwMode="auto">
          <a:xfrm>
            <a:off x="3916363" y="3390901"/>
            <a:ext cx="26987"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 name="Rectangle 288"/>
          <p:cNvSpPr>
            <a:spLocks noChangeArrowheads="1"/>
          </p:cNvSpPr>
          <p:nvPr/>
        </p:nvSpPr>
        <p:spPr bwMode="auto">
          <a:xfrm>
            <a:off x="3943350" y="3390901"/>
            <a:ext cx="25400" cy="457200"/>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 name="Rectangle 289"/>
          <p:cNvSpPr>
            <a:spLocks noChangeArrowheads="1"/>
          </p:cNvSpPr>
          <p:nvPr/>
        </p:nvSpPr>
        <p:spPr bwMode="auto">
          <a:xfrm>
            <a:off x="3968750" y="3390901"/>
            <a:ext cx="20637"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 name="Rectangle 290"/>
          <p:cNvSpPr>
            <a:spLocks noChangeArrowheads="1"/>
          </p:cNvSpPr>
          <p:nvPr/>
        </p:nvSpPr>
        <p:spPr bwMode="auto">
          <a:xfrm>
            <a:off x="3989388" y="3390901"/>
            <a:ext cx="4762" cy="457200"/>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 name="Rectangle 291"/>
          <p:cNvSpPr>
            <a:spLocks noChangeArrowheads="1"/>
          </p:cNvSpPr>
          <p:nvPr/>
        </p:nvSpPr>
        <p:spPr bwMode="auto">
          <a:xfrm>
            <a:off x="3049588" y="3390901"/>
            <a:ext cx="944562"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6" name="Rectangle 293"/>
          <p:cNvSpPr>
            <a:spLocks noChangeArrowheads="1"/>
          </p:cNvSpPr>
          <p:nvPr/>
        </p:nvSpPr>
        <p:spPr bwMode="auto">
          <a:xfrm>
            <a:off x="3062150" y="3517901"/>
            <a:ext cx="916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97" name="Rectangle 294"/>
          <p:cNvSpPr>
            <a:spLocks noChangeArrowheads="1"/>
          </p:cNvSpPr>
          <p:nvPr/>
        </p:nvSpPr>
        <p:spPr bwMode="auto">
          <a:xfrm>
            <a:off x="3305175"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 name="Rectangle 295"/>
          <p:cNvSpPr>
            <a:spLocks noChangeArrowheads="1"/>
          </p:cNvSpPr>
          <p:nvPr/>
        </p:nvSpPr>
        <p:spPr bwMode="auto">
          <a:xfrm>
            <a:off x="3305175"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9" name="Rectangle 296"/>
          <p:cNvSpPr>
            <a:spLocks noChangeArrowheads="1"/>
          </p:cNvSpPr>
          <p:nvPr/>
        </p:nvSpPr>
        <p:spPr bwMode="auto">
          <a:xfrm>
            <a:off x="3290888"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 name="Rectangle 297"/>
          <p:cNvSpPr>
            <a:spLocks noChangeArrowheads="1"/>
          </p:cNvSpPr>
          <p:nvPr/>
        </p:nvSpPr>
        <p:spPr bwMode="auto">
          <a:xfrm>
            <a:off x="3527425"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 name="Rectangle 298"/>
          <p:cNvSpPr>
            <a:spLocks noChangeArrowheads="1"/>
          </p:cNvSpPr>
          <p:nvPr/>
        </p:nvSpPr>
        <p:spPr bwMode="auto">
          <a:xfrm>
            <a:off x="3532188"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 name="Rectangle 299"/>
          <p:cNvSpPr>
            <a:spLocks noChangeArrowheads="1"/>
          </p:cNvSpPr>
          <p:nvPr/>
        </p:nvSpPr>
        <p:spPr bwMode="auto">
          <a:xfrm>
            <a:off x="3536950"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 name="Rectangle 300"/>
          <p:cNvSpPr>
            <a:spLocks noChangeArrowheads="1"/>
          </p:cNvSpPr>
          <p:nvPr/>
        </p:nvSpPr>
        <p:spPr bwMode="auto">
          <a:xfrm>
            <a:off x="3541713" y="4068763"/>
            <a:ext cx="4762"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 name="Rectangle 301"/>
          <p:cNvSpPr>
            <a:spLocks noChangeArrowheads="1"/>
          </p:cNvSpPr>
          <p:nvPr/>
        </p:nvSpPr>
        <p:spPr bwMode="auto">
          <a:xfrm>
            <a:off x="3546475" y="4068763"/>
            <a:ext cx="6350"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 name="Rectangle 302"/>
          <p:cNvSpPr>
            <a:spLocks noChangeArrowheads="1"/>
          </p:cNvSpPr>
          <p:nvPr/>
        </p:nvSpPr>
        <p:spPr bwMode="auto">
          <a:xfrm>
            <a:off x="3552825"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 name="Rectangle 303"/>
          <p:cNvSpPr>
            <a:spLocks noChangeArrowheads="1"/>
          </p:cNvSpPr>
          <p:nvPr/>
        </p:nvSpPr>
        <p:spPr bwMode="auto">
          <a:xfrm>
            <a:off x="3562350" y="4068763"/>
            <a:ext cx="4762"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 name="Rectangle 304"/>
          <p:cNvSpPr>
            <a:spLocks noChangeArrowheads="1"/>
          </p:cNvSpPr>
          <p:nvPr/>
        </p:nvSpPr>
        <p:spPr bwMode="auto">
          <a:xfrm>
            <a:off x="3567113" y="4068763"/>
            <a:ext cx="6350"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 name="Rectangle 305"/>
          <p:cNvSpPr>
            <a:spLocks noChangeArrowheads="1"/>
          </p:cNvSpPr>
          <p:nvPr/>
        </p:nvSpPr>
        <p:spPr bwMode="auto">
          <a:xfrm>
            <a:off x="3573463"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 name="Rectangle 306"/>
          <p:cNvSpPr>
            <a:spLocks noChangeArrowheads="1"/>
          </p:cNvSpPr>
          <p:nvPr/>
        </p:nvSpPr>
        <p:spPr bwMode="auto">
          <a:xfrm>
            <a:off x="3582988" y="4068763"/>
            <a:ext cx="4762"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 name="Rectangle 307"/>
          <p:cNvSpPr>
            <a:spLocks noChangeArrowheads="1"/>
          </p:cNvSpPr>
          <p:nvPr/>
        </p:nvSpPr>
        <p:spPr bwMode="auto">
          <a:xfrm>
            <a:off x="3587750" y="4068763"/>
            <a:ext cx="635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 name="Rectangle 308"/>
          <p:cNvSpPr>
            <a:spLocks noChangeArrowheads="1"/>
          </p:cNvSpPr>
          <p:nvPr/>
        </p:nvSpPr>
        <p:spPr bwMode="auto">
          <a:xfrm>
            <a:off x="3594100"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 name="Rectangle 309"/>
          <p:cNvSpPr>
            <a:spLocks noChangeArrowheads="1"/>
          </p:cNvSpPr>
          <p:nvPr/>
        </p:nvSpPr>
        <p:spPr bwMode="auto">
          <a:xfrm>
            <a:off x="3598863"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 name="Rectangle 310"/>
          <p:cNvSpPr>
            <a:spLocks noChangeArrowheads="1"/>
          </p:cNvSpPr>
          <p:nvPr/>
        </p:nvSpPr>
        <p:spPr bwMode="auto">
          <a:xfrm>
            <a:off x="3603625"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4" name="Rectangle 311"/>
          <p:cNvSpPr>
            <a:spLocks noChangeArrowheads="1"/>
          </p:cNvSpPr>
          <p:nvPr/>
        </p:nvSpPr>
        <p:spPr bwMode="auto">
          <a:xfrm>
            <a:off x="3608388"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 name="Rectangle 312"/>
          <p:cNvSpPr>
            <a:spLocks noChangeArrowheads="1"/>
          </p:cNvSpPr>
          <p:nvPr/>
        </p:nvSpPr>
        <p:spPr bwMode="auto">
          <a:xfrm>
            <a:off x="3614738"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 name="Rectangle 313"/>
          <p:cNvSpPr>
            <a:spLocks noChangeArrowheads="1"/>
          </p:cNvSpPr>
          <p:nvPr/>
        </p:nvSpPr>
        <p:spPr bwMode="auto">
          <a:xfrm>
            <a:off x="3619500"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 name="Rectangle 314"/>
          <p:cNvSpPr>
            <a:spLocks noChangeArrowheads="1"/>
          </p:cNvSpPr>
          <p:nvPr/>
        </p:nvSpPr>
        <p:spPr bwMode="auto">
          <a:xfrm>
            <a:off x="3624263"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 name="Rectangle 315"/>
          <p:cNvSpPr>
            <a:spLocks noChangeArrowheads="1"/>
          </p:cNvSpPr>
          <p:nvPr/>
        </p:nvSpPr>
        <p:spPr bwMode="auto">
          <a:xfrm>
            <a:off x="3629025" y="4068763"/>
            <a:ext cx="4762"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 name="Rectangle 316"/>
          <p:cNvSpPr>
            <a:spLocks noChangeArrowheads="1"/>
          </p:cNvSpPr>
          <p:nvPr/>
        </p:nvSpPr>
        <p:spPr bwMode="auto">
          <a:xfrm>
            <a:off x="3633788" y="4068763"/>
            <a:ext cx="635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 name="Rectangle 317"/>
          <p:cNvSpPr>
            <a:spLocks noChangeArrowheads="1"/>
          </p:cNvSpPr>
          <p:nvPr/>
        </p:nvSpPr>
        <p:spPr bwMode="auto">
          <a:xfrm>
            <a:off x="3640138"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 name="Rectangle 318"/>
          <p:cNvSpPr>
            <a:spLocks noChangeArrowheads="1"/>
          </p:cNvSpPr>
          <p:nvPr/>
        </p:nvSpPr>
        <p:spPr bwMode="auto">
          <a:xfrm>
            <a:off x="3644900"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 name="Rectangle 319"/>
          <p:cNvSpPr>
            <a:spLocks noChangeArrowheads="1"/>
          </p:cNvSpPr>
          <p:nvPr/>
        </p:nvSpPr>
        <p:spPr bwMode="auto">
          <a:xfrm>
            <a:off x="3649663" y="4068763"/>
            <a:ext cx="4762"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 name="Rectangle 320"/>
          <p:cNvSpPr>
            <a:spLocks noChangeArrowheads="1"/>
          </p:cNvSpPr>
          <p:nvPr/>
        </p:nvSpPr>
        <p:spPr bwMode="auto">
          <a:xfrm>
            <a:off x="3654425" y="4068763"/>
            <a:ext cx="6350"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 name="Rectangle 321"/>
          <p:cNvSpPr>
            <a:spLocks noChangeArrowheads="1"/>
          </p:cNvSpPr>
          <p:nvPr/>
        </p:nvSpPr>
        <p:spPr bwMode="auto">
          <a:xfrm>
            <a:off x="3660775"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 name="Rectangle 322"/>
          <p:cNvSpPr>
            <a:spLocks noChangeArrowheads="1"/>
          </p:cNvSpPr>
          <p:nvPr/>
        </p:nvSpPr>
        <p:spPr bwMode="auto">
          <a:xfrm>
            <a:off x="3665538"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 name="Rectangle 323"/>
          <p:cNvSpPr>
            <a:spLocks noChangeArrowheads="1"/>
          </p:cNvSpPr>
          <p:nvPr/>
        </p:nvSpPr>
        <p:spPr bwMode="auto">
          <a:xfrm>
            <a:off x="3670300"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 name="Rectangle 324"/>
          <p:cNvSpPr>
            <a:spLocks noChangeArrowheads="1"/>
          </p:cNvSpPr>
          <p:nvPr/>
        </p:nvSpPr>
        <p:spPr bwMode="auto">
          <a:xfrm>
            <a:off x="3681413"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 name="Rectangle 325"/>
          <p:cNvSpPr>
            <a:spLocks noChangeArrowheads="1"/>
          </p:cNvSpPr>
          <p:nvPr/>
        </p:nvSpPr>
        <p:spPr bwMode="auto">
          <a:xfrm>
            <a:off x="3686175"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 name="Rectangle 326"/>
          <p:cNvSpPr>
            <a:spLocks noChangeArrowheads="1"/>
          </p:cNvSpPr>
          <p:nvPr/>
        </p:nvSpPr>
        <p:spPr bwMode="auto">
          <a:xfrm>
            <a:off x="3690938"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0" name="Rectangle 327"/>
          <p:cNvSpPr>
            <a:spLocks noChangeArrowheads="1"/>
          </p:cNvSpPr>
          <p:nvPr/>
        </p:nvSpPr>
        <p:spPr bwMode="auto">
          <a:xfrm>
            <a:off x="3695700"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 name="Rectangle 328"/>
          <p:cNvSpPr>
            <a:spLocks noChangeArrowheads="1"/>
          </p:cNvSpPr>
          <p:nvPr/>
        </p:nvSpPr>
        <p:spPr bwMode="auto">
          <a:xfrm>
            <a:off x="3702050"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 name="Rectangle 329"/>
          <p:cNvSpPr>
            <a:spLocks noChangeArrowheads="1"/>
          </p:cNvSpPr>
          <p:nvPr/>
        </p:nvSpPr>
        <p:spPr bwMode="auto">
          <a:xfrm>
            <a:off x="3711575"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 name="Rectangle 330"/>
          <p:cNvSpPr>
            <a:spLocks noChangeArrowheads="1"/>
          </p:cNvSpPr>
          <p:nvPr/>
        </p:nvSpPr>
        <p:spPr bwMode="auto">
          <a:xfrm>
            <a:off x="3716338"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 name="Rectangle 331"/>
          <p:cNvSpPr>
            <a:spLocks noChangeArrowheads="1"/>
          </p:cNvSpPr>
          <p:nvPr/>
        </p:nvSpPr>
        <p:spPr bwMode="auto">
          <a:xfrm>
            <a:off x="3727450"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 name="Rectangle 332"/>
          <p:cNvSpPr>
            <a:spLocks noChangeArrowheads="1"/>
          </p:cNvSpPr>
          <p:nvPr/>
        </p:nvSpPr>
        <p:spPr bwMode="auto">
          <a:xfrm>
            <a:off x="3732213"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 name="Rectangle 333"/>
          <p:cNvSpPr>
            <a:spLocks noChangeArrowheads="1"/>
          </p:cNvSpPr>
          <p:nvPr/>
        </p:nvSpPr>
        <p:spPr bwMode="auto">
          <a:xfrm>
            <a:off x="3736975" y="4068763"/>
            <a:ext cx="4762"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 name="Rectangle 334"/>
          <p:cNvSpPr>
            <a:spLocks noChangeArrowheads="1"/>
          </p:cNvSpPr>
          <p:nvPr/>
        </p:nvSpPr>
        <p:spPr bwMode="auto">
          <a:xfrm>
            <a:off x="3741738" y="4068763"/>
            <a:ext cx="6350"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 name="Rectangle 335"/>
          <p:cNvSpPr>
            <a:spLocks noChangeArrowheads="1"/>
          </p:cNvSpPr>
          <p:nvPr/>
        </p:nvSpPr>
        <p:spPr bwMode="auto">
          <a:xfrm>
            <a:off x="3290888"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0" name="Rectangle 337"/>
          <p:cNvSpPr>
            <a:spLocks noChangeArrowheads="1"/>
          </p:cNvSpPr>
          <p:nvPr/>
        </p:nvSpPr>
        <p:spPr bwMode="auto">
          <a:xfrm>
            <a:off x="3318684" y="4121379"/>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41" name="Line 338"/>
          <p:cNvSpPr>
            <a:spLocks noChangeShapeType="1"/>
          </p:cNvSpPr>
          <p:nvPr/>
        </p:nvSpPr>
        <p:spPr bwMode="auto">
          <a:xfrm>
            <a:off x="3290888"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2" name="Rectangle 339"/>
          <p:cNvSpPr>
            <a:spLocks noChangeArrowheads="1"/>
          </p:cNvSpPr>
          <p:nvPr/>
        </p:nvSpPr>
        <p:spPr bwMode="auto">
          <a:xfrm>
            <a:off x="3316288"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3" name="Rectangle 340"/>
          <p:cNvSpPr>
            <a:spLocks noChangeArrowheads="1"/>
          </p:cNvSpPr>
          <p:nvPr/>
        </p:nvSpPr>
        <p:spPr bwMode="auto">
          <a:xfrm>
            <a:off x="3403600" y="4279901"/>
            <a:ext cx="30797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4" name="Line 341"/>
          <p:cNvSpPr>
            <a:spLocks noChangeShapeType="1"/>
          </p:cNvSpPr>
          <p:nvPr/>
        </p:nvSpPr>
        <p:spPr bwMode="auto">
          <a:xfrm>
            <a:off x="3403600" y="4340226"/>
            <a:ext cx="32861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5" name="Rectangle 342"/>
          <p:cNvSpPr>
            <a:spLocks noChangeArrowheads="1"/>
          </p:cNvSpPr>
          <p:nvPr/>
        </p:nvSpPr>
        <p:spPr bwMode="auto">
          <a:xfrm>
            <a:off x="3316288"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6" name="Rectangle 343"/>
          <p:cNvSpPr>
            <a:spLocks noChangeArrowheads="1"/>
          </p:cNvSpPr>
          <p:nvPr/>
        </p:nvSpPr>
        <p:spPr bwMode="auto">
          <a:xfrm>
            <a:off x="3403600" y="4346576"/>
            <a:ext cx="287337"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7" name="Line 344"/>
          <p:cNvSpPr>
            <a:spLocks noChangeShapeType="1"/>
          </p:cNvSpPr>
          <p:nvPr/>
        </p:nvSpPr>
        <p:spPr bwMode="auto">
          <a:xfrm>
            <a:off x="3403600" y="4408488"/>
            <a:ext cx="3127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8" name="Line 345"/>
          <p:cNvSpPr>
            <a:spLocks noChangeShapeType="1"/>
          </p:cNvSpPr>
          <p:nvPr/>
        </p:nvSpPr>
        <p:spPr bwMode="auto">
          <a:xfrm flipV="1">
            <a:off x="3527425"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 name="Line 346"/>
          <p:cNvSpPr>
            <a:spLocks noChangeShapeType="1"/>
          </p:cNvSpPr>
          <p:nvPr/>
        </p:nvSpPr>
        <p:spPr bwMode="auto">
          <a:xfrm flipH="1">
            <a:off x="2324100" y="3252788"/>
            <a:ext cx="1203325"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0" name="Line 347"/>
          <p:cNvSpPr>
            <a:spLocks noChangeShapeType="1"/>
          </p:cNvSpPr>
          <p:nvPr/>
        </p:nvSpPr>
        <p:spPr bwMode="auto">
          <a:xfrm flipV="1">
            <a:off x="3521075"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1" name="Freeform 348"/>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 name="Freeform 349"/>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3" name="Freeform 350"/>
          <p:cNvSpPr>
            <a:spLocks noEditPoints="1"/>
          </p:cNvSpPr>
          <p:nvPr/>
        </p:nvSpPr>
        <p:spPr bwMode="auto">
          <a:xfrm>
            <a:off x="3490913"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4" name="Rectangle 351"/>
          <p:cNvSpPr>
            <a:spLocks noChangeArrowheads="1"/>
          </p:cNvSpPr>
          <p:nvPr/>
        </p:nvSpPr>
        <p:spPr bwMode="auto">
          <a:xfrm>
            <a:off x="3536950"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5" name="Line 352"/>
          <p:cNvSpPr>
            <a:spLocks noChangeShapeType="1"/>
          </p:cNvSpPr>
          <p:nvPr/>
        </p:nvSpPr>
        <p:spPr bwMode="auto">
          <a:xfrm flipV="1">
            <a:off x="2324100"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6" name="Freeform 353"/>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7" name="Freeform 354"/>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8" name="Freeform 355"/>
          <p:cNvSpPr>
            <a:spLocks noEditPoints="1"/>
          </p:cNvSpPr>
          <p:nvPr/>
        </p:nvSpPr>
        <p:spPr bwMode="auto">
          <a:xfrm>
            <a:off x="2293938"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9" name="Rectangle 356"/>
          <p:cNvSpPr>
            <a:spLocks noChangeArrowheads="1"/>
          </p:cNvSpPr>
          <p:nvPr/>
        </p:nvSpPr>
        <p:spPr bwMode="auto">
          <a:xfrm>
            <a:off x="2339975"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0" name="Line 357"/>
          <p:cNvSpPr>
            <a:spLocks noChangeShapeType="1"/>
          </p:cNvSpPr>
          <p:nvPr/>
        </p:nvSpPr>
        <p:spPr bwMode="auto">
          <a:xfrm flipV="1">
            <a:off x="2324100" y="3087688"/>
            <a:ext cx="0" cy="3032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1" name="Freeform 358"/>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2" name="Freeform 359"/>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3" name="Line 360"/>
          <p:cNvSpPr>
            <a:spLocks noChangeShapeType="1"/>
          </p:cNvSpPr>
          <p:nvPr/>
        </p:nvSpPr>
        <p:spPr bwMode="auto">
          <a:xfrm flipV="1">
            <a:off x="1250950"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4" name="Line 361"/>
          <p:cNvSpPr>
            <a:spLocks noChangeShapeType="1"/>
          </p:cNvSpPr>
          <p:nvPr/>
        </p:nvSpPr>
        <p:spPr bwMode="auto">
          <a:xfrm>
            <a:off x="1250950" y="3252788"/>
            <a:ext cx="1073150"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5" name="Line 362"/>
          <p:cNvSpPr>
            <a:spLocks noChangeShapeType="1"/>
          </p:cNvSpPr>
          <p:nvPr/>
        </p:nvSpPr>
        <p:spPr bwMode="auto">
          <a:xfrm flipV="1">
            <a:off x="2324100" y="2554288"/>
            <a:ext cx="0" cy="3079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6" name="Freeform 363"/>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7" name="Freeform 364"/>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8" name="Freeform 365"/>
          <p:cNvSpPr>
            <a:spLocks noEditPoints="1"/>
          </p:cNvSpPr>
          <p:nvPr/>
        </p:nvSpPr>
        <p:spPr bwMode="auto">
          <a:xfrm>
            <a:off x="2293938" y="27844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9" name="Rectangle 366"/>
          <p:cNvSpPr>
            <a:spLocks noChangeArrowheads="1"/>
          </p:cNvSpPr>
          <p:nvPr/>
        </p:nvSpPr>
        <p:spPr bwMode="auto">
          <a:xfrm>
            <a:off x="2339975" y="2774951"/>
            <a:ext cx="9842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0" name="Line 367"/>
          <p:cNvSpPr>
            <a:spLocks noChangeShapeType="1"/>
          </p:cNvSpPr>
          <p:nvPr/>
        </p:nvSpPr>
        <p:spPr bwMode="auto">
          <a:xfrm flipV="1">
            <a:off x="2324100" y="1700213"/>
            <a:ext cx="0" cy="2825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1" name="Freeform 368"/>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2" name="Freeform 369"/>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3" name="Freeform 370"/>
          <p:cNvSpPr>
            <a:spLocks noEditPoints="1"/>
          </p:cNvSpPr>
          <p:nvPr/>
        </p:nvSpPr>
        <p:spPr bwMode="auto">
          <a:xfrm>
            <a:off x="2293938" y="1906588"/>
            <a:ext cx="61912" cy="76200"/>
          </a:xfrm>
          <a:custGeom>
            <a:avLst/>
            <a:gdLst>
              <a:gd name="T0" fmla="*/ 19 w 39"/>
              <a:gd name="T1" fmla="*/ 48 h 48"/>
              <a:gd name="T2" fmla="*/ 39 w 39"/>
              <a:gd name="T3" fmla="*/ 0 h 48"/>
              <a:gd name="T4" fmla="*/ 19 w 39"/>
              <a:gd name="T5" fmla="*/ 48 h 48"/>
              <a:gd name="T6" fmla="*/ 0 w 39"/>
              <a:gd name="T7" fmla="*/ 0 h 48"/>
            </a:gdLst>
            <a:ahLst/>
            <a:cxnLst>
              <a:cxn ang="0">
                <a:pos x="T0" y="T1"/>
              </a:cxn>
              <a:cxn ang="0">
                <a:pos x="T2" y="T3"/>
              </a:cxn>
              <a:cxn ang="0">
                <a:pos x="T4" y="T5"/>
              </a:cxn>
              <a:cxn ang="0">
                <a:pos x="T6" y="T7"/>
              </a:cxn>
            </a:cxnLst>
            <a:rect l="0" t="0" r="r" b="b"/>
            <a:pathLst>
              <a:path w="39" h="48">
                <a:moveTo>
                  <a:pt x="19" y="48"/>
                </a:moveTo>
                <a:lnTo>
                  <a:pt x="39" y="0"/>
                </a:lnTo>
                <a:moveTo>
                  <a:pt x="19" y="48"/>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4" name="Rectangle 371"/>
          <p:cNvSpPr>
            <a:spLocks noChangeArrowheads="1"/>
          </p:cNvSpPr>
          <p:nvPr/>
        </p:nvSpPr>
        <p:spPr bwMode="auto">
          <a:xfrm>
            <a:off x="2339975" y="1895476"/>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02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Parameter API Get Mechanisms</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14" name="Inhaltsplatzhalter 13"/>
          <p:cNvSpPr>
            <a:spLocks noGrp="1"/>
          </p:cNvSpPr>
          <p:nvPr>
            <p:ph idx="1"/>
          </p:nvPr>
        </p:nvSpPr>
        <p:spPr>
          <a:xfrm>
            <a:off x="457200" y="1059582"/>
            <a:ext cx="6653783" cy="3600400"/>
          </a:xfrm>
        </p:spPr>
        <p:txBody>
          <a:bodyPr>
            <a:noAutofit/>
          </a:bodyPr>
          <a:lstStyle/>
          <a:p>
            <a:r>
              <a:rPr lang="en-US" altLang="ja-JP" noProof="0" dirty="0"/>
              <a:t>General Idea:</a:t>
            </a:r>
          </a:p>
          <a:p>
            <a:pPr lvl="1">
              <a:spcBef>
                <a:spcPts val="300"/>
              </a:spcBef>
            </a:pPr>
            <a:r>
              <a:rPr lang="en-US" altLang="ja-JP" noProof="0" dirty="0"/>
              <a:t>Access to external parameter </a:t>
            </a:r>
            <a:r>
              <a:rPr lang="en-US" altLang="ja-JP" dirty="0"/>
              <a:t>s</a:t>
            </a:r>
            <a:r>
              <a:rPr lang="en-US" altLang="ja-JP" noProof="0" dirty="0" err="1"/>
              <a:t>ources</a:t>
            </a:r>
            <a:r>
              <a:rPr lang="en-US" altLang="ja-JP" noProof="0" dirty="0"/>
              <a:t> via HTTP(S) GET Requests</a:t>
            </a:r>
          </a:p>
          <a:p>
            <a:pPr lvl="1">
              <a:spcBef>
                <a:spcPts val="300"/>
              </a:spcBef>
            </a:pPr>
            <a:r>
              <a:rPr lang="en-US" altLang="ja-JP" noProof="0" dirty="0"/>
              <a:t>Request URI </a:t>
            </a:r>
            <a:r>
              <a:rPr lang="en-US" altLang="ja-JP" dirty="0"/>
              <a:t>is the source attribute</a:t>
            </a:r>
          </a:p>
          <a:p>
            <a:pPr lvl="1">
              <a:spcBef>
                <a:spcPts val="300"/>
              </a:spcBef>
            </a:pPr>
            <a:r>
              <a:rPr lang="en-US" altLang="ja-JP" dirty="0"/>
              <a:t>Type attribute passed via accept request header</a:t>
            </a:r>
          </a:p>
          <a:p>
            <a:pPr lvl="1">
              <a:spcBef>
                <a:spcPts val="300"/>
              </a:spcBef>
            </a:pPr>
            <a:r>
              <a:rPr lang="en-US" altLang="ja-JP" dirty="0"/>
              <a:t>Updates handled efficiently via </a:t>
            </a:r>
            <a:r>
              <a:rPr lang="en-US" altLang="ja-JP" dirty="0" err="1"/>
              <a:t>ETag</a:t>
            </a:r>
            <a:r>
              <a:rPr lang="en-US" altLang="ja-JP" dirty="0"/>
              <a:t>/Conditional GET/HEAD</a:t>
            </a:r>
            <a:endParaRPr lang="en-US" altLang="ja-JP" noProof="0" dirty="0"/>
          </a:p>
          <a:p>
            <a:r>
              <a:rPr lang="en-US" altLang="ja-JP" dirty="0"/>
              <a:t>Returns Parameter Data in the format requested:</a:t>
            </a:r>
          </a:p>
          <a:p>
            <a:pPr lvl="1"/>
            <a:r>
              <a:rPr lang="de-DE" dirty="0" err="1"/>
              <a:t>application</a:t>
            </a:r>
            <a:r>
              <a:rPr lang="de-DE" dirty="0"/>
              <a:t>/x-</a:t>
            </a:r>
            <a:r>
              <a:rPr lang="de-DE" dirty="0" err="1"/>
              <a:t>ssp</a:t>
            </a:r>
            <a:r>
              <a:rPr lang="de-DE" dirty="0"/>
              <a:t>-parameter-set -&gt; SSV </a:t>
            </a:r>
            <a:r>
              <a:rPr lang="de-DE" dirty="0" err="1"/>
              <a:t>file</a:t>
            </a:r>
            <a:r>
              <a:rPr lang="de-DE" dirty="0"/>
              <a:t> </a:t>
            </a:r>
            <a:r>
              <a:rPr lang="de-DE" dirty="0" err="1"/>
              <a:t>format</a:t>
            </a:r>
            <a:endParaRPr lang="de-DE" dirty="0"/>
          </a:p>
          <a:p>
            <a:pPr lvl="1"/>
            <a:r>
              <a:rPr lang="de-DE" dirty="0" err="1"/>
              <a:t>Sources</a:t>
            </a:r>
            <a:r>
              <a:rPr lang="de-DE" dirty="0"/>
              <a:t> </a:t>
            </a:r>
            <a:r>
              <a:rPr lang="de-DE" dirty="0" err="1"/>
              <a:t>and</a:t>
            </a:r>
            <a:r>
              <a:rPr lang="de-DE" dirty="0"/>
              <a:t> </a:t>
            </a:r>
            <a:r>
              <a:rPr lang="de-DE" dirty="0" err="1"/>
              <a:t>tools</a:t>
            </a:r>
            <a:r>
              <a:rPr lang="de-DE" dirty="0"/>
              <a:t> </a:t>
            </a:r>
            <a:r>
              <a:rPr lang="de-DE" dirty="0" err="1"/>
              <a:t>can</a:t>
            </a:r>
            <a:r>
              <a:rPr lang="de-DE" dirty="0"/>
              <a:t> </a:t>
            </a:r>
            <a:r>
              <a:rPr lang="de-DE" dirty="0" err="1"/>
              <a:t>support</a:t>
            </a:r>
            <a:r>
              <a:rPr lang="de-DE" dirty="0"/>
              <a:t> </a:t>
            </a:r>
            <a:r>
              <a:rPr lang="de-DE" dirty="0" err="1"/>
              <a:t>other</a:t>
            </a:r>
            <a:r>
              <a:rPr lang="de-DE" dirty="0"/>
              <a:t> </a:t>
            </a:r>
            <a:r>
              <a:rPr lang="de-DE" dirty="0" err="1" smtClean="0"/>
              <a:t>formats</a:t>
            </a:r>
            <a:endParaRPr lang="de-DE" dirty="0"/>
          </a:p>
        </p:txBody>
      </p:sp>
      <p:sp>
        <p:nvSpPr>
          <p:cNvPr id="5" name="Zylinder 4"/>
          <p:cNvSpPr/>
          <p:nvPr/>
        </p:nvSpPr>
        <p:spPr>
          <a:xfrm>
            <a:off x="7702453" y="3863561"/>
            <a:ext cx="1116881" cy="660672"/>
          </a:xfrm>
          <a:prstGeom prst="can">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Data Source</a:t>
            </a:r>
          </a:p>
        </p:txBody>
      </p:sp>
      <p:grpSp>
        <p:nvGrpSpPr>
          <p:cNvPr id="6" name="Gruppieren 5"/>
          <p:cNvGrpSpPr/>
          <p:nvPr/>
        </p:nvGrpSpPr>
        <p:grpSpPr>
          <a:xfrm>
            <a:off x="7521617" y="1490674"/>
            <a:ext cx="1410334" cy="1635902"/>
            <a:chOff x="953212" y="1350400"/>
            <a:chExt cx="2288131" cy="1536101"/>
          </a:xfrm>
        </p:grpSpPr>
        <p:sp>
          <p:nvSpPr>
            <p:cNvPr id="7" name="Rechteck 6"/>
            <p:cNvSpPr/>
            <p:nvPr/>
          </p:nvSpPr>
          <p:spPr>
            <a:xfrm>
              <a:off x="953212" y="1351128"/>
              <a:ext cx="2288131" cy="1535373"/>
            </a:xfrm>
            <a:prstGeom prst="rect">
              <a:avLst/>
            </a:prstGeom>
            <a:solidFill>
              <a:schemeClr val="accent4">
                <a:lumMod val="20000"/>
                <a:lumOff val="80000"/>
              </a:schemeClr>
            </a:solidFill>
            <a:ln w="12700" cap="flat" cmpd="sng" algn="ctr">
              <a:noFill/>
              <a:prstDash val="solid"/>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8" name="Textfeld 7"/>
            <p:cNvSpPr txBox="1"/>
            <p:nvPr/>
          </p:nvSpPr>
          <p:spPr>
            <a:xfrm>
              <a:off x="1213785" y="1350400"/>
              <a:ext cx="1806905" cy="164063"/>
            </a:xfrm>
            <a:prstGeom prst="rect">
              <a:avLst/>
            </a:prstGeom>
            <a:noFill/>
          </p:spPr>
          <p:txBody>
            <a:bodyPr wrap="square" lIns="0" tIns="0" rIns="0" bIns="0" rtlCol="0">
              <a:spAutoFit/>
            </a:bodyPr>
            <a:lstStyle/>
            <a:p>
              <a:pPr>
                <a:spcBef>
                  <a:spcPts val="0"/>
                </a:spcBef>
              </a:pPr>
              <a:r>
                <a:rPr lang="en-US" sz="1400" dirty="0" smtClean="0"/>
                <a:t>Authoring Tool</a:t>
              </a:r>
            </a:p>
          </p:txBody>
        </p:sp>
      </p:grpSp>
      <p:sp>
        <p:nvSpPr>
          <p:cNvPr id="10" name="Flussdiagramm: Dokument 9"/>
          <p:cNvSpPr/>
          <p:nvPr/>
        </p:nvSpPr>
        <p:spPr>
          <a:xfrm>
            <a:off x="7891350" y="2499742"/>
            <a:ext cx="695474" cy="479547"/>
          </a:xfrm>
          <a:prstGeom prst="flowChartDocument">
            <a:avLst/>
          </a:prstGeom>
          <a:solidFill>
            <a:schemeClr val="accent2">
              <a:lumMod val="60000"/>
              <a:lumOff val="4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800" dirty="0" err="1" smtClean="0">
                <a:solidFill>
                  <a:schemeClr val="tx1"/>
                </a:solidFill>
                <a:latin typeface="Arial" pitchFamily="34" charset="0"/>
                <a:cs typeface="Arial" pitchFamily="34" charset="0"/>
              </a:rPr>
              <a:t>ParamSet</a:t>
            </a:r>
            <a:endParaRPr lang="en-US" sz="800" dirty="0" smtClean="0">
              <a:solidFill>
                <a:schemeClr val="tx1"/>
              </a:solidFill>
              <a:latin typeface="Arial" pitchFamily="34" charset="0"/>
              <a:cs typeface="Arial" pitchFamily="34" charset="0"/>
            </a:endParaRPr>
          </a:p>
        </p:txBody>
      </p:sp>
      <p:sp>
        <p:nvSpPr>
          <p:cNvPr id="11" name="Pfeil nach links und rechts 10"/>
          <p:cNvSpPr/>
          <p:nvPr/>
        </p:nvSpPr>
        <p:spPr>
          <a:xfrm rot="5400000">
            <a:off x="7807096" y="3351479"/>
            <a:ext cx="931769" cy="92395"/>
          </a:xfrm>
          <a:prstGeom prst="leftRightArrow">
            <a:avLst/>
          </a:prstGeom>
          <a:solidFill>
            <a:srgbClr val="C0000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5" name="Textfeld 14"/>
          <p:cNvSpPr txBox="1"/>
          <p:nvPr/>
        </p:nvSpPr>
        <p:spPr>
          <a:xfrm>
            <a:off x="6998034" y="2471458"/>
            <a:ext cx="881013" cy="507831"/>
          </a:xfrm>
          <a:prstGeom prst="rect">
            <a:avLst/>
          </a:prstGeom>
          <a:noFill/>
        </p:spPr>
        <p:txBody>
          <a:bodyPr wrap="square" lIns="0" tIns="0" rIns="0" bIns="0" rtlCol="0">
            <a:spAutoFit/>
          </a:bodyPr>
          <a:lstStyle/>
          <a:p>
            <a:pPr algn="ctr">
              <a:spcBef>
                <a:spcPts val="0"/>
              </a:spcBef>
            </a:pPr>
            <a:r>
              <a:rPr lang="en-US" sz="1100" dirty="0" smtClean="0">
                <a:solidFill>
                  <a:srgbClr val="00B050"/>
                </a:solidFill>
              </a:rPr>
              <a:t>Editing Parameters directly</a:t>
            </a:r>
          </a:p>
        </p:txBody>
      </p:sp>
      <p:grpSp>
        <p:nvGrpSpPr>
          <p:cNvPr id="2" name="Gruppieren 1"/>
          <p:cNvGrpSpPr/>
          <p:nvPr/>
        </p:nvGrpSpPr>
        <p:grpSpPr>
          <a:xfrm>
            <a:off x="7646409" y="1716375"/>
            <a:ext cx="1160750" cy="658505"/>
            <a:chOff x="6906082" y="2045628"/>
            <a:chExt cx="1160750" cy="658505"/>
          </a:xfrm>
        </p:grpSpPr>
        <p:sp>
          <p:nvSpPr>
            <p:cNvPr id="9" name="Abgerundetes Rechteck 8"/>
            <p:cNvSpPr/>
            <p:nvPr/>
          </p:nvSpPr>
          <p:spPr>
            <a:xfrm>
              <a:off x="6906082" y="2045628"/>
              <a:ext cx="1160750" cy="658505"/>
            </a:xfrm>
            <a:prstGeom prst="roundRect">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Model</a:t>
              </a:r>
            </a:p>
          </p:txBody>
        </p:sp>
        <p:sp>
          <p:nvSpPr>
            <p:cNvPr id="16" name="Textfeld 15"/>
            <p:cNvSpPr txBox="1"/>
            <p:nvPr/>
          </p:nvSpPr>
          <p:spPr>
            <a:xfrm>
              <a:off x="7138720" y="2534856"/>
              <a:ext cx="720080" cy="169277"/>
            </a:xfrm>
            <a:prstGeom prst="rect">
              <a:avLst/>
            </a:prstGeom>
            <a:noFill/>
          </p:spPr>
          <p:txBody>
            <a:bodyPr wrap="square" lIns="0" tIns="0" rIns="0" bIns="0" rtlCol="0">
              <a:spAutoFit/>
            </a:bodyPr>
            <a:lstStyle/>
            <a:p>
              <a:pPr algn="ctr">
                <a:spcBef>
                  <a:spcPts val="0"/>
                </a:spcBef>
              </a:pPr>
              <a:r>
                <a:rPr lang="en-US" sz="1100" dirty="0" smtClean="0"/>
                <a:t>P1  P2  P3</a:t>
              </a:r>
            </a:p>
          </p:txBody>
        </p:sp>
      </p:grpSp>
      <p:sp>
        <p:nvSpPr>
          <p:cNvPr id="12" name="Textfeld 11"/>
          <p:cNvSpPr txBox="1"/>
          <p:nvPr/>
        </p:nvSpPr>
        <p:spPr>
          <a:xfrm>
            <a:off x="6516216" y="1804376"/>
            <a:ext cx="1293527" cy="504636"/>
          </a:xfrm>
          <a:prstGeom prst="rect">
            <a:avLst/>
          </a:prstGeom>
          <a:noFill/>
        </p:spPr>
        <p:txBody>
          <a:bodyPr wrap="square" lIns="0" tIns="0" rIns="0" bIns="0" rtlCol="0">
            <a:spAutoFit/>
          </a:bodyPr>
          <a:lstStyle/>
          <a:p>
            <a:pPr algn="ctr">
              <a:spcBef>
                <a:spcPts val="0"/>
              </a:spcBef>
            </a:pPr>
            <a:r>
              <a:rPr lang="en-US" sz="1100" dirty="0" smtClean="0">
                <a:solidFill>
                  <a:srgbClr val="00B050"/>
                </a:solidFill>
              </a:rPr>
              <a:t>Editing Assignments with direct access to parameters</a:t>
            </a:r>
          </a:p>
        </p:txBody>
      </p:sp>
      <p:sp>
        <p:nvSpPr>
          <p:cNvPr id="18" name="Textfeld 17"/>
          <p:cNvSpPr txBox="1"/>
          <p:nvPr/>
        </p:nvSpPr>
        <p:spPr>
          <a:xfrm>
            <a:off x="7452320" y="3363838"/>
            <a:ext cx="881013" cy="338554"/>
          </a:xfrm>
          <a:prstGeom prst="rect">
            <a:avLst/>
          </a:prstGeom>
          <a:noFill/>
        </p:spPr>
        <p:txBody>
          <a:bodyPr wrap="square" lIns="0" tIns="0" rIns="0" bIns="0" rtlCol="0">
            <a:spAutoFit/>
          </a:bodyPr>
          <a:lstStyle/>
          <a:p>
            <a:pPr algn="ctr">
              <a:spcBef>
                <a:spcPts val="0"/>
              </a:spcBef>
            </a:pPr>
            <a:r>
              <a:rPr lang="en-US" sz="1100" dirty="0" smtClean="0">
                <a:solidFill>
                  <a:srgbClr val="00B050"/>
                </a:solidFill>
              </a:rPr>
              <a:t>HTTP GET Requests</a:t>
            </a:r>
          </a:p>
        </p:txBody>
      </p:sp>
    </p:spTree>
    <p:extLst>
      <p:ext uri="{BB962C8B-B14F-4D97-AF65-F5344CB8AC3E}">
        <p14:creationId xmlns:p14="http://schemas.microsoft.com/office/powerpoint/2010/main" val="397397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Parameter API Get Mechanisms</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2" name="Inhaltsplatzhalter 1"/>
          <p:cNvSpPr>
            <a:spLocks noGrp="1"/>
          </p:cNvSpPr>
          <p:nvPr>
            <p:ph idx="1"/>
          </p:nvPr>
        </p:nvSpPr>
        <p:spPr/>
        <p:txBody>
          <a:bodyPr/>
          <a:lstStyle/>
          <a:p>
            <a:pPr marL="0" indent="0">
              <a:buNone/>
            </a:pPr>
            <a:r>
              <a:rPr lang="de-DE" sz="1200" b="1" dirty="0">
                <a:latin typeface="Consolas" panose="020B0609020204030204" pitchFamily="49" charset="0"/>
                <a:cs typeface="Consolas" panose="020B0609020204030204" pitchFamily="49" charset="0"/>
              </a:rPr>
              <a:t>GET /</a:t>
            </a:r>
            <a:r>
              <a:rPr lang="de-DE" sz="1200" b="1" dirty="0" err="1">
                <a:latin typeface="Consolas" panose="020B0609020204030204" pitchFamily="49" charset="0"/>
                <a:cs typeface="Consolas" panose="020B0609020204030204" pitchFamily="49" charset="0"/>
              </a:rPr>
              <a:t>context</a:t>
            </a:r>
            <a:r>
              <a:rPr lang="de-DE" sz="1200" b="1" dirty="0">
                <a:latin typeface="Consolas" panose="020B0609020204030204" pitchFamily="49" charset="0"/>
                <a:cs typeface="Consolas" panose="020B0609020204030204" pitchFamily="49" charset="0"/>
              </a:rPr>
              <a:t>/</a:t>
            </a:r>
            <a:r>
              <a:rPr lang="de-DE" sz="1200" b="1" dirty="0" err="1">
                <a:latin typeface="Consolas" panose="020B0609020204030204" pitchFamily="49" charset="0"/>
                <a:cs typeface="Consolas" panose="020B0609020204030204" pitchFamily="49" charset="0"/>
              </a:rPr>
              <a:t>ParamSetA</a:t>
            </a:r>
            <a:r>
              <a:rPr lang="de-DE" sz="1200" b="1" dirty="0">
                <a:latin typeface="Consolas" panose="020B0609020204030204" pitchFamily="49" charset="0"/>
                <a:cs typeface="Consolas" panose="020B0609020204030204" pitchFamily="49" charset="0"/>
              </a:rPr>
              <a:t> HTTP/1.1</a:t>
            </a:r>
          </a:p>
          <a:p>
            <a:pPr marL="0" indent="0">
              <a:buNone/>
            </a:pPr>
            <a:r>
              <a:rPr lang="de-DE" sz="1200" b="1" dirty="0">
                <a:latin typeface="Consolas" panose="020B0609020204030204" pitchFamily="49" charset="0"/>
                <a:cs typeface="Consolas" panose="020B0609020204030204" pitchFamily="49" charset="0"/>
              </a:rPr>
              <a:t>Host: pardb.example.com:80</a:t>
            </a:r>
          </a:p>
          <a:p>
            <a:pPr marL="0" indent="0">
              <a:buNone/>
            </a:pPr>
            <a:r>
              <a:rPr lang="de-DE" sz="1200" b="1" dirty="0" err="1">
                <a:latin typeface="Consolas" panose="020B0609020204030204" pitchFamily="49" charset="0"/>
                <a:cs typeface="Consolas" panose="020B0609020204030204" pitchFamily="49" charset="0"/>
              </a:rPr>
              <a:t>Accept</a:t>
            </a:r>
            <a:r>
              <a:rPr lang="de-DE" sz="1200" b="1" dirty="0">
                <a:latin typeface="Consolas" panose="020B0609020204030204" pitchFamily="49" charset="0"/>
                <a:cs typeface="Consolas" panose="020B0609020204030204" pitchFamily="49" charset="0"/>
              </a:rPr>
              <a:t>: </a:t>
            </a:r>
            <a:r>
              <a:rPr lang="de-DE" sz="1200" b="1" dirty="0" err="1">
                <a:latin typeface="Consolas" panose="020B0609020204030204" pitchFamily="49" charset="0"/>
                <a:cs typeface="Consolas" panose="020B0609020204030204" pitchFamily="49" charset="0"/>
              </a:rPr>
              <a:t>application</a:t>
            </a:r>
            <a:r>
              <a:rPr lang="de-DE" sz="1200" b="1" dirty="0">
                <a:latin typeface="Consolas" panose="020B0609020204030204" pitchFamily="49" charset="0"/>
                <a:cs typeface="Consolas" panose="020B0609020204030204" pitchFamily="49" charset="0"/>
              </a:rPr>
              <a:t>/x-</a:t>
            </a:r>
            <a:r>
              <a:rPr lang="de-DE" sz="1200" b="1" dirty="0" err="1">
                <a:latin typeface="Consolas" panose="020B0609020204030204" pitchFamily="49" charset="0"/>
                <a:cs typeface="Consolas" panose="020B0609020204030204" pitchFamily="49" charset="0"/>
              </a:rPr>
              <a:t>ssp</a:t>
            </a:r>
            <a:r>
              <a:rPr lang="de-DE" sz="1200" b="1" dirty="0">
                <a:latin typeface="Consolas" panose="020B0609020204030204" pitchFamily="49" charset="0"/>
                <a:cs typeface="Consolas" panose="020B0609020204030204" pitchFamily="49" charset="0"/>
              </a:rPr>
              <a:t>-parameter-set</a:t>
            </a:r>
          </a:p>
          <a:p>
            <a:pPr marL="0" indent="0">
              <a:buNone/>
            </a:pPr>
            <a:endParaRPr lang="de-DE" sz="1200" b="1" dirty="0">
              <a:latin typeface="Consolas" panose="020B0609020204030204" pitchFamily="49" charset="0"/>
              <a:cs typeface="Consolas" panose="020B0609020204030204" pitchFamily="49" charset="0"/>
            </a:endParaRPr>
          </a:p>
          <a:p>
            <a:pPr marL="0" indent="0">
              <a:buNone/>
            </a:pPr>
            <a:endParaRPr lang="de-DE" sz="1200" b="1" dirty="0">
              <a:latin typeface="Consolas" panose="020B0609020204030204" pitchFamily="49" charset="0"/>
              <a:cs typeface="Consolas" panose="020B0609020204030204" pitchFamily="49" charset="0"/>
            </a:endParaRPr>
          </a:p>
          <a:p>
            <a:pPr marL="0" indent="0">
              <a:buNone/>
            </a:pPr>
            <a:endParaRPr lang="de-DE" sz="1200" b="1" dirty="0">
              <a:latin typeface="Consolas" panose="020B0609020204030204" pitchFamily="49" charset="0"/>
              <a:cs typeface="Consolas" panose="020B0609020204030204" pitchFamily="49" charset="0"/>
            </a:endParaRPr>
          </a:p>
          <a:p>
            <a:pPr marL="0" indent="0">
              <a:buNone/>
            </a:pPr>
            <a:r>
              <a:rPr lang="de-DE" sz="1200" b="1" dirty="0">
                <a:latin typeface="Consolas" panose="020B0609020204030204" pitchFamily="49" charset="0"/>
                <a:cs typeface="Consolas" panose="020B0609020204030204" pitchFamily="49" charset="0"/>
              </a:rPr>
              <a:t>HTTP/1.1 200 Ok</a:t>
            </a:r>
          </a:p>
          <a:p>
            <a:pPr marL="0" indent="0">
              <a:buNone/>
            </a:pPr>
            <a:r>
              <a:rPr lang="de-DE" sz="1200" b="1" dirty="0">
                <a:latin typeface="Consolas" panose="020B0609020204030204" pitchFamily="49" charset="0"/>
                <a:cs typeface="Consolas" panose="020B0609020204030204" pitchFamily="49" charset="0"/>
              </a:rPr>
              <a:t>Content-Type: </a:t>
            </a:r>
            <a:r>
              <a:rPr lang="de-DE" sz="1200" b="1" dirty="0" err="1">
                <a:latin typeface="Consolas" panose="020B0609020204030204" pitchFamily="49" charset="0"/>
                <a:cs typeface="Consolas" panose="020B0609020204030204" pitchFamily="49" charset="0"/>
              </a:rPr>
              <a:t>application</a:t>
            </a:r>
            <a:r>
              <a:rPr lang="de-DE" sz="1200" b="1" dirty="0">
                <a:latin typeface="Consolas" panose="020B0609020204030204" pitchFamily="49" charset="0"/>
                <a:cs typeface="Consolas" panose="020B0609020204030204" pitchFamily="49" charset="0"/>
              </a:rPr>
              <a:t>/x-</a:t>
            </a:r>
            <a:r>
              <a:rPr lang="de-DE" sz="1200" b="1" dirty="0" err="1">
                <a:latin typeface="Consolas" panose="020B0609020204030204" pitchFamily="49" charset="0"/>
                <a:cs typeface="Consolas" panose="020B0609020204030204" pitchFamily="49" charset="0"/>
              </a:rPr>
              <a:t>ssp</a:t>
            </a:r>
            <a:r>
              <a:rPr lang="de-DE" sz="1200" b="1" dirty="0">
                <a:latin typeface="Consolas" panose="020B0609020204030204" pitchFamily="49" charset="0"/>
                <a:cs typeface="Consolas" panose="020B0609020204030204" pitchFamily="49" charset="0"/>
              </a:rPr>
              <a:t>-parameter-set</a:t>
            </a:r>
          </a:p>
          <a:p>
            <a:pPr marL="0" indent="0">
              <a:buNone/>
            </a:pPr>
            <a:r>
              <a:rPr lang="de-DE" sz="1200" b="1" dirty="0">
                <a:latin typeface="Consolas" panose="020B0609020204030204" pitchFamily="49" charset="0"/>
                <a:cs typeface="Consolas" panose="020B0609020204030204" pitchFamily="49" charset="0"/>
              </a:rPr>
              <a:t>Content-</a:t>
            </a:r>
            <a:r>
              <a:rPr lang="de-DE" sz="1200" b="1" dirty="0" err="1">
                <a:latin typeface="Consolas" panose="020B0609020204030204" pitchFamily="49" charset="0"/>
                <a:cs typeface="Consolas" panose="020B0609020204030204" pitchFamily="49" charset="0"/>
              </a:rPr>
              <a:t>Length</a:t>
            </a:r>
            <a:r>
              <a:rPr lang="de-DE" sz="1200" b="1" dirty="0">
                <a:latin typeface="Consolas" panose="020B0609020204030204" pitchFamily="49" charset="0"/>
                <a:cs typeface="Consolas" panose="020B0609020204030204" pitchFamily="49" charset="0"/>
              </a:rPr>
              <a:t>: …</a:t>
            </a:r>
          </a:p>
          <a:p>
            <a:pPr marL="0" indent="0">
              <a:buNone/>
            </a:pPr>
            <a:r>
              <a:rPr lang="de-DE" sz="1200" b="1" dirty="0" err="1">
                <a:latin typeface="Consolas" panose="020B0609020204030204" pitchFamily="49" charset="0"/>
                <a:cs typeface="Consolas" panose="020B0609020204030204" pitchFamily="49" charset="0"/>
              </a:rPr>
              <a:t>ETag</a:t>
            </a:r>
            <a:r>
              <a:rPr lang="de-DE" sz="1200" b="1" dirty="0">
                <a:latin typeface="Consolas" panose="020B0609020204030204" pitchFamily="49" charset="0"/>
                <a:cs typeface="Consolas" panose="020B0609020204030204" pitchFamily="49" charset="0"/>
              </a:rPr>
              <a:t>: "3f80f-1b6-3e1cb03b"</a:t>
            </a:r>
          </a:p>
          <a:p>
            <a:pPr marL="0" indent="0">
              <a:buNone/>
            </a:pPr>
            <a:endParaRPr lang="de-DE" sz="1200" b="1" dirty="0">
              <a:latin typeface="Consolas" panose="020B0609020204030204" pitchFamily="49" charset="0"/>
              <a:cs typeface="Consolas" panose="020B0609020204030204" pitchFamily="49" charset="0"/>
            </a:endParaRPr>
          </a:p>
          <a:p>
            <a:pPr marL="0" indent="0">
              <a:buNone/>
            </a:pPr>
            <a:r>
              <a:rPr lang="de-DE" sz="1200" b="1" dirty="0">
                <a:latin typeface="Consolas" panose="020B0609020204030204" pitchFamily="49" charset="0"/>
                <a:cs typeface="Consolas" panose="020B0609020204030204" pitchFamily="49" charset="0"/>
              </a:rPr>
              <a:t>&lt;?</a:t>
            </a:r>
            <a:r>
              <a:rPr lang="de-DE" sz="1200" b="1" dirty="0" err="1">
                <a:latin typeface="Consolas" panose="020B0609020204030204" pitchFamily="49" charset="0"/>
                <a:cs typeface="Consolas" panose="020B0609020204030204" pitchFamily="49" charset="0"/>
              </a:rPr>
              <a:t>xml</a:t>
            </a:r>
            <a:r>
              <a:rPr lang="de-DE" sz="1200" b="1" dirty="0">
                <a:latin typeface="Consolas" panose="020B0609020204030204" pitchFamily="49" charset="0"/>
                <a:cs typeface="Consolas" panose="020B0609020204030204" pitchFamily="49" charset="0"/>
              </a:rPr>
              <a:t> </a:t>
            </a:r>
            <a:r>
              <a:rPr lang="de-DE" sz="1200" b="1" dirty="0" err="1">
                <a:latin typeface="Consolas" panose="020B0609020204030204" pitchFamily="49" charset="0"/>
                <a:cs typeface="Consolas" panose="020B0609020204030204" pitchFamily="49" charset="0"/>
              </a:rPr>
              <a:t>version</a:t>
            </a:r>
            <a:r>
              <a:rPr lang="de-DE" sz="1200" b="1" dirty="0">
                <a:latin typeface="Consolas" panose="020B0609020204030204" pitchFamily="49" charset="0"/>
                <a:cs typeface="Consolas" panose="020B0609020204030204" pitchFamily="49" charset="0"/>
              </a:rPr>
              <a:t>="1.0" </a:t>
            </a:r>
            <a:r>
              <a:rPr lang="de-DE" sz="1200" b="1" dirty="0" err="1">
                <a:latin typeface="Consolas" panose="020B0609020204030204" pitchFamily="49" charset="0"/>
                <a:cs typeface="Consolas" panose="020B0609020204030204" pitchFamily="49" charset="0"/>
              </a:rPr>
              <a:t>encoding</a:t>
            </a:r>
            <a:r>
              <a:rPr lang="de-DE" sz="1200" b="1" dirty="0">
                <a:latin typeface="Consolas" panose="020B0609020204030204" pitchFamily="49" charset="0"/>
                <a:cs typeface="Consolas" panose="020B0609020204030204" pitchFamily="49" charset="0"/>
              </a:rPr>
              <a:t>="UTF-8"?&gt;</a:t>
            </a:r>
            <a:br>
              <a:rPr lang="de-DE" sz="1200" b="1" dirty="0">
                <a:latin typeface="Consolas" panose="020B0609020204030204" pitchFamily="49" charset="0"/>
                <a:cs typeface="Consolas" panose="020B0609020204030204" pitchFamily="49" charset="0"/>
              </a:rPr>
            </a:br>
            <a:r>
              <a:rPr lang="de-DE" sz="1200" b="1" dirty="0">
                <a:latin typeface="Consolas" panose="020B0609020204030204" pitchFamily="49" charset="0"/>
                <a:cs typeface="Consolas" panose="020B0609020204030204" pitchFamily="49" charset="0"/>
              </a:rPr>
              <a:t>&lt;</a:t>
            </a:r>
            <a:r>
              <a:rPr lang="de-DE" sz="1200" b="1" dirty="0" err="1">
                <a:latin typeface="Consolas" panose="020B0609020204030204" pitchFamily="49" charset="0"/>
                <a:cs typeface="Consolas" panose="020B0609020204030204" pitchFamily="49" charset="0"/>
              </a:rPr>
              <a:t>ssv:ParameterSet</a:t>
            </a:r>
            <a:r>
              <a:rPr lang="de-DE" sz="1200" b="1" dirty="0">
                <a:latin typeface="Consolas" panose="020B0609020204030204" pitchFamily="49" charset="0"/>
                <a:cs typeface="Consolas" panose="020B0609020204030204" pitchFamily="49" charset="0"/>
              </a:rPr>
              <a:t> </a:t>
            </a:r>
            <a:r>
              <a:rPr lang="de-DE" sz="1200" b="1" dirty="0" err="1">
                <a:latin typeface="Consolas" panose="020B0609020204030204" pitchFamily="49" charset="0"/>
                <a:cs typeface="Consolas" panose="020B0609020204030204" pitchFamily="49" charset="0"/>
              </a:rPr>
              <a:t>version</a:t>
            </a:r>
            <a:r>
              <a:rPr lang="de-DE" sz="1200" b="1" dirty="0">
                <a:latin typeface="Consolas" panose="020B0609020204030204" pitchFamily="49" charset="0"/>
                <a:cs typeface="Consolas" panose="020B0609020204030204" pitchFamily="49" charset="0"/>
              </a:rPr>
              <a:t>="Draft20151124"</a:t>
            </a:r>
            <a:br>
              <a:rPr lang="de-DE" sz="1200" b="1" dirty="0">
                <a:latin typeface="Consolas" panose="020B0609020204030204" pitchFamily="49" charset="0"/>
                <a:cs typeface="Consolas" panose="020B0609020204030204" pitchFamily="49" charset="0"/>
              </a:rPr>
            </a:br>
            <a:r>
              <a:rPr lang="de-DE" sz="1200" b="1" dirty="0">
                <a:latin typeface="Consolas" panose="020B0609020204030204" pitchFamily="49" charset="0"/>
                <a:cs typeface="Consolas" panose="020B0609020204030204" pitchFamily="49" charset="0"/>
              </a:rPr>
              <a:t>                  </a:t>
            </a:r>
            <a:r>
              <a:rPr lang="de-DE" sz="1200" b="1" dirty="0" err="1">
                <a:latin typeface="Consolas" panose="020B0609020204030204" pitchFamily="49" charset="0"/>
                <a:cs typeface="Consolas" panose="020B0609020204030204" pitchFamily="49" charset="0"/>
              </a:rPr>
              <a:t>name</a:t>
            </a:r>
            <a:r>
              <a:rPr lang="de-DE" sz="1200" b="1" dirty="0">
                <a:latin typeface="Consolas" panose="020B0609020204030204" pitchFamily="49" charset="0"/>
                <a:cs typeface="Consolas" panose="020B0609020204030204" pitchFamily="49" charset="0"/>
              </a:rPr>
              <a:t>="</a:t>
            </a:r>
            <a:r>
              <a:rPr lang="de-DE" sz="1200" b="1" dirty="0" err="1">
                <a:latin typeface="Consolas" panose="020B0609020204030204" pitchFamily="49" charset="0"/>
                <a:cs typeface="Consolas" panose="020B0609020204030204" pitchFamily="49" charset="0"/>
              </a:rPr>
              <a:t>SystemParams</a:t>
            </a:r>
            <a:r>
              <a:rPr lang="de-DE" sz="1200" b="1" dirty="0">
                <a:latin typeface="Consolas" panose="020B0609020204030204" pitchFamily="49" charset="0"/>
                <a:cs typeface="Consolas" panose="020B0609020204030204" pitchFamily="49" charset="0"/>
              </a:rPr>
              <a:t>" …&gt;</a:t>
            </a:r>
          </a:p>
          <a:p>
            <a:pPr marL="0" indent="0">
              <a:buNone/>
            </a:pPr>
            <a:r>
              <a:rPr lang="de-DE" sz="1200" b="1" dirty="0">
                <a:latin typeface="Consolas" panose="020B0609020204030204" pitchFamily="49" charset="0"/>
                <a:cs typeface="Consolas" panose="020B0609020204030204" pitchFamily="49" charset="0"/>
              </a:rPr>
              <a:t>    &lt;</a:t>
            </a:r>
            <a:r>
              <a:rPr lang="de-DE" sz="1200" b="1" dirty="0" err="1">
                <a:latin typeface="Consolas" panose="020B0609020204030204" pitchFamily="49" charset="0"/>
                <a:cs typeface="Consolas" panose="020B0609020204030204" pitchFamily="49" charset="0"/>
              </a:rPr>
              <a:t>ssv:Parameters</a:t>
            </a:r>
            <a:r>
              <a:rPr lang="de-DE" sz="1200" b="1" dirty="0">
                <a:latin typeface="Consolas" panose="020B0609020204030204" pitchFamily="49" charset="0"/>
                <a:cs typeface="Consolas" panose="020B0609020204030204" pitchFamily="49" charset="0"/>
              </a:rPr>
              <a:t>&gt;</a:t>
            </a:r>
          </a:p>
          <a:p>
            <a:pPr marL="0" indent="0">
              <a:buNone/>
            </a:pPr>
            <a:r>
              <a:rPr lang="de-DE" sz="1200" b="1" dirty="0">
                <a:latin typeface="Consolas" panose="020B0609020204030204" pitchFamily="49" charset="0"/>
                <a:cs typeface="Consolas" panose="020B0609020204030204" pitchFamily="49" charset="0"/>
              </a:rPr>
              <a:t>        …</a:t>
            </a:r>
          </a:p>
        </p:txBody>
      </p:sp>
      <p:cxnSp>
        <p:nvCxnSpPr>
          <p:cNvPr id="8" name="Gerade Verbindung mit Pfeil 7"/>
          <p:cNvCxnSpPr/>
          <p:nvPr/>
        </p:nvCxnSpPr>
        <p:spPr>
          <a:xfrm>
            <a:off x="2267744" y="1851670"/>
            <a:ext cx="0" cy="504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Inhaltsplatzhalter 8"/>
          <p:cNvSpPr>
            <a:spLocks noGrp="1"/>
          </p:cNvSpPr>
          <p:nvPr>
            <p:ph idx="11"/>
          </p:nvPr>
        </p:nvSpPr>
        <p:spPr/>
        <p:txBody>
          <a:bodyPr/>
          <a:lstStyle/>
          <a:p>
            <a:r>
              <a:rPr lang="en-US" dirty="0"/>
              <a:t>Future extension:</a:t>
            </a:r>
          </a:p>
          <a:p>
            <a:pPr lvl="1"/>
            <a:r>
              <a:rPr lang="en-US" dirty="0"/>
              <a:t>Request version/ variant Descriptor for Resources</a:t>
            </a:r>
          </a:p>
          <a:p>
            <a:pPr lvl="1"/>
            <a:r>
              <a:rPr lang="en-US" dirty="0"/>
              <a:t>Query for alternative versions/ variants based on descriptor with wild-cards</a:t>
            </a:r>
          </a:p>
          <a:p>
            <a:pPr lvl="1"/>
            <a:r>
              <a:rPr lang="en-US" dirty="0"/>
              <a:t>Full parameter management API for editing, managing parameters and parameter Sets</a:t>
            </a:r>
          </a:p>
        </p:txBody>
      </p:sp>
    </p:spTree>
    <p:extLst>
      <p:ext uri="{BB962C8B-B14F-4D97-AF65-F5344CB8AC3E}">
        <p14:creationId xmlns:p14="http://schemas.microsoft.com/office/powerpoint/2010/main" val="3834782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dirty="0" smtClean="0"/>
              <a:t>Integration of FMUs for HIL Testing</a:t>
            </a:r>
            <a:endParaRPr lang="en-US" dirty="0"/>
          </a:p>
        </p:txBody>
      </p:sp>
      <p:sp>
        <p:nvSpPr>
          <p:cNvPr id="4" name="Fußzeilenplatzhalter 3"/>
          <p:cNvSpPr>
            <a:spLocks noGrp="1"/>
          </p:cNvSpPr>
          <p:nvPr>
            <p:ph type="ftr" sz="quarter" idx="10"/>
          </p:nvPr>
        </p:nvSpPr>
        <p:spPr/>
        <p:txBody>
          <a:body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4" name="Inhaltsplatzhalter 13"/>
          <p:cNvSpPr>
            <a:spLocks noGrp="1"/>
          </p:cNvSpPr>
          <p:nvPr>
            <p:ph idx="1"/>
          </p:nvPr>
        </p:nvSpPr>
        <p:spPr>
          <a:xfrm>
            <a:off x="179512" y="1059582"/>
            <a:ext cx="2961485" cy="3600400"/>
          </a:xfrm>
        </p:spPr>
        <p:txBody>
          <a:bodyPr>
            <a:normAutofit/>
          </a:bodyPr>
          <a:lstStyle/>
          <a:p>
            <a:r>
              <a:rPr lang="en-US" altLang="ja-JP" sz="2000" dirty="0" smtClean="0"/>
              <a:t>HIL configuration tools are importing FMUs to integrate them with other FMUs, Simulink-based models and real ECUs</a:t>
            </a:r>
          </a:p>
          <a:p>
            <a:r>
              <a:rPr lang="en-US" altLang="ja-JP" sz="2000" dirty="0" smtClean="0"/>
              <a:t>Data </a:t>
            </a:r>
            <a:r>
              <a:rPr lang="en-US" altLang="ja-JP" sz="2000" dirty="0"/>
              <a:t>Management </a:t>
            </a:r>
            <a:r>
              <a:rPr lang="en-US" altLang="ja-JP" sz="2000" dirty="0" smtClean="0"/>
              <a:t>tools are managing the lifecycle of the FMUs</a:t>
            </a:r>
            <a:endParaRPr lang="en-US" altLang="ja-JP" sz="2000" dirty="0"/>
          </a:p>
          <a:p>
            <a:endParaRPr lang="en-US" altLang="ja-JP" sz="2000" dirty="0" smtClean="0"/>
          </a:p>
        </p:txBody>
      </p:sp>
      <p:grpSp>
        <p:nvGrpSpPr>
          <p:cNvPr id="55" name="Gruppieren 54"/>
          <p:cNvGrpSpPr/>
          <p:nvPr/>
        </p:nvGrpSpPr>
        <p:grpSpPr>
          <a:xfrm>
            <a:off x="3201715" y="1086960"/>
            <a:ext cx="5834781" cy="3284990"/>
            <a:chOff x="3201715" y="1086960"/>
            <a:chExt cx="5834781" cy="3284990"/>
          </a:xfrm>
        </p:grpSpPr>
        <p:sp>
          <p:nvSpPr>
            <p:cNvPr id="33" name="Rechteck 32"/>
            <p:cNvSpPr/>
            <p:nvPr/>
          </p:nvSpPr>
          <p:spPr>
            <a:xfrm>
              <a:off x="3377092" y="4002618"/>
              <a:ext cx="1626759" cy="369332"/>
            </a:xfrm>
            <a:prstGeom prst="rect">
              <a:avLst/>
            </a:prstGeom>
          </p:spPr>
          <p:txBody>
            <a:bodyPr wrap="square">
              <a:spAutoFit/>
            </a:bodyPr>
            <a:lstStyle/>
            <a:p>
              <a:pPr algn="ctr"/>
              <a:r>
                <a:rPr lang="en-US" b="1" dirty="0" smtClean="0">
                  <a:solidFill>
                    <a:srgbClr val="363A90"/>
                  </a:solidFill>
                  <a:latin typeface="Helvetica" pitchFamily="34" charset="0"/>
                </a:rPr>
                <a:t>Model B</a:t>
              </a:r>
              <a:endParaRPr lang="en-US" b="1" dirty="0">
                <a:solidFill>
                  <a:srgbClr val="363A90"/>
                </a:solidFill>
                <a:latin typeface="Helvetica" pitchFamily="34" charset="0"/>
              </a:endParaRPr>
            </a:p>
          </p:txBody>
        </p:sp>
        <p:sp>
          <p:nvSpPr>
            <p:cNvPr id="34" name="Rechteck 33"/>
            <p:cNvSpPr/>
            <p:nvPr/>
          </p:nvSpPr>
          <p:spPr>
            <a:xfrm>
              <a:off x="3449100" y="2453198"/>
              <a:ext cx="1404885" cy="369332"/>
            </a:xfrm>
            <a:prstGeom prst="rect">
              <a:avLst/>
            </a:prstGeom>
          </p:spPr>
          <p:txBody>
            <a:bodyPr wrap="square">
              <a:spAutoFit/>
            </a:bodyPr>
            <a:lstStyle/>
            <a:p>
              <a:pPr algn="ctr"/>
              <a:r>
                <a:rPr lang="en-US" b="1" dirty="0" smtClean="0">
                  <a:solidFill>
                    <a:srgbClr val="363A90"/>
                  </a:solidFill>
                  <a:latin typeface="Helvetica" pitchFamily="34" charset="0"/>
                </a:rPr>
                <a:t>Model A</a:t>
              </a:r>
              <a:endParaRPr lang="en-US" b="1" dirty="0">
                <a:solidFill>
                  <a:srgbClr val="363A90"/>
                </a:solidFill>
                <a:latin typeface="Helvetica" pitchFamily="34" charset="0"/>
              </a:endParaRPr>
            </a:p>
          </p:txBody>
        </p:sp>
        <p:sp>
          <p:nvSpPr>
            <p:cNvPr id="35" name="Rechteck 34"/>
            <p:cNvSpPr/>
            <p:nvPr/>
          </p:nvSpPr>
          <p:spPr>
            <a:xfrm>
              <a:off x="4958894" y="1133127"/>
              <a:ext cx="789051" cy="276999"/>
            </a:xfrm>
            <a:prstGeom prst="rect">
              <a:avLst/>
            </a:prstGeom>
          </p:spPr>
          <p:txBody>
            <a:bodyPr wrap="square">
              <a:spAutoFit/>
            </a:bodyPr>
            <a:lstStyle/>
            <a:p>
              <a:pPr algn="ctr" eaLnBrk="0" hangingPunct="0"/>
              <a:r>
                <a:rPr lang="en-US" sz="1200" b="1" dirty="0" smtClean="0">
                  <a:solidFill>
                    <a:srgbClr val="4BB9E9"/>
                  </a:solidFill>
                  <a:latin typeface="Helvetica" pitchFamily="34" charset="0"/>
                </a:rPr>
                <a:t>Export</a:t>
              </a:r>
              <a:endParaRPr lang="en-US" sz="1200" b="1" dirty="0">
                <a:solidFill>
                  <a:srgbClr val="4BB9E9"/>
                </a:solidFill>
                <a:latin typeface="Helvetica" pitchFamily="34" charset="0"/>
              </a:endParaRPr>
            </a:p>
          </p:txBody>
        </p:sp>
        <p:cxnSp>
          <p:nvCxnSpPr>
            <p:cNvPr id="36" name="Gerade Verbindung mit Pfeil 35"/>
            <p:cNvCxnSpPr/>
            <p:nvPr/>
          </p:nvCxnSpPr>
          <p:spPr>
            <a:xfrm flipV="1">
              <a:off x="5034182" y="1994618"/>
              <a:ext cx="502445" cy="1502"/>
            </a:xfrm>
            <a:prstGeom prst="straightConnector1">
              <a:avLst/>
            </a:prstGeom>
            <a:noFill/>
            <a:ln w="50800" cap="rnd">
              <a:solidFill>
                <a:schemeClr val="accent2"/>
              </a:solidFill>
              <a:round/>
              <a:headEnd type="none" w="lg" len="lg"/>
              <a:tailEnd type="triangle" w="lg" len="lg"/>
            </a:ln>
          </p:spPr>
        </p:cxn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1715" y="2877919"/>
              <a:ext cx="1837441" cy="1148400"/>
            </a:xfrm>
            <a:prstGeom prst="rect">
              <a:avLst/>
            </a:prstGeom>
            <a:no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Lst>
          </p:spPr>
        </p:pic>
        <p:pic>
          <p:nvPicPr>
            <p:cNvPr id="3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1101" y="1448759"/>
              <a:ext cx="1816118" cy="1001345"/>
            </a:xfrm>
            <a:prstGeom prst="rect">
              <a:avLst/>
            </a:prstGeom>
            <a:noFill/>
            <a:ln w="9525">
              <a:solidFill>
                <a:schemeClr val="tx1"/>
              </a:solidFill>
              <a:miter lim="800000"/>
              <a:headEnd/>
              <a:tailEnd/>
            </a:ln>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Lst>
          </p:spPr>
        </p:pic>
        <p:pic>
          <p:nvPicPr>
            <p:cNvPr id="3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7624" y="1519993"/>
              <a:ext cx="670560" cy="8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5460" y="3176177"/>
              <a:ext cx="670560" cy="8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hteck 41"/>
            <p:cNvSpPr/>
            <p:nvPr/>
          </p:nvSpPr>
          <p:spPr>
            <a:xfrm>
              <a:off x="6239132" y="1149533"/>
              <a:ext cx="668546" cy="276999"/>
            </a:xfrm>
            <a:prstGeom prst="rect">
              <a:avLst/>
            </a:prstGeom>
          </p:spPr>
          <p:txBody>
            <a:bodyPr wrap="square">
              <a:spAutoFit/>
            </a:bodyPr>
            <a:lstStyle/>
            <a:p>
              <a:pPr algn="ctr" eaLnBrk="0" hangingPunct="0"/>
              <a:r>
                <a:rPr lang="en-US" sz="1200" b="1" dirty="0" smtClean="0">
                  <a:solidFill>
                    <a:srgbClr val="4BB9E9"/>
                  </a:solidFill>
                  <a:latin typeface="Helvetica" pitchFamily="34" charset="0"/>
                </a:rPr>
                <a:t>Import</a:t>
              </a:r>
              <a:endParaRPr lang="en-US" sz="1200" b="1" dirty="0">
                <a:solidFill>
                  <a:srgbClr val="4BB9E9"/>
                </a:solidFill>
                <a:latin typeface="Helvetica" pitchFamily="34" charset="0"/>
              </a:endParaRPr>
            </a:p>
          </p:txBody>
        </p:sp>
        <p:pic>
          <p:nvPicPr>
            <p:cNvPr id="43" name="Grafik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22877" y="1499003"/>
              <a:ext cx="2149570" cy="1143388"/>
            </a:xfrm>
            <a:prstGeom prst="rect">
              <a:avLst/>
            </a:prstGeom>
            <a:ln>
              <a:solidFill>
                <a:schemeClr val="tx1"/>
              </a:solidFill>
            </a:ln>
          </p:spPr>
        </p:pic>
        <p:cxnSp>
          <p:nvCxnSpPr>
            <p:cNvPr id="44" name="Gerade Verbindung mit Pfeil 43"/>
            <p:cNvCxnSpPr/>
            <p:nvPr/>
          </p:nvCxnSpPr>
          <p:spPr>
            <a:xfrm>
              <a:off x="6291694" y="3603600"/>
              <a:ext cx="470680" cy="0"/>
            </a:xfrm>
            <a:prstGeom prst="straightConnector1">
              <a:avLst/>
            </a:prstGeom>
            <a:noFill/>
            <a:ln w="50800" cap="rnd">
              <a:solidFill>
                <a:schemeClr val="accent2"/>
              </a:solidFill>
              <a:round/>
              <a:headEnd type="none" w="lg" len="lg"/>
              <a:tailEnd type="triangle" w="lg" len="lg"/>
            </a:ln>
          </p:spPr>
        </p:cxnSp>
        <p:cxnSp>
          <p:nvCxnSpPr>
            <p:cNvPr id="45" name="Gerade Verbindung mit Pfeil 44"/>
            <p:cNvCxnSpPr/>
            <p:nvPr/>
          </p:nvCxnSpPr>
          <p:spPr>
            <a:xfrm>
              <a:off x="6173441" y="2405858"/>
              <a:ext cx="414783" cy="309908"/>
            </a:xfrm>
            <a:prstGeom prst="straightConnector1">
              <a:avLst/>
            </a:prstGeom>
            <a:noFill/>
            <a:ln w="50800" cap="rnd">
              <a:solidFill>
                <a:schemeClr val="accent2"/>
              </a:solidFill>
              <a:round/>
              <a:headEnd type="none" w="lg" len="lg"/>
              <a:tailEnd type="triangle" w="lg" len="lg"/>
            </a:ln>
          </p:spPr>
        </p:cxnSp>
        <p:pic>
          <p:nvPicPr>
            <p:cNvPr id="46" name="Grafik 45"/>
            <p:cNvPicPr>
              <a:picLocks noChangeAspect="1"/>
            </p:cNvPicPr>
            <p:nvPr/>
          </p:nvPicPr>
          <p:blipFill>
            <a:blip r:embed="rId7"/>
            <a:stretch>
              <a:fillRect/>
            </a:stretch>
          </p:blipFill>
          <p:spPr>
            <a:xfrm>
              <a:off x="6822877" y="3286945"/>
              <a:ext cx="2213619" cy="1065557"/>
            </a:xfrm>
            <a:prstGeom prst="rect">
              <a:avLst/>
            </a:prstGeom>
          </p:spPr>
        </p:pic>
        <p:sp>
          <p:nvSpPr>
            <p:cNvPr id="47" name="Textfeld 46"/>
            <p:cNvSpPr txBox="1"/>
            <p:nvPr/>
          </p:nvSpPr>
          <p:spPr>
            <a:xfrm>
              <a:off x="7222533" y="3911018"/>
              <a:ext cx="1715470" cy="307777"/>
            </a:xfrm>
            <a:prstGeom prst="rect">
              <a:avLst/>
            </a:prstGeom>
            <a:solidFill>
              <a:schemeClr val="bg1"/>
            </a:solidFill>
          </p:spPr>
          <p:txBody>
            <a:bodyPr wrap="none" rtlCol="0">
              <a:spAutoFit/>
            </a:bodyPr>
            <a:lstStyle/>
            <a:p>
              <a:pPr algn="r"/>
              <a:r>
                <a:rPr lang="en-US" sz="1400" b="1" i="1" dirty="0" smtClean="0">
                  <a:solidFill>
                    <a:schemeClr val="accent3">
                      <a:lumMod val="50000"/>
                    </a:schemeClr>
                  </a:solidFill>
                </a:rPr>
                <a:t>Model Management</a:t>
              </a:r>
              <a:endParaRPr lang="en-US" sz="1400" b="1" i="1" dirty="0">
                <a:solidFill>
                  <a:schemeClr val="accent3">
                    <a:lumMod val="50000"/>
                  </a:schemeClr>
                </a:solidFill>
              </a:endParaRPr>
            </a:p>
          </p:txBody>
        </p:sp>
        <p:sp>
          <p:nvSpPr>
            <p:cNvPr id="48" name="Textfeld 47"/>
            <p:cNvSpPr txBox="1"/>
            <p:nvPr/>
          </p:nvSpPr>
          <p:spPr>
            <a:xfrm>
              <a:off x="7460275" y="2286414"/>
              <a:ext cx="1487907" cy="307777"/>
            </a:xfrm>
            <a:prstGeom prst="rect">
              <a:avLst/>
            </a:prstGeom>
            <a:solidFill>
              <a:schemeClr val="bg1"/>
            </a:solidFill>
          </p:spPr>
          <p:txBody>
            <a:bodyPr wrap="none" rtlCol="0">
              <a:spAutoFit/>
            </a:bodyPr>
            <a:lstStyle/>
            <a:p>
              <a:pPr algn="r"/>
              <a:r>
                <a:rPr lang="en-US" sz="1400" b="1" i="1" dirty="0" smtClean="0">
                  <a:solidFill>
                    <a:schemeClr val="accent3">
                      <a:lumMod val="50000"/>
                    </a:schemeClr>
                  </a:solidFill>
                </a:rPr>
                <a:t>HIL Configuration</a:t>
              </a:r>
              <a:endParaRPr lang="en-US" sz="1400" b="1" i="1" dirty="0">
                <a:solidFill>
                  <a:schemeClr val="accent3">
                    <a:lumMod val="50000"/>
                  </a:schemeClr>
                </a:solidFill>
              </a:endParaRPr>
            </a:p>
          </p:txBody>
        </p:sp>
        <p:cxnSp>
          <p:nvCxnSpPr>
            <p:cNvPr id="49" name="Gerade Verbindung mit Pfeil 48"/>
            <p:cNvCxnSpPr/>
            <p:nvPr/>
          </p:nvCxnSpPr>
          <p:spPr>
            <a:xfrm flipV="1">
              <a:off x="6156176" y="2822530"/>
              <a:ext cx="432048" cy="353648"/>
            </a:xfrm>
            <a:prstGeom prst="straightConnector1">
              <a:avLst/>
            </a:prstGeom>
            <a:noFill/>
            <a:ln w="50800" cap="rnd">
              <a:solidFill>
                <a:schemeClr val="accent2"/>
              </a:solidFill>
              <a:round/>
              <a:headEnd type="none" w="lg" len="lg"/>
              <a:tailEnd type="triangle" w="lg" len="lg"/>
            </a:ln>
          </p:spPr>
        </p:cxnSp>
        <p:sp>
          <p:nvSpPr>
            <p:cNvPr id="50" name="Rechteck 49"/>
            <p:cNvSpPr/>
            <p:nvPr/>
          </p:nvSpPr>
          <p:spPr>
            <a:xfrm>
              <a:off x="6833476" y="1120931"/>
              <a:ext cx="2158952"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HIL Integration</a:t>
              </a:r>
              <a:endParaRPr lang="en-US" sz="1800" b="1" dirty="0">
                <a:solidFill>
                  <a:srgbClr val="474749"/>
                </a:solidFill>
                <a:latin typeface="Helvetica" pitchFamily="34" charset="0"/>
              </a:endParaRPr>
            </a:p>
          </p:txBody>
        </p:sp>
        <p:sp>
          <p:nvSpPr>
            <p:cNvPr id="51" name="Rechteck 50"/>
            <p:cNvSpPr/>
            <p:nvPr/>
          </p:nvSpPr>
          <p:spPr>
            <a:xfrm>
              <a:off x="3450032" y="1086960"/>
              <a:ext cx="1224594"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Modeling</a:t>
              </a:r>
              <a:endParaRPr lang="en-US" sz="1800" b="1" dirty="0">
                <a:solidFill>
                  <a:srgbClr val="474749"/>
                </a:solidFill>
                <a:latin typeface="Helvetica" pitchFamily="34" charset="0"/>
              </a:endParaRPr>
            </a:p>
          </p:txBody>
        </p:sp>
        <p:sp>
          <p:nvSpPr>
            <p:cNvPr id="52" name="Rechteck 51"/>
            <p:cNvSpPr/>
            <p:nvPr/>
          </p:nvSpPr>
          <p:spPr>
            <a:xfrm>
              <a:off x="6830574" y="2899833"/>
              <a:ext cx="2163142"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Data Management</a:t>
              </a:r>
              <a:endParaRPr lang="en-US" sz="1800" b="1" dirty="0">
                <a:solidFill>
                  <a:srgbClr val="474749"/>
                </a:solidFill>
                <a:latin typeface="Helvetica" pitchFamily="34" charset="0"/>
              </a:endParaRPr>
            </a:p>
          </p:txBody>
        </p:sp>
        <p:cxnSp>
          <p:nvCxnSpPr>
            <p:cNvPr id="53" name="Gerade Verbindung mit Pfeil 52"/>
            <p:cNvCxnSpPr/>
            <p:nvPr/>
          </p:nvCxnSpPr>
          <p:spPr>
            <a:xfrm flipV="1">
              <a:off x="6259714" y="1992646"/>
              <a:ext cx="502445" cy="1502"/>
            </a:xfrm>
            <a:prstGeom prst="straightConnector1">
              <a:avLst/>
            </a:prstGeom>
            <a:noFill/>
            <a:ln w="50800" cap="rnd">
              <a:solidFill>
                <a:schemeClr val="accent2"/>
              </a:solidFill>
              <a:round/>
              <a:headEnd type="none" w="lg" len="lg"/>
              <a:tailEnd type="triangle" w="lg" len="lg"/>
            </a:ln>
          </p:spPr>
        </p:cxnSp>
        <p:cxnSp>
          <p:nvCxnSpPr>
            <p:cNvPr id="54" name="Gerade Verbindung mit Pfeil 53"/>
            <p:cNvCxnSpPr/>
            <p:nvPr/>
          </p:nvCxnSpPr>
          <p:spPr>
            <a:xfrm flipV="1">
              <a:off x="5069525" y="3603600"/>
              <a:ext cx="502445" cy="1502"/>
            </a:xfrm>
            <a:prstGeom prst="straightConnector1">
              <a:avLst/>
            </a:prstGeom>
            <a:noFill/>
            <a:ln w="50800" cap="rnd">
              <a:solidFill>
                <a:schemeClr val="accent2"/>
              </a:solidFill>
              <a:round/>
              <a:headEnd type="none" w="lg" len="lg"/>
              <a:tailEnd type="triangle" w="lg" len="lg"/>
            </a:ln>
          </p:spPr>
        </p:cxnSp>
      </p:grpSp>
    </p:spTree>
    <p:extLst>
      <p:ext uri="{BB962C8B-B14F-4D97-AF65-F5344CB8AC3E}">
        <p14:creationId xmlns:p14="http://schemas.microsoft.com/office/powerpoint/2010/main" val="270826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dirty="0" smtClean="0"/>
              <a:t>Reuse of the System Structure for SIL, MIL and HIL</a:t>
            </a:r>
            <a:endParaRPr lang="en-US" dirty="0"/>
          </a:p>
        </p:txBody>
      </p:sp>
      <p:sp>
        <p:nvSpPr>
          <p:cNvPr id="4" name="Fußzeilenplatzhalter 3"/>
          <p:cNvSpPr>
            <a:spLocks noGrp="1"/>
          </p:cNvSpPr>
          <p:nvPr>
            <p:ph type="ftr" sz="quarter" idx="10"/>
          </p:nvPr>
        </p:nvSpPr>
        <p:spPr/>
        <p:txBody>
          <a:body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4" name="Inhaltsplatzhalter 13"/>
          <p:cNvSpPr>
            <a:spLocks noGrp="1"/>
          </p:cNvSpPr>
          <p:nvPr>
            <p:ph idx="1"/>
          </p:nvPr>
        </p:nvSpPr>
        <p:spPr>
          <a:xfrm>
            <a:off x="179513" y="1178437"/>
            <a:ext cx="2978962" cy="3333311"/>
          </a:xfrm>
        </p:spPr>
        <p:txBody>
          <a:bodyPr>
            <a:noAutofit/>
          </a:bodyPr>
          <a:lstStyle/>
          <a:p>
            <a:r>
              <a:rPr lang="en-US" altLang="ja-JP" sz="2000" dirty="0" smtClean="0"/>
              <a:t>Integration and Data Management tools share a vendor independent system description (SSP)</a:t>
            </a:r>
          </a:p>
          <a:p>
            <a:r>
              <a:rPr lang="en-US" altLang="ja-JP" sz="2000" dirty="0" smtClean="0"/>
              <a:t>Reuse of tools, configurations, models, tests, layouts and parameters at system level is supported</a:t>
            </a:r>
            <a:endParaRPr lang="en-US" altLang="ja-JP" sz="2000" dirty="0"/>
          </a:p>
        </p:txBody>
      </p:sp>
      <p:grpSp>
        <p:nvGrpSpPr>
          <p:cNvPr id="55" name="Gruppieren 54"/>
          <p:cNvGrpSpPr/>
          <p:nvPr/>
        </p:nvGrpSpPr>
        <p:grpSpPr>
          <a:xfrm>
            <a:off x="3203848" y="987574"/>
            <a:ext cx="5819675" cy="3514574"/>
            <a:chOff x="1405951" y="1112914"/>
            <a:chExt cx="5819675" cy="3514574"/>
          </a:xfrm>
        </p:grpSpPr>
        <p:sp>
          <p:nvSpPr>
            <p:cNvPr id="56" name="Rechteck 55"/>
            <p:cNvSpPr/>
            <p:nvPr/>
          </p:nvSpPr>
          <p:spPr>
            <a:xfrm>
              <a:off x="5202338" y="3068960"/>
              <a:ext cx="1951280"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HIL Integration</a:t>
              </a:r>
              <a:endParaRPr lang="en-US" sz="1800" b="1" dirty="0">
                <a:solidFill>
                  <a:srgbClr val="474749"/>
                </a:solidFill>
                <a:latin typeface="Helvetica" pitchFamily="34" charset="0"/>
              </a:endParaRPr>
            </a:p>
          </p:txBody>
        </p:sp>
        <p:pic>
          <p:nvPicPr>
            <p:cNvPr id="57" name="Grafik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3447032"/>
              <a:ext cx="2149570" cy="1143388"/>
            </a:xfrm>
            <a:prstGeom prst="rect">
              <a:avLst/>
            </a:prstGeom>
            <a:ln>
              <a:solidFill>
                <a:schemeClr val="tx1"/>
              </a:solidFill>
            </a:ln>
          </p:spPr>
        </p:pic>
        <p:pic>
          <p:nvPicPr>
            <p:cNvPr id="58" name="Grafik 57"/>
            <p:cNvPicPr>
              <a:picLocks noChangeAspect="1"/>
            </p:cNvPicPr>
            <p:nvPr/>
          </p:nvPicPr>
          <p:blipFill>
            <a:blip r:embed="rId4"/>
            <a:stretch>
              <a:fillRect/>
            </a:stretch>
          </p:blipFill>
          <p:spPr>
            <a:xfrm>
              <a:off x="2960909" y="1455612"/>
              <a:ext cx="2475187" cy="1191466"/>
            </a:xfrm>
            <a:prstGeom prst="rect">
              <a:avLst/>
            </a:prstGeom>
          </p:spPr>
        </p:pic>
        <p:sp>
          <p:nvSpPr>
            <p:cNvPr id="59" name="Textfeld 58"/>
            <p:cNvSpPr txBox="1"/>
            <p:nvPr/>
          </p:nvSpPr>
          <p:spPr>
            <a:xfrm>
              <a:off x="3675252" y="2311234"/>
              <a:ext cx="1715470" cy="307777"/>
            </a:xfrm>
            <a:prstGeom prst="rect">
              <a:avLst/>
            </a:prstGeom>
            <a:solidFill>
              <a:schemeClr val="bg1"/>
            </a:solidFill>
          </p:spPr>
          <p:txBody>
            <a:bodyPr wrap="none" rtlCol="0">
              <a:spAutoFit/>
            </a:bodyPr>
            <a:lstStyle/>
            <a:p>
              <a:pPr algn="r"/>
              <a:r>
                <a:rPr lang="en-US" sz="1400" b="1" i="1" dirty="0" smtClean="0">
                  <a:solidFill>
                    <a:schemeClr val="accent3">
                      <a:lumMod val="50000"/>
                    </a:schemeClr>
                  </a:solidFill>
                </a:rPr>
                <a:t>Model Management</a:t>
              </a:r>
              <a:endParaRPr lang="en-US" sz="1400" b="1" i="1" dirty="0">
                <a:solidFill>
                  <a:schemeClr val="accent3">
                    <a:lumMod val="50000"/>
                  </a:schemeClr>
                </a:solidFill>
              </a:endParaRPr>
            </a:p>
          </p:txBody>
        </p:sp>
        <p:sp>
          <p:nvSpPr>
            <p:cNvPr id="60" name="Textfeld 59"/>
            <p:cNvSpPr txBox="1"/>
            <p:nvPr/>
          </p:nvSpPr>
          <p:spPr>
            <a:xfrm>
              <a:off x="5733434" y="4243835"/>
              <a:ext cx="1487907" cy="307777"/>
            </a:xfrm>
            <a:prstGeom prst="rect">
              <a:avLst/>
            </a:prstGeom>
            <a:solidFill>
              <a:schemeClr val="bg1"/>
            </a:solidFill>
          </p:spPr>
          <p:txBody>
            <a:bodyPr wrap="none" rtlCol="0">
              <a:spAutoFit/>
            </a:bodyPr>
            <a:lstStyle/>
            <a:p>
              <a:pPr algn="r"/>
              <a:r>
                <a:rPr lang="en-US" sz="1400" b="1" i="1" dirty="0" smtClean="0">
                  <a:solidFill>
                    <a:schemeClr val="accent3">
                      <a:lumMod val="50000"/>
                    </a:schemeClr>
                  </a:solidFill>
                </a:rPr>
                <a:t>HIL Configuration</a:t>
              </a:r>
              <a:endParaRPr lang="en-US" sz="1400" b="1" i="1" dirty="0">
                <a:solidFill>
                  <a:schemeClr val="accent3">
                    <a:lumMod val="50000"/>
                  </a:schemeClr>
                </a:solidFill>
              </a:endParaRPr>
            </a:p>
          </p:txBody>
        </p:sp>
        <p:sp>
          <p:nvSpPr>
            <p:cNvPr id="61" name="Rechteck 60"/>
            <p:cNvSpPr/>
            <p:nvPr/>
          </p:nvSpPr>
          <p:spPr>
            <a:xfrm>
              <a:off x="1524446" y="3042326"/>
              <a:ext cx="1716355"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Integration</a:t>
              </a:r>
              <a:endParaRPr lang="en-US" sz="1800" b="1" dirty="0">
                <a:solidFill>
                  <a:srgbClr val="474749"/>
                </a:solidFill>
                <a:latin typeface="Helvetica" pitchFamily="34" charset="0"/>
              </a:endParaRPr>
            </a:p>
          </p:txBody>
        </p:sp>
        <p:sp>
          <p:nvSpPr>
            <p:cNvPr id="62" name="Rechteck 61"/>
            <p:cNvSpPr/>
            <p:nvPr/>
          </p:nvSpPr>
          <p:spPr>
            <a:xfrm>
              <a:off x="3063550" y="1112914"/>
              <a:ext cx="2280811" cy="369332"/>
            </a:xfrm>
            <a:prstGeom prst="rect">
              <a:avLst/>
            </a:prstGeom>
          </p:spPr>
          <p:txBody>
            <a:bodyPr wrap="square">
              <a:spAutoFit/>
            </a:bodyPr>
            <a:lstStyle/>
            <a:p>
              <a:pPr algn="ctr" eaLnBrk="0" hangingPunct="0"/>
              <a:r>
                <a:rPr lang="en-US" sz="1800" b="1" dirty="0" smtClean="0">
                  <a:solidFill>
                    <a:srgbClr val="474749"/>
                  </a:solidFill>
                  <a:latin typeface="Helvetica" pitchFamily="34" charset="0"/>
                </a:rPr>
                <a:t>Data Management</a:t>
              </a:r>
              <a:endParaRPr lang="en-US" sz="1800" b="1" dirty="0">
                <a:solidFill>
                  <a:srgbClr val="474749"/>
                </a:solidFill>
                <a:latin typeface="Helvetica" pitchFamily="34" charset="0"/>
              </a:endParaRPr>
            </a:p>
          </p:txBody>
        </p:sp>
        <p:sp>
          <p:nvSpPr>
            <p:cNvPr id="63" name="Textfeld 7"/>
            <p:cNvSpPr txBox="1">
              <a:spLocks noChangeArrowheads="1"/>
            </p:cNvSpPr>
            <p:nvPr/>
          </p:nvSpPr>
          <p:spPr bwMode="auto">
            <a:xfrm>
              <a:off x="3977625" y="4349676"/>
              <a:ext cx="5953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de-DE" dirty="0"/>
                <a:t>*.SSP</a:t>
              </a:r>
            </a:p>
          </p:txBody>
        </p:sp>
        <p:cxnSp>
          <p:nvCxnSpPr>
            <p:cNvPr id="64" name="Gerade Verbindung mit Pfeil 63"/>
            <p:cNvCxnSpPr/>
            <p:nvPr/>
          </p:nvCxnSpPr>
          <p:spPr>
            <a:xfrm flipH="1">
              <a:off x="4216692" y="2663967"/>
              <a:ext cx="13690" cy="612932"/>
            </a:xfrm>
            <a:prstGeom prst="straightConnector1">
              <a:avLst/>
            </a:prstGeom>
            <a:noFill/>
            <a:ln w="50800" cap="rnd">
              <a:solidFill>
                <a:schemeClr val="accent2"/>
              </a:solidFill>
              <a:round/>
              <a:headEnd type="triangle" w="lg" len="lg"/>
              <a:tailEnd type="triangle" w="lg" len="lg"/>
            </a:ln>
          </p:spPr>
        </p:cxnSp>
        <p:cxnSp>
          <p:nvCxnSpPr>
            <p:cNvPr id="65" name="Gerade Verbindung mit Pfeil 64"/>
            <p:cNvCxnSpPr/>
            <p:nvPr/>
          </p:nvCxnSpPr>
          <p:spPr>
            <a:xfrm flipH="1">
              <a:off x="3405082" y="3643442"/>
              <a:ext cx="357540" cy="15444"/>
            </a:xfrm>
            <a:prstGeom prst="straightConnector1">
              <a:avLst/>
            </a:prstGeom>
            <a:noFill/>
            <a:ln w="50800" cap="rnd">
              <a:solidFill>
                <a:schemeClr val="accent2"/>
              </a:solidFill>
              <a:round/>
              <a:headEnd type="none" w="lg" len="lg"/>
              <a:tailEnd type="triangle" w="lg" len="lg"/>
            </a:ln>
          </p:spPr>
        </p:cxnSp>
        <p:cxnSp>
          <p:nvCxnSpPr>
            <p:cNvPr id="66" name="Gerade Verbindung mit Pfeil 65"/>
            <p:cNvCxnSpPr/>
            <p:nvPr/>
          </p:nvCxnSpPr>
          <p:spPr>
            <a:xfrm flipV="1">
              <a:off x="4690150" y="3661382"/>
              <a:ext cx="358773" cy="7722"/>
            </a:xfrm>
            <a:prstGeom prst="straightConnector1">
              <a:avLst/>
            </a:prstGeom>
            <a:noFill/>
            <a:ln w="50800" cap="rnd">
              <a:solidFill>
                <a:schemeClr val="accent2"/>
              </a:solidFill>
              <a:round/>
              <a:headEnd type="none" w="lg" len="lg"/>
              <a:tailEnd type="triangle" w="lg" len="lg"/>
            </a:ln>
          </p:spPr>
        </p:cxnSp>
        <p:cxnSp>
          <p:nvCxnSpPr>
            <p:cNvPr id="67" name="Gerade Verbindung mit Pfeil 66"/>
            <p:cNvCxnSpPr/>
            <p:nvPr/>
          </p:nvCxnSpPr>
          <p:spPr>
            <a:xfrm flipH="1">
              <a:off x="2195736" y="2153368"/>
              <a:ext cx="662944" cy="888958"/>
            </a:xfrm>
            <a:prstGeom prst="straightConnector1">
              <a:avLst/>
            </a:prstGeom>
            <a:noFill/>
            <a:ln w="50800" cap="rnd">
              <a:solidFill>
                <a:schemeClr val="accent2"/>
              </a:solidFill>
              <a:round/>
              <a:headEnd type="triangle" w="lg" len="lg"/>
              <a:tailEnd type="triangle" w="lg" len="lg"/>
            </a:ln>
          </p:spPr>
        </p:cxnSp>
        <p:cxnSp>
          <p:nvCxnSpPr>
            <p:cNvPr id="68" name="Gerade Verbindung mit Pfeil 67"/>
            <p:cNvCxnSpPr/>
            <p:nvPr/>
          </p:nvCxnSpPr>
          <p:spPr>
            <a:xfrm>
              <a:off x="5529916" y="2123167"/>
              <a:ext cx="620925" cy="937053"/>
            </a:xfrm>
            <a:prstGeom prst="straightConnector1">
              <a:avLst/>
            </a:prstGeom>
            <a:noFill/>
            <a:ln w="50800" cap="rnd">
              <a:solidFill>
                <a:schemeClr val="accent2"/>
              </a:solidFill>
              <a:round/>
              <a:headEnd type="triangle" w="lg" len="lg"/>
              <a:tailEnd type="triangle" w="lg" len="lg"/>
            </a:ln>
          </p:spPr>
        </p:cxnSp>
        <p:pic>
          <p:nvPicPr>
            <p:cNvPr id="69" name="Picture 2" descr="\\10.1.2.13\info\GernotD\usr\VEOS_Player_Webinar.jp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5951" y="3435862"/>
              <a:ext cx="1984743" cy="1169590"/>
            </a:xfrm>
            <a:prstGeom prst="rect">
              <a:avLst/>
            </a:prstGeom>
            <a:ln>
              <a:solidFill>
                <a:schemeClr val="tx1"/>
              </a:solidFill>
            </a:ln>
            <a:extLst>
              <a:ext uri="{909E8E84-426E-40DD-AFC4-6F175D3DCCD1}">
                <a14:hiddenFill xmlns:a14="http://schemas.microsoft.com/office/drawing/2010/main">
                  <a:solidFill>
                    <a:srgbClr val="FFFFFF"/>
                  </a:solidFill>
                </a14:hiddenFill>
              </a:ext>
            </a:extLst>
          </p:spPr>
        </p:pic>
        <p:grpSp>
          <p:nvGrpSpPr>
            <p:cNvPr id="70" name="Gruppieren 69"/>
            <p:cNvGrpSpPr/>
            <p:nvPr/>
          </p:nvGrpSpPr>
          <p:grpSpPr>
            <a:xfrm>
              <a:off x="3779912" y="3284839"/>
              <a:ext cx="883106" cy="1095682"/>
              <a:chOff x="1718032" y="2655152"/>
              <a:chExt cx="1068387" cy="1325562"/>
            </a:xfrm>
          </p:grpSpPr>
          <p:pic>
            <p:nvPicPr>
              <p:cNvPr id="7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032" y="2655152"/>
                <a:ext cx="1068387" cy="132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feld 72"/>
              <p:cNvSpPr txBox="1">
                <a:spLocks noChangeArrowheads="1"/>
              </p:cNvSpPr>
              <p:nvPr/>
            </p:nvSpPr>
            <p:spPr bwMode="auto">
              <a:xfrm>
                <a:off x="1760894" y="3025039"/>
                <a:ext cx="808038"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smtClean="0">
                    <a:solidFill>
                      <a:schemeClr val="bg1"/>
                    </a:solidFill>
                  </a:rPr>
                  <a:t>SSD</a:t>
                </a:r>
                <a:endParaRPr lang="en-US" altLang="de-DE" dirty="0">
                  <a:solidFill>
                    <a:schemeClr val="bg1"/>
                  </a:solidFill>
                </a:endParaRPr>
              </a:p>
            </p:txBody>
          </p:sp>
          <p:sp>
            <p:nvSpPr>
              <p:cNvPr id="74" name="Textfeld 73"/>
              <p:cNvSpPr txBox="1">
                <a:spLocks noChangeArrowheads="1"/>
              </p:cNvSpPr>
              <p:nvPr/>
            </p:nvSpPr>
            <p:spPr bwMode="auto">
              <a:xfrm>
                <a:off x="1759307" y="3280627"/>
                <a:ext cx="808037"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smtClean="0">
                    <a:solidFill>
                      <a:schemeClr val="bg1"/>
                    </a:solidFill>
                  </a:rPr>
                  <a:t>FMU</a:t>
                </a:r>
                <a:endParaRPr lang="en-US" altLang="de-DE" dirty="0">
                  <a:solidFill>
                    <a:schemeClr val="bg1"/>
                  </a:solidFill>
                </a:endParaRPr>
              </a:p>
            </p:txBody>
          </p:sp>
          <p:sp>
            <p:nvSpPr>
              <p:cNvPr id="75" name="Textfeld 74"/>
              <p:cNvSpPr txBox="1">
                <a:spLocks noChangeArrowheads="1"/>
              </p:cNvSpPr>
              <p:nvPr/>
            </p:nvSpPr>
            <p:spPr bwMode="auto">
              <a:xfrm>
                <a:off x="1759307" y="3542564"/>
                <a:ext cx="808037"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smtClean="0">
                    <a:solidFill>
                      <a:schemeClr val="bg1"/>
                    </a:solidFill>
                  </a:rPr>
                  <a:t>SSP</a:t>
                </a:r>
                <a:endParaRPr lang="en-US" altLang="de-DE" dirty="0">
                  <a:solidFill>
                    <a:schemeClr val="bg1"/>
                  </a:solidFill>
                </a:endParaRPr>
              </a:p>
            </p:txBody>
          </p:sp>
        </p:grpSp>
        <p:sp>
          <p:nvSpPr>
            <p:cNvPr id="71" name="Textfeld 70"/>
            <p:cNvSpPr txBox="1"/>
            <p:nvPr/>
          </p:nvSpPr>
          <p:spPr>
            <a:xfrm>
              <a:off x="1758718" y="4067516"/>
              <a:ext cx="1574212" cy="523220"/>
            </a:xfrm>
            <a:prstGeom prst="rect">
              <a:avLst/>
            </a:prstGeom>
            <a:solidFill>
              <a:schemeClr val="bg1"/>
            </a:solidFill>
          </p:spPr>
          <p:txBody>
            <a:bodyPr wrap="none" rtlCol="0">
              <a:spAutoFit/>
            </a:bodyPr>
            <a:lstStyle/>
            <a:p>
              <a:pPr algn="r"/>
              <a:r>
                <a:rPr lang="en-US" sz="1400" b="1" i="1" dirty="0" smtClean="0">
                  <a:solidFill>
                    <a:schemeClr val="accent3">
                      <a:lumMod val="50000"/>
                    </a:schemeClr>
                  </a:solidFill>
                </a:rPr>
                <a:t>Configuration </a:t>
              </a:r>
              <a:br>
                <a:rPr lang="en-US" sz="1400" b="1" i="1" dirty="0" smtClean="0">
                  <a:solidFill>
                    <a:schemeClr val="accent3">
                      <a:lumMod val="50000"/>
                    </a:schemeClr>
                  </a:solidFill>
                </a:rPr>
              </a:br>
              <a:r>
                <a:rPr lang="en-US" sz="1400" b="1" i="1" dirty="0" smtClean="0">
                  <a:solidFill>
                    <a:schemeClr val="accent3">
                      <a:lumMod val="50000"/>
                    </a:schemeClr>
                  </a:solidFill>
                </a:rPr>
                <a:t> Offline Simulation</a:t>
              </a:r>
              <a:endParaRPr lang="en-US" sz="1400" b="1" i="1" dirty="0">
                <a:solidFill>
                  <a:schemeClr val="accent3">
                    <a:lumMod val="50000"/>
                  </a:schemeClr>
                </a:solidFill>
              </a:endParaRPr>
            </a:p>
          </p:txBody>
        </p:sp>
      </p:grpSp>
    </p:spTree>
    <p:extLst>
      <p:ext uri="{BB962C8B-B14F-4D97-AF65-F5344CB8AC3E}">
        <p14:creationId xmlns:p14="http://schemas.microsoft.com/office/powerpoint/2010/main" val="1934591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 Integration Tool</a:t>
            </a:r>
            <a:endParaRPr lang="en-US" noProof="0" dirty="0"/>
          </a:p>
        </p:txBody>
      </p:sp>
      <p:sp>
        <p:nvSpPr>
          <p:cNvPr id="4" name="Fußzeilenplatzhalter 3"/>
          <p:cNvSpPr>
            <a:spLocks noGrp="1"/>
          </p:cNvSpPr>
          <p:nvPr>
            <p:ph type="ftr" sz="quarter" idx="10"/>
          </p:nvPr>
        </p:nvSpPr>
        <p:spPr/>
        <p:txBody>
          <a:body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4" name="Inhaltsplatzhalter 13"/>
          <p:cNvSpPr>
            <a:spLocks noGrp="1"/>
          </p:cNvSpPr>
          <p:nvPr>
            <p:ph idx="1"/>
          </p:nvPr>
        </p:nvSpPr>
        <p:spPr/>
        <p:txBody>
          <a:bodyPr>
            <a:normAutofit/>
          </a:bodyPr>
          <a:lstStyle/>
          <a:p>
            <a:r>
              <a:rPr lang="en-US" altLang="ja-JP" noProof="0" dirty="0" err="1"/>
              <a:t>Model.CONNECT</a:t>
            </a:r>
            <a:r>
              <a:rPr lang="en-US" altLang="ja-JP" baseline="30000" noProof="0" dirty="0" err="1"/>
              <a:t>TM</a:t>
            </a:r>
            <a:r>
              <a:rPr lang="en-US" altLang="ja-JP" noProof="0" dirty="0"/>
              <a:t> by </a:t>
            </a:r>
            <a:r>
              <a:rPr lang="en-US" altLang="ja-JP" noProof="0"/>
              <a:t>AVL – Scope</a:t>
            </a:r>
            <a:r>
              <a:rPr lang="en-US" altLang="ja-JP" noProof="0" dirty="0"/>
              <a:t>:</a:t>
            </a:r>
          </a:p>
          <a:p>
            <a:pPr lvl="1"/>
            <a:r>
              <a:rPr lang="en-US" altLang="ja-JP" noProof="0" dirty="0"/>
              <a:t>Simulation architecture set-up</a:t>
            </a:r>
          </a:p>
          <a:p>
            <a:pPr lvl="1"/>
            <a:r>
              <a:rPr lang="en-US" altLang="ja-JP" dirty="0"/>
              <a:t>Model integration</a:t>
            </a:r>
            <a:br>
              <a:rPr lang="en-US" altLang="ja-JP" dirty="0"/>
            </a:br>
            <a:r>
              <a:rPr lang="en-US" altLang="ja-JP" dirty="0"/>
              <a:t>(FMI and dedicated interfaces)</a:t>
            </a:r>
          </a:p>
          <a:p>
            <a:pPr lvl="1"/>
            <a:r>
              <a:rPr lang="en-US" altLang="ja-JP" noProof="0" dirty="0"/>
              <a:t>Execution</a:t>
            </a:r>
            <a:br>
              <a:rPr lang="en-US" altLang="ja-JP" noProof="0" dirty="0"/>
            </a:br>
            <a:r>
              <a:rPr lang="en-US" altLang="ja-JP" noProof="0" dirty="0"/>
              <a:t>(office and lab)</a:t>
            </a:r>
          </a:p>
          <a:p>
            <a:pPr lvl="1"/>
            <a:r>
              <a:rPr lang="en-US" altLang="ja-JP" dirty="0"/>
              <a:t>Model management</a:t>
            </a:r>
          </a:p>
          <a:p>
            <a:pPr lvl="1"/>
            <a:r>
              <a:rPr lang="en-US" altLang="ja-JP" dirty="0"/>
              <a:t>Handling system structure and</a:t>
            </a:r>
            <a:br>
              <a:rPr lang="en-US" altLang="ja-JP" dirty="0"/>
            </a:br>
            <a:r>
              <a:rPr lang="en-US" altLang="ja-JP" dirty="0"/>
              <a:t>parameter variants</a:t>
            </a:r>
            <a:br>
              <a:rPr lang="en-US" altLang="ja-JP" dirty="0"/>
            </a:br>
            <a:endParaRPr lang="en-US" noProof="0" dirty="0"/>
          </a:p>
          <a:p>
            <a:endParaRPr lang="en-US" noProof="0" dirty="0"/>
          </a:p>
        </p:txBody>
      </p:sp>
      <p:pic>
        <p:nvPicPr>
          <p:cNvPr id="2" name="Grafik 1"/>
          <p:cNvPicPr>
            <a:picLocks noChangeAspect="1"/>
          </p:cNvPicPr>
          <p:nvPr/>
        </p:nvPicPr>
        <p:blipFill>
          <a:blip r:embed="rId2" cstate="print"/>
          <a:stretch>
            <a:fillRect/>
          </a:stretch>
        </p:blipFill>
        <p:spPr>
          <a:xfrm>
            <a:off x="4559878" y="1814571"/>
            <a:ext cx="4483501" cy="2845411"/>
          </a:xfrm>
          <a:prstGeom prst="rect">
            <a:avLst/>
          </a:prstGeom>
        </p:spPr>
      </p:pic>
    </p:spTree>
    <p:extLst>
      <p:ext uri="{BB962C8B-B14F-4D97-AF65-F5344CB8AC3E}">
        <p14:creationId xmlns:p14="http://schemas.microsoft.com/office/powerpoint/2010/main" val="2480251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 Integration Tool</a:t>
            </a:r>
            <a:endParaRPr lang="en-US" noProof="0" dirty="0"/>
          </a:p>
        </p:txBody>
      </p:sp>
      <p:sp>
        <p:nvSpPr>
          <p:cNvPr id="4" name="Fußzeilenplatzhalter 3"/>
          <p:cNvSpPr>
            <a:spLocks noGrp="1"/>
          </p:cNvSpPr>
          <p:nvPr>
            <p:ph type="ftr" sz="quarter" idx="10"/>
          </p:nvPr>
        </p:nvSpPr>
        <p:spPr/>
        <p:txBody>
          <a:body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4" name="Inhaltsplatzhalter 13"/>
          <p:cNvSpPr>
            <a:spLocks noGrp="1"/>
          </p:cNvSpPr>
          <p:nvPr>
            <p:ph idx="1"/>
          </p:nvPr>
        </p:nvSpPr>
        <p:spPr/>
        <p:txBody>
          <a:bodyPr>
            <a:normAutofit lnSpcReduction="10000"/>
          </a:bodyPr>
          <a:lstStyle/>
          <a:p>
            <a:r>
              <a:rPr lang="en-US" altLang="ja-JP" noProof="0" dirty="0" err="1"/>
              <a:t>Model.CONNECT</a:t>
            </a:r>
            <a:r>
              <a:rPr lang="en-US" altLang="ja-JP" baseline="30000" noProof="0" dirty="0" err="1"/>
              <a:t>TM</a:t>
            </a:r>
            <a:r>
              <a:rPr lang="en-US" altLang="ja-JP" noProof="0" dirty="0"/>
              <a:t> by AVL – SSP prototype:</a:t>
            </a:r>
          </a:p>
          <a:p>
            <a:pPr lvl="1"/>
            <a:r>
              <a:rPr lang="en-US" altLang="ja-JP" noProof="0" dirty="0"/>
              <a:t>Import and export of system structure (SSP packages)</a:t>
            </a:r>
          </a:p>
          <a:p>
            <a:pPr lvl="2"/>
            <a:r>
              <a:rPr lang="en-US" altLang="ja-JP" noProof="0" dirty="0"/>
              <a:t>Prototype supports multiple</a:t>
            </a:r>
            <a:r>
              <a:rPr lang="en-US" altLang="ja-JP" dirty="0"/>
              <a:t> structure variants in the package</a:t>
            </a:r>
          </a:p>
          <a:p>
            <a:pPr lvl="2"/>
            <a:r>
              <a:rPr lang="en-US" altLang="ja-JP" noProof="0" dirty="0"/>
              <a:t>Mapping between the SSP variant handling and the tool-specific variant handling had to be implemented</a:t>
            </a:r>
          </a:p>
          <a:p>
            <a:pPr lvl="2"/>
            <a:r>
              <a:rPr lang="en-US" altLang="ja-JP" noProof="0" dirty="0"/>
              <a:t>Import-export roundtrip </a:t>
            </a:r>
            <a:r>
              <a:rPr lang="en-US" altLang="ja-JP" u="sng" noProof="0" dirty="0"/>
              <a:t>does not</a:t>
            </a:r>
            <a:r>
              <a:rPr lang="en-US" altLang="ja-JP" noProof="0" dirty="0"/>
              <a:t> re-produce</a:t>
            </a:r>
            <a:r>
              <a:rPr lang="en-US" altLang="ja-JP" dirty="0"/>
              <a:t> original </a:t>
            </a:r>
            <a:r>
              <a:rPr lang="en-US" altLang="ja-JP" dirty="0" err="1"/>
              <a:t>ssp</a:t>
            </a:r>
            <a:r>
              <a:rPr lang="en-US" altLang="ja-JP" dirty="0"/>
              <a:t> content</a:t>
            </a:r>
          </a:p>
          <a:p>
            <a:pPr lvl="2"/>
            <a:r>
              <a:rPr lang="en-US" altLang="ja-JP" dirty="0"/>
              <a:t>This is a consequence of the deliberately simple SSP variant handling concept</a:t>
            </a:r>
          </a:p>
          <a:p>
            <a:pPr lvl="1"/>
            <a:r>
              <a:rPr lang="en-US" altLang="ja-JP" dirty="0"/>
              <a:t>Import and export of graphical information</a:t>
            </a:r>
          </a:p>
          <a:p>
            <a:pPr lvl="2"/>
            <a:r>
              <a:rPr lang="en-US" altLang="ja-JP" dirty="0"/>
              <a:t>Overall layout information can be transferred via SSP. Intention is not to have pixel-by-pixel reproduction in any tool</a:t>
            </a:r>
          </a:p>
          <a:p>
            <a:pPr lvl="1"/>
            <a:endParaRPr lang="en-US" altLang="ja-JP" noProof="0" dirty="0"/>
          </a:p>
          <a:p>
            <a:endParaRPr lang="en-US" noProof="0" dirty="0"/>
          </a:p>
        </p:txBody>
      </p:sp>
    </p:spTree>
    <p:extLst>
      <p:ext uri="{BB962C8B-B14F-4D97-AF65-F5344CB8AC3E}">
        <p14:creationId xmlns:p14="http://schemas.microsoft.com/office/powerpoint/2010/main" val="2262759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Integration Tool FMI Bench</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14" name="Inhaltsplatzhalter 13"/>
          <p:cNvSpPr>
            <a:spLocks noGrp="1"/>
          </p:cNvSpPr>
          <p:nvPr>
            <p:ph idx="1"/>
          </p:nvPr>
        </p:nvSpPr>
        <p:spPr>
          <a:xfrm>
            <a:off x="457200" y="1059582"/>
            <a:ext cx="8229600" cy="3600400"/>
          </a:xfrm>
        </p:spPr>
        <p:txBody>
          <a:bodyPr>
            <a:normAutofit/>
          </a:bodyPr>
          <a:lstStyle/>
          <a:p>
            <a:r>
              <a:rPr lang="en-US" altLang="ja-JP" noProof="0" dirty="0"/>
              <a:t>FMI Bench by PMSF: Workbench for FMUs</a:t>
            </a:r>
          </a:p>
          <a:p>
            <a:pPr lvl="1"/>
            <a:r>
              <a:rPr lang="en-US" altLang="ja-JP" dirty="0"/>
              <a:t>FMU Inspector &amp; Editor</a:t>
            </a:r>
          </a:p>
          <a:p>
            <a:pPr lvl="1"/>
            <a:r>
              <a:rPr lang="en-US" altLang="ja-JP" dirty="0"/>
              <a:t>FMU Profiling and Debugging</a:t>
            </a:r>
          </a:p>
          <a:p>
            <a:pPr lvl="1"/>
            <a:r>
              <a:rPr lang="en-US" altLang="ja-JP" noProof="0" dirty="0"/>
              <a:t>FMU Integration</a:t>
            </a:r>
          </a:p>
          <a:p>
            <a:pPr lvl="1"/>
            <a:r>
              <a:rPr lang="en-US" altLang="ja-JP" noProof="0" dirty="0"/>
              <a:t>Automated </a:t>
            </a:r>
            <a:r>
              <a:rPr lang="en-US" altLang="ja-JP" dirty="0"/>
              <a:t>W</a:t>
            </a:r>
            <a:r>
              <a:rPr lang="en-US" altLang="ja-JP" noProof="0" dirty="0" err="1"/>
              <a:t>orkflows</a:t>
            </a:r>
            <a:endParaRPr lang="en-US" altLang="ja-JP" noProof="0" dirty="0"/>
          </a:p>
          <a:p>
            <a:pPr lvl="1"/>
            <a:r>
              <a:rPr lang="en-US" altLang="ja-JP" noProof="0" dirty="0"/>
              <a:t>Export FMU </a:t>
            </a:r>
            <a:r>
              <a:rPr lang="en-US" altLang="ja-JP" dirty="0"/>
              <a:t>Networks as</a:t>
            </a:r>
            <a:br>
              <a:rPr lang="en-US" altLang="ja-JP" dirty="0"/>
            </a:br>
            <a:r>
              <a:rPr lang="en-US" altLang="ja-JP" dirty="0"/>
              <a:t>Integrated </a:t>
            </a:r>
            <a:r>
              <a:rPr lang="en-US" altLang="ja-JP" noProof="0" dirty="0"/>
              <a:t>FMUs or</a:t>
            </a:r>
            <a:br>
              <a:rPr lang="en-US" altLang="ja-JP" noProof="0" dirty="0"/>
            </a:br>
            <a:r>
              <a:rPr lang="en-US" altLang="ja-JP" dirty="0"/>
              <a:t>S</a:t>
            </a:r>
            <a:r>
              <a:rPr lang="en-US" altLang="ja-JP" noProof="0" dirty="0" err="1"/>
              <a:t>tand</a:t>
            </a:r>
            <a:r>
              <a:rPr lang="en-US" altLang="ja-JP" noProof="0" dirty="0"/>
              <a:t>-alone </a:t>
            </a:r>
            <a:r>
              <a:rPr lang="en-US" altLang="ja-JP" dirty="0"/>
              <a:t>S</a:t>
            </a:r>
            <a:r>
              <a:rPr lang="en-US" altLang="ja-JP" noProof="0" dirty="0" err="1"/>
              <a:t>imulators</a:t>
            </a:r>
            <a:endParaRPr lang="en-US" altLang="ja-JP" noProof="0" dirty="0"/>
          </a:p>
          <a:p>
            <a:pPr lvl="1"/>
            <a:r>
              <a:rPr lang="en-US" altLang="ja-JP" dirty="0"/>
              <a:t>Supports Remote FMU Execution, FMU-internal Parallelization</a:t>
            </a:r>
          </a:p>
          <a:p>
            <a:pPr lvl="1"/>
            <a:endParaRPr lang="en-US" altLang="ja-JP" noProof="0" dirty="0"/>
          </a:p>
        </p:txBody>
      </p:sp>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3432" y="1506769"/>
            <a:ext cx="4023368" cy="2112268"/>
          </a:xfrm>
          <a:prstGeom prst="rect">
            <a:avLst/>
          </a:prstGeom>
        </p:spPr>
      </p:pic>
    </p:spTree>
    <p:extLst>
      <p:ext uri="{BB962C8B-B14F-4D97-AF65-F5344CB8AC3E}">
        <p14:creationId xmlns:p14="http://schemas.microsoft.com/office/powerpoint/2010/main" val="421953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Integration Tool FMI Bench</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14" name="Inhaltsplatzhalter 13"/>
          <p:cNvSpPr>
            <a:spLocks noGrp="1"/>
          </p:cNvSpPr>
          <p:nvPr>
            <p:ph idx="1"/>
          </p:nvPr>
        </p:nvSpPr>
        <p:spPr>
          <a:xfrm>
            <a:off x="457200" y="1059582"/>
            <a:ext cx="8229600" cy="3600400"/>
          </a:xfrm>
        </p:spPr>
        <p:txBody>
          <a:bodyPr>
            <a:normAutofit/>
          </a:bodyPr>
          <a:lstStyle/>
          <a:p>
            <a:r>
              <a:rPr lang="en-US" altLang="ja-JP" noProof="0" dirty="0"/>
              <a:t>FMI Bench SSP Prototype</a:t>
            </a:r>
          </a:p>
          <a:p>
            <a:pPr lvl="1"/>
            <a:r>
              <a:rPr lang="en-US" altLang="ja-JP" dirty="0"/>
              <a:t>Direct Editing of SSDs,</a:t>
            </a:r>
            <a:br>
              <a:rPr lang="en-US" altLang="ja-JP" dirty="0"/>
            </a:br>
            <a:r>
              <a:rPr lang="en-US" altLang="ja-JP" dirty="0"/>
              <a:t>SSPs, incl. Variants</a:t>
            </a:r>
          </a:p>
          <a:p>
            <a:pPr lvl="1"/>
            <a:r>
              <a:rPr lang="en-US" altLang="ja-JP" dirty="0"/>
              <a:t>Generation of Native</a:t>
            </a:r>
            <a:br>
              <a:rPr lang="en-US" altLang="ja-JP" dirty="0"/>
            </a:br>
            <a:r>
              <a:rPr lang="en-US" altLang="ja-JP" dirty="0"/>
              <a:t>FMI Bench Projects</a:t>
            </a:r>
            <a:br>
              <a:rPr lang="en-US" altLang="ja-JP" dirty="0"/>
            </a:br>
            <a:r>
              <a:rPr lang="en-US" altLang="ja-JP" dirty="0"/>
              <a:t>from SSP Projects</a:t>
            </a:r>
          </a:p>
          <a:p>
            <a:pPr lvl="1"/>
            <a:r>
              <a:rPr lang="en-US" altLang="ja-JP" dirty="0"/>
              <a:t>Generation of FMU</a:t>
            </a:r>
            <a:br>
              <a:rPr lang="en-US" altLang="ja-JP" dirty="0"/>
            </a:br>
            <a:r>
              <a:rPr lang="en-US" altLang="ja-JP" dirty="0"/>
              <a:t>or Stand-alone Sim.</a:t>
            </a:r>
            <a:br>
              <a:rPr lang="en-US" altLang="ja-JP" dirty="0"/>
            </a:br>
            <a:r>
              <a:rPr lang="en-US" altLang="ja-JP" dirty="0"/>
              <a:t>from SSP</a:t>
            </a:r>
          </a:p>
          <a:p>
            <a:pPr lvl="1"/>
            <a:r>
              <a:rPr lang="en-US" altLang="ja-JP" dirty="0"/>
              <a:t>Parallelization</a:t>
            </a:r>
          </a:p>
          <a:p>
            <a:pPr lvl="1"/>
            <a:endParaRPr lang="en-US" altLang="ja-JP" dirty="0"/>
          </a:p>
          <a:p>
            <a:pPr lvl="1"/>
            <a:endParaRPr lang="en-US" altLang="ja-JP" noProof="0" dirty="0"/>
          </a:p>
        </p:txBody>
      </p:sp>
      <p:pic>
        <p:nvPicPr>
          <p:cNvPr id="7" name="Inhaltsplatzhalter 4"/>
          <p:cNvPicPr>
            <a:picLocks noChangeAspect="1"/>
          </p:cNvPicPr>
          <p:nvPr/>
        </p:nvPicPr>
        <p:blipFill>
          <a:blip r:embed="rId3" cstate="print"/>
          <a:stretch>
            <a:fillRect/>
          </a:stretch>
        </p:blipFill>
        <p:spPr>
          <a:xfrm>
            <a:off x="3635896" y="1519358"/>
            <a:ext cx="5050936" cy="3140673"/>
          </a:xfrm>
          <a:prstGeom prst="rect">
            <a:avLst/>
          </a:prstGeom>
        </p:spPr>
      </p:pic>
    </p:spTree>
    <p:extLst>
      <p:ext uri="{BB962C8B-B14F-4D97-AF65-F5344CB8AC3E}">
        <p14:creationId xmlns:p14="http://schemas.microsoft.com/office/powerpoint/2010/main" val="1955447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eaLnBrk="0" hangingPunct="0"/>
            <a:r>
              <a:rPr lang="en-US" noProof="0" dirty="0"/>
              <a:t>Motivation for initiating MAP “System Structure and Parameterization” (SSP) – Using FMI as Basis</a:t>
            </a:r>
          </a:p>
        </p:txBody>
      </p:sp>
      <p:sp>
        <p:nvSpPr>
          <p:cNvPr id="3" name="Inhaltsplatzhalter 2"/>
          <p:cNvSpPr>
            <a:spLocks noGrp="1"/>
          </p:cNvSpPr>
          <p:nvPr>
            <p:ph idx="1"/>
          </p:nvPr>
        </p:nvSpPr>
        <p:spPr>
          <a:xfrm>
            <a:off x="457199" y="1059582"/>
            <a:ext cx="8147249" cy="3535041"/>
          </a:xfrm>
        </p:spPr>
        <p:txBody>
          <a:bodyPr>
            <a:noAutofit/>
          </a:bodyPr>
          <a:lstStyle/>
          <a:p>
            <a:r>
              <a:rPr lang="en-US" noProof="0" dirty="0"/>
              <a:t>FMI is basically a great technology to make exchanging models inside and among companies much easier</a:t>
            </a:r>
          </a:p>
          <a:p>
            <a:r>
              <a:rPr lang="en-US" noProof="0" dirty="0"/>
              <a:t>Typical use-case is a network of FMUs (System structure</a:t>
            </a:r>
            <a:r>
              <a:rPr lang="en-US" noProof="0" dirty="0" smtClean="0"/>
              <a:t>) …</a:t>
            </a:r>
            <a:endParaRPr lang="en-US" noProof="0" dirty="0"/>
          </a:p>
          <a:p>
            <a:endParaRPr lang="en-US" noProof="0" dirty="0"/>
          </a:p>
          <a:p>
            <a:endParaRPr lang="en-US" noProof="0" dirty="0"/>
          </a:p>
          <a:p>
            <a:endParaRPr lang="en-US" noProof="0" dirty="0"/>
          </a:p>
          <a:p>
            <a:endParaRPr lang="en-US" noProof="0" dirty="0"/>
          </a:p>
          <a:p>
            <a:r>
              <a:rPr lang="en-US" noProof="0" dirty="0" smtClean="0"/>
              <a:t>… Therefore, </a:t>
            </a:r>
            <a:r>
              <a:rPr lang="en-US" noProof="0" dirty="0"/>
              <a:t>some features are missing …</a:t>
            </a:r>
          </a:p>
          <a:p>
            <a:pPr lvl="1"/>
            <a:endParaRPr lang="en-US" noProof="0" dirty="0"/>
          </a:p>
          <a:p>
            <a:endParaRPr lang="en-US" noProof="0" dirty="0"/>
          </a:p>
        </p:txBody>
      </p:sp>
      <p:pic>
        <p:nvPicPr>
          <p:cNvPr id="4" name="Grafik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545" y="2482759"/>
            <a:ext cx="4228572" cy="1457143"/>
          </a:xfrm>
          <a:prstGeom prst="rect">
            <a:avLst/>
          </a:prstGeom>
        </p:spPr>
      </p:pic>
    </p:spTree>
    <p:custDataLst>
      <p:tags r:id="rId1"/>
    </p:custDataLst>
    <p:extLst>
      <p:ext uri="{BB962C8B-B14F-4D97-AF65-F5344CB8AC3E}">
        <p14:creationId xmlns:p14="http://schemas.microsoft.com/office/powerpoint/2010/main" val="354182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en-US" altLang="ja-JP"/>
              <a:t>Prototypes – Online Testing Tool</a:t>
            </a:r>
            <a:endParaRPr lang="en-US" noProof="0" dirty="0"/>
          </a:p>
        </p:txBody>
      </p:sp>
      <p:sp>
        <p:nvSpPr>
          <p:cNvPr id="4" name="Fußzeilenplatzhalter 3"/>
          <p:cNvSpPr>
            <a:spLocks noGrp="1"/>
          </p:cNvSpPr>
          <p:nvPr>
            <p:ph type="ftr" sz="quarter" idx="10"/>
          </p:nvPr>
        </p:nvSpPr>
        <p:spPr/>
        <p:txBody>
          <a:bodyPr/>
          <a:lstStyle/>
          <a:p>
            <a:r>
              <a:rPr lang="en-US" dirty="0"/>
              <a:t>MA-Project “System Structure and Parameterization” – Early Insights</a:t>
            </a:r>
          </a:p>
          <a:p>
            <a:r>
              <a:rPr lang="en-US" dirty="0"/>
              <a:t>– Japanese </a:t>
            </a:r>
            <a:r>
              <a:rPr lang="en-US" dirty="0" err="1"/>
              <a:t>Modelica</a:t>
            </a:r>
            <a:r>
              <a:rPr lang="en-US" dirty="0"/>
              <a:t> Conference 2016-05-23/24</a:t>
            </a:r>
          </a:p>
        </p:txBody>
      </p:sp>
      <p:sp>
        <p:nvSpPr>
          <p:cNvPr id="14" name="Inhaltsplatzhalter 13"/>
          <p:cNvSpPr>
            <a:spLocks noGrp="1"/>
          </p:cNvSpPr>
          <p:nvPr>
            <p:ph idx="1"/>
          </p:nvPr>
        </p:nvSpPr>
        <p:spPr/>
        <p:txBody>
          <a:bodyPr/>
          <a:lstStyle/>
          <a:p>
            <a:r>
              <a:rPr lang="en-US" altLang="ja-JP" noProof="0" dirty="0" err="1"/>
              <a:t>Scalablility</a:t>
            </a:r>
            <a:r>
              <a:rPr lang="en-US" altLang="ja-JP" noProof="0" dirty="0"/>
              <a:t> of &lt;</a:t>
            </a:r>
            <a:r>
              <a:rPr lang="en-US" altLang="ja-JP" noProof="0" dirty="0" err="1"/>
              <a:t>ssd:Connectors</a:t>
            </a:r>
            <a:r>
              <a:rPr lang="en-US" altLang="ja-JP" noProof="0" dirty="0"/>
              <a:t>&gt;</a:t>
            </a:r>
          </a:p>
          <a:p>
            <a:pPr lvl="1"/>
            <a:r>
              <a:rPr lang="en-US" altLang="ja-JP" dirty="0"/>
              <a:t>Ring configuration at a glance</a:t>
            </a:r>
          </a:p>
          <a:p>
            <a:pPr lvl="1"/>
            <a:r>
              <a:rPr lang="en-US" altLang="ja-JP" dirty="0"/>
              <a:t>3D Flash UI for &lt;</a:t>
            </a:r>
            <a:r>
              <a:rPr lang="en-US" altLang="ja-JP" dirty="0" err="1"/>
              <a:t>ssd:Component</a:t>
            </a:r>
            <a:r>
              <a:rPr lang="en-US" altLang="ja-JP" dirty="0"/>
              <a:t>&gt;</a:t>
            </a:r>
          </a:p>
          <a:p>
            <a:r>
              <a:rPr lang="en-US" altLang="ja-JP" dirty="0"/>
              <a:t>Time integration control master</a:t>
            </a:r>
          </a:p>
          <a:p>
            <a:pPr lvl="1"/>
            <a:r>
              <a:rPr lang="en-US" altLang="ja-JP" noProof="0" dirty="0"/>
              <a:t>Unit Test with default parameter</a:t>
            </a:r>
          </a:p>
          <a:p>
            <a:pPr lvl="1"/>
            <a:r>
              <a:rPr lang="en-US" altLang="ja-JP" noProof="0" dirty="0"/>
              <a:t>Synchronized Co-Simulation Test</a:t>
            </a:r>
            <a:endParaRPr lang="en-US" altLang="ja-JP" dirty="0"/>
          </a:p>
          <a:p>
            <a:r>
              <a:rPr lang="en-US" altLang="ja-JP" dirty="0"/>
              <a:t>Parameter database as FMU</a:t>
            </a:r>
          </a:p>
          <a:p>
            <a:pPr lvl="1"/>
            <a:r>
              <a:rPr lang="en-US" altLang="ja-JP" dirty="0"/>
              <a:t>FMU of </a:t>
            </a:r>
            <a:r>
              <a:rPr lang="en-US" altLang="ja-JP" noProof="0" dirty="0"/>
              <a:t> (</a:t>
            </a:r>
            <a:r>
              <a:rPr lang="en-US" altLang="ja-JP" noProof="0" dirty="0" err="1"/>
              <a:t>sqlite.DB</a:t>
            </a:r>
            <a:r>
              <a:rPr lang="en-US" altLang="ja-JP" noProof="0" dirty="0"/>
              <a:t> + sql.DLL)</a:t>
            </a:r>
          </a:p>
          <a:p>
            <a:pPr lvl="1"/>
            <a:r>
              <a:rPr lang="en-US" altLang="ja-JP" dirty="0"/>
              <a:t>exported by Optimus® </a:t>
            </a:r>
          </a:p>
          <a:p>
            <a:pPr lvl="1"/>
            <a:endParaRPr lang="en-US" altLang="ja-JP" noProof="0" dirty="0"/>
          </a:p>
        </p:txBody>
      </p:sp>
      <p:pic>
        <p:nvPicPr>
          <p:cNvPr id="6" name="図 5" descr="ssdwhite.png"/>
          <p:cNvPicPr>
            <a:picLocks noChangeAspect="1"/>
          </p:cNvPicPr>
          <p:nvPr/>
        </p:nvPicPr>
        <p:blipFill>
          <a:blip r:embed="rId3" cstate="print"/>
          <a:stretch>
            <a:fillRect/>
          </a:stretch>
        </p:blipFill>
        <p:spPr>
          <a:xfrm>
            <a:off x="5004048" y="771550"/>
            <a:ext cx="2935111" cy="3962400"/>
          </a:xfrm>
          <a:prstGeom prst="rect">
            <a:avLst/>
          </a:prstGeom>
          <a:ln>
            <a:noFill/>
          </a:ln>
          <a:effectLst>
            <a:outerShdw blurRad="292100" dist="139700" dir="2700000" algn="tl" rotWithShape="0">
              <a:srgbClr val="333333">
                <a:alpha val="65000"/>
              </a:srgbClr>
            </a:outerShdw>
          </a:effectLst>
        </p:spPr>
      </p:pic>
      <p:pic>
        <p:nvPicPr>
          <p:cNvPr id="5" name="図 4" descr="sspclock.png"/>
          <p:cNvPicPr>
            <a:picLocks noChangeAspect="1"/>
          </p:cNvPicPr>
          <p:nvPr/>
        </p:nvPicPr>
        <p:blipFill>
          <a:blip r:embed="rId4" cstate="print"/>
          <a:srcRect t="5770" b="7934"/>
          <a:stretch>
            <a:fillRect/>
          </a:stretch>
        </p:blipFill>
        <p:spPr>
          <a:xfrm>
            <a:off x="6372200" y="1131590"/>
            <a:ext cx="2521715" cy="2369038"/>
          </a:xfrm>
          <a:prstGeom prst="rect">
            <a:avLst/>
          </a:prstGeom>
          <a:ln>
            <a:noFill/>
          </a:ln>
          <a:effectLst>
            <a:outerShdw blurRad="292100" dist="139700" dir="2700000" algn="tl" rotWithShape="0">
              <a:srgbClr val="333333">
                <a:alpha val="65000"/>
              </a:srgbClr>
            </a:outerShdw>
          </a:effectLst>
        </p:spPr>
      </p:pic>
      <p:pic>
        <p:nvPicPr>
          <p:cNvPr id="18" name="Picture 3" descr="C:\home\ssp15\png\optimus3d.png"/>
          <p:cNvPicPr>
            <a:picLocks noChangeAspect="1" noChangeArrowheads="1"/>
          </p:cNvPicPr>
          <p:nvPr/>
        </p:nvPicPr>
        <p:blipFill>
          <a:blip r:embed="rId5" cstate="print"/>
          <a:srcRect/>
          <a:stretch>
            <a:fillRect/>
          </a:stretch>
        </p:blipFill>
        <p:spPr bwMode="auto">
          <a:xfrm>
            <a:off x="7452320" y="3507854"/>
            <a:ext cx="1429858" cy="10723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5003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dirty="0"/>
              <a:t>Prototypes – “Co-Simulation Browser” concept</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14" name="Inhaltsplatzhalter 13"/>
          <p:cNvSpPr>
            <a:spLocks noGrp="1"/>
          </p:cNvSpPr>
          <p:nvPr>
            <p:ph idx="1"/>
          </p:nvPr>
        </p:nvSpPr>
        <p:spPr/>
        <p:txBody>
          <a:bodyPr>
            <a:normAutofit/>
          </a:bodyPr>
          <a:lstStyle/>
          <a:p>
            <a:r>
              <a:rPr lang="en-US" altLang="ja-JP" noProof="0" dirty="0"/>
              <a:t>Mobile co-Simulation </a:t>
            </a:r>
            <a:r>
              <a:rPr lang="en-US" altLang="ja-JP" dirty="0"/>
              <a:t>e</a:t>
            </a:r>
            <a:r>
              <a:rPr lang="en-US" altLang="ja-JP" noProof="0" dirty="0" err="1"/>
              <a:t>nvironment</a:t>
            </a:r>
            <a:endParaRPr lang="en-US" altLang="ja-JP" noProof="0" dirty="0"/>
          </a:p>
          <a:p>
            <a:r>
              <a:rPr lang="en-US" altLang="ja-JP" noProof="0" dirty="0"/>
              <a:t>SSP(.zip) as online </a:t>
            </a:r>
            <a:r>
              <a:rPr lang="en-US" altLang="ja-JP" dirty="0"/>
              <a:t>c</a:t>
            </a:r>
            <a:r>
              <a:rPr lang="en-US" altLang="ja-JP" noProof="0" dirty="0" err="1"/>
              <a:t>ontent</a:t>
            </a:r>
            <a:endParaRPr lang="en-US" altLang="ja-JP" noProof="0" dirty="0"/>
          </a:p>
          <a:p>
            <a:r>
              <a:rPr lang="en-US" altLang="ja-JP" dirty="0"/>
              <a:t>Minimal GUI</a:t>
            </a:r>
            <a:endParaRPr lang="en-US" altLang="ja-JP" noProof="0" dirty="0"/>
          </a:p>
        </p:txBody>
      </p:sp>
      <p:pic>
        <p:nvPicPr>
          <p:cNvPr id="8" name="図 7" descr="stage2.png"/>
          <p:cNvPicPr>
            <a:picLocks noChangeAspect="1"/>
          </p:cNvPicPr>
          <p:nvPr/>
        </p:nvPicPr>
        <p:blipFill>
          <a:blip r:embed="rId3" cstate="print"/>
          <a:stretch>
            <a:fillRect/>
          </a:stretch>
        </p:blipFill>
        <p:spPr>
          <a:xfrm>
            <a:off x="4625385" y="2643758"/>
            <a:ext cx="4411111" cy="1982619"/>
          </a:xfrm>
          <a:prstGeom prst="rect">
            <a:avLst/>
          </a:prstGeom>
        </p:spPr>
      </p:pic>
      <p:pic>
        <p:nvPicPr>
          <p:cNvPr id="9" name="図 8" descr="図6.png"/>
          <p:cNvPicPr>
            <a:picLocks noChangeAspect="1"/>
          </p:cNvPicPr>
          <p:nvPr/>
        </p:nvPicPr>
        <p:blipFill>
          <a:blip r:embed="rId4" cstate="print"/>
          <a:stretch>
            <a:fillRect/>
          </a:stretch>
        </p:blipFill>
        <p:spPr>
          <a:xfrm>
            <a:off x="4670598" y="975661"/>
            <a:ext cx="4509914" cy="1884121"/>
          </a:xfrm>
          <a:prstGeom prst="rect">
            <a:avLst/>
          </a:prstGeom>
        </p:spPr>
      </p:pic>
      <p:grpSp>
        <p:nvGrpSpPr>
          <p:cNvPr id="10" name="グループ化 9"/>
          <p:cNvGrpSpPr>
            <a:grpSpLocks noChangeAspect="1"/>
          </p:cNvGrpSpPr>
          <p:nvPr/>
        </p:nvGrpSpPr>
        <p:grpSpPr>
          <a:xfrm>
            <a:off x="971600" y="2427734"/>
            <a:ext cx="3345975" cy="2214626"/>
            <a:chOff x="2209800" y="3501008"/>
            <a:chExt cx="4779963" cy="3163751"/>
          </a:xfrm>
        </p:grpSpPr>
        <p:pic>
          <p:nvPicPr>
            <p:cNvPr id="11" name="Picture 3"/>
            <p:cNvPicPr>
              <a:picLocks noChangeAspect="1" noChangeArrowheads="1"/>
            </p:cNvPicPr>
            <p:nvPr/>
          </p:nvPicPr>
          <p:blipFill>
            <a:blip r:embed="rId5" cstate="print"/>
            <a:srcRect t="3576"/>
            <a:stretch>
              <a:fillRect/>
            </a:stretch>
          </p:blipFill>
          <p:spPr bwMode="auto">
            <a:xfrm>
              <a:off x="4659313" y="3501008"/>
              <a:ext cx="2116137" cy="2912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5"/>
            <p:cNvPicPr>
              <a:picLocks noChangeAspect="1" noChangeArrowheads="1"/>
            </p:cNvPicPr>
            <p:nvPr/>
          </p:nvPicPr>
          <p:blipFill>
            <a:blip r:embed="rId6" cstate="print"/>
            <a:srcRect t="4172"/>
            <a:stretch>
              <a:fillRect/>
            </a:stretch>
          </p:blipFill>
          <p:spPr bwMode="auto">
            <a:xfrm>
              <a:off x="2209800" y="3581400"/>
              <a:ext cx="2116138" cy="2895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7" descr="finger-save"/>
            <p:cNvPicPr>
              <a:picLocks noChangeAspect="1" noChangeArrowheads="1"/>
            </p:cNvPicPr>
            <p:nvPr/>
          </p:nvPicPr>
          <p:blipFill>
            <a:blip r:embed="rId7" cstate="print"/>
            <a:srcRect l="36446" t="28807"/>
            <a:stretch>
              <a:fillRect/>
            </a:stretch>
          </p:blipFill>
          <p:spPr bwMode="auto">
            <a:xfrm>
              <a:off x="3335338" y="4903230"/>
              <a:ext cx="1274763" cy="1671638"/>
            </a:xfrm>
            <a:prstGeom prst="rect">
              <a:avLst/>
            </a:prstGeom>
            <a:noFill/>
            <a:ln w="9525">
              <a:noFill/>
              <a:miter lim="800000"/>
              <a:headEnd/>
              <a:tailEnd/>
            </a:ln>
          </p:spPr>
        </p:pic>
        <p:pic>
          <p:nvPicPr>
            <p:cNvPr id="16" name="Picture 10" descr="finger-save"/>
            <p:cNvPicPr>
              <a:picLocks noChangeAspect="1" noChangeArrowheads="1"/>
            </p:cNvPicPr>
            <p:nvPr/>
          </p:nvPicPr>
          <p:blipFill>
            <a:blip r:embed="rId7" cstate="print"/>
            <a:srcRect l="36446" t="28807"/>
            <a:stretch>
              <a:fillRect/>
            </a:stretch>
          </p:blipFill>
          <p:spPr bwMode="auto">
            <a:xfrm>
              <a:off x="5715000" y="4764521"/>
              <a:ext cx="1274763" cy="1671638"/>
            </a:xfrm>
            <a:prstGeom prst="rect">
              <a:avLst/>
            </a:prstGeom>
            <a:noFill/>
            <a:ln w="9525">
              <a:noFill/>
              <a:miter lim="800000"/>
              <a:headEnd/>
              <a:tailEnd/>
            </a:ln>
          </p:spPr>
        </p:pic>
        <p:pic>
          <p:nvPicPr>
            <p:cNvPr id="17" name="Picture 11" descr="finger-save"/>
            <p:cNvPicPr>
              <a:picLocks noChangeAspect="1" noChangeArrowheads="1"/>
            </p:cNvPicPr>
            <p:nvPr/>
          </p:nvPicPr>
          <p:blipFill>
            <a:blip r:embed="rId8" cstate="print"/>
            <a:srcRect t="28807" r="36446"/>
            <a:stretch>
              <a:fillRect/>
            </a:stretch>
          </p:blipFill>
          <p:spPr bwMode="auto">
            <a:xfrm>
              <a:off x="4495800" y="4993121"/>
              <a:ext cx="1143000" cy="1671638"/>
            </a:xfrm>
            <a:prstGeom prst="rect">
              <a:avLst/>
            </a:prstGeom>
            <a:noFill/>
            <a:ln w="9525">
              <a:noFill/>
              <a:miter lim="800000"/>
              <a:headEnd/>
              <a:tailEnd/>
            </a:ln>
          </p:spPr>
        </p:pic>
      </p:grpSp>
    </p:spTree>
    <p:extLst>
      <p:ext uri="{BB962C8B-B14F-4D97-AF65-F5344CB8AC3E}">
        <p14:creationId xmlns:p14="http://schemas.microsoft.com/office/powerpoint/2010/main" val="1475051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Future work / Outline</a:t>
            </a:r>
            <a:endParaRPr lang="en-US" noProof="0" dirty="0"/>
          </a:p>
        </p:txBody>
      </p:sp>
      <p:sp>
        <p:nvSpPr>
          <p:cNvPr id="4" name="Fußzeilenplatzhalter 3"/>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2" name="Inhaltsplatzhalter 1"/>
          <p:cNvSpPr>
            <a:spLocks noGrp="1"/>
          </p:cNvSpPr>
          <p:nvPr>
            <p:ph idx="1"/>
          </p:nvPr>
        </p:nvSpPr>
        <p:spPr/>
        <p:txBody>
          <a:bodyPr/>
          <a:lstStyle/>
          <a:p>
            <a:r>
              <a:rPr lang="de-DE" dirty="0" smtClean="0"/>
              <a:t>Further Development </a:t>
            </a:r>
            <a:r>
              <a:rPr lang="de-DE" dirty="0" err="1" smtClean="0"/>
              <a:t>of</a:t>
            </a:r>
            <a:r>
              <a:rPr lang="de-DE" dirty="0" smtClean="0"/>
              <a:t> API </a:t>
            </a:r>
            <a:r>
              <a:rPr lang="de-DE" dirty="0" err="1" smtClean="0"/>
              <a:t>for</a:t>
            </a:r>
            <a:r>
              <a:rPr lang="de-DE" dirty="0" smtClean="0"/>
              <a:t> </a:t>
            </a:r>
            <a:r>
              <a:rPr lang="de-DE" dirty="0" err="1" smtClean="0"/>
              <a:t>parameter</a:t>
            </a:r>
            <a:r>
              <a:rPr lang="de-DE" dirty="0" smtClean="0"/>
              <a:t> </a:t>
            </a:r>
            <a:r>
              <a:rPr lang="de-DE" dirty="0" err="1" smtClean="0"/>
              <a:t>handling</a:t>
            </a:r>
            <a:endParaRPr lang="de-DE" dirty="0" smtClean="0"/>
          </a:p>
          <a:p>
            <a:r>
              <a:rPr lang="de-DE" dirty="0" smtClean="0"/>
              <a:t>Try </a:t>
            </a:r>
            <a:r>
              <a:rPr lang="de-DE" dirty="0" err="1" smtClean="0"/>
              <a:t>to</a:t>
            </a:r>
            <a:r>
              <a:rPr lang="de-DE" dirty="0" smtClean="0"/>
              <a:t> </a:t>
            </a:r>
            <a:r>
              <a:rPr lang="de-DE" dirty="0" err="1" smtClean="0"/>
              <a:t>involve</a:t>
            </a:r>
            <a:r>
              <a:rPr lang="de-DE" dirty="0" smtClean="0"/>
              <a:t> </a:t>
            </a:r>
            <a:r>
              <a:rPr lang="de-DE" dirty="0" err="1" smtClean="0"/>
              <a:t>providers</a:t>
            </a:r>
            <a:r>
              <a:rPr lang="de-DE" dirty="0" smtClean="0"/>
              <a:t> </a:t>
            </a:r>
            <a:r>
              <a:rPr lang="de-DE" dirty="0" err="1" smtClean="0"/>
              <a:t>of</a:t>
            </a:r>
            <a:r>
              <a:rPr lang="de-DE" dirty="0" smtClean="0"/>
              <a:t> </a:t>
            </a:r>
            <a:r>
              <a:rPr lang="de-DE" dirty="0" err="1" smtClean="0"/>
              <a:t>simulation</a:t>
            </a:r>
            <a:r>
              <a:rPr lang="de-DE" dirty="0" smtClean="0"/>
              <a:t> </a:t>
            </a:r>
            <a:r>
              <a:rPr lang="de-DE" dirty="0" err="1" smtClean="0"/>
              <a:t>data</a:t>
            </a:r>
            <a:r>
              <a:rPr lang="de-DE" dirty="0" smtClean="0"/>
              <a:t> </a:t>
            </a:r>
            <a:r>
              <a:rPr lang="de-DE" dirty="0" err="1" smtClean="0"/>
              <a:t>management</a:t>
            </a:r>
            <a:r>
              <a:rPr lang="de-DE" dirty="0" smtClean="0"/>
              <a:t> </a:t>
            </a:r>
            <a:r>
              <a:rPr lang="de-DE" dirty="0" err="1" smtClean="0"/>
              <a:t>systems</a:t>
            </a:r>
            <a:r>
              <a:rPr lang="de-DE" dirty="0" smtClean="0"/>
              <a:t> in </a:t>
            </a:r>
            <a:r>
              <a:rPr lang="de-DE" dirty="0" err="1" smtClean="0"/>
              <a:t>this</a:t>
            </a:r>
            <a:r>
              <a:rPr lang="de-DE" dirty="0" smtClean="0"/>
              <a:t> </a:t>
            </a:r>
            <a:r>
              <a:rPr lang="de-DE" dirty="0" err="1" smtClean="0"/>
              <a:t>project</a:t>
            </a:r>
            <a:endParaRPr lang="de-DE" dirty="0" smtClean="0"/>
          </a:p>
          <a:p>
            <a:r>
              <a:rPr lang="de-DE" dirty="0" err="1" smtClean="0"/>
              <a:t>Evaluate</a:t>
            </a:r>
            <a:r>
              <a:rPr lang="de-DE" dirty="0" smtClean="0"/>
              <a:t> </a:t>
            </a:r>
            <a:r>
              <a:rPr lang="de-DE" dirty="0" err="1" smtClean="0"/>
              <a:t>approaches</a:t>
            </a:r>
            <a:r>
              <a:rPr lang="de-DE" dirty="0" smtClean="0"/>
              <a:t> </a:t>
            </a:r>
            <a:r>
              <a:rPr lang="de-DE" dirty="0" err="1" smtClean="0"/>
              <a:t>with</a:t>
            </a:r>
            <a:r>
              <a:rPr lang="de-DE" dirty="0" smtClean="0"/>
              <a:t> „real-</a:t>
            </a:r>
            <a:r>
              <a:rPr lang="de-DE" dirty="0" err="1" smtClean="0"/>
              <a:t>world</a:t>
            </a:r>
            <a:r>
              <a:rPr lang="de-DE" dirty="0" smtClean="0"/>
              <a:t> </a:t>
            </a:r>
            <a:r>
              <a:rPr lang="de-DE" dirty="0" err="1" smtClean="0"/>
              <a:t>examples</a:t>
            </a:r>
            <a:r>
              <a:rPr lang="de-DE" dirty="0" smtClean="0"/>
              <a:t>“</a:t>
            </a:r>
          </a:p>
          <a:p>
            <a:r>
              <a:rPr lang="de-DE" dirty="0" err="1" smtClean="0"/>
              <a:t>Publish</a:t>
            </a:r>
            <a:r>
              <a:rPr lang="de-DE" dirty="0" smtClean="0"/>
              <a:t> </a:t>
            </a:r>
            <a:r>
              <a:rPr lang="de-DE" dirty="0" err="1" smtClean="0"/>
              <a:t>first</a:t>
            </a:r>
            <a:r>
              <a:rPr lang="de-DE" dirty="0" smtClean="0"/>
              <a:t> </a:t>
            </a:r>
            <a:r>
              <a:rPr lang="de-DE" dirty="0" err="1" smtClean="0"/>
              <a:t>release</a:t>
            </a:r>
            <a:r>
              <a:rPr lang="de-DE" dirty="0" smtClean="0"/>
              <a:t> </a:t>
            </a:r>
            <a:r>
              <a:rPr lang="de-DE" dirty="0" err="1" smtClean="0"/>
              <a:t>soon</a:t>
            </a:r>
            <a:endParaRPr lang="de-DE" dirty="0" smtClean="0"/>
          </a:p>
          <a:p>
            <a:endParaRPr lang="de-DE" dirty="0"/>
          </a:p>
          <a:p>
            <a:r>
              <a:rPr lang="de-DE" dirty="0" err="1" smtClean="0"/>
              <a:t>Any</a:t>
            </a:r>
            <a:r>
              <a:rPr lang="de-DE" dirty="0" smtClean="0"/>
              <a:t> </a:t>
            </a:r>
            <a:r>
              <a:rPr lang="de-DE" dirty="0" err="1" smtClean="0"/>
              <a:t>contribution</a:t>
            </a:r>
            <a:r>
              <a:rPr lang="de-DE" dirty="0" smtClean="0"/>
              <a:t> </a:t>
            </a:r>
            <a:r>
              <a:rPr lang="de-DE" dirty="0" err="1" smtClean="0"/>
              <a:t>is</a:t>
            </a:r>
            <a:r>
              <a:rPr lang="de-DE" dirty="0" smtClean="0"/>
              <a:t> </a:t>
            </a:r>
            <a:r>
              <a:rPr lang="de-DE" dirty="0" err="1" smtClean="0"/>
              <a:t>very</a:t>
            </a:r>
            <a:r>
              <a:rPr lang="de-DE" dirty="0" smtClean="0"/>
              <a:t> </a:t>
            </a:r>
            <a:r>
              <a:rPr lang="de-DE" dirty="0" err="1" smtClean="0"/>
              <a:t>appreciated</a:t>
            </a:r>
            <a:r>
              <a:rPr lang="de-DE" smtClean="0"/>
              <a:t>!</a:t>
            </a:r>
            <a:endParaRPr lang="de-DE" dirty="0"/>
          </a:p>
        </p:txBody>
      </p:sp>
    </p:spTree>
    <p:extLst>
      <p:ext uri="{BB962C8B-B14F-4D97-AF65-F5344CB8AC3E}">
        <p14:creationId xmlns:p14="http://schemas.microsoft.com/office/powerpoint/2010/main" val="2455841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System Structure Definition</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pic>
        <p:nvPicPr>
          <p:cNvPr id="8" name="Inhaltsplatzhalter 7"/>
          <p:cNvPicPr>
            <a:picLocks noGrp="1" noChangeAspect="1"/>
          </p:cNvPicPr>
          <p:nvPr>
            <p:ph idx="1"/>
          </p:nvPr>
        </p:nvPicPr>
        <p:blipFill rotWithShape="1">
          <a:blip r:embed="rId3" cstate="print"/>
          <a:srcRect l="-1" t="24491" r="-297" b="3832"/>
          <a:stretch/>
        </p:blipFill>
        <p:spPr>
          <a:xfrm>
            <a:off x="745473" y="915566"/>
            <a:ext cx="7642951" cy="3674296"/>
          </a:xfrm>
          <a:prstGeom prst="rect">
            <a:avLst/>
          </a:prstGeom>
        </p:spPr>
      </p:pic>
    </p:spTree>
    <p:extLst>
      <p:ext uri="{BB962C8B-B14F-4D97-AF65-F5344CB8AC3E}">
        <p14:creationId xmlns:p14="http://schemas.microsoft.com/office/powerpoint/2010/main" val="3974804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pPr eaLnBrk="0" hangingPunct="0"/>
            <a:r>
              <a:rPr lang="en-US" sz="2800" noProof="0" dirty="0"/>
              <a:t>Motivation for initiating SSP – Missing features</a:t>
            </a:r>
          </a:p>
        </p:txBody>
      </p:sp>
      <p:sp>
        <p:nvSpPr>
          <p:cNvPr id="3" name="Inhaltsplatzhalter 2"/>
          <p:cNvSpPr>
            <a:spLocks noGrp="1"/>
          </p:cNvSpPr>
          <p:nvPr>
            <p:ph idx="1"/>
          </p:nvPr>
        </p:nvSpPr>
        <p:spPr>
          <a:xfrm>
            <a:off x="457199" y="1059582"/>
            <a:ext cx="7643193" cy="3535041"/>
          </a:xfrm>
        </p:spPr>
        <p:txBody>
          <a:bodyPr>
            <a:noAutofit/>
          </a:bodyPr>
          <a:lstStyle/>
          <a:p>
            <a:r>
              <a:rPr lang="en-US" noProof="0" dirty="0"/>
              <a:t>Collected on a meeting with BMW, Bosch, ZF, </a:t>
            </a:r>
            <a:r>
              <a:rPr lang="en-US" noProof="0" dirty="0" smtClean="0"/>
              <a:t>PMSF (2014):</a:t>
            </a:r>
            <a:endParaRPr lang="en-US" noProof="0" dirty="0"/>
          </a:p>
          <a:p>
            <a:pPr lvl="1"/>
            <a:r>
              <a:rPr lang="en-US" noProof="0" dirty="0"/>
              <a:t>No </a:t>
            </a:r>
            <a:r>
              <a:rPr lang="en-US" noProof="0" dirty="0" smtClean="0"/>
              <a:t>possibility to </a:t>
            </a:r>
            <a:r>
              <a:rPr lang="en-US" noProof="0" dirty="0" smtClean="0"/>
              <a:t>separate </a:t>
            </a:r>
            <a:r>
              <a:rPr lang="en-US" noProof="0" dirty="0"/>
              <a:t>parameter data from the FMUs</a:t>
            </a:r>
          </a:p>
          <a:p>
            <a:pPr lvl="1"/>
            <a:r>
              <a:rPr lang="en-US" noProof="0" dirty="0"/>
              <a:t>No possibility to change parameters in a </a:t>
            </a:r>
            <a:r>
              <a:rPr lang="en-US" noProof="0" dirty="0" smtClean="0"/>
              <a:t>consistent </a:t>
            </a:r>
            <a:r>
              <a:rPr lang="en-US" noProof="0" dirty="0"/>
              <a:t>way independently from the integration environment for single FMUs.</a:t>
            </a:r>
          </a:p>
          <a:p>
            <a:pPr lvl="1"/>
            <a:r>
              <a:rPr lang="en-US" noProof="0" dirty="0"/>
              <a:t>No possibility to handle intellectual property of parameters</a:t>
            </a:r>
          </a:p>
          <a:p>
            <a:pPr lvl="1"/>
            <a:r>
              <a:rPr lang="en-US" noProof="0" dirty="0"/>
              <a:t>No possibility of mapping parameters in a network of FMUS</a:t>
            </a:r>
          </a:p>
          <a:p>
            <a:pPr lvl="1"/>
            <a:r>
              <a:rPr lang="en-US" noProof="0" dirty="0"/>
              <a:t>No possibility to store a network of FMUs tool independently</a:t>
            </a:r>
          </a:p>
          <a:p>
            <a:pPr lvl="1"/>
            <a:endParaRPr lang="en-US" noProof="0" dirty="0"/>
          </a:p>
          <a:p>
            <a:endParaRPr lang="en-US" noProof="0" dirty="0"/>
          </a:p>
        </p:txBody>
      </p:sp>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5667" y="915566"/>
            <a:ext cx="864096" cy="1152128"/>
          </a:xfrm>
          <a:prstGeom prst="rect">
            <a:avLst/>
          </a:prstGeom>
        </p:spPr>
      </p:pic>
    </p:spTree>
    <p:custDataLst>
      <p:tags r:id="rId1"/>
    </p:custDataLst>
    <p:extLst>
      <p:ext uri="{BB962C8B-B14F-4D97-AF65-F5344CB8AC3E}">
        <p14:creationId xmlns:p14="http://schemas.microsoft.com/office/powerpoint/2010/main" val="49420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Main Purposes of SSP</a:t>
            </a:r>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4" name="Inhaltsplatzhalter 3"/>
          <p:cNvSpPr>
            <a:spLocks noGrp="1"/>
          </p:cNvSpPr>
          <p:nvPr>
            <p:ph idx="1"/>
          </p:nvPr>
        </p:nvSpPr>
        <p:spPr>
          <a:xfrm>
            <a:off x="457200" y="1059582"/>
            <a:ext cx="7067128" cy="3600400"/>
          </a:xfrm>
        </p:spPr>
        <p:txBody>
          <a:bodyPr/>
          <a:lstStyle/>
          <a:p>
            <a:r>
              <a:rPr lang="en-US" sz="2000" noProof="0" dirty="0"/>
              <a:t>Define a standardized format for the connection structure of a network of components.</a:t>
            </a:r>
          </a:p>
          <a:p>
            <a:r>
              <a:rPr lang="en-US" sz="2000" noProof="0" dirty="0"/>
              <a:t>Define a standardized way to store and apply parameters to these components. </a:t>
            </a:r>
          </a:p>
          <a:p>
            <a:r>
              <a:rPr lang="en-US" sz="2000" noProof="0" dirty="0"/>
              <a:t>The developed standard / APIs should be usable in all stages of development process (architecture definition, integration, simulation, test in </a:t>
            </a:r>
            <a:r>
              <a:rPr lang="en-US" sz="2000" noProof="0" dirty="0" err="1"/>
              <a:t>MiL</a:t>
            </a:r>
            <a:r>
              <a:rPr lang="en-US" sz="2000" noProof="0" dirty="0"/>
              <a:t>, </a:t>
            </a:r>
            <a:r>
              <a:rPr lang="en-US" sz="2000" noProof="0" dirty="0" err="1"/>
              <a:t>SiL</a:t>
            </a:r>
            <a:r>
              <a:rPr lang="en-US" sz="2000" noProof="0" dirty="0"/>
              <a:t>, </a:t>
            </a:r>
            <a:r>
              <a:rPr lang="en-US" sz="2000" noProof="0" dirty="0" err="1"/>
              <a:t>HiL</a:t>
            </a:r>
            <a:r>
              <a:rPr lang="en-US" sz="2000" noProof="0" dirty="0"/>
              <a:t>).</a:t>
            </a:r>
          </a:p>
          <a:p>
            <a:r>
              <a:rPr lang="en-US" sz="2000" noProof="0" dirty="0"/>
              <a:t>The work in this project shall be coordinated with other standards and organizations (FMI, ASAM, OMG</a:t>
            </a:r>
            <a:r>
              <a:rPr lang="en-US" sz="2000" noProof="0" dirty="0" smtClean="0"/>
              <a:t>).</a:t>
            </a:r>
            <a:endParaRPr lang="en-US" sz="2000" noProof="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131590"/>
            <a:ext cx="1106488"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9072" y="3291830"/>
            <a:ext cx="1207770" cy="1160196"/>
          </a:xfrm>
          <a:prstGeom prst="rect">
            <a:avLst/>
          </a:prstGeom>
        </p:spPr>
      </p:pic>
    </p:spTree>
    <p:extLst>
      <p:ext uri="{BB962C8B-B14F-4D97-AF65-F5344CB8AC3E}">
        <p14:creationId xmlns:p14="http://schemas.microsoft.com/office/powerpoint/2010/main" val="1514842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8" name="Gerade Verbindung mit Pfeil 537"/>
          <p:cNvCxnSpPr>
            <a:endCxn id="521" idx="1"/>
          </p:cNvCxnSpPr>
          <p:nvPr/>
        </p:nvCxnSpPr>
        <p:spPr>
          <a:xfrm flipV="1">
            <a:off x="4491039" y="1384396"/>
            <a:ext cx="2817265" cy="292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 name="Gruppieren 5"/>
          <p:cNvGrpSpPr/>
          <p:nvPr/>
        </p:nvGrpSpPr>
        <p:grpSpPr>
          <a:xfrm>
            <a:off x="5170027" y="794946"/>
            <a:ext cx="876300" cy="1269809"/>
            <a:chOff x="4867596" y="794946"/>
            <a:chExt cx="876300" cy="1269809"/>
          </a:xfrm>
        </p:grpSpPr>
        <p:pic>
          <p:nvPicPr>
            <p:cNvPr id="5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96"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8" name="Flussdiagramm: Prozess 527"/>
            <p:cNvSpPr/>
            <p:nvPr/>
          </p:nvSpPr>
          <p:spPr>
            <a:xfrm>
              <a:off x="4906264"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Par2</a:t>
              </a:r>
            </a:p>
          </p:txBody>
        </p:sp>
        <p:sp>
          <p:nvSpPr>
            <p:cNvPr id="527" name="Flussdiagramm: Prozess 526"/>
            <p:cNvSpPr/>
            <p:nvPr/>
          </p:nvSpPr>
          <p:spPr>
            <a:xfrm>
              <a:off x="4906264"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Par1</a:t>
              </a:r>
            </a:p>
          </p:txBody>
        </p:sp>
        <p:sp>
          <p:nvSpPr>
            <p:cNvPr id="529" name="Flussdiagramm: Prozess 528"/>
            <p:cNvSpPr/>
            <p:nvPr/>
          </p:nvSpPr>
          <p:spPr>
            <a:xfrm>
              <a:off x="4906264"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a:t>
              </a:r>
            </a:p>
          </p:txBody>
        </p:sp>
        <p:sp>
          <p:nvSpPr>
            <p:cNvPr id="530" name="Textfeld 529"/>
            <p:cNvSpPr txBox="1"/>
            <p:nvPr/>
          </p:nvSpPr>
          <p:spPr>
            <a:xfrm>
              <a:off x="5101638" y="1849311"/>
              <a:ext cx="399533" cy="215444"/>
            </a:xfrm>
            <a:prstGeom prst="rect">
              <a:avLst/>
            </a:prstGeom>
            <a:noFill/>
          </p:spPr>
          <p:txBody>
            <a:bodyPr wrap="none" lIns="0" tIns="0" rIns="0" bIns="0" rtlCol="0">
              <a:spAutoFit/>
            </a:bodyPr>
            <a:lstStyle/>
            <a:p>
              <a:pPr>
                <a:spcBef>
                  <a:spcPts val="0"/>
                </a:spcBef>
              </a:pPr>
              <a:r>
                <a:rPr lang="en-US" sz="1400" dirty="0"/>
                <a:t>*.SSV</a:t>
              </a:r>
            </a:p>
          </p:txBody>
        </p:sp>
      </p:grpSp>
      <p:grpSp>
        <p:nvGrpSpPr>
          <p:cNvPr id="1046" name="Group 1012"/>
          <p:cNvGrpSpPr>
            <a:grpSpLocks noChangeAspect="1"/>
          </p:cNvGrpSpPr>
          <p:nvPr/>
        </p:nvGrpSpPr>
        <p:grpSpPr bwMode="auto">
          <a:xfrm>
            <a:off x="522288" y="1008064"/>
            <a:ext cx="4137025" cy="3689351"/>
            <a:chOff x="329" y="635"/>
            <a:chExt cx="2606" cy="2324"/>
          </a:xfrm>
        </p:grpSpPr>
        <p:sp>
          <p:nvSpPr>
            <p:cNvPr id="1047"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48" name="Group 1213"/>
            <p:cNvGrpSpPr>
              <a:grpSpLocks/>
            </p:cNvGrpSpPr>
            <p:nvPr/>
          </p:nvGrpSpPr>
          <p:grpSpPr bwMode="auto">
            <a:xfrm>
              <a:off x="341" y="647"/>
              <a:ext cx="2582" cy="2300"/>
              <a:chOff x="341" y="647"/>
              <a:chExt cx="2582" cy="2300"/>
            </a:xfrm>
          </p:grpSpPr>
          <p:sp>
            <p:nvSpPr>
              <p:cNvPr id="1349"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0"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1"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2"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SSD</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53"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4"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5"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6"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7"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8"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9"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0"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1"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2"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3"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4"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5"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6"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7"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8"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9"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0"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1"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2"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3"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4"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5"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6"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7"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8"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9"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0"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1"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2"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3"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4"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5"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6"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7"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8"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9"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0"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1"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2"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3"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4"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6"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97"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8"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9"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0"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1"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2"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3"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4"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5"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6"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7"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8"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9"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0"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1"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2"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3"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4"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5"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6"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7"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8"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9"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0"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1"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2"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3"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4"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5"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6"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7"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8"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9"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0"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1"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2"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3"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4"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5"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6"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7"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8"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0"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a:ln>
                      <a:noFill/>
                    </a:ln>
                    <a:solidFill>
                      <a:srgbClr val="000000"/>
                    </a:solidFill>
                    <a:effectLst/>
                    <a:latin typeface="Arial" panose="020B0604020202020204" pitchFamily="34" charset="0"/>
                  </a:rPr>
                  <a:t>Element</a:t>
                </a:r>
                <a:endParaRPr kumimoji="0" lang="de-DE" altLang="de-DE" sz="1000" b="0" i="0" u="none" strike="noStrike" cap="none" normalizeH="0" baseline="0">
                  <a:ln>
                    <a:noFill/>
                  </a:ln>
                  <a:solidFill>
                    <a:schemeClr val="tx1"/>
                  </a:solidFill>
                  <a:effectLst/>
                  <a:latin typeface="Arial" panose="020B0604020202020204" pitchFamily="34" charset="0"/>
                </a:endParaRPr>
              </a:p>
            </p:txBody>
          </p:sp>
          <p:sp>
            <p:nvSpPr>
              <p:cNvPr id="1441"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3"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45"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6"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7"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8"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9"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0"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1"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2"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3"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4"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5"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6"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7"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8"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9"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0"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1"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2"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3"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4"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5"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6"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7"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8"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9"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0"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1"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2"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3"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4"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5"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6"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7"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8"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9"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0"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1"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2"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3"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4"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5"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6"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88"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Compo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nent</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489"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1"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source</a:t>
                </a:r>
                <a:r>
                  <a:rPr kumimoji="0" lang="de-DE" altLang="de-DE" sz="500" b="0" i="0" u="none" strike="noStrike" cap="none" normalizeH="0" baseline="0" dirty="0">
                    <a:ln>
                      <a:noFill/>
                    </a:ln>
                    <a:solidFill>
                      <a:srgbClr val="8B0000"/>
                    </a:solidFill>
                    <a:effectLst/>
                    <a:latin typeface="Arial" panose="020B0604020202020204" pitchFamily="34" charset="0"/>
                  </a:rPr>
                  <a:t>  :URI</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4"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6"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7"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8"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9"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0"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1"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2"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3"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4"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5"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6"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7"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8"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9"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0"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1"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2"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3"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4"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5"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6"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7"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8"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9"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0"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1"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2"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3"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4"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5"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6"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7"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8"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9"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0"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1"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2"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3"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4"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5"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6"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7"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39"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Connector</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540"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42"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45"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kind  :enum</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47"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48"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1049" name="Group 1414"/>
            <p:cNvGrpSpPr>
              <a:grpSpLocks/>
            </p:cNvGrpSpPr>
            <p:nvPr/>
          </p:nvGrpSpPr>
          <p:grpSpPr bwMode="auto">
            <a:xfrm>
              <a:off x="431" y="778"/>
              <a:ext cx="2410" cy="2075"/>
              <a:chOff x="431" y="778"/>
              <a:chExt cx="2410" cy="2075"/>
            </a:xfrm>
          </p:grpSpPr>
          <p:sp>
            <p:nvSpPr>
              <p:cNvPr id="1149"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0"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1"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2"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3"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4"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5"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6"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7"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8"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9"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0"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1"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2"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3"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4"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5"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6"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7"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8"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9"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0"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2"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173"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5"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77"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8"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9"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0"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1"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2"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3"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4"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5"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6"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7"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8"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9"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0"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1"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2"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3"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4"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5"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6"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7"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8"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0"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System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Structure</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Definition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01"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2"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3"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4"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5"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6"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7"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8"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9"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0"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1"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2"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3"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4"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5"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6"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7"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8"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9"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0"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1"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2"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3"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4"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5"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6"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7"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8"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9"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0"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1"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2"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3"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4"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5"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6"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7"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8"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9"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0"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1"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2"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3"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4"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5"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47"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Binding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48"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0"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253"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55"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6"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7"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8"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9"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0"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1"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2"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3"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4"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5"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6"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7"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8"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9"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0"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1"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2"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3"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4"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5"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6"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7"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8"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9"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0"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1"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2"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3"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4"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5"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6"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7"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8"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9"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0"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1"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2"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3"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4"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5"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6"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7"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8"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9"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1"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Mapping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02"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4"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307"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09"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0"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11"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2"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3"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4"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5"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6"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7"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8"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9"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0"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1"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2"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3"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4"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5"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6"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7"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8"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9"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0"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2" name="Rectangle 1397"/>
              <p:cNvSpPr>
                <a:spLocks noChangeArrowheads="1"/>
              </p:cNvSpPr>
              <p:nvPr/>
            </p:nvSpPr>
            <p:spPr bwMode="auto">
              <a:xfrm>
                <a:off x="1514" y="1905"/>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SignalDictio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nary</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Reference</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33"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4"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5"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6"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7"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8"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9"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0"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1"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2"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3"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4"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5"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6"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7"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8"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050"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1"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2"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3"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4"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5"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6"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7"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8"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9"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0"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1"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2"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3"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4"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5"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6"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7"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8"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9"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0"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1"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2"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3"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4"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5"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7"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Signal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Dictio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nary</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078"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9"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0"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1"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2"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3"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ParameterMappings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4"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5"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6"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7"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8"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9"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ParameterBindings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0"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1"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2"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3"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4"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end</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5"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6"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7"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8"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9"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0"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1"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2"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3"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4"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5"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6"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7"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Connections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8"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9"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0"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1"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2"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3"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Connectors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4"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5"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6"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7"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8"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9"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0"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Elements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1"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2"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3"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4"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5"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start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6"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7"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8"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9"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0"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1"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2"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3"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4"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5"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6"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7"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8"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9"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0"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1"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2"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SignalDictionaries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3"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4"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5"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6"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7"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8"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cxnSp>
        <p:nvCxnSpPr>
          <p:cNvPr id="536" name="Gerade Verbindung mit Pfeil 535"/>
          <p:cNvCxnSpPr>
            <a:stCxn id="1247" idx="3"/>
            <a:endCxn id="527" idx="1"/>
          </p:cNvCxnSpPr>
          <p:nvPr/>
        </p:nvCxnSpPr>
        <p:spPr>
          <a:xfrm flipV="1">
            <a:off x="3013076" y="1198593"/>
            <a:ext cx="2195619" cy="190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p:txBody>
          <a:bodyPr/>
          <a:lstStyle/>
          <a:p>
            <a:r>
              <a:rPr lang="de-DE" dirty="0" err="1"/>
              <a:t>Overview</a:t>
            </a:r>
            <a:r>
              <a:rPr lang="de-DE" dirty="0"/>
              <a:t> </a:t>
            </a:r>
            <a:r>
              <a:rPr lang="de-DE" dirty="0" err="1"/>
              <a:t>of</a:t>
            </a:r>
            <a:r>
              <a:rPr lang="de-DE" dirty="0"/>
              <a:t> XML Schema </a:t>
            </a:r>
            <a:r>
              <a:rPr lang="de-DE" dirty="0" err="1"/>
              <a:t>Definitions</a:t>
            </a:r>
            <a:endParaRPr lang="de-DE"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grpSp>
        <p:nvGrpSpPr>
          <p:cNvPr id="13" name="Gruppieren 12"/>
          <p:cNvGrpSpPr/>
          <p:nvPr/>
        </p:nvGrpSpPr>
        <p:grpSpPr>
          <a:xfrm>
            <a:off x="5624253" y="2093550"/>
            <a:ext cx="876300" cy="1286263"/>
            <a:chOff x="5624253" y="2093550"/>
            <a:chExt cx="876300" cy="1286263"/>
          </a:xfrm>
        </p:grpSpPr>
        <p:pic>
          <p:nvPicPr>
            <p:cNvPr id="5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20935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9" name="Textfeld 518"/>
            <p:cNvSpPr txBox="1"/>
            <p:nvPr/>
          </p:nvSpPr>
          <p:spPr>
            <a:xfrm>
              <a:off x="5858296" y="3164369"/>
              <a:ext cx="485710" cy="215444"/>
            </a:xfrm>
            <a:prstGeom prst="rect">
              <a:avLst/>
            </a:prstGeom>
            <a:noFill/>
          </p:spPr>
          <p:txBody>
            <a:bodyPr wrap="none" lIns="0" tIns="0" rIns="0" bIns="0" rtlCol="0">
              <a:spAutoFit/>
            </a:bodyPr>
            <a:lstStyle/>
            <a:p>
              <a:pPr>
                <a:spcBef>
                  <a:spcPts val="0"/>
                </a:spcBef>
              </a:pPr>
              <a:r>
                <a:rPr lang="en-US" sz="1400" dirty="0"/>
                <a:t>*.FMU</a:t>
              </a:r>
            </a:p>
          </p:txBody>
        </p:sp>
      </p:grpSp>
      <p:grpSp>
        <p:nvGrpSpPr>
          <p:cNvPr id="9" name="Gruppieren 8"/>
          <p:cNvGrpSpPr/>
          <p:nvPr/>
        </p:nvGrpSpPr>
        <p:grpSpPr>
          <a:xfrm>
            <a:off x="6534318" y="3456050"/>
            <a:ext cx="876300" cy="1269809"/>
            <a:chOff x="5624253" y="3456050"/>
            <a:chExt cx="876300" cy="1269809"/>
          </a:xfrm>
        </p:grpSpPr>
        <p:pic>
          <p:nvPicPr>
            <p:cNvPr id="5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34560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5" name="Flussdiagramm: Prozess 514"/>
            <p:cNvSpPr/>
            <p:nvPr/>
          </p:nvSpPr>
          <p:spPr>
            <a:xfrm>
              <a:off x="5662921" y="376544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SSD</a:t>
              </a:r>
            </a:p>
          </p:txBody>
        </p:sp>
        <p:sp>
          <p:nvSpPr>
            <p:cNvPr id="516" name="Flussdiagramm: Prozess 515"/>
            <p:cNvSpPr/>
            <p:nvPr/>
          </p:nvSpPr>
          <p:spPr>
            <a:xfrm>
              <a:off x="5662921" y="397243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FMU</a:t>
              </a:r>
            </a:p>
          </p:txBody>
        </p:sp>
        <p:sp>
          <p:nvSpPr>
            <p:cNvPr id="517" name="Flussdiagramm: Prozess 516"/>
            <p:cNvSpPr/>
            <p:nvPr/>
          </p:nvSpPr>
          <p:spPr>
            <a:xfrm>
              <a:off x="5662921" y="418397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SSP</a:t>
              </a:r>
            </a:p>
          </p:txBody>
        </p:sp>
        <p:sp>
          <p:nvSpPr>
            <p:cNvPr id="520" name="Textfeld 519"/>
            <p:cNvSpPr txBox="1"/>
            <p:nvPr/>
          </p:nvSpPr>
          <p:spPr>
            <a:xfrm>
              <a:off x="5858295" y="4510415"/>
              <a:ext cx="480901" cy="215444"/>
            </a:xfrm>
            <a:prstGeom prst="rect">
              <a:avLst/>
            </a:prstGeom>
            <a:noFill/>
          </p:spPr>
          <p:txBody>
            <a:bodyPr wrap="none" lIns="0" tIns="0" rIns="0" bIns="0" rtlCol="0">
              <a:spAutoFit/>
            </a:bodyPr>
            <a:lstStyle/>
            <a:p>
              <a:pPr>
                <a:spcBef>
                  <a:spcPts val="0"/>
                </a:spcBef>
              </a:pPr>
              <a:r>
                <a:rPr lang="en-US" sz="1400" dirty="0"/>
                <a:t>*.SSP</a:t>
              </a:r>
            </a:p>
          </p:txBody>
        </p:sp>
      </p:grpSp>
      <p:grpSp>
        <p:nvGrpSpPr>
          <p:cNvPr id="4" name="Gruppieren 3"/>
          <p:cNvGrpSpPr/>
          <p:nvPr/>
        </p:nvGrpSpPr>
        <p:grpSpPr>
          <a:xfrm>
            <a:off x="7308304" y="841471"/>
            <a:ext cx="876300" cy="1269809"/>
            <a:chOff x="6266511" y="794946"/>
            <a:chExt cx="876300" cy="1269809"/>
          </a:xfrm>
        </p:grpSpPr>
        <p:pic>
          <p:nvPicPr>
            <p:cNvPr id="5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6511"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 name="Flussdiagramm: Prozess 521"/>
            <p:cNvSpPr/>
            <p:nvPr/>
          </p:nvSpPr>
          <p:spPr>
            <a:xfrm>
              <a:off x="6305179"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Map1</a:t>
              </a:r>
            </a:p>
          </p:txBody>
        </p:sp>
        <p:sp>
          <p:nvSpPr>
            <p:cNvPr id="523" name="Flussdiagramm: Prozess 522"/>
            <p:cNvSpPr/>
            <p:nvPr/>
          </p:nvSpPr>
          <p:spPr>
            <a:xfrm>
              <a:off x="6305179"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Map2</a:t>
              </a:r>
            </a:p>
          </p:txBody>
        </p:sp>
        <p:sp>
          <p:nvSpPr>
            <p:cNvPr id="524" name="Flussdiagramm: Prozess 523"/>
            <p:cNvSpPr/>
            <p:nvPr/>
          </p:nvSpPr>
          <p:spPr>
            <a:xfrm>
              <a:off x="6305179"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Trans</a:t>
              </a:r>
            </a:p>
          </p:txBody>
        </p:sp>
        <p:sp>
          <p:nvSpPr>
            <p:cNvPr id="525" name="Textfeld 524"/>
            <p:cNvSpPr txBox="1"/>
            <p:nvPr/>
          </p:nvSpPr>
          <p:spPr>
            <a:xfrm>
              <a:off x="6500553" y="1849311"/>
              <a:ext cx="452047" cy="215444"/>
            </a:xfrm>
            <a:prstGeom prst="rect">
              <a:avLst/>
            </a:prstGeom>
            <a:noFill/>
          </p:spPr>
          <p:txBody>
            <a:bodyPr wrap="none" lIns="0" tIns="0" rIns="0" bIns="0" rtlCol="0">
              <a:spAutoFit/>
            </a:bodyPr>
            <a:lstStyle/>
            <a:p>
              <a:pPr>
                <a:spcBef>
                  <a:spcPts val="0"/>
                </a:spcBef>
              </a:pPr>
              <a:r>
                <a:rPr lang="en-US" sz="1400" dirty="0"/>
                <a:t>*.SSM</a:t>
              </a:r>
            </a:p>
          </p:txBody>
        </p:sp>
      </p:grpSp>
      <p:cxnSp>
        <p:nvCxnSpPr>
          <p:cNvPr id="532" name="Gerade Verbindung mit Pfeil 531"/>
          <p:cNvCxnSpPr>
            <a:stCxn id="1446" idx="3"/>
            <a:endCxn id="518" idx="1"/>
          </p:cNvCxnSpPr>
          <p:nvPr/>
        </p:nvCxnSpPr>
        <p:spPr>
          <a:xfrm flipV="1">
            <a:off x="3997326" y="2636475"/>
            <a:ext cx="1626927" cy="654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4" name="Gerade Verbindung mit Pfeil 533"/>
          <p:cNvCxnSpPr>
            <a:endCxn id="514" idx="1"/>
          </p:cNvCxnSpPr>
          <p:nvPr/>
        </p:nvCxnSpPr>
        <p:spPr>
          <a:xfrm>
            <a:off x="3984626" y="3527426"/>
            <a:ext cx="2549692" cy="4715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21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System Structure Package</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7" name="Inhaltsplatzhalter 6"/>
          <p:cNvSpPr>
            <a:spLocks noGrp="1"/>
          </p:cNvSpPr>
          <p:nvPr>
            <p:ph idx="11"/>
          </p:nvPr>
        </p:nvSpPr>
        <p:spPr/>
        <p:txBody>
          <a:bodyPr>
            <a:normAutofit lnSpcReduction="10000"/>
          </a:bodyPr>
          <a:lstStyle/>
          <a:p>
            <a:pPr marL="0" indent="0">
              <a:spcBef>
                <a:spcPts val="0"/>
              </a:spcBef>
              <a:buNone/>
            </a:pPr>
            <a:r>
              <a:rPr lang="en-US" b="1" dirty="0"/>
              <a:t>Use case</a:t>
            </a:r>
          </a:p>
          <a:p>
            <a:pPr>
              <a:spcBef>
                <a:spcPts val="0"/>
              </a:spcBef>
            </a:pPr>
            <a:r>
              <a:rPr lang="en-US" dirty="0"/>
              <a:t>Exchange of Complete Systems with Variants</a:t>
            </a:r>
          </a:p>
          <a:p>
            <a:pPr marL="0" indent="0">
              <a:spcBef>
                <a:spcPts val="0"/>
              </a:spcBef>
              <a:buNone/>
            </a:pPr>
            <a:r>
              <a:rPr lang="en-US" b="1" dirty="0"/>
              <a:t>Features</a:t>
            </a:r>
          </a:p>
          <a:p>
            <a:pPr>
              <a:spcBef>
                <a:spcPts val="0"/>
              </a:spcBef>
            </a:pPr>
            <a:r>
              <a:rPr lang="en-US" dirty="0"/>
              <a:t>All information (FMUs, system structure definition, parameters) can be stored in one archive (zip-file)</a:t>
            </a:r>
          </a:p>
          <a:p>
            <a:pPr>
              <a:spcBef>
                <a:spcPts val="0"/>
              </a:spcBef>
            </a:pPr>
            <a:r>
              <a:rPr lang="en-US" dirty="0"/>
              <a:t>Multiple SSDs in one SSP allows for variant modeling</a:t>
            </a:r>
          </a:p>
        </p:txBody>
      </p:sp>
      <p:pic>
        <p:nvPicPr>
          <p:cNvPr id="1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7491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Flussdiagramm: Prozess 12"/>
          <p:cNvSpPr/>
          <p:nvPr/>
        </p:nvSpPr>
        <p:spPr>
          <a:xfrm>
            <a:off x="1010268" y="128430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SSD</a:t>
            </a:r>
          </a:p>
        </p:txBody>
      </p:sp>
      <p:sp>
        <p:nvSpPr>
          <p:cNvPr id="14" name="Flussdiagramm: Prozess 13"/>
          <p:cNvSpPr/>
          <p:nvPr/>
        </p:nvSpPr>
        <p:spPr>
          <a:xfrm>
            <a:off x="1010268" y="149129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FMU</a:t>
            </a:r>
          </a:p>
        </p:txBody>
      </p:sp>
      <p:sp>
        <p:nvSpPr>
          <p:cNvPr id="15" name="Flussdiagramm: Prozess 14"/>
          <p:cNvSpPr/>
          <p:nvPr/>
        </p:nvSpPr>
        <p:spPr>
          <a:xfrm>
            <a:off x="1010268" y="17028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SSP</a:t>
            </a:r>
          </a:p>
        </p:txBody>
      </p:sp>
      <p:sp>
        <p:nvSpPr>
          <p:cNvPr id="16" name="Textfeld 15"/>
          <p:cNvSpPr txBox="1"/>
          <p:nvPr/>
        </p:nvSpPr>
        <p:spPr>
          <a:xfrm>
            <a:off x="1205643" y="2060760"/>
            <a:ext cx="480901" cy="215444"/>
          </a:xfrm>
          <a:prstGeom prst="rect">
            <a:avLst/>
          </a:prstGeom>
          <a:noFill/>
        </p:spPr>
        <p:txBody>
          <a:bodyPr wrap="none" lIns="0" tIns="0" rIns="0" bIns="0" rtlCol="0">
            <a:spAutoFit/>
          </a:bodyPr>
          <a:lstStyle/>
          <a:p>
            <a:pPr>
              <a:spcBef>
                <a:spcPts val="0"/>
              </a:spcBef>
            </a:pPr>
            <a:r>
              <a:rPr lang="en-US" sz="1400" dirty="0"/>
              <a:t>*.SSP</a:t>
            </a:r>
          </a:p>
        </p:txBody>
      </p:sp>
      <p:pic>
        <p:nvPicPr>
          <p:cNvPr id="2" name="Grafik 1"/>
          <p:cNvPicPr>
            <a:picLocks noChangeAspect="1"/>
          </p:cNvPicPr>
          <p:nvPr/>
        </p:nvPicPr>
        <p:blipFill>
          <a:blip r:embed="rId3" cstate="print"/>
          <a:stretch>
            <a:fillRect/>
          </a:stretch>
        </p:blipFill>
        <p:spPr>
          <a:xfrm>
            <a:off x="827584" y="2445616"/>
            <a:ext cx="3143250" cy="1371600"/>
          </a:xfrm>
          <a:prstGeom prst="rect">
            <a:avLst/>
          </a:prstGeom>
        </p:spPr>
      </p:pic>
    </p:spTree>
    <p:extLst>
      <p:ext uri="{BB962C8B-B14F-4D97-AF65-F5344CB8AC3E}">
        <p14:creationId xmlns:p14="http://schemas.microsoft.com/office/powerpoint/2010/main" val="1081154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System Structure Definition</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sp>
        <p:nvSpPr>
          <p:cNvPr id="7" name="Inhaltsplatzhalter 6"/>
          <p:cNvSpPr>
            <a:spLocks noGrp="1"/>
          </p:cNvSpPr>
          <p:nvPr>
            <p:ph idx="11"/>
          </p:nvPr>
        </p:nvSpPr>
        <p:spPr/>
        <p:txBody>
          <a:bodyPr>
            <a:normAutofit fontScale="92500" lnSpcReduction="20000"/>
          </a:bodyPr>
          <a:lstStyle/>
          <a:p>
            <a:pPr marL="0" indent="0">
              <a:spcBef>
                <a:spcPts val="0"/>
              </a:spcBef>
              <a:buNone/>
            </a:pPr>
            <a:r>
              <a:rPr lang="en-US" b="1" dirty="0"/>
              <a:t>Use case</a:t>
            </a:r>
          </a:p>
          <a:p>
            <a:pPr>
              <a:spcBef>
                <a:spcPts val="0"/>
              </a:spcBef>
            </a:pPr>
            <a:r>
              <a:rPr lang="en-US" dirty="0"/>
              <a:t>Defining a Network of FMUs</a:t>
            </a:r>
          </a:p>
          <a:p>
            <a:pPr marL="0" indent="0">
              <a:spcBef>
                <a:spcPts val="0"/>
              </a:spcBef>
              <a:buNone/>
            </a:pPr>
            <a:r>
              <a:rPr lang="en-US" b="1" dirty="0"/>
              <a:t>Features</a:t>
            </a:r>
          </a:p>
          <a:p>
            <a:pPr>
              <a:spcBef>
                <a:spcPts val="0"/>
              </a:spcBef>
            </a:pPr>
            <a:r>
              <a:rPr lang="en-US" dirty="0"/>
              <a:t>Hierarchical sub-systems</a:t>
            </a:r>
          </a:p>
          <a:p>
            <a:pPr>
              <a:spcBef>
                <a:spcPts val="0"/>
              </a:spcBef>
            </a:pPr>
            <a:r>
              <a:rPr lang="en-US" dirty="0"/>
              <a:t>Empty components/FMUs as interface templates</a:t>
            </a:r>
          </a:p>
          <a:p>
            <a:pPr>
              <a:spcBef>
                <a:spcPts val="0"/>
              </a:spcBef>
            </a:pPr>
            <a:r>
              <a:rPr lang="en-US" dirty="0"/>
              <a:t>External resources via URIs:</a:t>
            </a:r>
            <a:br>
              <a:rPr lang="en-US" dirty="0"/>
            </a:br>
            <a:r>
              <a:rPr lang="en-US" dirty="0"/>
              <a:t>Both relative to SSD/SSP or absolute, e.g. via HTTP(S).</a:t>
            </a:r>
          </a:p>
          <a:p>
            <a:pPr>
              <a:spcBef>
                <a:spcPts val="0"/>
              </a:spcBef>
            </a:pPr>
            <a:r>
              <a:rPr lang="en-US" dirty="0"/>
              <a:t>Connections with unit conversions and optional linear/map transformations</a:t>
            </a:r>
          </a:p>
          <a:p>
            <a:pPr>
              <a:spcBef>
                <a:spcPts val="0"/>
              </a:spcBef>
            </a:pPr>
            <a:r>
              <a:rPr lang="en-US" dirty="0"/>
              <a:t>Optional: Diagram geometry</a:t>
            </a:r>
          </a:p>
        </p:txBody>
      </p:sp>
      <p:grpSp>
        <p:nvGrpSpPr>
          <p:cNvPr id="498" name="Group 1012"/>
          <p:cNvGrpSpPr>
            <a:grpSpLocks noChangeAspect="1"/>
          </p:cNvGrpSpPr>
          <p:nvPr/>
        </p:nvGrpSpPr>
        <p:grpSpPr bwMode="auto">
          <a:xfrm>
            <a:off x="362967" y="987574"/>
            <a:ext cx="4137025" cy="3689351"/>
            <a:chOff x="329" y="635"/>
            <a:chExt cx="2606" cy="2324"/>
          </a:xfrm>
        </p:grpSpPr>
        <p:sp>
          <p:nvSpPr>
            <p:cNvPr id="509"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510" name="Group 1213"/>
            <p:cNvGrpSpPr>
              <a:grpSpLocks/>
            </p:cNvGrpSpPr>
            <p:nvPr/>
          </p:nvGrpSpPr>
          <p:grpSpPr bwMode="auto">
            <a:xfrm>
              <a:off x="341" y="647"/>
              <a:ext cx="2582" cy="2300"/>
              <a:chOff x="341" y="647"/>
              <a:chExt cx="2582" cy="2300"/>
            </a:xfrm>
          </p:grpSpPr>
          <p:sp>
            <p:nvSpPr>
              <p:cNvPr id="795"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6"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7"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8"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SSD</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99"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0"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1"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2"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3"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4"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5"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6"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7"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8"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9"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0"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1"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2"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3"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4"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5"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6"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7"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8"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9"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0"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1"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2"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3"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4"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5"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6"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7"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8"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9"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0"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1"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2"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3"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4"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5"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6"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7"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8"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9"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0"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1"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842"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3"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4"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5"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6"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7"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8"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9"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0"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1"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2"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3"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4"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5"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6"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7"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8"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9"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0"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1"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2"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3"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4"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5"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6"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7"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8"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9"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0"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1"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2"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3"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4"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5"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6"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7"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8"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9"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0"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1"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2"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3"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4"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a:ln>
                      <a:noFill/>
                    </a:ln>
                    <a:solidFill>
                      <a:srgbClr val="000000"/>
                    </a:solidFill>
                    <a:effectLst/>
                    <a:latin typeface="Arial" panose="020B0604020202020204" pitchFamily="34" charset="0"/>
                  </a:rPr>
                  <a:t>Element</a:t>
                </a:r>
                <a:endParaRPr kumimoji="0" lang="de-DE" altLang="de-DE" sz="1000" b="0" i="0" u="none" strike="noStrike" cap="none" normalizeH="0" baseline="0">
                  <a:ln>
                    <a:noFill/>
                  </a:ln>
                  <a:solidFill>
                    <a:schemeClr val="tx1"/>
                  </a:solidFill>
                  <a:effectLst/>
                  <a:latin typeface="Arial" panose="020B0604020202020204" pitchFamily="34" charset="0"/>
                </a:endParaRPr>
              </a:p>
            </p:txBody>
          </p:sp>
          <p:sp>
            <p:nvSpPr>
              <p:cNvPr id="885"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6"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87"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8"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9"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0"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1"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2"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3"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4"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5"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6"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7"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8"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9"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0"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1"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2"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3"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4"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5"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6"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7"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8"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9"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0"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1"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2"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3"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4"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5"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6"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7"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8"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9"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0"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1"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2"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3"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4"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5"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6"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7"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8"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29"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Compo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nent</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930"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1"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source</a:t>
                </a:r>
                <a:r>
                  <a:rPr kumimoji="0" lang="de-DE" altLang="de-DE" sz="500" b="0" i="0" u="none" strike="noStrike" cap="none" normalizeH="0" baseline="0" dirty="0">
                    <a:ln>
                      <a:noFill/>
                    </a:ln>
                    <a:solidFill>
                      <a:srgbClr val="8B0000"/>
                    </a:solidFill>
                    <a:effectLst/>
                    <a:latin typeface="Arial" panose="020B0604020202020204" pitchFamily="34" charset="0"/>
                  </a:rPr>
                  <a:t>  :URI</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32"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33"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4"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5"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6"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7"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8"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9"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0"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1"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2"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3"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4"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5"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6"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7"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8"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9"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0"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1"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2"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3"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4"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5"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6"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7"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8"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9"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0"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1"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2"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3"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4"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5"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6"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7"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8"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9"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0"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1"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2"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3"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4"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75"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Connector</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976"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77"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78"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kind  :enum</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79"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0"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511" name="Group 1414"/>
            <p:cNvGrpSpPr>
              <a:grpSpLocks/>
            </p:cNvGrpSpPr>
            <p:nvPr/>
          </p:nvGrpSpPr>
          <p:grpSpPr bwMode="auto">
            <a:xfrm>
              <a:off x="431" y="778"/>
              <a:ext cx="2410" cy="2075"/>
              <a:chOff x="431" y="778"/>
              <a:chExt cx="2410" cy="2075"/>
            </a:xfrm>
          </p:grpSpPr>
          <p:sp>
            <p:nvSpPr>
              <p:cNvPr id="610"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1"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2"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3"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4"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5"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6"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7"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8"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9"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0"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1"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2"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3"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4"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5"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6"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7"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8"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9"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0"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1"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2"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633"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4"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5"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6"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7"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8"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9"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0"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1"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2"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3"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4"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5"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6"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7"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8"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9"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0"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1"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2"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3"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4"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5"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6"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7"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System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Structure</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Definition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658"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9"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0"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1"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2"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3"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4"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5"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6"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7"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8"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9"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0"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1"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2"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3"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4"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5"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6"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7"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8"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9"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0"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1"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2"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3"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4"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5"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6"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7"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8"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9"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0"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1"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2"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3"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4"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5"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6"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7"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8"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9"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0"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1"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2"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3"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Binding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04"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5"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6"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07"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8"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9"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0"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1"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2"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3"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4"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5"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6"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7"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8"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9"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0"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1"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2"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3"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4"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5"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6"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7"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8"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9"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0"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1"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2"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3"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4"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5"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6"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7"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8"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9"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0"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1"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2"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3"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4"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5"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6"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7"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8"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9"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0"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1"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2"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Mapping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53"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4"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5"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56"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7"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8"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9"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0"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1"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2"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3"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4"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5"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6"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7"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8"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9"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0"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1"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2"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3"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4"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5"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6"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7"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8" name="Rectangle 1397"/>
              <p:cNvSpPr>
                <a:spLocks noChangeArrowheads="1"/>
              </p:cNvSpPr>
              <p:nvPr/>
            </p:nvSpPr>
            <p:spPr bwMode="auto">
              <a:xfrm>
                <a:off x="1514" y="1905"/>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SignalDictio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nary</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Reference</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79"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0"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1"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2"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3"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4"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5"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6"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7"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8"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9"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0"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1"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2"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3"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4"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512"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3"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4"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5"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6"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7"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8"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9"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0"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1"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8"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9"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0"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1"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2"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3"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4"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5"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6"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7"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8"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smtClean="0">
                  <a:ln>
                    <a:noFill/>
                  </a:ln>
                  <a:solidFill>
                    <a:srgbClr val="000000"/>
                  </a:solidFill>
                  <a:effectLst/>
                  <a:latin typeface="Arial" panose="020B0604020202020204" pitchFamily="34" charset="0"/>
                </a:rPr>
                <a:t>Signal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Dictio</a:t>
              </a:r>
              <a:endParaRPr kumimoji="0" lang="de-DE" altLang="de-DE" sz="1000" b="1"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smtClean="0">
                  <a:ln>
                    <a:noFill/>
                  </a:ln>
                  <a:solidFill>
                    <a:srgbClr val="000000"/>
                  </a:solidFill>
                  <a:effectLst/>
                  <a:latin typeface="Arial" panose="020B0604020202020204" pitchFamily="34" charset="0"/>
                </a:rPr>
                <a:t>nary</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539"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0"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1"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2"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3"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4"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ParameterMappings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5"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6"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7"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8"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9"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0"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ParameterBindings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1"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2"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3"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4"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5"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end</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6"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7"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0"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3"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5"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6"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7"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8"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Connections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9"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0"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1"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2"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3"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74"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Connectors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75"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6"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7"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8"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9"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0"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1"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Elements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2"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3"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4"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5"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6"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start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7"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8"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9"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0"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1"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2"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3"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4"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5"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6"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8"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9"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0"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1"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2"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3"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SignalDictionaries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4"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5"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7"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8"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9"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76363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System Structure Definition</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pic>
        <p:nvPicPr>
          <p:cNvPr id="4" name="Inhaltsplatzhalter 3"/>
          <p:cNvPicPr>
            <a:picLocks noGrp="1" noChangeAspect="1"/>
          </p:cNvPicPr>
          <p:nvPr>
            <p:ph idx="1"/>
          </p:nvPr>
        </p:nvPicPr>
        <p:blipFill>
          <a:blip r:embed="rId3" cstate="print"/>
          <a:stretch>
            <a:fillRect/>
          </a:stretch>
        </p:blipFill>
        <p:spPr>
          <a:xfrm>
            <a:off x="704241" y="1058863"/>
            <a:ext cx="3549280" cy="3600450"/>
          </a:xfrm>
          <a:prstGeom prst="rect">
            <a:avLst/>
          </a:prstGeom>
        </p:spPr>
      </p:pic>
      <p:pic>
        <p:nvPicPr>
          <p:cNvPr id="8" name="Inhaltsplatzhalter 7"/>
          <p:cNvPicPr>
            <a:picLocks noGrp="1" noChangeAspect="1"/>
          </p:cNvPicPr>
          <p:nvPr>
            <p:ph idx="11"/>
          </p:nvPr>
        </p:nvPicPr>
        <p:blipFill>
          <a:blip r:embed="rId4" cstate="print"/>
          <a:stretch>
            <a:fillRect/>
          </a:stretch>
        </p:blipFill>
        <p:spPr>
          <a:xfrm>
            <a:off x="4643438" y="1173277"/>
            <a:ext cx="4043362" cy="3371621"/>
          </a:xfrm>
          <a:prstGeom prst="rect">
            <a:avLst/>
          </a:prstGeom>
        </p:spPr>
      </p:pic>
    </p:spTree>
    <p:extLst>
      <p:ext uri="{BB962C8B-B14F-4D97-AF65-F5344CB8AC3E}">
        <p14:creationId xmlns:p14="http://schemas.microsoft.com/office/powerpoint/2010/main" val="2244939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XML Schema Description - Signal dictionaries</a:t>
            </a:r>
            <a:endParaRPr lang="en-US" dirty="0"/>
          </a:p>
        </p:txBody>
      </p:sp>
      <p:sp>
        <p:nvSpPr>
          <p:cNvPr id="3" name="Fußzeilenplatzhalter 2"/>
          <p:cNvSpPr>
            <a:spLocks noGrp="1"/>
          </p:cNvSpPr>
          <p:nvPr>
            <p:ph type="ftr" sz="quarter" idx="10"/>
          </p:nvPr>
        </p:nvSpPr>
        <p:spPr/>
        <p:txBody>
          <a:bodyPr/>
          <a:lstStyle/>
          <a:p>
            <a:r>
              <a:rPr lang="en-US"/>
              <a:t>MA-Project “System Structure and Parameterization” – Early Insights</a:t>
            </a:r>
          </a:p>
          <a:p>
            <a:r>
              <a:rPr lang="en-US"/>
              <a:t>– Japanese Modelica Conference 2016-05-23/24</a:t>
            </a:r>
            <a:endParaRPr lang="en-US" dirty="0"/>
          </a:p>
        </p:txBody>
      </p:sp>
      <p:pic>
        <p:nvPicPr>
          <p:cNvPr id="2" name="Inhaltsplatzhalter 1"/>
          <p:cNvPicPr>
            <a:picLocks noGrp="1" noChangeAspect="1"/>
          </p:cNvPicPr>
          <p:nvPr>
            <p:ph idx="1"/>
          </p:nvPr>
        </p:nvPicPr>
        <p:blipFill>
          <a:blip r:embed="rId3" cstate="print"/>
          <a:stretch>
            <a:fillRect/>
          </a:stretch>
        </p:blipFill>
        <p:spPr>
          <a:xfrm>
            <a:off x="457200" y="1179671"/>
            <a:ext cx="4043363" cy="3358833"/>
          </a:xfrm>
          <a:prstGeom prst="rect">
            <a:avLst/>
          </a:prstGeom>
        </p:spPr>
      </p:pic>
      <p:sp>
        <p:nvSpPr>
          <p:cNvPr id="7" name="Inhaltsplatzhalter 6"/>
          <p:cNvSpPr>
            <a:spLocks noGrp="1"/>
          </p:cNvSpPr>
          <p:nvPr>
            <p:ph idx="11"/>
          </p:nvPr>
        </p:nvSpPr>
        <p:spPr/>
        <p:txBody>
          <a:bodyPr>
            <a:normAutofit lnSpcReduction="10000"/>
          </a:bodyPr>
          <a:lstStyle/>
          <a:p>
            <a:pPr marL="0" indent="0">
              <a:spcBef>
                <a:spcPts val="0"/>
              </a:spcBef>
              <a:buNone/>
            </a:pPr>
            <a:r>
              <a:rPr lang="en-US" b="1" dirty="0"/>
              <a:t>Use cases</a:t>
            </a:r>
          </a:p>
          <a:p>
            <a:pPr>
              <a:spcBef>
                <a:spcPts val="0"/>
              </a:spcBef>
            </a:pPr>
            <a:r>
              <a:rPr lang="en-US" dirty="0"/>
              <a:t>Collecting Control Signals in a Central Location</a:t>
            </a:r>
          </a:p>
          <a:p>
            <a:pPr marL="0" indent="0">
              <a:spcBef>
                <a:spcPts val="0"/>
              </a:spcBef>
              <a:buNone/>
            </a:pPr>
            <a:r>
              <a:rPr lang="en-US" b="1" dirty="0"/>
              <a:t>Features</a:t>
            </a:r>
          </a:p>
          <a:p>
            <a:pPr>
              <a:spcBef>
                <a:spcPts val="0"/>
              </a:spcBef>
            </a:pPr>
            <a:r>
              <a:rPr lang="en-US" dirty="0"/>
              <a:t>Causality is checked by tool automatically</a:t>
            </a:r>
          </a:p>
          <a:p>
            <a:pPr>
              <a:spcBef>
                <a:spcPts val="0"/>
              </a:spcBef>
            </a:pPr>
            <a:r>
              <a:rPr lang="en-US" dirty="0"/>
              <a:t>Crosses hierarchies without need for downward passing</a:t>
            </a:r>
          </a:p>
          <a:p>
            <a:pPr>
              <a:spcBef>
                <a:spcPts val="0"/>
              </a:spcBef>
            </a:pPr>
            <a:r>
              <a:rPr lang="en-US" dirty="0"/>
              <a:t>Well-suited for e.g. ECU control busses</a:t>
            </a:r>
          </a:p>
        </p:txBody>
      </p:sp>
      <p:pic>
        <p:nvPicPr>
          <p:cNvPr id="4" name="Grafik 3"/>
          <p:cNvPicPr>
            <a:picLocks noChangeAspect="1"/>
          </p:cNvPicPr>
          <p:nvPr/>
        </p:nvPicPr>
        <p:blipFill>
          <a:blip r:embed="rId4" cstate="print"/>
          <a:stretch>
            <a:fillRect/>
          </a:stretch>
        </p:blipFill>
        <p:spPr>
          <a:xfrm>
            <a:off x="563705" y="1167822"/>
            <a:ext cx="3830351" cy="3358833"/>
          </a:xfrm>
          <a:prstGeom prst="rect">
            <a:avLst/>
          </a:prstGeom>
        </p:spPr>
      </p:pic>
    </p:spTree>
    <p:extLst>
      <p:ext uri="{BB962C8B-B14F-4D97-AF65-F5344CB8AC3E}">
        <p14:creationId xmlns:p14="http://schemas.microsoft.com/office/powerpoint/2010/main" val="29434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2.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2187</Words>
  <Application>Microsoft Office PowerPoint</Application>
  <PresentationFormat>Bildschirmpräsentation (16:9)</PresentationFormat>
  <Paragraphs>496</Paragraphs>
  <Slides>23</Slides>
  <Notes>16</Notes>
  <HiddenSlides>0</HiddenSlides>
  <MMClips>0</MMClips>
  <ScaleCrop>false</ScaleCrop>
  <HeadingPairs>
    <vt:vector size="4" baseType="variant">
      <vt:variant>
        <vt:lpstr>Design</vt:lpstr>
      </vt:variant>
      <vt:variant>
        <vt:i4>1</vt:i4>
      </vt:variant>
      <vt:variant>
        <vt:lpstr>Folientitel</vt:lpstr>
      </vt:variant>
      <vt:variant>
        <vt:i4>23</vt:i4>
      </vt:variant>
    </vt:vector>
  </HeadingPairs>
  <TitlesOfParts>
    <vt:vector size="24" baseType="lpstr">
      <vt:lpstr>Larissa</vt:lpstr>
      <vt:lpstr>MA-Project “System Structure and Parameterization” – Early Insights</vt:lpstr>
      <vt:lpstr>Motivation for initiating MAP “System Structure and Parameterization” (SSP) – Using FMI as Basis</vt:lpstr>
      <vt:lpstr>Motivation for initiating SSP – Missing features</vt:lpstr>
      <vt:lpstr>Main Purposes of SSP</vt:lpstr>
      <vt:lpstr>Overview of XML Schema Definitions</vt:lpstr>
      <vt:lpstr>XML Schema Description - System Structure Package</vt:lpstr>
      <vt:lpstr>XML Schema Description - System Structure Definition</vt:lpstr>
      <vt:lpstr>XML Schema Description - System Structure Definition</vt:lpstr>
      <vt:lpstr>XML Schema Description - Signal dictionaries</vt:lpstr>
      <vt:lpstr>XML Schema Description – Parameter Values Data</vt:lpstr>
      <vt:lpstr>XML Schema Description - Parameter Mapping</vt:lpstr>
      <vt:lpstr>Parameter API Get Mechanisms</vt:lpstr>
      <vt:lpstr>Parameter API Get Mechanisms</vt:lpstr>
      <vt:lpstr>Integration of FMUs for HIL Testing</vt:lpstr>
      <vt:lpstr>Reuse of the System Structure for SIL, MIL and HIL</vt:lpstr>
      <vt:lpstr>Prototypes – Integration Tool</vt:lpstr>
      <vt:lpstr>Prototypes – Integration Tool</vt:lpstr>
      <vt:lpstr>Prototypes: Integration Tool FMI Bench</vt:lpstr>
      <vt:lpstr>Prototypes: Integration Tool FMI Bench</vt:lpstr>
      <vt:lpstr>Prototypes – Online Testing Tool</vt:lpstr>
      <vt:lpstr>Prototypes – “Co-Simulation Browser” concept</vt:lpstr>
      <vt:lpstr>Future work / Outline</vt:lpstr>
      <vt:lpstr>XML Schema Description - System Structure Definition</vt:lpstr>
    </vt:vector>
  </TitlesOfParts>
  <Company>ZF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a standardized parametrization of FMUs / Models</dc:title>
  <dc:creator>Koehler Jochen FRD DTGS3</dc:creator>
  <cp:lastModifiedBy>Koehler Jochen FRD DTGS3</cp:lastModifiedBy>
  <cp:revision>137</cp:revision>
  <dcterms:created xsi:type="dcterms:W3CDTF">2014-03-10T13:11:38Z</dcterms:created>
  <dcterms:modified xsi:type="dcterms:W3CDTF">2016-05-23T02:01:04Z</dcterms:modified>
</cp:coreProperties>
</file>