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8534400" cy="6172200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buFontTx/>
      <a:buNone/>
      <a:defRPr lang="en-US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4" userDrawn="1">
          <p15:clr>
            <a:srgbClr val="A4A3A4"/>
          </p15:clr>
        </p15:guide>
        <p15:guide id="2" orient="horz" pos="3504" userDrawn="1">
          <p15:clr>
            <a:srgbClr val="A4A3A4"/>
          </p15:clr>
        </p15:guide>
        <p15:guide id="3" orient="horz" pos="3080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1744" userDrawn="1">
          <p15:clr>
            <a:srgbClr val="A4A3A4"/>
          </p15:clr>
        </p15:guide>
        <p15:guide id="7" pos="328" userDrawn="1">
          <p15:clr>
            <a:srgbClr val="A4A3A4"/>
          </p15:clr>
        </p15:guide>
        <p15:guide id="8" pos="2736" userDrawn="1">
          <p15:clr>
            <a:srgbClr val="A4A3A4"/>
          </p15:clr>
        </p15:guide>
        <p15:guide id="9" pos="5232" userDrawn="1">
          <p15:clr>
            <a:srgbClr val="A4A3A4"/>
          </p15:clr>
        </p15:guide>
        <p15:guide id="10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4"/>
    <a:srgbClr val="3A5A82"/>
    <a:srgbClr val="6E8CB2"/>
    <a:srgbClr val="A8BAD2"/>
    <a:srgbClr val="E20015"/>
    <a:srgbClr val="808285"/>
    <a:srgbClr val="A7A7A7"/>
    <a:srgbClr val="DDDDD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1068" y="-108"/>
      </p:cViewPr>
      <p:guideLst>
        <p:guide orient="horz" pos="1664"/>
        <p:guide orient="horz" pos="3504"/>
        <p:guide orient="horz" pos="3080"/>
        <p:guide orient="horz" pos="336"/>
        <p:guide orient="horz" pos="680"/>
        <p:guide orient="horz" pos="1744"/>
        <p:guide pos="328"/>
        <p:guide pos="2736"/>
        <p:guide pos="5232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3.emf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9D2A-0C1C-461B-9698-1D46D82BF2C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533400" y="533401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047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F9D2A-0C1C-461B-9698-1D46D82BF2C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533401"/>
            <a:ext cx="38088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F9D2A-0C1C-461B-9698-1D46D82BF2C5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3401" y="1066801"/>
            <a:ext cx="3805808" cy="381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1"/>
          </p:nvPr>
        </p:nvSpPr>
        <p:spPr>
          <a:xfrm>
            <a:off x="4483225" y="1065600"/>
            <a:ext cx="3805808" cy="381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6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670"/>
            <a:ext cx="1403350" cy="25146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33400" y="533400"/>
            <a:ext cx="7772400" cy="533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>
            <a:lvl1pPr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700" b="0" i="0" u="none" spc="0">
                <a:solidFill>
                  <a:srgbClr val="000000"/>
                </a:solidFill>
                <a:latin typeface="Bosch Office Sans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 hidden="1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33400" y="3200399"/>
            <a:ext cx="7772400" cy="1676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>
            <a:lvl1pPr marL="285750" indent="-28575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25C8F"/>
              </a:buClr>
              <a:buSzPct val="65000"/>
              <a:buFont typeface="Wingdings" panose="05000000000000000000" pitchFamily="2" charset="2"/>
              <a:buChar char="è"/>
              <a:defRPr sz="1800" b="0" i="0" u="none" spc="0">
                <a:latin typeface="Bosch Office Sans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76200" y="5851525"/>
            <a:ext cx="381000" cy="1905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/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pc="0">
                <a:solidFill>
                  <a:srgbClr val="707070"/>
                </a:solidFill>
              </a:defRPr>
            </a:lvl1pPr>
          </a:lstStyle>
          <a:p>
            <a:fld id="{58EF9D2A-0C1C-461B-9698-1D46D82BF2C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8" name="Rechteck 7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7" name="Rechteck 6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cxnSp>
        <p:nvCxnSpPr>
          <p:cNvPr id="6" name="Gerader Verbinder 5"/>
          <p:cNvCxnSpPr/>
          <p:nvPr userDrawn="1">
            <p:custDataLst>
              <p:tags r:id="rId10"/>
            </p:custDataLst>
          </p:nvPr>
        </p:nvCxnSpPr>
        <p:spPr>
          <a:xfrm>
            <a:off x="0" y="533400"/>
            <a:ext cx="8534400" cy="0"/>
          </a:xfrm>
          <a:prstGeom prst="line">
            <a:avLst/>
          </a:prstGeom>
          <a:ln>
            <a:solidFill>
              <a:srgbClr val="003264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 userDrawn="1">
            <p:custDataLst>
              <p:tags r:id="rId11"/>
            </p:custDataLst>
          </p:nvPr>
        </p:nvCxnSpPr>
        <p:spPr>
          <a:xfrm>
            <a:off x="0" y="5562600"/>
            <a:ext cx="8534400" cy="0"/>
          </a:xfrm>
          <a:prstGeom prst="line">
            <a:avLst/>
          </a:prstGeom>
          <a:ln>
            <a:solidFill>
              <a:srgbClr val="DDDDE7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theme" Target="../theme/theme1.xml"/><Relationship Id="rId15" Type="http://schemas.openxmlformats.org/officeDocument/2006/relationships/tags" Target="../tags/tag11.xml"/><Relationship Id="rId10" Type="http://schemas.openxmlformats.org/officeDocument/2006/relationships/tags" Target="../tags/tag6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5.xml"/><Relationship Id="rId14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562600"/>
            <a:ext cx="8534400" cy="6096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3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8534400" cy="533400"/>
          </a:xfrm>
          <a:prstGeom prst="rect">
            <a:avLst/>
          </a:prstGeom>
          <a:solidFill>
            <a:srgbClr val="003264"/>
          </a:solidFill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 algn="ctr">
              <a:defRPr/>
            </a:pPr>
            <a:endParaRPr lang="de-DE" sz="1260" spc="0">
              <a:solidFill>
                <a:srgbClr val="003264"/>
              </a:solidFill>
              <a:latin typeface="Bosch Office Sans"/>
            </a:endParaRPr>
          </a:p>
        </p:txBody>
      </p:sp>
      <p:pic>
        <p:nvPicPr>
          <p:cNvPr id="7" name="Grafik 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651500"/>
            <a:ext cx="1828800" cy="4064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1670"/>
            <a:ext cx="1403350" cy="25146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2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0" y="533400"/>
            <a:ext cx="8534400" cy="0"/>
          </a:xfrm>
          <a:prstGeom prst="line">
            <a:avLst/>
          </a:prstGeom>
          <a:noFill/>
          <a:ln w="9017">
            <a:solidFill>
              <a:srgbClr val="00326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de-DE" sz="1260" spc="0">
              <a:latin typeface="Bosch Office Sans"/>
            </a:endParaRPr>
          </a:p>
        </p:txBody>
      </p:sp>
      <p:sp>
        <p:nvSpPr>
          <p:cNvPr id="5" name="Rechteck 4" hidden="1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21590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4" name="Rechteck 3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669290" cy="533400"/>
          </a:xfrm>
          <a:prstGeom prst="rect">
            <a:avLst/>
          </a:prstGeom>
          <a:solidFill>
            <a:srgbClr val="00326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pc="0">
              <a:solidFill>
                <a:srgbClr val="003264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0" y="5562600"/>
            <a:ext cx="8534400" cy="0"/>
          </a:xfrm>
          <a:prstGeom prst="line">
            <a:avLst/>
          </a:prstGeom>
          <a:noFill/>
          <a:ln w="9017">
            <a:solidFill>
              <a:srgbClr val="DDDDE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ctr"/>
          <a:lstStyle/>
          <a:p>
            <a:pPr>
              <a:defRPr/>
            </a:pPr>
            <a:endParaRPr lang="de-DE" sz="1260" spc="0">
              <a:latin typeface="Bosch Office Sans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533400" y="533401"/>
            <a:ext cx="7315200" cy="5334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533400" y="1066801"/>
            <a:ext cx="7315200" cy="381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auto">
          <a:xfrm>
            <a:off x="76200" y="5851525"/>
            <a:ext cx="381000" cy="1905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defRPr sz="1500" spc="0">
                <a:solidFill>
                  <a:srgbClr val="707070"/>
                </a:solidFill>
                <a:latin typeface="Bosch Office Sans"/>
              </a:defRPr>
            </a:lvl1pPr>
          </a:lstStyle>
          <a:p>
            <a:fld id="{58EF9D2A-0C1C-461B-9698-1D46D82BF2C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86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FontTx/>
        <a:buNone/>
        <a:defRPr sz="2700" b="0" i="0" u="none" spc="0">
          <a:solidFill>
            <a:srgbClr val="000000"/>
          </a:solidFill>
          <a:latin typeface="Bosch Office Sans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2pPr>
      <a:lvl3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3pPr>
      <a:lvl4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4pPr>
      <a:lvl5pPr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5pPr>
      <a:lvl6pPr marL="32003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6pPr>
      <a:lvl7pPr marL="640074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7pPr>
      <a:lvl8pPr marL="960111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8pPr>
      <a:lvl9pPr marL="128014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1890">
          <a:solidFill>
            <a:srgbClr val="000000"/>
          </a:solidFill>
          <a:latin typeface="Bosch Office Sans"/>
        </a:defRPr>
      </a:lvl9pPr>
    </p:titleStyle>
    <p:bodyStyle>
      <a:lvl1pPr marL="304800" indent="-3048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65000"/>
        <a:buFont typeface="Wingdings" panose="05000000000000000000" pitchFamily="2" charset="2"/>
        <a:buChar char="è"/>
        <a:defRPr sz="1800" b="0" i="0" u="none" spc="0">
          <a:solidFill>
            <a:schemeClr val="tx1"/>
          </a:solidFill>
          <a:latin typeface="Bosch Office Sans" panose="020B0604020202020204" pitchFamily="34" charset="0"/>
          <a:ea typeface="+mn-ea"/>
          <a:cs typeface="+mn-cs"/>
        </a:defRPr>
      </a:lvl1pPr>
      <a:lvl2pPr marL="6096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2pPr>
      <a:lvl3pPr marL="9144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3pPr>
      <a:lvl4pPr marL="12192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4pPr>
      <a:lvl5pPr marL="15240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5pPr>
      <a:lvl6pPr marL="18288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6pPr>
      <a:lvl7pPr marL="21336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7pPr>
      <a:lvl8pPr marL="24384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8pPr>
      <a:lvl9pPr marL="2743200" indent="-190500" algn="l" rtl="0" eaLnBrk="1" fontAlgn="base" hangingPunct="1">
        <a:lnSpc>
          <a:spcPct val="111000"/>
        </a:lnSpc>
        <a:spcBef>
          <a:spcPts val="0"/>
        </a:spcBef>
        <a:spcAft>
          <a:spcPts val="0"/>
        </a:spcAft>
        <a:buClr>
          <a:srgbClr val="425C8F"/>
        </a:buClr>
        <a:buSzPct val="50000"/>
        <a:buFont typeface="Wingdings" panose="05000000000000000000" pitchFamily="2" charset="2"/>
        <a:buChar char=""/>
        <a:defRPr sz="1800" b="0" i="0" u="none" spc="0">
          <a:solidFill>
            <a:schemeClr val="tx1"/>
          </a:solidFill>
          <a:latin typeface="Bosch Office Sans" panose="020B0604020202020204" pitchFamily="34" charset="0"/>
        </a:defRPr>
      </a:lvl9pPr>
    </p:bodyStyle>
    <p:otherStyle>
      <a:defPPr>
        <a:defRPr lang="de-DE"/>
      </a:defPPr>
      <a:lvl1pPr marL="0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37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74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11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47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85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21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58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294" algn="l" defTabSz="64007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image" Target="../media/image4.png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hyperlink" Target="https://www.modelica.org/projects" TargetMode="Externa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4.png"/><Relationship Id="rId2" Type="http://schemas.openxmlformats.org/officeDocument/2006/relationships/tags" Target="../tags/tag39.xml"/><Relationship Id="rId16" Type="http://schemas.openxmlformats.org/officeDocument/2006/relationships/hyperlink" Target="http://www.omg.org/" TargetMode="Externa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15" Type="http://schemas.openxmlformats.org/officeDocument/2006/relationships/hyperlink" Target="http://www.asam.net/" TargetMode="Externa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hyperlink" Target="https://www.fmi-standar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07000"/>
              </a:lnSpc>
            </a:pPr>
            <a:r>
              <a:rPr lang="en-US" sz="700" smtClean="0">
                <a:solidFill>
                  <a:srgbClr val="707070"/>
                </a:solidFill>
              </a:rPr>
              <a:t>CR/AEH-VPT | 1/13/2016 | SSP-Usecases-2016-01 | © Robert Bosch GmbH 2016. All rights reserved, also regarding any disposal, exploitation, reproduction, editing, distribution, as well as in the event of applications for industrial property rights.</a:t>
            </a:r>
            <a:endParaRPr lang="en-US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</a:pPr>
            <a:r>
              <a:rPr lang="en-US" b="1" smtClean="0">
                <a:solidFill>
                  <a:srgbClr val="FFFFFF"/>
                </a:solidFill>
              </a:rPr>
              <a:t>Header of section</a:t>
            </a: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8" name="Grafik 7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53405"/>
            <a:ext cx="381000" cy="17462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r>
              <a:rPr lang="en-US" sz="800" smtClean="0">
                <a:solidFill>
                  <a:srgbClr val="FFFFFF"/>
                </a:solidFill>
              </a:rPr>
              <a:t> 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0695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</a:pPr>
            <a:endParaRPr lang="en-US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>
            <a:noAutofit/>
          </a:bodyPr>
          <a:lstStyle/>
          <a:p>
            <a:pPr>
              <a:spcAft>
                <a:spcPct val="0"/>
              </a:spcAft>
            </a:pPr>
            <a:endParaRPr lang="en-US" sz="130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F9D2A-0C1C-461B-9698-1D46D82BF2C5}" type="slidenum">
              <a:rPr lang="en-US" smtClean="0"/>
              <a:t>1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0"/>
            <a:ext cx="7315200" cy="533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12700" rIns="0" bIns="0" anchor="t"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066800"/>
            <a:ext cx="4537364" cy="44704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63500" rIns="0" bIns="0"/>
          <a:lstStyle/>
          <a:p>
            <a:r>
              <a:rPr lang="en-US" b="1" dirty="0" smtClean="0"/>
              <a:t>Parameter exchange</a:t>
            </a:r>
            <a:br>
              <a:rPr lang="en-US" b="1" dirty="0" smtClean="0"/>
            </a:br>
            <a:r>
              <a:rPr lang="en-US" sz="1600" dirty="0" smtClean="0"/>
              <a:t>Updates and effective variant handling for models will be done by parameter sets. To do this effectively in an heterogeneous environment, we need a tool independent standard </a:t>
            </a:r>
            <a:endParaRPr lang="en-US" dirty="0"/>
          </a:p>
          <a:p>
            <a:r>
              <a:rPr lang="en-US" b="1" dirty="0" smtClean="0"/>
              <a:t>Model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For the seamless and tool independent usage of networks </a:t>
            </a:r>
            <a:r>
              <a:rPr lang="en-US" sz="1600" dirty="0"/>
              <a:t>of </a:t>
            </a:r>
            <a:r>
              <a:rPr lang="en-US" sz="1600" dirty="0" smtClean="0"/>
              <a:t>components, we need a standardized </a:t>
            </a:r>
            <a:r>
              <a:rPr lang="en-US" sz="1600" dirty="0"/>
              <a:t>format for the connection </a:t>
            </a:r>
            <a:r>
              <a:rPr lang="en-US" sz="1600" dirty="0" smtClean="0"/>
              <a:t>structure.</a:t>
            </a:r>
            <a:endParaRPr lang="en-US" dirty="0"/>
          </a:p>
          <a:p>
            <a:r>
              <a:rPr lang="en-US" b="1" dirty="0" smtClean="0"/>
              <a:t>Model structure and parametrization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The structure and the according parameter sets have to be handled in an tool independent standard </a:t>
            </a:r>
          </a:p>
          <a:p>
            <a:endParaRPr lang="en-US" dirty="0"/>
          </a:p>
        </p:txBody>
      </p:sp>
      <p:sp>
        <p:nvSpPr>
          <p:cNvPr id="14" name="Rechteck 13"/>
          <p:cNvSpPr/>
          <p:nvPr>
            <p:custDataLst>
              <p:tags r:id="rId11"/>
            </p:custDataLst>
          </p:nvPr>
        </p:nvSpPr>
        <p:spPr>
          <a:xfrm>
            <a:off x="5599755" y="1496291"/>
            <a:ext cx="2342678" cy="102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hteck 14"/>
          <p:cNvSpPr/>
          <p:nvPr>
            <p:custDataLst>
              <p:tags r:id="rId12"/>
            </p:custDataLst>
          </p:nvPr>
        </p:nvSpPr>
        <p:spPr>
          <a:xfrm>
            <a:off x="5599755" y="2902265"/>
            <a:ext cx="2342678" cy="102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Rechteck 15"/>
          <p:cNvSpPr/>
          <p:nvPr>
            <p:custDataLst>
              <p:tags r:id="rId13"/>
            </p:custDataLst>
          </p:nvPr>
        </p:nvSpPr>
        <p:spPr>
          <a:xfrm>
            <a:off x="5599755" y="4232826"/>
            <a:ext cx="2342678" cy="102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1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33400" y="59309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707070"/>
                </a:solidFill>
              </a:rPr>
              <a:t>CR/AEH-VPT | 1/13/2016 | SSP-Usecases-2016-01 | © Robert Bosch GmbH 2016. All rights reserved, also regarding any disposal, exploitation, reproduction, editing, distribution, as well as in the event of applications for industrial property rights.</a:t>
            </a:r>
            <a:endParaRPr lang="x-none" sz="700">
              <a:solidFill>
                <a:srgbClr val="707070"/>
              </a:solidFill>
            </a:endParaRPr>
          </a:p>
        </p:txBody>
      </p:sp>
      <p:sp>
        <p:nvSpPr>
          <p:cNvPr id="9" name="Textfeld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3400" y="0"/>
            <a:ext cx="5715000" cy="52070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wrap="square" lIns="0" tIns="57150" rIns="0" bIns="0" rtlCol="0" anchor="ctr">
            <a:noAutofit/>
          </a:bodyPr>
          <a:lstStyle/>
          <a:p>
            <a:pPr>
              <a:lnSpc>
                <a:spcPct val="11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mtClean="0">
                <a:solidFill>
                  <a:srgbClr val="FFFFFF"/>
                </a:solidFill>
              </a:rPr>
              <a:t>24 SC ITE Systems Engineering</a:t>
            </a:r>
            <a:endParaRPr lang="x-none" b="1">
              <a:solidFill>
                <a:srgbClr val="FFFFFF"/>
              </a:solidFill>
            </a:endParaRPr>
          </a:p>
        </p:txBody>
      </p:sp>
      <p:pic>
        <p:nvPicPr>
          <p:cNvPr id="8" name="Grafik 7" descr="BEQIK_FR.png" hidden="1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200" y="5653404"/>
            <a:ext cx="381000" cy="174625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7" name="Rechteck 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77000" y="205143"/>
            <a:ext cx="1828800" cy="123111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x-none" sz="800" smtClean="0">
                <a:solidFill>
                  <a:srgbClr val="FFFFFF"/>
                </a:solidFill>
              </a:rPr>
              <a:t> </a:t>
            </a:r>
            <a:endParaRPr lang="x-none" sz="800">
              <a:solidFill>
                <a:srgbClr val="FFFFFF"/>
              </a:solidFill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533400" y="5638800"/>
            <a:ext cx="5715000" cy="190500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x-none" sz="1200">
              <a:solidFill>
                <a:srgbClr val="000000"/>
              </a:solidFill>
            </a:endParaRPr>
          </a:p>
        </p:txBody>
      </p:sp>
      <p:sp>
        <p:nvSpPr>
          <p:cNvPr id="5" name="Rechteck 4"/>
          <p:cNvSpPr/>
          <p:nvPr>
            <p:custDataLst>
              <p:tags r:id="rId7"/>
            </p:custDataLst>
          </p:nvPr>
        </p:nvSpPr>
        <p:spPr>
          <a:xfrm>
            <a:off x="8509000" y="6038355"/>
            <a:ext cx="25400" cy="115288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x-none" sz="700"/>
          </a:p>
        </p:txBody>
      </p:sp>
      <p:sp>
        <p:nvSpPr>
          <p:cNvPr id="4" name="Textfeld 3" hidden="1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  <a:effectLst/>
        </p:spPr>
        <p:txBody>
          <a:bodyPr vert="horz" lIns="0" tIns="0" rIns="0" bIns="0" rtlCol="0">
            <a:noAutofit/>
          </a:bodyPr>
          <a:lstStyle/>
          <a:p>
            <a:pPr>
              <a:spcBef>
                <a:spcPts val="0"/>
              </a:spcBef>
            </a:pPr>
            <a:endParaRPr lang="x-none" sz="130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33400" y="533402"/>
            <a:ext cx="8001000" cy="533400"/>
          </a:xfrm>
          <a:ln w="0"/>
          <a:effectLst/>
        </p:spPr>
        <p:txBody>
          <a:bodyPr wrap="square" lIns="0" tIns="12698" rIns="0" bIns="0" anchor="t"/>
          <a:lstStyle/>
          <a:p>
            <a:r>
              <a:rPr lang="en-US" sz="2000" b="1" dirty="0" smtClean="0"/>
              <a:t>New MODELICA Association Project (MAP): </a:t>
            </a:r>
            <a:br>
              <a:rPr lang="en-US" sz="2000" b="1" dirty="0" smtClean="0"/>
            </a:br>
            <a:r>
              <a:rPr lang="en-US" sz="2000" b="1" dirty="0" smtClean="0"/>
              <a:t>"System Structure and Parameterization (SSP)"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533400" y="1220316"/>
            <a:ext cx="7838370" cy="3810000"/>
          </a:xfrm>
          <a:ln w="0"/>
          <a:effectLst/>
        </p:spPr>
        <p:txBody>
          <a:bodyPr wrap="square" lIns="0" tIns="63484" rIns="0" bIns="0"/>
          <a:lstStyle/>
          <a:p>
            <a:r>
              <a:rPr lang="en-US" sz="1600" dirty="0" smtClean="0"/>
              <a:t>The new MAP "System Structure and Parameterization" was accepted by the </a:t>
            </a:r>
            <a:r>
              <a:rPr lang="en-US" sz="1600" dirty="0" err="1" smtClean="0"/>
              <a:t>Modelica</a:t>
            </a:r>
            <a:r>
              <a:rPr lang="en-US" sz="1600" dirty="0" smtClean="0"/>
              <a:t> association in </a:t>
            </a:r>
            <a:r>
              <a:rPr lang="en-US" sz="1600" dirty="0" err="1" smtClean="0"/>
              <a:t>june</a:t>
            </a:r>
            <a:r>
              <a:rPr lang="en-US" sz="1600" dirty="0" smtClean="0"/>
              <a:t> 2014. Leader of the project is Jochen </a:t>
            </a:r>
            <a:r>
              <a:rPr lang="en-US" sz="1600" dirty="0" err="1" smtClean="0"/>
              <a:t>Köhler</a:t>
            </a:r>
            <a:r>
              <a:rPr lang="en-US" sz="1600" dirty="0" smtClean="0"/>
              <a:t> from ZF </a:t>
            </a:r>
            <a:br>
              <a:rPr lang="en-US" sz="1600" dirty="0" smtClean="0"/>
            </a:br>
            <a:endParaRPr lang="en-US" sz="800" dirty="0" smtClean="0"/>
          </a:p>
          <a:p>
            <a:pPr>
              <a:buNone/>
            </a:pPr>
            <a:r>
              <a:rPr lang="en-US" sz="1600" b="1" dirty="0" smtClean="0"/>
              <a:t>Project Purpose</a:t>
            </a:r>
          </a:p>
          <a:p>
            <a:r>
              <a:rPr lang="en-US" sz="1600" dirty="0" smtClean="0"/>
              <a:t>In many applications there is the need to design, simulate and execute a network of components (simulation models, software, hardware etc.). In order to be able to do this tool independently and seamlessly, the purposes of this project are: </a:t>
            </a:r>
          </a:p>
          <a:p>
            <a:pPr lvl="1"/>
            <a:r>
              <a:rPr lang="en-US" sz="1600" dirty="0" smtClean="0"/>
              <a:t>Define a standardized way to store and apply parameters to these components.</a:t>
            </a:r>
          </a:p>
          <a:p>
            <a:pPr lvl="1"/>
            <a:r>
              <a:rPr lang="en-US" sz="1600" dirty="0" smtClean="0"/>
              <a:t>Define a standardized format for the connection structure for a network of components.</a:t>
            </a:r>
          </a:p>
          <a:p>
            <a:pPr lvl="1"/>
            <a:r>
              <a:rPr lang="en-US" sz="1600" dirty="0" smtClean="0"/>
              <a:t>The developed standard / APIs should be usable in all stages of development process (architecture definition, integration, simulation, test in </a:t>
            </a:r>
            <a:r>
              <a:rPr lang="en-US" sz="1600" dirty="0" err="1" smtClean="0"/>
              <a:t>MiL</a:t>
            </a:r>
            <a:r>
              <a:rPr lang="en-US" sz="1600" dirty="0" smtClean="0"/>
              <a:t>, </a:t>
            </a:r>
            <a:r>
              <a:rPr lang="en-US" sz="1600" dirty="0" err="1" smtClean="0"/>
              <a:t>SiL</a:t>
            </a:r>
            <a:r>
              <a:rPr lang="en-US" sz="1600" dirty="0" smtClean="0"/>
              <a:t>, </a:t>
            </a:r>
            <a:r>
              <a:rPr lang="en-US" sz="1600" dirty="0" err="1" smtClean="0"/>
              <a:t>HiL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The work in this project shall be coordinated with other standards and organizations (</a:t>
            </a:r>
            <a:r>
              <a:rPr lang="en-US" sz="1600" dirty="0" err="1" smtClean="0">
                <a:hlinkClick r:id="rId13"/>
              </a:rPr>
              <a:t>Modelica</a:t>
            </a:r>
            <a:r>
              <a:rPr lang="en-US" sz="1600" dirty="0" smtClean="0">
                <a:hlinkClick r:id="rId13"/>
              </a:rPr>
              <a:t> language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4"/>
              </a:rPr>
              <a:t>FMI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5"/>
              </a:rPr>
              <a:t>ASAM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16"/>
              </a:rPr>
              <a:t>OMG</a:t>
            </a:r>
            <a:r>
              <a:rPr lang="en-US" sz="1600" dirty="0" smtClean="0"/>
              <a:t>). ...  </a:t>
            </a:r>
            <a:endParaRPr lang="en-US" sz="160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6C7DFA-A2A0-43B6-8A22-1E84368F816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CUSTOMERVERSION" val="9"/>
  <p:tag name="ML_1" val="RB_Rng"/>
  <p:tag name="ML_2" val="Bosch.mcr"/>
  <p:tag name="ML_LAYOUT_RESOURCE" val="BOSCH4_3_01.MCR "/>
  <p:tag name="FIELD.DATE.CONTENT" val="1/13/2016"/>
  <p:tag name="FIELD.DATE.VALUE" val="1/13/2016 | "/>
  <p:tag name="FIELD.DATE.SUFFIX.CONTENT" val=" | "/>
  <p:tag name="FIELD.CONF.SUFFIX.CONTENT" val=" | "/>
  <p:tag name="FIELD.CONF.COMBOINDEX" val="0"/>
  <p:tag name="FIELD.REM_ABL.SUFFIX.CONTENT" val=" | "/>
  <p:tag name="FIELD.COPY.CONTENT" val="© Robert Bosch GmbH 2016. All rights reserved, also regarding any disposal, exploitation, reproduction, editing, distribution, as well as in the event of applications for industrial property rights."/>
  <p:tag name="FIELD.COPY.VALUE" val="© Robert Bosch GmbH 2016. All rights reserved, also regarding any disposal, exploitation, reproduction, editing, distribution, as well as in the event of applications for industrial property rights."/>
  <p:tag name="FIELD.COPY.COMBOINDEX" val="0"/>
  <p:tag name="FIELD.CHAPTER.CONTENT" val="Header of section"/>
  <p:tag name="FIELD.CHAPTER.VALUE" val="Header of section"/>
  <p:tag name="FIELD.REM_ANL.CONTENT" val=" "/>
  <p:tag name="FIELD.REM_ANL.VALUE" val=" "/>
  <p:tag name="FIELD.DPT.SUFFIX.CONTENT" val=" | "/>
  <p:tag name="FIELD.BGROUP.COMBOINDEX" val="0"/>
  <p:tag name="MIWBCLNT.HOMEURL" val="\\FE02FS08.de.bosch.com\Corporate_Design_Folienbibliothek$\content\index.htm"/>
  <p:tag name="FIELDS.INITIALIZED" val="1"/>
  <p:tag name="FIELD.DATE.COMBOINDEX" val="-2"/>
  <p:tag name="FIELD.REM_ABL.CONTENT" val="SSP-Usecases-2016-01"/>
  <p:tag name="FIELD.REM_ABL.VALUE" val="SSP-Usecases-2016-01 | "/>
  <p:tag name="FIELD.REM_ABL.COMBOINDEX" val="-2"/>
  <p:tag name="FIELD.CHAPTER.COMBOINDEX" val="-2"/>
  <p:tag name="FIELD.REM_ANL.COMBOINDEX" val="-2"/>
  <p:tag name="FIELD.DPT.CONTENT" val="CR/AEH-VPT"/>
  <p:tag name="FIELD.DPT.VALUE" val="CR/AEH-VPT | "/>
  <p:tag name="FIELD.DPT.COMBOINDEX" val="-2"/>
  <p:tag name="CONFIG" val="config01.xml"/>
  <p:tag name="CFG.VERSION" val="0"/>
  <p:tag name="CFG.LAYOUTID" val="Bosch Layout 4:3"/>
  <p:tag name="CFG.LAYOUTRES" val="BOSCH4_3_01"/>
  <p:tag name="CFG.LAYOUT" val="config01.xml"/>
  <p:tag name="MAPNAME" val="Map1"/>
  <p:tag name="LICENSEKEY" val="46504b9e-b1c9-48ed-967f-a36de42ae84b"/>
  <p:tag name="SLIDEMASTERMASTERNAME" val="Slide"/>
  <p:tag name="SLIDEMASTERSHAPESETGROUPCLASSNAME" val="ShapeSetGroup1"/>
  <p:tag name="SLIDEMASTERCOLORSETGROUPCLASSNAME" val="ColorSetGroup1"/>
  <p:tag name="SLIDEMASTERFONTSETGROUPCLASSNAME" val="FontSetGroup1"/>
  <p:tag name="SLIDEMASTERSTYLESETGROUPCLASSNAME" val="StyleSetGroup1"/>
  <p:tag name="SLIDEMASTERMODIFI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PageBox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Logo2OnTitle"/>
  <p:tag name="SHAPECLASSFILE" val="PPTFOOTCOL.emf"/>
  <p:tag name="SHAPECLASSPROTECTIONTYP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TitleBoxOnTitleSlide"/>
  <p:tag name="SHAPECLASSPROTECTIONTYP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Subtitle"/>
  <p:tag name="SHAPECLASSPROTECTIONTYP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Pagefont"/>
  <p:tag name="FONTSETCLASSNAME" val="FontSet1"/>
  <p:tag name="COLORS" val="-2;-2;-2;-2;PageNumberFontColor2;-2"/>
  <p:tag name="COLORSETCLASSNAME" val="ColorSet1"/>
  <p:tag name="SCRIPT" val="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PageBoxOnTitle"/>
  <p:tag name="SHAPECLASSPROTECTIONTYPE" val="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Holder"/>
  <p:tag name="SHAPECLASSFILE" val="PPTFootCol.png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"/>
  <p:tag name="SHAPECLASSPROTECTIONTYP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Element2"/>
  <p:tag name="SHAPECLASSPROTECTIONTYP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boxElement3"/>
  <p:tag name="SHAPECLASSPROTECTIONTYP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HeaderLine"/>
  <p:tag name="SHAPECLASSPROTECTIONTYP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TitleSlide"/>
  <p:tag name="COLORSETGROUPCLASSNAME" val="ColorSetGroup1"/>
  <p:tag name="FONTSETGROUPCLASSNAME" val="FontSetGroup1"/>
  <p:tag name="SHAPECLASSNAME" val="FooterLine"/>
  <p:tag name="SHAPECLASSPROTECTIONTYP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REM_ANL.CONTENT" val=" "/>
  <p:tag name="FIELD.REM_ANL.VALUE" val=" "/>
  <p:tag name="FIELD.DPT.CONTENT" val="CR/AEH-VPT"/>
  <p:tag name="FIELD.DPT.VALUE" val="CR/AEH-VPT | "/>
  <p:tag name="FIELDS.INITIALIZED" val="1"/>
  <p:tag name="ML_1" val="RB_Rng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BOX 3_SHAPECLASSPROTECTIONTYPE" val="31"/>
  <p:tag name="RECTANGLE 4_SHAPECLASSPROTECTIONTYPE" val="27"/>
  <p:tag name="RECTANGLE 5_SHAPECLASSPROTECTIONTYPE" val="15"/>
  <p:tag name="RECTANGLE 6_SHAPECLASSPROTECTIONTYPE" val="27"/>
  <p:tag name="PICTURE 7_SHAPECLASSPROTECTIONTYPE" val="15"/>
  <p:tag name="TEXTBOX 8_SHAPECLASSPROTECTIONTYPE" val="27"/>
  <p:tag name="TITLE 1_SHAPECLASSPROTECTIONTYPE" val="0"/>
  <p:tag name="RECTANGLE 9_SHAPECLASSPROTECTIONTYPE" val="63"/>
  <p:tag name="TEXT PLACEHOLDER 2_SHAPECLASSPROTECTION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"/>
  <p:tag name="SHAPECLASSPROTECTIONTYPE" val="15"/>
  <p:tag name="COLORS" val="ChapterBoxColor;-2;-2;-2;ChapterBoxColor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White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White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White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REM_ANL.CONTENT" val=" "/>
  <p:tag name="FIELD.REM_ANL.VALUE" val=" "/>
  <p:tag name="FIELD.DPT.CONTENT" val="CR/AEH-VPT"/>
  <p:tag name="FIELD.DPT.VALUE" val="CR/AEH-VPT | "/>
  <p:tag name="FIELDS.INITIALIZED" val="1"/>
  <p:tag name="ML_1" val="RB_Si"/>
  <p:tag name="ML_2" val="Bosch.mcr"/>
  <p:tag name="ML_LAYOUT_RESOURCE" val="BOSCH4_3_01.MCR "/>
  <p:tag name="SHAPESETGROUPCLASSNAME" val="ShapeSetGroup1"/>
  <p:tag name="SHAPESETCLASSNAME" val="TitleText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config01.xml"/>
  <p:tag name="MLI" val="1"/>
  <p:tag name="TEXTFELD 3_SHAPECLASSPROTECTIONTYPE" val="31"/>
  <p:tag name="RECHTECK 4_SHAPECLASSPROTECTIONTYPE" val="27"/>
  <p:tag name="RECHTECK 5_SHAPECLASSPROTECTIONTYPE" val="15"/>
  <p:tag name="RECHTECK 6_SHAPECLASSPROTECTIONTYPE" val="27"/>
  <p:tag name="GRAFIK 7_SHAPECLASSPROTECTIONTYPE" val="15"/>
  <p:tag name="TEXTFELD 8_SHAPECLASSPROTECTIONTYPE" val="27"/>
  <p:tag name="TITEL 1_SHAPECLASSPROTECTIONTYPE" val="0"/>
  <p:tag name="RECHTECK 9_SHAPECLASSPROTECTIONTYPE" val="63"/>
  <p:tag name="TEXTPLATZHALTER 2_SHAPECLASSPROTECTIONTYPE" val="0"/>
  <p:tag name="FIELD.DPT.COMBOINDEX" val="-2"/>
  <p:tag name="FIELD.CHAPTER.COMBOINDEX" val="-2"/>
  <p:tag name="FIELD.CHAPTER.CONTENT" val="24 SC ITE Systems Engineering"/>
  <p:tag name="FIELD.CHAPTER.VALUE" val="24 SC ITE Systems Engineer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BoschBitmap"/>
  <p:tag name="SHAPECLASSFILE" val="BOCOL.png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hapterfont"/>
  <p:tag name="FONTSETCLASSNAME" val="FontSet1"/>
  <p:tag name="COLORS" val="-2;-2;-2;-2;ChapterFontColor;-2"/>
  <p:tag name="COLORSETCLASSNAME" val="ColorSet1"/>
  <p:tag name="SCRIPT" val="1"/>
  <p:tag name="FIELDS" val="CHAPTER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Chapterbox"/>
  <p:tag name="SHAPECLASSPROTECTIONTYPE" val="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MASKBeQik"/>
  <p:tag name="SHAPECLASSFILE" val="BEQIK_FR.png"/>
  <p:tag name="SHAPECLASSPROTECTIONTYPE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AddNoteFont"/>
  <p:tag name="FONTSETCLASSNAME" val="FontSet1"/>
  <p:tag name="COLORS" val="-2;-2;-2;-2;ChapterFontColor;-2"/>
  <p:tag name="COLORSETCLASSNAME" val="ColorSet1"/>
  <p:tag name="SCRIPT" val="1"/>
  <p:tag name="FIELDS" val="REM_ANL;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ddNoteBox"/>
  <p:tag name="SHAPECLASSPROTECTIONTYPE" val="2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GroupFont"/>
  <p:tag name="FONTSETCLASSNAME" val="FontSet1"/>
  <p:tag name="COLORS" val="-2;-2;-2;-2;BGroupColor;-2"/>
  <p:tag name="COLORSETCLASSNAME" val="ColorSet1"/>
  <p:tag name="SCRIPT" val="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BGroupBox"/>
  <p:tag name="SHAPECLASSPROTECTIONTYPE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Righ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AuthorBox"/>
  <p:tag name="SHAPECLASSPROTECTIONTYPE" val="2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Navbar"/>
  <p:tag name="SHAPECLASSPROTECTIONTYPE" val="3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itleBox"/>
  <p:tag name="SHAPECLASSPROTECTIONTYPE" val="0"/>
  <p:tag name="COLORS" val="-2;-2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2OnSlide"/>
  <p:tag name="SHAPECLASSFILE" val="PPTFOOTCOL.emf"/>
  <p:tag name="SHAPECLASSPROTECTIONTYP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HeaderLineColor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Line"/>
  <p:tag name="SHAPECLASSPROTECTIONTYP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Element2"/>
  <p:tag name="SHAPECLASSPROTECTIONTYP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ChapterBoxColor;-2;-2;-2;ChapterBox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HeaderboxElement3"/>
  <p:tag name="SHAPECLASSPROTECTIONTYP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FooterLineColor;-2;FooterLine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FooterLine"/>
  <p:tag name="SHAPECLASSPROTECTIONTYPE" val="15"/>
</p:tagLst>
</file>

<file path=ppt/theme/theme1.xml><?xml version="1.0" encoding="utf-8"?>
<a:theme xmlns:a="http://schemas.openxmlformats.org/drawingml/2006/main" name="DEFAULTRB20070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264"/>
      </a:accent1>
      <a:accent2>
        <a:srgbClr val="3A5A82"/>
      </a:accent2>
      <a:accent3>
        <a:srgbClr val="6E8CB2"/>
      </a:accent3>
      <a:accent4>
        <a:srgbClr val="A8BAD2"/>
      </a:accent4>
      <a:accent5>
        <a:srgbClr val="FFFFFF"/>
      </a:accent5>
      <a:accent6>
        <a:srgbClr val="000000"/>
      </a:accent6>
      <a:hlink>
        <a:srgbClr val="6E8CB2"/>
      </a:hlink>
      <a:folHlink>
        <a:srgbClr val="A8BAD2"/>
      </a:folHlink>
    </a:clrScheme>
    <a:fontScheme name="Standarddesign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DEFAULTRB200701</Template>
  <TotalTime>0</TotalTime>
  <Words>136</Words>
  <Application>Microsoft Office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DEFAULTRB200701</vt:lpstr>
      <vt:lpstr>Use Cases</vt:lpstr>
      <vt:lpstr>New MODELICA Association Project (MAP):  "System Structure and Parameterization (SSP)" </vt:lpstr>
    </vt:vector>
  </TitlesOfParts>
  <Company>BOSCH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Heinkel Hans-Martin (CR/AEH-VPT)</dc:creator>
  <cp:lastModifiedBy>Koehler Jochen FRD DTGS3</cp:lastModifiedBy>
  <cp:revision>8</cp:revision>
  <dcterms:created xsi:type="dcterms:W3CDTF">2016-01-13T07:10:05Z</dcterms:created>
  <dcterms:modified xsi:type="dcterms:W3CDTF">2016-01-14T13:23:13Z</dcterms:modified>
</cp:coreProperties>
</file>