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5"/>
  </p:sldMasterIdLst>
  <p:notesMasterIdLst>
    <p:notesMasterId r:id="rId51"/>
  </p:notesMasterIdLst>
  <p:sldIdLst>
    <p:sldId id="256" r:id="rId26"/>
    <p:sldId id="294" r:id="rId27"/>
    <p:sldId id="318" r:id="rId28"/>
    <p:sldId id="332" r:id="rId29"/>
    <p:sldId id="282" r:id="rId30"/>
    <p:sldId id="339" r:id="rId31"/>
    <p:sldId id="315" r:id="rId32"/>
    <p:sldId id="338" r:id="rId33"/>
    <p:sldId id="330" r:id="rId34"/>
    <p:sldId id="325" r:id="rId35"/>
    <p:sldId id="331" r:id="rId36"/>
    <p:sldId id="333" r:id="rId37"/>
    <p:sldId id="334" r:id="rId38"/>
    <p:sldId id="335" r:id="rId39"/>
    <p:sldId id="336" r:id="rId40"/>
    <p:sldId id="337" r:id="rId41"/>
    <p:sldId id="312" r:id="rId42"/>
    <p:sldId id="301" r:id="rId43"/>
    <p:sldId id="326" r:id="rId44"/>
    <p:sldId id="324" r:id="rId45"/>
    <p:sldId id="314" r:id="rId46"/>
    <p:sldId id="317" r:id="rId47"/>
    <p:sldId id="327" r:id="rId48"/>
    <p:sldId id="328" r:id="rId49"/>
    <p:sldId id="329" r:id="rId50"/>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autoAdjust="0"/>
    <p:restoredTop sz="83077" autoAdjust="0"/>
  </p:normalViewPr>
  <p:slideViewPr>
    <p:cSldViewPr>
      <p:cViewPr varScale="1">
        <p:scale>
          <a:sx n="93" d="100"/>
          <a:sy n="93" d="100"/>
        </p:scale>
        <p:origin x="-642" y="-102"/>
      </p:cViewPr>
      <p:guideLst>
        <p:guide orient="horz" pos="1620"/>
        <p:guide pos="2880"/>
      </p:guideLst>
    </p:cSldViewPr>
  </p:slideViewPr>
  <p:outlineViewPr>
    <p:cViewPr>
      <p:scale>
        <a:sx n="33" d="100"/>
        <a:sy n="33" d="100"/>
      </p:scale>
      <p:origin x="0" y="369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2" d="100"/>
          <a:sy n="82" d="100"/>
        </p:scale>
        <p:origin x="-31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customXml" Target="../customXml/item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slide" Target="slides/slide25.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slide" Target="slides/slide1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5F3A8A-F62C-4A4C-881A-B55DF1C76FAB}" type="datetimeFigureOut">
              <a:rPr lang="en-US" smtClean="0"/>
              <a:pPr/>
              <a:t>5/15/2017</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52E43-A9BE-4632-876C-5261DBBBCCBF}" type="slidenum">
              <a:rPr lang="en-US" smtClean="0"/>
              <a:pPr/>
              <a:t>‹Nr.›</a:t>
            </a:fld>
            <a:endParaRPr lang="en-US"/>
          </a:p>
        </p:txBody>
      </p:sp>
    </p:spTree>
    <p:extLst>
      <p:ext uri="{BB962C8B-B14F-4D97-AF65-F5344CB8AC3E}">
        <p14:creationId xmlns:p14="http://schemas.microsoft.com/office/powerpoint/2010/main" val="44139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omg.org/"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omg.org/mda/" TargetMode="External"/><Relationship Id="rId4" Type="http://schemas.openxmlformats.org/officeDocument/2006/relationships/hyperlink" Target="http://www.uml.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7952E43-A9BE-4632-876C-5261DBBBCCBF}" type="slidenum">
              <a:rPr lang="en-US" smtClean="0"/>
              <a:pPr/>
              <a:t>1</a:t>
            </a:fld>
            <a:endParaRPr lang="en-US"/>
          </a:p>
        </p:txBody>
      </p:sp>
    </p:spTree>
    <p:extLst>
      <p:ext uri="{BB962C8B-B14F-4D97-AF65-F5344CB8AC3E}">
        <p14:creationId xmlns:p14="http://schemas.microsoft.com/office/powerpoint/2010/main" val="341743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Only</a:t>
            </a:r>
            <a:r>
              <a:rPr lang="de-DE" dirty="0"/>
              <a:t> </a:t>
            </a:r>
            <a:r>
              <a:rPr lang="de-DE" dirty="0" err="1"/>
              <a:t>needed</a:t>
            </a:r>
            <a:r>
              <a:rPr lang="de-DE" dirty="0"/>
              <a:t> </a:t>
            </a:r>
            <a:r>
              <a:rPr lang="de-DE" dirty="0" err="1"/>
              <a:t>when</a:t>
            </a:r>
            <a:r>
              <a:rPr lang="de-DE" dirty="0"/>
              <a:t> </a:t>
            </a:r>
            <a:r>
              <a:rPr lang="de-DE" dirty="0" err="1"/>
              <a:t>names</a:t>
            </a:r>
            <a:r>
              <a:rPr lang="de-DE" dirty="0"/>
              <a:t> </a:t>
            </a:r>
            <a:r>
              <a:rPr lang="de-DE" dirty="0" err="1"/>
              <a:t>differ</a:t>
            </a:r>
            <a:r>
              <a:rPr lang="de-DE" dirty="0"/>
              <a:t> (</a:t>
            </a:r>
            <a:r>
              <a:rPr lang="de-DE" dirty="0" err="1"/>
              <a:t>other</a:t>
            </a:r>
            <a:r>
              <a:rPr lang="de-DE" baseline="0" dirty="0"/>
              <a:t> </a:t>
            </a:r>
            <a:r>
              <a:rPr lang="de-DE" baseline="0" dirty="0" err="1"/>
              <a:t>than</a:t>
            </a:r>
            <a:r>
              <a:rPr lang="de-DE" baseline="0" dirty="0"/>
              <a:t> </a:t>
            </a:r>
            <a:r>
              <a:rPr lang="de-DE" baseline="0" dirty="0" err="1"/>
              <a:t>prefixes</a:t>
            </a:r>
            <a:r>
              <a:rPr lang="de-DE" baseline="0" dirty="0"/>
              <a:t>) </a:t>
            </a:r>
            <a:r>
              <a:rPr lang="de-DE" baseline="0" dirty="0" err="1"/>
              <a:t>or</a:t>
            </a:r>
            <a:r>
              <a:rPr lang="de-DE" baseline="0" dirty="0"/>
              <a:t> </a:t>
            </a:r>
            <a:r>
              <a:rPr lang="de-DE" baseline="0" dirty="0" err="1"/>
              <a:t>transformations</a:t>
            </a:r>
            <a:r>
              <a:rPr lang="de-DE" baseline="0" dirty="0"/>
              <a:t> </a:t>
            </a:r>
            <a:r>
              <a:rPr lang="de-DE" baseline="0" dirty="0" err="1"/>
              <a:t>other</a:t>
            </a:r>
            <a:r>
              <a:rPr lang="de-DE" baseline="0" dirty="0"/>
              <a:t> </a:t>
            </a:r>
            <a:r>
              <a:rPr lang="de-DE" baseline="0" dirty="0" err="1"/>
              <a:t>than</a:t>
            </a:r>
            <a:r>
              <a:rPr lang="de-DE" baseline="0" dirty="0"/>
              <a:t> </a:t>
            </a:r>
            <a:r>
              <a:rPr lang="de-DE" baseline="0" dirty="0" err="1"/>
              <a:t>automatic</a:t>
            </a:r>
            <a:r>
              <a:rPr lang="de-DE" baseline="0" dirty="0"/>
              <a:t> </a:t>
            </a:r>
            <a:r>
              <a:rPr lang="de-DE" baseline="0" dirty="0" err="1"/>
              <a:t>unit</a:t>
            </a:r>
            <a:r>
              <a:rPr lang="de-DE" baseline="0" dirty="0"/>
              <a:t> </a:t>
            </a:r>
            <a:r>
              <a:rPr lang="de-DE" baseline="0" dirty="0" err="1"/>
              <a:t>conversions</a:t>
            </a:r>
            <a:r>
              <a:rPr lang="de-DE" baseline="0" dirty="0"/>
              <a:t> </a:t>
            </a:r>
            <a:r>
              <a:rPr lang="de-DE" baseline="0" dirty="0" err="1"/>
              <a:t>are</a:t>
            </a:r>
            <a:r>
              <a:rPr lang="de-DE" baseline="0" dirty="0"/>
              <a:t> </a:t>
            </a:r>
            <a:r>
              <a:rPr lang="de-DE" baseline="0" dirty="0" err="1"/>
              <a:t>needed</a:t>
            </a:r>
            <a:r>
              <a:rPr lang="de-DE" baseline="0" dirty="0"/>
              <a:t> and SSV </a:t>
            </a:r>
            <a:r>
              <a:rPr lang="de-DE" baseline="0" dirty="0" err="1"/>
              <a:t>source</a:t>
            </a:r>
            <a:r>
              <a:rPr lang="de-DE" baseline="0" dirty="0"/>
              <a:t> </a:t>
            </a:r>
            <a:r>
              <a:rPr lang="de-DE" baseline="0" dirty="0" err="1"/>
              <a:t>shall</a:t>
            </a:r>
            <a:r>
              <a:rPr lang="de-DE" baseline="0" dirty="0"/>
              <a:t> </a:t>
            </a:r>
            <a:r>
              <a:rPr lang="de-DE" baseline="0" dirty="0" err="1"/>
              <a:t>remain</a:t>
            </a:r>
            <a:r>
              <a:rPr lang="de-DE" baseline="0" dirty="0"/>
              <a:t> </a:t>
            </a:r>
            <a:r>
              <a:rPr lang="de-DE" baseline="0" dirty="0" err="1"/>
              <a:t>unchanged</a:t>
            </a:r>
            <a:r>
              <a:rPr lang="de-DE" baseline="0" dirty="0"/>
              <a:t>.</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16</a:t>
            </a:fld>
            <a:endParaRPr lang="en-US"/>
          </a:p>
        </p:txBody>
      </p:sp>
    </p:spTree>
    <p:extLst>
      <p:ext uri="{BB962C8B-B14F-4D97-AF65-F5344CB8AC3E}">
        <p14:creationId xmlns:p14="http://schemas.microsoft.com/office/powerpoint/2010/main" val="70120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FMUs are integrated with other FMUs, Simulink-based models, Virtual-ECUs or real ECUs</a:t>
            </a:r>
          </a:p>
          <a:p>
            <a:pPr marL="171450" indent="-171450">
              <a:buFont typeface="Arial" panose="020B0604020202020204" pitchFamily="34" charset="0"/>
              <a:buChar char="•"/>
            </a:pPr>
            <a:r>
              <a:rPr lang="en-US" sz="1200" kern="1200" noProof="0" dirty="0">
                <a:solidFill>
                  <a:schemeClr val="tx1"/>
                </a:solidFill>
                <a:effectLst/>
                <a:latin typeface="+mn-lt"/>
                <a:ea typeface="+mn-ea"/>
                <a:cs typeface="+mn-cs"/>
              </a:rPr>
              <a:t>Data Management environments import</a:t>
            </a:r>
            <a:r>
              <a:rPr lang="en-US" sz="1200" kern="1200" baseline="0" noProof="0" dirty="0">
                <a:solidFill>
                  <a:schemeClr val="tx1"/>
                </a:solidFill>
                <a:effectLst/>
                <a:latin typeface="+mn-lt"/>
                <a:ea typeface="+mn-ea"/>
                <a:cs typeface="+mn-cs"/>
              </a:rPr>
              <a:t> the FMU metadata (incl. interfaces) and allow consistent version control of the metadata and the FMU container file to manage the lifecycle of the FMUs.</a:t>
            </a:r>
          </a:p>
          <a:p>
            <a:pPr marL="171450" indent="-171450">
              <a:buFont typeface="Arial" panose="020B0604020202020204" pitchFamily="34" charset="0"/>
              <a:buChar char="•"/>
            </a:pPr>
            <a:r>
              <a:rPr lang="en-US" sz="1200" kern="1200" baseline="0" noProof="0" dirty="0">
                <a:solidFill>
                  <a:schemeClr val="tx1"/>
                </a:solidFill>
                <a:effectLst/>
                <a:latin typeface="+mn-lt"/>
                <a:ea typeface="+mn-ea"/>
                <a:cs typeface="+mn-cs"/>
              </a:rPr>
              <a:t>The individual integration results (System Descriptions) can not be reused easily in the toolchain. Especially not if the tools are provided by different vendors.</a:t>
            </a:r>
          </a:p>
          <a:p>
            <a:pPr marL="171450" indent="-171450">
              <a:buFont typeface="Arial" panose="020B0604020202020204" pitchFamily="34" charset="0"/>
              <a:buChar char="•"/>
            </a:pPr>
            <a:r>
              <a:rPr lang="en-US" sz="1200" kern="1200" baseline="0" noProof="0" dirty="0">
                <a:solidFill>
                  <a:schemeClr val="tx1"/>
                </a:solidFill>
                <a:effectLst/>
                <a:latin typeface="+mn-lt"/>
                <a:ea typeface="+mn-ea"/>
                <a:cs typeface="+mn-cs"/>
              </a:rPr>
              <a:t>A step-wise transition from the SIL to the HIL test is time consuming.</a:t>
            </a:r>
            <a:endParaRPr lang="en-US" sz="1200" kern="1200" noProof="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noProof="0" dirty="0">
              <a:solidFill>
                <a:schemeClr val="tx1"/>
              </a:solidFill>
              <a:effectLst/>
              <a:latin typeface="+mn-lt"/>
              <a:ea typeface="+mn-ea"/>
              <a:cs typeface="+mn-cs"/>
            </a:endParaRPr>
          </a:p>
          <a:p>
            <a:pPr marL="171450" indent="-171450">
              <a:buFont typeface="Arial" panose="020B0604020202020204" pitchFamily="34" charset="0"/>
              <a:buChar char="•"/>
            </a:pPr>
            <a:endParaRPr lang="en-US" noProof="0" dirty="0"/>
          </a:p>
        </p:txBody>
      </p:sp>
      <p:sp>
        <p:nvSpPr>
          <p:cNvPr id="4" name="Foliennummernplatzhalter 3"/>
          <p:cNvSpPr>
            <a:spLocks noGrp="1"/>
          </p:cNvSpPr>
          <p:nvPr>
            <p:ph type="sldNum" sz="quarter" idx="10"/>
          </p:nvPr>
        </p:nvSpPr>
        <p:spPr/>
        <p:txBody>
          <a:bodyPr/>
          <a:lstStyle/>
          <a:p>
            <a:fld id="{97952E43-A9BE-4632-876C-5261DBBBCCBF}" type="slidenum">
              <a:rPr lang="en-US" smtClean="0"/>
              <a:t>17</a:t>
            </a:fld>
            <a:endParaRPr lang="en-US"/>
          </a:p>
        </p:txBody>
      </p:sp>
    </p:spTree>
    <p:extLst>
      <p:ext uri="{BB962C8B-B14F-4D97-AF65-F5344CB8AC3E}">
        <p14:creationId xmlns:p14="http://schemas.microsoft.com/office/powerpoint/2010/main" val="1102105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a:t>SSP could enlarge the Model Distribution World</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over the Internet Web Content Distribution world.</a:t>
            </a:r>
            <a:endParaRPr kumimoji="1" lang="en-US" altLang="ja-JP"/>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en-US" altLang="ja-JP" dirty="0"/>
              <a:t>One of the merits of SSP is to facilitate the multi-user collaborations among </a:t>
            </a:r>
          </a:p>
          <a:p>
            <a:r>
              <a:rPr kumimoji="1" lang="en-US" altLang="ja-JP" dirty="0"/>
              <a:t>multi-domain experts as OEM s and suppliers,</a:t>
            </a:r>
          </a:p>
          <a:p>
            <a:r>
              <a:rPr kumimoji="1" lang="en-US" altLang="ja-JP" dirty="0"/>
              <a:t>through</a:t>
            </a:r>
            <a:r>
              <a:rPr kumimoji="1" lang="en-US" altLang="ja-JP" baseline="0" dirty="0"/>
              <a:t> various environment. </a:t>
            </a:r>
            <a:endParaRPr kumimoji="1" lang="en-US" altLang="ja-JP" dirty="0"/>
          </a:p>
          <a:p>
            <a:endParaRPr kumimoji="1" lang="en-US" altLang="ja-JP" dirty="0"/>
          </a:p>
          <a:p>
            <a:r>
              <a:rPr kumimoji="1" lang="en-US" altLang="ja-JP" dirty="0"/>
              <a:t>The concept of “Online Co-Simulation Player by Cybernet”</a:t>
            </a:r>
          </a:p>
          <a:p>
            <a:r>
              <a:rPr kumimoji="1" lang="en-US" altLang="ja-JP" dirty="0"/>
              <a:t>suggests</a:t>
            </a:r>
            <a:r>
              <a:rPr kumimoji="1" lang="en-US" altLang="ja-JP" baseline="0" dirty="0"/>
              <a:t> the possibility of  </a:t>
            </a:r>
            <a:r>
              <a:rPr kumimoji="1" lang="en-US" altLang="ja-JP" dirty="0"/>
              <a:t>SSP format  as an Online Simulation Package for</a:t>
            </a:r>
          </a:p>
          <a:p>
            <a:r>
              <a:rPr kumimoji="1" lang="en-US" altLang="ja-JP" baseline="0" dirty="0"/>
              <a:t>“Anyone, Anytime, Anywhere”</a:t>
            </a:r>
          </a:p>
          <a:p>
            <a:endParaRPr kumimoji="1" lang="en-US" altLang="ja-JP" dirty="0"/>
          </a:p>
          <a:p>
            <a:r>
              <a:rPr kumimoji="1" lang="en-US" altLang="ja-JP" dirty="0"/>
              <a:t>The Cybernet prototype is characterized with the pursuit of Smart User Interface.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strategy may increase the popularities of SSP Co-Simulations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among younger Engineers who love the Smart device operations.</a:t>
            </a:r>
          </a:p>
          <a:p>
            <a:endParaRPr kumimoji="1" lang="ja-JP" altLang="en-US" dirty="0"/>
          </a:p>
        </p:txBody>
      </p:sp>
      <p:sp>
        <p:nvSpPr>
          <p:cNvPr id="4" name="スライド番号プレースホルダ 3"/>
          <p:cNvSpPr>
            <a:spLocks noGrp="1"/>
          </p:cNvSpPr>
          <p:nvPr>
            <p:ph type="sldNum" sz="quarter" idx="10"/>
          </p:nvPr>
        </p:nvSpPr>
        <p:spPr/>
        <p:txBody>
          <a:bodyPr/>
          <a:lstStyle/>
          <a:p>
            <a:fld id="{97952E43-A9BE-4632-876C-5261DBBBCCBF}" type="slidenum">
              <a:rPr lang="en-US" smtClean="0"/>
              <a:pPr/>
              <a:t>21</a:t>
            </a:fld>
            <a:endParaRPr lang="en-US"/>
          </a:p>
        </p:txBody>
      </p:sp>
    </p:spTree>
    <p:extLst>
      <p:ext uri="{BB962C8B-B14F-4D97-AF65-F5344CB8AC3E}">
        <p14:creationId xmlns:p14="http://schemas.microsoft.com/office/powerpoint/2010/main" val="1729464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52E43-A9BE-4632-876C-5261DBBBCCBF}" type="slidenum">
              <a:rPr lang="en-US" smtClean="0"/>
              <a:pPr/>
              <a:t>24</a:t>
            </a:fld>
            <a:endParaRPr lang="en-US"/>
          </a:p>
        </p:txBody>
      </p:sp>
    </p:spTree>
    <p:extLst>
      <p:ext uri="{BB962C8B-B14F-4D97-AF65-F5344CB8AC3E}">
        <p14:creationId xmlns:p14="http://schemas.microsoft.com/office/powerpoint/2010/main" val="64023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7952E43-A9BE-4632-876C-5261DBBBCCBF}" type="slidenum">
              <a:rPr lang="en-US" smtClean="0"/>
              <a:pPr/>
              <a:t>25</a:t>
            </a:fld>
            <a:endParaRPr lang="en-US"/>
          </a:p>
        </p:txBody>
      </p:sp>
    </p:spTree>
    <p:extLst>
      <p:ext uri="{BB962C8B-B14F-4D97-AF65-F5344CB8AC3E}">
        <p14:creationId xmlns:p14="http://schemas.microsoft.com/office/powerpoint/2010/main" val="375198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ASAM (Association for Standardization of Automation and Measuring Systems) is an incorporated association under German law. Our members are primarily international car manufacturers, suppliers and engineering service providers from the automotive industry. </a:t>
            </a:r>
          </a:p>
          <a:p>
            <a:r>
              <a:rPr lang="en-US" dirty="0"/>
              <a:t>ASAM coordinates the development of technical standards, which are developed by working groups composed of experts from our member companies. We pursue the vision that the tools of a development process chain can be freely interconnected and allow a seamless exchange of data.</a:t>
            </a:r>
          </a:p>
          <a:p>
            <a:endParaRPr lang="en-US" dirty="0"/>
          </a:p>
          <a:p>
            <a:r>
              <a:rPr lang="en-US" dirty="0">
                <a:effectLst/>
              </a:rPr>
              <a:t>The </a:t>
            </a:r>
            <a:r>
              <a:rPr lang="en-US" dirty="0">
                <a:effectLst/>
                <a:hlinkClick r:id="rId3"/>
              </a:rPr>
              <a:t>Object Management Group</a:t>
            </a:r>
            <a:r>
              <a:rPr lang="en-US" sz="1200" kern="1200" dirty="0">
                <a:solidFill>
                  <a:schemeClr val="tx1"/>
                </a:solidFill>
                <a:effectLst/>
                <a:latin typeface="+mn-lt"/>
                <a:ea typeface="+mn-ea"/>
                <a:cs typeface="+mn-cs"/>
              </a:rPr>
              <a:t>®</a:t>
            </a:r>
            <a:r>
              <a:rPr lang="en-US" dirty="0">
                <a:effectLst/>
              </a:rPr>
              <a:t> (OMG®) is an international, open membership, not-for-profit </a:t>
            </a:r>
            <a:r>
              <a:rPr lang="en-US" b="1" dirty="0">
                <a:effectLst/>
              </a:rPr>
              <a:t>technology standards</a:t>
            </a:r>
            <a:r>
              <a:rPr lang="en-US" dirty="0">
                <a:effectLst/>
              </a:rPr>
              <a:t> consortium, founded in 1989. OMG standards are driven by vendors, end-users, academic institutions and government agencies. OMG Task Forces develop enterprise integration standards for a wide range of technologies and an even wider range of industries. OMG’s modeling standards, including the </a:t>
            </a:r>
            <a:r>
              <a:rPr lang="en-US" dirty="0">
                <a:effectLst/>
                <a:hlinkClick r:id="rId4"/>
              </a:rPr>
              <a:t>Unified Modeling Language</a:t>
            </a:r>
            <a:r>
              <a:rPr lang="en-US" dirty="0">
                <a:effectLst/>
              </a:rPr>
              <a:t>® (UML®) and </a:t>
            </a:r>
            <a:r>
              <a:rPr lang="en-US" dirty="0">
                <a:effectLst/>
                <a:hlinkClick r:id="rId5"/>
              </a:rPr>
              <a:t>Model Driven Architecture</a:t>
            </a:r>
            <a:r>
              <a:rPr lang="en-US" dirty="0">
                <a:effectLst/>
              </a:rPr>
              <a:t>® (MDA®), enable powerful visual design, execution and maintenance of software and other processes</a:t>
            </a:r>
            <a:endParaRPr lang="en-US" dirty="0"/>
          </a:p>
          <a:p>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2</a:t>
            </a:fld>
            <a:endParaRPr lang="en-US"/>
          </a:p>
        </p:txBody>
      </p:sp>
    </p:spTree>
    <p:extLst>
      <p:ext uri="{BB962C8B-B14F-4D97-AF65-F5344CB8AC3E}">
        <p14:creationId xmlns:p14="http://schemas.microsoft.com/office/powerpoint/2010/main" val="2818422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err="1"/>
              <a:t>Four</a:t>
            </a:r>
            <a:r>
              <a:rPr lang="de-DE" baseline="0" dirty="0"/>
              <a:t> </a:t>
            </a:r>
            <a:r>
              <a:rPr lang="de-DE" baseline="0" dirty="0" err="1"/>
              <a:t>Defined</a:t>
            </a:r>
            <a:r>
              <a:rPr lang="de-DE" baseline="0" dirty="0"/>
              <a:t> Formats:</a:t>
            </a:r>
          </a:p>
          <a:p>
            <a:pPr marL="628650" lvl="1" indent="-171450">
              <a:buFontTx/>
              <a:buChar char="-"/>
            </a:pPr>
            <a:r>
              <a:rPr lang="de-DE" baseline="0" dirty="0"/>
              <a:t>SSD </a:t>
            </a:r>
            <a:r>
              <a:rPr lang="de-DE" baseline="0" dirty="0" err="1"/>
              <a:t>for</a:t>
            </a:r>
            <a:r>
              <a:rPr lang="de-DE" baseline="0" dirty="0"/>
              <a:t> </a:t>
            </a:r>
            <a:r>
              <a:rPr lang="de-DE" baseline="0" dirty="0" err="1"/>
              <a:t>Structure</a:t>
            </a:r>
            <a:endParaRPr lang="de-DE"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de-DE" baseline="0" dirty="0"/>
              <a:t>FMU </a:t>
            </a:r>
            <a:r>
              <a:rPr lang="de-DE" baseline="0" dirty="0" err="1"/>
              <a:t>as</a:t>
            </a:r>
            <a:r>
              <a:rPr lang="de-DE" baseline="0" dirty="0"/>
              <a:t> fundamental </a:t>
            </a:r>
            <a:r>
              <a:rPr lang="de-DE" baseline="0" dirty="0" err="1"/>
              <a:t>Building</a:t>
            </a:r>
            <a:r>
              <a:rPr lang="de-DE" baseline="0" dirty="0"/>
              <a:t> Block</a:t>
            </a:r>
          </a:p>
          <a:p>
            <a:pPr marL="628650" lvl="1" indent="-171450">
              <a:buFontTx/>
              <a:buChar char="-"/>
            </a:pPr>
            <a:r>
              <a:rPr lang="de-DE" baseline="0" dirty="0"/>
              <a:t>SSV </a:t>
            </a:r>
            <a:r>
              <a:rPr lang="de-DE" baseline="0" dirty="0" err="1"/>
              <a:t>for</a:t>
            </a:r>
            <a:r>
              <a:rPr lang="de-DE" baseline="0" dirty="0"/>
              <a:t> </a:t>
            </a:r>
            <a:r>
              <a:rPr lang="de-DE" baseline="0" dirty="0" err="1"/>
              <a:t>Param</a:t>
            </a:r>
            <a:r>
              <a:rPr lang="de-DE" baseline="0" dirty="0"/>
              <a:t> Values</a:t>
            </a:r>
          </a:p>
          <a:p>
            <a:pPr marL="628650" lvl="1" indent="-171450">
              <a:buFontTx/>
              <a:buChar char="-"/>
            </a:pPr>
            <a:r>
              <a:rPr lang="de-DE" baseline="0" dirty="0"/>
              <a:t>SSM </a:t>
            </a:r>
            <a:r>
              <a:rPr lang="de-DE" baseline="0" dirty="0" err="1"/>
              <a:t>for</a:t>
            </a:r>
            <a:r>
              <a:rPr lang="de-DE" baseline="0" dirty="0"/>
              <a:t> </a:t>
            </a:r>
            <a:r>
              <a:rPr lang="de-DE" baseline="0" dirty="0" err="1"/>
              <a:t>Param</a:t>
            </a:r>
            <a:r>
              <a:rPr lang="de-DE" baseline="0" dirty="0"/>
              <a:t> </a:t>
            </a:r>
            <a:r>
              <a:rPr lang="de-DE" baseline="0" dirty="0" err="1"/>
              <a:t>Bindings</a:t>
            </a:r>
            <a:endParaRPr lang="de-DE" baseline="0" dirty="0"/>
          </a:p>
          <a:p>
            <a:pPr marL="628650" lvl="1" indent="-171450">
              <a:buFontTx/>
              <a:buChar char="-"/>
            </a:pPr>
            <a:r>
              <a:rPr lang="de-DE" baseline="0" dirty="0"/>
              <a:t>SSP </a:t>
            </a:r>
            <a:r>
              <a:rPr lang="de-DE" baseline="0" dirty="0" err="1"/>
              <a:t>for</a:t>
            </a:r>
            <a:r>
              <a:rPr lang="de-DE" baseline="0" dirty="0"/>
              <a:t> </a:t>
            </a:r>
            <a:r>
              <a:rPr lang="de-DE" baseline="0" dirty="0" err="1"/>
              <a:t>Packaging</a:t>
            </a:r>
            <a:r>
              <a:rPr lang="de-DE" baseline="0" dirty="0"/>
              <a:t>/Variant-Handling</a:t>
            </a:r>
          </a:p>
        </p:txBody>
      </p:sp>
      <p:sp>
        <p:nvSpPr>
          <p:cNvPr id="4" name="Foliennummernplatzhalter 3"/>
          <p:cNvSpPr>
            <a:spLocks noGrp="1"/>
          </p:cNvSpPr>
          <p:nvPr>
            <p:ph type="sldNum" sz="quarter" idx="10"/>
          </p:nvPr>
        </p:nvSpPr>
        <p:spPr/>
        <p:txBody>
          <a:bodyPr/>
          <a:lstStyle/>
          <a:p>
            <a:fld id="{97952E43-A9BE-4632-876C-5261DBBBCCBF}" type="slidenum">
              <a:rPr lang="en-US" smtClean="0"/>
              <a:pPr/>
              <a:t>3</a:t>
            </a:fld>
            <a:endParaRPr lang="en-US"/>
          </a:p>
        </p:txBody>
      </p:sp>
    </p:spTree>
    <p:extLst>
      <p:ext uri="{BB962C8B-B14F-4D97-AF65-F5344CB8AC3E}">
        <p14:creationId xmlns:p14="http://schemas.microsoft.com/office/powerpoint/2010/main" val="59807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5</a:t>
            </a:fld>
            <a:endParaRPr lang="en-US"/>
          </a:p>
        </p:txBody>
      </p:sp>
    </p:spTree>
    <p:extLst>
      <p:ext uri="{BB962C8B-B14F-4D97-AF65-F5344CB8AC3E}">
        <p14:creationId xmlns:p14="http://schemas.microsoft.com/office/powerpoint/2010/main" val="405831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There is an increasing desire to reuse environment models to provide proven, consistent solutions for the validation of controller models in different projects and development stages (e.g., for virtual validation and HIL simulations).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Data Management environments provide capabilities for managing model compositions, handling variants of systems and managing the parameter and signal interfaces of the different model systems.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SSP approach allows to share a standardized system structure description between data management, integration and configuration tools for SIL, MIL and HIL scenarios</a:t>
            </a:r>
            <a:endParaRPr lang="en-US" dirty="0"/>
          </a:p>
        </p:txBody>
      </p:sp>
      <p:sp>
        <p:nvSpPr>
          <p:cNvPr id="4" name="Foliennummernplatzhalter 3"/>
          <p:cNvSpPr>
            <a:spLocks noGrp="1"/>
          </p:cNvSpPr>
          <p:nvPr>
            <p:ph type="sldNum" sz="quarter" idx="10"/>
          </p:nvPr>
        </p:nvSpPr>
        <p:spPr/>
        <p:txBody>
          <a:bodyPr/>
          <a:lstStyle/>
          <a:p>
            <a:fld id="{97952E43-A9BE-4632-876C-5261DBBBCCBF}" type="slidenum">
              <a:rPr lang="en-US" smtClean="0"/>
              <a:t>6</a:t>
            </a:fld>
            <a:endParaRPr lang="en-US"/>
          </a:p>
        </p:txBody>
      </p:sp>
    </p:spTree>
    <p:extLst>
      <p:ext uri="{BB962C8B-B14F-4D97-AF65-F5344CB8AC3E}">
        <p14:creationId xmlns:p14="http://schemas.microsoft.com/office/powerpoint/2010/main" val="287657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Initial / Start </a:t>
            </a:r>
            <a:r>
              <a:rPr lang="de-DE" dirty="0" err="1"/>
              <a:t>values</a:t>
            </a:r>
            <a:r>
              <a:rPr lang="de-DE" dirty="0"/>
              <a:t> </a:t>
            </a:r>
            <a:r>
              <a:rPr lang="de-DE" dirty="0" err="1"/>
              <a:t>for</a:t>
            </a:r>
            <a:r>
              <a:rPr lang="de-DE" dirty="0"/>
              <a:t> Inputs </a:t>
            </a:r>
            <a:r>
              <a:rPr lang="de-DE" dirty="0" err="1"/>
              <a:t>needed</a:t>
            </a:r>
            <a:r>
              <a:rPr lang="de-DE" dirty="0"/>
              <a:t> </a:t>
            </a:r>
            <a:r>
              <a:rPr lang="de-DE" dirty="0" err="1"/>
              <a:t>for</a:t>
            </a:r>
            <a:r>
              <a:rPr lang="de-DE" dirty="0"/>
              <a:t> </a:t>
            </a:r>
            <a:r>
              <a:rPr lang="de-DE" dirty="0" err="1"/>
              <a:t>initialization</a:t>
            </a:r>
            <a:r>
              <a:rPr lang="de-DE" dirty="0"/>
              <a:t> </a:t>
            </a:r>
          </a:p>
          <a:p>
            <a:pPr marL="171450" indent="-171450">
              <a:buFontTx/>
              <a:buChar char="-"/>
            </a:pPr>
            <a:r>
              <a:rPr lang="de-DE" dirty="0" err="1"/>
              <a:t>Defining</a:t>
            </a:r>
            <a:r>
              <a:rPr lang="de-DE" baseline="0" dirty="0"/>
              <a:t> </a:t>
            </a:r>
            <a:r>
              <a:rPr lang="de-DE" baseline="0" dirty="0" err="1"/>
              <a:t>the</a:t>
            </a:r>
            <a:r>
              <a:rPr lang="de-DE" baseline="0" dirty="0"/>
              <a:t> initial </a:t>
            </a:r>
            <a:r>
              <a:rPr lang="de-DE" baseline="0" dirty="0" err="1"/>
              <a:t>state</a:t>
            </a:r>
            <a:r>
              <a:rPr lang="de-DE" baseline="0" dirty="0"/>
              <a:t> </a:t>
            </a:r>
            <a:r>
              <a:rPr lang="de-DE" baseline="0" dirty="0" err="1"/>
              <a:t>of</a:t>
            </a:r>
            <a:r>
              <a:rPr lang="de-DE" baseline="0" dirty="0"/>
              <a:t> </a:t>
            </a:r>
            <a:r>
              <a:rPr lang="de-DE" baseline="0" dirty="0" err="1"/>
              <a:t>the</a:t>
            </a:r>
            <a:r>
              <a:rPr lang="de-DE" baseline="0" dirty="0"/>
              <a:t> </a:t>
            </a:r>
            <a:r>
              <a:rPr lang="de-DE" baseline="0" dirty="0" err="1"/>
              <a:t>system</a:t>
            </a:r>
            <a:r>
              <a:rPr lang="de-DE" baseline="0" dirty="0"/>
              <a:t> (</a:t>
            </a:r>
            <a:r>
              <a:rPr lang="de-DE" baseline="0" dirty="0" err="1"/>
              <a:t>eg</a:t>
            </a:r>
            <a:r>
              <a:rPr lang="de-DE" baseline="0" dirty="0"/>
              <a:t> </a:t>
            </a:r>
            <a:r>
              <a:rPr lang="de-DE" baseline="0" dirty="0" err="1"/>
              <a:t>ModelExchange</a:t>
            </a:r>
            <a:r>
              <a:rPr lang="de-DE" baseline="0" dirty="0"/>
              <a:t>)</a:t>
            </a:r>
          </a:p>
          <a:p>
            <a:pPr marL="171450" indent="-171450">
              <a:buFontTx/>
              <a:buChar char="-"/>
            </a:pPr>
            <a:endParaRPr lang="de-DE" dirty="0"/>
          </a:p>
          <a:p>
            <a:pPr marL="171450" indent="-171450">
              <a:buFontTx/>
              <a:buChar char="-"/>
            </a:pPr>
            <a:r>
              <a:rPr lang="de-DE" dirty="0"/>
              <a:t>Experiment </a:t>
            </a:r>
            <a:r>
              <a:rPr lang="de-DE" dirty="0" err="1"/>
              <a:t>setup</a:t>
            </a:r>
            <a:endParaRPr lang="de-DE" dirty="0"/>
          </a:p>
          <a:p>
            <a:pPr marL="628650" lvl="1" indent="-171450">
              <a:buFontTx/>
              <a:buChar char="-"/>
            </a:pPr>
            <a:r>
              <a:rPr lang="de-DE" dirty="0" err="1"/>
              <a:t>Orientate</a:t>
            </a:r>
            <a:r>
              <a:rPr lang="de-DE" dirty="0"/>
              <a:t> on </a:t>
            </a:r>
            <a:r>
              <a:rPr lang="de-DE" dirty="0" err="1"/>
              <a:t>how</a:t>
            </a:r>
            <a:r>
              <a:rPr lang="de-DE" dirty="0"/>
              <a:t> Modelica </a:t>
            </a:r>
            <a:r>
              <a:rPr lang="de-DE" dirty="0" err="1"/>
              <a:t>does</a:t>
            </a:r>
            <a:r>
              <a:rPr lang="de-DE" dirty="0"/>
              <a:t> </a:t>
            </a:r>
            <a:r>
              <a:rPr lang="de-DE" dirty="0" err="1"/>
              <a:t>it</a:t>
            </a:r>
            <a:endParaRPr lang="de-DE" dirty="0"/>
          </a:p>
          <a:p>
            <a:pPr marL="171450" indent="-171450">
              <a:buFontTx/>
              <a:buChar char="-"/>
            </a:pPr>
            <a:endParaRPr lang="de-DE" dirty="0"/>
          </a:p>
          <a:p>
            <a:pPr marL="171450" indent="-171450">
              <a:buFontTx/>
              <a:buChar char="-"/>
            </a:pPr>
            <a:r>
              <a:rPr lang="de-DE" dirty="0" err="1"/>
              <a:t>Reliability</a:t>
            </a:r>
            <a:r>
              <a:rPr lang="de-DE" dirty="0"/>
              <a:t> </a:t>
            </a:r>
            <a:r>
              <a:rPr lang="de-DE" dirty="0" err="1"/>
              <a:t>checks</a:t>
            </a:r>
            <a:r>
              <a:rPr lang="de-DE" dirty="0"/>
              <a:t>:</a:t>
            </a:r>
          </a:p>
          <a:p>
            <a:pPr marL="628650" lvl="1" indent="-171450">
              <a:buFontTx/>
              <a:buChar char="-"/>
            </a:pPr>
            <a:r>
              <a:rPr lang="de-DE" dirty="0" err="1"/>
              <a:t>Provide</a:t>
            </a:r>
            <a:r>
              <a:rPr lang="de-DE" dirty="0"/>
              <a:t> </a:t>
            </a:r>
            <a:r>
              <a:rPr lang="de-DE" dirty="0" err="1"/>
              <a:t>reference</a:t>
            </a:r>
            <a:r>
              <a:rPr lang="de-DE" dirty="0"/>
              <a:t> </a:t>
            </a:r>
            <a:r>
              <a:rPr lang="de-DE" dirty="0" err="1"/>
              <a:t>results</a:t>
            </a:r>
            <a:endParaRPr lang="de-DE" dirty="0"/>
          </a:p>
          <a:p>
            <a:pPr marL="628650" lvl="1" indent="-171450">
              <a:buFontTx/>
              <a:buChar char="-"/>
            </a:pPr>
            <a:r>
              <a:rPr lang="de-DE" dirty="0" err="1"/>
              <a:t>Allow</a:t>
            </a:r>
            <a:r>
              <a:rPr lang="de-DE" baseline="0" dirty="0"/>
              <a:t> </a:t>
            </a:r>
            <a:r>
              <a:rPr lang="de-DE" baseline="0" dirty="0" err="1"/>
              <a:t>the</a:t>
            </a:r>
            <a:r>
              <a:rPr lang="de-DE" baseline="0" dirty="0"/>
              <a:t> </a:t>
            </a:r>
            <a:r>
              <a:rPr lang="de-DE" baseline="0" dirty="0" err="1"/>
              <a:t>user</a:t>
            </a:r>
            <a:r>
              <a:rPr lang="de-DE" baseline="0" dirty="0"/>
              <a:t> </a:t>
            </a:r>
            <a:r>
              <a:rPr lang="de-DE" baseline="0" dirty="0" err="1"/>
              <a:t>to</a:t>
            </a:r>
            <a:r>
              <a:rPr lang="de-DE" baseline="0" dirty="0"/>
              <a:t> </a:t>
            </a:r>
            <a:r>
              <a:rPr lang="de-DE" baseline="0" dirty="0" err="1"/>
              <a:t>validate</a:t>
            </a:r>
            <a:r>
              <a:rPr lang="de-DE" baseline="0" dirty="0"/>
              <a:t> </a:t>
            </a:r>
            <a:r>
              <a:rPr lang="de-DE" baseline="0" dirty="0" err="1"/>
              <a:t>the</a:t>
            </a:r>
            <a:r>
              <a:rPr lang="de-DE" baseline="0" dirty="0"/>
              <a:t> SSP after </a:t>
            </a:r>
            <a:r>
              <a:rPr lang="de-DE" baseline="0" dirty="0" err="1"/>
              <a:t>importing</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t>7</a:t>
            </a:fld>
            <a:endParaRPr lang="en-US"/>
          </a:p>
        </p:txBody>
      </p:sp>
    </p:spTree>
    <p:extLst>
      <p:ext uri="{BB962C8B-B14F-4D97-AF65-F5344CB8AC3E}">
        <p14:creationId xmlns:p14="http://schemas.microsoft.com/office/powerpoint/2010/main" val="351422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Initial / Start </a:t>
            </a:r>
            <a:r>
              <a:rPr lang="de-DE" dirty="0" err="1"/>
              <a:t>values</a:t>
            </a:r>
            <a:r>
              <a:rPr lang="de-DE" dirty="0"/>
              <a:t> </a:t>
            </a:r>
            <a:r>
              <a:rPr lang="de-DE" dirty="0" err="1"/>
              <a:t>for</a:t>
            </a:r>
            <a:r>
              <a:rPr lang="de-DE" dirty="0"/>
              <a:t> Inputs </a:t>
            </a:r>
            <a:r>
              <a:rPr lang="de-DE" dirty="0" err="1"/>
              <a:t>needed</a:t>
            </a:r>
            <a:r>
              <a:rPr lang="de-DE" dirty="0"/>
              <a:t> </a:t>
            </a:r>
            <a:r>
              <a:rPr lang="de-DE" dirty="0" err="1"/>
              <a:t>for</a:t>
            </a:r>
            <a:r>
              <a:rPr lang="de-DE" dirty="0"/>
              <a:t> </a:t>
            </a:r>
            <a:r>
              <a:rPr lang="de-DE" dirty="0" err="1"/>
              <a:t>initialization</a:t>
            </a:r>
            <a:r>
              <a:rPr lang="de-DE" dirty="0"/>
              <a:t> </a:t>
            </a:r>
          </a:p>
          <a:p>
            <a:pPr marL="171450" indent="-171450">
              <a:buFontTx/>
              <a:buChar char="-"/>
            </a:pPr>
            <a:r>
              <a:rPr lang="de-DE" dirty="0" err="1"/>
              <a:t>Defining</a:t>
            </a:r>
            <a:r>
              <a:rPr lang="de-DE" baseline="0" dirty="0"/>
              <a:t> </a:t>
            </a:r>
            <a:r>
              <a:rPr lang="de-DE" baseline="0" dirty="0" err="1"/>
              <a:t>the</a:t>
            </a:r>
            <a:r>
              <a:rPr lang="de-DE" baseline="0" dirty="0"/>
              <a:t> initial </a:t>
            </a:r>
            <a:r>
              <a:rPr lang="de-DE" baseline="0" dirty="0" err="1"/>
              <a:t>state</a:t>
            </a:r>
            <a:r>
              <a:rPr lang="de-DE" baseline="0" dirty="0"/>
              <a:t> </a:t>
            </a:r>
            <a:r>
              <a:rPr lang="de-DE" baseline="0" dirty="0" err="1"/>
              <a:t>of</a:t>
            </a:r>
            <a:r>
              <a:rPr lang="de-DE" baseline="0" dirty="0"/>
              <a:t> </a:t>
            </a:r>
            <a:r>
              <a:rPr lang="de-DE" baseline="0" dirty="0" err="1"/>
              <a:t>the</a:t>
            </a:r>
            <a:r>
              <a:rPr lang="de-DE" baseline="0" dirty="0"/>
              <a:t> </a:t>
            </a:r>
            <a:r>
              <a:rPr lang="de-DE" baseline="0" dirty="0" err="1"/>
              <a:t>system</a:t>
            </a:r>
            <a:r>
              <a:rPr lang="de-DE" baseline="0" dirty="0"/>
              <a:t> (</a:t>
            </a:r>
            <a:r>
              <a:rPr lang="de-DE" baseline="0" dirty="0" err="1"/>
              <a:t>eg</a:t>
            </a:r>
            <a:r>
              <a:rPr lang="de-DE" baseline="0" dirty="0"/>
              <a:t> </a:t>
            </a:r>
            <a:r>
              <a:rPr lang="de-DE" baseline="0" dirty="0" err="1"/>
              <a:t>ModelExchange</a:t>
            </a:r>
            <a:r>
              <a:rPr lang="de-DE" baseline="0" dirty="0"/>
              <a:t>)</a:t>
            </a:r>
          </a:p>
          <a:p>
            <a:pPr marL="171450" indent="-171450">
              <a:buFontTx/>
              <a:buChar char="-"/>
            </a:pPr>
            <a:endParaRPr lang="de-DE" dirty="0"/>
          </a:p>
          <a:p>
            <a:pPr marL="171450" indent="-171450">
              <a:buFontTx/>
              <a:buChar char="-"/>
            </a:pPr>
            <a:r>
              <a:rPr lang="de-DE" dirty="0"/>
              <a:t>Experiment </a:t>
            </a:r>
            <a:r>
              <a:rPr lang="de-DE" dirty="0" err="1"/>
              <a:t>setup</a:t>
            </a:r>
            <a:endParaRPr lang="de-DE" dirty="0"/>
          </a:p>
          <a:p>
            <a:pPr marL="628650" lvl="1" indent="-171450">
              <a:buFontTx/>
              <a:buChar char="-"/>
            </a:pPr>
            <a:r>
              <a:rPr lang="de-DE" dirty="0" err="1"/>
              <a:t>Orientate</a:t>
            </a:r>
            <a:r>
              <a:rPr lang="de-DE" dirty="0"/>
              <a:t> on </a:t>
            </a:r>
            <a:r>
              <a:rPr lang="de-DE" dirty="0" err="1"/>
              <a:t>how</a:t>
            </a:r>
            <a:r>
              <a:rPr lang="de-DE" dirty="0"/>
              <a:t> Modelica </a:t>
            </a:r>
            <a:r>
              <a:rPr lang="de-DE" dirty="0" err="1"/>
              <a:t>does</a:t>
            </a:r>
            <a:r>
              <a:rPr lang="de-DE" dirty="0"/>
              <a:t> </a:t>
            </a:r>
            <a:r>
              <a:rPr lang="de-DE" dirty="0" err="1"/>
              <a:t>it</a:t>
            </a:r>
            <a:endParaRPr lang="de-DE" dirty="0"/>
          </a:p>
          <a:p>
            <a:pPr marL="171450" indent="-171450">
              <a:buFontTx/>
              <a:buChar char="-"/>
            </a:pPr>
            <a:endParaRPr lang="de-DE" dirty="0"/>
          </a:p>
          <a:p>
            <a:pPr marL="171450" indent="-171450">
              <a:buFontTx/>
              <a:buChar char="-"/>
            </a:pPr>
            <a:r>
              <a:rPr lang="de-DE" dirty="0" err="1"/>
              <a:t>Reliability</a:t>
            </a:r>
            <a:r>
              <a:rPr lang="de-DE" dirty="0"/>
              <a:t> </a:t>
            </a:r>
            <a:r>
              <a:rPr lang="de-DE" dirty="0" err="1"/>
              <a:t>checks</a:t>
            </a:r>
            <a:r>
              <a:rPr lang="de-DE" dirty="0"/>
              <a:t>:</a:t>
            </a:r>
          </a:p>
          <a:p>
            <a:pPr marL="628650" lvl="1" indent="-171450">
              <a:buFontTx/>
              <a:buChar char="-"/>
            </a:pPr>
            <a:r>
              <a:rPr lang="de-DE" dirty="0" err="1"/>
              <a:t>Provide</a:t>
            </a:r>
            <a:r>
              <a:rPr lang="de-DE" dirty="0"/>
              <a:t> </a:t>
            </a:r>
            <a:r>
              <a:rPr lang="de-DE" dirty="0" err="1"/>
              <a:t>reference</a:t>
            </a:r>
            <a:r>
              <a:rPr lang="de-DE" dirty="0"/>
              <a:t> </a:t>
            </a:r>
            <a:r>
              <a:rPr lang="de-DE" dirty="0" err="1"/>
              <a:t>results</a:t>
            </a:r>
            <a:endParaRPr lang="de-DE" dirty="0"/>
          </a:p>
          <a:p>
            <a:pPr marL="628650" lvl="1" indent="-171450">
              <a:buFontTx/>
              <a:buChar char="-"/>
            </a:pPr>
            <a:r>
              <a:rPr lang="de-DE" dirty="0" err="1"/>
              <a:t>Allow</a:t>
            </a:r>
            <a:r>
              <a:rPr lang="de-DE" baseline="0" dirty="0"/>
              <a:t> </a:t>
            </a:r>
            <a:r>
              <a:rPr lang="de-DE" baseline="0" dirty="0" err="1"/>
              <a:t>the</a:t>
            </a:r>
            <a:r>
              <a:rPr lang="de-DE" baseline="0" dirty="0"/>
              <a:t> </a:t>
            </a:r>
            <a:r>
              <a:rPr lang="de-DE" baseline="0" dirty="0" err="1"/>
              <a:t>user</a:t>
            </a:r>
            <a:r>
              <a:rPr lang="de-DE" baseline="0" dirty="0"/>
              <a:t> </a:t>
            </a:r>
            <a:r>
              <a:rPr lang="de-DE" baseline="0" dirty="0" err="1"/>
              <a:t>to</a:t>
            </a:r>
            <a:r>
              <a:rPr lang="de-DE" baseline="0" dirty="0"/>
              <a:t> </a:t>
            </a:r>
            <a:r>
              <a:rPr lang="de-DE" baseline="0" dirty="0" err="1"/>
              <a:t>validate</a:t>
            </a:r>
            <a:r>
              <a:rPr lang="de-DE" baseline="0" dirty="0"/>
              <a:t> </a:t>
            </a:r>
            <a:r>
              <a:rPr lang="de-DE" baseline="0" dirty="0" err="1"/>
              <a:t>the</a:t>
            </a:r>
            <a:r>
              <a:rPr lang="de-DE" baseline="0" dirty="0"/>
              <a:t> SSP after </a:t>
            </a:r>
            <a:r>
              <a:rPr lang="de-DE" baseline="0" dirty="0" err="1"/>
              <a:t>importing</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t>9</a:t>
            </a:fld>
            <a:endParaRPr lang="en-US"/>
          </a:p>
        </p:txBody>
      </p:sp>
    </p:spTree>
    <p:extLst>
      <p:ext uri="{BB962C8B-B14F-4D97-AF65-F5344CB8AC3E}">
        <p14:creationId xmlns:p14="http://schemas.microsoft.com/office/powerpoint/2010/main" val="3514225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err="1"/>
              <a:t>SignalDictionaries</a:t>
            </a:r>
            <a:r>
              <a:rPr lang="de-DE" baseline="0" dirty="0"/>
              <a:t> </a:t>
            </a:r>
            <a:r>
              <a:rPr lang="de-DE" baseline="0" dirty="0" err="1"/>
              <a:t>define</a:t>
            </a:r>
            <a:r>
              <a:rPr lang="de-DE" baseline="0" dirty="0"/>
              <a:t> </a:t>
            </a:r>
            <a:r>
              <a:rPr lang="de-DE" baseline="0" dirty="0" err="1"/>
              <a:t>the</a:t>
            </a:r>
            <a:r>
              <a:rPr lang="de-DE" baseline="0" dirty="0"/>
              <a:t> </a:t>
            </a:r>
            <a:r>
              <a:rPr lang="de-DE" baseline="0" dirty="0" err="1"/>
              <a:t>actual</a:t>
            </a:r>
            <a:r>
              <a:rPr lang="de-DE" baseline="0" dirty="0"/>
              <a:t> </a:t>
            </a:r>
            <a:r>
              <a:rPr lang="de-DE" baseline="0" dirty="0" err="1"/>
              <a:t>signals</a:t>
            </a:r>
            <a:r>
              <a:rPr lang="de-DE" baseline="0" dirty="0"/>
              <a:t> in </a:t>
            </a:r>
            <a:r>
              <a:rPr lang="de-DE" baseline="0" dirty="0" err="1"/>
              <a:t>the</a:t>
            </a:r>
            <a:r>
              <a:rPr lang="de-DE" baseline="0" dirty="0"/>
              <a:t> </a:t>
            </a:r>
            <a:r>
              <a:rPr lang="de-DE" baseline="0" dirty="0" err="1"/>
              <a:t>dictionary</a:t>
            </a:r>
            <a:endParaRPr lang="de-DE" baseline="0" dirty="0"/>
          </a:p>
          <a:p>
            <a:pPr marL="171450" indent="-171450">
              <a:buFontTx/>
              <a:buChar char="-"/>
            </a:pPr>
            <a:r>
              <a:rPr lang="de-DE" baseline="0" dirty="0" err="1"/>
              <a:t>SignalDictionaryReferences</a:t>
            </a:r>
            <a:r>
              <a:rPr lang="de-DE" baseline="0" dirty="0"/>
              <a:t> at </a:t>
            </a:r>
            <a:r>
              <a:rPr lang="de-DE" baseline="0" dirty="0" err="1"/>
              <a:t>the</a:t>
            </a:r>
            <a:r>
              <a:rPr lang="de-DE" baseline="0" dirty="0"/>
              <a:t> same </a:t>
            </a:r>
            <a:r>
              <a:rPr lang="de-DE" baseline="0" dirty="0" err="1"/>
              <a:t>or</a:t>
            </a:r>
            <a:r>
              <a:rPr lang="de-DE" baseline="0" dirty="0"/>
              <a:t> </a:t>
            </a:r>
            <a:r>
              <a:rPr lang="de-DE" baseline="0" dirty="0" err="1"/>
              <a:t>lower</a:t>
            </a:r>
            <a:r>
              <a:rPr lang="de-DE" baseline="0" dirty="0"/>
              <a:t> </a:t>
            </a:r>
            <a:r>
              <a:rPr lang="de-DE" baseline="0" dirty="0" err="1"/>
              <a:t>hierarchy</a:t>
            </a:r>
            <a:r>
              <a:rPr lang="de-DE" baseline="0" dirty="0"/>
              <a:t> </a:t>
            </a:r>
            <a:r>
              <a:rPr lang="de-DE" baseline="0" dirty="0" err="1"/>
              <a:t>levels</a:t>
            </a:r>
            <a:r>
              <a:rPr lang="de-DE" baseline="0" dirty="0"/>
              <a:t> </a:t>
            </a:r>
            <a:r>
              <a:rPr lang="de-DE" baseline="0" dirty="0" err="1"/>
              <a:t>can</a:t>
            </a:r>
            <a:r>
              <a:rPr lang="de-DE" baseline="0" dirty="0"/>
              <a:t> </a:t>
            </a:r>
            <a:r>
              <a:rPr lang="de-DE" baseline="0" dirty="0" err="1"/>
              <a:t>directly</a:t>
            </a:r>
            <a:r>
              <a:rPr lang="de-DE" baseline="0" dirty="0"/>
              <a:t> </a:t>
            </a:r>
            <a:r>
              <a:rPr lang="de-DE" baseline="0" dirty="0" err="1"/>
              <a:t>reference</a:t>
            </a:r>
            <a:r>
              <a:rPr lang="de-DE" baseline="0" dirty="0"/>
              <a:t> </a:t>
            </a:r>
            <a:r>
              <a:rPr lang="de-DE" baseline="0" dirty="0" err="1"/>
              <a:t>those</a:t>
            </a:r>
            <a:r>
              <a:rPr lang="de-DE" baseline="0" dirty="0"/>
              <a:t>, </a:t>
            </a:r>
            <a:r>
              <a:rPr lang="de-DE" baseline="0" dirty="0" err="1"/>
              <a:t>crossing</a:t>
            </a:r>
            <a:r>
              <a:rPr lang="de-DE" baseline="0" dirty="0"/>
              <a:t> intermediate </a:t>
            </a:r>
            <a:r>
              <a:rPr lang="de-DE" baseline="0" dirty="0" err="1"/>
              <a:t>levels</a:t>
            </a:r>
            <a:r>
              <a:rPr lang="de-DE" baseline="0" dirty="0"/>
              <a:t> </a:t>
            </a:r>
            <a:r>
              <a:rPr lang="de-DE" baseline="0" dirty="0" err="1"/>
              <a:t>without</a:t>
            </a:r>
            <a:r>
              <a:rPr lang="de-DE" baseline="0" dirty="0"/>
              <a:t> </a:t>
            </a:r>
            <a:r>
              <a:rPr lang="de-DE" baseline="0" dirty="0" err="1"/>
              <a:t>notice</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14</a:t>
            </a:fld>
            <a:endParaRPr lang="en-US"/>
          </a:p>
        </p:txBody>
      </p:sp>
    </p:spTree>
    <p:extLst>
      <p:ext uri="{BB962C8B-B14F-4D97-AF65-F5344CB8AC3E}">
        <p14:creationId xmlns:p14="http://schemas.microsoft.com/office/powerpoint/2010/main" val="3427400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Simple</a:t>
            </a:r>
            <a:r>
              <a:rPr lang="de-DE" baseline="0" dirty="0"/>
              <a:t> Format, Easy </a:t>
            </a:r>
            <a:r>
              <a:rPr lang="de-DE" baseline="0" dirty="0" err="1"/>
              <a:t>to</a:t>
            </a:r>
            <a:r>
              <a:rPr lang="de-DE" baseline="0" dirty="0"/>
              <a:t> </a:t>
            </a:r>
            <a:r>
              <a:rPr lang="de-DE" baseline="0" dirty="0" err="1"/>
              <a:t>use</a:t>
            </a:r>
            <a:r>
              <a:rPr lang="de-DE" baseline="0" dirty="0"/>
              <a:t> </a:t>
            </a:r>
            <a:r>
              <a:rPr lang="de-DE" baseline="0" dirty="0" err="1"/>
              <a:t>as</a:t>
            </a:r>
            <a:r>
              <a:rPr lang="de-DE" baseline="0" dirty="0"/>
              <a:t> a </a:t>
            </a:r>
            <a:r>
              <a:rPr lang="de-DE" baseline="0" dirty="0" err="1"/>
              <a:t>lingua</a:t>
            </a:r>
            <a:r>
              <a:rPr lang="de-DE" baseline="0" dirty="0"/>
              <a:t> </a:t>
            </a:r>
            <a:r>
              <a:rPr lang="de-DE" baseline="0" dirty="0" err="1"/>
              <a:t>franca</a:t>
            </a:r>
            <a:endParaRPr lang="de-DE" baseline="0" dirty="0"/>
          </a:p>
          <a:p>
            <a:pPr marL="171450" indent="-171450">
              <a:buFontTx/>
              <a:buChar char="-"/>
            </a:pPr>
            <a:r>
              <a:rPr lang="de-DE" baseline="0" dirty="0"/>
              <a:t>Same Format </a:t>
            </a:r>
            <a:r>
              <a:rPr lang="de-DE" baseline="0" dirty="0" err="1"/>
              <a:t>used</a:t>
            </a:r>
            <a:r>
              <a:rPr lang="de-DE" baseline="0" dirty="0"/>
              <a:t> </a:t>
            </a:r>
            <a:r>
              <a:rPr lang="de-DE" baseline="0" dirty="0" err="1"/>
              <a:t>to</a:t>
            </a:r>
            <a:r>
              <a:rPr lang="de-DE" baseline="0" dirty="0"/>
              <a:t> </a:t>
            </a:r>
            <a:r>
              <a:rPr lang="de-DE" baseline="0" dirty="0" err="1"/>
              <a:t>access</a:t>
            </a:r>
            <a:r>
              <a:rPr lang="de-DE" baseline="0" dirty="0"/>
              <a:t> </a:t>
            </a:r>
            <a:r>
              <a:rPr lang="de-DE" baseline="0" dirty="0" err="1"/>
              <a:t>sources</a:t>
            </a:r>
            <a:r>
              <a:rPr lang="de-DE" baseline="0" dirty="0"/>
              <a:t> via Parameter </a:t>
            </a:r>
            <a:r>
              <a:rPr lang="de-DE" baseline="0" dirty="0" err="1"/>
              <a:t>Get</a:t>
            </a:r>
            <a:r>
              <a:rPr lang="de-DE" baseline="0" dirty="0"/>
              <a:t> API, </a:t>
            </a:r>
            <a:r>
              <a:rPr lang="de-DE" baseline="0" dirty="0" err="1"/>
              <a:t>can</a:t>
            </a:r>
            <a:r>
              <a:rPr lang="de-DE" baseline="0" dirty="0"/>
              <a:t> </a:t>
            </a:r>
            <a:r>
              <a:rPr lang="de-DE" baseline="0" dirty="0" err="1"/>
              <a:t>be</a:t>
            </a:r>
            <a:r>
              <a:rPr lang="de-DE" baseline="0" dirty="0"/>
              <a:t> </a:t>
            </a:r>
            <a:r>
              <a:rPr lang="de-DE" baseline="0" dirty="0" err="1"/>
              <a:t>used</a:t>
            </a:r>
            <a:r>
              <a:rPr lang="de-DE" baseline="0" dirty="0"/>
              <a:t> </a:t>
            </a:r>
            <a:r>
              <a:rPr lang="de-DE" baseline="0" dirty="0" err="1"/>
              <a:t>for</a:t>
            </a:r>
            <a:r>
              <a:rPr lang="de-DE" baseline="0" dirty="0"/>
              <a:t> Parameter DBs </a:t>
            </a:r>
            <a:r>
              <a:rPr lang="de-DE" baseline="0" dirty="0" err="1"/>
              <a:t>or</a:t>
            </a:r>
            <a:r>
              <a:rPr lang="de-DE" baseline="0" dirty="0"/>
              <a:t> Parameter Converters </a:t>
            </a:r>
            <a:r>
              <a:rPr lang="de-DE" baseline="0" dirty="0" err="1"/>
              <a:t>from</a:t>
            </a:r>
            <a:r>
              <a:rPr lang="de-DE" baseline="0" dirty="0"/>
              <a:t> </a:t>
            </a:r>
            <a:r>
              <a:rPr lang="de-DE" baseline="0" dirty="0" err="1"/>
              <a:t>other</a:t>
            </a:r>
            <a:r>
              <a:rPr lang="de-DE" baseline="0" dirty="0"/>
              <a:t> </a:t>
            </a:r>
            <a:r>
              <a:rPr lang="de-DE" baseline="0" dirty="0" err="1"/>
              <a:t>formats</a:t>
            </a:r>
            <a:r>
              <a:rPr lang="de-DE" baseline="0" dirty="0"/>
              <a:t> (e.g. ASAM MCD -&gt; SSV)</a:t>
            </a:r>
            <a:endParaRPr lang="de-DE" dirty="0"/>
          </a:p>
        </p:txBody>
      </p:sp>
      <p:sp>
        <p:nvSpPr>
          <p:cNvPr id="4" name="Foliennummernplatzhalter 3"/>
          <p:cNvSpPr>
            <a:spLocks noGrp="1"/>
          </p:cNvSpPr>
          <p:nvPr>
            <p:ph type="sldNum" sz="quarter" idx="10"/>
          </p:nvPr>
        </p:nvSpPr>
        <p:spPr/>
        <p:txBody>
          <a:bodyPr/>
          <a:lstStyle/>
          <a:p>
            <a:fld id="{97952E43-A9BE-4632-876C-5261DBBBCCBF}" type="slidenum">
              <a:rPr lang="en-US" smtClean="0"/>
              <a:pPr/>
              <a:t>15</a:t>
            </a:fld>
            <a:endParaRPr lang="en-US"/>
          </a:p>
        </p:txBody>
      </p:sp>
    </p:spTree>
    <p:extLst>
      <p:ext uri="{BB962C8B-B14F-4D97-AF65-F5344CB8AC3E}">
        <p14:creationId xmlns:p14="http://schemas.microsoft.com/office/powerpoint/2010/main" val="42281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a:t>Formatvorlage</a:t>
            </a:r>
            <a:r>
              <a:rPr lang="en-US" noProof="0" dirty="0"/>
              <a:t> des </a:t>
            </a:r>
            <a:r>
              <a:rPr lang="en-US" noProof="0" dirty="0" err="1"/>
              <a:t>Untertitelmasters</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242759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205979"/>
            <a:ext cx="8229600" cy="781595"/>
          </a:xfrm>
        </p:spPr>
        <p:txBody>
          <a:bodyPr/>
          <a:lstStyle>
            <a:lvl1pPr>
              <a:defRPr baseline="0"/>
            </a:lvl1pPr>
          </a:lstStyle>
          <a:p>
            <a:r>
              <a:rPr lang="en-US" noProof="0" dirty="0"/>
              <a:t>Title master format: click to work on – Maybe two lines</a:t>
            </a:r>
          </a:p>
        </p:txBody>
      </p:sp>
      <p:sp>
        <p:nvSpPr>
          <p:cNvPr id="3" name="Fußzeilenplatzhalter 2"/>
          <p:cNvSpPr>
            <a:spLocks noGrp="1"/>
          </p:cNvSpPr>
          <p:nvPr>
            <p:ph type="ftr" sz="quarter" idx="10"/>
          </p:nvPr>
        </p:nvSpPr>
        <p:spPr>
          <a:xfrm>
            <a:off x="1693511" y="4717804"/>
            <a:ext cx="5616624" cy="402602"/>
          </a:xfrm>
          <a:prstGeom prst="rect">
            <a:avLst/>
          </a:prstGeom>
        </p:spPr>
        <p:txBody>
          <a:bodyPr/>
          <a:lstStyle>
            <a:lvl1pPr algn="ctr">
              <a:defRPr sz="1100"/>
            </a:lvl1pPr>
          </a:lstStyle>
          <a:p>
            <a:r>
              <a:rPr lang="en-US" dirty="0"/>
              <a:t>MA-Project “System Structure and Parameterization” – Current Status</a:t>
            </a:r>
          </a:p>
          <a:p>
            <a:r>
              <a:rPr lang="en-US" sz="1050" dirty="0"/>
              <a:t>– FMI User Meeting, Prague 2017-05-15</a:t>
            </a:r>
          </a:p>
        </p:txBody>
      </p:sp>
      <p:sp>
        <p:nvSpPr>
          <p:cNvPr id="5" name="Inhaltsplatzhalter 2"/>
          <p:cNvSpPr>
            <a:spLocks noGrp="1"/>
          </p:cNvSpPr>
          <p:nvPr>
            <p:ph idx="1"/>
          </p:nvPr>
        </p:nvSpPr>
        <p:spPr>
          <a:xfrm>
            <a:off x="457200" y="1059582"/>
            <a:ext cx="8229600" cy="3600400"/>
          </a:xfrm>
        </p:spPr>
        <p:txBody>
          <a:bodyPr>
            <a:noAutofit/>
          </a:bodyPr>
          <a:lstStyle>
            <a:lvl1pPr>
              <a:defRPr sz="2400"/>
            </a:lvl1pPr>
            <a:lvl2pPr>
              <a:defRPr sz="2000"/>
            </a:lvl2pPr>
            <a:lvl3pPr>
              <a:defRPr sz="2000"/>
            </a:lvl3p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168881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36300"/>
          </a:xfrm>
          <a:prstGeom prst="rect">
            <a:avLst/>
          </a:prstGeom>
        </p:spPr>
        <p:txBody>
          <a:bodyPr/>
          <a:lstStyle>
            <a:lvl1pPr>
              <a:defRPr cap="all">
                <a:latin typeface="ModelonTitilliumLight" panose="02000000000000000000" pitchFamily="2" charset="0"/>
              </a:defRPr>
            </a:lvl1pPr>
          </a:lstStyle>
          <a:p>
            <a:r>
              <a:rPr lang="en-US" dirty="0"/>
              <a:t>Click to edit Master title style</a:t>
            </a:r>
            <a:endParaRPr lang="en-GB" dirty="0"/>
          </a:p>
        </p:txBody>
      </p:sp>
      <p:sp>
        <p:nvSpPr>
          <p:cNvPr id="3" name="Content Placeholder 2"/>
          <p:cNvSpPr>
            <a:spLocks noGrp="1"/>
          </p:cNvSpPr>
          <p:nvPr>
            <p:ph idx="1"/>
          </p:nvPr>
        </p:nvSpPr>
        <p:spPr>
          <a:xfrm>
            <a:off x="457200" y="895575"/>
            <a:ext cx="8229600" cy="3888890"/>
          </a:xfrm>
          <a:prstGeom prst="rect">
            <a:avLst/>
          </a:prstGeom>
        </p:spPr>
        <p:txBody>
          <a:bodyPr/>
          <a:lstStyle>
            <a:lvl1pPr>
              <a:defRPr sz="2100">
                <a:solidFill>
                  <a:schemeClr val="tx1"/>
                </a:solidFill>
                <a:latin typeface="+mn-lt"/>
              </a:defRPr>
            </a:lvl1pPr>
            <a:lvl2pPr>
              <a:defRPr sz="2000">
                <a:latin typeface="+mn-lt"/>
              </a:defRPr>
            </a:lvl2pPr>
            <a:lvl3pPr>
              <a:defRPr>
                <a:latin typeface="+mn-lt"/>
              </a:defRPr>
            </a:lvl3pPr>
            <a:lvl4pPr>
              <a:defRPr>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Date Placeholder 3"/>
          <p:cNvSpPr>
            <a:spLocks noGrp="1"/>
          </p:cNvSpPr>
          <p:nvPr>
            <p:ph type="dt" sz="half" idx="10"/>
          </p:nvPr>
        </p:nvSpPr>
        <p:spPr>
          <a:xfrm>
            <a:off x="2436447" y="4795947"/>
            <a:ext cx="1933912" cy="273844"/>
          </a:xfrm>
          <a:prstGeom prst="rect">
            <a:avLst/>
          </a:prstGeom>
        </p:spPr>
        <p:txBody>
          <a:bodyPr vert="horz" lIns="68580" tIns="34290" rIns="68580" bIns="34290" rtlCol="0" anchor="ctr"/>
          <a:lstStyle>
            <a:lvl1pPr algn="l">
              <a:defRPr sz="900" b="0" i="0" baseline="0">
                <a:solidFill>
                  <a:schemeClr val="bg2"/>
                </a:solidFill>
                <a:latin typeface="ModelonTitilliumRegular" panose="02000000000000000000" pitchFamily="2" charset="0"/>
                <a:cs typeface="ModelonTitilliumRegular" panose="02000000000000000000" pitchFamily="2" charset="0"/>
              </a:defRPr>
            </a:lvl1pPr>
          </a:lstStyle>
          <a:p>
            <a:endParaRPr lang="en-GB" dirty="0"/>
          </a:p>
        </p:txBody>
      </p:sp>
      <p:sp>
        <p:nvSpPr>
          <p:cNvPr id="11" name="Footer Placeholder 4"/>
          <p:cNvSpPr>
            <a:spLocks noGrp="1"/>
          </p:cNvSpPr>
          <p:nvPr>
            <p:ph type="ftr" sz="quarter" idx="3"/>
          </p:nvPr>
        </p:nvSpPr>
        <p:spPr>
          <a:xfrm>
            <a:off x="4714460" y="4795947"/>
            <a:ext cx="2895600" cy="273844"/>
          </a:xfrm>
          <a:prstGeom prst="rect">
            <a:avLst/>
          </a:prstGeom>
        </p:spPr>
        <p:txBody>
          <a:bodyPr vert="horz" lIns="68580" tIns="34290" rIns="68580" bIns="34290" rtlCol="0" anchor="ctr"/>
          <a:lstStyle>
            <a:lvl1pPr algn="ctr">
              <a:defRPr sz="900" b="0" i="0" baseline="0">
                <a:solidFill>
                  <a:schemeClr val="bg2"/>
                </a:solidFill>
                <a:latin typeface="ModelonTitilliumRegular" panose="02000000000000000000" pitchFamily="2" charset="0"/>
                <a:cs typeface="ModelonTitilliumRegular" panose="02000000000000000000" pitchFamily="2" charset="0"/>
              </a:defRPr>
            </a:lvl1pPr>
          </a:lstStyle>
          <a:p>
            <a:r>
              <a:rPr lang="en-GB"/>
              <a:t>© Modelon 2015</a:t>
            </a:r>
            <a:endParaRPr lang="en-GB" dirty="0"/>
          </a:p>
        </p:txBody>
      </p:sp>
      <p:sp>
        <p:nvSpPr>
          <p:cNvPr id="12" name="Slide Number Placeholder 5"/>
          <p:cNvSpPr>
            <a:spLocks noGrp="1"/>
          </p:cNvSpPr>
          <p:nvPr>
            <p:ph type="sldNum" sz="quarter" idx="4"/>
          </p:nvPr>
        </p:nvSpPr>
        <p:spPr>
          <a:xfrm>
            <a:off x="7905543" y="4795947"/>
            <a:ext cx="781258" cy="273844"/>
          </a:xfrm>
          <a:prstGeom prst="rect">
            <a:avLst/>
          </a:prstGeom>
        </p:spPr>
        <p:txBody>
          <a:bodyPr vert="horz" lIns="68580" tIns="34290" rIns="68580" bIns="34290" rtlCol="0" anchor="ctr"/>
          <a:lstStyle>
            <a:lvl1pPr algn="r">
              <a:defRPr sz="900" b="0" i="0" baseline="0">
                <a:solidFill>
                  <a:schemeClr val="bg2"/>
                </a:solidFill>
                <a:latin typeface="ModelonTitilliumRegular" panose="02000000000000000000" pitchFamily="2" charset="0"/>
                <a:cs typeface="ModelonTitilliumRegular" panose="02000000000000000000" pitchFamily="2" charset="0"/>
              </a:defRPr>
            </a:lvl1pPr>
          </a:lstStyle>
          <a:p>
            <a:fld id="{B71C7501-9271-4239-A294-CE9FEFF988D4}" type="slidenum">
              <a:rPr lang="en-GB" smtClean="0"/>
              <a:pPr/>
              <a:t>‹Nr.›</a:t>
            </a:fld>
            <a:endParaRPr lang="en-GB" dirty="0"/>
          </a:p>
        </p:txBody>
      </p:sp>
    </p:spTree>
    <p:extLst>
      <p:ext uri="{BB962C8B-B14F-4D97-AF65-F5344CB8AC3E}">
        <p14:creationId xmlns:p14="http://schemas.microsoft.com/office/powerpoint/2010/main" val="1697510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8229600" cy="709587"/>
          </a:xfrm>
          <a:prstGeom prst="rect">
            <a:avLst/>
          </a:prstGeom>
        </p:spPr>
        <p:txBody>
          <a:bodyPr vert="horz" lIns="91440" tIns="45720" rIns="91440" bIns="45720" rtlCol="0" anchor="ctr">
            <a:noAutofit/>
          </a:bodyPr>
          <a:lstStyle/>
          <a:p>
            <a:r>
              <a:rPr lang="en-US" noProof="0" dirty="0"/>
              <a:t>Title master format: click to work on – Maybe two lines</a:t>
            </a:r>
          </a:p>
        </p:txBody>
      </p:sp>
      <p:sp>
        <p:nvSpPr>
          <p:cNvPr id="3" name="Textplatzhalter 2"/>
          <p:cNvSpPr>
            <a:spLocks noGrp="1"/>
          </p:cNvSpPr>
          <p:nvPr>
            <p:ph type="body" idx="1"/>
          </p:nvPr>
        </p:nvSpPr>
        <p:spPr>
          <a:xfrm>
            <a:off x="457200" y="1059582"/>
            <a:ext cx="8229600" cy="3600399"/>
          </a:xfrm>
          <a:prstGeom prst="rect">
            <a:avLst/>
          </a:prstGeom>
        </p:spPr>
        <p:txBody>
          <a:bodyPr vert="horz" lIns="91440" tIns="45720" rIns="91440" bIns="45720" rtlCol="0">
            <a:no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10" name="Fußzeilenplatzhalter 3"/>
          <p:cNvSpPr txBox="1">
            <a:spLocks/>
          </p:cNvSpPr>
          <p:nvPr userDrawn="1"/>
        </p:nvSpPr>
        <p:spPr>
          <a:xfrm>
            <a:off x="467544" y="4782183"/>
            <a:ext cx="1080120" cy="273844"/>
          </a:xfrm>
          <a:prstGeom prst="rect">
            <a:avLst/>
          </a:prstGeom>
        </p:spPr>
        <p:txBody>
          <a:bodyPr/>
          <a:lstStyle>
            <a:defPPr>
              <a:defRPr lang="de-DE"/>
            </a:defPPr>
            <a:lvl1pPr marL="0" algn="ct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2017-05-15</a:t>
            </a:r>
          </a:p>
        </p:txBody>
      </p:sp>
      <p:sp>
        <p:nvSpPr>
          <p:cNvPr id="11" name="Fußzeilenplatzhalter 3"/>
          <p:cNvSpPr txBox="1">
            <a:spLocks/>
          </p:cNvSpPr>
          <p:nvPr userDrawn="1"/>
        </p:nvSpPr>
        <p:spPr>
          <a:xfrm>
            <a:off x="7308304" y="4782183"/>
            <a:ext cx="1368152" cy="273844"/>
          </a:xfrm>
          <a:prstGeom prst="rect">
            <a:avLst/>
          </a:prstGeom>
        </p:spPr>
        <p:txBody>
          <a:bodyPr/>
          <a:lstStyle>
            <a:defPPr>
              <a:defRPr lang="de-DE"/>
            </a:defPPr>
            <a:lvl1pPr marL="0" algn="ct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Slide </a:t>
            </a:r>
            <a:fld id="{BCA8A4BA-0C2E-4828-B325-4D03700C263A}" type="slidenum">
              <a:rPr lang="en-US" smtClean="0"/>
              <a:pPr algn="r"/>
              <a:t>‹Nr.›</a:t>
            </a:fld>
            <a:endParaRPr lang="en-US" dirty="0"/>
          </a:p>
        </p:txBody>
      </p:sp>
      <p:sp>
        <p:nvSpPr>
          <p:cNvPr id="7" name="Fußzeilenplatzhalter 2"/>
          <p:cNvSpPr>
            <a:spLocks noGrp="1"/>
          </p:cNvSpPr>
          <p:nvPr>
            <p:ph type="ftr" sz="quarter" idx="3"/>
          </p:nvPr>
        </p:nvSpPr>
        <p:spPr>
          <a:xfrm>
            <a:off x="1693511" y="4717804"/>
            <a:ext cx="5616624" cy="402602"/>
          </a:xfrm>
          <a:prstGeom prst="rect">
            <a:avLst/>
          </a:prstGeom>
        </p:spPr>
        <p:txBody>
          <a:bodyPr/>
          <a:lstStyle>
            <a:lvl1pPr algn="ctr">
              <a:defRPr sz="1100"/>
            </a:lvl1p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171626195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Lst>
  <p:hf sldNum="0" hdr="0" dt="0"/>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jpeg"/><Relationship Id="rId4" Type="http://schemas.openxmlformats.org/officeDocument/2006/relationships/image" Target="../media/image33.jpeg"/><Relationship Id="rId9"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221600"/>
            <a:ext cx="7772400" cy="1102519"/>
          </a:xfrm>
        </p:spPr>
        <p:txBody>
          <a:bodyPr>
            <a:normAutofit/>
          </a:bodyPr>
          <a:lstStyle/>
          <a:p>
            <a:r>
              <a:rPr lang="en-US" noProof="0" dirty="0"/>
              <a:t>MA-Project “System Structure and Parameterization” – Current Status and Plans</a:t>
            </a:r>
          </a:p>
        </p:txBody>
      </p:sp>
      <p:sp>
        <p:nvSpPr>
          <p:cNvPr id="3" name="Untertitel 2"/>
          <p:cNvSpPr>
            <a:spLocks noGrp="1"/>
          </p:cNvSpPr>
          <p:nvPr>
            <p:ph type="subTitle" idx="1"/>
          </p:nvPr>
        </p:nvSpPr>
        <p:spPr>
          <a:xfrm>
            <a:off x="1371600" y="2538431"/>
            <a:ext cx="6400800" cy="1314450"/>
          </a:xfrm>
        </p:spPr>
        <p:txBody>
          <a:bodyPr>
            <a:normAutofit fontScale="92500" lnSpcReduction="10000"/>
          </a:bodyPr>
          <a:lstStyle/>
          <a:p>
            <a:r>
              <a:rPr lang="en-US" sz="2000" noProof="0" dirty="0"/>
              <a:t>presented by Jochen Köhler (ZF), Pierre R. Mai (PMSF)</a:t>
            </a:r>
          </a:p>
          <a:p>
            <a:endParaRPr lang="en-US" sz="2000" noProof="0" dirty="0"/>
          </a:p>
          <a:p>
            <a:r>
              <a:rPr lang="en-US" sz="2000" noProof="0" dirty="0"/>
              <a:t>FMI User Meeting 2017-05-15 </a:t>
            </a:r>
          </a:p>
          <a:p>
            <a:r>
              <a:rPr lang="en-US" sz="2000" noProof="0" dirty="0"/>
              <a:t>Prague / Czech Republic</a:t>
            </a:r>
          </a:p>
        </p:txBody>
      </p:sp>
      <p:grpSp>
        <p:nvGrpSpPr>
          <p:cNvPr id="5" name="Gruppieren 4"/>
          <p:cNvGrpSpPr>
            <a:grpSpLocks noChangeAspect="1"/>
          </p:cNvGrpSpPr>
          <p:nvPr/>
        </p:nvGrpSpPr>
        <p:grpSpPr>
          <a:xfrm>
            <a:off x="1467764" y="3996790"/>
            <a:ext cx="1454333" cy="325108"/>
            <a:chOff x="6285582" y="180000"/>
            <a:chExt cx="2497262" cy="504305"/>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5582" y="180000"/>
              <a:ext cx="2497262" cy="504000"/>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8539" y="180000"/>
              <a:ext cx="504305" cy="504305"/>
            </a:xfrm>
            <a:prstGeom prst="rect">
              <a:avLst/>
            </a:prstGeom>
          </p:spPr>
        </p:pic>
      </p:grpSp>
      <p:sp>
        <p:nvSpPr>
          <p:cNvPr id="11" name="Rechteck 10"/>
          <p:cNvSpPr/>
          <p:nvPr/>
        </p:nvSpPr>
        <p:spPr>
          <a:xfrm>
            <a:off x="1829232" y="4518926"/>
            <a:ext cx="798552" cy="307777"/>
          </a:xfrm>
          <a:prstGeom prst="rect">
            <a:avLst/>
          </a:prstGeom>
        </p:spPr>
        <p:txBody>
          <a:bodyPr wrap="none">
            <a:spAutoFit/>
          </a:bodyPr>
          <a:lstStyle/>
          <a:p>
            <a:r>
              <a:rPr lang="en-US" sz="1400" dirty="0">
                <a:solidFill>
                  <a:schemeClr val="bg1">
                    <a:lumMod val="50000"/>
                  </a:schemeClr>
                </a:solidFill>
              </a:rPr>
              <a:t>J. Köhler</a:t>
            </a:r>
          </a:p>
        </p:txBody>
      </p:sp>
      <p:pic>
        <p:nvPicPr>
          <p:cNvPr id="8" name="Grafik 7"/>
          <p:cNvPicPr>
            <a:picLocks noChangeAspect="1"/>
          </p:cNvPicPr>
          <p:nvPr/>
        </p:nvPicPr>
        <p:blipFill rotWithShape="1">
          <a:blip r:embed="rId5" cstate="print">
            <a:extLst>
              <a:ext uri="{28A0092B-C50C-407E-A947-70E740481C1C}">
                <a14:useLocalDpi xmlns:a14="http://schemas.microsoft.com/office/drawing/2010/main" val="0"/>
              </a:ext>
            </a:extLst>
          </a:blip>
          <a:srcRect t="21729" b="22128"/>
          <a:stretch/>
        </p:blipFill>
        <p:spPr>
          <a:xfrm>
            <a:off x="4169742" y="3973050"/>
            <a:ext cx="663651" cy="372589"/>
          </a:xfrm>
          <a:prstGeom prst="rect">
            <a:avLst/>
          </a:prstGeom>
        </p:spPr>
      </p:pic>
      <p:sp>
        <p:nvSpPr>
          <p:cNvPr id="10" name="Rechteck 9"/>
          <p:cNvSpPr/>
          <p:nvPr/>
        </p:nvSpPr>
        <p:spPr>
          <a:xfrm>
            <a:off x="4126563" y="4498305"/>
            <a:ext cx="805477" cy="307777"/>
          </a:xfrm>
          <a:prstGeom prst="rect">
            <a:avLst/>
          </a:prstGeom>
        </p:spPr>
        <p:txBody>
          <a:bodyPr wrap="none">
            <a:spAutoFit/>
          </a:bodyPr>
          <a:lstStyle/>
          <a:p>
            <a:r>
              <a:rPr lang="en-US" sz="1400" dirty="0">
                <a:solidFill>
                  <a:schemeClr val="bg1">
                    <a:lumMod val="50000"/>
                  </a:schemeClr>
                </a:solidFill>
              </a:rPr>
              <a:t>P. R. Mai</a:t>
            </a:r>
          </a:p>
        </p:txBody>
      </p:sp>
      <p:pic>
        <p:nvPicPr>
          <p:cNvPr id="12" name="Bild 4" descr="AVL_kal_Logo_sonderform1_2C.ep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0228" y="3979211"/>
            <a:ext cx="831383" cy="360266"/>
          </a:xfrm>
          <a:prstGeom prst="rect">
            <a:avLst/>
          </a:prstGeom>
        </p:spPr>
      </p:pic>
      <p:sp>
        <p:nvSpPr>
          <p:cNvPr id="13" name="Rechteck 12"/>
          <p:cNvSpPr/>
          <p:nvPr/>
        </p:nvSpPr>
        <p:spPr>
          <a:xfrm>
            <a:off x="3141278" y="4498303"/>
            <a:ext cx="854658" cy="307777"/>
          </a:xfrm>
          <a:prstGeom prst="rect">
            <a:avLst/>
          </a:prstGeom>
        </p:spPr>
        <p:txBody>
          <a:bodyPr wrap="none">
            <a:spAutoFit/>
          </a:bodyPr>
          <a:lstStyle/>
          <a:p>
            <a:r>
              <a:rPr lang="en-US" sz="1400" dirty="0">
                <a:solidFill>
                  <a:schemeClr val="bg1">
                    <a:lumMod val="50000"/>
                  </a:schemeClr>
                </a:solidFill>
              </a:rPr>
              <a:t>J. Krasser</a:t>
            </a:r>
          </a:p>
        </p:txBody>
      </p:sp>
      <p:pic>
        <p:nvPicPr>
          <p:cNvPr id="14" name="図 13" descr="cybernetlogo.png"/>
          <p:cNvPicPr>
            <a:picLocks noChangeAspect="1"/>
          </p:cNvPicPr>
          <p:nvPr/>
        </p:nvPicPr>
        <p:blipFill>
          <a:blip r:embed="rId7" cstate="print"/>
          <a:stretch>
            <a:fillRect/>
          </a:stretch>
        </p:blipFill>
        <p:spPr>
          <a:xfrm>
            <a:off x="5041524" y="4028441"/>
            <a:ext cx="1212969" cy="261806"/>
          </a:xfrm>
          <a:prstGeom prst="rect">
            <a:avLst/>
          </a:prstGeom>
        </p:spPr>
      </p:pic>
      <p:sp>
        <p:nvSpPr>
          <p:cNvPr id="15" name="Rechteck 12"/>
          <p:cNvSpPr/>
          <p:nvPr/>
        </p:nvSpPr>
        <p:spPr>
          <a:xfrm>
            <a:off x="5065815" y="4498304"/>
            <a:ext cx="1162369" cy="307777"/>
          </a:xfrm>
          <a:prstGeom prst="rect">
            <a:avLst/>
          </a:prstGeom>
        </p:spPr>
        <p:txBody>
          <a:bodyPr wrap="none">
            <a:spAutoFit/>
          </a:bodyPr>
          <a:lstStyle/>
          <a:p>
            <a:r>
              <a:rPr lang="en-US" sz="1400" dirty="0">
                <a:solidFill>
                  <a:schemeClr val="bg1">
                    <a:lumMod val="50000"/>
                  </a:schemeClr>
                </a:solidFill>
              </a:rPr>
              <a:t>M. </a:t>
            </a:r>
            <a:r>
              <a:rPr lang="en-US" sz="1400" dirty="0" err="1">
                <a:solidFill>
                  <a:schemeClr val="bg1">
                    <a:lumMod val="50000"/>
                  </a:schemeClr>
                </a:solidFill>
              </a:rPr>
              <a:t>Nagasawa</a:t>
            </a:r>
            <a:endParaRPr lang="en-US" sz="1400" dirty="0">
              <a:solidFill>
                <a:schemeClr val="bg1">
                  <a:lumMod val="50000"/>
                </a:schemeClr>
              </a:solidFill>
            </a:endParaRPr>
          </a:p>
        </p:txBody>
      </p:sp>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0813" y="4058485"/>
            <a:ext cx="958820" cy="201719"/>
          </a:xfrm>
          <a:prstGeom prst="rect">
            <a:avLst/>
          </a:prstGeom>
        </p:spPr>
      </p:pic>
      <p:sp>
        <p:nvSpPr>
          <p:cNvPr id="16" name="Rechteck 12"/>
          <p:cNvSpPr/>
          <p:nvPr/>
        </p:nvSpPr>
        <p:spPr>
          <a:xfrm>
            <a:off x="384993" y="4523763"/>
            <a:ext cx="902811" cy="307777"/>
          </a:xfrm>
          <a:prstGeom prst="rect">
            <a:avLst/>
          </a:prstGeom>
        </p:spPr>
        <p:txBody>
          <a:bodyPr wrap="none">
            <a:spAutoFit/>
          </a:bodyPr>
          <a:lstStyle/>
          <a:p>
            <a:r>
              <a:rPr lang="en-US" sz="1400" dirty="0">
                <a:solidFill>
                  <a:schemeClr val="bg1">
                    <a:lumMod val="50000"/>
                  </a:schemeClr>
                </a:solidFill>
              </a:rPr>
              <a:t>M. Deppe</a:t>
            </a:r>
          </a:p>
        </p:txBody>
      </p:sp>
      <p:sp>
        <p:nvSpPr>
          <p:cNvPr id="9" name="Textfeld 8"/>
          <p:cNvSpPr txBox="1"/>
          <p:nvPr/>
        </p:nvSpPr>
        <p:spPr>
          <a:xfrm>
            <a:off x="6462624" y="4005456"/>
            <a:ext cx="1236621" cy="307777"/>
          </a:xfrm>
          <a:prstGeom prst="rect">
            <a:avLst/>
          </a:prstGeom>
          <a:noFill/>
        </p:spPr>
        <p:txBody>
          <a:bodyPr wrap="none" rtlCol="0">
            <a:spAutoFit/>
          </a:bodyPr>
          <a:lstStyle/>
          <a:p>
            <a:r>
              <a:rPr lang="en-US" sz="1400" dirty="0" err="1"/>
              <a:t>Modelon</a:t>
            </a:r>
            <a:r>
              <a:rPr lang="en-US" sz="1400" dirty="0"/>
              <a:t> Logo</a:t>
            </a:r>
          </a:p>
        </p:txBody>
      </p:sp>
      <p:sp>
        <p:nvSpPr>
          <p:cNvPr id="17" name="Rechteck 12"/>
          <p:cNvSpPr/>
          <p:nvPr/>
        </p:nvSpPr>
        <p:spPr>
          <a:xfrm>
            <a:off x="6446280" y="4497347"/>
            <a:ext cx="1366080" cy="307777"/>
          </a:xfrm>
          <a:prstGeom prst="rect">
            <a:avLst/>
          </a:prstGeom>
        </p:spPr>
        <p:txBody>
          <a:bodyPr wrap="none">
            <a:spAutoFit/>
          </a:bodyPr>
          <a:lstStyle/>
          <a:p>
            <a:r>
              <a:rPr lang="en-US" sz="1400" dirty="0">
                <a:solidFill>
                  <a:schemeClr val="bg1">
                    <a:lumMod val="50000"/>
                  </a:schemeClr>
                </a:solidFill>
              </a:rPr>
              <a:t>M. Henningsson</a:t>
            </a:r>
          </a:p>
        </p:txBody>
      </p:sp>
      <p:sp>
        <p:nvSpPr>
          <p:cNvPr id="18" name="Textfeld 17"/>
          <p:cNvSpPr txBox="1"/>
          <p:nvPr/>
        </p:nvSpPr>
        <p:spPr>
          <a:xfrm>
            <a:off x="7907379" y="4005456"/>
            <a:ext cx="1053494" cy="307777"/>
          </a:xfrm>
          <a:prstGeom prst="rect">
            <a:avLst/>
          </a:prstGeom>
          <a:noFill/>
        </p:spPr>
        <p:txBody>
          <a:bodyPr wrap="none" rtlCol="0">
            <a:spAutoFit/>
          </a:bodyPr>
          <a:lstStyle/>
          <a:p>
            <a:r>
              <a:rPr lang="en-US" sz="1400" dirty="0"/>
              <a:t>TLK </a:t>
            </a:r>
            <a:r>
              <a:rPr lang="en-US" sz="1400" dirty="0" err="1"/>
              <a:t>Thermo</a:t>
            </a:r>
            <a:endParaRPr lang="en-US" sz="1400" dirty="0"/>
          </a:p>
        </p:txBody>
      </p:sp>
      <p:sp>
        <p:nvSpPr>
          <p:cNvPr id="19" name="Rechteck 12"/>
          <p:cNvSpPr/>
          <p:nvPr/>
        </p:nvSpPr>
        <p:spPr>
          <a:xfrm>
            <a:off x="7927986" y="4495858"/>
            <a:ext cx="1036502" cy="307777"/>
          </a:xfrm>
          <a:prstGeom prst="rect">
            <a:avLst/>
          </a:prstGeom>
        </p:spPr>
        <p:txBody>
          <a:bodyPr wrap="none">
            <a:spAutoFit/>
          </a:bodyPr>
          <a:lstStyle/>
          <a:p>
            <a:r>
              <a:rPr lang="en-US" sz="1400" dirty="0">
                <a:solidFill>
                  <a:schemeClr val="bg1">
                    <a:lumMod val="50000"/>
                  </a:schemeClr>
                </a:solidFill>
              </a:rPr>
              <a:t>J.N. Jäschke</a:t>
            </a:r>
          </a:p>
        </p:txBody>
      </p:sp>
      <p:sp>
        <p:nvSpPr>
          <p:cNvPr id="20" name="Rechteck 12"/>
          <p:cNvSpPr/>
          <p:nvPr/>
        </p:nvSpPr>
        <p:spPr>
          <a:xfrm>
            <a:off x="342642" y="3235945"/>
            <a:ext cx="953979" cy="307777"/>
          </a:xfrm>
          <a:prstGeom prst="rect">
            <a:avLst/>
          </a:prstGeom>
        </p:spPr>
        <p:txBody>
          <a:bodyPr wrap="none">
            <a:spAutoFit/>
          </a:bodyPr>
          <a:lstStyle/>
          <a:p>
            <a:r>
              <a:rPr lang="en-US" sz="1400" dirty="0">
                <a:solidFill>
                  <a:schemeClr val="bg1">
                    <a:lumMod val="50000"/>
                  </a:schemeClr>
                </a:solidFill>
              </a:rPr>
              <a:t>T. Sommer</a:t>
            </a:r>
          </a:p>
        </p:txBody>
      </p:sp>
      <p:pic>
        <p:nvPicPr>
          <p:cNvPr id="21"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167" y="2808511"/>
            <a:ext cx="1191287" cy="357386"/>
          </a:xfrm>
          <a:prstGeom prst="rect">
            <a:avLst/>
          </a:prstGeom>
        </p:spPr>
      </p:pic>
      <p:pic>
        <p:nvPicPr>
          <p:cNvPr id="1026"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24328" y="3136900"/>
            <a:ext cx="1323301" cy="321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hteck 12"/>
          <p:cNvSpPr/>
          <p:nvPr/>
        </p:nvSpPr>
        <p:spPr>
          <a:xfrm>
            <a:off x="7730250" y="3535424"/>
            <a:ext cx="850489" cy="307777"/>
          </a:xfrm>
          <a:prstGeom prst="rect">
            <a:avLst/>
          </a:prstGeom>
        </p:spPr>
        <p:txBody>
          <a:bodyPr wrap="none">
            <a:spAutoFit/>
          </a:bodyPr>
          <a:lstStyle/>
          <a:p>
            <a:r>
              <a:rPr lang="en-US" sz="1400" dirty="0">
                <a:solidFill>
                  <a:schemeClr val="bg1">
                    <a:lumMod val="50000"/>
                  </a:schemeClr>
                </a:solidFill>
              </a:rPr>
              <a:t>M. Najafi</a:t>
            </a:r>
          </a:p>
        </p:txBody>
      </p:sp>
    </p:spTree>
    <p:extLst>
      <p:ext uri="{BB962C8B-B14F-4D97-AF65-F5344CB8AC3E}">
        <p14:creationId xmlns:p14="http://schemas.microsoft.com/office/powerpoint/2010/main" val="662827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a:t>Current Roadmap for First Release</a:t>
            </a:r>
            <a:endParaRPr kumimoji="1" lang="ja-JP" altLang="en-US" sz="32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16435543"/>
              </p:ext>
            </p:extLst>
          </p:nvPr>
        </p:nvGraphicFramePr>
        <p:xfrm>
          <a:off x="457200" y="1058863"/>
          <a:ext cx="8147248" cy="2255520"/>
        </p:xfrm>
        <a:graphic>
          <a:graphicData uri="http://schemas.openxmlformats.org/drawingml/2006/table">
            <a:tbl>
              <a:tblPr firstRow="1" bandRow="1">
                <a:tableStyleId>{5C22544A-7EE6-4342-B048-85BDC9FD1C3A}</a:tableStyleId>
              </a:tblPr>
              <a:tblGrid>
                <a:gridCol w="5757389">
                  <a:extLst>
                    <a:ext uri="{9D8B030D-6E8A-4147-A177-3AD203B41FA5}">
                      <a16:colId xmlns:a16="http://schemas.microsoft.com/office/drawing/2014/main" xmlns="" val="20000"/>
                    </a:ext>
                  </a:extLst>
                </a:gridCol>
                <a:gridCol w="2389859">
                  <a:extLst>
                    <a:ext uri="{9D8B030D-6E8A-4147-A177-3AD203B41FA5}">
                      <a16:colId xmlns:a16="http://schemas.microsoft.com/office/drawing/2014/main" xmlns="" val="20001"/>
                    </a:ext>
                  </a:extLst>
                </a:gridCol>
              </a:tblGrid>
              <a:tr h="278130">
                <a:tc>
                  <a:txBody>
                    <a:bodyPr/>
                    <a:lstStyle/>
                    <a:p>
                      <a:r>
                        <a:rPr lang="en-US" sz="1400" dirty="0"/>
                        <a:t>Topic</a:t>
                      </a:r>
                    </a:p>
                  </a:txBody>
                  <a:tcPr marT="34290" marB="34290"/>
                </a:tc>
                <a:tc>
                  <a:txBody>
                    <a:bodyPr/>
                    <a:lstStyle/>
                    <a:p>
                      <a:r>
                        <a:rPr lang="en-US" sz="1400" dirty="0"/>
                        <a:t>Due Date</a:t>
                      </a:r>
                    </a:p>
                  </a:txBody>
                  <a:tcPr marT="34290" marB="34290"/>
                </a:tc>
                <a:extLst>
                  <a:ext uri="{0D108BD9-81ED-4DB2-BD59-A6C34878D82A}">
                    <a16:rowId xmlns:a16="http://schemas.microsoft.com/office/drawing/2014/main" xmlns="" val="10000"/>
                  </a:ext>
                </a:extLst>
              </a:tr>
              <a:tr h="278130">
                <a:tc>
                  <a:txBody>
                    <a:bodyPr/>
                    <a:lstStyle/>
                    <a:p>
                      <a:r>
                        <a:rPr lang="en-US" altLang="ja-JP" sz="1400" dirty="0"/>
                        <a:t>Presenting on Modelica Conference </a:t>
                      </a:r>
                      <a:endParaRPr lang="en-US" sz="1400" dirty="0"/>
                    </a:p>
                  </a:txBody>
                  <a:tcPr marT="34290" marB="34290"/>
                </a:tc>
                <a:tc>
                  <a:txBody>
                    <a:bodyPr/>
                    <a:lstStyle/>
                    <a:p>
                      <a:r>
                        <a:rPr lang="en-US" sz="1400" dirty="0"/>
                        <a:t>2017-05-15/17</a:t>
                      </a:r>
                    </a:p>
                  </a:txBody>
                  <a:tcPr marT="34290" marB="34290"/>
                </a:tc>
                <a:extLst>
                  <a:ext uri="{0D108BD9-81ED-4DB2-BD59-A6C34878D82A}">
                    <a16:rowId xmlns:a16="http://schemas.microsoft.com/office/drawing/2014/main" xmlns="" val="10009"/>
                  </a:ext>
                </a:extLst>
              </a:tr>
              <a:tr h="278130">
                <a:tc>
                  <a:txBody>
                    <a:bodyPr/>
                    <a:lstStyle/>
                    <a:p>
                      <a:r>
                        <a:rPr lang="en-US" sz="1400" dirty="0"/>
                        <a:t>End of Beta test phase</a:t>
                      </a:r>
                    </a:p>
                  </a:txBody>
                  <a:tcPr marT="34290" marB="34290"/>
                </a:tc>
                <a:tc>
                  <a:txBody>
                    <a:bodyPr/>
                    <a:lstStyle/>
                    <a:p>
                      <a:r>
                        <a:rPr lang="en-US" sz="1400" dirty="0"/>
                        <a:t>2017-09-30</a:t>
                      </a:r>
                    </a:p>
                  </a:txBody>
                  <a:tcPr marT="34290" marB="34290"/>
                </a:tc>
                <a:extLst>
                  <a:ext uri="{0D108BD9-81ED-4DB2-BD59-A6C34878D82A}">
                    <a16:rowId xmlns:a16="http://schemas.microsoft.com/office/drawing/2014/main" xmlns="" val="10010"/>
                  </a:ext>
                </a:extLst>
              </a:tr>
              <a:tr h="278130">
                <a:tc>
                  <a:txBody>
                    <a:bodyPr/>
                    <a:lstStyle/>
                    <a:p>
                      <a:r>
                        <a:rPr lang="en-US" altLang="ja-JP" sz="1400" dirty="0"/>
                        <a:t>Initiate website </a:t>
                      </a:r>
                      <a:endParaRPr lang="en-US" sz="1400" dirty="0"/>
                    </a:p>
                  </a:txBody>
                  <a:tcPr marT="34290" marB="34290"/>
                </a:tc>
                <a:tc>
                  <a:txBody>
                    <a:bodyPr/>
                    <a:lstStyle/>
                    <a:p>
                      <a:r>
                        <a:rPr lang="en-US" sz="1400" dirty="0" smtClean="0"/>
                        <a:t>2017-05-31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400" dirty="0"/>
                        <a:t>Review of</a:t>
                      </a:r>
                      <a:r>
                        <a:rPr lang="en-US" altLang="ja-JP" sz="1400" baseline="0" dirty="0"/>
                        <a:t> existing documents</a:t>
                      </a:r>
                      <a:endParaRPr lang="en-US" sz="1400" dirty="0"/>
                    </a:p>
                  </a:txBody>
                  <a:tcPr marT="34290" marB="34290"/>
                </a:tc>
                <a:tc>
                  <a:txBody>
                    <a:bodyPr/>
                    <a:lstStyle/>
                    <a:p>
                      <a:r>
                        <a:rPr lang="en-US" sz="1400" dirty="0" smtClean="0"/>
                        <a:t>2017-05-31</a:t>
                      </a:r>
                      <a:endParaRPr lang="en-US" sz="1400" dirty="0"/>
                    </a:p>
                  </a:txBody>
                  <a:tcPr marT="34290" marB="34290"/>
                </a:tc>
              </a:tr>
              <a:tr h="278130">
                <a:tc>
                  <a:txBody>
                    <a:bodyPr/>
                    <a:lstStyle/>
                    <a:p>
                      <a:r>
                        <a:rPr lang="en-US" sz="1400" dirty="0"/>
                        <a:t>Release Beta version</a:t>
                      </a:r>
                    </a:p>
                  </a:txBody>
                  <a:tcPr marT="34290" marB="34290"/>
                </a:tc>
                <a:tc>
                  <a:txBody>
                    <a:bodyPr/>
                    <a:lstStyle/>
                    <a:p>
                      <a:r>
                        <a:rPr lang="en-US" sz="1400" dirty="0" smtClean="0"/>
                        <a:t>2017-06-01</a:t>
                      </a:r>
                      <a:endParaRPr lang="en-US" sz="1400" dirty="0"/>
                    </a:p>
                  </a:txBody>
                  <a:tcPr marT="34290" marB="34290"/>
                </a:tc>
              </a:tr>
              <a:tr h="278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400" dirty="0"/>
                        <a:t>Review of</a:t>
                      </a:r>
                      <a:r>
                        <a:rPr lang="en-US" altLang="ja-JP" sz="1400" baseline="0" dirty="0"/>
                        <a:t> existing documents</a:t>
                      </a:r>
                      <a:endParaRPr lang="en-US" sz="1400" dirty="0"/>
                    </a:p>
                  </a:txBody>
                  <a:tcPr marT="34290" marB="34290"/>
                </a:tc>
                <a:tc>
                  <a:txBody>
                    <a:bodyPr/>
                    <a:lstStyle/>
                    <a:p>
                      <a:r>
                        <a:rPr lang="en-US" sz="1400" dirty="0"/>
                        <a:t>2017-10-14</a:t>
                      </a:r>
                    </a:p>
                  </a:txBody>
                  <a:tcPr marT="34290" marB="34290"/>
                </a:tc>
                <a:extLst>
                  <a:ext uri="{0D108BD9-81ED-4DB2-BD59-A6C34878D82A}">
                    <a16:rowId xmlns:a16="http://schemas.microsoft.com/office/drawing/2014/main" xmlns="" val="10011"/>
                  </a:ext>
                </a:extLst>
              </a:tr>
              <a:tr h="278130">
                <a:tc>
                  <a:txBody>
                    <a:bodyPr/>
                    <a:lstStyle/>
                    <a:p>
                      <a:r>
                        <a:rPr lang="en-US" sz="1400" dirty="0"/>
                        <a:t>Release version 1.0</a:t>
                      </a:r>
                    </a:p>
                  </a:txBody>
                  <a:tcPr marT="34290" marB="34290"/>
                </a:tc>
                <a:tc>
                  <a:txBody>
                    <a:bodyPr/>
                    <a:lstStyle/>
                    <a:p>
                      <a:r>
                        <a:rPr lang="en-US" sz="1400" dirty="0"/>
                        <a:t>2017-11-30</a:t>
                      </a:r>
                    </a:p>
                  </a:txBody>
                  <a:tcPr marT="34290" marB="34290"/>
                </a:tc>
                <a:extLst>
                  <a:ext uri="{0D108BD9-81ED-4DB2-BD59-A6C34878D82A}">
                    <a16:rowId xmlns:a16="http://schemas.microsoft.com/office/drawing/2014/main" xmlns="" val="10012"/>
                  </a:ext>
                </a:extLst>
              </a:tr>
            </a:tbl>
          </a:graphicData>
        </a:graphic>
      </p:graphicFrame>
      <p:sp>
        <p:nvSpPr>
          <p:cNvPr id="7"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2689205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BACKUP</a:t>
            </a:r>
          </a:p>
        </p:txBody>
      </p:sp>
      <p:sp>
        <p:nvSpPr>
          <p:cNvPr id="3" name="Fußzeilenplatzhalter 2"/>
          <p:cNvSpPr>
            <a:spLocks noGrp="1"/>
          </p:cNvSpPr>
          <p:nvPr>
            <p:ph type="ftr" sz="quarter" idx="10"/>
          </p:nvPr>
        </p:nvSpPr>
        <p:spPr/>
        <p:txBody>
          <a:bodyPr/>
          <a:lstStyle/>
          <a:p>
            <a:r>
              <a:rPr lang="en-US"/>
              <a:t>MA-Project “System Structure and Parameterization” – Current Status</a:t>
            </a:r>
          </a:p>
          <a:p>
            <a:r>
              <a:rPr lang="en-US" sz="1050"/>
              <a:t>– FMI User Meeting, Prague 2017-05-15</a:t>
            </a:r>
            <a:endParaRPr lang="en-US" sz="1050" dirty="0"/>
          </a:p>
        </p:txBody>
      </p:sp>
      <p:sp>
        <p:nvSpPr>
          <p:cNvPr id="4" name="Inhaltsplatzhalter 3"/>
          <p:cNvSpPr>
            <a:spLocks noGrp="1"/>
          </p:cNvSpPr>
          <p:nvPr>
            <p:ph idx="1"/>
          </p:nvPr>
        </p:nvSpPr>
        <p:spPr/>
        <p:txBody>
          <a:bodyPr/>
          <a:lstStyle/>
          <a:p>
            <a:endParaRPr lang="en-US"/>
          </a:p>
        </p:txBody>
      </p:sp>
    </p:spTree>
    <p:extLst>
      <p:ext uri="{BB962C8B-B14F-4D97-AF65-F5344CB8AC3E}">
        <p14:creationId xmlns:p14="http://schemas.microsoft.com/office/powerpoint/2010/main" val="2951355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File Definitions - System Structure Package (*.SSP)</a:t>
            </a:r>
            <a:endParaRPr lang="en-US" dirty="0"/>
          </a:p>
        </p:txBody>
      </p:sp>
      <p:sp>
        <p:nvSpPr>
          <p:cNvPr id="7" name="Inhaltsplatzhalter 6"/>
          <p:cNvSpPr>
            <a:spLocks noGrp="1"/>
          </p:cNvSpPr>
          <p:nvPr>
            <p:ph idx="1"/>
          </p:nvPr>
        </p:nvSpPr>
        <p:spPr>
          <a:xfrm>
            <a:off x="4067944" y="1059582"/>
            <a:ext cx="4618856" cy="3600400"/>
          </a:xfrm>
        </p:spPr>
        <p:txBody>
          <a:bodyPr>
            <a:normAutofit lnSpcReduction="10000"/>
          </a:bodyPr>
          <a:lstStyle/>
          <a:p>
            <a:pPr marL="0" indent="0">
              <a:spcBef>
                <a:spcPts val="0"/>
              </a:spcBef>
              <a:buNone/>
            </a:pPr>
            <a:r>
              <a:rPr lang="en-US" b="1" dirty="0"/>
              <a:t>Use case</a:t>
            </a:r>
          </a:p>
          <a:p>
            <a:pPr>
              <a:spcBef>
                <a:spcPts val="0"/>
              </a:spcBef>
            </a:pPr>
            <a:r>
              <a:rPr lang="en-US" dirty="0"/>
              <a:t>Exchange of Complete Systems with Variants</a:t>
            </a:r>
          </a:p>
          <a:p>
            <a:pPr marL="0" indent="0">
              <a:spcBef>
                <a:spcPts val="0"/>
              </a:spcBef>
              <a:buNone/>
            </a:pPr>
            <a:r>
              <a:rPr lang="en-US" b="1" dirty="0"/>
              <a:t>Features</a:t>
            </a:r>
          </a:p>
          <a:p>
            <a:pPr>
              <a:spcBef>
                <a:spcPts val="0"/>
              </a:spcBef>
            </a:pPr>
            <a:r>
              <a:rPr lang="en-US" dirty="0"/>
              <a:t>All information (FMUs, system structure definition, parameters) can be stored in one archive (zip-file)</a:t>
            </a:r>
          </a:p>
          <a:p>
            <a:pPr>
              <a:spcBef>
                <a:spcPts val="0"/>
              </a:spcBef>
            </a:pPr>
            <a:r>
              <a:rPr lang="en-US" dirty="0"/>
              <a:t>Multiple SSDs in one SSP allows for variant modeling</a:t>
            </a:r>
          </a:p>
        </p:txBody>
      </p:sp>
      <p:pic>
        <p:nvPicPr>
          <p:cNvPr id="1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97491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Flussdiagramm: Prozess 12"/>
          <p:cNvSpPr/>
          <p:nvPr/>
        </p:nvSpPr>
        <p:spPr>
          <a:xfrm>
            <a:off x="1010268" y="1284302"/>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SSD</a:t>
            </a:r>
          </a:p>
        </p:txBody>
      </p:sp>
      <p:sp>
        <p:nvSpPr>
          <p:cNvPr id="14" name="Flussdiagramm: Prozess 13"/>
          <p:cNvSpPr/>
          <p:nvPr/>
        </p:nvSpPr>
        <p:spPr>
          <a:xfrm>
            <a:off x="1010268" y="149129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FMU</a:t>
            </a:r>
          </a:p>
        </p:txBody>
      </p:sp>
      <p:sp>
        <p:nvSpPr>
          <p:cNvPr id="15" name="Flussdiagramm: Prozess 14"/>
          <p:cNvSpPr/>
          <p:nvPr/>
        </p:nvSpPr>
        <p:spPr>
          <a:xfrm>
            <a:off x="1010268" y="17028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SSP</a:t>
            </a:r>
          </a:p>
        </p:txBody>
      </p:sp>
      <p:sp>
        <p:nvSpPr>
          <p:cNvPr id="16" name="Textfeld 15"/>
          <p:cNvSpPr txBox="1"/>
          <p:nvPr/>
        </p:nvSpPr>
        <p:spPr>
          <a:xfrm>
            <a:off x="1205643" y="2060760"/>
            <a:ext cx="480901" cy="215444"/>
          </a:xfrm>
          <a:prstGeom prst="rect">
            <a:avLst/>
          </a:prstGeom>
          <a:noFill/>
        </p:spPr>
        <p:txBody>
          <a:bodyPr wrap="none" lIns="0" tIns="0" rIns="0" bIns="0" rtlCol="0">
            <a:spAutoFit/>
          </a:bodyPr>
          <a:lstStyle/>
          <a:p>
            <a:pPr>
              <a:spcBef>
                <a:spcPts val="0"/>
              </a:spcBef>
            </a:pPr>
            <a:r>
              <a:rPr lang="en-US" sz="1400" dirty="0"/>
              <a:t>*.SSP</a:t>
            </a:r>
          </a:p>
        </p:txBody>
      </p:sp>
      <p:pic>
        <p:nvPicPr>
          <p:cNvPr id="2" name="Grafik 1"/>
          <p:cNvPicPr>
            <a:picLocks noChangeAspect="1"/>
          </p:cNvPicPr>
          <p:nvPr/>
        </p:nvPicPr>
        <p:blipFill>
          <a:blip r:embed="rId3" cstate="print"/>
          <a:stretch>
            <a:fillRect/>
          </a:stretch>
        </p:blipFill>
        <p:spPr>
          <a:xfrm>
            <a:off x="827584" y="2445616"/>
            <a:ext cx="3143250" cy="1371600"/>
          </a:xfrm>
          <a:prstGeom prst="rect">
            <a:avLst/>
          </a:prstGeom>
        </p:spPr>
      </p:pic>
      <p:sp>
        <p:nvSpPr>
          <p:cNvPr id="11"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357486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File Definitions - System Structure Definition (*.SSD)</a:t>
            </a:r>
            <a:endParaRPr lang="en-US" dirty="0"/>
          </a:p>
        </p:txBody>
      </p:sp>
      <p:sp>
        <p:nvSpPr>
          <p:cNvPr id="7" name="Inhaltsplatzhalter 6"/>
          <p:cNvSpPr>
            <a:spLocks noGrp="1"/>
          </p:cNvSpPr>
          <p:nvPr>
            <p:ph idx="1"/>
          </p:nvPr>
        </p:nvSpPr>
        <p:spPr>
          <a:xfrm>
            <a:off x="4499992" y="1059582"/>
            <a:ext cx="4186808" cy="3600400"/>
          </a:xfrm>
        </p:spPr>
        <p:txBody>
          <a:bodyPr>
            <a:normAutofit fontScale="92500" lnSpcReduction="20000"/>
          </a:bodyPr>
          <a:lstStyle/>
          <a:p>
            <a:pPr marL="0" indent="0">
              <a:spcBef>
                <a:spcPts val="0"/>
              </a:spcBef>
              <a:buNone/>
            </a:pPr>
            <a:r>
              <a:rPr lang="en-US" b="1" dirty="0"/>
              <a:t>Use case</a:t>
            </a:r>
          </a:p>
          <a:p>
            <a:pPr>
              <a:spcBef>
                <a:spcPts val="0"/>
              </a:spcBef>
            </a:pPr>
            <a:r>
              <a:rPr lang="en-US" dirty="0"/>
              <a:t>Defining a Network of FMUs</a:t>
            </a:r>
          </a:p>
          <a:p>
            <a:pPr marL="0" indent="0">
              <a:spcBef>
                <a:spcPts val="0"/>
              </a:spcBef>
              <a:buNone/>
            </a:pPr>
            <a:r>
              <a:rPr lang="en-US" b="1" dirty="0"/>
              <a:t>Features</a:t>
            </a:r>
          </a:p>
          <a:p>
            <a:pPr>
              <a:spcBef>
                <a:spcPts val="0"/>
              </a:spcBef>
            </a:pPr>
            <a:r>
              <a:rPr lang="en-US" dirty="0"/>
              <a:t>Hierarchical sub-systems</a:t>
            </a:r>
          </a:p>
          <a:p>
            <a:pPr>
              <a:spcBef>
                <a:spcPts val="0"/>
              </a:spcBef>
            </a:pPr>
            <a:r>
              <a:rPr lang="en-US" dirty="0"/>
              <a:t>Empty components/FMUs as interface templates</a:t>
            </a:r>
          </a:p>
          <a:p>
            <a:pPr>
              <a:spcBef>
                <a:spcPts val="0"/>
              </a:spcBef>
            </a:pPr>
            <a:r>
              <a:rPr lang="en-US" dirty="0"/>
              <a:t>External resources via URIs:</a:t>
            </a:r>
            <a:br>
              <a:rPr lang="en-US" dirty="0"/>
            </a:br>
            <a:r>
              <a:rPr lang="en-US" dirty="0"/>
              <a:t>Both relative to SSD/SSP or absolute, e.g. via HTTP(S).</a:t>
            </a:r>
          </a:p>
          <a:p>
            <a:pPr>
              <a:spcBef>
                <a:spcPts val="0"/>
              </a:spcBef>
            </a:pPr>
            <a:r>
              <a:rPr lang="en-US" dirty="0"/>
              <a:t>Connections with unit conversions and optional linear/map transformations</a:t>
            </a:r>
          </a:p>
          <a:p>
            <a:pPr>
              <a:spcBef>
                <a:spcPts val="0"/>
              </a:spcBef>
            </a:pPr>
            <a:r>
              <a:rPr lang="en-US" dirty="0"/>
              <a:t>Optional: Diagram geometry</a:t>
            </a:r>
          </a:p>
        </p:txBody>
      </p:sp>
      <p:grpSp>
        <p:nvGrpSpPr>
          <p:cNvPr id="498" name="Group 1012"/>
          <p:cNvGrpSpPr>
            <a:grpSpLocks noChangeAspect="1"/>
          </p:cNvGrpSpPr>
          <p:nvPr/>
        </p:nvGrpSpPr>
        <p:grpSpPr bwMode="auto">
          <a:xfrm>
            <a:off x="362967" y="987574"/>
            <a:ext cx="4137025" cy="3689351"/>
            <a:chOff x="329" y="635"/>
            <a:chExt cx="2606" cy="2324"/>
          </a:xfrm>
        </p:grpSpPr>
        <p:sp>
          <p:nvSpPr>
            <p:cNvPr id="509" name="AutoShape 1011"/>
            <p:cNvSpPr>
              <a:spLocks noChangeAspect="1" noChangeArrowheads="1" noTextEdit="1"/>
            </p:cNvSpPr>
            <p:nvPr/>
          </p:nvSpPr>
          <p:spPr bwMode="auto">
            <a:xfrm>
              <a:off x="329" y="635"/>
              <a:ext cx="2606"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510" name="Group 1213"/>
            <p:cNvGrpSpPr>
              <a:grpSpLocks/>
            </p:cNvGrpSpPr>
            <p:nvPr/>
          </p:nvGrpSpPr>
          <p:grpSpPr bwMode="auto">
            <a:xfrm>
              <a:off x="341" y="647"/>
              <a:ext cx="2582" cy="2300"/>
              <a:chOff x="341" y="647"/>
              <a:chExt cx="2582" cy="2300"/>
            </a:xfrm>
          </p:grpSpPr>
          <p:sp>
            <p:nvSpPr>
              <p:cNvPr id="795" name="Rectangle 1013"/>
              <p:cNvSpPr>
                <a:spLocks noChangeArrowheads="1"/>
              </p:cNvSpPr>
              <p:nvPr/>
            </p:nvSpPr>
            <p:spPr bwMode="auto">
              <a:xfrm>
                <a:off x="341" y="647"/>
                <a:ext cx="2582" cy="2300"/>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6" name="Freeform 1014"/>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7" name="Freeform 1015"/>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98" name="Rectangle 1016"/>
              <p:cNvSpPr>
                <a:spLocks noChangeArrowheads="1"/>
              </p:cNvSpPr>
              <p:nvPr/>
            </p:nvSpPr>
            <p:spPr bwMode="auto">
              <a:xfrm>
                <a:off x="362" y="660"/>
                <a:ext cx="8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SSD</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99" name="Rectangle 1017"/>
              <p:cNvSpPr>
                <a:spLocks noChangeArrowheads="1"/>
              </p:cNvSpPr>
              <p:nvPr/>
            </p:nvSpPr>
            <p:spPr bwMode="auto">
              <a:xfrm>
                <a:off x="1025"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0" name="Rectangle 1018"/>
              <p:cNvSpPr>
                <a:spLocks noChangeArrowheads="1"/>
              </p:cNvSpPr>
              <p:nvPr/>
            </p:nvSpPr>
            <p:spPr bwMode="auto">
              <a:xfrm>
                <a:off x="1025"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01" name="Rectangle 1019"/>
              <p:cNvSpPr>
                <a:spLocks noChangeArrowheads="1"/>
              </p:cNvSpPr>
              <p:nvPr/>
            </p:nvSpPr>
            <p:spPr bwMode="auto">
              <a:xfrm>
                <a:off x="1012" y="1879"/>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2" name="Rectangle 1020"/>
              <p:cNvSpPr>
                <a:spLocks noChangeArrowheads="1"/>
              </p:cNvSpPr>
              <p:nvPr/>
            </p:nvSpPr>
            <p:spPr bwMode="auto">
              <a:xfrm>
                <a:off x="1200" y="1879"/>
                <a:ext cx="5"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3" name="Rectangle 1021"/>
              <p:cNvSpPr>
                <a:spLocks noChangeArrowheads="1"/>
              </p:cNvSpPr>
              <p:nvPr/>
            </p:nvSpPr>
            <p:spPr bwMode="auto">
              <a:xfrm>
                <a:off x="1205"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4" name="Rectangle 1022"/>
              <p:cNvSpPr>
                <a:spLocks noChangeArrowheads="1"/>
              </p:cNvSpPr>
              <p:nvPr/>
            </p:nvSpPr>
            <p:spPr bwMode="auto">
              <a:xfrm>
                <a:off x="1209"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5" name="Rectangle 1023"/>
              <p:cNvSpPr>
                <a:spLocks noChangeArrowheads="1"/>
              </p:cNvSpPr>
              <p:nvPr/>
            </p:nvSpPr>
            <p:spPr bwMode="auto">
              <a:xfrm>
                <a:off x="1213"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6" name="Rectangle 1024"/>
              <p:cNvSpPr>
                <a:spLocks noChangeArrowheads="1"/>
              </p:cNvSpPr>
              <p:nvPr/>
            </p:nvSpPr>
            <p:spPr bwMode="auto">
              <a:xfrm>
                <a:off x="1217"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7" name="Rectangle 1025"/>
              <p:cNvSpPr>
                <a:spLocks noChangeArrowheads="1"/>
              </p:cNvSpPr>
              <p:nvPr/>
            </p:nvSpPr>
            <p:spPr bwMode="auto">
              <a:xfrm>
                <a:off x="1221"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8" name="Rectangle 1026"/>
              <p:cNvSpPr>
                <a:spLocks noChangeArrowheads="1"/>
              </p:cNvSpPr>
              <p:nvPr/>
            </p:nvSpPr>
            <p:spPr bwMode="auto">
              <a:xfrm>
                <a:off x="1229"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9" name="Rectangle 1027"/>
              <p:cNvSpPr>
                <a:spLocks noChangeArrowheads="1"/>
              </p:cNvSpPr>
              <p:nvPr/>
            </p:nvSpPr>
            <p:spPr bwMode="auto">
              <a:xfrm>
                <a:off x="1233"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0" name="Rectangle 1028"/>
              <p:cNvSpPr>
                <a:spLocks noChangeArrowheads="1"/>
              </p:cNvSpPr>
              <p:nvPr/>
            </p:nvSpPr>
            <p:spPr bwMode="auto">
              <a:xfrm>
                <a:off x="1237" y="1879"/>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1" name="Rectangle 1029"/>
              <p:cNvSpPr>
                <a:spLocks noChangeArrowheads="1"/>
              </p:cNvSpPr>
              <p:nvPr/>
            </p:nvSpPr>
            <p:spPr bwMode="auto">
              <a:xfrm>
                <a:off x="1245" y="1879"/>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2" name="Rectangle 1030"/>
              <p:cNvSpPr>
                <a:spLocks noChangeArrowheads="1"/>
              </p:cNvSpPr>
              <p:nvPr/>
            </p:nvSpPr>
            <p:spPr bwMode="auto">
              <a:xfrm>
                <a:off x="1250"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3" name="Rectangle 1031"/>
              <p:cNvSpPr>
                <a:spLocks noChangeArrowheads="1"/>
              </p:cNvSpPr>
              <p:nvPr/>
            </p:nvSpPr>
            <p:spPr bwMode="auto">
              <a:xfrm>
                <a:off x="1254"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4" name="Rectangle 1032"/>
              <p:cNvSpPr>
                <a:spLocks noChangeArrowheads="1"/>
              </p:cNvSpPr>
              <p:nvPr/>
            </p:nvSpPr>
            <p:spPr bwMode="auto">
              <a:xfrm>
                <a:off x="1258"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5" name="Rectangle 1033"/>
              <p:cNvSpPr>
                <a:spLocks noChangeArrowheads="1"/>
              </p:cNvSpPr>
              <p:nvPr/>
            </p:nvSpPr>
            <p:spPr bwMode="auto">
              <a:xfrm>
                <a:off x="1262"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6" name="Rectangle 1034"/>
              <p:cNvSpPr>
                <a:spLocks noChangeArrowheads="1"/>
              </p:cNvSpPr>
              <p:nvPr/>
            </p:nvSpPr>
            <p:spPr bwMode="auto">
              <a:xfrm>
                <a:off x="1266"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7" name="Rectangle 1035"/>
              <p:cNvSpPr>
                <a:spLocks noChangeArrowheads="1"/>
              </p:cNvSpPr>
              <p:nvPr/>
            </p:nvSpPr>
            <p:spPr bwMode="auto">
              <a:xfrm>
                <a:off x="1270"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8" name="Rectangle 1036"/>
              <p:cNvSpPr>
                <a:spLocks noChangeArrowheads="1"/>
              </p:cNvSpPr>
              <p:nvPr/>
            </p:nvSpPr>
            <p:spPr bwMode="auto">
              <a:xfrm>
                <a:off x="1274"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9" name="Rectangle 1037"/>
              <p:cNvSpPr>
                <a:spLocks noChangeArrowheads="1"/>
              </p:cNvSpPr>
              <p:nvPr/>
            </p:nvSpPr>
            <p:spPr bwMode="auto">
              <a:xfrm>
                <a:off x="1278"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0" name="Rectangle 1038"/>
              <p:cNvSpPr>
                <a:spLocks noChangeArrowheads="1"/>
              </p:cNvSpPr>
              <p:nvPr/>
            </p:nvSpPr>
            <p:spPr bwMode="auto">
              <a:xfrm>
                <a:off x="1282"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1" name="Rectangle 1039"/>
              <p:cNvSpPr>
                <a:spLocks noChangeArrowheads="1"/>
              </p:cNvSpPr>
              <p:nvPr/>
            </p:nvSpPr>
            <p:spPr bwMode="auto">
              <a:xfrm>
                <a:off x="128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2" name="Rectangle 1040"/>
              <p:cNvSpPr>
                <a:spLocks noChangeArrowheads="1"/>
              </p:cNvSpPr>
              <p:nvPr/>
            </p:nvSpPr>
            <p:spPr bwMode="auto">
              <a:xfrm>
                <a:off x="1290" y="1879"/>
                <a:ext cx="5"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3" name="Rectangle 1041"/>
              <p:cNvSpPr>
                <a:spLocks noChangeArrowheads="1"/>
              </p:cNvSpPr>
              <p:nvPr/>
            </p:nvSpPr>
            <p:spPr bwMode="auto">
              <a:xfrm>
                <a:off x="1295"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4" name="Rectangle 1042"/>
              <p:cNvSpPr>
                <a:spLocks noChangeArrowheads="1"/>
              </p:cNvSpPr>
              <p:nvPr/>
            </p:nvSpPr>
            <p:spPr bwMode="auto">
              <a:xfrm>
                <a:off x="1299"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5" name="Rectangle 1043"/>
              <p:cNvSpPr>
                <a:spLocks noChangeArrowheads="1"/>
              </p:cNvSpPr>
              <p:nvPr/>
            </p:nvSpPr>
            <p:spPr bwMode="auto">
              <a:xfrm>
                <a:off x="1303"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6" name="Rectangle 1044"/>
              <p:cNvSpPr>
                <a:spLocks noChangeArrowheads="1"/>
              </p:cNvSpPr>
              <p:nvPr/>
            </p:nvSpPr>
            <p:spPr bwMode="auto">
              <a:xfrm>
                <a:off x="1307"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7" name="Rectangle 1045"/>
              <p:cNvSpPr>
                <a:spLocks noChangeArrowheads="1"/>
              </p:cNvSpPr>
              <p:nvPr/>
            </p:nvSpPr>
            <p:spPr bwMode="auto">
              <a:xfrm>
                <a:off x="1311"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8" name="Rectangle 1046"/>
              <p:cNvSpPr>
                <a:spLocks noChangeArrowheads="1"/>
              </p:cNvSpPr>
              <p:nvPr/>
            </p:nvSpPr>
            <p:spPr bwMode="auto">
              <a:xfrm>
                <a:off x="1315"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9" name="Rectangle 1047"/>
              <p:cNvSpPr>
                <a:spLocks noChangeArrowheads="1"/>
              </p:cNvSpPr>
              <p:nvPr/>
            </p:nvSpPr>
            <p:spPr bwMode="auto">
              <a:xfrm>
                <a:off x="1323"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0" name="Rectangle 1048"/>
              <p:cNvSpPr>
                <a:spLocks noChangeArrowheads="1"/>
              </p:cNvSpPr>
              <p:nvPr/>
            </p:nvSpPr>
            <p:spPr bwMode="auto">
              <a:xfrm>
                <a:off x="1327"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1" name="Rectangle 1049"/>
              <p:cNvSpPr>
                <a:spLocks noChangeArrowheads="1"/>
              </p:cNvSpPr>
              <p:nvPr/>
            </p:nvSpPr>
            <p:spPr bwMode="auto">
              <a:xfrm>
                <a:off x="133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2" name="Rectangle 1050"/>
              <p:cNvSpPr>
                <a:spLocks noChangeArrowheads="1"/>
              </p:cNvSpPr>
              <p:nvPr/>
            </p:nvSpPr>
            <p:spPr bwMode="auto">
              <a:xfrm>
                <a:off x="1335" y="1879"/>
                <a:ext cx="5"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3" name="Rectangle 1051"/>
              <p:cNvSpPr>
                <a:spLocks noChangeArrowheads="1"/>
              </p:cNvSpPr>
              <p:nvPr/>
            </p:nvSpPr>
            <p:spPr bwMode="auto">
              <a:xfrm>
                <a:off x="1340"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4" name="Rectangle 1052"/>
              <p:cNvSpPr>
                <a:spLocks noChangeArrowheads="1"/>
              </p:cNvSpPr>
              <p:nvPr/>
            </p:nvSpPr>
            <p:spPr bwMode="auto">
              <a:xfrm>
                <a:off x="1348"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5" name="Rectangle 1053"/>
              <p:cNvSpPr>
                <a:spLocks noChangeArrowheads="1"/>
              </p:cNvSpPr>
              <p:nvPr/>
            </p:nvSpPr>
            <p:spPr bwMode="auto">
              <a:xfrm>
                <a:off x="1352"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6" name="Rectangle 1054"/>
              <p:cNvSpPr>
                <a:spLocks noChangeArrowheads="1"/>
              </p:cNvSpPr>
              <p:nvPr/>
            </p:nvSpPr>
            <p:spPr bwMode="auto">
              <a:xfrm>
                <a:off x="1360"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7" name="Rectangle 1055"/>
              <p:cNvSpPr>
                <a:spLocks noChangeArrowheads="1"/>
              </p:cNvSpPr>
              <p:nvPr/>
            </p:nvSpPr>
            <p:spPr bwMode="auto">
              <a:xfrm>
                <a:off x="1364"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8" name="Rectangle 1056"/>
              <p:cNvSpPr>
                <a:spLocks noChangeArrowheads="1"/>
              </p:cNvSpPr>
              <p:nvPr/>
            </p:nvSpPr>
            <p:spPr bwMode="auto">
              <a:xfrm>
                <a:off x="1368"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9" name="Rectangle 1057"/>
              <p:cNvSpPr>
                <a:spLocks noChangeArrowheads="1"/>
              </p:cNvSpPr>
              <p:nvPr/>
            </p:nvSpPr>
            <p:spPr bwMode="auto">
              <a:xfrm>
                <a:off x="1372"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0" name="Rectangle 1058"/>
              <p:cNvSpPr>
                <a:spLocks noChangeArrowheads="1"/>
              </p:cNvSpPr>
              <p:nvPr/>
            </p:nvSpPr>
            <p:spPr bwMode="auto">
              <a:xfrm>
                <a:off x="1012"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1" name="Rectangle 1060"/>
              <p:cNvSpPr>
                <a:spLocks noChangeArrowheads="1"/>
              </p:cNvSpPr>
              <p:nvPr/>
            </p:nvSpPr>
            <p:spPr bwMode="auto">
              <a:xfrm>
                <a:off x="1060" y="1954"/>
                <a:ext cx="2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842" name="Rectangle 1061"/>
              <p:cNvSpPr>
                <a:spLocks noChangeArrowheads="1"/>
              </p:cNvSpPr>
              <p:nvPr/>
            </p:nvSpPr>
            <p:spPr bwMode="auto">
              <a:xfrm>
                <a:off x="1589"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3" name="Rectangle 1062"/>
              <p:cNvSpPr>
                <a:spLocks noChangeArrowheads="1"/>
              </p:cNvSpPr>
              <p:nvPr/>
            </p:nvSpPr>
            <p:spPr bwMode="auto">
              <a:xfrm>
                <a:off x="1589"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44" name="Rectangle 1063"/>
              <p:cNvSpPr>
                <a:spLocks noChangeArrowheads="1"/>
              </p:cNvSpPr>
              <p:nvPr/>
            </p:nvSpPr>
            <p:spPr bwMode="auto">
              <a:xfrm>
                <a:off x="1577"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5" name="Rectangle 1064"/>
              <p:cNvSpPr>
                <a:spLocks noChangeArrowheads="1"/>
              </p:cNvSpPr>
              <p:nvPr/>
            </p:nvSpPr>
            <p:spPr bwMode="auto">
              <a:xfrm>
                <a:off x="1765"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6" name="Rectangle 1065"/>
              <p:cNvSpPr>
                <a:spLocks noChangeArrowheads="1"/>
              </p:cNvSpPr>
              <p:nvPr/>
            </p:nvSpPr>
            <p:spPr bwMode="auto">
              <a:xfrm>
                <a:off x="1769"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7" name="Rectangle 1066"/>
              <p:cNvSpPr>
                <a:spLocks noChangeArrowheads="1"/>
              </p:cNvSpPr>
              <p:nvPr/>
            </p:nvSpPr>
            <p:spPr bwMode="auto">
              <a:xfrm>
                <a:off x="1773" y="1310"/>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8" name="Rectangle 1067"/>
              <p:cNvSpPr>
                <a:spLocks noChangeArrowheads="1"/>
              </p:cNvSpPr>
              <p:nvPr/>
            </p:nvSpPr>
            <p:spPr bwMode="auto">
              <a:xfrm>
                <a:off x="1777"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9" name="Rectangle 1068"/>
              <p:cNvSpPr>
                <a:spLocks noChangeArrowheads="1"/>
              </p:cNvSpPr>
              <p:nvPr/>
            </p:nvSpPr>
            <p:spPr bwMode="auto">
              <a:xfrm>
                <a:off x="1781" y="1310"/>
                <a:ext cx="5"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0" name="Rectangle 1069"/>
              <p:cNvSpPr>
                <a:spLocks noChangeArrowheads="1"/>
              </p:cNvSpPr>
              <p:nvPr/>
            </p:nvSpPr>
            <p:spPr bwMode="auto">
              <a:xfrm>
                <a:off x="1786"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1" name="Rectangle 1070"/>
              <p:cNvSpPr>
                <a:spLocks noChangeArrowheads="1"/>
              </p:cNvSpPr>
              <p:nvPr/>
            </p:nvSpPr>
            <p:spPr bwMode="auto">
              <a:xfrm>
                <a:off x="1794"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2" name="Rectangle 1071"/>
              <p:cNvSpPr>
                <a:spLocks noChangeArrowheads="1"/>
              </p:cNvSpPr>
              <p:nvPr/>
            </p:nvSpPr>
            <p:spPr bwMode="auto">
              <a:xfrm>
                <a:off x="1798"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3" name="Rectangle 1072"/>
              <p:cNvSpPr>
                <a:spLocks noChangeArrowheads="1"/>
              </p:cNvSpPr>
              <p:nvPr/>
            </p:nvSpPr>
            <p:spPr bwMode="auto">
              <a:xfrm>
                <a:off x="1802"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4" name="Rectangle 1073"/>
              <p:cNvSpPr>
                <a:spLocks noChangeArrowheads="1"/>
              </p:cNvSpPr>
              <p:nvPr/>
            </p:nvSpPr>
            <p:spPr bwMode="auto">
              <a:xfrm>
                <a:off x="1810"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5" name="Rectangle 1074"/>
              <p:cNvSpPr>
                <a:spLocks noChangeArrowheads="1"/>
              </p:cNvSpPr>
              <p:nvPr/>
            </p:nvSpPr>
            <p:spPr bwMode="auto">
              <a:xfrm>
                <a:off x="1814"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6" name="Rectangle 1075"/>
              <p:cNvSpPr>
                <a:spLocks noChangeArrowheads="1"/>
              </p:cNvSpPr>
              <p:nvPr/>
            </p:nvSpPr>
            <p:spPr bwMode="auto">
              <a:xfrm>
                <a:off x="1818" y="1310"/>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7" name="Rectangle 1076"/>
              <p:cNvSpPr>
                <a:spLocks noChangeArrowheads="1"/>
              </p:cNvSpPr>
              <p:nvPr/>
            </p:nvSpPr>
            <p:spPr bwMode="auto">
              <a:xfrm>
                <a:off x="1822"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8" name="Rectangle 1077"/>
              <p:cNvSpPr>
                <a:spLocks noChangeArrowheads="1"/>
              </p:cNvSpPr>
              <p:nvPr/>
            </p:nvSpPr>
            <p:spPr bwMode="auto">
              <a:xfrm>
                <a:off x="1826" y="1310"/>
                <a:ext cx="5"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9" name="Rectangle 1078"/>
              <p:cNvSpPr>
                <a:spLocks noChangeArrowheads="1"/>
              </p:cNvSpPr>
              <p:nvPr/>
            </p:nvSpPr>
            <p:spPr bwMode="auto">
              <a:xfrm>
                <a:off x="1831"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0" name="Rectangle 1079"/>
              <p:cNvSpPr>
                <a:spLocks noChangeArrowheads="1"/>
              </p:cNvSpPr>
              <p:nvPr/>
            </p:nvSpPr>
            <p:spPr bwMode="auto">
              <a:xfrm>
                <a:off x="1835"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1" name="Rectangle 1080"/>
              <p:cNvSpPr>
                <a:spLocks noChangeArrowheads="1"/>
              </p:cNvSpPr>
              <p:nvPr/>
            </p:nvSpPr>
            <p:spPr bwMode="auto">
              <a:xfrm>
                <a:off x="1839"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2" name="Rectangle 1081"/>
              <p:cNvSpPr>
                <a:spLocks noChangeArrowheads="1"/>
              </p:cNvSpPr>
              <p:nvPr/>
            </p:nvSpPr>
            <p:spPr bwMode="auto">
              <a:xfrm>
                <a:off x="1843"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3" name="Rectangle 1082"/>
              <p:cNvSpPr>
                <a:spLocks noChangeArrowheads="1"/>
              </p:cNvSpPr>
              <p:nvPr/>
            </p:nvSpPr>
            <p:spPr bwMode="auto">
              <a:xfrm>
                <a:off x="1847"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4" name="Rectangle 1083"/>
              <p:cNvSpPr>
                <a:spLocks noChangeArrowheads="1"/>
              </p:cNvSpPr>
              <p:nvPr/>
            </p:nvSpPr>
            <p:spPr bwMode="auto">
              <a:xfrm>
                <a:off x="1851"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5" name="Rectangle 1084"/>
              <p:cNvSpPr>
                <a:spLocks noChangeArrowheads="1"/>
              </p:cNvSpPr>
              <p:nvPr/>
            </p:nvSpPr>
            <p:spPr bwMode="auto">
              <a:xfrm>
                <a:off x="1855"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6" name="Rectangle 1085"/>
              <p:cNvSpPr>
                <a:spLocks noChangeArrowheads="1"/>
              </p:cNvSpPr>
              <p:nvPr/>
            </p:nvSpPr>
            <p:spPr bwMode="auto">
              <a:xfrm>
                <a:off x="1859"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7" name="Rectangle 1086"/>
              <p:cNvSpPr>
                <a:spLocks noChangeArrowheads="1"/>
              </p:cNvSpPr>
              <p:nvPr/>
            </p:nvSpPr>
            <p:spPr bwMode="auto">
              <a:xfrm>
                <a:off x="1863" y="1310"/>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8" name="Rectangle 1087"/>
              <p:cNvSpPr>
                <a:spLocks noChangeArrowheads="1"/>
              </p:cNvSpPr>
              <p:nvPr/>
            </p:nvSpPr>
            <p:spPr bwMode="auto">
              <a:xfrm>
                <a:off x="1867"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9" name="Rectangle 1088"/>
              <p:cNvSpPr>
                <a:spLocks noChangeArrowheads="1"/>
              </p:cNvSpPr>
              <p:nvPr/>
            </p:nvSpPr>
            <p:spPr bwMode="auto">
              <a:xfrm>
                <a:off x="1871" y="1310"/>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0" name="Rectangle 1089"/>
              <p:cNvSpPr>
                <a:spLocks noChangeArrowheads="1"/>
              </p:cNvSpPr>
              <p:nvPr/>
            </p:nvSpPr>
            <p:spPr bwMode="auto">
              <a:xfrm>
                <a:off x="1876"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1" name="Rectangle 1090"/>
              <p:cNvSpPr>
                <a:spLocks noChangeArrowheads="1"/>
              </p:cNvSpPr>
              <p:nvPr/>
            </p:nvSpPr>
            <p:spPr bwMode="auto">
              <a:xfrm>
                <a:off x="1880"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2" name="Rectangle 1091"/>
              <p:cNvSpPr>
                <a:spLocks noChangeArrowheads="1"/>
              </p:cNvSpPr>
              <p:nvPr/>
            </p:nvSpPr>
            <p:spPr bwMode="auto">
              <a:xfrm>
                <a:off x="1888"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3" name="Rectangle 1092"/>
              <p:cNvSpPr>
                <a:spLocks noChangeArrowheads="1"/>
              </p:cNvSpPr>
              <p:nvPr/>
            </p:nvSpPr>
            <p:spPr bwMode="auto">
              <a:xfrm>
                <a:off x="1892"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4" name="Rectangle 1093"/>
              <p:cNvSpPr>
                <a:spLocks noChangeArrowheads="1"/>
              </p:cNvSpPr>
              <p:nvPr/>
            </p:nvSpPr>
            <p:spPr bwMode="auto">
              <a:xfrm>
                <a:off x="1896"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5" name="Rectangle 1094"/>
              <p:cNvSpPr>
                <a:spLocks noChangeArrowheads="1"/>
              </p:cNvSpPr>
              <p:nvPr/>
            </p:nvSpPr>
            <p:spPr bwMode="auto">
              <a:xfrm>
                <a:off x="1900"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6" name="Rectangle 1095"/>
              <p:cNvSpPr>
                <a:spLocks noChangeArrowheads="1"/>
              </p:cNvSpPr>
              <p:nvPr/>
            </p:nvSpPr>
            <p:spPr bwMode="auto">
              <a:xfrm>
                <a:off x="1904" y="1310"/>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7" name="Rectangle 1096"/>
              <p:cNvSpPr>
                <a:spLocks noChangeArrowheads="1"/>
              </p:cNvSpPr>
              <p:nvPr/>
            </p:nvSpPr>
            <p:spPr bwMode="auto">
              <a:xfrm>
                <a:off x="1912"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8" name="Rectangle 1097"/>
              <p:cNvSpPr>
                <a:spLocks noChangeArrowheads="1"/>
              </p:cNvSpPr>
              <p:nvPr/>
            </p:nvSpPr>
            <p:spPr bwMode="auto">
              <a:xfrm>
                <a:off x="1916" y="1310"/>
                <a:ext cx="9"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9" name="Rectangle 1098"/>
              <p:cNvSpPr>
                <a:spLocks noChangeArrowheads="1"/>
              </p:cNvSpPr>
              <p:nvPr/>
            </p:nvSpPr>
            <p:spPr bwMode="auto">
              <a:xfrm>
                <a:off x="1925"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0" name="Rectangle 1099"/>
              <p:cNvSpPr>
                <a:spLocks noChangeArrowheads="1"/>
              </p:cNvSpPr>
              <p:nvPr/>
            </p:nvSpPr>
            <p:spPr bwMode="auto">
              <a:xfrm>
                <a:off x="1929"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1" name="Rectangle 1100"/>
              <p:cNvSpPr>
                <a:spLocks noChangeArrowheads="1"/>
              </p:cNvSpPr>
              <p:nvPr/>
            </p:nvSpPr>
            <p:spPr bwMode="auto">
              <a:xfrm>
                <a:off x="1933"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2" name="Rectangle 1101"/>
              <p:cNvSpPr>
                <a:spLocks noChangeArrowheads="1"/>
              </p:cNvSpPr>
              <p:nvPr/>
            </p:nvSpPr>
            <p:spPr bwMode="auto">
              <a:xfrm>
                <a:off x="1937"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3" name="Rectangle 1102"/>
              <p:cNvSpPr>
                <a:spLocks noChangeArrowheads="1"/>
              </p:cNvSpPr>
              <p:nvPr/>
            </p:nvSpPr>
            <p:spPr bwMode="auto">
              <a:xfrm>
                <a:off x="1577"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4" name="Rectangle 1104"/>
              <p:cNvSpPr>
                <a:spLocks noChangeArrowheads="1"/>
              </p:cNvSpPr>
              <p:nvPr/>
            </p:nvSpPr>
            <p:spPr bwMode="auto">
              <a:xfrm>
                <a:off x="1604" y="1327"/>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a:ln>
                      <a:noFill/>
                    </a:ln>
                    <a:solidFill>
                      <a:srgbClr val="000000"/>
                    </a:solidFill>
                    <a:effectLst/>
                    <a:latin typeface="Arial" panose="020B0604020202020204" pitchFamily="34" charset="0"/>
                  </a:rPr>
                  <a:t>Element</a:t>
                </a:r>
                <a:endParaRPr kumimoji="0" lang="de-DE" altLang="de-DE" sz="1000" b="0" i="0" u="none" strike="noStrike" cap="none" normalizeH="0" baseline="0">
                  <a:ln>
                    <a:noFill/>
                  </a:ln>
                  <a:solidFill>
                    <a:schemeClr val="tx1"/>
                  </a:solidFill>
                  <a:effectLst/>
                  <a:latin typeface="Arial" panose="020B0604020202020204" pitchFamily="34" charset="0"/>
                </a:endParaRPr>
              </a:p>
            </p:txBody>
          </p:sp>
          <p:sp>
            <p:nvSpPr>
              <p:cNvPr id="885" name="Line 1105"/>
              <p:cNvSpPr>
                <a:spLocks noChangeShapeType="1"/>
              </p:cNvSpPr>
              <p:nvPr/>
            </p:nvSpPr>
            <p:spPr bwMode="auto">
              <a:xfrm>
                <a:off x="1577"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6" name="Rectangle 1107"/>
              <p:cNvSpPr>
                <a:spLocks noChangeArrowheads="1"/>
              </p:cNvSpPr>
              <p:nvPr/>
            </p:nvSpPr>
            <p:spPr bwMode="auto">
              <a:xfrm>
                <a:off x="1638" y="1479"/>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87" name="Rectangle 1109"/>
              <p:cNvSpPr>
                <a:spLocks noChangeArrowheads="1"/>
              </p:cNvSpPr>
              <p:nvPr/>
            </p:nvSpPr>
            <p:spPr bwMode="auto">
              <a:xfrm>
                <a:off x="215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8" name="Rectangle 1110"/>
              <p:cNvSpPr>
                <a:spLocks noChangeArrowheads="1"/>
              </p:cNvSpPr>
              <p:nvPr/>
            </p:nvSpPr>
            <p:spPr bwMode="auto">
              <a:xfrm>
                <a:off x="215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889" name="Rectangle 1111"/>
              <p:cNvSpPr>
                <a:spLocks noChangeArrowheads="1"/>
              </p:cNvSpPr>
              <p:nvPr/>
            </p:nvSpPr>
            <p:spPr bwMode="auto">
              <a:xfrm>
                <a:off x="214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0" name="Rectangle 1112"/>
              <p:cNvSpPr>
                <a:spLocks noChangeArrowheads="1"/>
              </p:cNvSpPr>
              <p:nvPr/>
            </p:nvSpPr>
            <p:spPr bwMode="auto">
              <a:xfrm>
                <a:off x="233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1" name="Rectangle 1113"/>
              <p:cNvSpPr>
                <a:spLocks noChangeArrowheads="1"/>
              </p:cNvSpPr>
              <p:nvPr/>
            </p:nvSpPr>
            <p:spPr bwMode="auto">
              <a:xfrm>
                <a:off x="233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2" name="Rectangle 1114"/>
              <p:cNvSpPr>
                <a:spLocks noChangeArrowheads="1"/>
              </p:cNvSpPr>
              <p:nvPr/>
            </p:nvSpPr>
            <p:spPr bwMode="auto">
              <a:xfrm>
                <a:off x="233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3" name="Rectangle 1115"/>
              <p:cNvSpPr>
                <a:spLocks noChangeArrowheads="1"/>
              </p:cNvSpPr>
              <p:nvPr/>
            </p:nvSpPr>
            <p:spPr bwMode="auto">
              <a:xfrm>
                <a:off x="234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4" name="Rectangle 1116"/>
              <p:cNvSpPr>
                <a:spLocks noChangeArrowheads="1"/>
              </p:cNvSpPr>
              <p:nvPr/>
            </p:nvSpPr>
            <p:spPr bwMode="auto">
              <a:xfrm>
                <a:off x="234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5" name="Rectangle 1117"/>
              <p:cNvSpPr>
                <a:spLocks noChangeArrowheads="1"/>
              </p:cNvSpPr>
              <p:nvPr/>
            </p:nvSpPr>
            <p:spPr bwMode="auto">
              <a:xfrm>
                <a:off x="235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6" name="Rectangle 1118"/>
              <p:cNvSpPr>
                <a:spLocks noChangeArrowheads="1"/>
              </p:cNvSpPr>
              <p:nvPr/>
            </p:nvSpPr>
            <p:spPr bwMode="auto">
              <a:xfrm>
                <a:off x="235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7" name="Rectangle 1119"/>
              <p:cNvSpPr>
                <a:spLocks noChangeArrowheads="1"/>
              </p:cNvSpPr>
              <p:nvPr/>
            </p:nvSpPr>
            <p:spPr bwMode="auto">
              <a:xfrm>
                <a:off x="236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8" name="Rectangle 1120"/>
              <p:cNvSpPr>
                <a:spLocks noChangeArrowheads="1"/>
              </p:cNvSpPr>
              <p:nvPr/>
            </p:nvSpPr>
            <p:spPr bwMode="auto">
              <a:xfrm>
                <a:off x="236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9" name="Rectangle 1121"/>
              <p:cNvSpPr>
                <a:spLocks noChangeArrowheads="1"/>
              </p:cNvSpPr>
              <p:nvPr/>
            </p:nvSpPr>
            <p:spPr bwMode="auto">
              <a:xfrm>
                <a:off x="237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0" name="Rectangle 1122"/>
              <p:cNvSpPr>
                <a:spLocks noChangeArrowheads="1"/>
              </p:cNvSpPr>
              <p:nvPr/>
            </p:nvSpPr>
            <p:spPr bwMode="auto">
              <a:xfrm>
                <a:off x="237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1" name="Rectangle 1123"/>
              <p:cNvSpPr>
                <a:spLocks noChangeArrowheads="1"/>
              </p:cNvSpPr>
              <p:nvPr/>
            </p:nvSpPr>
            <p:spPr bwMode="auto">
              <a:xfrm>
                <a:off x="238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2" name="Rectangle 1124"/>
              <p:cNvSpPr>
                <a:spLocks noChangeArrowheads="1"/>
              </p:cNvSpPr>
              <p:nvPr/>
            </p:nvSpPr>
            <p:spPr bwMode="auto">
              <a:xfrm>
                <a:off x="238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3" name="Rectangle 1125"/>
              <p:cNvSpPr>
                <a:spLocks noChangeArrowheads="1"/>
              </p:cNvSpPr>
              <p:nvPr/>
            </p:nvSpPr>
            <p:spPr bwMode="auto">
              <a:xfrm>
                <a:off x="239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4" name="Rectangle 1126"/>
              <p:cNvSpPr>
                <a:spLocks noChangeArrowheads="1"/>
              </p:cNvSpPr>
              <p:nvPr/>
            </p:nvSpPr>
            <p:spPr bwMode="auto">
              <a:xfrm>
                <a:off x="239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5" name="Rectangle 1127"/>
              <p:cNvSpPr>
                <a:spLocks noChangeArrowheads="1"/>
              </p:cNvSpPr>
              <p:nvPr/>
            </p:nvSpPr>
            <p:spPr bwMode="auto">
              <a:xfrm>
                <a:off x="239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6" name="Rectangle 1128"/>
              <p:cNvSpPr>
                <a:spLocks noChangeArrowheads="1"/>
              </p:cNvSpPr>
              <p:nvPr/>
            </p:nvSpPr>
            <p:spPr bwMode="auto">
              <a:xfrm>
                <a:off x="240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7" name="Rectangle 1129"/>
              <p:cNvSpPr>
                <a:spLocks noChangeArrowheads="1"/>
              </p:cNvSpPr>
              <p:nvPr/>
            </p:nvSpPr>
            <p:spPr bwMode="auto">
              <a:xfrm>
                <a:off x="240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8" name="Rectangle 1130"/>
              <p:cNvSpPr>
                <a:spLocks noChangeArrowheads="1"/>
              </p:cNvSpPr>
              <p:nvPr/>
            </p:nvSpPr>
            <p:spPr bwMode="auto">
              <a:xfrm>
                <a:off x="2411" y="1879"/>
                <a:ext cx="5"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9" name="Rectangle 1131"/>
              <p:cNvSpPr>
                <a:spLocks noChangeArrowheads="1"/>
              </p:cNvSpPr>
              <p:nvPr/>
            </p:nvSpPr>
            <p:spPr bwMode="auto">
              <a:xfrm>
                <a:off x="241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0" name="Rectangle 1132"/>
              <p:cNvSpPr>
                <a:spLocks noChangeArrowheads="1"/>
              </p:cNvSpPr>
              <p:nvPr/>
            </p:nvSpPr>
            <p:spPr bwMode="auto">
              <a:xfrm>
                <a:off x="242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1" name="Rectangle 1133"/>
              <p:cNvSpPr>
                <a:spLocks noChangeArrowheads="1"/>
              </p:cNvSpPr>
              <p:nvPr/>
            </p:nvSpPr>
            <p:spPr bwMode="auto">
              <a:xfrm>
                <a:off x="242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2" name="Rectangle 1134"/>
              <p:cNvSpPr>
                <a:spLocks noChangeArrowheads="1"/>
              </p:cNvSpPr>
              <p:nvPr/>
            </p:nvSpPr>
            <p:spPr bwMode="auto">
              <a:xfrm>
                <a:off x="242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3" name="Rectangle 1135"/>
              <p:cNvSpPr>
                <a:spLocks noChangeArrowheads="1"/>
              </p:cNvSpPr>
              <p:nvPr/>
            </p:nvSpPr>
            <p:spPr bwMode="auto">
              <a:xfrm>
                <a:off x="243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4" name="Rectangle 1136"/>
              <p:cNvSpPr>
                <a:spLocks noChangeArrowheads="1"/>
              </p:cNvSpPr>
              <p:nvPr/>
            </p:nvSpPr>
            <p:spPr bwMode="auto">
              <a:xfrm>
                <a:off x="243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5" name="Rectangle 1137"/>
              <p:cNvSpPr>
                <a:spLocks noChangeArrowheads="1"/>
              </p:cNvSpPr>
              <p:nvPr/>
            </p:nvSpPr>
            <p:spPr bwMode="auto">
              <a:xfrm>
                <a:off x="244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6" name="Rectangle 1138"/>
              <p:cNvSpPr>
                <a:spLocks noChangeArrowheads="1"/>
              </p:cNvSpPr>
              <p:nvPr/>
            </p:nvSpPr>
            <p:spPr bwMode="auto">
              <a:xfrm>
                <a:off x="244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7" name="Rectangle 1139"/>
              <p:cNvSpPr>
                <a:spLocks noChangeArrowheads="1"/>
              </p:cNvSpPr>
              <p:nvPr/>
            </p:nvSpPr>
            <p:spPr bwMode="auto">
              <a:xfrm>
                <a:off x="245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8" name="Rectangle 1140"/>
              <p:cNvSpPr>
                <a:spLocks noChangeArrowheads="1"/>
              </p:cNvSpPr>
              <p:nvPr/>
            </p:nvSpPr>
            <p:spPr bwMode="auto">
              <a:xfrm>
                <a:off x="2456" y="1879"/>
                <a:ext cx="5"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9" name="Rectangle 1141"/>
              <p:cNvSpPr>
                <a:spLocks noChangeArrowheads="1"/>
              </p:cNvSpPr>
              <p:nvPr/>
            </p:nvSpPr>
            <p:spPr bwMode="auto">
              <a:xfrm>
                <a:off x="246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0" name="Rectangle 1142"/>
              <p:cNvSpPr>
                <a:spLocks noChangeArrowheads="1"/>
              </p:cNvSpPr>
              <p:nvPr/>
            </p:nvSpPr>
            <p:spPr bwMode="auto">
              <a:xfrm>
                <a:off x="246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1" name="Rectangle 1143"/>
              <p:cNvSpPr>
                <a:spLocks noChangeArrowheads="1"/>
              </p:cNvSpPr>
              <p:nvPr/>
            </p:nvSpPr>
            <p:spPr bwMode="auto">
              <a:xfrm>
                <a:off x="246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2" name="Rectangle 1144"/>
              <p:cNvSpPr>
                <a:spLocks noChangeArrowheads="1"/>
              </p:cNvSpPr>
              <p:nvPr/>
            </p:nvSpPr>
            <p:spPr bwMode="auto">
              <a:xfrm>
                <a:off x="247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3" name="Rectangle 1145"/>
              <p:cNvSpPr>
                <a:spLocks noChangeArrowheads="1"/>
              </p:cNvSpPr>
              <p:nvPr/>
            </p:nvSpPr>
            <p:spPr bwMode="auto">
              <a:xfrm>
                <a:off x="248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4" name="Rectangle 1146"/>
              <p:cNvSpPr>
                <a:spLocks noChangeArrowheads="1"/>
              </p:cNvSpPr>
              <p:nvPr/>
            </p:nvSpPr>
            <p:spPr bwMode="auto">
              <a:xfrm>
                <a:off x="248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5" name="Rectangle 1147"/>
              <p:cNvSpPr>
                <a:spLocks noChangeArrowheads="1"/>
              </p:cNvSpPr>
              <p:nvPr/>
            </p:nvSpPr>
            <p:spPr bwMode="auto">
              <a:xfrm>
                <a:off x="249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6" name="Rectangle 1148"/>
              <p:cNvSpPr>
                <a:spLocks noChangeArrowheads="1"/>
              </p:cNvSpPr>
              <p:nvPr/>
            </p:nvSpPr>
            <p:spPr bwMode="auto">
              <a:xfrm>
                <a:off x="249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7" name="Rectangle 1149"/>
              <p:cNvSpPr>
                <a:spLocks noChangeArrowheads="1"/>
              </p:cNvSpPr>
              <p:nvPr/>
            </p:nvSpPr>
            <p:spPr bwMode="auto">
              <a:xfrm>
                <a:off x="2501" y="1879"/>
                <a:ext cx="5"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8" name="Rectangle 1150"/>
              <p:cNvSpPr>
                <a:spLocks noChangeArrowheads="1"/>
              </p:cNvSpPr>
              <p:nvPr/>
            </p:nvSpPr>
            <p:spPr bwMode="auto">
              <a:xfrm>
                <a:off x="2141" y="1879"/>
                <a:ext cx="365"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29" name="Rectangle 1152"/>
              <p:cNvSpPr>
                <a:spLocks noChangeArrowheads="1"/>
              </p:cNvSpPr>
              <p:nvPr/>
            </p:nvSpPr>
            <p:spPr bwMode="auto">
              <a:xfrm>
                <a:off x="2192" y="1881"/>
                <a:ext cx="2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Compo</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nent</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930" name="Line 1153"/>
              <p:cNvSpPr>
                <a:spLocks noChangeShapeType="1"/>
              </p:cNvSpPr>
              <p:nvPr/>
            </p:nvSpPr>
            <p:spPr bwMode="auto">
              <a:xfrm>
                <a:off x="2141" y="2067"/>
                <a:ext cx="36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31" name="Rectangle 1155"/>
              <p:cNvSpPr>
                <a:spLocks noChangeArrowheads="1"/>
              </p:cNvSpPr>
              <p:nvPr/>
            </p:nvSpPr>
            <p:spPr bwMode="auto">
              <a:xfrm>
                <a:off x="2201" y="2096"/>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source</a:t>
                </a:r>
                <a:r>
                  <a:rPr kumimoji="0" lang="de-DE" altLang="de-DE" sz="500" b="0" i="0" u="none" strike="noStrike" cap="none" normalizeH="0" baseline="0" dirty="0">
                    <a:ln>
                      <a:noFill/>
                    </a:ln>
                    <a:solidFill>
                      <a:srgbClr val="8B0000"/>
                    </a:solidFill>
                    <a:effectLst/>
                    <a:latin typeface="Arial" panose="020B0604020202020204" pitchFamily="34" charset="0"/>
                  </a:rPr>
                  <a:t>  :URI</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32" name="Rectangle 1158"/>
              <p:cNvSpPr>
                <a:spLocks noChangeArrowheads="1"/>
              </p:cNvSpPr>
              <p:nvPr/>
            </p:nvSpPr>
            <p:spPr bwMode="auto">
              <a:xfrm>
                <a:off x="2201" y="2149"/>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33" name="Rectangle 1160"/>
              <p:cNvSpPr>
                <a:spLocks noChangeArrowheads="1"/>
              </p:cNvSpPr>
              <p:nvPr/>
            </p:nvSpPr>
            <p:spPr bwMode="auto">
              <a:xfrm>
                <a:off x="2452"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4" name="Rectangle 1161"/>
              <p:cNvSpPr>
                <a:spLocks noChangeArrowheads="1"/>
              </p:cNvSpPr>
              <p:nvPr/>
            </p:nvSpPr>
            <p:spPr bwMode="auto">
              <a:xfrm>
                <a:off x="2452"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35" name="Rectangle 1162"/>
              <p:cNvSpPr>
                <a:spLocks noChangeArrowheads="1"/>
              </p:cNvSpPr>
              <p:nvPr/>
            </p:nvSpPr>
            <p:spPr bwMode="auto">
              <a:xfrm>
                <a:off x="2440"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6" name="Rectangle 1163"/>
              <p:cNvSpPr>
                <a:spLocks noChangeArrowheads="1"/>
              </p:cNvSpPr>
              <p:nvPr/>
            </p:nvSpPr>
            <p:spPr bwMode="auto">
              <a:xfrm>
                <a:off x="2628"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7" name="Rectangle 1164"/>
              <p:cNvSpPr>
                <a:spLocks noChangeArrowheads="1"/>
              </p:cNvSpPr>
              <p:nvPr/>
            </p:nvSpPr>
            <p:spPr bwMode="auto">
              <a:xfrm>
                <a:off x="2632"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8" name="Rectangle 1165"/>
              <p:cNvSpPr>
                <a:spLocks noChangeArrowheads="1"/>
              </p:cNvSpPr>
              <p:nvPr/>
            </p:nvSpPr>
            <p:spPr bwMode="auto">
              <a:xfrm>
                <a:off x="2636" y="1310"/>
                <a:ext cx="5"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9" name="Rectangle 1166"/>
              <p:cNvSpPr>
                <a:spLocks noChangeArrowheads="1"/>
              </p:cNvSpPr>
              <p:nvPr/>
            </p:nvSpPr>
            <p:spPr bwMode="auto">
              <a:xfrm>
                <a:off x="2641"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0" name="Rectangle 1167"/>
              <p:cNvSpPr>
                <a:spLocks noChangeArrowheads="1"/>
              </p:cNvSpPr>
              <p:nvPr/>
            </p:nvSpPr>
            <p:spPr bwMode="auto">
              <a:xfrm>
                <a:off x="2645" y="1310"/>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1" name="Rectangle 1168"/>
              <p:cNvSpPr>
                <a:spLocks noChangeArrowheads="1"/>
              </p:cNvSpPr>
              <p:nvPr/>
            </p:nvSpPr>
            <p:spPr bwMode="auto">
              <a:xfrm>
                <a:off x="2649"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2" name="Rectangle 1169"/>
              <p:cNvSpPr>
                <a:spLocks noChangeArrowheads="1"/>
              </p:cNvSpPr>
              <p:nvPr/>
            </p:nvSpPr>
            <p:spPr bwMode="auto">
              <a:xfrm>
                <a:off x="2657"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3" name="Rectangle 1170"/>
              <p:cNvSpPr>
                <a:spLocks noChangeArrowheads="1"/>
              </p:cNvSpPr>
              <p:nvPr/>
            </p:nvSpPr>
            <p:spPr bwMode="auto">
              <a:xfrm>
                <a:off x="2661"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4" name="Rectangle 1171"/>
              <p:cNvSpPr>
                <a:spLocks noChangeArrowheads="1"/>
              </p:cNvSpPr>
              <p:nvPr/>
            </p:nvSpPr>
            <p:spPr bwMode="auto">
              <a:xfrm>
                <a:off x="2665"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5" name="Rectangle 1172"/>
              <p:cNvSpPr>
                <a:spLocks noChangeArrowheads="1"/>
              </p:cNvSpPr>
              <p:nvPr/>
            </p:nvSpPr>
            <p:spPr bwMode="auto">
              <a:xfrm>
                <a:off x="2673"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6" name="Rectangle 1173"/>
              <p:cNvSpPr>
                <a:spLocks noChangeArrowheads="1"/>
              </p:cNvSpPr>
              <p:nvPr/>
            </p:nvSpPr>
            <p:spPr bwMode="auto">
              <a:xfrm>
                <a:off x="2677"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7" name="Rectangle 1174"/>
              <p:cNvSpPr>
                <a:spLocks noChangeArrowheads="1"/>
              </p:cNvSpPr>
              <p:nvPr/>
            </p:nvSpPr>
            <p:spPr bwMode="auto">
              <a:xfrm>
                <a:off x="2681" y="1310"/>
                <a:ext cx="5"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8" name="Rectangle 1175"/>
              <p:cNvSpPr>
                <a:spLocks noChangeArrowheads="1"/>
              </p:cNvSpPr>
              <p:nvPr/>
            </p:nvSpPr>
            <p:spPr bwMode="auto">
              <a:xfrm>
                <a:off x="2686"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9" name="Rectangle 1176"/>
              <p:cNvSpPr>
                <a:spLocks noChangeArrowheads="1"/>
              </p:cNvSpPr>
              <p:nvPr/>
            </p:nvSpPr>
            <p:spPr bwMode="auto">
              <a:xfrm>
                <a:off x="2690" y="1310"/>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0" name="Rectangle 1177"/>
              <p:cNvSpPr>
                <a:spLocks noChangeArrowheads="1"/>
              </p:cNvSpPr>
              <p:nvPr/>
            </p:nvSpPr>
            <p:spPr bwMode="auto">
              <a:xfrm>
                <a:off x="2694"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1" name="Rectangle 1178"/>
              <p:cNvSpPr>
                <a:spLocks noChangeArrowheads="1"/>
              </p:cNvSpPr>
              <p:nvPr/>
            </p:nvSpPr>
            <p:spPr bwMode="auto">
              <a:xfrm>
                <a:off x="2698"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2" name="Rectangle 1179"/>
              <p:cNvSpPr>
                <a:spLocks noChangeArrowheads="1"/>
              </p:cNvSpPr>
              <p:nvPr/>
            </p:nvSpPr>
            <p:spPr bwMode="auto">
              <a:xfrm>
                <a:off x="2702"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3" name="Rectangle 1180"/>
              <p:cNvSpPr>
                <a:spLocks noChangeArrowheads="1"/>
              </p:cNvSpPr>
              <p:nvPr/>
            </p:nvSpPr>
            <p:spPr bwMode="auto">
              <a:xfrm>
                <a:off x="2706"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4" name="Rectangle 1181"/>
              <p:cNvSpPr>
                <a:spLocks noChangeArrowheads="1"/>
              </p:cNvSpPr>
              <p:nvPr/>
            </p:nvSpPr>
            <p:spPr bwMode="auto">
              <a:xfrm>
                <a:off x="2710"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5" name="Rectangle 1182"/>
              <p:cNvSpPr>
                <a:spLocks noChangeArrowheads="1"/>
              </p:cNvSpPr>
              <p:nvPr/>
            </p:nvSpPr>
            <p:spPr bwMode="auto">
              <a:xfrm>
                <a:off x="2714"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6" name="Rectangle 1183"/>
              <p:cNvSpPr>
                <a:spLocks noChangeArrowheads="1"/>
              </p:cNvSpPr>
              <p:nvPr/>
            </p:nvSpPr>
            <p:spPr bwMode="auto">
              <a:xfrm>
                <a:off x="2718"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7" name="Rectangle 1184"/>
              <p:cNvSpPr>
                <a:spLocks noChangeArrowheads="1"/>
              </p:cNvSpPr>
              <p:nvPr/>
            </p:nvSpPr>
            <p:spPr bwMode="auto">
              <a:xfrm>
                <a:off x="2722"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8" name="Rectangle 1185"/>
              <p:cNvSpPr>
                <a:spLocks noChangeArrowheads="1"/>
              </p:cNvSpPr>
              <p:nvPr/>
            </p:nvSpPr>
            <p:spPr bwMode="auto">
              <a:xfrm>
                <a:off x="2726" y="1310"/>
                <a:ext cx="5"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9" name="Rectangle 1186"/>
              <p:cNvSpPr>
                <a:spLocks noChangeArrowheads="1"/>
              </p:cNvSpPr>
              <p:nvPr/>
            </p:nvSpPr>
            <p:spPr bwMode="auto">
              <a:xfrm>
                <a:off x="2731"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0" name="Rectangle 1187"/>
              <p:cNvSpPr>
                <a:spLocks noChangeArrowheads="1"/>
              </p:cNvSpPr>
              <p:nvPr/>
            </p:nvSpPr>
            <p:spPr bwMode="auto">
              <a:xfrm>
                <a:off x="2735" y="1310"/>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1" name="Rectangle 1188"/>
              <p:cNvSpPr>
                <a:spLocks noChangeArrowheads="1"/>
              </p:cNvSpPr>
              <p:nvPr/>
            </p:nvSpPr>
            <p:spPr bwMode="auto">
              <a:xfrm>
                <a:off x="2739"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2" name="Rectangle 1189"/>
              <p:cNvSpPr>
                <a:spLocks noChangeArrowheads="1"/>
              </p:cNvSpPr>
              <p:nvPr/>
            </p:nvSpPr>
            <p:spPr bwMode="auto">
              <a:xfrm>
                <a:off x="2743"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3" name="Rectangle 1190"/>
              <p:cNvSpPr>
                <a:spLocks noChangeArrowheads="1"/>
              </p:cNvSpPr>
              <p:nvPr/>
            </p:nvSpPr>
            <p:spPr bwMode="auto">
              <a:xfrm>
                <a:off x="2751"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4" name="Rectangle 1191"/>
              <p:cNvSpPr>
                <a:spLocks noChangeArrowheads="1"/>
              </p:cNvSpPr>
              <p:nvPr/>
            </p:nvSpPr>
            <p:spPr bwMode="auto">
              <a:xfrm>
                <a:off x="2755"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5" name="Rectangle 1192"/>
              <p:cNvSpPr>
                <a:spLocks noChangeArrowheads="1"/>
              </p:cNvSpPr>
              <p:nvPr/>
            </p:nvSpPr>
            <p:spPr bwMode="auto">
              <a:xfrm>
                <a:off x="2759"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6" name="Rectangle 1193"/>
              <p:cNvSpPr>
                <a:spLocks noChangeArrowheads="1"/>
              </p:cNvSpPr>
              <p:nvPr/>
            </p:nvSpPr>
            <p:spPr bwMode="auto">
              <a:xfrm>
                <a:off x="2763"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7" name="Rectangle 1194"/>
              <p:cNvSpPr>
                <a:spLocks noChangeArrowheads="1"/>
              </p:cNvSpPr>
              <p:nvPr/>
            </p:nvSpPr>
            <p:spPr bwMode="auto">
              <a:xfrm>
                <a:off x="2767" y="1310"/>
                <a:ext cx="9"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8" name="Rectangle 1195"/>
              <p:cNvSpPr>
                <a:spLocks noChangeArrowheads="1"/>
              </p:cNvSpPr>
              <p:nvPr/>
            </p:nvSpPr>
            <p:spPr bwMode="auto">
              <a:xfrm>
                <a:off x="2776"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9" name="Rectangle 1196"/>
              <p:cNvSpPr>
                <a:spLocks noChangeArrowheads="1"/>
              </p:cNvSpPr>
              <p:nvPr/>
            </p:nvSpPr>
            <p:spPr bwMode="auto">
              <a:xfrm>
                <a:off x="2780" y="1310"/>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0" name="Rectangle 1197"/>
              <p:cNvSpPr>
                <a:spLocks noChangeArrowheads="1"/>
              </p:cNvSpPr>
              <p:nvPr/>
            </p:nvSpPr>
            <p:spPr bwMode="auto">
              <a:xfrm>
                <a:off x="2788"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1" name="Rectangle 1198"/>
              <p:cNvSpPr>
                <a:spLocks noChangeArrowheads="1"/>
              </p:cNvSpPr>
              <p:nvPr/>
            </p:nvSpPr>
            <p:spPr bwMode="auto">
              <a:xfrm>
                <a:off x="2792"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2" name="Rectangle 1199"/>
              <p:cNvSpPr>
                <a:spLocks noChangeArrowheads="1"/>
              </p:cNvSpPr>
              <p:nvPr/>
            </p:nvSpPr>
            <p:spPr bwMode="auto">
              <a:xfrm>
                <a:off x="2796"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3" name="Rectangle 1200"/>
              <p:cNvSpPr>
                <a:spLocks noChangeArrowheads="1"/>
              </p:cNvSpPr>
              <p:nvPr/>
            </p:nvSpPr>
            <p:spPr bwMode="auto">
              <a:xfrm>
                <a:off x="2800"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4" name="Rectangle 1201"/>
              <p:cNvSpPr>
                <a:spLocks noChangeArrowheads="1"/>
              </p:cNvSpPr>
              <p:nvPr/>
            </p:nvSpPr>
            <p:spPr bwMode="auto">
              <a:xfrm>
                <a:off x="2440"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75" name="Rectangle 1203"/>
              <p:cNvSpPr>
                <a:spLocks noChangeArrowheads="1"/>
              </p:cNvSpPr>
              <p:nvPr/>
            </p:nvSpPr>
            <p:spPr bwMode="auto">
              <a:xfrm>
                <a:off x="2429" y="1339"/>
                <a:ext cx="40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Connector</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976" name="Line 1204"/>
              <p:cNvSpPr>
                <a:spLocks noChangeShapeType="1"/>
              </p:cNvSpPr>
              <p:nvPr/>
            </p:nvSpPr>
            <p:spPr bwMode="auto">
              <a:xfrm>
                <a:off x="2440"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77" name="Rectangle 1206"/>
              <p:cNvSpPr>
                <a:spLocks noChangeArrowheads="1"/>
              </p:cNvSpPr>
              <p:nvPr/>
            </p:nvSpPr>
            <p:spPr bwMode="auto">
              <a:xfrm>
                <a:off x="2500" y="1478"/>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78" name="Rectangle 1209"/>
              <p:cNvSpPr>
                <a:spLocks noChangeArrowheads="1"/>
              </p:cNvSpPr>
              <p:nvPr/>
            </p:nvSpPr>
            <p:spPr bwMode="auto">
              <a:xfrm>
                <a:off x="2500" y="1531"/>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kind  :enum</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979" name="Rectangle 1211"/>
              <p:cNvSpPr>
                <a:spLocks noChangeArrowheads="1"/>
              </p:cNvSpPr>
              <p:nvPr/>
            </p:nvSpPr>
            <p:spPr bwMode="auto">
              <a:xfrm>
                <a:off x="832" y="2501"/>
                <a:ext cx="753"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80" name="Rectangle 1212"/>
              <p:cNvSpPr>
                <a:spLocks noChangeArrowheads="1"/>
              </p:cNvSpPr>
              <p:nvPr/>
            </p:nvSpPr>
            <p:spPr bwMode="auto">
              <a:xfrm>
                <a:off x="832" y="2501"/>
                <a:ext cx="753"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grpSp>
          <p:nvGrpSpPr>
            <p:cNvPr id="511" name="Group 1414"/>
            <p:cNvGrpSpPr>
              <a:grpSpLocks/>
            </p:cNvGrpSpPr>
            <p:nvPr/>
          </p:nvGrpSpPr>
          <p:grpSpPr bwMode="auto">
            <a:xfrm>
              <a:off x="431" y="778"/>
              <a:ext cx="2410" cy="2075"/>
              <a:chOff x="431" y="778"/>
              <a:chExt cx="2410" cy="2075"/>
            </a:xfrm>
          </p:grpSpPr>
          <p:sp>
            <p:nvSpPr>
              <p:cNvPr id="610" name="Rectangle 1214"/>
              <p:cNvSpPr>
                <a:spLocks noChangeArrowheads="1"/>
              </p:cNvSpPr>
              <p:nvPr/>
            </p:nvSpPr>
            <p:spPr bwMode="auto">
              <a:xfrm>
                <a:off x="820" y="2489"/>
                <a:ext cx="393"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1" name="Rectangle 1215"/>
              <p:cNvSpPr>
                <a:spLocks noChangeArrowheads="1"/>
              </p:cNvSpPr>
              <p:nvPr/>
            </p:nvSpPr>
            <p:spPr bwMode="auto">
              <a:xfrm>
                <a:off x="1213" y="2489"/>
                <a:ext cx="20"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2" name="Rectangle 1216"/>
              <p:cNvSpPr>
                <a:spLocks noChangeArrowheads="1"/>
              </p:cNvSpPr>
              <p:nvPr/>
            </p:nvSpPr>
            <p:spPr bwMode="auto">
              <a:xfrm>
                <a:off x="1233" y="2489"/>
                <a:ext cx="17"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3" name="Rectangle 1217"/>
              <p:cNvSpPr>
                <a:spLocks noChangeArrowheads="1"/>
              </p:cNvSpPr>
              <p:nvPr/>
            </p:nvSpPr>
            <p:spPr bwMode="auto">
              <a:xfrm>
                <a:off x="1250" y="2489"/>
                <a:ext cx="20" cy="364"/>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4" name="Rectangle 1218"/>
              <p:cNvSpPr>
                <a:spLocks noChangeArrowheads="1"/>
              </p:cNvSpPr>
              <p:nvPr/>
            </p:nvSpPr>
            <p:spPr bwMode="auto">
              <a:xfrm>
                <a:off x="1270" y="2489"/>
                <a:ext cx="16"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5" name="Rectangle 1219"/>
              <p:cNvSpPr>
                <a:spLocks noChangeArrowheads="1"/>
              </p:cNvSpPr>
              <p:nvPr/>
            </p:nvSpPr>
            <p:spPr bwMode="auto">
              <a:xfrm>
                <a:off x="1286" y="2489"/>
                <a:ext cx="21"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6" name="Rectangle 1220"/>
              <p:cNvSpPr>
                <a:spLocks noChangeArrowheads="1"/>
              </p:cNvSpPr>
              <p:nvPr/>
            </p:nvSpPr>
            <p:spPr bwMode="auto">
              <a:xfrm>
                <a:off x="1307" y="2489"/>
                <a:ext cx="20"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7" name="Rectangle 1221"/>
              <p:cNvSpPr>
                <a:spLocks noChangeArrowheads="1"/>
              </p:cNvSpPr>
              <p:nvPr/>
            </p:nvSpPr>
            <p:spPr bwMode="auto">
              <a:xfrm>
                <a:off x="1327" y="2489"/>
                <a:ext cx="17"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8" name="Rectangle 1222"/>
              <p:cNvSpPr>
                <a:spLocks noChangeArrowheads="1"/>
              </p:cNvSpPr>
              <p:nvPr/>
            </p:nvSpPr>
            <p:spPr bwMode="auto">
              <a:xfrm>
                <a:off x="1344" y="2489"/>
                <a:ext cx="20"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9" name="Rectangle 1223"/>
              <p:cNvSpPr>
                <a:spLocks noChangeArrowheads="1"/>
              </p:cNvSpPr>
              <p:nvPr/>
            </p:nvSpPr>
            <p:spPr bwMode="auto">
              <a:xfrm>
                <a:off x="1364" y="2489"/>
                <a:ext cx="16"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0" name="Rectangle 1224"/>
              <p:cNvSpPr>
                <a:spLocks noChangeArrowheads="1"/>
              </p:cNvSpPr>
              <p:nvPr/>
            </p:nvSpPr>
            <p:spPr bwMode="auto">
              <a:xfrm>
                <a:off x="1380" y="2489"/>
                <a:ext cx="21"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1" name="Rectangle 1225"/>
              <p:cNvSpPr>
                <a:spLocks noChangeArrowheads="1"/>
              </p:cNvSpPr>
              <p:nvPr/>
            </p:nvSpPr>
            <p:spPr bwMode="auto">
              <a:xfrm>
                <a:off x="1401" y="2489"/>
                <a:ext cx="16"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2" name="Rectangle 1226"/>
              <p:cNvSpPr>
                <a:spLocks noChangeArrowheads="1"/>
              </p:cNvSpPr>
              <p:nvPr/>
            </p:nvSpPr>
            <p:spPr bwMode="auto">
              <a:xfrm>
                <a:off x="1417" y="2489"/>
                <a:ext cx="13"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3" name="Rectangle 1227"/>
              <p:cNvSpPr>
                <a:spLocks noChangeArrowheads="1"/>
              </p:cNvSpPr>
              <p:nvPr/>
            </p:nvSpPr>
            <p:spPr bwMode="auto">
              <a:xfrm>
                <a:off x="1430" y="2489"/>
                <a:ext cx="16"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4" name="Rectangle 1228"/>
              <p:cNvSpPr>
                <a:spLocks noChangeArrowheads="1"/>
              </p:cNvSpPr>
              <p:nvPr/>
            </p:nvSpPr>
            <p:spPr bwMode="auto">
              <a:xfrm>
                <a:off x="1446" y="2489"/>
                <a:ext cx="20"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5" name="Rectangle 1229"/>
              <p:cNvSpPr>
                <a:spLocks noChangeArrowheads="1"/>
              </p:cNvSpPr>
              <p:nvPr/>
            </p:nvSpPr>
            <p:spPr bwMode="auto">
              <a:xfrm>
                <a:off x="1466" y="2489"/>
                <a:ext cx="21"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6" name="Rectangle 1230"/>
              <p:cNvSpPr>
                <a:spLocks noChangeArrowheads="1"/>
              </p:cNvSpPr>
              <p:nvPr/>
            </p:nvSpPr>
            <p:spPr bwMode="auto">
              <a:xfrm>
                <a:off x="1487" y="2489"/>
                <a:ext cx="2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7" name="Rectangle 1231"/>
              <p:cNvSpPr>
                <a:spLocks noChangeArrowheads="1"/>
              </p:cNvSpPr>
              <p:nvPr/>
            </p:nvSpPr>
            <p:spPr bwMode="auto">
              <a:xfrm>
                <a:off x="1511" y="2489"/>
                <a:ext cx="21"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8" name="Rectangle 1232"/>
              <p:cNvSpPr>
                <a:spLocks noChangeArrowheads="1"/>
              </p:cNvSpPr>
              <p:nvPr/>
            </p:nvSpPr>
            <p:spPr bwMode="auto">
              <a:xfrm>
                <a:off x="1532" y="2489"/>
                <a:ext cx="20" cy="364"/>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9" name="Rectangle 1233"/>
              <p:cNvSpPr>
                <a:spLocks noChangeArrowheads="1"/>
              </p:cNvSpPr>
              <p:nvPr/>
            </p:nvSpPr>
            <p:spPr bwMode="auto">
              <a:xfrm>
                <a:off x="1552" y="2489"/>
                <a:ext cx="17"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0" name="Rectangle 1234"/>
              <p:cNvSpPr>
                <a:spLocks noChangeArrowheads="1"/>
              </p:cNvSpPr>
              <p:nvPr/>
            </p:nvSpPr>
            <p:spPr bwMode="auto">
              <a:xfrm>
                <a:off x="1569" y="2489"/>
                <a:ext cx="4" cy="364"/>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1" name="Rectangle 1235"/>
              <p:cNvSpPr>
                <a:spLocks noChangeArrowheads="1"/>
              </p:cNvSpPr>
              <p:nvPr/>
            </p:nvSpPr>
            <p:spPr bwMode="auto">
              <a:xfrm>
                <a:off x="820" y="2489"/>
                <a:ext cx="753"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2" name="Rectangle 1237"/>
              <p:cNvSpPr>
                <a:spLocks noChangeArrowheads="1"/>
              </p:cNvSpPr>
              <p:nvPr/>
            </p:nvSpPr>
            <p:spPr bwMode="auto">
              <a:xfrm>
                <a:off x="974" y="2513"/>
                <a:ext cx="4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633" name="Line 1238"/>
              <p:cNvSpPr>
                <a:spLocks noChangeShapeType="1"/>
              </p:cNvSpPr>
              <p:nvPr/>
            </p:nvSpPr>
            <p:spPr bwMode="auto">
              <a:xfrm>
                <a:off x="820" y="2640"/>
                <a:ext cx="75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4" name="Rectangle 1240"/>
              <p:cNvSpPr>
                <a:spLocks noChangeArrowheads="1"/>
              </p:cNvSpPr>
              <p:nvPr/>
            </p:nvSpPr>
            <p:spPr bwMode="auto">
              <a:xfrm>
                <a:off x="910" y="2656"/>
                <a:ext cx="687"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35" name="Rectangle 1242"/>
              <p:cNvSpPr>
                <a:spLocks noChangeArrowheads="1"/>
              </p:cNvSpPr>
              <p:nvPr/>
            </p:nvSpPr>
            <p:spPr bwMode="auto">
              <a:xfrm>
                <a:off x="628" y="799"/>
                <a:ext cx="548"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6" name="Rectangle 1243"/>
              <p:cNvSpPr>
                <a:spLocks noChangeArrowheads="1"/>
              </p:cNvSpPr>
              <p:nvPr/>
            </p:nvSpPr>
            <p:spPr bwMode="auto">
              <a:xfrm>
                <a:off x="628" y="799"/>
                <a:ext cx="548"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7" name="Rectangle 1244"/>
              <p:cNvSpPr>
                <a:spLocks noChangeArrowheads="1"/>
              </p:cNvSpPr>
              <p:nvPr/>
            </p:nvSpPr>
            <p:spPr bwMode="auto">
              <a:xfrm>
                <a:off x="615" y="786"/>
                <a:ext cx="287" cy="36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8" name="Rectangle 1245"/>
              <p:cNvSpPr>
                <a:spLocks noChangeArrowheads="1"/>
              </p:cNvSpPr>
              <p:nvPr/>
            </p:nvSpPr>
            <p:spPr bwMode="auto">
              <a:xfrm>
                <a:off x="902" y="786"/>
                <a:ext cx="12" cy="36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39" name="Rectangle 1246"/>
              <p:cNvSpPr>
                <a:spLocks noChangeArrowheads="1"/>
              </p:cNvSpPr>
              <p:nvPr/>
            </p:nvSpPr>
            <p:spPr bwMode="auto">
              <a:xfrm>
                <a:off x="914" y="786"/>
                <a:ext cx="16" cy="365"/>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0" name="Rectangle 1247"/>
              <p:cNvSpPr>
                <a:spLocks noChangeArrowheads="1"/>
              </p:cNvSpPr>
              <p:nvPr/>
            </p:nvSpPr>
            <p:spPr bwMode="auto">
              <a:xfrm>
                <a:off x="930" y="786"/>
                <a:ext cx="17" cy="36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1" name="Rectangle 1248"/>
              <p:cNvSpPr>
                <a:spLocks noChangeArrowheads="1"/>
              </p:cNvSpPr>
              <p:nvPr/>
            </p:nvSpPr>
            <p:spPr bwMode="auto">
              <a:xfrm>
                <a:off x="947" y="786"/>
                <a:ext cx="16" cy="36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2" name="Rectangle 1249"/>
              <p:cNvSpPr>
                <a:spLocks noChangeArrowheads="1"/>
              </p:cNvSpPr>
              <p:nvPr/>
            </p:nvSpPr>
            <p:spPr bwMode="auto">
              <a:xfrm>
                <a:off x="963" y="786"/>
                <a:ext cx="12" cy="365"/>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3" name="Rectangle 1250"/>
              <p:cNvSpPr>
                <a:spLocks noChangeArrowheads="1"/>
              </p:cNvSpPr>
              <p:nvPr/>
            </p:nvSpPr>
            <p:spPr bwMode="auto">
              <a:xfrm>
                <a:off x="975" y="786"/>
                <a:ext cx="17" cy="36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4" name="Rectangle 1251"/>
              <p:cNvSpPr>
                <a:spLocks noChangeArrowheads="1"/>
              </p:cNvSpPr>
              <p:nvPr/>
            </p:nvSpPr>
            <p:spPr bwMode="auto">
              <a:xfrm>
                <a:off x="992" y="786"/>
                <a:ext cx="16" cy="36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5" name="Rectangle 1252"/>
              <p:cNvSpPr>
                <a:spLocks noChangeArrowheads="1"/>
              </p:cNvSpPr>
              <p:nvPr/>
            </p:nvSpPr>
            <p:spPr bwMode="auto">
              <a:xfrm>
                <a:off x="1008" y="786"/>
                <a:ext cx="17" cy="365"/>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6" name="Rectangle 1253"/>
              <p:cNvSpPr>
                <a:spLocks noChangeArrowheads="1"/>
              </p:cNvSpPr>
              <p:nvPr/>
            </p:nvSpPr>
            <p:spPr bwMode="auto">
              <a:xfrm>
                <a:off x="1025" y="786"/>
                <a:ext cx="16" cy="36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7" name="Rectangle 1254"/>
              <p:cNvSpPr>
                <a:spLocks noChangeArrowheads="1"/>
              </p:cNvSpPr>
              <p:nvPr/>
            </p:nvSpPr>
            <p:spPr bwMode="auto">
              <a:xfrm>
                <a:off x="1041" y="786"/>
                <a:ext cx="12" cy="36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8" name="Rectangle 1255"/>
              <p:cNvSpPr>
                <a:spLocks noChangeArrowheads="1"/>
              </p:cNvSpPr>
              <p:nvPr/>
            </p:nvSpPr>
            <p:spPr bwMode="auto">
              <a:xfrm>
                <a:off x="1053" y="786"/>
                <a:ext cx="12" cy="36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49" name="Rectangle 1256"/>
              <p:cNvSpPr>
                <a:spLocks noChangeArrowheads="1"/>
              </p:cNvSpPr>
              <p:nvPr/>
            </p:nvSpPr>
            <p:spPr bwMode="auto">
              <a:xfrm>
                <a:off x="1065" y="786"/>
                <a:ext cx="17" cy="36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0" name="Rectangle 1257"/>
              <p:cNvSpPr>
                <a:spLocks noChangeArrowheads="1"/>
              </p:cNvSpPr>
              <p:nvPr/>
            </p:nvSpPr>
            <p:spPr bwMode="auto">
              <a:xfrm>
                <a:off x="1082" y="786"/>
                <a:ext cx="12" cy="36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1" name="Rectangle 1258"/>
              <p:cNvSpPr>
                <a:spLocks noChangeArrowheads="1"/>
              </p:cNvSpPr>
              <p:nvPr/>
            </p:nvSpPr>
            <p:spPr bwMode="auto">
              <a:xfrm>
                <a:off x="1094" y="786"/>
                <a:ext cx="16" cy="36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2" name="Rectangle 1259"/>
              <p:cNvSpPr>
                <a:spLocks noChangeArrowheads="1"/>
              </p:cNvSpPr>
              <p:nvPr/>
            </p:nvSpPr>
            <p:spPr bwMode="auto">
              <a:xfrm>
                <a:off x="1110" y="786"/>
                <a:ext cx="17" cy="36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3" name="Rectangle 1260"/>
              <p:cNvSpPr>
                <a:spLocks noChangeArrowheads="1"/>
              </p:cNvSpPr>
              <p:nvPr/>
            </p:nvSpPr>
            <p:spPr bwMode="auto">
              <a:xfrm>
                <a:off x="1127" y="786"/>
                <a:ext cx="16" cy="36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4" name="Rectangle 1261"/>
              <p:cNvSpPr>
                <a:spLocks noChangeArrowheads="1"/>
              </p:cNvSpPr>
              <p:nvPr/>
            </p:nvSpPr>
            <p:spPr bwMode="auto">
              <a:xfrm>
                <a:off x="1143" y="786"/>
                <a:ext cx="12" cy="36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5" name="Rectangle 1262"/>
              <p:cNvSpPr>
                <a:spLocks noChangeArrowheads="1"/>
              </p:cNvSpPr>
              <p:nvPr/>
            </p:nvSpPr>
            <p:spPr bwMode="auto">
              <a:xfrm>
                <a:off x="1155" y="786"/>
                <a:ext cx="9" cy="36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6" name="Rectangle 1263"/>
              <p:cNvSpPr>
                <a:spLocks noChangeArrowheads="1"/>
              </p:cNvSpPr>
              <p:nvPr/>
            </p:nvSpPr>
            <p:spPr bwMode="auto">
              <a:xfrm>
                <a:off x="615" y="786"/>
                <a:ext cx="549" cy="36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7" name="Rectangle 1265"/>
              <p:cNvSpPr>
                <a:spLocks noChangeArrowheads="1"/>
              </p:cNvSpPr>
              <p:nvPr/>
            </p:nvSpPr>
            <p:spPr bwMode="auto">
              <a:xfrm>
                <a:off x="703" y="800"/>
                <a:ext cx="3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Structure</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Definition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658" name="Rectangle 1266"/>
              <p:cNvSpPr>
                <a:spLocks noChangeArrowheads="1"/>
              </p:cNvSpPr>
              <p:nvPr/>
            </p:nvSpPr>
            <p:spPr bwMode="auto">
              <a:xfrm>
                <a:off x="1507"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59" name="Rectangle 1267"/>
              <p:cNvSpPr>
                <a:spLocks noChangeArrowheads="1"/>
              </p:cNvSpPr>
              <p:nvPr/>
            </p:nvSpPr>
            <p:spPr bwMode="auto">
              <a:xfrm>
                <a:off x="1507"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0" name="Rectangle 1268"/>
              <p:cNvSpPr>
                <a:spLocks noChangeArrowheads="1"/>
              </p:cNvSpPr>
              <p:nvPr/>
            </p:nvSpPr>
            <p:spPr bwMode="auto">
              <a:xfrm>
                <a:off x="1495" y="778"/>
                <a:ext cx="20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1" name="Rectangle 1269"/>
              <p:cNvSpPr>
                <a:spLocks noChangeArrowheads="1"/>
              </p:cNvSpPr>
              <p:nvPr/>
            </p:nvSpPr>
            <p:spPr bwMode="auto">
              <a:xfrm>
                <a:off x="1704"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2" name="Rectangle 1270"/>
              <p:cNvSpPr>
                <a:spLocks noChangeArrowheads="1"/>
              </p:cNvSpPr>
              <p:nvPr/>
            </p:nvSpPr>
            <p:spPr bwMode="auto">
              <a:xfrm>
                <a:off x="1708" y="778"/>
                <a:ext cx="8"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3" name="Rectangle 1271"/>
              <p:cNvSpPr>
                <a:spLocks noChangeArrowheads="1"/>
              </p:cNvSpPr>
              <p:nvPr/>
            </p:nvSpPr>
            <p:spPr bwMode="auto">
              <a:xfrm>
                <a:off x="1716"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4" name="Rectangle 1272"/>
              <p:cNvSpPr>
                <a:spLocks noChangeArrowheads="1"/>
              </p:cNvSpPr>
              <p:nvPr/>
            </p:nvSpPr>
            <p:spPr bwMode="auto">
              <a:xfrm>
                <a:off x="1720"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5" name="Rectangle 1273"/>
              <p:cNvSpPr>
                <a:spLocks noChangeArrowheads="1"/>
              </p:cNvSpPr>
              <p:nvPr/>
            </p:nvSpPr>
            <p:spPr bwMode="auto">
              <a:xfrm>
                <a:off x="1724"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6" name="Rectangle 1274"/>
              <p:cNvSpPr>
                <a:spLocks noChangeArrowheads="1"/>
              </p:cNvSpPr>
              <p:nvPr/>
            </p:nvSpPr>
            <p:spPr bwMode="auto">
              <a:xfrm>
                <a:off x="1732"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7" name="Rectangle 1275"/>
              <p:cNvSpPr>
                <a:spLocks noChangeArrowheads="1"/>
              </p:cNvSpPr>
              <p:nvPr/>
            </p:nvSpPr>
            <p:spPr bwMode="auto">
              <a:xfrm>
                <a:off x="1736"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8" name="Rectangle 1276"/>
              <p:cNvSpPr>
                <a:spLocks noChangeArrowheads="1"/>
              </p:cNvSpPr>
              <p:nvPr/>
            </p:nvSpPr>
            <p:spPr bwMode="auto">
              <a:xfrm>
                <a:off x="1740" y="778"/>
                <a:ext cx="5"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69" name="Rectangle 1277"/>
              <p:cNvSpPr>
                <a:spLocks noChangeArrowheads="1"/>
              </p:cNvSpPr>
              <p:nvPr/>
            </p:nvSpPr>
            <p:spPr bwMode="auto">
              <a:xfrm>
                <a:off x="1745"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0" name="Rectangle 1278"/>
              <p:cNvSpPr>
                <a:spLocks noChangeArrowheads="1"/>
              </p:cNvSpPr>
              <p:nvPr/>
            </p:nvSpPr>
            <p:spPr bwMode="auto">
              <a:xfrm>
                <a:off x="1749"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1" name="Rectangle 1279"/>
              <p:cNvSpPr>
                <a:spLocks noChangeArrowheads="1"/>
              </p:cNvSpPr>
              <p:nvPr/>
            </p:nvSpPr>
            <p:spPr bwMode="auto">
              <a:xfrm>
                <a:off x="1757" y="778"/>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2" name="Rectangle 1280"/>
              <p:cNvSpPr>
                <a:spLocks noChangeArrowheads="1"/>
              </p:cNvSpPr>
              <p:nvPr/>
            </p:nvSpPr>
            <p:spPr bwMode="auto">
              <a:xfrm>
                <a:off x="1761"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3" name="Rectangle 1281"/>
              <p:cNvSpPr>
                <a:spLocks noChangeArrowheads="1"/>
              </p:cNvSpPr>
              <p:nvPr/>
            </p:nvSpPr>
            <p:spPr bwMode="auto">
              <a:xfrm>
                <a:off x="1765"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4" name="Rectangle 1282"/>
              <p:cNvSpPr>
                <a:spLocks noChangeArrowheads="1"/>
              </p:cNvSpPr>
              <p:nvPr/>
            </p:nvSpPr>
            <p:spPr bwMode="auto">
              <a:xfrm>
                <a:off x="1769"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5" name="Rectangle 1283"/>
              <p:cNvSpPr>
                <a:spLocks noChangeArrowheads="1"/>
              </p:cNvSpPr>
              <p:nvPr/>
            </p:nvSpPr>
            <p:spPr bwMode="auto">
              <a:xfrm>
                <a:off x="1773"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6" name="Rectangle 1284"/>
              <p:cNvSpPr>
                <a:spLocks noChangeArrowheads="1"/>
              </p:cNvSpPr>
              <p:nvPr/>
            </p:nvSpPr>
            <p:spPr bwMode="auto">
              <a:xfrm>
                <a:off x="1777"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7" name="Rectangle 1285"/>
              <p:cNvSpPr>
                <a:spLocks noChangeArrowheads="1"/>
              </p:cNvSpPr>
              <p:nvPr/>
            </p:nvSpPr>
            <p:spPr bwMode="auto">
              <a:xfrm>
                <a:off x="1781" y="778"/>
                <a:ext cx="9"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8" name="Rectangle 1286"/>
              <p:cNvSpPr>
                <a:spLocks noChangeArrowheads="1"/>
              </p:cNvSpPr>
              <p:nvPr/>
            </p:nvSpPr>
            <p:spPr bwMode="auto">
              <a:xfrm>
                <a:off x="1790"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79" name="Rectangle 1287"/>
              <p:cNvSpPr>
                <a:spLocks noChangeArrowheads="1"/>
              </p:cNvSpPr>
              <p:nvPr/>
            </p:nvSpPr>
            <p:spPr bwMode="auto">
              <a:xfrm>
                <a:off x="1794"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0" name="Rectangle 1288"/>
              <p:cNvSpPr>
                <a:spLocks noChangeArrowheads="1"/>
              </p:cNvSpPr>
              <p:nvPr/>
            </p:nvSpPr>
            <p:spPr bwMode="auto">
              <a:xfrm>
                <a:off x="1798"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1" name="Rectangle 1289"/>
              <p:cNvSpPr>
                <a:spLocks noChangeArrowheads="1"/>
              </p:cNvSpPr>
              <p:nvPr/>
            </p:nvSpPr>
            <p:spPr bwMode="auto">
              <a:xfrm>
                <a:off x="1802" y="778"/>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2" name="Rectangle 1290"/>
              <p:cNvSpPr>
                <a:spLocks noChangeArrowheads="1"/>
              </p:cNvSpPr>
              <p:nvPr/>
            </p:nvSpPr>
            <p:spPr bwMode="auto">
              <a:xfrm>
                <a:off x="1806"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3" name="Rectangle 1291"/>
              <p:cNvSpPr>
                <a:spLocks noChangeArrowheads="1"/>
              </p:cNvSpPr>
              <p:nvPr/>
            </p:nvSpPr>
            <p:spPr bwMode="auto">
              <a:xfrm>
                <a:off x="1810"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4" name="Rectangle 1292"/>
              <p:cNvSpPr>
                <a:spLocks noChangeArrowheads="1"/>
              </p:cNvSpPr>
              <p:nvPr/>
            </p:nvSpPr>
            <p:spPr bwMode="auto">
              <a:xfrm>
                <a:off x="1814"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5" name="Rectangle 1293"/>
              <p:cNvSpPr>
                <a:spLocks noChangeArrowheads="1"/>
              </p:cNvSpPr>
              <p:nvPr/>
            </p:nvSpPr>
            <p:spPr bwMode="auto">
              <a:xfrm>
                <a:off x="1818"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6" name="Rectangle 1294"/>
              <p:cNvSpPr>
                <a:spLocks noChangeArrowheads="1"/>
              </p:cNvSpPr>
              <p:nvPr/>
            </p:nvSpPr>
            <p:spPr bwMode="auto">
              <a:xfrm>
                <a:off x="1822"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7" name="Rectangle 1295"/>
              <p:cNvSpPr>
                <a:spLocks noChangeArrowheads="1"/>
              </p:cNvSpPr>
              <p:nvPr/>
            </p:nvSpPr>
            <p:spPr bwMode="auto">
              <a:xfrm>
                <a:off x="1826" y="778"/>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8" name="Rectangle 1296"/>
              <p:cNvSpPr>
                <a:spLocks noChangeArrowheads="1"/>
              </p:cNvSpPr>
              <p:nvPr/>
            </p:nvSpPr>
            <p:spPr bwMode="auto">
              <a:xfrm>
                <a:off x="1831"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89" name="Rectangle 1297"/>
              <p:cNvSpPr>
                <a:spLocks noChangeArrowheads="1"/>
              </p:cNvSpPr>
              <p:nvPr/>
            </p:nvSpPr>
            <p:spPr bwMode="auto">
              <a:xfrm>
                <a:off x="1835"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0" name="Rectangle 1298"/>
              <p:cNvSpPr>
                <a:spLocks noChangeArrowheads="1"/>
              </p:cNvSpPr>
              <p:nvPr/>
            </p:nvSpPr>
            <p:spPr bwMode="auto">
              <a:xfrm>
                <a:off x="1839"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1" name="Rectangle 1299"/>
              <p:cNvSpPr>
                <a:spLocks noChangeArrowheads="1"/>
              </p:cNvSpPr>
              <p:nvPr/>
            </p:nvSpPr>
            <p:spPr bwMode="auto">
              <a:xfrm>
                <a:off x="1843"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2" name="Rectangle 1300"/>
              <p:cNvSpPr>
                <a:spLocks noChangeArrowheads="1"/>
              </p:cNvSpPr>
              <p:nvPr/>
            </p:nvSpPr>
            <p:spPr bwMode="auto">
              <a:xfrm>
                <a:off x="1847" y="778"/>
                <a:ext cx="4"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3" name="Rectangle 1301"/>
              <p:cNvSpPr>
                <a:spLocks noChangeArrowheads="1"/>
              </p:cNvSpPr>
              <p:nvPr/>
            </p:nvSpPr>
            <p:spPr bwMode="auto">
              <a:xfrm>
                <a:off x="1851"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4" name="Rectangle 1302"/>
              <p:cNvSpPr>
                <a:spLocks noChangeArrowheads="1"/>
              </p:cNvSpPr>
              <p:nvPr/>
            </p:nvSpPr>
            <p:spPr bwMode="auto">
              <a:xfrm>
                <a:off x="1859"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5" name="Rectangle 1303"/>
              <p:cNvSpPr>
                <a:spLocks noChangeArrowheads="1"/>
              </p:cNvSpPr>
              <p:nvPr/>
            </p:nvSpPr>
            <p:spPr bwMode="auto">
              <a:xfrm>
                <a:off x="1863"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6" name="Rectangle 1304"/>
              <p:cNvSpPr>
                <a:spLocks noChangeArrowheads="1"/>
              </p:cNvSpPr>
              <p:nvPr/>
            </p:nvSpPr>
            <p:spPr bwMode="auto">
              <a:xfrm>
                <a:off x="1871" y="778"/>
                <a:ext cx="5"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7" name="Rectangle 1305"/>
              <p:cNvSpPr>
                <a:spLocks noChangeArrowheads="1"/>
              </p:cNvSpPr>
              <p:nvPr/>
            </p:nvSpPr>
            <p:spPr bwMode="auto">
              <a:xfrm>
                <a:off x="1876"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8" name="Rectangle 1306"/>
              <p:cNvSpPr>
                <a:spLocks noChangeArrowheads="1"/>
              </p:cNvSpPr>
              <p:nvPr/>
            </p:nvSpPr>
            <p:spPr bwMode="auto">
              <a:xfrm>
                <a:off x="1884"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99" name="Rectangle 1307"/>
              <p:cNvSpPr>
                <a:spLocks noChangeArrowheads="1"/>
              </p:cNvSpPr>
              <p:nvPr/>
            </p:nvSpPr>
            <p:spPr bwMode="auto">
              <a:xfrm>
                <a:off x="1888"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0" name="Rectangle 1308"/>
              <p:cNvSpPr>
                <a:spLocks noChangeArrowheads="1"/>
              </p:cNvSpPr>
              <p:nvPr/>
            </p:nvSpPr>
            <p:spPr bwMode="auto">
              <a:xfrm>
                <a:off x="1892" y="778"/>
                <a:ext cx="8"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1" name="Rectangle 1309"/>
              <p:cNvSpPr>
                <a:spLocks noChangeArrowheads="1"/>
              </p:cNvSpPr>
              <p:nvPr/>
            </p:nvSpPr>
            <p:spPr bwMode="auto">
              <a:xfrm>
                <a:off x="1900"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2" name="Rectangle 1310"/>
              <p:cNvSpPr>
                <a:spLocks noChangeArrowheads="1"/>
              </p:cNvSpPr>
              <p:nvPr/>
            </p:nvSpPr>
            <p:spPr bwMode="auto">
              <a:xfrm>
                <a:off x="1495"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3" name="Rectangle 1312"/>
              <p:cNvSpPr>
                <a:spLocks noChangeArrowheads="1"/>
              </p:cNvSpPr>
              <p:nvPr/>
            </p:nvSpPr>
            <p:spPr bwMode="auto">
              <a:xfrm>
                <a:off x="1505" y="778"/>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Binding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704" name="Line 1313"/>
              <p:cNvSpPr>
                <a:spLocks noChangeShapeType="1"/>
              </p:cNvSpPr>
              <p:nvPr/>
            </p:nvSpPr>
            <p:spPr bwMode="auto">
              <a:xfrm>
                <a:off x="1495" y="968"/>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5" name="Rectangle 1315"/>
              <p:cNvSpPr>
                <a:spLocks noChangeArrowheads="1"/>
              </p:cNvSpPr>
              <p:nvPr/>
            </p:nvSpPr>
            <p:spPr bwMode="auto">
              <a:xfrm>
                <a:off x="1585" y="985"/>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06" name="Rectangle 1318"/>
              <p:cNvSpPr>
                <a:spLocks noChangeArrowheads="1"/>
              </p:cNvSpPr>
              <p:nvPr/>
            </p:nvSpPr>
            <p:spPr bwMode="auto">
              <a:xfrm>
                <a:off x="1585" y="1038"/>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07" name="Rectangle 1320"/>
              <p:cNvSpPr>
                <a:spLocks noChangeArrowheads="1"/>
              </p:cNvSpPr>
              <p:nvPr/>
            </p:nvSpPr>
            <p:spPr bwMode="auto">
              <a:xfrm>
                <a:off x="2432"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8" name="Rectangle 1321"/>
              <p:cNvSpPr>
                <a:spLocks noChangeArrowheads="1"/>
              </p:cNvSpPr>
              <p:nvPr/>
            </p:nvSpPr>
            <p:spPr bwMode="auto">
              <a:xfrm>
                <a:off x="2432"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09" name="Rectangle 1322"/>
              <p:cNvSpPr>
                <a:spLocks noChangeArrowheads="1"/>
              </p:cNvSpPr>
              <p:nvPr/>
            </p:nvSpPr>
            <p:spPr bwMode="auto">
              <a:xfrm>
                <a:off x="2420" y="778"/>
                <a:ext cx="20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0" name="Rectangle 1323"/>
              <p:cNvSpPr>
                <a:spLocks noChangeArrowheads="1"/>
              </p:cNvSpPr>
              <p:nvPr/>
            </p:nvSpPr>
            <p:spPr bwMode="auto">
              <a:xfrm>
                <a:off x="2628"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1" name="Rectangle 1324"/>
              <p:cNvSpPr>
                <a:spLocks noChangeArrowheads="1"/>
              </p:cNvSpPr>
              <p:nvPr/>
            </p:nvSpPr>
            <p:spPr bwMode="auto">
              <a:xfrm>
                <a:off x="2632" y="778"/>
                <a:ext cx="9"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2" name="Rectangle 1325"/>
              <p:cNvSpPr>
                <a:spLocks noChangeArrowheads="1"/>
              </p:cNvSpPr>
              <p:nvPr/>
            </p:nvSpPr>
            <p:spPr bwMode="auto">
              <a:xfrm>
                <a:off x="2641"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3" name="Rectangle 1326"/>
              <p:cNvSpPr>
                <a:spLocks noChangeArrowheads="1"/>
              </p:cNvSpPr>
              <p:nvPr/>
            </p:nvSpPr>
            <p:spPr bwMode="auto">
              <a:xfrm>
                <a:off x="2645"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4" name="Rectangle 1327"/>
              <p:cNvSpPr>
                <a:spLocks noChangeArrowheads="1"/>
              </p:cNvSpPr>
              <p:nvPr/>
            </p:nvSpPr>
            <p:spPr bwMode="auto">
              <a:xfrm>
                <a:off x="2649"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5" name="Rectangle 1328"/>
              <p:cNvSpPr>
                <a:spLocks noChangeArrowheads="1"/>
              </p:cNvSpPr>
              <p:nvPr/>
            </p:nvSpPr>
            <p:spPr bwMode="auto">
              <a:xfrm>
                <a:off x="2657"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6" name="Rectangle 1329"/>
              <p:cNvSpPr>
                <a:spLocks noChangeArrowheads="1"/>
              </p:cNvSpPr>
              <p:nvPr/>
            </p:nvSpPr>
            <p:spPr bwMode="auto">
              <a:xfrm>
                <a:off x="2661"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7" name="Rectangle 1330"/>
              <p:cNvSpPr>
                <a:spLocks noChangeArrowheads="1"/>
              </p:cNvSpPr>
              <p:nvPr/>
            </p:nvSpPr>
            <p:spPr bwMode="auto">
              <a:xfrm>
                <a:off x="2665" y="778"/>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8" name="Rectangle 1331"/>
              <p:cNvSpPr>
                <a:spLocks noChangeArrowheads="1"/>
              </p:cNvSpPr>
              <p:nvPr/>
            </p:nvSpPr>
            <p:spPr bwMode="auto">
              <a:xfrm>
                <a:off x="2669"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19" name="Rectangle 1332"/>
              <p:cNvSpPr>
                <a:spLocks noChangeArrowheads="1"/>
              </p:cNvSpPr>
              <p:nvPr/>
            </p:nvSpPr>
            <p:spPr bwMode="auto">
              <a:xfrm>
                <a:off x="2673"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0" name="Rectangle 1333"/>
              <p:cNvSpPr>
                <a:spLocks noChangeArrowheads="1"/>
              </p:cNvSpPr>
              <p:nvPr/>
            </p:nvSpPr>
            <p:spPr bwMode="auto">
              <a:xfrm>
                <a:off x="2681" y="778"/>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1" name="Rectangle 1334"/>
              <p:cNvSpPr>
                <a:spLocks noChangeArrowheads="1"/>
              </p:cNvSpPr>
              <p:nvPr/>
            </p:nvSpPr>
            <p:spPr bwMode="auto">
              <a:xfrm>
                <a:off x="2686"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2" name="Rectangle 1335"/>
              <p:cNvSpPr>
                <a:spLocks noChangeArrowheads="1"/>
              </p:cNvSpPr>
              <p:nvPr/>
            </p:nvSpPr>
            <p:spPr bwMode="auto">
              <a:xfrm>
                <a:off x="2690"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3" name="Rectangle 1336"/>
              <p:cNvSpPr>
                <a:spLocks noChangeArrowheads="1"/>
              </p:cNvSpPr>
              <p:nvPr/>
            </p:nvSpPr>
            <p:spPr bwMode="auto">
              <a:xfrm>
                <a:off x="2694"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4" name="Rectangle 1337"/>
              <p:cNvSpPr>
                <a:spLocks noChangeArrowheads="1"/>
              </p:cNvSpPr>
              <p:nvPr/>
            </p:nvSpPr>
            <p:spPr bwMode="auto">
              <a:xfrm>
                <a:off x="2698"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5" name="Rectangle 1338"/>
              <p:cNvSpPr>
                <a:spLocks noChangeArrowheads="1"/>
              </p:cNvSpPr>
              <p:nvPr/>
            </p:nvSpPr>
            <p:spPr bwMode="auto">
              <a:xfrm>
                <a:off x="2702"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6" name="Rectangle 1339"/>
              <p:cNvSpPr>
                <a:spLocks noChangeArrowheads="1"/>
              </p:cNvSpPr>
              <p:nvPr/>
            </p:nvSpPr>
            <p:spPr bwMode="auto">
              <a:xfrm>
                <a:off x="2706" y="778"/>
                <a:ext cx="8"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7" name="Rectangle 1340"/>
              <p:cNvSpPr>
                <a:spLocks noChangeArrowheads="1"/>
              </p:cNvSpPr>
              <p:nvPr/>
            </p:nvSpPr>
            <p:spPr bwMode="auto">
              <a:xfrm>
                <a:off x="2714"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8" name="Rectangle 1341"/>
              <p:cNvSpPr>
                <a:spLocks noChangeArrowheads="1"/>
              </p:cNvSpPr>
              <p:nvPr/>
            </p:nvSpPr>
            <p:spPr bwMode="auto">
              <a:xfrm>
                <a:off x="2718"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9" name="Rectangle 1342"/>
              <p:cNvSpPr>
                <a:spLocks noChangeArrowheads="1"/>
              </p:cNvSpPr>
              <p:nvPr/>
            </p:nvSpPr>
            <p:spPr bwMode="auto">
              <a:xfrm>
                <a:off x="2722"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0" name="Rectangle 1343"/>
              <p:cNvSpPr>
                <a:spLocks noChangeArrowheads="1"/>
              </p:cNvSpPr>
              <p:nvPr/>
            </p:nvSpPr>
            <p:spPr bwMode="auto">
              <a:xfrm>
                <a:off x="2726" y="778"/>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1" name="Rectangle 1344"/>
              <p:cNvSpPr>
                <a:spLocks noChangeArrowheads="1"/>
              </p:cNvSpPr>
              <p:nvPr/>
            </p:nvSpPr>
            <p:spPr bwMode="auto">
              <a:xfrm>
                <a:off x="2731"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2" name="Rectangle 1345"/>
              <p:cNvSpPr>
                <a:spLocks noChangeArrowheads="1"/>
              </p:cNvSpPr>
              <p:nvPr/>
            </p:nvSpPr>
            <p:spPr bwMode="auto">
              <a:xfrm>
                <a:off x="2735"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3" name="Rectangle 1346"/>
              <p:cNvSpPr>
                <a:spLocks noChangeArrowheads="1"/>
              </p:cNvSpPr>
              <p:nvPr/>
            </p:nvSpPr>
            <p:spPr bwMode="auto">
              <a:xfrm>
                <a:off x="2739"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4" name="Rectangle 1347"/>
              <p:cNvSpPr>
                <a:spLocks noChangeArrowheads="1"/>
              </p:cNvSpPr>
              <p:nvPr/>
            </p:nvSpPr>
            <p:spPr bwMode="auto">
              <a:xfrm>
                <a:off x="2743"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5" name="Rectangle 1348"/>
              <p:cNvSpPr>
                <a:spLocks noChangeArrowheads="1"/>
              </p:cNvSpPr>
              <p:nvPr/>
            </p:nvSpPr>
            <p:spPr bwMode="auto">
              <a:xfrm>
                <a:off x="2747"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6" name="Rectangle 1349"/>
              <p:cNvSpPr>
                <a:spLocks noChangeArrowheads="1"/>
              </p:cNvSpPr>
              <p:nvPr/>
            </p:nvSpPr>
            <p:spPr bwMode="auto">
              <a:xfrm>
                <a:off x="2751" y="778"/>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7" name="Rectangle 1350"/>
              <p:cNvSpPr>
                <a:spLocks noChangeArrowheads="1"/>
              </p:cNvSpPr>
              <p:nvPr/>
            </p:nvSpPr>
            <p:spPr bwMode="auto">
              <a:xfrm>
                <a:off x="2755"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8" name="Rectangle 1351"/>
              <p:cNvSpPr>
                <a:spLocks noChangeArrowheads="1"/>
              </p:cNvSpPr>
              <p:nvPr/>
            </p:nvSpPr>
            <p:spPr bwMode="auto">
              <a:xfrm>
                <a:off x="2759"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9" name="Rectangle 1352"/>
              <p:cNvSpPr>
                <a:spLocks noChangeArrowheads="1"/>
              </p:cNvSpPr>
              <p:nvPr/>
            </p:nvSpPr>
            <p:spPr bwMode="auto">
              <a:xfrm>
                <a:off x="2763"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0" name="Rectangle 1353"/>
              <p:cNvSpPr>
                <a:spLocks noChangeArrowheads="1"/>
              </p:cNvSpPr>
              <p:nvPr/>
            </p:nvSpPr>
            <p:spPr bwMode="auto">
              <a:xfrm>
                <a:off x="2767"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1" name="Rectangle 1354"/>
              <p:cNvSpPr>
                <a:spLocks noChangeArrowheads="1"/>
              </p:cNvSpPr>
              <p:nvPr/>
            </p:nvSpPr>
            <p:spPr bwMode="auto">
              <a:xfrm>
                <a:off x="2771" y="778"/>
                <a:ext cx="5"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2" name="Rectangle 1355"/>
              <p:cNvSpPr>
                <a:spLocks noChangeArrowheads="1"/>
              </p:cNvSpPr>
              <p:nvPr/>
            </p:nvSpPr>
            <p:spPr bwMode="auto">
              <a:xfrm>
                <a:off x="2776"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3" name="Rectangle 1356"/>
              <p:cNvSpPr>
                <a:spLocks noChangeArrowheads="1"/>
              </p:cNvSpPr>
              <p:nvPr/>
            </p:nvSpPr>
            <p:spPr bwMode="auto">
              <a:xfrm>
                <a:off x="2784"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4" name="Rectangle 1357"/>
              <p:cNvSpPr>
                <a:spLocks noChangeArrowheads="1"/>
              </p:cNvSpPr>
              <p:nvPr/>
            </p:nvSpPr>
            <p:spPr bwMode="auto">
              <a:xfrm>
                <a:off x="2788"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5" name="Rectangle 1358"/>
              <p:cNvSpPr>
                <a:spLocks noChangeArrowheads="1"/>
              </p:cNvSpPr>
              <p:nvPr/>
            </p:nvSpPr>
            <p:spPr bwMode="auto">
              <a:xfrm>
                <a:off x="2796" y="778"/>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6" name="Rectangle 1359"/>
              <p:cNvSpPr>
                <a:spLocks noChangeArrowheads="1"/>
              </p:cNvSpPr>
              <p:nvPr/>
            </p:nvSpPr>
            <p:spPr bwMode="auto">
              <a:xfrm>
                <a:off x="2800"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7" name="Rectangle 1360"/>
              <p:cNvSpPr>
                <a:spLocks noChangeArrowheads="1"/>
              </p:cNvSpPr>
              <p:nvPr/>
            </p:nvSpPr>
            <p:spPr bwMode="auto">
              <a:xfrm>
                <a:off x="2808"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8" name="Rectangle 1361"/>
              <p:cNvSpPr>
                <a:spLocks noChangeArrowheads="1"/>
              </p:cNvSpPr>
              <p:nvPr/>
            </p:nvSpPr>
            <p:spPr bwMode="auto">
              <a:xfrm>
                <a:off x="2812"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9" name="Rectangle 1362"/>
              <p:cNvSpPr>
                <a:spLocks noChangeArrowheads="1"/>
              </p:cNvSpPr>
              <p:nvPr/>
            </p:nvSpPr>
            <p:spPr bwMode="auto">
              <a:xfrm>
                <a:off x="2816" y="778"/>
                <a:ext cx="9"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0" name="Rectangle 1363"/>
              <p:cNvSpPr>
                <a:spLocks noChangeArrowheads="1"/>
              </p:cNvSpPr>
              <p:nvPr/>
            </p:nvSpPr>
            <p:spPr bwMode="auto">
              <a:xfrm>
                <a:off x="2825"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1" name="Rectangle 1364"/>
              <p:cNvSpPr>
                <a:spLocks noChangeArrowheads="1"/>
              </p:cNvSpPr>
              <p:nvPr/>
            </p:nvSpPr>
            <p:spPr bwMode="auto">
              <a:xfrm>
                <a:off x="2420"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2" name="Rectangle 1366"/>
              <p:cNvSpPr>
                <a:spLocks noChangeArrowheads="1"/>
              </p:cNvSpPr>
              <p:nvPr/>
            </p:nvSpPr>
            <p:spPr bwMode="auto">
              <a:xfrm>
                <a:off x="2436" y="786"/>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Mapping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753" name="Line 1367"/>
              <p:cNvSpPr>
                <a:spLocks noChangeShapeType="1"/>
              </p:cNvSpPr>
              <p:nvPr/>
            </p:nvSpPr>
            <p:spPr bwMode="auto">
              <a:xfrm>
                <a:off x="2424" y="982"/>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4" name="Rectangle 1369"/>
              <p:cNvSpPr>
                <a:spLocks noChangeArrowheads="1"/>
              </p:cNvSpPr>
              <p:nvPr/>
            </p:nvSpPr>
            <p:spPr bwMode="auto">
              <a:xfrm>
                <a:off x="2514" y="1003"/>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55" name="Rectangle 1372"/>
              <p:cNvSpPr>
                <a:spLocks noChangeArrowheads="1"/>
              </p:cNvSpPr>
              <p:nvPr/>
            </p:nvSpPr>
            <p:spPr bwMode="auto">
              <a:xfrm>
                <a:off x="2514" y="1056"/>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56" name="Rectangle 1374"/>
              <p:cNvSpPr>
                <a:spLocks noChangeArrowheads="1"/>
              </p:cNvSpPr>
              <p:nvPr/>
            </p:nvSpPr>
            <p:spPr bwMode="auto">
              <a:xfrm>
                <a:off x="1491" y="1891"/>
                <a:ext cx="560"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7" name="Rectangle 1375"/>
              <p:cNvSpPr>
                <a:spLocks noChangeArrowheads="1"/>
              </p:cNvSpPr>
              <p:nvPr/>
            </p:nvSpPr>
            <p:spPr bwMode="auto">
              <a:xfrm>
                <a:off x="1491" y="1891"/>
                <a:ext cx="560"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58" name="Rectangle 1376"/>
              <p:cNvSpPr>
                <a:spLocks noChangeArrowheads="1"/>
              </p:cNvSpPr>
              <p:nvPr/>
            </p:nvSpPr>
            <p:spPr bwMode="auto">
              <a:xfrm>
                <a:off x="1479" y="1879"/>
                <a:ext cx="294"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9" name="Rectangle 1377"/>
              <p:cNvSpPr>
                <a:spLocks noChangeArrowheads="1"/>
              </p:cNvSpPr>
              <p:nvPr/>
            </p:nvSpPr>
            <p:spPr bwMode="auto">
              <a:xfrm>
                <a:off x="1773" y="1879"/>
                <a:ext cx="13"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0" name="Rectangle 1378"/>
              <p:cNvSpPr>
                <a:spLocks noChangeArrowheads="1"/>
              </p:cNvSpPr>
              <p:nvPr/>
            </p:nvSpPr>
            <p:spPr bwMode="auto">
              <a:xfrm>
                <a:off x="1786" y="1879"/>
                <a:ext cx="16"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1" name="Rectangle 1379"/>
              <p:cNvSpPr>
                <a:spLocks noChangeArrowheads="1"/>
              </p:cNvSpPr>
              <p:nvPr/>
            </p:nvSpPr>
            <p:spPr bwMode="auto">
              <a:xfrm>
                <a:off x="1802" y="1879"/>
                <a:ext cx="16"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2" name="Rectangle 1380"/>
              <p:cNvSpPr>
                <a:spLocks noChangeArrowheads="1"/>
              </p:cNvSpPr>
              <p:nvPr/>
            </p:nvSpPr>
            <p:spPr bwMode="auto">
              <a:xfrm>
                <a:off x="1818" y="1879"/>
                <a:ext cx="17"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3" name="Rectangle 1381"/>
              <p:cNvSpPr>
                <a:spLocks noChangeArrowheads="1"/>
              </p:cNvSpPr>
              <p:nvPr/>
            </p:nvSpPr>
            <p:spPr bwMode="auto">
              <a:xfrm>
                <a:off x="1835" y="1879"/>
                <a:ext cx="12" cy="364"/>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4" name="Rectangle 1382"/>
              <p:cNvSpPr>
                <a:spLocks noChangeArrowheads="1"/>
              </p:cNvSpPr>
              <p:nvPr/>
            </p:nvSpPr>
            <p:spPr bwMode="auto">
              <a:xfrm>
                <a:off x="1847" y="1879"/>
                <a:ext cx="16"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5" name="Rectangle 1383"/>
              <p:cNvSpPr>
                <a:spLocks noChangeArrowheads="1"/>
              </p:cNvSpPr>
              <p:nvPr/>
            </p:nvSpPr>
            <p:spPr bwMode="auto">
              <a:xfrm>
                <a:off x="1863" y="1879"/>
                <a:ext cx="17"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6" name="Rectangle 1384"/>
              <p:cNvSpPr>
                <a:spLocks noChangeArrowheads="1"/>
              </p:cNvSpPr>
              <p:nvPr/>
            </p:nvSpPr>
            <p:spPr bwMode="auto">
              <a:xfrm>
                <a:off x="1880" y="1879"/>
                <a:ext cx="16" cy="364"/>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7" name="Rectangle 1385"/>
              <p:cNvSpPr>
                <a:spLocks noChangeArrowheads="1"/>
              </p:cNvSpPr>
              <p:nvPr/>
            </p:nvSpPr>
            <p:spPr bwMode="auto">
              <a:xfrm>
                <a:off x="1896" y="1879"/>
                <a:ext cx="16"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8" name="Rectangle 1386"/>
              <p:cNvSpPr>
                <a:spLocks noChangeArrowheads="1"/>
              </p:cNvSpPr>
              <p:nvPr/>
            </p:nvSpPr>
            <p:spPr bwMode="auto">
              <a:xfrm>
                <a:off x="1912" y="1879"/>
                <a:ext cx="13"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9" name="Rectangle 1387"/>
              <p:cNvSpPr>
                <a:spLocks noChangeArrowheads="1"/>
              </p:cNvSpPr>
              <p:nvPr/>
            </p:nvSpPr>
            <p:spPr bwMode="auto">
              <a:xfrm>
                <a:off x="1925" y="1879"/>
                <a:ext cx="16" cy="364"/>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0" name="Rectangle 1388"/>
              <p:cNvSpPr>
                <a:spLocks noChangeArrowheads="1"/>
              </p:cNvSpPr>
              <p:nvPr/>
            </p:nvSpPr>
            <p:spPr bwMode="auto">
              <a:xfrm>
                <a:off x="1941" y="1879"/>
                <a:ext cx="12"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1" name="Rectangle 1389"/>
              <p:cNvSpPr>
                <a:spLocks noChangeArrowheads="1"/>
              </p:cNvSpPr>
              <p:nvPr/>
            </p:nvSpPr>
            <p:spPr bwMode="auto">
              <a:xfrm>
                <a:off x="1953" y="1879"/>
                <a:ext cx="17"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2" name="Rectangle 1390"/>
              <p:cNvSpPr>
                <a:spLocks noChangeArrowheads="1"/>
              </p:cNvSpPr>
              <p:nvPr/>
            </p:nvSpPr>
            <p:spPr bwMode="auto">
              <a:xfrm>
                <a:off x="1970" y="1879"/>
                <a:ext cx="16"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3" name="Rectangle 1391"/>
              <p:cNvSpPr>
                <a:spLocks noChangeArrowheads="1"/>
              </p:cNvSpPr>
              <p:nvPr/>
            </p:nvSpPr>
            <p:spPr bwMode="auto">
              <a:xfrm>
                <a:off x="1986" y="1879"/>
                <a:ext cx="16"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4" name="Rectangle 1392"/>
              <p:cNvSpPr>
                <a:spLocks noChangeArrowheads="1"/>
              </p:cNvSpPr>
              <p:nvPr/>
            </p:nvSpPr>
            <p:spPr bwMode="auto">
              <a:xfrm>
                <a:off x="2002" y="1879"/>
                <a:ext cx="17"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5" name="Rectangle 1393"/>
              <p:cNvSpPr>
                <a:spLocks noChangeArrowheads="1"/>
              </p:cNvSpPr>
              <p:nvPr/>
            </p:nvSpPr>
            <p:spPr bwMode="auto">
              <a:xfrm>
                <a:off x="2019" y="1879"/>
                <a:ext cx="12"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6" name="Rectangle 1394"/>
              <p:cNvSpPr>
                <a:spLocks noChangeArrowheads="1"/>
              </p:cNvSpPr>
              <p:nvPr/>
            </p:nvSpPr>
            <p:spPr bwMode="auto">
              <a:xfrm>
                <a:off x="2031" y="1879"/>
                <a:ext cx="8"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7" name="Rectangle 1395"/>
              <p:cNvSpPr>
                <a:spLocks noChangeArrowheads="1"/>
              </p:cNvSpPr>
              <p:nvPr/>
            </p:nvSpPr>
            <p:spPr bwMode="auto">
              <a:xfrm>
                <a:off x="1479" y="1879"/>
                <a:ext cx="560"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78" name="Rectangle 1397"/>
              <p:cNvSpPr>
                <a:spLocks noChangeArrowheads="1"/>
              </p:cNvSpPr>
              <p:nvPr/>
            </p:nvSpPr>
            <p:spPr bwMode="auto">
              <a:xfrm>
                <a:off x="1514" y="1905"/>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SignalDictio</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nary</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Reference</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779" name="Rectangle 1398"/>
              <p:cNvSpPr>
                <a:spLocks noChangeArrowheads="1"/>
              </p:cNvSpPr>
              <p:nvPr/>
            </p:nvSpPr>
            <p:spPr bwMode="auto">
              <a:xfrm>
                <a:off x="44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0" name="Rectangle 1399"/>
              <p:cNvSpPr>
                <a:spLocks noChangeArrowheads="1"/>
              </p:cNvSpPr>
              <p:nvPr/>
            </p:nvSpPr>
            <p:spPr bwMode="auto">
              <a:xfrm>
                <a:off x="44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81" name="Rectangle 1400"/>
              <p:cNvSpPr>
                <a:spLocks noChangeArrowheads="1"/>
              </p:cNvSpPr>
              <p:nvPr/>
            </p:nvSpPr>
            <p:spPr bwMode="auto">
              <a:xfrm>
                <a:off x="43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2" name="Rectangle 1401"/>
              <p:cNvSpPr>
                <a:spLocks noChangeArrowheads="1"/>
              </p:cNvSpPr>
              <p:nvPr/>
            </p:nvSpPr>
            <p:spPr bwMode="auto">
              <a:xfrm>
                <a:off x="62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3" name="Rectangle 1402"/>
              <p:cNvSpPr>
                <a:spLocks noChangeArrowheads="1"/>
              </p:cNvSpPr>
              <p:nvPr/>
            </p:nvSpPr>
            <p:spPr bwMode="auto">
              <a:xfrm>
                <a:off x="62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4" name="Rectangle 1403"/>
              <p:cNvSpPr>
                <a:spLocks noChangeArrowheads="1"/>
              </p:cNvSpPr>
              <p:nvPr/>
            </p:nvSpPr>
            <p:spPr bwMode="auto">
              <a:xfrm>
                <a:off x="62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5" name="Rectangle 1404"/>
              <p:cNvSpPr>
                <a:spLocks noChangeArrowheads="1"/>
              </p:cNvSpPr>
              <p:nvPr/>
            </p:nvSpPr>
            <p:spPr bwMode="auto">
              <a:xfrm>
                <a:off x="63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6" name="Rectangle 1405"/>
              <p:cNvSpPr>
                <a:spLocks noChangeArrowheads="1"/>
              </p:cNvSpPr>
              <p:nvPr/>
            </p:nvSpPr>
            <p:spPr bwMode="auto">
              <a:xfrm>
                <a:off x="63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7" name="Rectangle 1406"/>
              <p:cNvSpPr>
                <a:spLocks noChangeArrowheads="1"/>
              </p:cNvSpPr>
              <p:nvPr/>
            </p:nvSpPr>
            <p:spPr bwMode="auto">
              <a:xfrm>
                <a:off x="64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8" name="Rectangle 1407"/>
              <p:cNvSpPr>
                <a:spLocks noChangeArrowheads="1"/>
              </p:cNvSpPr>
              <p:nvPr/>
            </p:nvSpPr>
            <p:spPr bwMode="auto">
              <a:xfrm>
                <a:off x="64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9" name="Rectangle 1408"/>
              <p:cNvSpPr>
                <a:spLocks noChangeArrowheads="1"/>
              </p:cNvSpPr>
              <p:nvPr/>
            </p:nvSpPr>
            <p:spPr bwMode="auto">
              <a:xfrm>
                <a:off x="65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0" name="Rectangle 1409"/>
              <p:cNvSpPr>
                <a:spLocks noChangeArrowheads="1"/>
              </p:cNvSpPr>
              <p:nvPr/>
            </p:nvSpPr>
            <p:spPr bwMode="auto">
              <a:xfrm>
                <a:off x="65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1" name="Rectangle 1410"/>
              <p:cNvSpPr>
                <a:spLocks noChangeArrowheads="1"/>
              </p:cNvSpPr>
              <p:nvPr/>
            </p:nvSpPr>
            <p:spPr bwMode="auto">
              <a:xfrm>
                <a:off x="66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2" name="Rectangle 1411"/>
              <p:cNvSpPr>
                <a:spLocks noChangeArrowheads="1"/>
              </p:cNvSpPr>
              <p:nvPr/>
            </p:nvSpPr>
            <p:spPr bwMode="auto">
              <a:xfrm>
                <a:off x="66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3" name="Rectangle 1412"/>
              <p:cNvSpPr>
                <a:spLocks noChangeArrowheads="1"/>
              </p:cNvSpPr>
              <p:nvPr/>
            </p:nvSpPr>
            <p:spPr bwMode="auto">
              <a:xfrm>
                <a:off x="67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4" name="Rectangle 1413"/>
              <p:cNvSpPr>
                <a:spLocks noChangeArrowheads="1"/>
              </p:cNvSpPr>
              <p:nvPr/>
            </p:nvSpPr>
            <p:spPr bwMode="auto">
              <a:xfrm>
                <a:off x="67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512" name="Rectangle 1415"/>
            <p:cNvSpPr>
              <a:spLocks noChangeArrowheads="1"/>
            </p:cNvSpPr>
            <p:nvPr/>
          </p:nvSpPr>
          <p:spPr bwMode="auto">
            <a:xfrm>
              <a:off x="68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3" name="Rectangle 1416"/>
            <p:cNvSpPr>
              <a:spLocks noChangeArrowheads="1"/>
            </p:cNvSpPr>
            <p:nvPr/>
          </p:nvSpPr>
          <p:spPr bwMode="auto">
            <a:xfrm>
              <a:off x="68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4" name="Rectangle 1417"/>
            <p:cNvSpPr>
              <a:spLocks noChangeArrowheads="1"/>
            </p:cNvSpPr>
            <p:nvPr/>
          </p:nvSpPr>
          <p:spPr bwMode="auto">
            <a:xfrm>
              <a:off x="68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5" name="Rectangle 1418"/>
            <p:cNvSpPr>
              <a:spLocks noChangeArrowheads="1"/>
            </p:cNvSpPr>
            <p:nvPr/>
          </p:nvSpPr>
          <p:spPr bwMode="auto">
            <a:xfrm>
              <a:off x="69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6" name="Rectangle 1419"/>
            <p:cNvSpPr>
              <a:spLocks noChangeArrowheads="1"/>
            </p:cNvSpPr>
            <p:nvPr/>
          </p:nvSpPr>
          <p:spPr bwMode="auto">
            <a:xfrm>
              <a:off x="69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7" name="Rectangle 1420"/>
            <p:cNvSpPr>
              <a:spLocks noChangeArrowheads="1"/>
            </p:cNvSpPr>
            <p:nvPr/>
          </p:nvSpPr>
          <p:spPr bwMode="auto">
            <a:xfrm>
              <a:off x="701"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8" name="Rectangle 1421"/>
            <p:cNvSpPr>
              <a:spLocks noChangeArrowheads="1"/>
            </p:cNvSpPr>
            <p:nvPr/>
          </p:nvSpPr>
          <p:spPr bwMode="auto">
            <a:xfrm>
              <a:off x="705" y="1879"/>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9" name="Rectangle 1422"/>
            <p:cNvSpPr>
              <a:spLocks noChangeArrowheads="1"/>
            </p:cNvSpPr>
            <p:nvPr/>
          </p:nvSpPr>
          <p:spPr bwMode="auto">
            <a:xfrm>
              <a:off x="71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0" name="Rectangle 1423"/>
            <p:cNvSpPr>
              <a:spLocks noChangeArrowheads="1"/>
            </p:cNvSpPr>
            <p:nvPr/>
          </p:nvSpPr>
          <p:spPr bwMode="auto">
            <a:xfrm>
              <a:off x="71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1" name="Rectangle 1424"/>
            <p:cNvSpPr>
              <a:spLocks noChangeArrowheads="1"/>
            </p:cNvSpPr>
            <p:nvPr/>
          </p:nvSpPr>
          <p:spPr bwMode="auto">
            <a:xfrm>
              <a:off x="71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2" name="Rectangle 1425"/>
            <p:cNvSpPr>
              <a:spLocks noChangeArrowheads="1"/>
            </p:cNvSpPr>
            <p:nvPr/>
          </p:nvSpPr>
          <p:spPr bwMode="auto">
            <a:xfrm>
              <a:off x="72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3" name="Rectangle 1426"/>
            <p:cNvSpPr>
              <a:spLocks noChangeArrowheads="1"/>
            </p:cNvSpPr>
            <p:nvPr/>
          </p:nvSpPr>
          <p:spPr bwMode="auto">
            <a:xfrm>
              <a:off x="72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4" name="Rectangle 1427"/>
            <p:cNvSpPr>
              <a:spLocks noChangeArrowheads="1"/>
            </p:cNvSpPr>
            <p:nvPr/>
          </p:nvSpPr>
          <p:spPr bwMode="auto">
            <a:xfrm>
              <a:off x="73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5" name="Rectangle 1428"/>
            <p:cNvSpPr>
              <a:spLocks noChangeArrowheads="1"/>
            </p:cNvSpPr>
            <p:nvPr/>
          </p:nvSpPr>
          <p:spPr bwMode="auto">
            <a:xfrm>
              <a:off x="73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6" name="Rectangle 1429"/>
            <p:cNvSpPr>
              <a:spLocks noChangeArrowheads="1"/>
            </p:cNvSpPr>
            <p:nvPr/>
          </p:nvSpPr>
          <p:spPr bwMode="auto">
            <a:xfrm>
              <a:off x="74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7" name="Rectangle 1430"/>
            <p:cNvSpPr>
              <a:spLocks noChangeArrowheads="1"/>
            </p:cNvSpPr>
            <p:nvPr/>
          </p:nvSpPr>
          <p:spPr bwMode="auto">
            <a:xfrm>
              <a:off x="746"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8" name="Rectangle 1431"/>
            <p:cNvSpPr>
              <a:spLocks noChangeArrowheads="1"/>
            </p:cNvSpPr>
            <p:nvPr/>
          </p:nvSpPr>
          <p:spPr bwMode="auto">
            <a:xfrm>
              <a:off x="750" y="1879"/>
              <a:ext cx="5"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9" name="Rectangle 1432"/>
            <p:cNvSpPr>
              <a:spLocks noChangeArrowheads="1"/>
            </p:cNvSpPr>
            <p:nvPr/>
          </p:nvSpPr>
          <p:spPr bwMode="auto">
            <a:xfrm>
              <a:off x="75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0" name="Rectangle 1433"/>
            <p:cNvSpPr>
              <a:spLocks noChangeArrowheads="1"/>
            </p:cNvSpPr>
            <p:nvPr/>
          </p:nvSpPr>
          <p:spPr bwMode="auto">
            <a:xfrm>
              <a:off x="75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1" name="Rectangle 1434"/>
            <p:cNvSpPr>
              <a:spLocks noChangeArrowheads="1"/>
            </p:cNvSpPr>
            <p:nvPr/>
          </p:nvSpPr>
          <p:spPr bwMode="auto">
            <a:xfrm>
              <a:off x="76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2" name="Rectangle 1435"/>
            <p:cNvSpPr>
              <a:spLocks noChangeArrowheads="1"/>
            </p:cNvSpPr>
            <p:nvPr/>
          </p:nvSpPr>
          <p:spPr bwMode="auto">
            <a:xfrm>
              <a:off x="77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3" name="Rectangle 1436"/>
            <p:cNvSpPr>
              <a:spLocks noChangeArrowheads="1"/>
            </p:cNvSpPr>
            <p:nvPr/>
          </p:nvSpPr>
          <p:spPr bwMode="auto">
            <a:xfrm>
              <a:off x="77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4" name="Rectangle 1437"/>
            <p:cNvSpPr>
              <a:spLocks noChangeArrowheads="1"/>
            </p:cNvSpPr>
            <p:nvPr/>
          </p:nvSpPr>
          <p:spPr bwMode="auto">
            <a:xfrm>
              <a:off x="78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5" name="Rectangle 1438"/>
            <p:cNvSpPr>
              <a:spLocks noChangeArrowheads="1"/>
            </p:cNvSpPr>
            <p:nvPr/>
          </p:nvSpPr>
          <p:spPr bwMode="auto">
            <a:xfrm>
              <a:off x="78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6" name="Rectangle 1439"/>
            <p:cNvSpPr>
              <a:spLocks noChangeArrowheads="1"/>
            </p:cNvSpPr>
            <p:nvPr/>
          </p:nvSpPr>
          <p:spPr bwMode="auto">
            <a:xfrm>
              <a:off x="791"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7" name="Rectangle 1440"/>
            <p:cNvSpPr>
              <a:spLocks noChangeArrowheads="1"/>
            </p:cNvSpPr>
            <p:nvPr/>
          </p:nvSpPr>
          <p:spPr bwMode="auto">
            <a:xfrm>
              <a:off x="431"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38" name="Rectangle 1442"/>
            <p:cNvSpPr>
              <a:spLocks noChangeArrowheads="1"/>
            </p:cNvSpPr>
            <p:nvPr/>
          </p:nvSpPr>
          <p:spPr bwMode="auto">
            <a:xfrm>
              <a:off x="493" y="1883"/>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Signal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Dictio</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nary</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539" name="Line 1443"/>
            <p:cNvSpPr>
              <a:spLocks noChangeShapeType="1"/>
            </p:cNvSpPr>
            <p:nvPr/>
          </p:nvSpPr>
          <p:spPr bwMode="auto">
            <a:xfrm flipH="1">
              <a:off x="1908" y="962"/>
              <a:ext cx="5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0" name="Freeform 1444"/>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1" name="Freeform 1445"/>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2" name="Freeform 1446"/>
            <p:cNvSpPr>
              <a:spLocks noEditPoints="1"/>
            </p:cNvSpPr>
            <p:nvPr/>
          </p:nvSpPr>
          <p:spPr bwMode="auto">
            <a:xfrm>
              <a:off x="2358" y="938"/>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3" name="Rectangle 1447"/>
            <p:cNvSpPr>
              <a:spLocks noChangeArrowheads="1"/>
            </p:cNvSpPr>
            <p:nvPr/>
          </p:nvSpPr>
          <p:spPr bwMode="auto">
            <a:xfrm>
              <a:off x="2342" y="9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4" name="Rectangle 1448"/>
            <p:cNvSpPr>
              <a:spLocks noChangeArrowheads="1"/>
            </p:cNvSpPr>
            <p:nvPr/>
          </p:nvSpPr>
          <p:spPr bwMode="auto">
            <a:xfrm>
              <a:off x="1974" y="905"/>
              <a:ext cx="41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ParameterMappings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45" name="Line 1449"/>
            <p:cNvSpPr>
              <a:spLocks noChangeShapeType="1"/>
            </p:cNvSpPr>
            <p:nvPr/>
          </p:nvSpPr>
          <p:spPr bwMode="auto">
            <a:xfrm>
              <a:off x="1761" y="1146"/>
              <a:ext cx="0" cy="164"/>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6" name="Freeform 1450"/>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7" name="Freeform 1451"/>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8" name="Freeform 1452"/>
            <p:cNvSpPr>
              <a:spLocks noEditPoints="1"/>
            </p:cNvSpPr>
            <p:nvPr/>
          </p:nvSpPr>
          <p:spPr bwMode="auto">
            <a:xfrm>
              <a:off x="1736" y="1146"/>
              <a:ext cx="50" cy="62"/>
            </a:xfrm>
            <a:custGeom>
              <a:avLst/>
              <a:gdLst>
                <a:gd name="T0" fmla="*/ 25 w 50"/>
                <a:gd name="T1" fmla="*/ 0 h 62"/>
                <a:gd name="T2" fmla="*/ 0 w 50"/>
                <a:gd name="T3" fmla="*/ 62 h 62"/>
                <a:gd name="T4" fmla="*/ 25 w 50"/>
                <a:gd name="T5" fmla="*/ 0 h 62"/>
                <a:gd name="T6" fmla="*/ 50 w 50"/>
                <a:gd name="T7" fmla="*/ 62 h 62"/>
              </a:gdLst>
              <a:ahLst/>
              <a:cxnLst>
                <a:cxn ang="0">
                  <a:pos x="T0" y="T1"/>
                </a:cxn>
                <a:cxn ang="0">
                  <a:pos x="T2" y="T3"/>
                </a:cxn>
                <a:cxn ang="0">
                  <a:pos x="T4" y="T5"/>
                </a:cxn>
                <a:cxn ang="0">
                  <a:pos x="T6" y="T7"/>
                </a:cxn>
              </a:cxnLst>
              <a:rect l="0" t="0" r="r" b="b"/>
              <a:pathLst>
                <a:path w="50" h="62">
                  <a:moveTo>
                    <a:pt x="25" y="0"/>
                  </a:moveTo>
                  <a:lnTo>
                    <a:pt x="0" y="62"/>
                  </a:lnTo>
                  <a:moveTo>
                    <a:pt x="25" y="0"/>
                  </a:moveTo>
                  <a:lnTo>
                    <a:pt x="5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49" name="Rectangle 1453"/>
            <p:cNvSpPr>
              <a:spLocks noChangeArrowheads="1"/>
            </p:cNvSpPr>
            <p:nvPr/>
          </p:nvSpPr>
          <p:spPr bwMode="auto">
            <a:xfrm>
              <a:off x="1794" y="116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0" name="Rectangle 1454"/>
            <p:cNvSpPr>
              <a:spLocks noChangeArrowheads="1"/>
            </p:cNvSpPr>
            <p:nvPr/>
          </p:nvSpPr>
          <p:spPr bwMode="auto">
            <a:xfrm>
              <a:off x="1814" y="1208"/>
              <a:ext cx="39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ParameterBindings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1" name="Line 1455"/>
            <p:cNvSpPr>
              <a:spLocks noChangeShapeType="1"/>
            </p:cNvSpPr>
            <p:nvPr/>
          </p:nvSpPr>
          <p:spPr bwMode="auto">
            <a:xfrm>
              <a:off x="1577" y="2767"/>
              <a:ext cx="113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2" name="Line 1456"/>
            <p:cNvSpPr>
              <a:spLocks noChangeShapeType="1"/>
            </p:cNvSpPr>
            <p:nvPr/>
          </p:nvSpPr>
          <p:spPr bwMode="auto">
            <a:xfrm flipV="1">
              <a:off x="2710" y="1678"/>
              <a:ext cx="0" cy="10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3" name="Freeform 1457"/>
            <p:cNvSpPr>
              <a:spLocks noEditPoints="1"/>
            </p:cNvSpPr>
            <p:nvPr/>
          </p:nvSpPr>
          <p:spPr bwMode="auto">
            <a:xfrm>
              <a:off x="2686"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4" name="Rectangle 1458"/>
            <p:cNvSpPr>
              <a:spLocks noChangeArrowheads="1"/>
            </p:cNvSpPr>
            <p:nvPr/>
          </p:nvSpPr>
          <p:spPr bwMode="auto">
            <a:xfrm>
              <a:off x="1589" y="278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5" name="Rectangle 1459"/>
            <p:cNvSpPr>
              <a:spLocks noChangeArrowheads="1"/>
            </p:cNvSpPr>
            <p:nvPr/>
          </p:nvSpPr>
          <p:spPr bwMode="auto">
            <a:xfrm>
              <a:off x="2673" y="2165"/>
              <a:ext cx="9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end</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6" name="Rectangle 1460"/>
            <p:cNvSpPr>
              <a:spLocks noChangeArrowheads="1"/>
            </p:cNvSpPr>
            <p:nvPr/>
          </p:nvSpPr>
          <p:spPr bwMode="auto">
            <a:xfrm>
              <a:off x="2759"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7" name="Line 1461"/>
            <p:cNvSpPr>
              <a:spLocks noChangeShapeType="1"/>
            </p:cNvSpPr>
            <p:nvPr/>
          </p:nvSpPr>
          <p:spPr bwMode="auto">
            <a:xfrm flipH="1">
              <a:off x="894" y="1944"/>
              <a:ext cx="11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8" name="Line 1462"/>
            <p:cNvSpPr>
              <a:spLocks noChangeShapeType="1"/>
            </p:cNvSpPr>
            <p:nvPr/>
          </p:nvSpPr>
          <p:spPr bwMode="auto">
            <a:xfrm flipV="1">
              <a:off x="894" y="1155"/>
              <a:ext cx="0" cy="7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9" name="Freeform 1463"/>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0" name="Freeform 1464"/>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1" name="Freeform 1465"/>
            <p:cNvSpPr>
              <a:spLocks noEditPoints="1"/>
            </p:cNvSpPr>
            <p:nvPr/>
          </p:nvSpPr>
          <p:spPr bwMode="auto">
            <a:xfrm>
              <a:off x="951" y="192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2" name="Rectangle 1466"/>
            <p:cNvSpPr>
              <a:spLocks noChangeArrowheads="1"/>
            </p:cNvSpPr>
            <p:nvPr/>
          </p:nvSpPr>
          <p:spPr bwMode="auto">
            <a:xfrm>
              <a:off x="845" y="1957"/>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3" name="Line 1467"/>
            <p:cNvSpPr>
              <a:spLocks noChangeShapeType="1"/>
            </p:cNvSpPr>
            <p:nvPr/>
          </p:nvSpPr>
          <p:spPr bwMode="auto">
            <a:xfrm flipV="1">
              <a:off x="1196" y="2247"/>
              <a:ext cx="0" cy="242"/>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4" name="Freeform 1468"/>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5" name="Freeform 1469"/>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6" name="Freeform 1470"/>
            <p:cNvSpPr>
              <a:spLocks noEditPoints="1"/>
            </p:cNvSpPr>
            <p:nvPr/>
          </p:nvSpPr>
          <p:spPr bwMode="auto">
            <a:xfrm>
              <a:off x="1172" y="2427"/>
              <a:ext cx="49" cy="62"/>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7" name="Rectangle 1471"/>
            <p:cNvSpPr>
              <a:spLocks noChangeArrowheads="1"/>
            </p:cNvSpPr>
            <p:nvPr/>
          </p:nvSpPr>
          <p:spPr bwMode="auto">
            <a:xfrm>
              <a:off x="1209" y="2419"/>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8" name="Rectangle 1472"/>
            <p:cNvSpPr>
              <a:spLocks noChangeArrowheads="1"/>
            </p:cNvSpPr>
            <p:nvPr/>
          </p:nvSpPr>
          <p:spPr bwMode="auto">
            <a:xfrm>
              <a:off x="1078" y="2349"/>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Connections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9" name="Line 1473"/>
            <p:cNvSpPr>
              <a:spLocks noChangeShapeType="1"/>
            </p:cNvSpPr>
            <p:nvPr/>
          </p:nvSpPr>
          <p:spPr bwMode="auto">
            <a:xfrm flipH="1">
              <a:off x="1945" y="1494"/>
              <a:ext cx="49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0" name="Freeform 1474"/>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1" name="Freeform 1475"/>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2" name="Freeform 1476"/>
            <p:cNvSpPr>
              <a:spLocks noEditPoints="1"/>
            </p:cNvSpPr>
            <p:nvPr/>
          </p:nvSpPr>
          <p:spPr bwMode="auto">
            <a:xfrm>
              <a:off x="2379" y="147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3" name="Rectangle 1477"/>
            <p:cNvSpPr>
              <a:spLocks noChangeArrowheads="1"/>
            </p:cNvSpPr>
            <p:nvPr/>
          </p:nvSpPr>
          <p:spPr bwMode="auto">
            <a:xfrm>
              <a:off x="2362"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74" name="Rectangle 1478"/>
            <p:cNvSpPr>
              <a:spLocks noChangeArrowheads="1"/>
            </p:cNvSpPr>
            <p:nvPr/>
          </p:nvSpPr>
          <p:spPr bwMode="auto">
            <a:xfrm>
              <a:off x="2088" y="1437"/>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Connectors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75" name="Line 1479"/>
            <p:cNvSpPr>
              <a:spLocks noChangeShapeType="1"/>
            </p:cNvSpPr>
            <p:nvPr/>
          </p:nvSpPr>
          <p:spPr bwMode="auto">
            <a:xfrm flipH="1">
              <a:off x="1115" y="1494"/>
              <a:ext cx="46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6" name="Line 1480"/>
            <p:cNvSpPr>
              <a:spLocks noChangeShapeType="1"/>
            </p:cNvSpPr>
            <p:nvPr/>
          </p:nvSpPr>
          <p:spPr bwMode="auto">
            <a:xfrm>
              <a:off x="1115" y="1494"/>
              <a:ext cx="0" cy="38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7" name="Freeform 1481"/>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8" name="Freeform 1482"/>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79" name="Freeform 1483"/>
            <p:cNvSpPr>
              <a:spLocks noEditPoints="1"/>
            </p:cNvSpPr>
            <p:nvPr/>
          </p:nvSpPr>
          <p:spPr bwMode="auto">
            <a:xfrm>
              <a:off x="1515" y="1470"/>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0" name="Rectangle 1484"/>
            <p:cNvSpPr>
              <a:spLocks noChangeArrowheads="1"/>
            </p:cNvSpPr>
            <p:nvPr/>
          </p:nvSpPr>
          <p:spPr bwMode="auto">
            <a:xfrm>
              <a:off x="1499"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1" name="Rectangle 1485"/>
            <p:cNvSpPr>
              <a:spLocks noChangeArrowheads="1"/>
            </p:cNvSpPr>
            <p:nvPr/>
          </p:nvSpPr>
          <p:spPr bwMode="auto">
            <a:xfrm>
              <a:off x="1025" y="1629"/>
              <a:ext cx="200"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Elements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2" name="Line 1486"/>
            <p:cNvSpPr>
              <a:spLocks noChangeShapeType="1"/>
            </p:cNvSpPr>
            <p:nvPr/>
          </p:nvSpPr>
          <p:spPr bwMode="auto">
            <a:xfrm>
              <a:off x="1577" y="2624"/>
              <a:ext cx="1014"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3" name="Line 1487"/>
            <p:cNvSpPr>
              <a:spLocks noChangeShapeType="1"/>
            </p:cNvSpPr>
            <p:nvPr/>
          </p:nvSpPr>
          <p:spPr bwMode="auto">
            <a:xfrm flipV="1">
              <a:off x="2591" y="1678"/>
              <a:ext cx="0" cy="94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4" name="Freeform 1488"/>
            <p:cNvSpPr>
              <a:spLocks noEditPoints="1"/>
            </p:cNvSpPr>
            <p:nvPr/>
          </p:nvSpPr>
          <p:spPr bwMode="auto">
            <a:xfrm>
              <a:off x="2567"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5" name="Rectangle 1489"/>
            <p:cNvSpPr>
              <a:spLocks noChangeArrowheads="1"/>
            </p:cNvSpPr>
            <p:nvPr/>
          </p:nvSpPr>
          <p:spPr bwMode="auto">
            <a:xfrm>
              <a:off x="1589" y="2644"/>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6" name="Rectangle 1490"/>
            <p:cNvSpPr>
              <a:spLocks noChangeArrowheads="1"/>
            </p:cNvSpPr>
            <p:nvPr/>
          </p:nvSpPr>
          <p:spPr bwMode="auto">
            <a:xfrm>
              <a:off x="2555" y="2096"/>
              <a:ext cx="10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start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7" name="Rectangle 1491"/>
            <p:cNvSpPr>
              <a:spLocks noChangeArrowheads="1"/>
            </p:cNvSpPr>
            <p:nvPr/>
          </p:nvSpPr>
          <p:spPr bwMode="auto">
            <a:xfrm>
              <a:off x="2641"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88" name="Line 1492"/>
            <p:cNvSpPr>
              <a:spLocks noChangeShapeType="1"/>
            </p:cNvSpPr>
            <p:nvPr/>
          </p:nvSpPr>
          <p:spPr bwMode="auto">
            <a:xfrm flipV="1">
              <a:off x="2326"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89" name="Line 1493"/>
            <p:cNvSpPr>
              <a:spLocks noChangeShapeType="1"/>
            </p:cNvSpPr>
            <p:nvPr/>
          </p:nvSpPr>
          <p:spPr bwMode="auto">
            <a:xfrm flipH="1">
              <a:off x="1761" y="1793"/>
              <a:ext cx="56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0" name="Line 1494"/>
            <p:cNvSpPr>
              <a:spLocks noChangeShapeType="1"/>
            </p:cNvSpPr>
            <p:nvPr/>
          </p:nvSpPr>
          <p:spPr bwMode="auto">
            <a:xfrm flipV="1">
              <a:off x="1761" y="1678"/>
              <a:ext cx="0" cy="11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1" name="Freeform 1495"/>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2" name="Freeform 1496"/>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3" name="Line 1497"/>
            <p:cNvSpPr>
              <a:spLocks noChangeShapeType="1"/>
            </p:cNvSpPr>
            <p:nvPr/>
          </p:nvSpPr>
          <p:spPr bwMode="auto">
            <a:xfrm flipV="1">
              <a:off x="1184"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4" name="Line 1498"/>
            <p:cNvSpPr>
              <a:spLocks noChangeShapeType="1"/>
            </p:cNvSpPr>
            <p:nvPr/>
          </p:nvSpPr>
          <p:spPr bwMode="auto">
            <a:xfrm>
              <a:off x="1184" y="1793"/>
              <a:ext cx="577"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5" name="Line 1499"/>
            <p:cNvSpPr>
              <a:spLocks noChangeShapeType="1"/>
            </p:cNvSpPr>
            <p:nvPr/>
          </p:nvSpPr>
          <p:spPr bwMode="auto">
            <a:xfrm flipV="1">
              <a:off x="1761" y="1678"/>
              <a:ext cx="0" cy="201"/>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6" name="Freeform 1500"/>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7" name="Freeform 1501"/>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8" name="Line 1502"/>
            <p:cNvSpPr>
              <a:spLocks noChangeShapeType="1"/>
            </p:cNvSpPr>
            <p:nvPr/>
          </p:nvSpPr>
          <p:spPr bwMode="auto">
            <a:xfrm>
              <a:off x="800" y="2063"/>
              <a:ext cx="2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99" name="Freeform 1503"/>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0" name="Freeform 1504"/>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1" name="Freeform 1505"/>
            <p:cNvSpPr>
              <a:spLocks noEditPoints="1"/>
            </p:cNvSpPr>
            <p:nvPr/>
          </p:nvSpPr>
          <p:spPr bwMode="auto">
            <a:xfrm>
              <a:off x="800" y="2038"/>
              <a:ext cx="61" cy="50"/>
            </a:xfrm>
            <a:custGeom>
              <a:avLst/>
              <a:gdLst>
                <a:gd name="T0" fmla="*/ 0 w 61"/>
                <a:gd name="T1" fmla="*/ 25 h 50"/>
                <a:gd name="T2" fmla="*/ 61 w 61"/>
                <a:gd name="T3" fmla="*/ 50 h 50"/>
                <a:gd name="T4" fmla="*/ 0 w 61"/>
                <a:gd name="T5" fmla="*/ 25 h 50"/>
                <a:gd name="T6" fmla="*/ 61 w 61"/>
                <a:gd name="T7" fmla="*/ 0 h 50"/>
              </a:gdLst>
              <a:ahLst/>
              <a:cxnLst>
                <a:cxn ang="0">
                  <a:pos x="T0" y="T1"/>
                </a:cxn>
                <a:cxn ang="0">
                  <a:pos x="T2" y="T3"/>
                </a:cxn>
                <a:cxn ang="0">
                  <a:pos x="T4" y="T5"/>
                </a:cxn>
                <a:cxn ang="0">
                  <a:pos x="T6" y="T7"/>
                </a:cxn>
              </a:cxnLst>
              <a:rect l="0" t="0" r="r" b="b"/>
              <a:pathLst>
                <a:path w="61" h="50">
                  <a:moveTo>
                    <a:pt x="0" y="25"/>
                  </a:moveTo>
                  <a:lnTo>
                    <a:pt x="61" y="50"/>
                  </a:lnTo>
                  <a:moveTo>
                    <a:pt x="0" y="25"/>
                  </a:moveTo>
                  <a:lnTo>
                    <a:pt x="61"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2" name="Rectangle 1506"/>
            <p:cNvSpPr>
              <a:spLocks noChangeArrowheads="1"/>
            </p:cNvSpPr>
            <p:nvPr/>
          </p:nvSpPr>
          <p:spPr bwMode="auto">
            <a:xfrm>
              <a:off x="812" y="20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3" name="Rectangle 1507"/>
            <p:cNvSpPr>
              <a:spLocks noChangeArrowheads="1"/>
            </p:cNvSpPr>
            <p:nvPr/>
          </p:nvSpPr>
          <p:spPr bwMode="auto">
            <a:xfrm>
              <a:off x="734" y="2247"/>
              <a:ext cx="3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SignalDictionaries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4" name="Line 1508"/>
            <p:cNvSpPr>
              <a:spLocks noChangeShapeType="1"/>
            </p:cNvSpPr>
            <p:nvPr/>
          </p:nvSpPr>
          <p:spPr bwMode="auto">
            <a:xfrm>
              <a:off x="611"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5" name="Freeform 1509"/>
            <p:cNvSpPr>
              <a:spLocks/>
            </p:cNvSpPr>
            <p:nvPr/>
          </p:nvSpPr>
          <p:spPr bwMode="auto">
            <a:xfrm>
              <a:off x="611" y="2325"/>
              <a:ext cx="1162" cy="20"/>
            </a:xfrm>
            <a:custGeom>
              <a:avLst/>
              <a:gdLst>
                <a:gd name="T0" fmla="*/ 0 w 4544"/>
                <a:gd name="T1" fmla="*/ 0 h 80"/>
                <a:gd name="T2" fmla="*/ 2192 w 4544"/>
                <a:gd name="T3" fmla="*/ 0 h 80"/>
                <a:gd name="T4" fmla="*/ 2192 w 4544"/>
                <a:gd name="T5" fmla="*/ 0 h 80"/>
                <a:gd name="T6" fmla="*/ 2288 w 4544"/>
                <a:gd name="T7" fmla="*/ 80 h 80"/>
                <a:gd name="T8" fmla="*/ 2368 w 4544"/>
                <a:gd name="T9" fmla="*/ 0 h 80"/>
                <a:gd name="T10" fmla="*/ 2368 w 4544"/>
                <a:gd name="T11" fmla="*/ 0 h 80"/>
                <a:gd name="T12" fmla="*/ 4544 w 454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544" h="80">
                  <a:moveTo>
                    <a:pt x="0" y="0"/>
                  </a:moveTo>
                  <a:lnTo>
                    <a:pt x="2192" y="0"/>
                  </a:lnTo>
                  <a:cubicBezTo>
                    <a:pt x="2192" y="0"/>
                    <a:pt x="2192" y="0"/>
                    <a:pt x="2192" y="0"/>
                  </a:cubicBezTo>
                  <a:cubicBezTo>
                    <a:pt x="2192" y="48"/>
                    <a:pt x="2224" y="80"/>
                    <a:pt x="2288" y="80"/>
                  </a:cubicBezTo>
                  <a:cubicBezTo>
                    <a:pt x="2336" y="80"/>
                    <a:pt x="2368" y="48"/>
                    <a:pt x="2368" y="0"/>
                  </a:cubicBezTo>
                  <a:cubicBezTo>
                    <a:pt x="2368" y="0"/>
                    <a:pt x="2368" y="0"/>
                    <a:pt x="2368" y="0"/>
                  </a:cubicBezTo>
                  <a:lnTo>
                    <a:pt x="4544"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Line 1510"/>
            <p:cNvSpPr>
              <a:spLocks noChangeShapeType="1"/>
            </p:cNvSpPr>
            <p:nvPr/>
          </p:nvSpPr>
          <p:spPr bwMode="auto">
            <a:xfrm flipV="1">
              <a:off x="1773"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7" name="Freeform 1511"/>
            <p:cNvSpPr>
              <a:spLocks noEditPoints="1"/>
            </p:cNvSpPr>
            <p:nvPr/>
          </p:nvSpPr>
          <p:spPr bwMode="auto">
            <a:xfrm>
              <a:off x="587" y="2247"/>
              <a:ext cx="49" cy="61"/>
            </a:xfrm>
            <a:custGeom>
              <a:avLst/>
              <a:gdLst>
                <a:gd name="T0" fmla="*/ 24 w 49"/>
                <a:gd name="T1" fmla="*/ 0 h 61"/>
                <a:gd name="T2" fmla="*/ 0 w 49"/>
                <a:gd name="T3" fmla="*/ 61 h 61"/>
                <a:gd name="T4" fmla="*/ 24 w 49"/>
                <a:gd name="T5" fmla="*/ 0 h 61"/>
                <a:gd name="T6" fmla="*/ 49 w 49"/>
                <a:gd name="T7" fmla="*/ 61 h 61"/>
              </a:gdLst>
              <a:ahLst/>
              <a:cxnLst>
                <a:cxn ang="0">
                  <a:pos x="T0" y="T1"/>
                </a:cxn>
                <a:cxn ang="0">
                  <a:pos x="T2" y="T3"/>
                </a:cxn>
                <a:cxn ang="0">
                  <a:pos x="T4" y="T5"/>
                </a:cxn>
                <a:cxn ang="0">
                  <a:pos x="T6" y="T7"/>
                </a:cxn>
              </a:cxnLst>
              <a:rect l="0" t="0" r="r" b="b"/>
              <a:pathLst>
                <a:path w="49" h="61">
                  <a:moveTo>
                    <a:pt x="24" y="0"/>
                  </a:moveTo>
                  <a:lnTo>
                    <a:pt x="0" y="61"/>
                  </a:lnTo>
                  <a:moveTo>
                    <a:pt x="24" y="0"/>
                  </a:moveTo>
                  <a:lnTo>
                    <a:pt x="49" y="6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8" name="Rectangle 1512"/>
            <p:cNvSpPr>
              <a:spLocks noChangeArrowheads="1"/>
            </p:cNvSpPr>
            <p:nvPr/>
          </p:nvSpPr>
          <p:spPr bwMode="auto">
            <a:xfrm>
              <a:off x="644" y="2268"/>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9" name="Rectangle 1513"/>
            <p:cNvSpPr>
              <a:spLocks noChangeArrowheads="1"/>
            </p:cNvSpPr>
            <p:nvPr/>
          </p:nvSpPr>
          <p:spPr bwMode="auto">
            <a:xfrm>
              <a:off x="1822" y="2268"/>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sp>
        <p:nvSpPr>
          <p:cNvPr id="478"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439378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1"/>
          <p:cNvPicPr>
            <a:picLocks noGrp="1" noChangeAspect="1"/>
          </p:cNvPicPr>
          <p:nvPr>
            <p:ph idx="1"/>
          </p:nvPr>
        </p:nvPicPr>
        <p:blipFill>
          <a:blip r:embed="rId3" cstate="print"/>
          <a:stretch>
            <a:fillRect/>
          </a:stretch>
        </p:blipFill>
        <p:spPr>
          <a:xfrm>
            <a:off x="457200" y="1179671"/>
            <a:ext cx="4043363" cy="3358833"/>
          </a:xfrm>
          <a:prstGeom prst="rect">
            <a:avLst/>
          </a:prstGeom>
        </p:spPr>
      </p:pic>
      <p:sp>
        <p:nvSpPr>
          <p:cNvPr id="5" name="Titel 4"/>
          <p:cNvSpPr>
            <a:spLocks noGrp="1"/>
          </p:cNvSpPr>
          <p:nvPr>
            <p:ph type="title"/>
          </p:nvPr>
        </p:nvSpPr>
        <p:spPr/>
        <p:txBody>
          <a:bodyPr/>
          <a:lstStyle/>
          <a:p>
            <a:r>
              <a:rPr lang="en-US" altLang="ja-JP" dirty="0"/>
              <a:t>File Definitions - Signal Dictionaries (*.SSB)</a:t>
            </a:r>
            <a:endParaRPr lang="en-US" dirty="0"/>
          </a:p>
        </p:txBody>
      </p:sp>
      <p:sp>
        <p:nvSpPr>
          <p:cNvPr id="7" name="Inhaltsplatzhalter 6"/>
          <p:cNvSpPr>
            <a:spLocks noGrp="1"/>
          </p:cNvSpPr>
          <p:nvPr>
            <p:ph idx="4294967295"/>
          </p:nvPr>
        </p:nvSpPr>
        <p:spPr>
          <a:xfrm>
            <a:off x="4644008" y="1059582"/>
            <a:ext cx="4042792" cy="3600400"/>
          </a:xfrm>
          <a:prstGeom prst="rect">
            <a:avLst/>
          </a:prstGeom>
          <a:solidFill>
            <a:schemeClr val="bg1"/>
          </a:solidFill>
        </p:spPr>
        <p:txBody>
          <a:bodyPr>
            <a:normAutofit fontScale="92500" lnSpcReduction="10000"/>
          </a:bodyPr>
          <a:lstStyle/>
          <a:p>
            <a:pPr marL="0" indent="0">
              <a:spcBef>
                <a:spcPts val="0"/>
              </a:spcBef>
              <a:buNone/>
            </a:pPr>
            <a:r>
              <a:rPr lang="en-US" b="1" dirty="0"/>
              <a:t>Use cases</a:t>
            </a:r>
          </a:p>
          <a:p>
            <a:pPr>
              <a:spcBef>
                <a:spcPts val="0"/>
              </a:spcBef>
            </a:pPr>
            <a:r>
              <a:rPr lang="en-US" dirty="0"/>
              <a:t>Collecting Control Signals in a Central Location</a:t>
            </a:r>
          </a:p>
          <a:p>
            <a:pPr marL="0" indent="0">
              <a:spcBef>
                <a:spcPts val="0"/>
              </a:spcBef>
              <a:buNone/>
            </a:pPr>
            <a:r>
              <a:rPr lang="en-US" b="1" dirty="0"/>
              <a:t>Features</a:t>
            </a:r>
          </a:p>
          <a:p>
            <a:pPr>
              <a:spcBef>
                <a:spcPts val="0"/>
              </a:spcBef>
            </a:pPr>
            <a:r>
              <a:rPr lang="en-US" dirty="0"/>
              <a:t>Causality is checked by tool automatically</a:t>
            </a:r>
          </a:p>
          <a:p>
            <a:pPr>
              <a:spcBef>
                <a:spcPts val="0"/>
              </a:spcBef>
            </a:pPr>
            <a:r>
              <a:rPr lang="en-US" dirty="0"/>
              <a:t>Crosses hierarchies without need for downward passing</a:t>
            </a:r>
          </a:p>
          <a:p>
            <a:pPr>
              <a:spcBef>
                <a:spcPts val="0"/>
              </a:spcBef>
            </a:pPr>
            <a:r>
              <a:rPr lang="en-US" dirty="0"/>
              <a:t>Well-suited for e.g. ECU control busses</a:t>
            </a:r>
          </a:p>
          <a:p>
            <a:pPr>
              <a:spcBef>
                <a:spcPts val="0"/>
              </a:spcBef>
            </a:pPr>
            <a:r>
              <a:rPr lang="en-US" dirty="0"/>
              <a:t>Can be inline or in external file</a:t>
            </a:r>
          </a:p>
        </p:txBody>
      </p:sp>
      <p:pic>
        <p:nvPicPr>
          <p:cNvPr id="4" name="Grafik 3"/>
          <p:cNvPicPr>
            <a:picLocks noChangeAspect="1"/>
          </p:cNvPicPr>
          <p:nvPr/>
        </p:nvPicPr>
        <p:blipFill>
          <a:blip r:embed="rId4" cstate="print"/>
          <a:stretch>
            <a:fillRect/>
          </a:stretch>
        </p:blipFill>
        <p:spPr>
          <a:xfrm>
            <a:off x="563705" y="1167822"/>
            <a:ext cx="3830351" cy="3358833"/>
          </a:xfrm>
          <a:prstGeom prst="rect">
            <a:avLst/>
          </a:prstGeom>
        </p:spPr>
      </p:pic>
      <p:sp>
        <p:nvSpPr>
          <p:cNvPr id="8"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176152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File Definitions – Parameter Values Data (*.SSV)</a:t>
            </a:r>
            <a:endParaRPr lang="en-US" dirty="0"/>
          </a:p>
        </p:txBody>
      </p:sp>
      <p:sp>
        <p:nvSpPr>
          <p:cNvPr id="7" name="Inhaltsplatzhalter 6"/>
          <p:cNvSpPr>
            <a:spLocks noGrp="1"/>
          </p:cNvSpPr>
          <p:nvPr>
            <p:ph idx="1"/>
          </p:nvPr>
        </p:nvSpPr>
        <p:spPr>
          <a:xfrm>
            <a:off x="4500562" y="1059582"/>
            <a:ext cx="4186237" cy="3600400"/>
          </a:xfrm>
        </p:spPr>
        <p:txBody>
          <a:bodyPr>
            <a:normAutofit lnSpcReduction="10000"/>
          </a:bodyPr>
          <a:lstStyle/>
          <a:p>
            <a:pPr marL="0" indent="0">
              <a:buNone/>
            </a:pPr>
            <a:r>
              <a:rPr lang="en-US" b="1" dirty="0"/>
              <a:t>Use case</a:t>
            </a:r>
          </a:p>
          <a:p>
            <a:r>
              <a:rPr lang="en-US" dirty="0"/>
              <a:t>Tool-independent Exchange of Parameter Data</a:t>
            </a:r>
          </a:p>
          <a:p>
            <a:pPr marL="0" indent="0">
              <a:buNone/>
            </a:pPr>
            <a:r>
              <a:rPr lang="en-US" b="1" dirty="0"/>
              <a:t>Features</a:t>
            </a:r>
          </a:p>
          <a:p>
            <a:pPr>
              <a:spcBef>
                <a:spcPts val="0"/>
              </a:spcBef>
            </a:pPr>
            <a:r>
              <a:rPr lang="en-US" dirty="0"/>
              <a:t>Neutral exchange format between parameter sources</a:t>
            </a:r>
          </a:p>
          <a:p>
            <a:pPr>
              <a:spcBef>
                <a:spcPts val="0"/>
              </a:spcBef>
            </a:pPr>
            <a:r>
              <a:rPr lang="en-US" dirty="0"/>
              <a:t>Compatible to FMI standard</a:t>
            </a:r>
          </a:p>
          <a:p>
            <a:pPr>
              <a:spcBef>
                <a:spcPts val="0"/>
              </a:spcBef>
            </a:pPr>
            <a:r>
              <a:rPr lang="en-US" dirty="0"/>
              <a:t>Provides some meta data</a:t>
            </a:r>
          </a:p>
          <a:p>
            <a:pPr>
              <a:spcBef>
                <a:spcPts val="0"/>
              </a:spcBef>
            </a:pPr>
            <a:r>
              <a:rPr lang="en-US" dirty="0"/>
              <a:t>Access to </a:t>
            </a:r>
            <a:r>
              <a:rPr lang="en-US" dirty="0" err="1"/>
              <a:t>param</a:t>
            </a:r>
            <a:r>
              <a:rPr lang="en-US" dirty="0"/>
              <a:t> DBs via HTTP (-&gt; Parameter API)</a:t>
            </a:r>
          </a:p>
          <a:p>
            <a:pPr>
              <a:spcBef>
                <a:spcPts val="0"/>
              </a:spcBef>
            </a:pPr>
            <a:endParaRPr lang="en-US" dirty="0"/>
          </a:p>
        </p:txBody>
      </p:sp>
      <p:sp>
        <p:nvSpPr>
          <p:cNvPr id="4" name="AutoShape 3"/>
          <p:cNvSpPr>
            <a:spLocks noChangeAspect="1" noChangeArrowheads="1" noTextEdit="1"/>
          </p:cNvSpPr>
          <p:nvPr/>
        </p:nvSpPr>
        <p:spPr bwMode="auto">
          <a:xfrm>
            <a:off x="457200" y="1063625"/>
            <a:ext cx="4043363"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6" name="Group 205"/>
          <p:cNvGrpSpPr>
            <a:grpSpLocks/>
          </p:cNvGrpSpPr>
          <p:nvPr/>
        </p:nvGrpSpPr>
        <p:grpSpPr bwMode="auto">
          <a:xfrm>
            <a:off x="476250" y="1082675"/>
            <a:ext cx="4005263" cy="3552825"/>
            <a:chOff x="300" y="682"/>
            <a:chExt cx="2523" cy="2238"/>
          </a:xfrm>
        </p:grpSpPr>
        <p:sp>
          <p:nvSpPr>
            <p:cNvPr id="413" name="Rectangle 5"/>
            <p:cNvSpPr>
              <a:spLocks noChangeArrowheads="1"/>
            </p:cNvSpPr>
            <p:nvPr/>
          </p:nvSpPr>
          <p:spPr bwMode="auto">
            <a:xfrm>
              <a:off x="300" y="682"/>
              <a:ext cx="2523" cy="2238"/>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4" name="Freeform 6"/>
            <p:cNvSpPr>
              <a:spLocks/>
            </p:cNvSpPr>
            <p:nvPr/>
          </p:nvSpPr>
          <p:spPr bwMode="auto">
            <a:xfrm>
              <a:off x="300" y="682"/>
              <a:ext cx="293" cy="79"/>
            </a:xfrm>
            <a:custGeom>
              <a:avLst/>
              <a:gdLst>
                <a:gd name="T0" fmla="*/ 0 w 293"/>
                <a:gd name="T1" fmla="*/ 79 h 79"/>
                <a:gd name="T2" fmla="*/ 239 w 293"/>
                <a:gd name="T3" fmla="*/ 79 h 79"/>
                <a:gd name="T4" fmla="*/ 293 w 293"/>
                <a:gd name="T5" fmla="*/ 21 h 79"/>
                <a:gd name="T6" fmla="*/ 293 w 293"/>
                <a:gd name="T7" fmla="*/ 0 h 79"/>
                <a:gd name="T8" fmla="*/ 0 w 293"/>
                <a:gd name="T9" fmla="*/ 0 h 79"/>
                <a:gd name="T10" fmla="*/ 0 w 293"/>
                <a:gd name="T11" fmla="*/ 79 h 79"/>
              </a:gdLst>
              <a:ahLst/>
              <a:cxnLst>
                <a:cxn ang="0">
                  <a:pos x="T0" y="T1"/>
                </a:cxn>
                <a:cxn ang="0">
                  <a:pos x="T2" y="T3"/>
                </a:cxn>
                <a:cxn ang="0">
                  <a:pos x="T4" y="T5"/>
                </a:cxn>
                <a:cxn ang="0">
                  <a:pos x="T6" y="T7"/>
                </a:cxn>
                <a:cxn ang="0">
                  <a:pos x="T8" y="T9"/>
                </a:cxn>
                <a:cxn ang="0">
                  <a:pos x="T10" y="T11"/>
                </a:cxn>
              </a:cxnLst>
              <a:rect l="0" t="0" r="r" b="b"/>
              <a:pathLst>
                <a:path w="293" h="79">
                  <a:moveTo>
                    <a:pt x="0" y="79"/>
                  </a:moveTo>
                  <a:lnTo>
                    <a:pt x="239" y="79"/>
                  </a:lnTo>
                  <a:lnTo>
                    <a:pt x="293" y="21"/>
                  </a:lnTo>
                  <a:lnTo>
                    <a:pt x="293" y="0"/>
                  </a:lnTo>
                  <a:lnTo>
                    <a:pt x="0" y="0"/>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5" name="Freeform 7"/>
            <p:cNvSpPr>
              <a:spLocks/>
            </p:cNvSpPr>
            <p:nvPr/>
          </p:nvSpPr>
          <p:spPr bwMode="auto">
            <a:xfrm>
              <a:off x="300" y="682"/>
              <a:ext cx="293" cy="79"/>
            </a:xfrm>
            <a:custGeom>
              <a:avLst/>
              <a:gdLst>
                <a:gd name="T0" fmla="*/ 0 w 293"/>
                <a:gd name="T1" fmla="*/ 79 h 79"/>
                <a:gd name="T2" fmla="*/ 239 w 293"/>
                <a:gd name="T3" fmla="*/ 79 h 79"/>
                <a:gd name="T4" fmla="*/ 293 w 293"/>
                <a:gd name="T5" fmla="*/ 21 h 79"/>
                <a:gd name="T6" fmla="*/ 293 w 293"/>
                <a:gd name="T7" fmla="*/ 0 h 79"/>
                <a:gd name="T8" fmla="*/ 0 w 293"/>
                <a:gd name="T9" fmla="*/ 0 h 79"/>
                <a:gd name="T10" fmla="*/ 0 w 293"/>
                <a:gd name="T11" fmla="*/ 79 h 79"/>
              </a:gdLst>
              <a:ahLst/>
              <a:cxnLst>
                <a:cxn ang="0">
                  <a:pos x="T0" y="T1"/>
                </a:cxn>
                <a:cxn ang="0">
                  <a:pos x="T2" y="T3"/>
                </a:cxn>
                <a:cxn ang="0">
                  <a:pos x="T4" y="T5"/>
                </a:cxn>
                <a:cxn ang="0">
                  <a:pos x="T6" y="T7"/>
                </a:cxn>
                <a:cxn ang="0">
                  <a:pos x="T8" y="T9"/>
                </a:cxn>
                <a:cxn ang="0">
                  <a:pos x="T10" y="T11"/>
                </a:cxn>
              </a:cxnLst>
              <a:rect l="0" t="0" r="r" b="b"/>
              <a:pathLst>
                <a:path w="293" h="79">
                  <a:moveTo>
                    <a:pt x="0" y="79"/>
                  </a:moveTo>
                  <a:lnTo>
                    <a:pt x="239" y="79"/>
                  </a:lnTo>
                  <a:lnTo>
                    <a:pt x="293" y="21"/>
                  </a:lnTo>
                  <a:lnTo>
                    <a:pt x="293" y="0"/>
                  </a:lnTo>
                  <a:lnTo>
                    <a:pt x="0" y="0"/>
                  </a:lnTo>
                  <a:lnTo>
                    <a:pt x="0" y="79"/>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6" name="Rectangle 8"/>
            <p:cNvSpPr>
              <a:spLocks noChangeArrowheads="1"/>
            </p:cNvSpPr>
            <p:nvPr/>
          </p:nvSpPr>
          <p:spPr bwMode="auto">
            <a:xfrm>
              <a:off x="321" y="695"/>
              <a:ext cx="8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SSV</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417" name="Rectangle 9"/>
            <p:cNvSpPr>
              <a:spLocks noChangeArrowheads="1"/>
            </p:cNvSpPr>
            <p:nvPr/>
          </p:nvSpPr>
          <p:spPr bwMode="auto">
            <a:xfrm>
              <a:off x="1387" y="826"/>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8" name="Rectangle 10"/>
            <p:cNvSpPr>
              <a:spLocks noChangeArrowheads="1"/>
            </p:cNvSpPr>
            <p:nvPr/>
          </p:nvSpPr>
          <p:spPr bwMode="auto">
            <a:xfrm>
              <a:off x="1387" y="826"/>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19" name="Rectangle 11"/>
            <p:cNvSpPr>
              <a:spLocks noChangeArrowheads="1"/>
            </p:cNvSpPr>
            <p:nvPr/>
          </p:nvSpPr>
          <p:spPr bwMode="auto">
            <a:xfrm>
              <a:off x="1374" y="814"/>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0" name="Rectangle 12"/>
            <p:cNvSpPr>
              <a:spLocks noChangeArrowheads="1"/>
            </p:cNvSpPr>
            <p:nvPr/>
          </p:nvSpPr>
          <p:spPr bwMode="auto">
            <a:xfrm>
              <a:off x="1564" y="814"/>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1" name="Rectangle 13"/>
            <p:cNvSpPr>
              <a:spLocks noChangeArrowheads="1"/>
            </p:cNvSpPr>
            <p:nvPr/>
          </p:nvSpPr>
          <p:spPr bwMode="auto">
            <a:xfrm>
              <a:off x="1568" y="814"/>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2" name="Rectangle 14"/>
            <p:cNvSpPr>
              <a:spLocks noChangeArrowheads="1"/>
            </p:cNvSpPr>
            <p:nvPr/>
          </p:nvSpPr>
          <p:spPr bwMode="auto">
            <a:xfrm>
              <a:off x="1572" y="814"/>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3" name="Rectangle 15"/>
            <p:cNvSpPr>
              <a:spLocks noChangeArrowheads="1"/>
            </p:cNvSpPr>
            <p:nvPr/>
          </p:nvSpPr>
          <p:spPr bwMode="auto">
            <a:xfrm>
              <a:off x="1576" y="814"/>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4" name="Rectangle 16"/>
            <p:cNvSpPr>
              <a:spLocks noChangeArrowheads="1"/>
            </p:cNvSpPr>
            <p:nvPr/>
          </p:nvSpPr>
          <p:spPr bwMode="auto">
            <a:xfrm>
              <a:off x="1580" y="814"/>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5" name="Rectangle 17"/>
            <p:cNvSpPr>
              <a:spLocks noChangeArrowheads="1"/>
            </p:cNvSpPr>
            <p:nvPr/>
          </p:nvSpPr>
          <p:spPr bwMode="auto">
            <a:xfrm>
              <a:off x="1584" y="814"/>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6" name="Rectangle 18"/>
            <p:cNvSpPr>
              <a:spLocks noChangeArrowheads="1"/>
            </p:cNvSpPr>
            <p:nvPr/>
          </p:nvSpPr>
          <p:spPr bwMode="auto">
            <a:xfrm>
              <a:off x="1592" y="814"/>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7" name="Rectangle 19"/>
            <p:cNvSpPr>
              <a:spLocks noChangeArrowheads="1"/>
            </p:cNvSpPr>
            <p:nvPr/>
          </p:nvSpPr>
          <p:spPr bwMode="auto">
            <a:xfrm>
              <a:off x="1597" y="814"/>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8" name="Rectangle 20"/>
            <p:cNvSpPr>
              <a:spLocks noChangeArrowheads="1"/>
            </p:cNvSpPr>
            <p:nvPr/>
          </p:nvSpPr>
          <p:spPr bwMode="auto">
            <a:xfrm>
              <a:off x="1601" y="814"/>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9" name="Rectangle 21"/>
            <p:cNvSpPr>
              <a:spLocks noChangeArrowheads="1"/>
            </p:cNvSpPr>
            <p:nvPr/>
          </p:nvSpPr>
          <p:spPr bwMode="auto">
            <a:xfrm>
              <a:off x="1609" y="814"/>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0" name="Rectangle 22"/>
            <p:cNvSpPr>
              <a:spLocks noChangeArrowheads="1"/>
            </p:cNvSpPr>
            <p:nvPr/>
          </p:nvSpPr>
          <p:spPr bwMode="auto">
            <a:xfrm>
              <a:off x="1613" y="814"/>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1" name="Rectangle 23"/>
            <p:cNvSpPr>
              <a:spLocks noChangeArrowheads="1"/>
            </p:cNvSpPr>
            <p:nvPr/>
          </p:nvSpPr>
          <p:spPr bwMode="auto">
            <a:xfrm>
              <a:off x="1617" y="814"/>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2" name="Rectangle 24"/>
            <p:cNvSpPr>
              <a:spLocks noChangeArrowheads="1"/>
            </p:cNvSpPr>
            <p:nvPr/>
          </p:nvSpPr>
          <p:spPr bwMode="auto">
            <a:xfrm>
              <a:off x="1621" y="814"/>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3" name="Rectangle 25"/>
            <p:cNvSpPr>
              <a:spLocks noChangeArrowheads="1"/>
            </p:cNvSpPr>
            <p:nvPr/>
          </p:nvSpPr>
          <p:spPr bwMode="auto">
            <a:xfrm>
              <a:off x="1625" y="814"/>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4" name="Rectangle 26"/>
            <p:cNvSpPr>
              <a:spLocks noChangeArrowheads="1"/>
            </p:cNvSpPr>
            <p:nvPr/>
          </p:nvSpPr>
          <p:spPr bwMode="auto">
            <a:xfrm>
              <a:off x="1629" y="814"/>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5" name="Rectangle 27"/>
            <p:cNvSpPr>
              <a:spLocks noChangeArrowheads="1"/>
            </p:cNvSpPr>
            <p:nvPr/>
          </p:nvSpPr>
          <p:spPr bwMode="auto">
            <a:xfrm>
              <a:off x="1634" y="814"/>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6" name="Rectangle 28"/>
            <p:cNvSpPr>
              <a:spLocks noChangeArrowheads="1"/>
            </p:cNvSpPr>
            <p:nvPr/>
          </p:nvSpPr>
          <p:spPr bwMode="auto">
            <a:xfrm>
              <a:off x="1638" y="814"/>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7" name="Rectangle 29"/>
            <p:cNvSpPr>
              <a:spLocks noChangeArrowheads="1"/>
            </p:cNvSpPr>
            <p:nvPr/>
          </p:nvSpPr>
          <p:spPr bwMode="auto">
            <a:xfrm>
              <a:off x="1642" y="814"/>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8" name="Rectangle 30"/>
            <p:cNvSpPr>
              <a:spLocks noChangeArrowheads="1"/>
            </p:cNvSpPr>
            <p:nvPr/>
          </p:nvSpPr>
          <p:spPr bwMode="auto">
            <a:xfrm>
              <a:off x="1646" y="814"/>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9" name="Rectangle 31"/>
            <p:cNvSpPr>
              <a:spLocks noChangeArrowheads="1"/>
            </p:cNvSpPr>
            <p:nvPr/>
          </p:nvSpPr>
          <p:spPr bwMode="auto">
            <a:xfrm>
              <a:off x="1650" y="814"/>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0" name="Rectangle 32"/>
            <p:cNvSpPr>
              <a:spLocks noChangeArrowheads="1"/>
            </p:cNvSpPr>
            <p:nvPr/>
          </p:nvSpPr>
          <p:spPr bwMode="auto">
            <a:xfrm>
              <a:off x="1654" y="814"/>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1" name="Rectangle 33"/>
            <p:cNvSpPr>
              <a:spLocks noChangeArrowheads="1"/>
            </p:cNvSpPr>
            <p:nvPr/>
          </p:nvSpPr>
          <p:spPr bwMode="auto">
            <a:xfrm>
              <a:off x="1658" y="814"/>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2" name="Rectangle 34"/>
            <p:cNvSpPr>
              <a:spLocks noChangeArrowheads="1"/>
            </p:cNvSpPr>
            <p:nvPr/>
          </p:nvSpPr>
          <p:spPr bwMode="auto">
            <a:xfrm>
              <a:off x="1662" y="814"/>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3" name="Rectangle 35"/>
            <p:cNvSpPr>
              <a:spLocks noChangeArrowheads="1"/>
            </p:cNvSpPr>
            <p:nvPr/>
          </p:nvSpPr>
          <p:spPr bwMode="auto">
            <a:xfrm>
              <a:off x="1666" y="814"/>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4" name="Rectangle 36"/>
            <p:cNvSpPr>
              <a:spLocks noChangeArrowheads="1"/>
            </p:cNvSpPr>
            <p:nvPr/>
          </p:nvSpPr>
          <p:spPr bwMode="auto">
            <a:xfrm>
              <a:off x="1671" y="814"/>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5" name="Rectangle 37"/>
            <p:cNvSpPr>
              <a:spLocks noChangeArrowheads="1"/>
            </p:cNvSpPr>
            <p:nvPr/>
          </p:nvSpPr>
          <p:spPr bwMode="auto">
            <a:xfrm>
              <a:off x="1675" y="814"/>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6" name="Rectangle 38"/>
            <p:cNvSpPr>
              <a:spLocks noChangeArrowheads="1"/>
            </p:cNvSpPr>
            <p:nvPr/>
          </p:nvSpPr>
          <p:spPr bwMode="auto">
            <a:xfrm>
              <a:off x="1679" y="814"/>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7" name="Rectangle 39"/>
            <p:cNvSpPr>
              <a:spLocks noChangeArrowheads="1"/>
            </p:cNvSpPr>
            <p:nvPr/>
          </p:nvSpPr>
          <p:spPr bwMode="auto">
            <a:xfrm>
              <a:off x="1687" y="814"/>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8" name="Rectangle 40"/>
            <p:cNvSpPr>
              <a:spLocks noChangeArrowheads="1"/>
            </p:cNvSpPr>
            <p:nvPr/>
          </p:nvSpPr>
          <p:spPr bwMode="auto">
            <a:xfrm>
              <a:off x="1691" y="814"/>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9" name="Rectangle 41"/>
            <p:cNvSpPr>
              <a:spLocks noChangeArrowheads="1"/>
            </p:cNvSpPr>
            <p:nvPr/>
          </p:nvSpPr>
          <p:spPr bwMode="auto">
            <a:xfrm>
              <a:off x="1695" y="814"/>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0" name="Rectangle 42"/>
            <p:cNvSpPr>
              <a:spLocks noChangeArrowheads="1"/>
            </p:cNvSpPr>
            <p:nvPr/>
          </p:nvSpPr>
          <p:spPr bwMode="auto">
            <a:xfrm>
              <a:off x="1699" y="814"/>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1" name="Rectangle 43"/>
            <p:cNvSpPr>
              <a:spLocks noChangeArrowheads="1"/>
            </p:cNvSpPr>
            <p:nvPr/>
          </p:nvSpPr>
          <p:spPr bwMode="auto">
            <a:xfrm>
              <a:off x="1704" y="814"/>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2" name="Rectangle 44"/>
            <p:cNvSpPr>
              <a:spLocks noChangeArrowheads="1"/>
            </p:cNvSpPr>
            <p:nvPr/>
          </p:nvSpPr>
          <p:spPr bwMode="auto">
            <a:xfrm>
              <a:off x="1712" y="814"/>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3" name="Rectangle 45"/>
            <p:cNvSpPr>
              <a:spLocks noChangeArrowheads="1"/>
            </p:cNvSpPr>
            <p:nvPr/>
          </p:nvSpPr>
          <p:spPr bwMode="auto">
            <a:xfrm>
              <a:off x="1716" y="814"/>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4" name="Rectangle 46"/>
            <p:cNvSpPr>
              <a:spLocks noChangeArrowheads="1"/>
            </p:cNvSpPr>
            <p:nvPr/>
          </p:nvSpPr>
          <p:spPr bwMode="auto">
            <a:xfrm>
              <a:off x="1724" y="814"/>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5" name="Rectangle 47"/>
            <p:cNvSpPr>
              <a:spLocks noChangeArrowheads="1"/>
            </p:cNvSpPr>
            <p:nvPr/>
          </p:nvSpPr>
          <p:spPr bwMode="auto">
            <a:xfrm>
              <a:off x="1728" y="814"/>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6" name="Rectangle 48"/>
            <p:cNvSpPr>
              <a:spLocks noChangeArrowheads="1"/>
            </p:cNvSpPr>
            <p:nvPr/>
          </p:nvSpPr>
          <p:spPr bwMode="auto">
            <a:xfrm>
              <a:off x="1732" y="814"/>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7" name="Rectangle 49"/>
            <p:cNvSpPr>
              <a:spLocks noChangeArrowheads="1"/>
            </p:cNvSpPr>
            <p:nvPr/>
          </p:nvSpPr>
          <p:spPr bwMode="auto">
            <a:xfrm>
              <a:off x="1736" y="814"/>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8" name="Rectangle 50"/>
            <p:cNvSpPr>
              <a:spLocks noChangeArrowheads="1"/>
            </p:cNvSpPr>
            <p:nvPr/>
          </p:nvSpPr>
          <p:spPr bwMode="auto">
            <a:xfrm>
              <a:off x="1374" y="814"/>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0" name="Rectangle 52"/>
            <p:cNvSpPr>
              <a:spLocks noChangeArrowheads="1"/>
            </p:cNvSpPr>
            <p:nvPr/>
          </p:nvSpPr>
          <p:spPr bwMode="auto">
            <a:xfrm>
              <a:off x="1375" y="858"/>
              <a:ext cx="36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ParameterSet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461" name="Line 53"/>
            <p:cNvSpPr>
              <a:spLocks noChangeShapeType="1"/>
            </p:cNvSpPr>
            <p:nvPr/>
          </p:nvSpPr>
          <p:spPr bwMode="auto">
            <a:xfrm>
              <a:off x="1374" y="966"/>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2" name="Rectangle 54"/>
            <p:cNvSpPr>
              <a:spLocks noChangeArrowheads="1"/>
            </p:cNvSpPr>
            <p:nvPr/>
          </p:nvSpPr>
          <p:spPr bwMode="auto">
            <a:xfrm>
              <a:off x="1395" y="98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63" name="Rectangle 55"/>
            <p:cNvSpPr>
              <a:spLocks noChangeArrowheads="1"/>
            </p:cNvSpPr>
            <p:nvPr/>
          </p:nvSpPr>
          <p:spPr bwMode="auto">
            <a:xfrm>
              <a:off x="1465" y="983"/>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464" name="Line 56"/>
            <p:cNvSpPr>
              <a:spLocks noChangeShapeType="1"/>
            </p:cNvSpPr>
            <p:nvPr/>
          </p:nvSpPr>
          <p:spPr bwMode="auto">
            <a:xfrm>
              <a:off x="1465" y="1032"/>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5" name="Rectangle 57"/>
            <p:cNvSpPr>
              <a:spLocks noChangeArrowheads="1"/>
            </p:cNvSpPr>
            <p:nvPr/>
          </p:nvSpPr>
          <p:spPr bwMode="auto">
            <a:xfrm>
              <a:off x="1387" y="1435"/>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6" name="Rectangle 58"/>
            <p:cNvSpPr>
              <a:spLocks noChangeArrowheads="1"/>
            </p:cNvSpPr>
            <p:nvPr/>
          </p:nvSpPr>
          <p:spPr bwMode="auto">
            <a:xfrm>
              <a:off x="1387" y="1435"/>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67" name="Rectangle 59"/>
            <p:cNvSpPr>
              <a:spLocks noChangeArrowheads="1"/>
            </p:cNvSpPr>
            <p:nvPr/>
          </p:nvSpPr>
          <p:spPr bwMode="auto">
            <a:xfrm>
              <a:off x="1374" y="1423"/>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8" name="Rectangle 60"/>
            <p:cNvSpPr>
              <a:spLocks noChangeArrowheads="1"/>
            </p:cNvSpPr>
            <p:nvPr/>
          </p:nvSpPr>
          <p:spPr bwMode="auto">
            <a:xfrm>
              <a:off x="1564" y="1423"/>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9" name="Rectangle 61"/>
            <p:cNvSpPr>
              <a:spLocks noChangeArrowheads="1"/>
            </p:cNvSpPr>
            <p:nvPr/>
          </p:nvSpPr>
          <p:spPr bwMode="auto">
            <a:xfrm>
              <a:off x="1568" y="1423"/>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0" name="Rectangle 62"/>
            <p:cNvSpPr>
              <a:spLocks noChangeArrowheads="1"/>
            </p:cNvSpPr>
            <p:nvPr/>
          </p:nvSpPr>
          <p:spPr bwMode="auto">
            <a:xfrm>
              <a:off x="1572" y="1423"/>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1" name="Rectangle 63"/>
            <p:cNvSpPr>
              <a:spLocks noChangeArrowheads="1"/>
            </p:cNvSpPr>
            <p:nvPr/>
          </p:nvSpPr>
          <p:spPr bwMode="auto">
            <a:xfrm>
              <a:off x="1576" y="1423"/>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2" name="Rectangle 64"/>
            <p:cNvSpPr>
              <a:spLocks noChangeArrowheads="1"/>
            </p:cNvSpPr>
            <p:nvPr/>
          </p:nvSpPr>
          <p:spPr bwMode="auto">
            <a:xfrm>
              <a:off x="1580" y="1423"/>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3" name="Rectangle 65"/>
            <p:cNvSpPr>
              <a:spLocks noChangeArrowheads="1"/>
            </p:cNvSpPr>
            <p:nvPr/>
          </p:nvSpPr>
          <p:spPr bwMode="auto">
            <a:xfrm>
              <a:off x="1584" y="1423"/>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4" name="Rectangle 66"/>
            <p:cNvSpPr>
              <a:spLocks noChangeArrowheads="1"/>
            </p:cNvSpPr>
            <p:nvPr/>
          </p:nvSpPr>
          <p:spPr bwMode="auto">
            <a:xfrm>
              <a:off x="1592" y="1423"/>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5" name="Rectangle 67"/>
            <p:cNvSpPr>
              <a:spLocks noChangeArrowheads="1"/>
            </p:cNvSpPr>
            <p:nvPr/>
          </p:nvSpPr>
          <p:spPr bwMode="auto">
            <a:xfrm>
              <a:off x="1597" y="1423"/>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6" name="Rectangle 68"/>
            <p:cNvSpPr>
              <a:spLocks noChangeArrowheads="1"/>
            </p:cNvSpPr>
            <p:nvPr/>
          </p:nvSpPr>
          <p:spPr bwMode="auto">
            <a:xfrm>
              <a:off x="1601" y="1423"/>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7" name="Rectangle 69"/>
            <p:cNvSpPr>
              <a:spLocks noChangeArrowheads="1"/>
            </p:cNvSpPr>
            <p:nvPr/>
          </p:nvSpPr>
          <p:spPr bwMode="auto">
            <a:xfrm>
              <a:off x="1609" y="1423"/>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8" name="Rectangle 70"/>
            <p:cNvSpPr>
              <a:spLocks noChangeArrowheads="1"/>
            </p:cNvSpPr>
            <p:nvPr/>
          </p:nvSpPr>
          <p:spPr bwMode="auto">
            <a:xfrm>
              <a:off x="1613" y="1423"/>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9" name="Rectangle 71"/>
            <p:cNvSpPr>
              <a:spLocks noChangeArrowheads="1"/>
            </p:cNvSpPr>
            <p:nvPr/>
          </p:nvSpPr>
          <p:spPr bwMode="auto">
            <a:xfrm>
              <a:off x="1617" y="1423"/>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0" name="Rectangle 72"/>
            <p:cNvSpPr>
              <a:spLocks noChangeArrowheads="1"/>
            </p:cNvSpPr>
            <p:nvPr/>
          </p:nvSpPr>
          <p:spPr bwMode="auto">
            <a:xfrm>
              <a:off x="1621" y="1423"/>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1" name="Rectangle 73"/>
            <p:cNvSpPr>
              <a:spLocks noChangeArrowheads="1"/>
            </p:cNvSpPr>
            <p:nvPr/>
          </p:nvSpPr>
          <p:spPr bwMode="auto">
            <a:xfrm>
              <a:off x="1625" y="1423"/>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2" name="Rectangle 74"/>
            <p:cNvSpPr>
              <a:spLocks noChangeArrowheads="1"/>
            </p:cNvSpPr>
            <p:nvPr/>
          </p:nvSpPr>
          <p:spPr bwMode="auto">
            <a:xfrm>
              <a:off x="1629" y="1423"/>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3" name="Rectangle 75"/>
            <p:cNvSpPr>
              <a:spLocks noChangeArrowheads="1"/>
            </p:cNvSpPr>
            <p:nvPr/>
          </p:nvSpPr>
          <p:spPr bwMode="auto">
            <a:xfrm>
              <a:off x="1634" y="1423"/>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4" name="Rectangle 76"/>
            <p:cNvSpPr>
              <a:spLocks noChangeArrowheads="1"/>
            </p:cNvSpPr>
            <p:nvPr/>
          </p:nvSpPr>
          <p:spPr bwMode="auto">
            <a:xfrm>
              <a:off x="1638" y="1423"/>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5" name="Rectangle 77"/>
            <p:cNvSpPr>
              <a:spLocks noChangeArrowheads="1"/>
            </p:cNvSpPr>
            <p:nvPr/>
          </p:nvSpPr>
          <p:spPr bwMode="auto">
            <a:xfrm>
              <a:off x="1642" y="1423"/>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6" name="Rectangle 78"/>
            <p:cNvSpPr>
              <a:spLocks noChangeArrowheads="1"/>
            </p:cNvSpPr>
            <p:nvPr/>
          </p:nvSpPr>
          <p:spPr bwMode="auto">
            <a:xfrm>
              <a:off x="1646" y="1423"/>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7" name="Rectangle 79"/>
            <p:cNvSpPr>
              <a:spLocks noChangeArrowheads="1"/>
            </p:cNvSpPr>
            <p:nvPr/>
          </p:nvSpPr>
          <p:spPr bwMode="auto">
            <a:xfrm>
              <a:off x="1650" y="1423"/>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8" name="Rectangle 80"/>
            <p:cNvSpPr>
              <a:spLocks noChangeArrowheads="1"/>
            </p:cNvSpPr>
            <p:nvPr/>
          </p:nvSpPr>
          <p:spPr bwMode="auto">
            <a:xfrm>
              <a:off x="1654" y="1423"/>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9" name="Rectangle 81"/>
            <p:cNvSpPr>
              <a:spLocks noChangeArrowheads="1"/>
            </p:cNvSpPr>
            <p:nvPr/>
          </p:nvSpPr>
          <p:spPr bwMode="auto">
            <a:xfrm>
              <a:off x="1658" y="1423"/>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0" name="Rectangle 82"/>
            <p:cNvSpPr>
              <a:spLocks noChangeArrowheads="1"/>
            </p:cNvSpPr>
            <p:nvPr/>
          </p:nvSpPr>
          <p:spPr bwMode="auto">
            <a:xfrm>
              <a:off x="1662" y="1423"/>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1" name="Rectangle 83"/>
            <p:cNvSpPr>
              <a:spLocks noChangeArrowheads="1"/>
            </p:cNvSpPr>
            <p:nvPr/>
          </p:nvSpPr>
          <p:spPr bwMode="auto">
            <a:xfrm>
              <a:off x="1666" y="1423"/>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2" name="Rectangle 84"/>
            <p:cNvSpPr>
              <a:spLocks noChangeArrowheads="1"/>
            </p:cNvSpPr>
            <p:nvPr/>
          </p:nvSpPr>
          <p:spPr bwMode="auto">
            <a:xfrm>
              <a:off x="1671" y="1423"/>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3" name="Rectangle 85"/>
            <p:cNvSpPr>
              <a:spLocks noChangeArrowheads="1"/>
            </p:cNvSpPr>
            <p:nvPr/>
          </p:nvSpPr>
          <p:spPr bwMode="auto">
            <a:xfrm>
              <a:off x="1675" y="1423"/>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4" name="Rectangle 86"/>
            <p:cNvSpPr>
              <a:spLocks noChangeArrowheads="1"/>
            </p:cNvSpPr>
            <p:nvPr/>
          </p:nvSpPr>
          <p:spPr bwMode="auto">
            <a:xfrm>
              <a:off x="1679" y="1423"/>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5" name="Rectangle 87"/>
            <p:cNvSpPr>
              <a:spLocks noChangeArrowheads="1"/>
            </p:cNvSpPr>
            <p:nvPr/>
          </p:nvSpPr>
          <p:spPr bwMode="auto">
            <a:xfrm>
              <a:off x="1687" y="1423"/>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6" name="Rectangle 88"/>
            <p:cNvSpPr>
              <a:spLocks noChangeArrowheads="1"/>
            </p:cNvSpPr>
            <p:nvPr/>
          </p:nvSpPr>
          <p:spPr bwMode="auto">
            <a:xfrm>
              <a:off x="1691" y="1423"/>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7" name="Rectangle 89"/>
            <p:cNvSpPr>
              <a:spLocks noChangeArrowheads="1"/>
            </p:cNvSpPr>
            <p:nvPr/>
          </p:nvSpPr>
          <p:spPr bwMode="auto">
            <a:xfrm>
              <a:off x="1695" y="1423"/>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8" name="Rectangle 90"/>
            <p:cNvSpPr>
              <a:spLocks noChangeArrowheads="1"/>
            </p:cNvSpPr>
            <p:nvPr/>
          </p:nvSpPr>
          <p:spPr bwMode="auto">
            <a:xfrm>
              <a:off x="1699" y="1423"/>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9" name="Rectangle 91"/>
            <p:cNvSpPr>
              <a:spLocks noChangeArrowheads="1"/>
            </p:cNvSpPr>
            <p:nvPr/>
          </p:nvSpPr>
          <p:spPr bwMode="auto">
            <a:xfrm>
              <a:off x="1704" y="1423"/>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0" name="Rectangle 92"/>
            <p:cNvSpPr>
              <a:spLocks noChangeArrowheads="1"/>
            </p:cNvSpPr>
            <p:nvPr/>
          </p:nvSpPr>
          <p:spPr bwMode="auto">
            <a:xfrm>
              <a:off x="1712" y="1423"/>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1" name="Rectangle 93"/>
            <p:cNvSpPr>
              <a:spLocks noChangeArrowheads="1"/>
            </p:cNvSpPr>
            <p:nvPr/>
          </p:nvSpPr>
          <p:spPr bwMode="auto">
            <a:xfrm>
              <a:off x="1716" y="1423"/>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2" name="Rectangle 94"/>
            <p:cNvSpPr>
              <a:spLocks noChangeArrowheads="1"/>
            </p:cNvSpPr>
            <p:nvPr/>
          </p:nvSpPr>
          <p:spPr bwMode="auto">
            <a:xfrm>
              <a:off x="1724" y="1423"/>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3" name="Rectangle 95"/>
            <p:cNvSpPr>
              <a:spLocks noChangeArrowheads="1"/>
            </p:cNvSpPr>
            <p:nvPr/>
          </p:nvSpPr>
          <p:spPr bwMode="auto">
            <a:xfrm>
              <a:off x="1728" y="1423"/>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4" name="Rectangle 96"/>
            <p:cNvSpPr>
              <a:spLocks noChangeArrowheads="1"/>
            </p:cNvSpPr>
            <p:nvPr/>
          </p:nvSpPr>
          <p:spPr bwMode="auto">
            <a:xfrm>
              <a:off x="1732" y="1423"/>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5" name="Rectangle 97"/>
            <p:cNvSpPr>
              <a:spLocks noChangeArrowheads="1"/>
            </p:cNvSpPr>
            <p:nvPr/>
          </p:nvSpPr>
          <p:spPr bwMode="auto">
            <a:xfrm>
              <a:off x="1736" y="1423"/>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6" name="Rectangle 98"/>
            <p:cNvSpPr>
              <a:spLocks noChangeArrowheads="1"/>
            </p:cNvSpPr>
            <p:nvPr/>
          </p:nvSpPr>
          <p:spPr bwMode="auto">
            <a:xfrm>
              <a:off x="1374" y="1423"/>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08" name="Rectangle 100"/>
            <p:cNvSpPr>
              <a:spLocks noChangeArrowheads="1"/>
            </p:cNvSpPr>
            <p:nvPr/>
          </p:nvSpPr>
          <p:spPr bwMode="auto">
            <a:xfrm>
              <a:off x="1419" y="1472"/>
              <a:ext cx="27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Parameter</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509" name="Line 101"/>
            <p:cNvSpPr>
              <a:spLocks noChangeShapeType="1"/>
            </p:cNvSpPr>
            <p:nvPr/>
          </p:nvSpPr>
          <p:spPr bwMode="auto">
            <a:xfrm>
              <a:off x="1374" y="1575"/>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0" name="Rectangle 102"/>
            <p:cNvSpPr>
              <a:spLocks noChangeArrowheads="1"/>
            </p:cNvSpPr>
            <p:nvPr/>
          </p:nvSpPr>
          <p:spPr bwMode="auto">
            <a:xfrm>
              <a:off x="1395" y="1591"/>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1" name="Rectangle 103"/>
            <p:cNvSpPr>
              <a:spLocks noChangeArrowheads="1"/>
            </p:cNvSpPr>
            <p:nvPr/>
          </p:nvSpPr>
          <p:spPr bwMode="auto">
            <a:xfrm>
              <a:off x="1465" y="1591"/>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12" name="Line 104"/>
            <p:cNvSpPr>
              <a:spLocks noChangeShapeType="1"/>
            </p:cNvSpPr>
            <p:nvPr/>
          </p:nvSpPr>
          <p:spPr bwMode="auto">
            <a:xfrm>
              <a:off x="1465" y="1641"/>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3" name="Rectangle 105"/>
            <p:cNvSpPr>
              <a:spLocks noChangeArrowheads="1"/>
            </p:cNvSpPr>
            <p:nvPr/>
          </p:nvSpPr>
          <p:spPr bwMode="auto">
            <a:xfrm>
              <a:off x="646" y="1106"/>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4" name="Rectangle 106"/>
            <p:cNvSpPr>
              <a:spLocks noChangeArrowheads="1"/>
            </p:cNvSpPr>
            <p:nvPr/>
          </p:nvSpPr>
          <p:spPr bwMode="auto">
            <a:xfrm>
              <a:off x="646" y="1106"/>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15" name="Rectangle 107"/>
            <p:cNvSpPr>
              <a:spLocks noChangeArrowheads="1"/>
            </p:cNvSpPr>
            <p:nvPr/>
          </p:nvSpPr>
          <p:spPr bwMode="auto">
            <a:xfrm>
              <a:off x="634" y="1094"/>
              <a:ext cx="189"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6" name="Rectangle 108"/>
            <p:cNvSpPr>
              <a:spLocks noChangeArrowheads="1"/>
            </p:cNvSpPr>
            <p:nvPr/>
          </p:nvSpPr>
          <p:spPr bwMode="auto">
            <a:xfrm>
              <a:off x="823" y="1094"/>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7" name="Rectangle 109"/>
            <p:cNvSpPr>
              <a:spLocks noChangeArrowheads="1"/>
            </p:cNvSpPr>
            <p:nvPr/>
          </p:nvSpPr>
          <p:spPr bwMode="auto">
            <a:xfrm>
              <a:off x="827" y="1094"/>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8" name="Rectangle 110"/>
            <p:cNvSpPr>
              <a:spLocks noChangeArrowheads="1"/>
            </p:cNvSpPr>
            <p:nvPr/>
          </p:nvSpPr>
          <p:spPr bwMode="auto">
            <a:xfrm>
              <a:off x="831" y="1094"/>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9" name="Rectangle 111"/>
            <p:cNvSpPr>
              <a:spLocks noChangeArrowheads="1"/>
            </p:cNvSpPr>
            <p:nvPr/>
          </p:nvSpPr>
          <p:spPr bwMode="auto">
            <a:xfrm>
              <a:off x="835" y="1094"/>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0" name="Rectangle 112"/>
            <p:cNvSpPr>
              <a:spLocks noChangeArrowheads="1"/>
            </p:cNvSpPr>
            <p:nvPr/>
          </p:nvSpPr>
          <p:spPr bwMode="auto">
            <a:xfrm>
              <a:off x="839" y="1094"/>
              <a:ext cx="5"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1" name="Rectangle 113"/>
            <p:cNvSpPr>
              <a:spLocks noChangeArrowheads="1"/>
            </p:cNvSpPr>
            <p:nvPr/>
          </p:nvSpPr>
          <p:spPr bwMode="auto">
            <a:xfrm>
              <a:off x="844" y="1094"/>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2" name="Rectangle 114"/>
            <p:cNvSpPr>
              <a:spLocks noChangeArrowheads="1"/>
            </p:cNvSpPr>
            <p:nvPr/>
          </p:nvSpPr>
          <p:spPr bwMode="auto">
            <a:xfrm>
              <a:off x="852" y="1094"/>
              <a:ext cx="4"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3" name="Rectangle 115"/>
            <p:cNvSpPr>
              <a:spLocks noChangeArrowheads="1"/>
            </p:cNvSpPr>
            <p:nvPr/>
          </p:nvSpPr>
          <p:spPr bwMode="auto">
            <a:xfrm>
              <a:off x="856" y="1094"/>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4" name="Rectangle 116"/>
            <p:cNvSpPr>
              <a:spLocks noChangeArrowheads="1"/>
            </p:cNvSpPr>
            <p:nvPr/>
          </p:nvSpPr>
          <p:spPr bwMode="auto">
            <a:xfrm>
              <a:off x="860" y="1094"/>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5" name="Rectangle 117"/>
            <p:cNvSpPr>
              <a:spLocks noChangeArrowheads="1"/>
            </p:cNvSpPr>
            <p:nvPr/>
          </p:nvSpPr>
          <p:spPr bwMode="auto">
            <a:xfrm>
              <a:off x="868" y="1094"/>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6" name="Rectangle 118"/>
            <p:cNvSpPr>
              <a:spLocks noChangeArrowheads="1"/>
            </p:cNvSpPr>
            <p:nvPr/>
          </p:nvSpPr>
          <p:spPr bwMode="auto">
            <a:xfrm>
              <a:off x="872" y="1094"/>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7" name="Rectangle 119"/>
            <p:cNvSpPr>
              <a:spLocks noChangeArrowheads="1"/>
            </p:cNvSpPr>
            <p:nvPr/>
          </p:nvSpPr>
          <p:spPr bwMode="auto">
            <a:xfrm>
              <a:off x="876" y="1094"/>
              <a:ext cx="5"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8" name="Rectangle 120"/>
            <p:cNvSpPr>
              <a:spLocks noChangeArrowheads="1"/>
            </p:cNvSpPr>
            <p:nvPr/>
          </p:nvSpPr>
          <p:spPr bwMode="auto">
            <a:xfrm>
              <a:off x="881" y="1094"/>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9" name="Rectangle 121"/>
            <p:cNvSpPr>
              <a:spLocks noChangeArrowheads="1"/>
            </p:cNvSpPr>
            <p:nvPr/>
          </p:nvSpPr>
          <p:spPr bwMode="auto">
            <a:xfrm>
              <a:off x="885" y="1094"/>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0" name="Rectangle 122"/>
            <p:cNvSpPr>
              <a:spLocks noChangeArrowheads="1"/>
            </p:cNvSpPr>
            <p:nvPr/>
          </p:nvSpPr>
          <p:spPr bwMode="auto">
            <a:xfrm>
              <a:off x="889" y="1094"/>
              <a:ext cx="4"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1" name="Rectangle 123"/>
            <p:cNvSpPr>
              <a:spLocks noChangeArrowheads="1"/>
            </p:cNvSpPr>
            <p:nvPr/>
          </p:nvSpPr>
          <p:spPr bwMode="auto">
            <a:xfrm>
              <a:off x="893" y="1094"/>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2" name="Rectangle 124"/>
            <p:cNvSpPr>
              <a:spLocks noChangeArrowheads="1"/>
            </p:cNvSpPr>
            <p:nvPr/>
          </p:nvSpPr>
          <p:spPr bwMode="auto">
            <a:xfrm>
              <a:off x="897" y="1094"/>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3" name="Rectangle 125"/>
            <p:cNvSpPr>
              <a:spLocks noChangeArrowheads="1"/>
            </p:cNvSpPr>
            <p:nvPr/>
          </p:nvSpPr>
          <p:spPr bwMode="auto">
            <a:xfrm>
              <a:off x="901" y="1094"/>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4" name="Rectangle 126"/>
            <p:cNvSpPr>
              <a:spLocks noChangeArrowheads="1"/>
            </p:cNvSpPr>
            <p:nvPr/>
          </p:nvSpPr>
          <p:spPr bwMode="auto">
            <a:xfrm>
              <a:off x="905" y="1094"/>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5" name="Rectangle 127"/>
            <p:cNvSpPr>
              <a:spLocks noChangeArrowheads="1"/>
            </p:cNvSpPr>
            <p:nvPr/>
          </p:nvSpPr>
          <p:spPr bwMode="auto">
            <a:xfrm>
              <a:off x="909" y="1094"/>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6" name="Rectangle 128"/>
            <p:cNvSpPr>
              <a:spLocks noChangeArrowheads="1"/>
            </p:cNvSpPr>
            <p:nvPr/>
          </p:nvSpPr>
          <p:spPr bwMode="auto">
            <a:xfrm>
              <a:off x="913" y="1094"/>
              <a:ext cx="5"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7" name="Rectangle 129"/>
            <p:cNvSpPr>
              <a:spLocks noChangeArrowheads="1"/>
            </p:cNvSpPr>
            <p:nvPr/>
          </p:nvSpPr>
          <p:spPr bwMode="auto">
            <a:xfrm>
              <a:off x="918" y="1094"/>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8" name="Rectangle 130"/>
            <p:cNvSpPr>
              <a:spLocks noChangeArrowheads="1"/>
            </p:cNvSpPr>
            <p:nvPr/>
          </p:nvSpPr>
          <p:spPr bwMode="auto">
            <a:xfrm>
              <a:off x="922" y="1094"/>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9" name="Rectangle 131"/>
            <p:cNvSpPr>
              <a:spLocks noChangeArrowheads="1"/>
            </p:cNvSpPr>
            <p:nvPr/>
          </p:nvSpPr>
          <p:spPr bwMode="auto">
            <a:xfrm>
              <a:off x="926" y="1094"/>
              <a:ext cx="4"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0" name="Rectangle 132"/>
            <p:cNvSpPr>
              <a:spLocks noChangeArrowheads="1"/>
            </p:cNvSpPr>
            <p:nvPr/>
          </p:nvSpPr>
          <p:spPr bwMode="auto">
            <a:xfrm>
              <a:off x="930" y="1094"/>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1" name="Rectangle 133"/>
            <p:cNvSpPr>
              <a:spLocks noChangeArrowheads="1"/>
            </p:cNvSpPr>
            <p:nvPr/>
          </p:nvSpPr>
          <p:spPr bwMode="auto">
            <a:xfrm>
              <a:off x="934" y="1094"/>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2" name="Rectangle 134"/>
            <p:cNvSpPr>
              <a:spLocks noChangeArrowheads="1"/>
            </p:cNvSpPr>
            <p:nvPr/>
          </p:nvSpPr>
          <p:spPr bwMode="auto">
            <a:xfrm>
              <a:off x="938" y="1094"/>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3" name="Rectangle 135"/>
            <p:cNvSpPr>
              <a:spLocks noChangeArrowheads="1"/>
            </p:cNvSpPr>
            <p:nvPr/>
          </p:nvSpPr>
          <p:spPr bwMode="auto">
            <a:xfrm>
              <a:off x="946" y="1094"/>
              <a:ext cx="5"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4" name="Rectangle 136"/>
            <p:cNvSpPr>
              <a:spLocks noChangeArrowheads="1"/>
            </p:cNvSpPr>
            <p:nvPr/>
          </p:nvSpPr>
          <p:spPr bwMode="auto">
            <a:xfrm>
              <a:off x="951" y="1094"/>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5" name="Rectangle 137"/>
            <p:cNvSpPr>
              <a:spLocks noChangeArrowheads="1"/>
            </p:cNvSpPr>
            <p:nvPr/>
          </p:nvSpPr>
          <p:spPr bwMode="auto">
            <a:xfrm>
              <a:off x="955" y="1094"/>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6" name="Rectangle 138"/>
            <p:cNvSpPr>
              <a:spLocks noChangeArrowheads="1"/>
            </p:cNvSpPr>
            <p:nvPr/>
          </p:nvSpPr>
          <p:spPr bwMode="auto">
            <a:xfrm>
              <a:off x="959" y="1094"/>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7" name="Rectangle 139"/>
            <p:cNvSpPr>
              <a:spLocks noChangeArrowheads="1"/>
            </p:cNvSpPr>
            <p:nvPr/>
          </p:nvSpPr>
          <p:spPr bwMode="auto">
            <a:xfrm>
              <a:off x="963" y="1094"/>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8" name="Rectangle 140"/>
            <p:cNvSpPr>
              <a:spLocks noChangeArrowheads="1"/>
            </p:cNvSpPr>
            <p:nvPr/>
          </p:nvSpPr>
          <p:spPr bwMode="auto">
            <a:xfrm>
              <a:off x="971" y="1094"/>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9" name="Rectangle 141"/>
            <p:cNvSpPr>
              <a:spLocks noChangeArrowheads="1"/>
            </p:cNvSpPr>
            <p:nvPr/>
          </p:nvSpPr>
          <p:spPr bwMode="auto">
            <a:xfrm>
              <a:off x="975" y="1094"/>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0" name="Rectangle 142"/>
            <p:cNvSpPr>
              <a:spLocks noChangeArrowheads="1"/>
            </p:cNvSpPr>
            <p:nvPr/>
          </p:nvSpPr>
          <p:spPr bwMode="auto">
            <a:xfrm>
              <a:off x="983" y="1094"/>
              <a:ext cx="5"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1" name="Rectangle 143"/>
            <p:cNvSpPr>
              <a:spLocks noChangeArrowheads="1"/>
            </p:cNvSpPr>
            <p:nvPr/>
          </p:nvSpPr>
          <p:spPr bwMode="auto">
            <a:xfrm>
              <a:off x="988" y="1094"/>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2" name="Rectangle 144"/>
            <p:cNvSpPr>
              <a:spLocks noChangeArrowheads="1"/>
            </p:cNvSpPr>
            <p:nvPr/>
          </p:nvSpPr>
          <p:spPr bwMode="auto">
            <a:xfrm>
              <a:off x="992" y="1094"/>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3" name="Rectangle 145"/>
            <p:cNvSpPr>
              <a:spLocks noChangeArrowheads="1"/>
            </p:cNvSpPr>
            <p:nvPr/>
          </p:nvSpPr>
          <p:spPr bwMode="auto">
            <a:xfrm>
              <a:off x="996" y="1094"/>
              <a:ext cx="4"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4" name="Rectangle 146"/>
            <p:cNvSpPr>
              <a:spLocks noChangeArrowheads="1"/>
            </p:cNvSpPr>
            <p:nvPr/>
          </p:nvSpPr>
          <p:spPr bwMode="auto">
            <a:xfrm>
              <a:off x="634" y="1094"/>
              <a:ext cx="366"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6" name="Rectangle 148"/>
            <p:cNvSpPr>
              <a:spLocks noChangeArrowheads="1"/>
            </p:cNvSpPr>
            <p:nvPr/>
          </p:nvSpPr>
          <p:spPr bwMode="auto">
            <a:xfrm>
              <a:off x="744" y="1143"/>
              <a:ext cx="11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557" name="Line 149"/>
            <p:cNvSpPr>
              <a:spLocks noChangeShapeType="1"/>
            </p:cNvSpPr>
            <p:nvPr/>
          </p:nvSpPr>
          <p:spPr bwMode="auto">
            <a:xfrm>
              <a:off x="634" y="1246"/>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58" name="Rectangle 150"/>
            <p:cNvSpPr>
              <a:spLocks noChangeArrowheads="1"/>
            </p:cNvSpPr>
            <p:nvPr/>
          </p:nvSpPr>
          <p:spPr bwMode="auto">
            <a:xfrm>
              <a:off x="654" y="1262"/>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59" name="Rectangle 151"/>
            <p:cNvSpPr>
              <a:spLocks noChangeArrowheads="1"/>
            </p:cNvSpPr>
            <p:nvPr/>
          </p:nvSpPr>
          <p:spPr bwMode="auto">
            <a:xfrm>
              <a:off x="724" y="1262"/>
              <a:ext cx="27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name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60" name="Line 152"/>
            <p:cNvSpPr>
              <a:spLocks noChangeShapeType="1"/>
            </p:cNvSpPr>
            <p:nvPr/>
          </p:nvSpPr>
          <p:spPr bwMode="auto">
            <a:xfrm>
              <a:off x="724" y="1312"/>
              <a:ext cx="25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1" name="Rectangle 153"/>
            <p:cNvSpPr>
              <a:spLocks noChangeArrowheads="1"/>
            </p:cNvSpPr>
            <p:nvPr/>
          </p:nvSpPr>
          <p:spPr bwMode="auto">
            <a:xfrm>
              <a:off x="646" y="1669"/>
              <a:ext cx="366" cy="613"/>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2" name="Rectangle 154"/>
            <p:cNvSpPr>
              <a:spLocks noChangeArrowheads="1"/>
            </p:cNvSpPr>
            <p:nvPr/>
          </p:nvSpPr>
          <p:spPr bwMode="auto">
            <a:xfrm>
              <a:off x="646" y="1669"/>
              <a:ext cx="366" cy="613"/>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63" name="Rectangle 155"/>
            <p:cNvSpPr>
              <a:spLocks noChangeArrowheads="1"/>
            </p:cNvSpPr>
            <p:nvPr/>
          </p:nvSpPr>
          <p:spPr bwMode="auto">
            <a:xfrm>
              <a:off x="634" y="1657"/>
              <a:ext cx="189" cy="613"/>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4" name="Rectangle 156"/>
            <p:cNvSpPr>
              <a:spLocks noChangeArrowheads="1"/>
            </p:cNvSpPr>
            <p:nvPr/>
          </p:nvSpPr>
          <p:spPr bwMode="auto">
            <a:xfrm>
              <a:off x="823" y="1657"/>
              <a:ext cx="4" cy="613"/>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5" name="Rectangle 157"/>
            <p:cNvSpPr>
              <a:spLocks noChangeArrowheads="1"/>
            </p:cNvSpPr>
            <p:nvPr/>
          </p:nvSpPr>
          <p:spPr bwMode="auto">
            <a:xfrm>
              <a:off x="827" y="1657"/>
              <a:ext cx="4" cy="613"/>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6" name="Rectangle 158"/>
            <p:cNvSpPr>
              <a:spLocks noChangeArrowheads="1"/>
            </p:cNvSpPr>
            <p:nvPr/>
          </p:nvSpPr>
          <p:spPr bwMode="auto">
            <a:xfrm>
              <a:off x="831" y="1657"/>
              <a:ext cx="4" cy="613"/>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7" name="Rectangle 159"/>
            <p:cNvSpPr>
              <a:spLocks noChangeArrowheads="1"/>
            </p:cNvSpPr>
            <p:nvPr/>
          </p:nvSpPr>
          <p:spPr bwMode="auto">
            <a:xfrm>
              <a:off x="835" y="1657"/>
              <a:ext cx="4" cy="613"/>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8" name="Rectangle 160"/>
            <p:cNvSpPr>
              <a:spLocks noChangeArrowheads="1"/>
            </p:cNvSpPr>
            <p:nvPr/>
          </p:nvSpPr>
          <p:spPr bwMode="auto">
            <a:xfrm>
              <a:off x="839" y="1657"/>
              <a:ext cx="5" cy="613"/>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9" name="Rectangle 161"/>
            <p:cNvSpPr>
              <a:spLocks noChangeArrowheads="1"/>
            </p:cNvSpPr>
            <p:nvPr/>
          </p:nvSpPr>
          <p:spPr bwMode="auto">
            <a:xfrm>
              <a:off x="844" y="1657"/>
              <a:ext cx="8" cy="613"/>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0" name="Rectangle 162"/>
            <p:cNvSpPr>
              <a:spLocks noChangeArrowheads="1"/>
            </p:cNvSpPr>
            <p:nvPr/>
          </p:nvSpPr>
          <p:spPr bwMode="auto">
            <a:xfrm>
              <a:off x="852" y="1657"/>
              <a:ext cx="4" cy="613"/>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1" name="Rectangle 163"/>
            <p:cNvSpPr>
              <a:spLocks noChangeArrowheads="1"/>
            </p:cNvSpPr>
            <p:nvPr/>
          </p:nvSpPr>
          <p:spPr bwMode="auto">
            <a:xfrm>
              <a:off x="856" y="1657"/>
              <a:ext cx="4" cy="613"/>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2" name="Rectangle 164"/>
            <p:cNvSpPr>
              <a:spLocks noChangeArrowheads="1"/>
            </p:cNvSpPr>
            <p:nvPr/>
          </p:nvSpPr>
          <p:spPr bwMode="auto">
            <a:xfrm>
              <a:off x="860" y="1657"/>
              <a:ext cx="8" cy="613"/>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3" name="Rectangle 165"/>
            <p:cNvSpPr>
              <a:spLocks noChangeArrowheads="1"/>
            </p:cNvSpPr>
            <p:nvPr/>
          </p:nvSpPr>
          <p:spPr bwMode="auto">
            <a:xfrm>
              <a:off x="868" y="1657"/>
              <a:ext cx="4" cy="613"/>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4" name="Rectangle 166"/>
            <p:cNvSpPr>
              <a:spLocks noChangeArrowheads="1"/>
            </p:cNvSpPr>
            <p:nvPr/>
          </p:nvSpPr>
          <p:spPr bwMode="auto">
            <a:xfrm>
              <a:off x="872" y="1657"/>
              <a:ext cx="4" cy="613"/>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5" name="Rectangle 167"/>
            <p:cNvSpPr>
              <a:spLocks noChangeArrowheads="1"/>
            </p:cNvSpPr>
            <p:nvPr/>
          </p:nvSpPr>
          <p:spPr bwMode="auto">
            <a:xfrm>
              <a:off x="876" y="1657"/>
              <a:ext cx="5" cy="613"/>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6" name="Rectangle 168"/>
            <p:cNvSpPr>
              <a:spLocks noChangeArrowheads="1"/>
            </p:cNvSpPr>
            <p:nvPr/>
          </p:nvSpPr>
          <p:spPr bwMode="auto">
            <a:xfrm>
              <a:off x="881" y="1657"/>
              <a:ext cx="4" cy="613"/>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7" name="Rectangle 169"/>
            <p:cNvSpPr>
              <a:spLocks noChangeArrowheads="1"/>
            </p:cNvSpPr>
            <p:nvPr/>
          </p:nvSpPr>
          <p:spPr bwMode="auto">
            <a:xfrm>
              <a:off x="885" y="1657"/>
              <a:ext cx="4" cy="613"/>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8" name="Rectangle 170"/>
            <p:cNvSpPr>
              <a:spLocks noChangeArrowheads="1"/>
            </p:cNvSpPr>
            <p:nvPr/>
          </p:nvSpPr>
          <p:spPr bwMode="auto">
            <a:xfrm>
              <a:off x="889" y="1657"/>
              <a:ext cx="4" cy="613"/>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9" name="Rectangle 171"/>
            <p:cNvSpPr>
              <a:spLocks noChangeArrowheads="1"/>
            </p:cNvSpPr>
            <p:nvPr/>
          </p:nvSpPr>
          <p:spPr bwMode="auto">
            <a:xfrm>
              <a:off x="893" y="1657"/>
              <a:ext cx="4" cy="613"/>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0" name="Rectangle 172"/>
            <p:cNvSpPr>
              <a:spLocks noChangeArrowheads="1"/>
            </p:cNvSpPr>
            <p:nvPr/>
          </p:nvSpPr>
          <p:spPr bwMode="auto">
            <a:xfrm>
              <a:off x="897" y="1657"/>
              <a:ext cx="4" cy="613"/>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1" name="Rectangle 173"/>
            <p:cNvSpPr>
              <a:spLocks noChangeArrowheads="1"/>
            </p:cNvSpPr>
            <p:nvPr/>
          </p:nvSpPr>
          <p:spPr bwMode="auto">
            <a:xfrm>
              <a:off x="901" y="1657"/>
              <a:ext cx="4" cy="613"/>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2" name="Rectangle 174"/>
            <p:cNvSpPr>
              <a:spLocks noChangeArrowheads="1"/>
            </p:cNvSpPr>
            <p:nvPr/>
          </p:nvSpPr>
          <p:spPr bwMode="auto">
            <a:xfrm>
              <a:off x="905" y="1657"/>
              <a:ext cx="4" cy="613"/>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3" name="Rectangle 175"/>
            <p:cNvSpPr>
              <a:spLocks noChangeArrowheads="1"/>
            </p:cNvSpPr>
            <p:nvPr/>
          </p:nvSpPr>
          <p:spPr bwMode="auto">
            <a:xfrm>
              <a:off x="909" y="1657"/>
              <a:ext cx="4" cy="613"/>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4" name="Rectangle 176"/>
            <p:cNvSpPr>
              <a:spLocks noChangeArrowheads="1"/>
            </p:cNvSpPr>
            <p:nvPr/>
          </p:nvSpPr>
          <p:spPr bwMode="auto">
            <a:xfrm>
              <a:off x="913" y="1657"/>
              <a:ext cx="5" cy="613"/>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5" name="Rectangle 177"/>
            <p:cNvSpPr>
              <a:spLocks noChangeArrowheads="1"/>
            </p:cNvSpPr>
            <p:nvPr/>
          </p:nvSpPr>
          <p:spPr bwMode="auto">
            <a:xfrm>
              <a:off x="918" y="1657"/>
              <a:ext cx="4" cy="613"/>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6" name="Rectangle 178"/>
            <p:cNvSpPr>
              <a:spLocks noChangeArrowheads="1"/>
            </p:cNvSpPr>
            <p:nvPr/>
          </p:nvSpPr>
          <p:spPr bwMode="auto">
            <a:xfrm>
              <a:off x="922" y="1657"/>
              <a:ext cx="4" cy="613"/>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7" name="Rectangle 179"/>
            <p:cNvSpPr>
              <a:spLocks noChangeArrowheads="1"/>
            </p:cNvSpPr>
            <p:nvPr/>
          </p:nvSpPr>
          <p:spPr bwMode="auto">
            <a:xfrm>
              <a:off x="926" y="1657"/>
              <a:ext cx="4" cy="613"/>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8" name="Rectangle 180"/>
            <p:cNvSpPr>
              <a:spLocks noChangeArrowheads="1"/>
            </p:cNvSpPr>
            <p:nvPr/>
          </p:nvSpPr>
          <p:spPr bwMode="auto">
            <a:xfrm>
              <a:off x="930" y="1657"/>
              <a:ext cx="4" cy="613"/>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9" name="Rectangle 181"/>
            <p:cNvSpPr>
              <a:spLocks noChangeArrowheads="1"/>
            </p:cNvSpPr>
            <p:nvPr/>
          </p:nvSpPr>
          <p:spPr bwMode="auto">
            <a:xfrm>
              <a:off x="934" y="1657"/>
              <a:ext cx="4" cy="613"/>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0" name="Rectangle 182"/>
            <p:cNvSpPr>
              <a:spLocks noChangeArrowheads="1"/>
            </p:cNvSpPr>
            <p:nvPr/>
          </p:nvSpPr>
          <p:spPr bwMode="auto">
            <a:xfrm>
              <a:off x="938" y="1657"/>
              <a:ext cx="8" cy="613"/>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1" name="Rectangle 183"/>
            <p:cNvSpPr>
              <a:spLocks noChangeArrowheads="1"/>
            </p:cNvSpPr>
            <p:nvPr/>
          </p:nvSpPr>
          <p:spPr bwMode="auto">
            <a:xfrm>
              <a:off x="946" y="1657"/>
              <a:ext cx="5" cy="613"/>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2" name="Rectangle 184"/>
            <p:cNvSpPr>
              <a:spLocks noChangeArrowheads="1"/>
            </p:cNvSpPr>
            <p:nvPr/>
          </p:nvSpPr>
          <p:spPr bwMode="auto">
            <a:xfrm>
              <a:off x="951" y="1657"/>
              <a:ext cx="4" cy="613"/>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3" name="Rectangle 185"/>
            <p:cNvSpPr>
              <a:spLocks noChangeArrowheads="1"/>
            </p:cNvSpPr>
            <p:nvPr/>
          </p:nvSpPr>
          <p:spPr bwMode="auto">
            <a:xfrm>
              <a:off x="955" y="1657"/>
              <a:ext cx="4" cy="613"/>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4" name="Rectangle 186"/>
            <p:cNvSpPr>
              <a:spLocks noChangeArrowheads="1"/>
            </p:cNvSpPr>
            <p:nvPr/>
          </p:nvSpPr>
          <p:spPr bwMode="auto">
            <a:xfrm>
              <a:off x="959" y="1657"/>
              <a:ext cx="4" cy="613"/>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5" name="Rectangle 187"/>
            <p:cNvSpPr>
              <a:spLocks noChangeArrowheads="1"/>
            </p:cNvSpPr>
            <p:nvPr/>
          </p:nvSpPr>
          <p:spPr bwMode="auto">
            <a:xfrm>
              <a:off x="963" y="1657"/>
              <a:ext cx="8" cy="613"/>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6" name="Rectangle 188"/>
            <p:cNvSpPr>
              <a:spLocks noChangeArrowheads="1"/>
            </p:cNvSpPr>
            <p:nvPr/>
          </p:nvSpPr>
          <p:spPr bwMode="auto">
            <a:xfrm>
              <a:off x="971" y="1657"/>
              <a:ext cx="4" cy="613"/>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7" name="Rectangle 189"/>
            <p:cNvSpPr>
              <a:spLocks noChangeArrowheads="1"/>
            </p:cNvSpPr>
            <p:nvPr/>
          </p:nvSpPr>
          <p:spPr bwMode="auto">
            <a:xfrm>
              <a:off x="975" y="1657"/>
              <a:ext cx="8" cy="613"/>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8" name="Rectangle 190"/>
            <p:cNvSpPr>
              <a:spLocks noChangeArrowheads="1"/>
            </p:cNvSpPr>
            <p:nvPr/>
          </p:nvSpPr>
          <p:spPr bwMode="auto">
            <a:xfrm>
              <a:off x="983" y="1657"/>
              <a:ext cx="5" cy="613"/>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9" name="Rectangle 191"/>
            <p:cNvSpPr>
              <a:spLocks noChangeArrowheads="1"/>
            </p:cNvSpPr>
            <p:nvPr/>
          </p:nvSpPr>
          <p:spPr bwMode="auto">
            <a:xfrm>
              <a:off x="988" y="1657"/>
              <a:ext cx="4" cy="613"/>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0" name="Rectangle 192"/>
            <p:cNvSpPr>
              <a:spLocks noChangeArrowheads="1"/>
            </p:cNvSpPr>
            <p:nvPr/>
          </p:nvSpPr>
          <p:spPr bwMode="auto">
            <a:xfrm>
              <a:off x="992" y="1657"/>
              <a:ext cx="4" cy="613"/>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1" name="Rectangle 193"/>
            <p:cNvSpPr>
              <a:spLocks noChangeArrowheads="1"/>
            </p:cNvSpPr>
            <p:nvPr/>
          </p:nvSpPr>
          <p:spPr bwMode="auto">
            <a:xfrm>
              <a:off x="996" y="1657"/>
              <a:ext cx="4" cy="613"/>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2" name="Rectangle 194"/>
            <p:cNvSpPr>
              <a:spLocks noChangeArrowheads="1"/>
            </p:cNvSpPr>
            <p:nvPr/>
          </p:nvSpPr>
          <p:spPr bwMode="auto">
            <a:xfrm>
              <a:off x="634" y="1657"/>
              <a:ext cx="366" cy="613"/>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4" name="Rectangle 196"/>
            <p:cNvSpPr>
              <a:spLocks noChangeArrowheads="1"/>
            </p:cNvSpPr>
            <p:nvPr/>
          </p:nvSpPr>
          <p:spPr bwMode="auto">
            <a:xfrm>
              <a:off x="704" y="1705"/>
              <a:ext cx="2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BaseUnit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05" name="Line 197"/>
            <p:cNvSpPr>
              <a:spLocks noChangeShapeType="1"/>
            </p:cNvSpPr>
            <p:nvPr/>
          </p:nvSpPr>
          <p:spPr bwMode="auto">
            <a:xfrm>
              <a:off x="634" y="1809"/>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6" name="Rectangle 198"/>
            <p:cNvSpPr>
              <a:spLocks noChangeArrowheads="1"/>
            </p:cNvSpPr>
            <p:nvPr/>
          </p:nvSpPr>
          <p:spPr bwMode="auto">
            <a:xfrm>
              <a:off x="654" y="1826"/>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7" name="Rectangle 199"/>
            <p:cNvSpPr>
              <a:spLocks noChangeArrowheads="1"/>
            </p:cNvSpPr>
            <p:nvPr/>
          </p:nvSpPr>
          <p:spPr bwMode="auto">
            <a:xfrm>
              <a:off x="724" y="1826"/>
              <a:ext cx="15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kg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08" name="Line 200"/>
            <p:cNvSpPr>
              <a:spLocks noChangeShapeType="1"/>
            </p:cNvSpPr>
            <p:nvPr/>
          </p:nvSpPr>
          <p:spPr bwMode="auto">
            <a:xfrm>
              <a:off x="724" y="1875"/>
              <a:ext cx="12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09" name="Rectangle 201"/>
            <p:cNvSpPr>
              <a:spLocks noChangeArrowheads="1"/>
            </p:cNvSpPr>
            <p:nvPr/>
          </p:nvSpPr>
          <p:spPr bwMode="auto">
            <a:xfrm>
              <a:off x="654" y="1879"/>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0" name="Rectangle 202"/>
            <p:cNvSpPr>
              <a:spLocks noChangeArrowheads="1"/>
            </p:cNvSpPr>
            <p:nvPr/>
          </p:nvSpPr>
          <p:spPr bwMode="auto">
            <a:xfrm>
              <a:off x="724" y="1879"/>
              <a:ext cx="14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m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11" name="Line 203"/>
            <p:cNvSpPr>
              <a:spLocks noChangeShapeType="1"/>
            </p:cNvSpPr>
            <p:nvPr/>
          </p:nvSpPr>
          <p:spPr bwMode="auto">
            <a:xfrm>
              <a:off x="724" y="1929"/>
              <a:ext cx="124"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12" name="Rectangle 204"/>
            <p:cNvSpPr>
              <a:spLocks noChangeArrowheads="1"/>
            </p:cNvSpPr>
            <p:nvPr/>
          </p:nvSpPr>
          <p:spPr bwMode="auto">
            <a:xfrm>
              <a:off x="654" y="193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grpSp>
        <p:nvGrpSpPr>
          <p:cNvPr id="9" name="Group 406"/>
          <p:cNvGrpSpPr>
            <a:grpSpLocks/>
          </p:cNvGrpSpPr>
          <p:nvPr/>
        </p:nvGrpSpPr>
        <p:grpSpPr bwMode="auto">
          <a:xfrm>
            <a:off x="757238" y="3068638"/>
            <a:ext cx="2025650" cy="1435100"/>
            <a:chOff x="477" y="1933"/>
            <a:chExt cx="1276" cy="904"/>
          </a:xfrm>
        </p:grpSpPr>
        <p:sp>
          <p:nvSpPr>
            <p:cNvPr id="213" name="Rectangle 206"/>
            <p:cNvSpPr>
              <a:spLocks noChangeArrowheads="1"/>
            </p:cNvSpPr>
            <p:nvPr/>
          </p:nvSpPr>
          <p:spPr bwMode="auto">
            <a:xfrm>
              <a:off x="724" y="1933"/>
              <a:ext cx="12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4" name="Line 207"/>
            <p:cNvSpPr>
              <a:spLocks noChangeShapeType="1"/>
            </p:cNvSpPr>
            <p:nvPr/>
          </p:nvSpPr>
          <p:spPr bwMode="auto">
            <a:xfrm>
              <a:off x="724" y="1982"/>
              <a:ext cx="10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5" name="Rectangle 208"/>
            <p:cNvSpPr>
              <a:spLocks noChangeArrowheads="1"/>
            </p:cNvSpPr>
            <p:nvPr/>
          </p:nvSpPr>
          <p:spPr bwMode="auto">
            <a:xfrm>
              <a:off x="654" y="1986"/>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6" name="Rectangle 209"/>
            <p:cNvSpPr>
              <a:spLocks noChangeArrowheads="1"/>
            </p:cNvSpPr>
            <p:nvPr/>
          </p:nvSpPr>
          <p:spPr bwMode="auto">
            <a:xfrm>
              <a:off x="724" y="1986"/>
              <a:ext cx="1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A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7" name="Line 210"/>
            <p:cNvSpPr>
              <a:spLocks noChangeShapeType="1"/>
            </p:cNvSpPr>
            <p:nvPr/>
          </p:nvSpPr>
          <p:spPr bwMode="auto">
            <a:xfrm>
              <a:off x="724" y="2035"/>
              <a:ext cx="115"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8" name="Rectangle 211"/>
            <p:cNvSpPr>
              <a:spLocks noChangeArrowheads="1"/>
            </p:cNvSpPr>
            <p:nvPr/>
          </p:nvSpPr>
          <p:spPr bwMode="auto">
            <a:xfrm>
              <a:off x="654" y="2040"/>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19" name="Rectangle 212"/>
            <p:cNvSpPr>
              <a:spLocks noChangeArrowheads="1"/>
            </p:cNvSpPr>
            <p:nvPr/>
          </p:nvSpPr>
          <p:spPr bwMode="auto">
            <a:xfrm>
              <a:off x="724" y="2040"/>
              <a:ext cx="13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0" name="Line 213"/>
            <p:cNvSpPr>
              <a:spLocks noChangeShapeType="1"/>
            </p:cNvSpPr>
            <p:nvPr/>
          </p:nvSpPr>
          <p:spPr bwMode="auto">
            <a:xfrm>
              <a:off x="724" y="2089"/>
              <a:ext cx="115"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1" name="Rectangle 214"/>
            <p:cNvSpPr>
              <a:spLocks noChangeArrowheads="1"/>
            </p:cNvSpPr>
            <p:nvPr/>
          </p:nvSpPr>
          <p:spPr bwMode="auto">
            <a:xfrm>
              <a:off x="654" y="2093"/>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2" name="Rectangle 215"/>
            <p:cNvSpPr>
              <a:spLocks noChangeArrowheads="1"/>
            </p:cNvSpPr>
            <p:nvPr/>
          </p:nvSpPr>
          <p:spPr bwMode="auto">
            <a:xfrm>
              <a:off x="724" y="2093"/>
              <a:ext cx="17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mol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3" name="Line 216"/>
            <p:cNvSpPr>
              <a:spLocks noChangeShapeType="1"/>
            </p:cNvSpPr>
            <p:nvPr/>
          </p:nvSpPr>
          <p:spPr bwMode="auto">
            <a:xfrm>
              <a:off x="724" y="2142"/>
              <a:ext cx="161"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4" name="Rectangle 217"/>
            <p:cNvSpPr>
              <a:spLocks noChangeArrowheads="1"/>
            </p:cNvSpPr>
            <p:nvPr/>
          </p:nvSpPr>
          <p:spPr bwMode="auto">
            <a:xfrm>
              <a:off x="654" y="2147"/>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5" name="Rectangle 218"/>
            <p:cNvSpPr>
              <a:spLocks noChangeArrowheads="1"/>
            </p:cNvSpPr>
            <p:nvPr/>
          </p:nvSpPr>
          <p:spPr bwMode="auto">
            <a:xfrm>
              <a:off x="724" y="2147"/>
              <a:ext cx="15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cd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6" name="Line 219"/>
            <p:cNvSpPr>
              <a:spLocks noChangeShapeType="1"/>
            </p:cNvSpPr>
            <p:nvPr/>
          </p:nvSpPr>
          <p:spPr bwMode="auto">
            <a:xfrm>
              <a:off x="724" y="2196"/>
              <a:ext cx="132"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7" name="Rectangle 220"/>
            <p:cNvSpPr>
              <a:spLocks noChangeArrowheads="1"/>
            </p:cNvSpPr>
            <p:nvPr/>
          </p:nvSpPr>
          <p:spPr bwMode="auto">
            <a:xfrm>
              <a:off x="654" y="2200"/>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8" name="Rectangle 221"/>
            <p:cNvSpPr>
              <a:spLocks noChangeArrowheads="1"/>
            </p:cNvSpPr>
            <p:nvPr/>
          </p:nvSpPr>
          <p:spPr bwMode="auto">
            <a:xfrm>
              <a:off x="724" y="2200"/>
              <a:ext cx="168"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rad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29" name="Line 222"/>
            <p:cNvSpPr>
              <a:spLocks noChangeShapeType="1"/>
            </p:cNvSpPr>
            <p:nvPr/>
          </p:nvSpPr>
          <p:spPr bwMode="auto">
            <a:xfrm>
              <a:off x="724" y="2249"/>
              <a:ext cx="14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0" name="Rectangle 223"/>
            <p:cNvSpPr>
              <a:spLocks noChangeArrowheads="1"/>
            </p:cNvSpPr>
            <p:nvPr/>
          </p:nvSpPr>
          <p:spPr bwMode="auto">
            <a:xfrm>
              <a:off x="1387" y="2052"/>
              <a:ext cx="366" cy="189"/>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1" name="Rectangle 224"/>
            <p:cNvSpPr>
              <a:spLocks noChangeArrowheads="1"/>
            </p:cNvSpPr>
            <p:nvPr/>
          </p:nvSpPr>
          <p:spPr bwMode="auto">
            <a:xfrm>
              <a:off x="1387" y="2052"/>
              <a:ext cx="366" cy="189"/>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32" name="Rectangle 225"/>
            <p:cNvSpPr>
              <a:spLocks noChangeArrowheads="1"/>
            </p:cNvSpPr>
            <p:nvPr/>
          </p:nvSpPr>
          <p:spPr bwMode="auto">
            <a:xfrm>
              <a:off x="1374" y="2040"/>
              <a:ext cx="190" cy="189"/>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3" name="Rectangle 226"/>
            <p:cNvSpPr>
              <a:spLocks noChangeArrowheads="1"/>
            </p:cNvSpPr>
            <p:nvPr/>
          </p:nvSpPr>
          <p:spPr bwMode="auto">
            <a:xfrm>
              <a:off x="1564" y="2040"/>
              <a:ext cx="4" cy="189"/>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4" name="Rectangle 227"/>
            <p:cNvSpPr>
              <a:spLocks noChangeArrowheads="1"/>
            </p:cNvSpPr>
            <p:nvPr/>
          </p:nvSpPr>
          <p:spPr bwMode="auto">
            <a:xfrm>
              <a:off x="1568" y="2040"/>
              <a:ext cx="4" cy="189"/>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5" name="Rectangle 228"/>
            <p:cNvSpPr>
              <a:spLocks noChangeArrowheads="1"/>
            </p:cNvSpPr>
            <p:nvPr/>
          </p:nvSpPr>
          <p:spPr bwMode="auto">
            <a:xfrm>
              <a:off x="1572" y="2040"/>
              <a:ext cx="4" cy="189"/>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6" name="Rectangle 229"/>
            <p:cNvSpPr>
              <a:spLocks noChangeArrowheads="1"/>
            </p:cNvSpPr>
            <p:nvPr/>
          </p:nvSpPr>
          <p:spPr bwMode="auto">
            <a:xfrm>
              <a:off x="1576" y="2040"/>
              <a:ext cx="4" cy="189"/>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7" name="Rectangle 230"/>
            <p:cNvSpPr>
              <a:spLocks noChangeArrowheads="1"/>
            </p:cNvSpPr>
            <p:nvPr/>
          </p:nvSpPr>
          <p:spPr bwMode="auto">
            <a:xfrm>
              <a:off x="1580" y="2040"/>
              <a:ext cx="4" cy="189"/>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8" name="Rectangle 231"/>
            <p:cNvSpPr>
              <a:spLocks noChangeArrowheads="1"/>
            </p:cNvSpPr>
            <p:nvPr/>
          </p:nvSpPr>
          <p:spPr bwMode="auto">
            <a:xfrm>
              <a:off x="1584" y="2040"/>
              <a:ext cx="8" cy="189"/>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9" name="Rectangle 232"/>
            <p:cNvSpPr>
              <a:spLocks noChangeArrowheads="1"/>
            </p:cNvSpPr>
            <p:nvPr/>
          </p:nvSpPr>
          <p:spPr bwMode="auto">
            <a:xfrm>
              <a:off x="1592" y="2040"/>
              <a:ext cx="5" cy="189"/>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0" name="Rectangle 233"/>
            <p:cNvSpPr>
              <a:spLocks noChangeArrowheads="1"/>
            </p:cNvSpPr>
            <p:nvPr/>
          </p:nvSpPr>
          <p:spPr bwMode="auto">
            <a:xfrm>
              <a:off x="1597" y="2040"/>
              <a:ext cx="4" cy="189"/>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1" name="Rectangle 234"/>
            <p:cNvSpPr>
              <a:spLocks noChangeArrowheads="1"/>
            </p:cNvSpPr>
            <p:nvPr/>
          </p:nvSpPr>
          <p:spPr bwMode="auto">
            <a:xfrm>
              <a:off x="1601" y="2040"/>
              <a:ext cx="8" cy="18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2" name="Rectangle 235"/>
            <p:cNvSpPr>
              <a:spLocks noChangeArrowheads="1"/>
            </p:cNvSpPr>
            <p:nvPr/>
          </p:nvSpPr>
          <p:spPr bwMode="auto">
            <a:xfrm>
              <a:off x="1609" y="2040"/>
              <a:ext cx="4" cy="189"/>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3" name="Rectangle 236"/>
            <p:cNvSpPr>
              <a:spLocks noChangeArrowheads="1"/>
            </p:cNvSpPr>
            <p:nvPr/>
          </p:nvSpPr>
          <p:spPr bwMode="auto">
            <a:xfrm>
              <a:off x="1613" y="2040"/>
              <a:ext cx="4" cy="189"/>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4" name="Rectangle 237"/>
            <p:cNvSpPr>
              <a:spLocks noChangeArrowheads="1"/>
            </p:cNvSpPr>
            <p:nvPr/>
          </p:nvSpPr>
          <p:spPr bwMode="auto">
            <a:xfrm>
              <a:off x="1617" y="2040"/>
              <a:ext cx="4" cy="189"/>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5" name="Rectangle 238"/>
            <p:cNvSpPr>
              <a:spLocks noChangeArrowheads="1"/>
            </p:cNvSpPr>
            <p:nvPr/>
          </p:nvSpPr>
          <p:spPr bwMode="auto">
            <a:xfrm>
              <a:off x="1621" y="2040"/>
              <a:ext cx="4" cy="189"/>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6" name="Rectangle 239"/>
            <p:cNvSpPr>
              <a:spLocks noChangeArrowheads="1"/>
            </p:cNvSpPr>
            <p:nvPr/>
          </p:nvSpPr>
          <p:spPr bwMode="auto">
            <a:xfrm>
              <a:off x="1625" y="2040"/>
              <a:ext cx="4" cy="189"/>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7" name="Rectangle 240"/>
            <p:cNvSpPr>
              <a:spLocks noChangeArrowheads="1"/>
            </p:cNvSpPr>
            <p:nvPr/>
          </p:nvSpPr>
          <p:spPr bwMode="auto">
            <a:xfrm>
              <a:off x="1629" y="2040"/>
              <a:ext cx="5" cy="189"/>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8" name="Rectangle 241"/>
            <p:cNvSpPr>
              <a:spLocks noChangeArrowheads="1"/>
            </p:cNvSpPr>
            <p:nvPr/>
          </p:nvSpPr>
          <p:spPr bwMode="auto">
            <a:xfrm>
              <a:off x="1634" y="2040"/>
              <a:ext cx="4" cy="189"/>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9" name="Rectangle 242"/>
            <p:cNvSpPr>
              <a:spLocks noChangeArrowheads="1"/>
            </p:cNvSpPr>
            <p:nvPr/>
          </p:nvSpPr>
          <p:spPr bwMode="auto">
            <a:xfrm>
              <a:off x="1638" y="2040"/>
              <a:ext cx="4" cy="189"/>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0" name="Rectangle 243"/>
            <p:cNvSpPr>
              <a:spLocks noChangeArrowheads="1"/>
            </p:cNvSpPr>
            <p:nvPr/>
          </p:nvSpPr>
          <p:spPr bwMode="auto">
            <a:xfrm>
              <a:off x="1642" y="2040"/>
              <a:ext cx="4" cy="189"/>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1" name="Rectangle 244"/>
            <p:cNvSpPr>
              <a:spLocks noChangeArrowheads="1"/>
            </p:cNvSpPr>
            <p:nvPr/>
          </p:nvSpPr>
          <p:spPr bwMode="auto">
            <a:xfrm>
              <a:off x="1646" y="2040"/>
              <a:ext cx="4" cy="189"/>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2" name="Rectangle 245"/>
            <p:cNvSpPr>
              <a:spLocks noChangeArrowheads="1"/>
            </p:cNvSpPr>
            <p:nvPr/>
          </p:nvSpPr>
          <p:spPr bwMode="auto">
            <a:xfrm>
              <a:off x="1650" y="2040"/>
              <a:ext cx="4" cy="189"/>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3" name="Rectangle 246"/>
            <p:cNvSpPr>
              <a:spLocks noChangeArrowheads="1"/>
            </p:cNvSpPr>
            <p:nvPr/>
          </p:nvSpPr>
          <p:spPr bwMode="auto">
            <a:xfrm>
              <a:off x="1654" y="2040"/>
              <a:ext cx="4" cy="189"/>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4" name="Rectangle 247"/>
            <p:cNvSpPr>
              <a:spLocks noChangeArrowheads="1"/>
            </p:cNvSpPr>
            <p:nvPr/>
          </p:nvSpPr>
          <p:spPr bwMode="auto">
            <a:xfrm>
              <a:off x="1658" y="2040"/>
              <a:ext cx="4" cy="189"/>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5" name="Rectangle 248"/>
            <p:cNvSpPr>
              <a:spLocks noChangeArrowheads="1"/>
            </p:cNvSpPr>
            <p:nvPr/>
          </p:nvSpPr>
          <p:spPr bwMode="auto">
            <a:xfrm>
              <a:off x="1662" y="2040"/>
              <a:ext cx="4" cy="189"/>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6" name="Rectangle 249"/>
            <p:cNvSpPr>
              <a:spLocks noChangeArrowheads="1"/>
            </p:cNvSpPr>
            <p:nvPr/>
          </p:nvSpPr>
          <p:spPr bwMode="auto">
            <a:xfrm>
              <a:off x="1666" y="2040"/>
              <a:ext cx="5" cy="189"/>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7" name="Rectangle 250"/>
            <p:cNvSpPr>
              <a:spLocks noChangeArrowheads="1"/>
            </p:cNvSpPr>
            <p:nvPr/>
          </p:nvSpPr>
          <p:spPr bwMode="auto">
            <a:xfrm>
              <a:off x="1671" y="2040"/>
              <a:ext cx="4" cy="189"/>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8" name="Rectangle 251"/>
            <p:cNvSpPr>
              <a:spLocks noChangeArrowheads="1"/>
            </p:cNvSpPr>
            <p:nvPr/>
          </p:nvSpPr>
          <p:spPr bwMode="auto">
            <a:xfrm>
              <a:off x="1675" y="2040"/>
              <a:ext cx="4" cy="189"/>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9" name="Rectangle 252"/>
            <p:cNvSpPr>
              <a:spLocks noChangeArrowheads="1"/>
            </p:cNvSpPr>
            <p:nvPr/>
          </p:nvSpPr>
          <p:spPr bwMode="auto">
            <a:xfrm>
              <a:off x="1679" y="2040"/>
              <a:ext cx="8" cy="189"/>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0" name="Rectangle 253"/>
            <p:cNvSpPr>
              <a:spLocks noChangeArrowheads="1"/>
            </p:cNvSpPr>
            <p:nvPr/>
          </p:nvSpPr>
          <p:spPr bwMode="auto">
            <a:xfrm>
              <a:off x="1687" y="2040"/>
              <a:ext cx="4" cy="189"/>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1" name="Rectangle 254"/>
            <p:cNvSpPr>
              <a:spLocks noChangeArrowheads="1"/>
            </p:cNvSpPr>
            <p:nvPr/>
          </p:nvSpPr>
          <p:spPr bwMode="auto">
            <a:xfrm>
              <a:off x="1691" y="2040"/>
              <a:ext cx="4" cy="189"/>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2" name="Rectangle 255"/>
            <p:cNvSpPr>
              <a:spLocks noChangeArrowheads="1"/>
            </p:cNvSpPr>
            <p:nvPr/>
          </p:nvSpPr>
          <p:spPr bwMode="auto">
            <a:xfrm>
              <a:off x="1695" y="2040"/>
              <a:ext cx="4" cy="189"/>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3" name="Rectangle 256"/>
            <p:cNvSpPr>
              <a:spLocks noChangeArrowheads="1"/>
            </p:cNvSpPr>
            <p:nvPr/>
          </p:nvSpPr>
          <p:spPr bwMode="auto">
            <a:xfrm>
              <a:off x="1699" y="2040"/>
              <a:ext cx="5" cy="189"/>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4" name="Rectangle 257"/>
            <p:cNvSpPr>
              <a:spLocks noChangeArrowheads="1"/>
            </p:cNvSpPr>
            <p:nvPr/>
          </p:nvSpPr>
          <p:spPr bwMode="auto">
            <a:xfrm>
              <a:off x="1704" y="2040"/>
              <a:ext cx="8" cy="189"/>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5" name="Rectangle 258"/>
            <p:cNvSpPr>
              <a:spLocks noChangeArrowheads="1"/>
            </p:cNvSpPr>
            <p:nvPr/>
          </p:nvSpPr>
          <p:spPr bwMode="auto">
            <a:xfrm>
              <a:off x="1712" y="2040"/>
              <a:ext cx="4" cy="189"/>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6" name="Rectangle 259"/>
            <p:cNvSpPr>
              <a:spLocks noChangeArrowheads="1"/>
            </p:cNvSpPr>
            <p:nvPr/>
          </p:nvSpPr>
          <p:spPr bwMode="auto">
            <a:xfrm>
              <a:off x="1716" y="2040"/>
              <a:ext cx="8" cy="189"/>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7" name="Rectangle 260"/>
            <p:cNvSpPr>
              <a:spLocks noChangeArrowheads="1"/>
            </p:cNvSpPr>
            <p:nvPr/>
          </p:nvSpPr>
          <p:spPr bwMode="auto">
            <a:xfrm>
              <a:off x="1724" y="2040"/>
              <a:ext cx="4" cy="189"/>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8" name="Rectangle 261"/>
            <p:cNvSpPr>
              <a:spLocks noChangeArrowheads="1"/>
            </p:cNvSpPr>
            <p:nvPr/>
          </p:nvSpPr>
          <p:spPr bwMode="auto">
            <a:xfrm>
              <a:off x="1728" y="2040"/>
              <a:ext cx="4" cy="189"/>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9" name="Rectangle 262"/>
            <p:cNvSpPr>
              <a:spLocks noChangeArrowheads="1"/>
            </p:cNvSpPr>
            <p:nvPr/>
          </p:nvSpPr>
          <p:spPr bwMode="auto">
            <a:xfrm>
              <a:off x="1732" y="2040"/>
              <a:ext cx="4" cy="189"/>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0" name="Rectangle 263"/>
            <p:cNvSpPr>
              <a:spLocks noChangeArrowheads="1"/>
            </p:cNvSpPr>
            <p:nvPr/>
          </p:nvSpPr>
          <p:spPr bwMode="auto">
            <a:xfrm>
              <a:off x="1736" y="2040"/>
              <a:ext cx="5" cy="189"/>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1" name="Rectangle 264"/>
            <p:cNvSpPr>
              <a:spLocks noChangeArrowheads="1"/>
            </p:cNvSpPr>
            <p:nvPr/>
          </p:nvSpPr>
          <p:spPr bwMode="auto">
            <a:xfrm>
              <a:off x="1374" y="2040"/>
              <a:ext cx="367" cy="189"/>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72" name="Rectangle 265"/>
            <p:cNvSpPr>
              <a:spLocks noChangeArrowheads="1"/>
            </p:cNvSpPr>
            <p:nvPr/>
          </p:nvSpPr>
          <p:spPr bwMode="auto">
            <a:xfrm>
              <a:off x="1469" y="2064"/>
              <a:ext cx="20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«choice»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73" name="Rectangle 266"/>
            <p:cNvSpPr>
              <a:spLocks noChangeArrowheads="1"/>
            </p:cNvSpPr>
            <p:nvPr/>
          </p:nvSpPr>
          <p:spPr bwMode="auto">
            <a:xfrm>
              <a:off x="1494" y="2109"/>
              <a:ext cx="13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Type</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74" name="Rectangle 267"/>
            <p:cNvSpPr>
              <a:spLocks noChangeArrowheads="1"/>
            </p:cNvSpPr>
            <p:nvPr/>
          </p:nvSpPr>
          <p:spPr bwMode="auto">
            <a:xfrm>
              <a:off x="490"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5" name="Rectangle 268"/>
            <p:cNvSpPr>
              <a:spLocks noChangeArrowheads="1"/>
            </p:cNvSpPr>
            <p:nvPr/>
          </p:nvSpPr>
          <p:spPr bwMode="auto">
            <a:xfrm>
              <a:off x="490"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76" name="Rectangle 269"/>
            <p:cNvSpPr>
              <a:spLocks noChangeArrowheads="1"/>
            </p:cNvSpPr>
            <p:nvPr/>
          </p:nvSpPr>
          <p:spPr bwMode="auto">
            <a:xfrm>
              <a:off x="477" y="2459"/>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7" name="Rectangle 270"/>
            <p:cNvSpPr>
              <a:spLocks noChangeArrowheads="1"/>
            </p:cNvSpPr>
            <p:nvPr/>
          </p:nvSpPr>
          <p:spPr bwMode="auto">
            <a:xfrm>
              <a:off x="667"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8" name="Rectangle 271"/>
            <p:cNvSpPr>
              <a:spLocks noChangeArrowheads="1"/>
            </p:cNvSpPr>
            <p:nvPr/>
          </p:nvSpPr>
          <p:spPr bwMode="auto">
            <a:xfrm>
              <a:off x="671"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9" name="Rectangle 272"/>
            <p:cNvSpPr>
              <a:spLocks noChangeArrowheads="1"/>
            </p:cNvSpPr>
            <p:nvPr/>
          </p:nvSpPr>
          <p:spPr bwMode="auto">
            <a:xfrm>
              <a:off x="675"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0" name="Rectangle 273"/>
            <p:cNvSpPr>
              <a:spLocks noChangeArrowheads="1"/>
            </p:cNvSpPr>
            <p:nvPr/>
          </p:nvSpPr>
          <p:spPr bwMode="auto">
            <a:xfrm>
              <a:off x="679" y="2459"/>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1" name="Rectangle 274"/>
            <p:cNvSpPr>
              <a:spLocks noChangeArrowheads="1"/>
            </p:cNvSpPr>
            <p:nvPr/>
          </p:nvSpPr>
          <p:spPr bwMode="auto">
            <a:xfrm>
              <a:off x="683"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2" name="Rectangle 275"/>
            <p:cNvSpPr>
              <a:spLocks noChangeArrowheads="1"/>
            </p:cNvSpPr>
            <p:nvPr/>
          </p:nvSpPr>
          <p:spPr bwMode="auto">
            <a:xfrm>
              <a:off x="687"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3" name="Rectangle 276"/>
            <p:cNvSpPr>
              <a:spLocks noChangeArrowheads="1"/>
            </p:cNvSpPr>
            <p:nvPr/>
          </p:nvSpPr>
          <p:spPr bwMode="auto">
            <a:xfrm>
              <a:off x="695" y="2459"/>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4" name="Rectangle 277"/>
            <p:cNvSpPr>
              <a:spLocks noChangeArrowheads="1"/>
            </p:cNvSpPr>
            <p:nvPr/>
          </p:nvSpPr>
          <p:spPr bwMode="auto">
            <a:xfrm>
              <a:off x="700"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5" name="Rectangle 278"/>
            <p:cNvSpPr>
              <a:spLocks noChangeArrowheads="1"/>
            </p:cNvSpPr>
            <p:nvPr/>
          </p:nvSpPr>
          <p:spPr bwMode="auto">
            <a:xfrm>
              <a:off x="704"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6" name="Rectangle 279"/>
            <p:cNvSpPr>
              <a:spLocks noChangeArrowheads="1"/>
            </p:cNvSpPr>
            <p:nvPr/>
          </p:nvSpPr>
          <p:spPr bwMode="auto">
            <a:xfrm>
              <a:off x="712"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7" name="Rectangle 280"/>
            <p:cNvSpPr>
              <a:spLocks noChangeArrowheads="1"/>
            </p:cNvSpPr>
            <p:nvPr/>
          </p:nvSpPr>
          <p:spPr bwMode="auto">
            <a:xfrm>
              <a:off x="716" y="2459"/>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8" name="Rectangle 281"/>
            <p:cNvSpPr>
              <a:spLocks noChangeArrowheads="1"/>
            </p:cNvSpPr>
            <p:nvPr/>
          </p:nvSpPr>
          <p:spPr bwMode="auto">
            <a:xfrm>
              <a:off x="720"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9" name="Rectangle 282"/>
            <p:cNvSpPr>
              <a:spLocks noChangeArrowheads="1"/>
            </p:cNvSpPr>
            <p:nvPr/>
          </p:nvSpPr>
          <p:spPr bwMode="auto">
            <a:xfrm>
              <a:off x="724"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0" name="Rectangle 283"/>
            <p:cNvSpPr>
              <a:spLocks noChangeArrowheads="1"/>
            </p:cNvSpPr>
            <p:nvPr/>
          </p:nvSpPr>
          <p:spPr bwMode="auto">
            <a:xfrm>
              <a:off x="728"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1" name="Rectangle 284"/>
            <p:cNvSpPr>
              <a:spLocks noChangeArrowheads="1"/>
            </p:cNvSpPr>
            <p:nvPr/>
          </p:nvSpPr>
          <p:spPr bwMode="auto">
            <a:xfrm>
              <a:off x="732" y="2459"/>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2" name="Rectangle 285"/>
            <p:cNvSpPr>
              <a:spLocks noChangeArrowheads="1"/>
            </p:cNvSpPr>
            <p:nvPr/>
          </p:nvSpPr>
          <p:spPr bwMode="auto">
            <a:xfrm>
              <a:off x="737"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3" name="Rectangle 286"/>
            <p:cNvSpPr>
              <a:spLocks noChangeArrowheads="1"/>
            </p:cNvSpPr>
            <p:nvPr/>
          </p:nvSpPr>
          <p:spPr bwMode="auto">
            <a:xfrm>
              <a:off x="741"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4" name="Rectangle 287"/>
            <p:cNvSpPr>
              <a:spLocks noChangeArrowheads="1"/>
            </p:cNvSpPr>
            <p:nvPr/>
          </p:nvSpPr>
          <p:spPr bwMode="auto">
            <a:xfrm>
              <a:off x="745"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5" name="Rectangle 288"/>
            <p:cNvSpPr>
              <a:spLocks noChangeArrowheads="1"/>
            </p:cNvSpPr>
            <p:nvPr/>
          </p:nvSpPr>
          <p:spPr bwMode="auto">
            <a:xfrm>
              <a:off x="749" y="2459"/>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6" name="Rectangle 289"/>
            <p:cNvSpPr>
              <a:spLocks noChangeArrowheads="1"/>
            </p:cNvSpPr>
            <p:nvPr/>
          </p:nvSpPr>
          <p:spPr bwMode="auto">
            <a:xfrm>
              <a:off x="753"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7" name="Rectangle 290"/>
            <p:cNvSpPr>
              <a:spLocks noChangeArrowheads="1"/>
            </p:cNvSpPr>
            <p:nvPr/>
          </p:nvSpPr>
          <p:spPr bwMode="auto">
            <a:xfrm>
              <a:off x="757"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8" name="Rectangle 291"/>
            <p:cNvSpPr>
              <a:spLocks noChangeArrowheads="1"/>
            </p:cNvSpPr>
            <p:nvPr/>
          </p:nvSpPr>
          <p:spPr bwMode="auto">
            <a:xfrm>
              <a:off x="761"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9" name="Rectangle 292"/>
            <p:cNvSpPr>
              <a:spLocks noChangeArrowheads="1"/>
            </p:cNvSpPr>
            <p:nvPr/>
          </p:nvSpPr>
          <p:spPr bwMode="auto">
            <a:xfrm>
              <a:off x="765"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0" name="Rectangle 293"/>
            <p:cNvSpPr>
              <a:spLocks noChangeArrowheads="1"/>
            </p:cNvSpPr>
            <p:nvPr/>
          </p:nvSpPr>
          <p:spPr bwMode="auto">
            <a:xfrm>
              <a:off x="769" y="2459"/>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1" name="Rectangle 294"/>
            <p:cNvSpPr>
              <a:spLocks noChangeArrowheads="1"/>
            </p:cNvSpPr>
            <p:nvPr/>
          </p:nvSpPr>
          <p:spPr bwMode="auto">
            <a:xfrm>
              <a:off x="774"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2" name="Rectangle 295"/>
            <p:cNvSpPr>
              <a:spLocks noChangeArrowheads="1"/>
            </p:cNvSpPr>
            <p:nvPr/>
          </p:nvSpPr>
          <p:spPr bwMode="auto">
            <a:xfrm>
              <a:off x="778"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3" name="Rectangle 296"/>
            <p:cNvSpPr>
              <a:spLocks noChangeArrowheads="1"/>
            </p:cNvSpPr>
            <p:nvPr/>
          </p:nvSpPr>
          <p:spPr bwMode="auto">
            <a:xfrm>
              <a:off x="782" y="2459"/>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4" name="Rectangle 297"/>
            <p:cNvSpPr>
              <a:spLocks noChangeArrowheads="1"/>
            </p:cNvSpPr>
            <p:nvPr/>
          </p:nvSpPr>
          <p:spPr bwMode="auto">
            <a:xfrm>
              <a:off x="790"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5" name="Rectangle 298"/>
            <p:cNvSpPr>
              <a:spLocks noChangeArrowheads="1"/>
            </p:cNvSpPr>
            <p:nvPr/>
          </p:nvSpPr>
          <p:spPr bwMode="auto">
            <a:xfrm>
              <a:off x="794"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6" name="Rectangle 299"/>
            <p:cNvSpPr>
              <a:spLocks noChangeArrowheads="1"/>
            </p:cNvSpPr>
            <p:nvPr/>
          </p:nvSpPr>
          <p:spPr bwMode="auto">
            <a:xfrm>
              <a:off x="798"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7" name="Rectangle 300"/>
            <p:cNvSpPr>
              <a:spLocks noChangeArrowheads="1"/>
            </p:cNvSpPr>
            <p:nvPr/>
          </p:nvSpPr>
          <p:spPr bwMode="auto">
            <a:xfrm>
              <a:off x="802" y="2459"/>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8" name="Rectangle 301"/>
            <p:cNvSpPr>
              <a:spLocks noChangeArrowheads="1"/>
            </p:cNvSpPr>
            <p:nvPr/>
          </p:nvSpPr>
          <p:spPr bwMode="auto">
            <a:xfrm>
              <a:off x="806" y="2459"/>
              <a:ext cx="9"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9" name="Rectangle 302"/>
            <p:cNvSpPr>
              <a:spLocks noChangeArrowheads="1"/>
            </p:cNvSpPr>
            <p:nvPr/>
          </p:nvSpPr>
          <p:spPr bwMode="auto">
            <a:xfrm>
              <a:off x="815"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0" name="Rectangle 303"/>
            <p:cNvSpPr>
              <a:spLocks noChangeArrowheads="1"/>
            </p:cNvSpPr>
            <p:nvPr/>
          </p:nvSpPr>
          <p:spPr bwMode="auto">
            <a:xfrm>
              <a:off x="819" y="2459"/>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1" name="Rectangle 304"/>
            <p:cNvSpPr>
              <a:spLocks noChangeArrowheads="1"/>
            </p:cNvSpPr>
            <p:nvPr/>
          </p:nvSpPr>
          <p:spPr bwMode="auto">
            <a:xfrm>
              <a:off x="827"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2" name="Rectangle 305"/>
            <p:cNvSpPr>
              <a:spLocks noChangeArrowheads="1"/>
            </p:cNvSpPr>
            <p:nvPr/>
          </p:nvSpPr>
          <p:spPr bwMode="auto">
            <a:xfrm>
              <a:off x="831"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3" name="Rectangle 306"/>
            <p:cNvSpPr>
              <a:spLocks noChangeArrowheads="1"/>
            </p:cNvSpPr>
            <p:nvPr/>
          </p:nvSpPr>
          <p:spPr bwMode="auto">
            <a:xfrm>
              <a:off x="835"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4" name="Rectangle 307"/>
            <p:cNvSpPr>
              <a:spLocks noChangeArrowheads="1"/>
            </p:cNvSpPr>
            <p:nvPr/>
          </p:nvSpPr>
          <p:spPr bwMode="auto">
            <a:xfrm>
              <a:off x="839" y="2459"/>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5" name="Rectangle 308"/>
            <p:cNvSpPr>
              <a:spLocks noChangeArrowheads="1"/>
            </p:cNvSpPr>
            <p:nvPr/>
          </p:nvSpPr>
          <p:spPr bwMode="auto">
            <a:xfrm>
              <a:off x="477" y="2459"/>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17" name="Rectangle 310"/>
            <p:cNvSpPr>
              <a:spLocks noChangeArrowheads="1"/>
            </p:cNvSpPr>
            <p:nvPr/>
          </p:nvSpPr>
          <p:spPr bwMode="auto">
            <a:xfrm>
              <a:off x="598" y="2504"/>
              <a:ext cx="1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Real</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18" name="Line 311"/>
            <p:cNvSpPr>
              <a:spLocks noChangeShapeType="1"/>
            </p:cNvSpPr>
            <p:nvPr/>
          </p:nvSpPr>
          <p:spPr bwMode="auto">
            <a:xfrm>
              <a:off x="477" y="2611"/>
              <a:ext cx="367"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19" name="Rectangle 312"/>
            <p:cNvSpPr>
              <a:spLocks noChangeArrowheads="1"/>
            </p:cNvSpPr>
            <p:nvPr/>
          </p:nvSpPr>
          <p:spPr bwMode="auto">
            <a:xfrm>
              <a:off x="498" y="2628"/>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20" name="Rectangle 313"/>
            <p:cNvSpPr>
              <a:spLocks noChangeArrowheads="1"/>
            </p:cNvSpPr>
            <p:nvPr/>
          </p:nvSpPr>
          <p:spPr bwMode="auto">
            <a:xfrm>
              <a:off x="568" y="2628"/>
              <a:ext cx="30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21" name="Line 314"/>
            <p:cNvSpPr>
              <a:spLocks noChangeShapeType="1"/>
            </p:cNvSpPr>
            <p:nvPr/>
          </p:nvSpPr>
          <p:spPr bwMode="auto">
            <a:xfrm>
              <a:off x="568" y="2677"/>
              <a:ext cx="280"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22" name="Rectangle 315"/>
            <p:cNvSpPr>
              <a:spLocks noChangeArrowheads="1"/>
            </p:cNvSpPr>
            <p:nvPr/>
          </p:nvSpPr>
          <p:spPr bwMode="auto">
            <a:xfrm>
              <a:off x="938"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3" name="Rectangle 316"/>
            <p:cNvSpPr>
              <a:spLocks noChangeArrowheads="1"/>
            </p:cNvSpPr>
            <p:nvPr/>
          </p:nvSpPr>
          <p:spPr bwMode="auto">
            <a:xfrm>
              <a:off x="938"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24" name="Rectangle 317"/>
            <p:cNvSpPr>
              <a:spLocks noChangeArrowheads="1"/>
            </p:cNvSpPr>
            <p:nvPr/>
          </p:nvSpPr>
          <p:spPr bwMode="auto">
            <a:xfrm>
              <a:off x="926" y="2459"/>
              <a:ext cx="189"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5" name="Rectangle 318"/>
            <p:cNvSpPr>
              <a:spLocks noChangeArrowheads="1"/>
            </p:cNvSpPr>
            <p:nvPr/>
          </p:nvSpPr>
          <p:spPr bwMode="auto">
            <a:xfrm>
              <a:off x="1115"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6" name="Rectangle 319"/>
            <p:cNvSpPr>
              <a:spLocks noChangeArrowheads="1"/>
            </p:cNvSpPr>
            <p:nvPr/>
          </p:nvSpPr>
          <p:spPr bwMode="auto">
            <a:xfrm>
              <a:off x="1119"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7" name="Rectangle 320"/>
            <p:cNvSpPr>
              <a:spLocks noChangeArrowheads="1"/>
            </p:cNvSpPr>
            <p:nvPr/>
          </p:nvSpPr>
          <p:spPr bwMode="auto">
            <a:xfrm>
              <a:off x="1123"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8" name="Rectangle 321"/>
            <p:cNvSpPr>
              <a:spLocks noChangeArrowheads="1"/>
            </p:cNvSpPr>
            <p:nvPr/>
          </p:nvSpPr>
          <p:spPr bwMode="auto">
            <a:xfrm>
              <a:off x="1127" y="2459"/>
              <a:ext cx="5"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9" name="Rectangle 322"/>
            <p:cNvSpPr>
              <a:spLocks noChangeArrowheads="1"/>
            </p:cNvSpPr>
            <p:nvPr/>
          </p:nvSpPr>
          <p:spPr bwMode="auto">
            <a:xfrm>
              <a:off x="1132"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0" name="Rectangle 323"/>
            <p:cNvSpPr>
              <a:spLocks noChangeArrowheads="1"/>
            </p:cNvSpPr>
            <p:nvPr/>
          </p:nvSpPr>
          <p:spPr bwMode="auto">
            <a:xfrm>
              <a:off x="1136"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1" name="Rectangle 324"/>
            <p:cNvSpPr>
              <a:spLocks noChangeArrowheads="1"/>
            </p:cNvSpPr>
            <p:nvPr/>
          </p:nvSpPr>
          <p:spPr bwMode="auto">
            <a:xfrm>
              <a:off x="1144" y="2459"/>
              <a:ext cx="4"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2" name="Rectangle 325"/>
            <p:cNvSpPr>
              <a:spLocks noChangeArrowheads="1"/>
            </p:cNvSpPr>
            <p:nvPr/>
          </p:nvSpPr>
          <p:spPr bwMode="auto">
            <a:xfrm>
              <a:off x="1148"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3" name="Rectangle 326"/>
            <p:cNvSpPr>
              <a:spLocks noChangeArrowheads="1"/>
            </p:cNvSpPr>
            <p:nvPr/>
          </p:nvSpPr>
          <p:spPr bwMode="auto">
            <a:xfrm>
              <a:off x="1152"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4" name="Rectangle 327"/>
            <p:cNvSpPr>
              <a:spLocks noChangeArrowheads="1"/>
            </p:cNvSpPr>
            <p:nvPr/>
          </p:nvSpPr>
          <p:spPr bwMode="auto">
            <a:xfrm>
              <a:off x="1160"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5" name="Rectangle 328"/>
            <p:cNvSpPr>
              <a:spLocks noChangeArrowheads="1"/>
            </p:cNvSpPr>
            <p:nvPr/>
          </p:nvSpPr>
          <p:spPr bwMode="auto">
            <a:xfrm>
              <a:off x="1164" y="2459"/>
              <a:ext cx="5"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6" name="Rectangle 329"/>
            <p:cNvSpPr>
              <a:spLocks noChangeArrowheads="1"/>
            </p:cNvSpPr>
            <p:nvPr/>
          </p:nvSpPr>
          <p:spPr bwMode="auto">
            <a:xfrm>
              <a:off x="1169"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7" name="Rectangle 330"/>
            <p:cNvSpPr>
              <a:spLocks noChangeArrowheads="1"/>
            </p:cNvSpPr>
            <p:nvPr/>
          </p:nvSpPr>
          <p:spPr bwMode="auto">
            <a:xfrm>
              <a:off x="1173"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8" name="Rectangle 331"/>
            <p:cNvSpPr>
              <a:spLocks noChangeArrowheads="1"/>
            </p:cNvSpPr>
            <p:nvPr/>
          </p:nvSpPr>
          <p:spPr bwMode="auto">
            <a:xfrm>
              <a:off x="1177"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9" name="Rectangle 332"/>
            <p:cNvSpPr>
              <a:spLocks noChangeArrowheads="1"/>
            </p:cNvSpPr>
            <p:nvPr/>
          </p:nvSpPr>
          <p:spPr bwMode="auto">
            <a:xfrm>
              <a:off x="1181" y="2459"/>
              <a:ext cx="4"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0" name="Rectangle 333"/>
            <p:cNvSpPr>
              <a:spLocks noChangeArrowheads="1"/>
            </p:cNvSpPr>
            <p:nvPr/>
          </p:nvSpPr>
          <p:spPr bwMode="auto">
            <a:xfrm>
              <a:off x="1185"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1" name="Rectangle 334"/>
            <p:cNvSpPr>
              <a:spLocks noChangeArrowheads="1"/>
            </p:cNvSpPr>
            <p:nvPr/>
          </p:nvSpPr>
          <p:spPr bwMode="auto">
            <a:xfrm>
              <a:off x="1189"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2" name="Rectangle 335"/>
            <p:cNvSpPr>
              <a:spLocks noChangeArrowheads="1"/>
            </p:cNvSpPr>
            <p:nvPr/>
          </p:nvSpPr>
          <p:spPr bwMode="auto">
            <a:xfrm>
              <a:off x="1193"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3" name="Rectangle 336"/>
            <p:cNvSpPr>
              <a:spLocks noChangeArrowheads="1"/>
            </p:cNvSpPr>
            <p:nvPr/>
          </p:nvSpPr>
          <p:spPr bwMode="auto">
            <a:xfrm>
              <a:off x="1197" y="2459"/>
              <a:ext cx="5"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4" name="Rectangle 337"/>
            <p:cNvSpPr>
              <a:spLocks noChangeArrowheads="1"/>
            </p:cNvSpPr>
            <p:nvPr/>
          </p:nvSpPr>
          <p:spPr bwMode="auto">
            <a:xfrm>
              <a:off x="1202"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5" name="Rectangle 338"/>
            <p:cNvSpPr>
              <a:spLocks noChangeArrowheads="1"/>
            </p:cNvSpPr>
            <p:nvPr/>
          </p:nvSpPr>
          <p:spPr bwMode="auto">
            <a:xfrm>
              <a:off x="1206"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6" name="Rectangle 339"/>
            <p:cNvSpPr>
              <a:spLocks noChangeArrowheads="1"/>
            </p:cNvSpPr>
            <p:nvPr/>
          </p:nvSpPr>
          <p:spPr bwMode="auto">
            <a:xfrm>
              <a:off x="1210"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7" name="Rectangle 340"/>
            <p:cNvSpPr>
              <a:spLocks noChangeArrowheads="1"/>
            </p:cNvSpPr>
            <p:nvPr/>
          </p:nvSpPr>
          <p:spPr bwMode="auto">
            <a:xfrm>
              <a:off x="1214"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8" name="Rectangle 341"/>
            <p:cNvSpPr>
              <a:spLocks noChangeArrowheads="1"/>
            </p:cNvSpPr>
            <p:nvPr/>
          </p:nvSpPr>
          <p:spPr bwMode="auto">
            <a:xfrm>
              <a:off x="1218" y="2459"/>
              <a:ext cx="4"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9" name="Rectangle 342"/>
            <p:cNvSpPr>
              <a:spLocks noChangeArrowheads="1"/>
            </p:cNvSpPr>
            <p:nvPr/>
          </p:nvSpPr>
          <p:spPr bwMode="auto">
            <a:xfrm>
              <a:off x="1222"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0" name="Rectangle 343"/>
            <p:cNvSpPr>
              <a:spLocks noChangeArrowheads="1"/>
            </p:cNvSpPr>
            <p:nvPr/>
          </p:nvSpPr>
          <p:spPr bwMode="auto">
            <a:xfrm>
              <a:off x="1226"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1" name="Rectangle 344"/>
            <p:cNvSpPr>
              <a:spLocks noChangeArrowheads="1"/>
            </p:cNvSpPr>
            <p:nvPr/>
          </p:nvSpPr>
          <p:spPr bwMode="auto">
            <a:xfrm>
              <a:off x="1230" y="2459"/>
              <a:ext cx="9"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2" name="Rectangle 345"/>
            <p:cNvSpPr>
              <a:spLocks noChangeArrowheads="1"/>
            </p:cNvSpPr>
            <p:nvPr/>
          </p:nvSpPr>
          <p:spPr bwMode="auto">
            <a:xfrm>
              <a:off x="1239"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3" name="Rectangle 346"/>
            <p:cNvSpPr>
              <a:spLocks noChangeArrowheads="1"/>
            </p:cNvSpPr>
            <p:nvPr/>
          </p:nvSpPr>
          <p:spPr bwMode="auto">
            <a:xfrm>
              <a:off x="1243"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4" name="Rectangle 347"/>
            <p:cNvSpPr>
              <a:spLocks noChangeArrowheads="1"/>
            </p:cNvSpPr>
            <p:nvPr/>
          </p:nvSpPr>
          <p:spPr bwMode="auto">
            <a:xfrm>
              <a:off x="1247"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5" name="Rectangle 348"/>
            <p:cNvSpPr>
              <a:spLocks noChangeArrowheads="1"/>
            </p:cNvSpPr>
            <p:nvPr/>
          </p:nvSpPr>
          <p:spPr bwMode="auto">
            <a:xfrm>
              <a:off x="1251" y="2459"/>
              <a:ext cx="4"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6" name="Rectangle 349"/>
            <p:cNvSpPr>
              <a:spLocks noChangeArrowheads="1"/>
            </p:cNvSpPr>
            <p:nvPr/>
          </p:nvSpPr>
          <p:spPr bwMode="auto">
            <a:xfrm>
              <a:off x="1255" y="2459"/>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7" name="Rectangle 350"/>
            <p:cNvSpPr>
              <a:spLocks noChangeArrowheads="1"/>
            </p:cNvSpPr>
            <p:nvPr/>
          </p:nvSpPr>
          <p:spPr bwMode="auto">
            <a:xfrm>
              <a:off x="1263"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8" name="Rectangle 351"/>
            <p:cNvSpPr>
              <a:spLocks noChangeArrowheads="1"/>
            </p:cNvSpPr>
            <p:nvPr/>
          </p:nvSpPr>
          <p:spPr bwMode="auto">
            <a:xfrm>
              <a:off x="1267" y="2459"/>
              <a:ext cx="9"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9" name="Rectangle 352"/>
            <p:cNvSpPr>
              <a:spLocks noChangeArrowheads="1"/>
            </p:cNvSpPr>
            <p:nvPr/>
          </p:nvSpPr>
          <p:spPr bwMode="auto">
            <a:xfrm>
              <a:off x="1276"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0" name="Rectangle 353"/>
            <p:cNvSpPr>
              <a:spLocks noChangeArrowheads="1"/>
            </p:cNvSpPr>
            <p:nvPr/>
          </p:nvSpPr>
          <p:spPr bwMode="auto">
            <a:xfrm>
              <a:off x="1280"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1" name="Rectangle 354"/>
            <p:cNvSpPr>
              <a:spLocks noChangeArrowheads="1"/>
            </p:cNvSpPr>
            <p:nvPr/>
          </p:nvSpPr>
          <p:spPr bwMode="auto">
            <a:xfrm>
              <a:off x="1284"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2" name="Rectangle 355"/>
            <p:cNvSpPr>
              <a:spLocks noChangeArrowheads="1"/>
            </p:cNvSpPr>
            <p:nvPr/>
          </p:nvSpPr>
          <p:spPr bwMode="auto">
            <a:xfrm>
              <a:off x="1288" y="2459"/>
              <a:ext cx="4"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3" name="Rectangle 356"/>
            <p:cNvSpPr>
              <a:spLocks noChangeArrowheads="1"/>
            </p:cNvSpPr>
            <p:nvPr/>
          </p:nvSpPr>
          <p:spPr bwMode="auto">
            <a:xfrm>
              <a:off x="926" y="2459"/>
              <a:ext cx="366"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5" name="Rectangle 358"/>
            <p:cNvSpPr>
              <a:spLocks noChangeArrowheads="1"/>
            </p:cNvSpPr>
            <p:nvPr/>
          </p:nvSpPr>
          <p:spPr bwMode="auto">
            <a:xfrm>
              <a:off x="1012" y="2508"/>
              <a:ext cx="18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Integer</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66" name="Line 359"/>
            <p:cNvSpPr>
              <a:spLocks noChangeShapeType="1"/>
            </p:cNvSpPr>
            <p:nvPr/>
          </p:nvSpPr>
          <p:spPr bwMode="auto">
            <a:xfrm>
              <a:off x="926" y="2611"/>
              <a:ext cx="366"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7" name="Rectangle 360"/>
            <p:cNvSpPr>
              <a:spLocks noChangeArrowheads="1"/>
            </p:cNvSpPr>
            <p:nvPr/>
          </p:nvSpPr>
          <p:spPr bwMode="auto">
            <a:xfrm>
              <a:off x="946" y="2628"/>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8" name="Rectangle 361"/>
            <p:cNvSpPr>
              <a:spLocks noChangeArrowheads="1"/>
            </p:cNvSpPr>
            <p:nvPr/>
          </p:nvSpPr>
          <p:spPr bwMode="auto">
            <a:xfrm>
              <a:off x="1016" y="2628"/>
              <a:ext cx="21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9" name="Line 362"/>
            <p:cNvSpPr>
              <a:spLocks noChangeShapeType="1"/>
            </p:cNvSpPr>
            <p:nvPr/>
          </p:nvSpPr>
          <p:spPr bwMode="auto">
            <a:xfrm>
              <a:off x="1016" y="2677"/>
              <a:ext cx="194"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70" name="Rectangle 363"/>
            <p:cNvSpPr>
              <a:spLocks noChangeArrowheads="1"/>
            </p:cNvSpPr>
            <p:nvPr/>
          </p:nvSpPr>
          <p:spPr bwMode="auto">
            <a:xfrm>
              <a:off x="1387" y="2471"/>
              <a:ext cx="366" cy="36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1" name="Rectangle 364"/>
            <p:cNvSpPr>
              <a:spLocks noChangeArrowheads="1"/>
            </p:cNvSpPr>
            <p:nvPr/>
          </p:nvSpPr>
          <p:spPr bwMode="auto">
            <a:xfrm>
              <a:off x="1387" y="2471"/>
              <a:ext cx="366" cy="366"/>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72" name="Rectangle 365"/>
            <p:cNvSpPr>
              <a:spLocks noChangeArrowheads="1"/>
            </p:cNvSpPr>
            <p:nvPr/>
          </p:nvSpPr>
          <p:spPr bwMode="auto">
            <a:xfrm>
              <a:off x="1374" y="2459"/>
              <a:ext cx="190" cy="36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3" name="Rectangle 366"/>
            <p:cNvSpPr>
              <a:spLocks noChangeArrowheads="1"/>
            </p:cNvSpPr>
            <p:nvPr/>
          </p:nvSpPr>
          <p:spPr bwMode="auto">
            <a:xfrm>
              <a:off x="1564" y="2459"/>
              <a:ext cx="4" cy="366"/>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4" name="Rectangle 367"/>
            <p:cNvSpPr>
              <a:spLocks noChangeArrowheads="1"/>
            </p:cNvSpPr>
            <p:nvPr/>
          </p:nvSpPr>
          <p:spPr bwMode="auto">
            <a:xfrm>
              <a:off x="1568" y="2459"/>
              <a:ext cx="4" cy="36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5" name="Rectangle 368"/>
            <p:cNvSpPr>
              <a:spLocks noChangeArrowheads="1"/>
            </p:cNvSpPr>
            <p:nvPr/>
          </p:nvSpPr>
          <p:spPr bwMode="auto">
            <a:xfrm>
              <a:off x="1572" y="2459"/>
              <a:ext cx="4" cy="366"/>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6" name="Rectangle 369"/>
            <p:cNvSpPr>
              <a:spLocks noChangeArrowheads="1"/>
            </p:cNvSpPr>
            <p:nvPr/>
          </p:nvSpPr>
          <p:spPr bwMode="auto">
            <a:xfrm>
              <a:off x="1576" y="2459"/>
              <a:ext cx="4" cy="36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7" name="Rectangle 370"/>
            <p:cNvSpPr>
              <a:spLocks noChangeArrowheads="1"/>
            </p:cNvSpPr>
            <p:nvPr/>
          </p:nvSpPr>
          <p:spPr bwMode="auto">
            <a:xfrm>
              <a:off x="1580" y="2459"/>
              <a:ext cx="4" cy="366"/>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8" name="Rectangle 371"/>
            <p:cNvSpPr>
              <a:spLocks noChangeArrowheads="1"/>
            </p:cNvSpPr>
            <p:nvPr/>
          </p:nvSpPr>
          <p:spPr bwMode="auto">
            <a:xfrm>
              <a:off x="1584" y="2459"/>
              <a:ext cx="8" cy="366"/>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9" name="Rectangle 372"/>
            <p:cNvSpPr>
              <a:spLocks noChangeArrowheads="1"/>
            </p:cNvSpPr>
            <p:nvPr/>
          </p:nvSpPr>
          <p:spPr bwMode="auto">
            <a:xfrm>
              <a:off x="1592" y="2459"/>
              <a:ext cx="5" cy="36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0" name="Rectangle 373"/>
            <p:cNvSpPr>
              <a:spLocks noChangeArrowheads="1"/>
            </p:cNvSpPr>
            <p:nvPr/>
          </p:nvSpPr>
          <p:spPr bwMode="auto">
            <a:xfrm>
              <a:off x="1597" y="2459"/>
              <a:ext cx="4" cy="366"/>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1" name="Rectangle 374"/>
            <p:cNvSpPr>
              <a:spLocks noChangeArrowheads="1"/>
            </p:cNvSpPr>
            <p:nvPr/>
          </p:nvSpPr>
          <p:spPr bwMode="auto">
            <a:xfrm>
              <a:off x="1601" y="2459"/>
              <a:ext cx="8" cy="36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2" name="Rectangle 375"/>
            <p:cNvSpPr>
              <a:spLocks noChangeArrowheads="1"/>
            </p:cNvSpPr>
            <p:nvPr/>
          </p:nvSpPr>
          <p:spPr bwMode="auto">
            <a:xfrm>
              <a:off x="1609" y="2459"/>
              <a:ext cx="4" cy="366"/>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3" name="Rectangle 376"/>
            <p:cNvSpPr>
              <a:spLocks noChangeArrowheads="1"/>
            </p:cNvSpPr>
            <p:nvPr/>
          </p:nvSpPr>
          <p:spPr bwMode="auto">
            <a:xfrm>
              <a:off x="1613" y="2459"/>
              <a:ext cx="4" cy="36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4" name="Rectangle 377"/>
            <p:cNvSpPr>
              <a:spLocks noChangeArrowheads="1"/>
            </p:cNvSpPr>
            <p:nvPr/>
          </p:nvSpPr>
          <p:spPr bwMode="auto">
            <a:xfrm>
              <a:off x="1617" y="2459"/>
              <a:ext cx="4" cy="366"/>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5" name="Rectangle 378"/>
            <p:cNvSpPr>
              <a:spLocks noChangeArrowheads="1"/>
            </p:cNvSpPr>
            <p:nvPr/>
          </p:nvSpPr>
          <p:spPr bwMode="auto">
            <a:xfrm>
              <a:off x="1621" y="2459"/>
              <a:ext cx="4" cy="36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6" name="Rectangle 379"/>
            <p:cNvSpPr>
              <a:spLocks noChangeArrowheads="1"/>
            </p:cNvSpPr>
            <p:nvPr/>
          </p:nvSpPr>
          <p:spPr bwMode="auto">
            <a:xfrm>
              <a:off x="1625" y="2459"/>
              <a:ext cx="4" cy="366"/>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7" name="Rectangle 380"/>
            <p:cNvSpPr>
              <a:spLocks noChangeArrowheads="1"/>
            </p:cNvSpPr>
            <p:nvPr/>
          </p:nvSpPr>
          <p:spPr bwMode="auto">
            <a:xfrm>
              <a:off x="1629" y="2459"/>
              <a:ext cx="5" cy="36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8" name="Rectangle 381"/>
            <p:cNvSpPr>
              <a:spLocks noChangeArrowheads="1"/>
            </p:cNvSpPr>
            <p:nvPr/>
          </p:nvSpPr>
          <p:spPr bwMode="auto">
            <a:xfrm>
              <a:off x="1634" y="2459"/>
              <a:ext cx="4" cy="366"/>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9" name="Rectangle 382"/>
            <p:cNvSpPr>
              <a:spLocks noChangeArrowheads="1"/>
            </p:cNvSpPr>
            <p:nvPr/>
          </p:nvSpPr>
          <p:spPr bwMode="auto">
            <a:xfrm>
              <a:off x="1638" y="2459"/>
              <a:ext cx="4" cy="36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0" name="Rectangle 383"/>
            <p:cNvSpPr>
              <a:spLocks noChangeArrowheads="1"/>
            </p:cNvSpPr>
            <p:nvPr/>
          </p:nvSpPr>
          <p:spPr bwMode="auto">
            <a:xfrm>
              <a:off x="1642" y="2459"/>
              <a:ext cx="4" cy="366"/>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1" name="Rectangle 384"/>
            <p:cNvSpPr>
              <a:spLocks noChangeArrowheads="1"/>
            </p:cNvSpPr>
            <p:nvPr/>
          </p:nvSpPr>
          <p:spPr bwMode="auto">
            <a:xfrm>
              <a:off x="1646" y="2459"/>
              <a:ext cx="4" cy="366"/>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2" name="Rectangle 385"/>
            <p:cNvSpPr>
              <a:spLocks noChangeArrowheads="1"/>
            </p:cNvSpPr>
            <p:nvPr/>
          </p:nvSpPr>
          <p:spPr bwMode="auto">
            <a:xfrm>
              <a:off x="1650" y="2459"/>
              <a:ext cx="4" cy="36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3" name="Rectangle 386"/>
            <p:cNvSpPr>
              <a:spLocks noChangeArrowheads="1"/>
            </p:cNvSpPr>
            <p:nvPr/>
          </p:nvSpPr>
          <p:spPr bwMode="auto">
            <a:xfrm>
              <a:off x="1654" y="2459"/>
              <a:ext cx="4" cy="366"/>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4" name="Rectangle 387"/>
            <p:cNvSpPr>
              <a:spLocks noChangeArrowheads="1"/>
            </p:cNvSpPr>
            <p:nvPr/>
          </p:nvSpPr>
          <p:spPr bwMode="auto">
            <a:xfrm>
              <a:off x="1658" y="2459"/>
              <a:ext cx="4" cy="366"/>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5" name="Rectangle 388"/>
            <p:cNvSpPr>
              <a:spLocks noChangeArrowheads="1"/>
            </p:cNvSpPr>
            <p:nvPr/>
          </p:nvSpPr>
          <p:spPr bwMode="auto">
            <a:xfrm>
              <a:off x="1662" y="2459"/>
              <a:ext cx="4" cy="366"/>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6" name="Rectangle 389"/>
            <p:cNvSpPr>
              <a:spLocks noChangeArrowheads="1"/>
            </p:cNvSpPr>
            <p:nvPr/>
          </p:nvSpPr>
          <p:spPr bwMode="auto">
            <a:xfrm>
              <a:off x="1666" y="2459"/>
              <a:ext cx="5" cy="366"/>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7" name="Rectangle 390"/>
            <p:cNvSpPr>
              <a:spLocks noChangeArrowheads="1"/>
            </p:cNvSpPr>
            <p:nvPr/>
          </p:nvSpPr>
          <p:spPr bwMode="auto">
            <a:xfrm>
              <a:off x="1671" y="2459"/>
              <a:ext cx="4" cy="36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8" name="Rectangle 391"/>
            <p:cNvSpPr>
              <a:spLocks noChangeArrowheads="1"/>
            </p:cNvSpPr>
            <p:nvPr/>
          </p:nvSpPr>
          <p:spPr bwMode="auto">
            <a:xfrm>
              <a:off x="1675" y="2459"/>
              <a:ext cx="4" cy="366"/>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9" name="Rectangle 392"/>
            <p:cNvSpPr>
              <a:spLocks noChangeArrowheads="1"/>
            </p:cNvSpPr>
            <p:nvPr/>
          </p:nvSpPr>
          <p:spPr bwMode="auto">
            <a:xfrm>
              <a:off x="1679" y="2459"/>
              <a:ext cx="8" cy="36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0" name="Rectangle 393"/>
            <p:cNvSpPr>
              <a:spLocks noChangeArrowheads="1"/>
            </p:cNvSpPr>
            <p:nvPr/>
          </p:nvSpPr>
          <p:spPr bwMode="auto">
            <a:xfrm>
              <a:off x="1687" y="2459"/>
              <a:ext cx="4" cy="366"/>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1" name="Rectangle 394"/>
            <p:cNvSpPr>
              <a:spLocks noChangeArrowheads="1"/>
            </p:cNvSpPr>
            <p:nvPr/>
          </p:nvSpPr>
          <p:spPr bwMode="auto">
            <a:xfrm>
              <a:off x="1691" y="2459"/>
              <a:ext cx="4" cy="366"/>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2" name="Rectangle 395"/>
            <p:cNvSpPr>
              <a:spLocks noChangeArrowheads="1"/>
            </p:cNvSpPr>
            <p:nvPr/>
          </p:nvSpPr>
          <p:spPr bwMode="auto">
            <a:xfrm>
              <a:off x="1695" y="2459"/>
              <a:ext cx="4" cy="366"/>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3" name="Rectangle 396"/>
            <p:cNvSpPr>
              <a:spLocks noChangeArrowheads="1"/>
            </p:cNvSpPr>
            <p:nvPr/>
          </p:nvSpPr>
          <p:spPr bwMode="auto">
            <a:xfrm>
              <a:off x="1699" y="2459"/>
              <a:ext cx="5" cy="36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4" name="Rectangle 397"/>
            <p:cNvSpPr>
              <a:spLocks noChangeArrowheads="1"/>
            </p:cNvSpPr>
            <p:nvPr/>
          </p:nvSpPr>
          <p:spPr bwMode="auto">
            <a:xfrm>
              <a:off x="1704" y="2459"/>
              <a:ext cx="8" cy="366"/>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5" name="Rectangle 398"/>
            <p:cNvSpPr>
              <a:spLocks noChangeArrowheads="1"/>
            </p:cNvSpPr>
            <p:nvPr/>
          </p:nvSpPr>
          <p:spPr bwMode="auto">
            <a:xfrm>
              <a:off x="1712" y="2459"/>
              <a:ext cx="4" cy="36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6" name="Rectangle 399"/>
            <p:cNvSpPr>
              <a:spLocks noChangeArrowheads="1"/>
            </p:cNvSpPr>
            <p:nvPr/>
          </p:nvSpPr>
          <p:spPr bwMode="auto">
            <a:xfrm>
              <a:off x="1716" y="2459"/>
              <a:ext cx="8" cy="366"/>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7" name="Rectangle 400"/>
            <p:cNvSpPr>
              <a:spLocks noChangeArrowheads="1"/>
            </p:cNvSpPr>
            <p:nvPr/>
          </p:nvSpPr>
          <p:spPr bwMode="auto">
            <a:xfrm>
              <a:off x="1724" y="2459"/>
              <a:ext cx="4" cy="366"/>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8" name="Rectangle 401"/>
            <p:cNvSpPr>
              <a:spLocks noChangeArrowheads="1"/>
            </p:cNvSpPr>
            <p:nvPr/>
          </p:nvSpPr>
          <p:spPr bwMode="auto">
            <a:xfrm>
              <a:off x="1728" y="2459"/>
              <a:ext cx="4" cy="366"/>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9" name="Rectangle 402"/>
            <p:cNvSpPr>
              <a:spLocks noChangeArrowheads="1"/>
            </p:cNvSpPr>
            <p:nvPr/>
          </p:nvSpPr>
          <p:spPr bwMode="auto">
            <a:xfrm>
              <a:off x="1732" y="2459"/>
              <a:ext cx="4" cy="36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0" name="Rectangle 403"/>
            <p:cNvSpPr>
              <a:spLocks noChangeArrowheads="1"/>
            </p:cNvSpPr>
            <p:nvPr/>
          </p:nvSpPr>
          <p:spPr bwMode="auto">
            <a:xfrm>
              <a:off x="1736" y="2459"/>
              <a:ext cx="5" cy="366"/>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1" name="Rectangle 404"/>
            <p:cNvSpPr>
              <a:spLocks noChangeArrowheads="1"/>
            </p:cNvSpPr>
            <p:nvPr/>
          </p:nvSpPr>
          <p:spPr bwMode="auto">
            <a:xfrm>
              <a:off x="1374" y="2459"/>
              <a:ext cx="367" cy="366"/>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sp>
        <p:nvSpPr>
          <p:cNvPr id="13" name="Rectangle 407"/>
          <p:cNvSpPr>
            <a:spLocks noChangeArrowheads="1"/>
          </p:cNvSpPr>
          <p:nvPr/>
        </p:nvSpPr>
        <p:spPr bwMode="auto">
          <a:xfrm>
            <a:off x="2195512" y="3981451"/>
            <a:ext cx="5476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Enumeration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4" name="Line 408"/>
          <p:cNvSpPr>
            <a:spLocks noChangeShapeType="1"/>
          </p:cNvSpPr>
          <p:nvPr/>
        </p:nvSpPr>
        <p:spPr bwMode="auto">
          <a:xfrm>
            <a:off x="2181225" y="4144963"/>
            <a:ext cx="58261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 name="Rectangle 409"/>
          <p:cNvSpPr>
            <a:spLocks noChangeArrowheads="1"/>
          </p:cNvSpPr>
          <p:nvPr/>
        </p:nvSpPr>
        <p:spPr bwMode="auto">
          <a:xfrm>
            <a:off x="2214563"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 name="Rectangle 410"/>
          <p:cNvSpPr>
            <a:spLocks noChangeArrowheads="1"/>
          </p:cNvSpPr>
          <p:nvPr/>
        </p:nvSpPr>
        <p:spPr bwMode="auto">
          <a:xfrm>
            <a:off x="2325688" y="4171951"/>
            <a:ext cx="430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 name="Line 411"/>
          <p:cNvSpPr>
            <a:spLocks noChangeShapeType="1"/>
          </p:cNvSpPr>
          <p:nvPr/>
        </p:nvSpPr>
        <p:spPr bwMode="auto">
          <a:xfrm>
            <a:off x="2325688" y="4249738"/>
            <a:ext cx="3921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 name="Rectangle 412"/>
          <p:cNvSpPr>
            <a:spLocks noChangeArrowheads="1"/>
          </p:cNvSpPr>
          <p:nvPr/>
        </p:nvSpPr>
        <p:spPr bwMode="auto">
          <a:xfrm>
            <a:off x="2959100" y="3922713"/>
            <a:ext cx="652463"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 name="Rectangle 413"/>
          <p:cNvSpPr>
            <a:spLocks noChangeArrowheads="1"/>
          </p:cNvSpPr>
          <p:nvPr/>
        </p:nvSpPr>
        <p:spPr bwMode="auto">
          <a:xfrm>
            <a:off x="2959100" y="3922713"/>
            <a:ext cx="652463"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 name="Rectangle 414"/>
          <p:cNvSpPr>
            <a:spLocks noChangeArrowheads="1"/>
          </p:cNvSpPr>
          <p:nvPr/>
        </p:nvSpPr>
        <p:spPr bwMode="auto">
          <a:xfrm>
            <a:off x="2940050" y="3903663"/>
            <a:ext cx="33178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Rectangle 415"/>
          <p:cNvSpPr>
            <a:spLocks noChangeArrowheads="1"/>
          </p:cNvSpPr>
          <p:nvPr/>
        </p:nvSpPr>
        <p:spPr bwMode="auto">
          <a:xfrm>
            <a:off x="3271838" y="3903663"/>
            <a:ext cx="7938" cy="581025"/>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 name="Rectangle 416"/>
          <p:cNvSpPr>
            <a:spLocks noChangeArrowheads="1"/>
          </p:cNvSpPr>
          <p:nvPr/>
        </p:nvSpPr>
        <p:spPr bwMode="auto">
          <a:xfrm>
            <a:off x="3279775" y="3903663"/>
            <a:ext cx="1270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 name="Rectangle 417"/>
          <p:cNvSpPr>
            <a:spLocks noChangeArrowheads="1"/>
          </p:cNvSpPr>
          <p:nvPr/>
        </p:nvSpPr>
        <p:spPr bwMode="auto">
          <a:xfrm>
            <a:off x="3292475" y="390366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 name="Rectangle 418"/>
          <p:cNvSpPr>
            <a:spLocks noChangeArrowheads="1"/>
          </p:cNvSpPr>
          <p:nvPr/>
        </p:nvSpPr>
        <p:spPr bwMode="auto">
          <a:xfrm>
            <a:off x="3298825" y="3903663"/>
            <a:ext cx="6350"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Rectangle 419"/>
          <p:cNvSpPr>
            <a:spLocks noChangeArrowheads="1"/>
          </p:cNvSpPr>
          <p:nvPr/>
        </p:nvSpPr>
        <p:spPr bwMode="auto">
          <a:xfrm>
            <a:off x="3305175" y="3903663"/>
            <a:ext cx="1270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Rectangle 420"/>
          <p:cNvSpPr>
            <a:spLocks noChangeArrowheads="1"/>
          </p:cNvSpPr>
          <p:nvPr/>
        </p:nvSpPr>
        <p:spPr bwMode="auto">
          <a:xfrm>
            <a:off x="3317875" y="3903663"/>
            <a:ext cx="635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Rectangle 421"/>
          <p:cNvSpPr>
            <a:spLocks noChangeArrowheads="1"/>
          </p:cNvSpPr>
          <p:nvPr/>
        </p:nvSpPr>
        <p:spPr bwMode="auto">
          <a:xfrm>
            <a:off x="3324225" y="3903663"/>
            <a:ext cx="7938" cy="581025"/>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Rectangle 422"/>
          <p:cNvSpPr>
            <a:spLocks noChangeArrowheads="1"/>
          </p:cNvSpPr>
          <p:nvPr/>
        </p:nvSpPr>
        <p:spPr bwMode="auto">
          <a:xfrm>
            <a:off x="3332163" y="390366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 name="Rectangle 423"/>
          <p:cNvSpPr>
            <a:spLocks noChangeArrowheads="1"/>
          </p:cNvSpPr>
          <p:nvPr/>
        </p:nvSpPr>
        <p:spPr bwMode="auto">
          <a:xfrm>
            <a:off x="3338513" y="390366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Rectangle 424"/>
          <p:cNvSpPr>
            <a:spLocks noChangeArrowheads="1"/>
          </p:cNvSpPr>
          <p:nvPr/>
        </p:nvSpPr>
        <p:spPr bwMode="auto">
          <a:xfrm>
            <a:off x="3344863" y="390366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Rectangle 425"/>
          <p:cNvSpPr>
            <a:spLocks noChangeArrowheads="1"/>
          </p:cNvSpPr>
          <p:nvPr/>
        </p:nvSpPr>
        <p:spPr bwMode="auto">
          <a:xfrm>
            <a:off x="3357563" y="3903663"/>
            <a:ext cx="6350"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Rectangle 426"/>
          <p:cNvSpPr>
            <a:spLocks noChangeArrowheads="1"/>
          </p:cNvSpPr>
          <p:nvPr/>
        </p:nvSpPr>
        <p:spPr bwMode="auto">
          <a:xfrm>
            <a:off x="3363913" y="390366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Rectangle 427"/>
          <p:cNvSpPr>
            <a:spLocks noChangeArrowheads="1"/>
          </p:cNvSpPr>
          <p:nvPr/>
        </p:nvSpPr>
        <p:spPr bwMode="auto">
          <a:xfrm>
            <a:off x="3370263" y="390366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Rectangle 428"/>
          <p:cNvSpPr>
            <a:spLocks noChangeArrowheads="1"/>
          </p:cNvSpPr>
          <p:nvPr/>
        </p:nvSpPr>
        <p:spPr bwMode="auto">
          <a:xfrm>
            <a:off x="3376613" y="3903663"/>
            <a:ext cx="6350" cy="581025"/>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Rectangle 429"/>
          <p:cNvSpPr>
            <a:spLocks noChangeArrowheads="1"/>
          </p:cNvSpPr>
          <p:nvPr/>
        </p:nvSpPr>
        <p:spPr bwMode="auto">
          <a:xfrm>
            <a:off x="3382963" y="3903663"/>
            <a:ext cx="7938" cy="581025"/>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Rectangle 430"/>
          <p:cNvSpPr>
            <a:spLocks noChangeArrowheads="1"/>
          </p:cNvSpPr>
          <p:nvPr/>
        </p:nvSpPr>
        <p:spPr bwMode="auto">
          <a:xfrm>
            <a:off x="3390900" y="390366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Rectangle 431"/>
          <p:cNvSpPr>
            <a:spLocks noChangeArrowheads="1"/>
          </p:cNvSpPr>
          <p:nvPr/>
        </p:nvSpPr>
        <p:spPr bwMode="auto">
          <a:xfrm>
            <a:off x="3397250" y="3903663"/>
            <a:ext cx="1270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Rectangle 432"/>
          <p:cNvSpPr>
            <a:spLocks noChangeArrowheads="1"/>
          </p:cNvSpPr>
          <p:nvPr/>
        </p:nvSpPr>
        <p:spPr bwMode="auto">
          <a:xfrm>
            <a:off x="3409950" y="390366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 name="Rectangle 433"/>
          <p:cNvSpPr>
            <a:spLocks noChangeArrowheads="1"/>
          </p:cNvSpPr>
          <p:nvPr/>
        </p:nvSpPr>
        <p:spPr bwMode="auto">
          <a:xfrm>
            <a:off x="3416300" y="390366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 name="Rectangle 434"/>
          <p:cNvSpPr>
            <a:spLocks noChangeArrowheads="1"/>
          </p:cNvSpPr>
          <p:nvPr/>
        </p:nvSpPr>
        <p:spPr bwMode="auto">
          <a:xfrm>
            <a:off x="3422650" y="3903663"/>
            <a:ext cx="6350"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 name="Rectangle 435"/>
          <p:cNvSpPr>
            <a:spLocks noChangeArrowheads="1"/>
          </p:cNvSpPr>
          <p:nvPr/>
        </p:nvSpPr>
        <p:spPr bwMode="auto">
          <a:xfrm>
            <a:off x="3429000" y="390366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 name="Rectangle 436"/>
          <p:cNvSpPr>
            <a:spLocks noChangeArrowheads="1"/>
          </p:cNvSpPr>
          <p:nvPr/>
        </p:nvSpPr>
        <p:spPr bwMode="auto">
          <a:xfrm>
            <a:off x="3435350" y="390366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 name="Rectangle 437"/>
          <p:cNvSpPr>
            <a:spLocks noChangeArrowheads="1"/>
          </p:cNvSpPr>
          <p:nvPr/>
        </p:nvSpPr>
        <p:spPr bwMode="auto">
          <a:xfrm>
            <a:off x="3441700" y="3903663"/>
            <a:ext cx="7938" cy="581025"/>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 name="Rectangle 438"/>
          <p:cNvSpPr>
            <a:spLocks noChangeArrowheads="1"/>
          </p:cNvSpPr>
          <p:nvPr/>
        </p:nvSpPr>
        <p:spPr bwMode="auto">
          <a:xfrm>
            <a:off x="3449638" y="390366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 name="Rectangle 439"/>
          <p:cNvSpPr>
            <a:spLocks noChangeArrowheads="1"/>
          </p:cNvSpPr>
          <p:nvPr/>
        </p:nvSpPr>
        <p:spPr bwMode="auto">
          <a:xfrm>
            <a:off x="3455988" y="3903663"/>
            <a:ext cx="6350" cy="581025"/>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 name="Rectangle 440"/>
          <p:cNvSpPr>
            <a:spLocks noChangeArrowheads="1"/>
          </p:cNvSpPr>
          <p:nvPr/>
        </p:nvSpPr>
        <p:spPr bwMode="auto">
          <a:xfrm>
            <a:off x="3462338" y="390366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 name="Rectangle 441"/>
          <p:cNvSpPr>
            <a:spLocks noChangeArrowheads="1"/>
          </p:cNvSpPr>
          <p:nvPr/>
        </p:nvSpPr>
        <p:spPr bwMode="auto">
          <a:xfrm>
            <a:off x="3468688" y="390366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 name="Rectangle 442"/>
          <p:cNvSpPr>
            <a:spLocks noChangeArrowheads="1"/>
          </p:cNvSpPr>
          <p:nvPr/>
        </p:nvSpPr>
        <p:spPr bwMode="auto">
          <a:xfrm>
            <a:off x="3475038" y="390366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 name="Rectangle 443"/>
          <p:cNvSpPr>
            <a:spLocks noChangeArrowheads="1"/>
          </p:cNvSpPr>
          <p:nvPr/>
        </p:nvSpPr>
        <p:spPr bwMode="auto">
          <a:xfrm>
            <a:off x="3481388" y="3903663"/>
            <a:ext cx="6350" cy="581025"/>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 name="Rectangle 444"/>
          <p:cNvSpPr>
            <a:spLocks noChangeArrowheads="1"/>
          </p:cNvSpPr>
          <p:nvPr/>
        </p:nvSpPr>
        <p:spPr bwMode="auto">
          <a:xfrm>
            <a:off x="3487738" y="3903663"/>
            <a:ext cx="6350"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 name="Rectangle 445"/>
          <p:cNvSpPr>
            <a:spLocks noChangeArrowheads="1"/>
          </p:cNvSpPr>
          <p:nvPr/>
        </p:nvSpPr>
        <p:spPr bwMode="auto">
          <a:xfrm>
            <a:off x="3494088" y="390366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Rectangle 446"/>
          <p:cNvSpPr>
            <a:spLocks noChangeArrowheads="1"/>
          </p:cNvSpPr>
          <p:nvPr/>
        </p:nvSpPr>
        <p:spPr bwMode="auto">
          <a:xfrm>
            <a:off x="3500438" y="3903663"/>
            <a:ext cx="7938" cy="581025"/>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 name="Rectangle 447"/>
          <p:cNvSpPr>
            <a:spLocks noChangeArrowheads="1"/>
          </p:cNvSpPr>
          <p:nvPr/>
        </p:nvSpPr>
        <p:spPr bwMode="auto">
          <a:xfrm>
            <a:off x="3508375" y="3903663"/>
            <a:ext cx="1270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 name="Rectangle 448"/>
          <p:cNvSpPr>
            <a:spLocks noChangeArrowheads="1"/>
          </p:cNvSpPr>
          <p:nvPr/>
        </p:nvSpPr>
        <p:spPr bwMode="auto">
          <a:xfrm>
            <a:off x="3521075" y="390366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 name="Rectangle 449"/>
          <p:cNvSpPr>
            <a:spLocks noChangeArrowheads="1"/>
          </p:cNvSpPr>
          <p:nvPr/>
        </p:nvSpPr>
        <p:spPr bwMode="auto">
          <a:xfrm>
            <a:off x="3527425" y="390366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 name="Rectangle 450"/>
          <p:cNvSpPr>
            <a:spLocks noChangeArrowheads="1"/>
          </p:cNvSpPr>
          <p:nvPr/>
        </p:nvSpPr>
        <p:spPr bwMode="auto">
          <a:xfrm>
            <a:off x="3540125" y="390366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 name="Rectangle 451"/>
          <p:cNvSpPr>
            <a:spLocks noChangeArrowheads="1"/>
          </p:cNvSpPr>
          <p:nvPr/>
        </p:nvSpPr>
        <p:spPr bwMode="auto">
          <a:xfrm>
            <a:off x="3546475" y="390366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 name="Rectangle 452"/>
          <p:cNvSpPr>
            <a:spLocks noChangeArrowheads="1"/>
          </p:cNvSpPr>
          <p:nvPr/>
        </p:nvSpPr>
        <p:spPr bwMode="auto">
          <a:xfrm>
            <a:off x="3560763" y="390366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 name="Rectangle 453"/>
          <p:cNvSpPr>
            <a:spLocks noChangeArrowheads="1"/>
          </p:cNvSpPr>
          <p:nvPr/>
        </p:nvSpPr>
        <p:spPr bwMode="auto">
          <a:xfrm>
            <a:off x="3567113" y="390366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 name="Rectangle 454"/>
          <p:cNvSpPr>
            <a:spLocks noChangeArrowheads="1"/>
          </p:cNvSpPr>
          <p:nvPr/>
        </p:nvSpPr>
        <p:spPr bwMode="auto">
          <a:xfrm>
            <a:off x="3573463" y="3903663"/>
            <a:ext cx="1270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 name="Rectangle 455"/>
          <p:cNvSpPr>
            <a:spLocks noChangeArrowheads="1"/>
          </p:cNvSpPr>
          <p:nvPr/>
        </p:nvSpPr>
        <p:spPr bwMode="auto">
          <a:xfrm>
            <a:off x="3586163" y="3903663"/>
            <a:ext cx="6350" cy="58102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2" name="Rectangle 456"/>
          <p:cNvSpPr>
            <a:spLocks noChangeArrowheads="1"/>
          </p:cNvSpPr>
          <p:nvPr/>
        </p:nvSpPr>
        <p:spPr bwMode="auto">
          <a:xfrm>
            <a:off x="2940050" y="3903663"/>
            <a:ext cx="652463"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4" name="Rectangle 458"/>
          <p:cNvSpPr>
            <a:spLocks noChangeArrowheads="1"/>
          </p:cNvSpPr>
          <p:nvPr/>
        </p:nvSpPr>
        <p:spPr bwMode="auto">
          <a:xfrm>
            <a:off x="3105944" y="3981451"/>
            <a:ext cx="3524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Boolean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5" name="Line 459"/>
          <p:cNvSpPr>
            <a:spLocks noChangeShapeType="1"/>
          </p:cNvSpPr>
          <p:nvPr/>
        </p:nvSpPr>
        <p:spPr bwMode="auto">
          <a:xfrm>
            <a:off x="2940050" y="4144963"/>
            <a:ext cx="65246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6" name="Rectangle 460"/>
          <p:cNvSpPr>
            <a:spLocks noChangeArrowheads="1"/>
          </p:cNvSpPr>
          <p:nvPr/>
        </p:nvSpPr>
        <p:spPr bwMode="auto">
          <a:xfrm>
            <a:off x="2971800"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7" name="Rectangle 461"/>
          <p:cNvSpPr>
            <a:spLocks noChangeArrowheads="1"/>
          </p:cNvSpPr>
          <p:nvPr/>
        </p:nvSpPr>
        <p:spPr bwMode="auto">
          <a:xfrm>
            <a:off x="3082925" y="4171951"/>
            <a:ext cx="51593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8" name="Line 462"/>
          <p:cNvSpPr>
            <a:spLocks noChangeShapeType="1"/>
          </p:cNvSpPr>
          <p:nvPr/>
        </p:nvSpPr>
        <p:spPr bwMode="auto">
          <a:xfrm>
            <a:off x="3082925" y="4249738"/>
            <a:ext cx="484188"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9" name="Rectangle 463"/>
          <p:cNvSpPr>
            <a:spLocks noChangeArrowheads="1"/>
          </p:cNvSpPr>
          <p:nvPr/>
        </p:nvSpPr>
        <p:spPr bwMode="auto">
          <a:xfrm>
            <a:off x="3768725" y="3922713"/>
            <a:ext cx="581025"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0" name="Rectangle 464"/>
          <p:cNvSpPr>
            <a:spLocks noChangeArrowheads="1"/>
          </p:cNvSpPr>
          <p:nvPr/>
        </p:nvSpPr>
        <p:spPr bwMode="auto">
          <a:xfrm>
            <a:off x="3768725" y="3922713"/>
            <a:ext cx="581025"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 name="Rectangle 465"/>
          <p:cNvSpPr>
            <a:spLocks noChangeArrowheads="1"/>
          </p:cNvSpPr>
          <p:nvPr/>
        </p:nvSpPr>
        <p:spPr bwMode="auto">
          <a:xfrm>
            <a:off x="3749675" y="3903663"/>
            <a:ext cx="30003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 name="Rectangle 466"/>
          <p:cNvSpPr>
            <a:spLocks noChangeArrowheads="1"/>
          </p:cNvSpPr>
          <p:nvPr/>
        </p:nvSpPr>
        <p:spPr bwMode="auto">
          <a:xfrm>
            <a:off x="4049713" y="3903663"/>
            <a:ext cx="6350" cy="581025"/>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3" name="Rectangle 467"/>
          <p:cNvSpPr>
            <a:spLocks noChangeArrowheads="1"/>
          </p:cNvSpPr>
          <p:nvPr/>
        </p:nvSpPr>
        <p:spPr bwMode="auto">
          <a:xfrm>
            <a:off x="4056063" y="3903663"/>
            <a:ext cx="635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 name="Rectangle 468"/>
          <p:cNvSpPr>
            <a:spLocks noChangeArrowheads="1"/>
          </p:cNvSpPr>
          <p:nvPr/>
        </p:nvSpPr>
        <p:spPr bwMode="auto">
          <a:xfrm>
            <a:off x="4062413" y="390366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 name="Rectangle 469"/>
          <p:cNvSpPr>
            <a:spLocks noChangeArrowheads="1"/>
          </p:cNvSpPr>
          <p:nvPr/>
        </p:nvSpPr>
        <p:spPr bwMode="auto">
          <a:xfrm>
            <a:off x="4068763" y="3903663"/>
            <a:ext cx="7938"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 name="Rectangle 470"/>
          <p:cNvSpPr>
            <a:spLocks noChangeArrowheads="1"/>
          </p:cNvSpPr>
          <p:nvPr/>
        </p:nvSpPr>
        <p:spPr bwMode="auto">
          <a:xfrm>
            <a:off x="4076700" y="3903663"/>
            <a:ext cx="635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 name="Rectangle 471"/>
          <p:cNvSpPr>
            <a:spLocks noChangeArrowheads="1"/>
          </p:cNvSpPr>
          <p:nvPr/>
        </p:nvSpPr>
        <p:spPr bwMode="auto">
          <a:xfrm>
            <a:off x="4083050" y="3903663"/>
            <a:ext cx="1270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 name="Rectangle 472"/>
          <p:cNvSpPr>
            <a:spLocks noChangeArrowheads="1"/>
          </p:cNvSpPr>
          <p:nvPr/>
        </p:nvSpPr>
        <p:spPr bwMode="auto">
          <a:xfrm>
            <a:off x="4095750" y="390366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 name="Rectangle 473"/>
          <p:cNvSpPr>
            <a:spLocks noChangeArrowheads="1"/>
          </p:cNvSpPr>
          <p:nvPr/>
        </p:nvSpPr>
        <p:spPr bwMode="auto">
          <a:xfrm>
            <a:off x="4102100" y="390366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 name="Rectangle 474"/>
          <p:cNvSpPr>
            <a:spLocks noChangeArrowheads="1"/>
          </p:cNvSpPr>
          <p:nvPr/>
        </p:nvSpPr>
        <p:spPr bwMode="auto">
          <a:xfrm>
            <a:off x="4108450" y="390366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 name="Rectangle 475"/>
          <p:cNvSpPr>
            <a:spLocks noChangeArrowheads="1"/>
          </p:cNvSpPr>
          <p:nvPr/>
        </p:nvSpPr>
        <p:spPr bwMode="auto">
          <a:xfrm>
            <a:off x="4121150" y="3903663"/>
            <a:ext cx="7938"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 name="Rectangle 476"/>
          <p:cNvSpPr>
            <a:spLocks noChangeArrowheads="1"/>
          </p:cNvSpPr>
          <p:nvPr/>
        </p:nvSpPr>
        <p:spPr bwMode="auto">
          <a:xfrm>
            <a:off x="4129088" y="390366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 name="Rectangle 477"/>
          <p:cNvSpPr>
            <a:spLocks noChangeArrowheads="1"/>
          </p:cNvSpPr>
          <p:nvPr/>
        </p:nvSpPr>
        <p:spPr bwMode="auto">
          <a:xfrm>
            <a:off x="4135438" y="390366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 name="Rectangle 478"/>
          <p:cNvSpPr>
            <a:spLocks noChangeArrowheads="1"/>
          </p:cNvSpPr>
          <p:nvPr/>
        </p:nvSpPr>
        <p:spPr bwMode="auto">
          <a:xfrm>
            <a:off x="4141788" y="3903663"/>
            <a:ext cx="6350" cy="581025"/>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 name="Rectangle 479"/>
          <p:cNvSpPr>
            <a:spLocks noChangeArrowheads="1"/>
          </p:cNvSpPr>
          <p:nvPr/>
        </p:nvSpPr>
        <p:spPr bwMode="auto">
          <a:xfrm>
            <a:off x="4148138" y="390366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 name="Rectangle 480"/>
          <p:cNvSpPr>
            <a:spLocks noChangeArrowheads="1"/>
          </p:cNvSpPr>
          <p:nvPr/>
        </p:nvSpPr>
        <p:spPr bwMode="auto">
          <a:xfrm>
            <a:off x="4154488" y="3903663"/>
            <a:ext cx="6350" cy="581025"/>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 name="Rectangle 481"/>
          <p:cNvSpPr>
            <a:spLocks noChangeArrowheads="1"/>
          </p:cNvSpPr>
          <p:nvPr/>
        </p:nvSpPr>
        <p:spPr bwMode="auto">
          <a:xfrm>
            <a:off x="4160838" y="3903663"/>
            <a:ext cx="635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 name="Rectangle 482"/>
          <p:cNvSpPr>
            <a:spLocks noChangeArrowheads="1"/>
          </p:cNvSpPr>
          <p:nvPr/>
        </p:nvSpPr>
        <p:spPr bwMode="auto">
          <a:xfrm>
            <a:off x="4167188" y="390366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 name="Rectangle 483"/>
          <p:cNvSpPr>
            <a:spLocks noChangeArrowheads="1"/>
          </p:cNvSpPr>
          <p:nvPr/>
        </p:nvSpPr>
        <p:spPr bwMode="auto">
          <a:xfrm>
            <a:off x="4173538" y="390366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 name="Rectangle 484"/>
          <p:cNvSpPr>
            <a:spLocks noChangeArrowheads="1"/>
          </p:cNvSpPr>
          <p:nvPr/>
        </p:nvSpPr>
        <p:spPr bwMode="auto">
          <a:xfrm>
            <a:off x="4179888" y="3903663"/>
            <a:ext cx="7938"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 name="Rectangle 485"/>
          <p:cNvSpPr>
            <a:spLocks noChangeArrowheads="1"/>
          </p:cNvSpPr>
          <p:nvPr/>
        </p:nvSpPr>
        <p:spPr bwMode="auto">
          <a:xfrm>
            <a:off x="4187825" y="390366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 name="Rectangle 486"/>
          <p:cNvSpPr>
            <a:spLocks noChangeArrowheads="1"/>
          </p:cNvSpPr>
          <p:nvPr/>
        </p:nvSpPr>
        <p:spPr bwMode="auto">
          <a:xfrm>
            <a:off x="4194175" y="390366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 name="Rectangle 487"/>
          <p:cNvSpPr>
            <a:spLocks noChangeArrowheads="1"/>
          </p:cNvSpPr>
          <p:nvPr/>
        </p:nvSpPr>
        <p:spPr bwMode="auto">
          <a:xfrm>
            <a:off x="4200525" y="390366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 name="Rectangle 488"/>
          <p:cNvSpPr>
            <a:spLocks noChangeArrowheads="1"/>
          </p:cNvSpPr>
          <p:nvPr/>
        </p:nvSpPr>
        <p:spPr bwMode="auto">
          <a:xfrm>
            <a:off x="4206875" y="3903663"/>
            <a:ext cx="6350" cy="581025"/>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5" name="Rectangle 489"/>
          <p:cNvSpPr>
            <a:spLocks noChangeArrowheads="1"/>
          </p:cNvSpPr>
          <p:nvPr/>
        </p:nvSpPr>
        <p:spPr bwMode="auto">
          <a:xfrm>
            <a:off x="4213225" y="390366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6" name="Rectangle 490"/>
          <p:cNvSpPr>
            <a:spLocks noChangeArrowheads="1"/>
          </p:cNvSpPr>
          <p:nvPr/>
        </p:nvSpPr>
        <p:spPr bwMode="auto">
          <a:xfrm>
            <a:off x="4219575" y="390366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7" name="Rectangle 491"/>
          <p:cNvSpPr>
            <a:spLocks noChangeArrowheads="1"/>
          </p:cNvSpPr>
          <p:nvPr/>
        </p:nvSpPr>
        <p:spPr bwMode="auto">
          <a:xfrm>
            <a:off x="4225925" y="390366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8" name="Rectangle 492"/>
          <p:cNvSpPr>
            <a:spLocks noChangeArrowheads="1"/>
          </p:cNvSpPr>
          <p:nvPr/>
        </p:nvSpPr>
        <p:spPr bwMode="auto">
          <a:xfrm>
            <a:off x="4232275" y="3903663"/>
            <a:ext cx="14288"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9" name="Rectangle 493"/>
          <p:cNvSpPr>
            <a:spLocks noChangeArrowheads="1"/>
          </p:cNvSpPr>
          <p:nvPr/>
        </p:nvSpPr>
        <p:spPr bwMode="auto">
          <a:xfrm>
            <a:off x="4246563" y="390366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 name="Rectangle 494"/>
          <p:cNvSpPr>
            <a:spLocks noChangeArrowheads="1"/>
          </p:cNvSpPr>
          <p:nvPr/>
        </p:nvSpPr>
        <p:spPr bwMode="auto">
          <a:xfrm>
            <a:off x="4252913" y="3903663"/>
            <a:ext cx="6350" cy="581025"/>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 name="Rectangle 495"/>
          <p:cNvSpPr>
            <a:spLocks noChangeArrowheads="1"/>
          </p:cNvSpPr>
          <p:nvPr/>
        </p:nvSpPr>
        <p:spPr bwMode="auto">
          <a:xfrm>
            <a:off x="4259263" y="3903663"/>
            <a:ext cx="635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 name="Rectangle 496"/>
          <p:cNvSpPr>
            <a:spLocks noChangeArrowheads="1"/>
          </p:cNvSpPr>
          <p:nvPr/>
        </p:nvSpPr>
        <p:spPr bwMode="auto">
          <a:xfrm>
            <a:off x="4265613" y="390366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 name="Rectangle 497"/>
          <p:cNvSpPr>
            <a:spLocks noChangeArrowheads="1"/>
          </p:cNvSpPr>
          <p:nvPr/>
        </p:nvSpPr>
        <p:spPr bwMode="auto">
          <a:xfrm>
            <a:off x="4271963" y="390366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 name="Rectangle 498"/>
          <p:cNvSpPr>
            <a:spLocks noChangeArrowheads="1"/>
          </p:cNvSpPr>
          <p:nvPr/>
        </p:nvSpPr>
        <p:spPr bwMode="auto">
          <a:xfrm>
            <a:off x="4284663" y="390366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 name="Rectangle 499"/>
          <p:cNvSpPr>
            <a:spLocks noChangeArrowheads="1"/>
          </p:cNvSpPr>
          <p:nvPr/>
        </p:nvSpPr>
        <p:spPr bwMode="auto">
          <a:xfrm>
            <a:off x="4291013" y="390366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 name="Rectangle 500"/>
          <p:cNvSpPr>
            <a:spLocks noChangeArrowheads="1"/>
          </p:cNvSpPr>
          <p:nvPr/>
        </p:nvSpPr>
        <p:spPr bwMode="auto">
          <a:xfrm>
            <a:off x="4305300" y="390366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 name="Rectangle 501"/>
          <p:cNvSpPr>
            <a:spLocks noChangeArrowheads="1"/>
          </p:cNvSpPr>
          <p:nvPr/>
        </p:nvSpPr>
        <p:spPr bwMode="auto">
          <a:xfrm>
            <a:off x="4311650" y="390366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 name="Rectangle 502"/>
          <p:cNvSpPr>
            <a:spLocks noChangeArrowheads="1"/>
          </p:cNvSpPr>
          <p:nvPr/>
        </p:nvSpPr>
        <p:spPr bwMode="auto">
          <a:xfrm>
            <a:off x="4318000" y="3903663"/>
            <a:ext cx="635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 name="Rectangle 503"/>
          <p:cNvSpPr>
            <a:spLocks noChangeArrowheads="1"/>
          </p:cNvSpPr>
          <p:nvPr/>
        </p:nvSpPr>
        <p:spPr bwMode="auto">
          <a:xfrm>
            <a:off x="4324350" y="3903663"/>
            <a:ext cx="6350" cy="581025"/>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 name="Rectangle 504"/>
          <p:cNvSpPr>
            <a:spLocks noChangeArrowheads="1"/>
          </p:cNvSpPr>
          <p:nvPr/>
        </p:nvSpPr>
        <p:spPr bwMode="auto">
          <a:xfrm>
            <a:off x="3749675" y="3903663"/>
            <a:ext cx="581025"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 name="Rectangle 506"/>
          <p:cNvSpPr>
            <a:spLocks noChangeArrowheads="1"/>
          </p:cNvSpPr>
          <p:nvPr/>
        </p:nvSpPr>
        <p:spPr bwMode="auto">
          <a:xfrm>
            <a:off x="3920526" y="3973512"/>
            <a:ext cx="2603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String</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13" name="Line 507"/>
          <p:cNvSpPr>
            <a:spLocks noChangeShapeType="1"/>
          </p:cNvSpPr>
          <p:nvPr/>
        </p:nvSpPr>
        <p:spPr bwMode="auto">
          <a:xfrm>
            <a:off x="3749675" y="4144963"/>
            <a:ext cx="58102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 name="Rectangle 508"/>
          <p:cNvSpPr>
            <a:spLocks noChangeArrowheads="1"/>
          </p:cNvSpPr>
          <p:nvPr/>
        </p:nvSpPr>
        <p:spPr bwMode="auto">
          <a:xfrm>
            <a:off x="3781425" y="4171951"/>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5" name="Rectangle 509"/>
          <p:cNvSpPr>
            <a:spLocks noChangeArrowheads="1"/>
          </p:cNvSpPr>
          <p:nvPr/>
        </p:nvSpPr>
        <p:spPr bwMode="auto">
          <a:xfrm>
            <a:off x="3892550" y="4171951"/>
            <a:ext cx="43021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value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6" name="Line 510"/>
          <p:cNvSpPr>
            <a:spLocks noChangeShapeType="1"/>
          </p:cNvSpPr>
          <p:nvPr/>
        </p:nvSpPr>
        <p:spPr bwMode="auto">
          <a:xfrm>
            <a:off x="3892550" y="4249738"/>
            <a:ext cx="3921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 name="Rectangle 511"/>
          <p:cNvSpPr>
            <a:spLocks noChangeArrowheads="1"/>
          </p:cNvSpPr>
          <p:nvPr/>
        </p:nvSpPr>
        <p:spPr bwMode="auto">
          <a:xfrm>
            <a:off x="3768725" y="2278063"/>
            <a:ext cx="581025" cy="58102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 name="Rectangle 512"/>
          <p:cNvSpPr>
            <a:spLocks noChangeArrowheads="1"/>
          </p:cNvSpPr>
          <p:nvPr/>
        </p:nvSpPr>
        <p:spPr bwMode="auto">
          <a:xfrm>
            <a:off x="3768725" y="2278063"/>
            <a:ext cx="581025" cy="58102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9" name="Rectangle 513"/>
          <p:cNvSpPr>
            <a:spLocks noChangeArrowheads="1"/>
          </p:cNvSpPr>
          <p:nvPr/>
        </p:nvSpPr>
        <p:spPr bwMode="auto">
          <a:xfrm>
            <a:off x="3749675" y="2259013"/>
            <a:ext cx="300038" cy="58102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 name="Rectangle 514"/>
          <p:cNvSpPr>
            <a:spLocks noChangeArrowheads="1"/>
          </p:cNvSpPr>
          <p:nvPr/>
        </p:nvSpPr>
        <p:spPr bwMode="auto">
          <a:xfrm>
            <a:off x="4049713" y="2259013"/>
            <a:ext cx="6350" cy="581025"/>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 name="Rectangle 515"/>
          <p:cNvSpPr>
            <a:spLocks noChangeArrowheads="1"/>
          </p:cNvSpPr>
          <p:nvPr/>
        </p:nvSpPr>
        <p:spPr bwMode="auto">
          <a:xfrm>
            <a:off x="4056063" y="2259013"/>
            <a:ext cx="6350" cy="58102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 name="Rectangle 516"/>
          <p:cNvSpPr>
            <a:spLocks noChangeArrowheads="1"/>
          </p:cNvSpPr>
          <p:nvPr/>
        </p:nvSpPr>
        <p:spPr bwMode="auto">
          <a:xfrm>
            <a:off x="4062413" y="2259013"/>
            <a:ext cx="6350" cy="581025"/>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 name="Rectangle 517"/>
          <p:cNvSpPr>
            <a:spLocks noChangeArrowheads="1"/>
          </p:cNvSpPr>
          <p:nvPr/>
        </p:nvSpPr>
        <p:spPr bwMode="auto">
          <a:xfrm>
            <a:off x="4068763" y="2259013"/>
            <a:ext cx="7938" cy="581025"/>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 name="Rectangle 518"/>
          <p:cNvSpPr>
            <a:spLocks noChangeArrowheads="1"/>
          </p:cNvSpPr>
          <p:nvPr/>
        </p:nvSpPr>
        <p:spPr bwMode="auto">
          <a:xfrm>
            <a:off x="4076700" y="2259013"/>
            <a:ext cx="6350" cy="581025"/>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 name="Rectangle 519"/>
          <p:cNvSpPr>
            <a:spLocks noChangeArrowheads="1"/>
          </p:cNvSpPr>
          <p:nvPr/>
        </p:nvSpPr>
        <p:spPr bwMode="auto">
          <a:xfrm>
            <a:off x="4083050" y="2259013"/>
            <a:ext cx="12700" cy="58102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 name="Rectangle 520"/>
          <p:cNvSpPr>
            <a:spLocks noChangeArrowheads="1"/>
          </p:cNvSpPr>
          <p:nvPr/>
        </p:nvSpPr>
        <p:spPr bwMode="auto">
          <a:xfrm>
            <a:off x="4095750" y="2259013"/>
            <a:ext cx="6350" cy="581025"/>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 name="Rectangle 521"/>
          <p:cNvSpPr>
            <a:spLocks noChangeArrowheads="1"/>
          </p:cNvSpPr>
          <p:nvPr/>
        </p:nvSpPr>
        <p:spPr bwMode="auto">
          <a:xfrm>
            <a:off x="4102100" y="2259013"/>
            <a:ext cx="6350" cy="58102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 name="Rectangle 522"/>
          <p:cNvSpPr>
            <a:spLocks noChangeArrowheads="1"/>
          </p:cNvSpPr>
          <p:nvPr/>
        </p:nvSpPr>
        <p:spPr bwMode="auto">
          <a:xfrm>
            <a:off x="4108450" y="2259013"/>
            <a:ext cx="12700" cy="581025"/>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 name="Rectangle 523"/>
          <p:cNvSpPr>
            <a:spLocks noChangeArrowheads="1"/>
          </p:cNvSpPr>
          <p:nvPr/>
        </p:nvSpPr>
        <p:spPr bwMode="auto">
          <a:xfrm>
            <a:off x="4121150" y="2259013"/>
            <a:ext cx="7938" cy="581025"/>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0" name="Rectangle 524"/>
          <p:cNvSpPr>
            <a:spLocks noChangeArrowheads="1"/>
          </p:cNvSpPr>
          <p:nvPr/>
        </p:nvSpPr>
        <p:spPr bwMode="auto">
          <a:xfrm>
            <a:off x="4129088" y="2259013"/>
            <a:ext cx="6350" cy="581025"/>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 name="Rectangle 525"/>
          <p:cNvSpPr>
            <a:spLocks noChangeArrowheads="1"/>
          </p:cNvSpPr>
          <p:nvPr/>
        </p:nvSpPr>
        <p:spPr bwMode="auto">
          <a:xfrm>
            <a:off x="4135438" y="2259013"/>
            <a:ext cx="6350" cy="58102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 name="Rectangle 526"/>
          <p:cNvSpPr>
            <a:spLocks noChangeArrowheads="1"/>
          </p:cNvSpPr>
          <p:nvPr/>
        </p:nvSpPr>
        <p:spPr bwMode="auto">
          <a:xfrm>
            <a:off x="4141788" y="2259013"/>
            <a:ext cx="6350" cy="581025"/>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 name="Rectangle 527"/>
          <p:cNvSpPr>
            <a:spLocks noChangeArrowheads="1"/>
          </p:cNvSpPr>
          <p:nvPr/>
        </p:nvSpPr>
        <p:spPr bwMode="auto">
          <a:xfrm>
            <a:off x="4148138" y="2259013"/>
            <a:ext cx="6350" cy="58102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 name="Rectangle 528"/>
          <p:cNvSpPr>
            <a:spLocks noChangeArrowheads="1"/>
          </p:cNvSpPr>
          <p:nvPr/>
        </p:nvSpPr>
        <p:spPr bwMode="auto">
          <a:xfrm>
            <a:off x="4154488" y="2259013"/>
            <a:ext cx="6350" cy="581025"/>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 name="Rectangle 529"/>
          <p:cNvSpPr>
            <a:spLocks noChangeArrowheads="1"/>
          </p:cNvSpPr>
          <p:nvPr/>
        </p:nvSpPr>
        <p:spPr bwMode="auto">
          <a:xfrm>
            <a:off x="4160838" y="2259013"/>
            <a:ext cx="6350" cy="581025"/>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 name="Rectangle 530"/>
          <p:cNvSpPr>
            <a:spLocks noChangeArrowheads="1"/>
          </p:cNvSpPr>
          <p:nvPr/>
        </p:nvSpPr>
        <p:spPr bwMode="auto">
          <a:xfrm>
            <a:off x="4167188" y="2259013"/>
            <a:ext cx="6350" cy="581025"/>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 name="Rectangle 531"/>
          <p:cNvSpPr>
            <a:spLocks noChangeArrowheads="1"/>
          </p:cNvSpPr>
          <p:nvPr/>
        </p:nvSpPr>
        <p:spPr bwMode="auto">
          <a:xfrm>
            <a:off x="4173538" y="2259013"/>
            <a:ext cx="6350" cy="581025"/>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 name="Rectangle 532"/>
          <p:cNvSpPr>
            <a:spLocks noChangeArrowheads="1"/>
          </p:cNvSpPr>
          <p:nvPr/>
        </p:nvSpPr>
        <p:spPr bwMode="auto">
          <a:xfrm>
            <a:off x="4179888" y="2259013"/>
            <a:ext cx="7938" cy="581025"/>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 name="Rectangle 533"/>
          <p:cNvSpPr>
            <a:spLocks noChangeArrowheads="1"/>
          </p:cNvSpPr>
          <p:nvPr/>
        </p:nvSpPr>
        <p:spPr bwMode="auto">
          <a:xfrm>
            <a:off x="4187825" y="2259013"/>
            <a:ext cx="6350" cy="58102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 name="Rectangle 534"/>
          <p:cNvSpPr>
            <a:spLocks noChangeArrowheads="1"/>
          </p:cNvSpPr>
          <p:nvPr/>
        </p:nvSpPr>
        <p:spPr bwMode="auto">
          <a:xfrm>
            <a:off x="4194175" y="2259013"/>
            <a:ext cx="6350" cy="581025"/>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 name="Rectangle 535"/>
          <p:cNvSpPr>
            <a:spLocks noChangeArrowheads="1"/>
          </p:cNvSpPr>
          <p:nvPr/>
        </p:nvSpPr>
        <p:spPr bwMode="auto">
          <a:xfrm>
            <a:off x="4200525" y="2259013"/>
            <a:ext cx="6350" cy="58102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 name="Rectangle 536"/>
          <p:cNvSpPr>
            <a:spLocks noChangeArrowheads="1"/>
          </p:cNvSpPr>
          <p:nvPr/>
        </p:nvSpPr>
        <p:spPr bwMode="auto">
          <a:xfrm>
            <a:off x="4206875" y="2259013"/>
            <a:ext cx="6350" cy="581025"/>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 name="Rectangle 537"/>
          <p:cNvSpPr>
            <a:spLocks noChangeArrowheads="1"/>
          </p:cNvSpPr>
          <p:nvPr/>
        </p:nvSpPr>
        <p:spPr bwMode="auto">
          <a:xfrm>
            <a:off x="4213225" y="2259013"/>
            <a:ext cx="6350" cy="58102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 name="Rectangle 538"/>
          <p:cNvSpPr>
            <a:spLocks noChangeArrowheads="1"/>
          </p:cNvSpPr>
          <p:nvPr/>
        </p:nvSpPr>
        <p:spPr bwMode="auto">
          <a:xfrm>
            <a:off x="4219575" y="2259013"/>
            <a:ext cx="6350" cy="581025"/>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 name="Rectangle 539"/>
          <p:cNvSpPr>
            <a:spLocks noChangeArrowheads="1"/>
          </p:cNvSpPr>
          <p:nvPr/>
        </p:nvSpPr>
        <p:spPr bwMode="auto">
          <a:xfrm>
            <a:off x="4225925" y="2259013"/>
            <a:ext cx="6350" cy="58102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 name="Rectangle 540"/>
          <p:cNvSpPr>
            <a:spLocks noChangeArrowheads="1"/>
          </p:cNvSpPr>
          <p:nvPr/>
        </p:nvSpPr>
        <p:spPr bwMode="auto">
          <a:xfrm>
            <a:off x="4232275" y="2259013"/>
            <a:ext cx="14288" cy="581025"/>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 name="Rectangle 541"/>
          <p:cNvSpPr>
            <a:spLocks noChangeArrowheads="1"/>
          </p:cNvSpPr>
          <p:nvPr/>
        </p:nvSpPr>
        <p:spPr bwMode="auto">
          <a:xfrm>
            <a:off x="4246563" y="2259013"/>
            <a:ext cx="6350" cy="58102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 name="Rectangle 542"/>
          <p:cNvSpPr>
            <a:spLocks noChangeArrowheads="1"/>
          </p:cNvSpPr>
          <p:nvPr/>
        </p:nvSpPr>
        <p:spPr bwMode="auto">
          <a:xfrm>
            <a:off x="4252913" y="2259013"/>
            <a:ext cx="6350" cy="581025"/>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 name="Rectangle 543"/>
          <p:cNvSpPr>
            <a:spLocks noChangeArrowheads="1"/>
          </p:cNvSpPr>
          <p:nvPr/>
        </p:nvSpPr>
        <p:spPr bwMode="auto">
          <a:xfrm>
            <a:off x="4259263" y="2259013"/>
            <a:ext cx="6350" cy="58102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 name="Rectangle 544"/>
          <p:cNvSpPr>
            <a:spLocks noChangeArrowheads="1"/>
          </p:cNvSpPr>
          <p:nvPr/>
        </p:nvSpPr>
        <p:spPr bwMode="auto">
          <a:xfrm>
            <a:off x="4265613" y="2259013"/>
            <a:ext cx="6350" cy="581025"/>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 name="Rectangle 545"/>
          <p:cNvSpPr>
            <a:spLocks noChangeArrowheads="1"/>
          </p:cNvSpPr>
          <p:nvPr/>
        </p:nvSpPr>
        <p:spPr bwMode="auto">
          <a:xfrm>
            <a:off x="4271963" y="2259013"/>
            <a:ext cx="12700" cy="58102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 name="Rectangle 546"/>
          <p:cNvSpPr>
            <a:spLocks noChangeArrowheads="1"/>
          </p:cNvSpPr>
          <p:nvPr/>
        </p:nvSpPr>
        <p:spPr bwMode="auto">
          <a:xfrm>
            <a:off x="4284663" y="2259013"/>
            <a:ext cx="6350" cy="581025"/>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 name="Rectangle 547"/>
          <p:cNvSpPr>
            <a:spLocks noChangeArrowheads="1"/>
          </p:cNvSpPr>
          <p:nvPr/>
        </p:nvSpPr>
        <p:spPr bwMode="auto">
          <a:xfrm>
            <a:off x="4291013" y="2259013"/>
            <a:ext cx="14288" cy="58102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4" name="Rectangle 548"/>
          <p:cNvSpPr>
            <a:spLocks noChangeArrowheads="1"/>
          </p:cNvSpPr>
          <p:nvPr/>
        </p:nvSpPr>
        <p:spPr bwMode="auto">
          <a:xfrm>
            <a:off x="4305300" y="2259013"/>
            <a:ext cx="6350" cy="581025"/>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5" name="Rectangle 549"/>
          <p:cNvSpPr>
            <a:spLocks noChangeArrowheads="1"/>
          </p:cNvSpPr>
          <p:nvPr/>
        </p:nvSpPr>
        <p:spPr bwMode="auto">
          <a:xfrm>
            <a:off x="4311650" y="2259013"/>
            <a:ext cx="6350" cy="58102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6" name="Rectangle 550"/>
          <p:cNvSpPr>
            <a:spLocks noChangeArrowheads="1"/>
          </p:cNvSpPr>
          <p:nvPr/>
        </p:nvSpPr>
        <p:spPr bwMode="auto">
          <a:xfrm>
            <a:off x="4318000" y="2259013"/>
            <a:ext cx="6350" cy="581025"/>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7" name="Rectangle 551"/>
          <p:cNvSpPr>
            <a:spLocks noChangeArrowheads="1"/>
          </p:cNvSpPr>
          <p:nvPr/>
        </p:nvSpPr>
        <p:spPr bwMode="auto">
          <a:xfrm>
            <a:off x="4324350" y="2259013"/>
            <a:ext cx="6350" cy="581025"/>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8" name="Rectangle 552"/>
          <p:cNvSpPr>
            <a:spLocks noChangeArrowheads="1"/>
          </p:cNvSpPr>
          <p:nvPr/>
        </p:nvSpPr>
        <p:spPr bwMode="auto">
          <a:xfrm>
            <a:off x="3749675" y="2259013"/>
            <a:ext cx="581025" cy="58102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0" name="Rectangle 554"/>
          <p:cNvSpPr>
            <a:spLocks noChangeArrowheads="1"/>
          </p:cNvSpPr>
          <p:nvPr/>
        </p:nvSpPr>
        <p:spPr bwMode="auto">
          <a:xfrm>
            <a:off x="3811588" y="2336801"/>
            <a:ext cx="4730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Annotation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61" name="Line 555"/>
          <p:cNvSpPr>
            <a:spLocks noChangeShapeType="1"/>
          </p:cNvSpPr>
          <p:nvPr/>
        </p:nvSpPr>
        <p:spPr bwMode="auto">
          <a:xfrm>
            <a:off x="3749675" y="2500313"/>
            <a:ext cx="58102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2" name="Rectangle 556"/>
          <p:cNvSpPr>
            <a:spLocks noChangeArrowheads="1"/>
          </p:cNvSpPr>
          <p:nvPr/>
        </p:nvSpPr>
        <p:spPr bwMode="auto">
          <a:xfrm>
            <a:off x="3781425" y="2525713"/>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3" name="Rectangle 557"/>
          <p:cNvSpPr>
            <a:spLocks noChangeArrowheads="1"/>
          </p:cNvSpPr>
          <p:nvPr/>
        </p:nvSpPr>
        <p:spPr bwMode="auto">
          <a:xfrm>
            <a:off x="3892550" y="2525713"/>
            <a:ext cx="398463"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type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4" name="Line 558"/>
          <p:cNvSpPr>
            <a:spLocks noChangeShapeType="1"/>
          </p:cNvSpPr>
          <p:nvPr/>
        </p:nvSpPr>
        <p:spPr bwMode="auto">
          <a:xfrm>
            <a:off x="3892550" y="2605088"/>
            <a:ext cx="3540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5" name="Rectangle 559"/>
          <p:cNvSpPr>
            <a:spLocks noChangeArrowheads="1"/>
          </p:cNvSpPr>
          <p:nvPr/>
        </p:nvSpPr>
        <p:spPr bwMode="auto">
          <a:xfrm>
            <a:off x="3781425" y="2611438"/>
            <a:ext cx="90488"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6" name="Rectangle 560"/>
          <p:cNvSpPr>
            <a:spLocks noChangeArrowheads="1"/>
          </p:cNvSpPr>
          <p:nvPr/>
        </p:nvSpPr>
        <p:spPr bwMode="auto">
          <a:xfrm>
            <a:off x="3892550" y="2611438"/>
            <a:ext cx="3841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body  :XML</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7" name="Line 561"/>
          <p:cNvSpPr>
            <a:spLocks noChangeShapeType="1"/>
          </p:cNvSpPr>
          <p:nvPr/>
        </p:nvSpPr>
        <p:spPr bwMode="auto">
          <a:xfrm>
            <a:off x="3892550" y="2689226"/>
            <a:ext cx="354013" cy="0"/>
          </a:xfrm>
          <a:prstGeom prst="line">
            <a:avLst/>
          </a:prstGeom>
          <a:noFill/>
          <a:ln w="6350"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8" name="Line 562"/>
          <p:cNvSpPr>
            <a:spLocks noChangeShapeType="1"/>
          </p:cNvSpPr>
          <p:nvPr/>
        </p:nvSpPr>
        <p:spPr bwMode="auto">
          <a:xfrm flipV="1">
            <a:off x="3978275" y="3740151"/>
            <a:ext cx="0" cy="1635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9" name="Line 563"/>
          <p:cNvSpPr>
            <a:spLocks noChangeShapeType="1"/>
          </p:cNvSpPr>
          <p:nvPr/>
        </p:nvSpPr>
        <p:spPr bwMode="auto">
          <a:xfrm flipH="1">
            <a:off x="2462213" y="3740151"/>
            <a:ext cx="15160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0" name="Line 564"/>
          <p:cNvSpPr>
            <a:spLocks noChangeShapeType="1"/>
          </p:cNvSpPr>
          <p:nvPr/>
        </p:nvSpPr>
        <p:spPr bwMode="auto">
          <a:xfrm flipV="1">
            <a:off x="3271838" y="3740151"/>
            <a:ext cx="0" cy="1635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1" name="Line 565"/>
          <p:cNvSpPr>
            <a:spLocks noChangeShapeType="1"/>
          </p:cNvSpPr>
          <p:nvPr/>
        </p:nvSpPr>
        <p:spPr bwMode="auto">
          <a:xfrm flipV="1">
            <a:off x="2462213" y="3544888"/>
            <a:ext cx="0" cy="35877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2" name="Freeform 566"/>
          <p:cNvSpPr>
            <a:spLocks/>
          </p:cNvSpPr>
          <p:nvPr/>
        </p:nvSpPr>
        <p:spPr bwMode="auto">
          <a:xfrm>
            <a:off x="2424113" y="3544888"/>
            <a:ext cx="77788" cy="104775"/>
          </a:xfrm>
          <a:custGeom>
            <a:avLst/>
            <a:gdLst>
              <a:gd name="T0" fmla="*/ 49 w 49"/>
              <a:gd name="T1" fmla="*/ 66 h 66"/>
              <a:gd name="T2" fmla="*/ 0 w 49"/>
              <a:gd name="T3" fmla="*/ 66 h 66"/>
              <a:gd name="T4" fmla="*/ 24 w 49"/>
              <a:gd name="T5" fmla="*/ 0 h 66"/>
              <a:gd name="T6" fmla="*/ 49 w 49"/>
              <a:gd name="T7" fmla="*/ 66 h 66"/>
            </a:gdLst>
            <a:ahLst/>
            <a:cxnLst>
              <a:cxn ang="0">
                <a:pos x="T0" y="T1"/>
              </a:cxn>
              <a:cxn ang="0">
                <a:pos x="T2" y="T3"/>
              </a:cxn>
              <a:cxn ang="0">
                <a:pos x="T4" y="T5"/>
              </a:cxn>
              <a:cxn ang="0">
                <a:pos x="T6" y="T7"/>
              </a:cxn>
            </a:cxnLst>
            <a:rect l="0" t="0" r="r" b="b"/>
            <a:pathLst>
              <a:path w="49" h="66">
                <a:moveTo>
                  <a:pt x="49" y="66"/>
                </a:moveTo>
                <a:lnTo>
                  <a:pt x="0" y="66"/>
                </a:lnTo>
                <a:lnTo>
                  <a:pt x="24" y="0"/>
                </a:lnTo>
                <a:lnTo>
                  <a:pt x="49"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3" name="Freeform 567"/>
          <p:cNvSpPr>
            <a:spLocks/>
          </p:cNvSpPr>
          <p:nvPr/>
        </p:nvSpPr>
        <p:spPr bwMode="auto">
          <a:xfrm>
            <a:off x="2424113" y="3544888"/>
            <a:ext cx="77788" cy="104775"/>
          </a:xfrm>
          <a:custGeom>
            <a:avLst/>
            <a:gdLst>
              <a:gd name="T0" fmla="*/ 49 w 49"/>
              <a:gd name="T1" fmla="*/ 66 h 66"/>
              <a:gd name="T2" fmla="*/ 0 w 49"/>
              <a:gd name="T3" fmla="*/ 66 h 66"/>
              <a:gd name="T4" fmla="*/ 24 w 49"/>
              <a:gd name="T5" fmla="*/ 0 h 66"/>
              <a:gd name="T6" fmla="*/ 49 w 49"/>
              <a:gd name="T7" fmla="*/ 66 h 66"/>
            </a:gdLst>
            <a:ahLst/>
            <a:cxnLst>
              <a:cxn ang="0">
                <a:pos x="T0" y="T1"/>
              </a:cxn>
              <a:cxn ang="0">
                <a:pos x="T2" y="T3"/>
              </a:cxn>
              <a:cxn ang="0">
                <a:pos x="T4" y="T5"/>
              </a:cxn>
              <a:cxn ang="0">
                <a:pos x="T6" y="T7"/>
              </a:cxn>
            </a:cxnLst>
            <a:rect l="0" t="0" r="r" b="b"/>
            <a:pathLst>
              <a:path w="49" h="66">
                <a:moveTo>
                  <a:pt x="49" y="66"/>
                </a:moveTo>
                <a:lnTo>
                  <a:pt x="0" y="66"/>
                </a:lnTo>
                <a:lnTo>
                  <a:pt x="24" y="0"/>
                </a:lnTo>
                <a:lnTo>
                  <a:pt x="49"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4" name="Line 568"/>
          <p:cNvSpPr>
            <a:spLocks noChangeShapeType="1"/>
          </p:cNvSpPr>
          <p:nvPr/>
        </p:nvSpPr>
        <p:spPr bwMode="auto">
          <a:xfrm flipV="1">
            <a:off x="1751013" y="3733801"/>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5" name="Line 569"/>
          <p:cNvSpPr>
            <a:spLocks noChangeShapeType="1"/>
          </p:cNvSpPr>
          <p:nvPr/>
        </p:nvSpPr>
        <p:spPr bwMode="auto">
          <a:xfrm flipH="1">
            <a:off x="646113" y="4210051"/>
            <a:ext cx="11112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6" name="Line 570"/>
          <p:cNvSpPr>
            <a:spLocks noChangeShapeType="1"/>
          </p:cNvSpPr>
          <p:nvPr/>
        </p:nvSpPr>
        <p:spPr bwMode="auto">
          <a:xfrm flipV="1">
            <a:off x="646113" y="2043113"/>
            <a:ext cx="0" cy="216693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7" name="Line 571"/>
          <p:cNvSpPr>
            <a:spLocks noChangeShapeType="1"/>
          </p:cNvSpPr>
          <p:nvPr/>
        </p:nvSpPr>
        <p:spPr bwMode="auto">
          <a:xfrm>
            <a:off x="646113" y="2043113"/>
            <a:ext cx="3603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8" name="Freeform 572"/>
          <p:cNvSpPr>
            <a:spLocks noEditPoints="1"/>
          </p:cNvSpPr>
          <p:nvPr/>
        </p:nvSpPr>
        <p:spPr bwMode="auto">
          <a:xfrm>
            <a:off x="908050" y="2003426"/>
            <a:ext cx="98425" cy="79375"/>
          </a:xfrm>
          <a:custGeom>
            <a:avLst/>
            <a:gdLst>
              <a:gd name="T0" fmla="*/ 62 w 62"/>
              <a:gd name="T1" fmla="*/ 25 h 50"/>
              <a:gd name="T2" fmla="*/ 0 w 62"/>
              <a:gd name="T3" fmla="*/ 50 h 50"/>
              <a:gd name="T4" fmla="*/ 62 w 62"/>
              <a:gd name="T5" fmla="*/ 25 h 50"/>
              <a:gd name="T6" fmla="*/ 0 w 62"/>
              <a:gd name="T7" fmla="*/ 0 h 50"/>
            </a:gdLst>
            <a:ahLst/>
            <a:cxnLst>
              <a:cxn ang="0">
                <a:pos x="T0" y="T1"/>
              </a:cxn>
              <a:cxn ang="0">
                <a:pos x="T2" y="T3"/>
              </a:cxn>
              <a:cxn ang="0">
                <a:pos x="T4" y="T5"/>
              </a:cxn>
              <a:cxn ang="0">
                <a:pos x="T6" y="T7"/>
              </a:cxn>
            </a:cxnLst>
            <a:rect l="0" t="0" r="r" b="b"/>
            <a:pathLst>
              <a:path w="62" h="50">
                <a:moveTo>
                  <a:pt x="62" y="25"/>
                </a:moveTo>
                <a:lnTo>
                  <a:pt x="0" y="50"/>
                </a:lnTo>
                <a:moveTo>
                  <a:pt x="62" y="25"/>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9" name="Rectangle 573"/>
          <p:cNvSpPr>
            <a:spLocks noChangeArrowheads="1"/>
          </p:cNvSpPr>
          <p:nvPr/>
        </p:nvSpPr>
        <p:spPr bwMode="auto">
          <a:xfrm>
            <a:off x="685059" y="3027605"/>
            <a:ext cx="14427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unit</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80" name="Line 574"/>
          <p:cNvSpPr>
            <a:spLocks noChangeShapeType="1"/>
          </p:cNvSpPr>
          <p:nvPr/>
        </p:nvSpPr>
        <p:spPr bwMode="auto">
          <a:xfrm flipV="1">
            <a:off x="1071563" y="3733801"/>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1" name="Line 575"/>
          <p:cNvSpPr>
            <a:spLocks noChangeShapeType="1"/>
          </p:cNvSpPr>
          <p:nvPr/>
        </p:nvSpPr>
        <p:spPr bwMode="auto">
          <a:xfrm>
            <a:off x="1071563" y="3733801"/>
            <a:ext cx="1390650"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2" name="Line 576"/>
          <p:cNvSpPr>
            <a:spLocks noChangeShapeType="1"/>
          </p:cNvSpPr>
          <p:nvPr/>
        </p:nvSpPr>
        <p:spPr bwMode="auto">
          <a:xfrm flipV="1">
            <a:off x="1300163" y="1566863"/>
            <a:ext cx="0" cy="16986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3" name="Line 577"/>
          <p:cNvSpPr>
            <a:spLocks noChangeShapeType="1"/>
          </p:cNvSpPr>
          <p:nvPr/>
        </p:nvSpPr>
        <p:spPr bwMode="auto">
          <a:xfrm>
            <a:off x="1300163" y="1566863"/>
            <a:ext cx="88106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4" name="Freeform 578"/>
          <p:cNvSpPr>
            <a:spLocks/>
          </p:cNvSpPr>
          <p:nvPr/>
        </p:nvSpPr>
        <p:spPr bwMode="auto">
          <a:xfrm>
            <a:off x="2051050" y="1533526"/>
            <a:ext cx="130175" cy="65088"/>
          </a:xfrm>
          <a:custGeom>
            <a:avLst/>
            <a:gdLst>
              <a:gd name="T0" fmla="*/ 41 w 82"/>
              <a:gd name="T1" fmla="*/ 41 h 41"/>
              <a:gd name="T2" fmla="*/ 82 w 82"/>
              <a:gd name="T3" fmla="*/ 21 h 41"/>
              <a:gd name="T4" fmla="*/ 41 w 82"/>
              <a:gd name="T5" fmla="*/ 0 h 41"/>
              <a:gd name="T6" fmla="*/ 0 w 82"/>
              <a:gd name="T7" fmla="*/ 21 h 41"/>
              <a:gd name="T8" fmla="*/ 41 w 82"/>
              <a:gd name="T9" fmla="*/ 41 h 41"/>
            </a:gdLst>
            <a:ahLst/>
            <a:cxnLst>
              <a:cxn ang="0">
                <a:pos x="T0" y="T1"/>
              </a:cxn>
              <a:cxn ang="0">
                <a:pos x="T2" y="T3"/>
              </a:cxn>
              <a:cxn ang="0">
                <a:pos x="T4" y="T5"/>
              </a:cxn>
              <a:cxn ang="0">
                <a:pos x="T6" y="T7"/>
              </a:cxn>
              <a:cxn ang="0">
                <a:pos x="T8" y="T9"/>
              </a:cxn>
            </a:cxnLst>
            <a:rect l="0" t="0" r="r" b="b"/>
            <a:pathLst>
              <a:path w="82" h="41">
                <a:moveTo>
                  <a:pt x="41" y="41"/>
                </a:moveTo>
                <a:lnTo>
                  <a:pt x="82" y="21"/>
                </a:lnTo>
                <a:lnTo>
                  <a:pt x="41" y="0"/>
                </a:lnTo>
                <a:lnTo>
                  <a:pt x="0" y="2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5" name="Freeform 579"/>
          <p:cNvSpPr>
            <a:spLocks/>
          </p:cNvSpPr>
          <p:nvPr/>
        </p:nvSpPr>
        <p:spPr bwMode="auto">
          <a:xfrm>
            <a:off x="2051050" y="1533526"/>
            <a:ext cx="130175" cy="65088"/>
          </a:xfrm>
          <a:custGeom>
            <a:avLst/>
            <a:gdLst>
              <a:gd name="T0" fmla="*/ 41 w 82"/>
              <a:gd name="T1" fmla="*/ 41 h 41"/>
              <a:gd name="T2" fmla="*/ 82 w 82"/>
              <a:gd name="T3" fmla="*/ 21 h 41"/>
              <a:gd name="T4" fmla="*/ 41 w 82"/>
              <a:gd name="T5" fmla="*/ 0 h 41"/>
              <a:gd name="T6" fmla="*/ 0 w 82"/>
              <a:gd name="T7" fmla="*/ 21 h 41"/>
              <a:gd name="T8" fmla="*/ 41 w 82"/>
              <a:gd name="T9" fmla="*/ 41 h 41"/>
            </a:gdLst>
            <a:ahLst/>
            <a:cxnLst>
              <a:cxn ang="0">
                <a:pos x="T0" y="T1"/>
              </a:cxn>
              <a:cxn ang="0">
                <a:pos x="T2" y="T3"/>
              </a:cxn>
              <a:cxn ang="0">
                <a:pos x="T4" y="T5"/>
              </a:cxn>
              <a:cxn ang="0">
                <a:pos x="T6" y="T7"/>
              </a:cxn>
              <a:cxn ang="0">
                <a:pos x="T8" y="T9"/>
              </a:cxn>
            </a:cxnLst>
            <a:rect l="0" t="0" r="r" b="b"/>
            <a:pathLst>
              <a:path w="82" h="41">
                <a:moveTo>
                  <a:pt x="41" y="41"/>
                </a:moveTo>
                <a:lnTo>
                  <a:pt x="82" y="21"/>
                </a:lnTo>
                <a:lnTo>
                  <a:pt x="41" y="0"/>
                </a:lnTo>
                <a:lnTo>
                  <a:pt x="0" y="2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6" name="Freeform 580"/>
          <p:cNvSpPr>
            <a:spLocks noEditPoints="1"/>
          </p:cNvSpPr>
          <p:nvPr/>
        </p:nvSpPr>
        <p:spPr bwMode="auto">
          <a:xfrm>
            <a:off x="1260475" y="1638301"/>
            <a:ext cx="79375" cy="98425"/>
          </a:xfrm>
          <a:custGeom>
            <a:avLst/>
            <a:gdLst>
              <a:gd name="T0" fmla="*/ 25 w 50"/>
              <a:gd name="T1" fmla="*/ 62 h 62"/>
              <a:gd name="T2" fmla="*/ 50 w 50"/>
              <a:gd name="T3" fmla="*/ 0 h 62"/>
              <a:gd name="T4" fmla="*/ 25 w 50"/>
              <a:gd name="T5" fmla="*/ 62 h 62"/>
              <a:gd name="T6" fmla="*/ 0 w 50"/>
              <a:gd name="T7" fmla="*/ 0 h 62"/>
            </a:gdLst>
            <a:ahLst/>
            <a:cxnLst>
              <a:cxn ang="0">
                <a:pos x="T0" y="T1"/>
              </a:cxn>
              <a:cxn ang="0">
                <a:pos x="T2" y="T3"/>
              </a:cxn>
              <a:cxn ang="0">
                <a:pos x="T4" y="T5"/>
              </a:cxn>
              <a:cxn ang="0">
                <a:pos x="T6" y="T7"/>
              </a:cxn>
            </a:cxnLst>
            <a:rect l="0" t="0" r="r" b="b"/>
            <a:pathLst>
              <a:path w="50" h="62">
                <a:moveTo>
                  <a:pt x="25" y="62"/>
                </a:moveTo>
                <a:lnTo>
                  <a:pt x="50" y="0"/>
                </a:lnTo>
                <a:moveTo>
                  <a:pt x="25"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7" name="Rectangle 581"/>
          <p:cNvSpPr>
            <a:spLocks noChangeArrowheads="1"/>
          </p:cNvSpPr>
          <p:nvPr/>
        </p:nvSpPr>
        <p:spPr bwMode="auto">
          <a:xfrm>
            <a:off x="1319213" y="1625601"/>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88" name="Rectangle 582"/>
          <p:cNvSpPr>
            <a:spLocks noChangeArrowheads="1"/>
          </p:cNvSpPr>
          <p:nvPr/>
        </p:nvSpPr>
        <p:spPr bwMode="auto">
          <a:xfrm>
            <a:off x="1671638" y="1474788"/>
            <a:ext cx="203582"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a:ln>
                  <a:noFill/>
                </a:ln>
                <a:solidFill>
                  <a:srgbClr val="000000"/>
                </a:solidFill>
                <a:effectLst/>
                <a:latin typeface="Arial" panose="020B0604020202020204" pitchFamily="34" charset="0"/>
              </a:rPr>
              <a:t>Units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89" name="Line 583"/>
          <p:cNvSpPr>
            <a:spLocks noChangeShapeType="1"/>
          </p:cNvSpPr>
          <p:nvPr/>
        </p:nvSpPr>
        <p:spPr bwMode="auto">
          <a:xfrm flipV="1">
            <a:off x="2474913" y="1879601"/>
            <a:ext cx="0" cy="3794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0" name="Freeform 584"/>
          <p:cNvSpPr>
            <a:spLocks/>
          </p:cNvSpPr>
          <p:nvPr/>
        </p:nvSpPr>
        <p:spPr bwMode="auto">
          <a:xfrm>
            <a:off x="2443163" y="1879601"/>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1" name="Freeform 585"/>
          <p:cNvSpPr>
            <a:spLocks/>
          </p:cNvSpPr>
          <p:nvPr/>
        </p:nvSpPr>
        <p:spPr bwMode="auto">
          <a:xfrm>
            <a:off x="2443163" y="1879601"/>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2" name="Freeform 586"/>
          <p:cNvSpPr>
            <a:spLocks noEditPoints="1"/>
          </p:cNvSpPr>
          <p:nvPr/>
        </p:nvSpPr>
        <p:spPr bwMode="auto">
          <a:xfrm>
            <a:off x="2436813" y="2160588"/>
            <a:ext cx="77788" cy="98425"/>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3" name="Rectangle 587"/>
          <p:cNvSpPr>
            <a:spLocks noChangeArrowheads="1"/>
          </p:cNvSpPr>
          <p:nvPr/>
        </p:nvSpPr>
        <p:spPr bwMode="auto">
          <a:xfrm>
            <a:off x="2495550" y="2147888"/>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94" name="Rectangle 588"/>
          <p:cNvSpPr>
            <a:spLocks noChangeArrowheads="1"/>
          </p:cNvSpPr>
          <p:nvPr/>
        </p:nvSpPr>
        <p:spPr bwMode="auto">
          <a:xfrm>
            <a:off x="1967840" y="2008469"/>
            <a:ext cx="46487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a:ln>
                  <a:noFill/>
                </a:ln>
                <a:solidFill>
                  <a:srgbClr val="000000"/>
                </a:solidFill>
                <a:effectLst/>
                <a:latin typeface="Arial" panose="020B0604020202020204" pitchFamily="34" charset="0"/>
              </a:rPr>
              <a:t>Parameters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95" name="Line 589"/>
          <p:cNvSpPr>
            <a:spLocks noChangeShapeType="1"/>
          </p:cNvSpPr>
          <p:nvPr/>
        </p:nvSpPr>
        <p:spPr bwMode="auto">
          <a:xfrm flipV="1">
            <a:off x="2474913" y="2846388"/>
            <a:ext cx="0" cy="3921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6" name="Freeform 590"/>
          <p:cNvSpPr>
            <a:spLocks/>
          </p:cNvSpPr>
          <p:nvPr/>
        </p:nvSpPr>
        <p:spPr bwMode="auto">
          <a:xfrm>
            <a:off x="2443163" y="2846388"/>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7" name="Freeform 591"/>
          <p:cNvSpPr>
            <a:spLocks/>
          </p:cNvSpPr>
          <p:nvPr/>
        </p:nvSpPr>
        <p:spPr bwMode="auto">
          <a:xfrm>
            <a:off x="2443163" y="2846388"/>
            <a:ext cx="65088" cy="130175"/>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8" name="Freeform 592"/>
          <p:cNvSpPr>
            <a:spLocks noEditPoints="1"/>
          </p:cNvSpPr>
          <p:nvPr/>
        </p:nvSpPr>
        <p:spPr bwMode="auto">
          <a:xfrm>
            <a:off x="2436813" y="3140076"/>
            <a:ext cx="77788" cy="98425"/>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9" name="Line 593"/>
          <p:cNvSpPr>
            <a:spLocks noChangeShapeType="1"/>
          </p:cNvSpPr>
          <p:nvPr/>
        </p:nvSpPr>
        <p:spPr bwMode="auto">
          <a:xfrm flipV="1">
            <a:off x="1300163" y="2324101"/>
            <a:ext cx="0" cy="30638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0" name="Freeform 594"/>
          <p:cNvSpPr>
            <a:spLocks/>
          </p:cNvSpPr>
          <p:nvPr/>
        </p:nvSpPr>
        <p:spPr bwMode="auto">
          <a:xfrm>
            <a:off x="1266825" y="2324101"/>
            <a:ext cx="65088" cy="130175"/>
          </a:xfrm>
          <a:custGeom>
            <a:avLst/>
            <a:gdLst>
              <a:gd name="T0" fmla="*/ 41 w 41"/>
              <a:gd name="T1" fmla="*/ 41 h 82"/>
              <a:gd name="T2" fmla="*/ 21 w 41"/>
              <a:gd name="T3" fmla="*/ 0 h 82"/>
              <a:gd name="T4" fmla="*/ 0 w 41"/>
              <a:gd name="T5" fmla="*/ 41 h 82"/>
              <a:gd name="T6" fmla="*/ 21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1" y="0"/>
                </a:lnTo>
                <a:lnTo>
                  <a:pt x="0" y="41"/>
                </a:lnTo>
                <a:lnTo>
                  <a:pt x="21"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1" name="Freeform 595"/>
          <p:cNvSpPr>
            <a:spLocks/>
          </p:cNvSpPr>
          <p:nvPr/>
        </p:nvSpPr>
        <p:spPr bwMode="auto">
          <a:xfrm>
            <a:off x="1266825" y="2324101"/>
            <a:ext cx="65088" cy="130175"/>
          </a:xfrm>
          <a:custGeom>
            <a:avLst/>
            <a:gdLst>
              <a:gd name="T0" fmla="*/ 41 w 41"/>
              <a:gd name="T1" fmla="*/ 41 h 82"/>
              <a:gd name="T2" fmla="*/ 21 w 41"/>
              <a:gd name="T3" fmla="*/ 0 h 82"/>
              <a:gd name="T4" fmla="*/ 0 w 41"/>
              <a:gd name="T5" fmla="*/ 41 h 82"/>
              <a:gd name="T6" fmla="*/ 21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1" y="0"/>
                </a:lnTo>
                <a:lnTo>
                  <a:pt x="0" y="41"/>
                </a:lnTo>
                <a:lnTo>
                  <a:pt x="21"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2" name="Freeform 596"/>
          <p:cNvSpPr>
            <a:spLocks noEditPoints="1"/>
          </p:cNvSpPr>
          <p:nvPr/>
        </p:nvSpPr>
        <p:spPr bwMode="auto">
          <a:xfrm>
            <a:off x="1260475" y="2532063"/>
            <a:ext cx="79375" cy="98425"/>
          </a:xfrm>
          <a:custGeom>
            <a:avLst/>
            <a:gdLst>
              <a:gd name="T0" fmla="*/ 25 w 50"/>
              <a:gd name="T1" fmla="*/ 62 h 62"/>
              <a:gd name="T2" fmla="*/ 50 w 50"/>
              <a:gd name="T3" fmla="*/ 0 h 62"/>
              <a:gd name="T4" fmla="*/ 25 w 50"/>
              <a:gd name="T5" fmla="*/ 62 h 62"/>
              <a:gd name="T6" fmla="*/ 0 w 50"/>
              <a:gd name="T7" fmla="*/ 0 h 62"/>
            </a:gdLst>
            <a:ahLst/>
            <a:cxnLst>
              <a:cxn ang="0">
                <a:pos x="T0" y="T1"/>
              </a:cxn>
              <a:cxn ang="0">
                <a:pos x="T2" y="T3"/>
              </a:cxn>
              <a:cxn ang="0">
                <a:pos x="T4" y="T5"/>
              </a:cxn>
              <a:cxn ang="0">
                <a:pos x="T6" y="T7"/>
              </a:cxn>
            </a:cxnLst>
            <a:rect l="0" t="0" r="r" b="b"/>
            <a:pathLst>
              <a:path w="50" h="62">
                <a:moveTo>
                  <a:pt x="25" y="62"/>
                </a:moveTo>
                <a:lnTo>
                  <a:pt x="50" y="0"/>
                </a:lnTo>
                <a:moveTo>
                  <a:pt x="25"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3" name="Line 597"/>
          <p:cNvSpPr>
            <a:spLocks noChangeShapeType="1"/>
          </p:cNvSpPr>
          <p:nvPr/>
        </p:nvSpPr>
        <p:spPr bwMode="auto">
          <a:xfrm flipH="1">
            <a:off x="2770188" y="2552701"/>
            <a:ext cx="97948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4" name="Freeform 598"/>
          <p:cNvSpPr>
            <a:spLocks/>
          </p:cNvSpPr>
          <p:nvPr/>
        </p:nvSpPr>
        <p:spPr bwMode="auto">
          <a:xfrm>
            <a:off x="2770188" y="2519363"/>
            <a:ext cx="130175" cy="65088"/>
          </a:xfrm>
          <a:custGeom>
            <a:avLst/>
            <a:gdLst>
              <a:gd name="T0" fmla="*/ 41 w 82"/>
              <a:gd name="T1" fmla="*/ 0 h 41"/>
              <a:gd name="T2" fmla="*/ 0 w 82"/>
              <a:gd name="T3" fmla="*/ 21 h 41"/>
              <a:gd name="T4" fmla="*/ 41 w 82"/>
              <a:gd name="T5" fmla="*/ 41 h 41"/>
              <a:gd name="T6" fmla="*/ 82 w 82"/>
              <a:gd name="T7" fmla="*/ 21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1"/>
                </a:lnTo>
                <a:lnTo>
                  <a:pt x="41" y="41"/>
                </a:lnTo>
                <a:lnTo>
                  <a:pt x="82" y="21"/>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5" name="Freeform 599"/>
          <p:cNvSpPr>
            <a:spLocks/>
          </p:cNvSpPr>
          <p:nvPr/>
        </p:nvSpPr>
        <p:spPr bwMode="auto">
          <a:xfrm>
            <a:off x="2770188" y="2519363"/>
            <a:ext cx="130175" cy="65088"/>
          </a:xfrm>
          <a:custGeom>
            <a:avLst/>
            <a:gdLst>
              <a:gd name="T0" fmla="*/ 41 w 82"/>
              <a:gd name="T1" fmla="*/ 0 h 41"/>
              <a:gd name="T2" fmla="*/ 0 w 82"/>
              <a:gd name="T3" fmla="*/ 21 h 41"/>
              <a:gd name="T4" fmla="*/ 41 w 82"/>
              <a:gd name="T5" fmla="*/ 41 h 41"/>
              <a:gd name="T6" fmla="*/ 82 w 82"/>
              <a:gd name="T7" fmla="*/ 21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1"/>
                </a:lnTo>
                <a:lnTo>
                  <a:pt x="41" y="41"/>
                </a:lnTo>
                <a:lnTo>
                  <a:pt x="82" y="21"/>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6" name="Freeform 600"/>
          <p:cNvSpPr>
            <a:spLocks noEditPoints="1"/>
          </p:cNvSpPr>
          <p:nvPr/>
        </p:nvSpPr>
        <p:spPr bwMode="auto">
          <a:xfrm>
            <a:off x="3651250" y="2513013"/>
            <a:ext cx="98425" cy="77788"/>
          </a:xfrm>
          <a:custGeom>
            <a:avLst/>
            <a:gdLst>
              <a:gd name="T0" fmla="*/ 62 w 62"/>
              <a:gd name="T1" fmla="*/ 25 h 49"/>
              <a:gd name="T2" fmla="*/ 0 w 62"/>
              <a:gd name="T3" fmla="*/ 0 h 49"/>
              <a:gd name="T4" fmla="*/ 62 w 62"/>
              <a:gd name="T5" fmla="*/ 25 h 49"/>
              <a:gd name="T6" fmla="*/ 0 w 62"/>
              <a:gd name="T7" fmla="*/ 49 h 49"/>
            </a:gdLst>
            <a:ahLst/>
            <a:cxnLst>
              <a:cxn ang="0">
                <a:pos x="T0" y="T1"/>
              </a:cxn>
              <a:cxn ang="0">
                <a:pos x="T2" y="T3"/>
              </a:cxn>
              <a:cxn ang="0">
                <a:pos x="T4" y="T5"/>
              </a:cxn>
              <a:cxn ang="0">
                <a:pos x="T6" y="T7"/>
              </a:cxn>
            </a:cxnLst>
            <a:rect l="0" t="0" r="r" b="b"/>
            <a:pathLst>
              <a:path w="62" h="49">
                <a:moveTo>
                  <a:pt x="62" y="25"/>
                </a:moveTo>
                <a:lnTo>
                  <a:pt x="0" y="0"/>
                </a:lnTo>
                <a:moveTo>
                  <a:pt x="62" y="25"/>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07" name="Rectangle 601"/>
          <p:cNvSpPr>
            <a:spLocks noChangeArrowheads="1"/>
          </p:cNvSpPr>
          <p:nvPr/>
        </p:nvSpPr>
        <p:spPr bwMode="auto">
          <a:xfrm>
            <a:off x="3625850" y="2584451"/>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08" name="Rectangle 602"/>
          <p:cNvSpPr>
            <a:spLocks noChangeArrowheads="1"/>
          </p:cNvSpPr>
          <p:nvPr/>
        </p:nvSpPr>
        <p:spPr bwMode="auto">
          <a:xfrm>
            <a:off x="3076575" y="2406994"/>
            <a:ext cx="4728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Annotations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09" name="Line 603"/>
          <p:cNvSpPr>
            <a:spLocks noChangeShapeType="1"/>
          </p:cNvSpPr>
          <p:nvPr/>
        </p:nvSpPr>
        <p:spPr bwMode="auto">
          <a:xfrm flipH="1" flipV="1">
            <a:off x="2770188" y="1762126"/>
            <a:ext cx="979488" cy="608013"/>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0" name="Freeform 604"/>
          <p:cNvSpPr>
            <a:spLocks/>
          </p:cNvSpPr>
          <p:nvPr/>
        </p:nvSpPr>
        <p:spPr bwMode="auto">
          <a:xfrm>
            <a:off x="2770188" y="1762126"/>
            <a:ext cx="111125" cy="71438"/>
          </a:xfrm>
          <a:custGeom>
            <a:avLst/>
            <a:gdLst>
              <a:gd name="T0" fmla="*/ 45 w 70"/>
              <a:gd name="T1" fmla="*/ 4 h 45"/>
              <a:gd name="T2" fmla="*/ 0 w 70"/>
              <a:gd name="T3" fmla="*/ 0 h 45"/>
              <a:gd name="T4" fmla="*/ 24 w 70"/>
              <a:gd name="T5" fmla="*/ 41 h 45"/>
              <a:gd name="T6" fmla="*/ 70 w 70"/>
              <a:gd name="T7" fmla="*/ 45 h 45"/>
              <a:gd name="T8" fmla="*/ 45 w 70"/>
              <a:gd name="T9" fmla="*/ 4 h 45"/>
            </a:gdLst>
            <a:ahLst/>
            <a:cxnLst>
              <a:cxn ang="0">
                <a:pos x="T0" y="T1"/>
              </a:cxn>
              <a:cxn ang="0">
                <a:pos x="T2" y="T3"/>
              </a:cxn>
              <a:cxn ang="0">
                <a:pos x="T4" y="T5"/>
              </a:cxn>
              <a:cxn ang="0">
                <a:pos x="T6" y="T7"/>
              </a:cxn>
              <a:cxn ang="0">
                <a:pos x="T8" y="T9"/>
              </a:cxn>
            </a:cxnLst>
            <a:rect l="0" t="0" r="r" b="b"/>
            <a:pathLst>
              <a:path w="70" h="45">
                <a:moveTo>
                  <a:pt x="45" y="4"/>
                </a:moveTo>
                <a:lnTo>
                  <a:pt x="0" y="0"/>
                </a:lnTo>
                <a:lnTo>
                  <a:pt x="24" y="41"/>
                </a:lnTo>
                <a:lnTo>
                  <a:pt x="70" y="45"/>
                </a:lnTo>
                <a:lnTo>
                  <a:pt x="4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1" name="Freeform 605"/>
          <p:cNvSpPr>
            <a:spLocks/>
          </p:cNvSpPr>
          <p:nvPr/>
        </p:nvSpPr>
        <p:spPr bwMode="auto">
          <a:xfrm>
            <a:off x="2770188" y="1762126"/>
            <a:ext cx="111125" cy="71438"/>
          </a:xfrm>
          <a:custGeom>
            <a:avLst/>
            <a:gdLst>
              <a:gd name="T0" fmla="*/ 45 w 70"/>
              <a:gd name="T1" fmla="*/ 4 h 45"/>
              <a:gd name="T2" fmla="*/ 0 w 70"/>
              <a:gd name="T3" fmla="*/ 0 h 45"/>
              <a:gd name="T4" fmla="*/ 24 w 70"/>
              <a:gd name="T5" fmla="*/ 41 h 45"/>
              <a:gd name="T6" fmla="*/ 70 w 70"/>
              <a:gd name="T7" fmla="*/ 45 h 45"/>
              <a:gd name="T8" fmla="*/ 45 w 70"/>
              <a:gd name="T9" fmla="*/ 4 h 45"/>
            </a:gdLst>
            <a:ahLst/>
            <a:cxnLst>
              <a:cxn ang="0">
                <a:pos x="T0" y="T1"/>
              </a:cxn>
              <a:cxn ang="0">
                <a:pos x="T2" y="T3"/>
              </a:cxn>
              <a:cxn ang="0">
                <a:pos x="T4" y="T5"/>
              </a:cxn>
              <a:cxn ang="0">
                <a:pos x="T6" y="T7"/>
              </a:cxn>
              <a:cxn ang="0">
                <a:pos x="T8" y="T9"/>
              </a:cxn>
            </a:cxnLst>
            <a:rect l="0" t="0" r="r" b="b"/>
            <a:pathLst>
              <a:path w="70" h="45">
                <a:moveTo>
                  <a:pt x="45" y="4"/>
                </a:moveTo>
                <a:lnTo>
                  <a:pt x="0" y="0"/>
                </a:lnTo>
                <a:lnTo>
                  <a:pt x="24" y="41"/>
                </a:lnTo>
                <a:lnTo>
                  <a:pt x="70" y="45"/>
                </a:lnTo>
                <a:lnTo>
                  <a:pt x="45" y="4"/>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12" name="Freeform 606"/>
          <p:cNvSpPr>
            <a:spLocks noEditPoints="1"/>
          </p:cNvSpPr>
          <p:nvPr/>
        </p:nvSpPr>
        <p:spPr bwMode="auto">
          <a:xfrm>
            <a:off x="3644900" y="2284413"/>
            <a:ext cx="104775" cy="85725"/>
          </a:xfrm>
          <a:custGeom>
            <a:avLst/>
            <a:gdLst>
              <a:gd name="T0" fmla="*/ 66 w 66"/>
              <a:gd name="T1" fmla="*/ 54 h 54"/>
              <a:gd name="T2" fmla="*/ 25 w 66"/>
              <a:gd name="T3" fmla="*/ 0 h 54"/>
              <a:gd name="T4" fmla="*/ 66 w 66"/>
              <a:gd name="T5" fmla="*/ 54 h 54"/>
              <a:gd name="T6" fmla="*/ 0 w 66"/>
              <a:gd name="T7" fmla="*/ 41 h 54"/>
            </a:gdLst>
            <a:ahLst/>
            <a:cxnLst>
              <a:cxn ang="0">
                <a:pos x="T0" y="T1"/>
              </a:cxn>
              <a:cxn ang="0">
                <a:pos x="T2" y="T3"/>
              </a:cxn>
              <a:cxn ang="0">
                <a:pos x="T4" y="T5"/>
              </a:cxn>
              <a:cxn ang="0">
                <a:pos x="T6" y="T7"/>
              </a:cxn>
            </a:cxnLst>
            <a:rect l="0" t="0" r="r" b="b"/>
            <a:pathLst>
              <a:path w="66" h="54">
                <a:moveTo>
                  <a:pt x="66" y="54"/>
                </a:moveTo>
                <a:lnTo>
                  <a:pt x="25" y="0"/>
                </a:lnTo>
                <a:moveTo>
                  <a:pt x="66" y="54"/>
                </a:moveTo>
                <a:lnTo>
                  <a:pt x="0" y="4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 name="Rectangle 608"/>
          <p:cNvSpPr>
            <a:spLocks noChangeArrowheads="1"/>
          </p:cNvSpPr>
          <p:nvPr/>
        </p:nvSpPr>
        <p:spPr bwMode="auto">
          <a:xfrm>
            <a:off x="3625850" y="2401888"/>
            <a:ext cx="13652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2" name="Rectangle 609"/>
          <p:cNvSpPr>
            <a:spLocks noChangeArrowheads="1"/>
          </p:cNvSpPr>
          <p:nvPr/>
        </p:nvSpPr>
        <p:spPr bwMode="auto">
          <a:xfrm>
            <a:off x="3283634" y="1923940"/>
            <a:ext cx="47288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0" i="0" u="none" strike="noStrike" cap="none" normalizeH="0" baseline="0" dirty="0" err="1">
                <a:ln>
                  <a:noFill/>
                </a:ln>
                <a:solidFill>
                  <a:srgbClr val="000000"/>
                </a:solidFill>
                <a:effectLst/>
                <a:latin typeface="Arial" panose="020B0604020202020204" pitchFamily="34" charset="0"/>
              </a:rPr>
              <a:t>Annotations</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03"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367398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ltLang="ja-JP" dirty="0"/>
              <a:t>File Definitions - Parameter Mapping (*.SSM)</a:t>
            </a:r>
            <a:endParaRPr lang="en-US" dirty="0"/>
          </a:p>
        </p:txBody>
      </p:sp>
      <p:sp>
        <p:nvSpPr>
          <p:cNvPr id="8" name="Inhaltsplatzhalter 6"/>
          <p:cNvSpPr>
            <a:spLocks noGrp="1"/>
          </p:cNvSpPr>
          <p:nvPr>
            <p:ph idx="1"/>
          </p:nvPr>
        </p:nvSpPr>
        <p:spPr>
          <a:xfrm>
            <a:off x="4211960" y="1059582"/>
            <a:ext cx="4474840" cy="3600400"/>
          </a:xfrm>
        </p:spPr>
        <p:txBody>
          <a:bodyPr>
            <a:normAutofit fontScale="92500" lnSpcReduction="20000"/>
          </a:bodyPr>
          <a:lstStyle/>
          <a:p>
            <a:pPr marL="0" indent="0">
              <a:buNone/>
            </a:pPr>
            <a:r>
              <a:rPr lang="en-US" b="1" dirty="0"/>
              <a:t>Use case</a:t>
            </a:r>
          </a:p>
          <a:p>
            <a:r>
              <a:rPr lang="en-US" dirty="0"/>
              <a:t>Mapping Parameters to FMUs when the Parameter Names differ or Parameter Values require Transformations</a:t>
            </a:r>
          </a:p>
          <a:p>
            <a:pPr marL="0" indent="0">
              <a:buNone/>
            </a:pPr>
            <a:r>
              <a:rPr lang="en-US" b="1" dirty="0"/>
              <a:t>Features</a:t>
            </a:r>
          </a:p>
          <a:p>
            <a:pPr>
              <a:spcBef>
                <a:spcPts val="0"/>
              </a:spcBef>
            </a:pPr>
            <a:r>
              <a:rPr lang="en-US" dirty="0"/>
              <a:t>Can be stored separately from System Structure and Parameter Data</a:t>
            </a:r>
          </a:p>
          <a:p>
            <a:pPr>
              <a:spcBef>
                <a:spcPts val="0"/>
              </a:spcBef>
            </a:pPr>
            <a:r>
              <a:rPr lang="en-US" dirty="0"/>
              <a:t>Can be </a:t>
            </a:r>
            <a:r>
              <a:rPr lang="en-US" dirty="0" err="1"/>
              <a:t>inlined</a:t>
            </a:r>
            <a:r>
              <a:rPr lang="en-US" dirty="0"/>
              <a:t> into SSD</a:t>
            </a:r>
          </a:p>
          <a:p>
            <a:pPr>
              <a:spcBef>
                <a:spcPts val="0"/>
              </a:spcBef>
            </a:pPr>
            <a:r>
              <a:rPr lang="en-US" dirty="0"/>
              <a:t>Optional manual linear and mapping transformations</a:t>
            </a:r>
          </a:p>
        </p:txBody>
      </p:sp>
      <p:sp>
        <p:nvSpPr>
          <p:cNvPr id="6" name="AutoShape 3"/>
          <p:cNvSpPr>
            <a:spLocks noChangeAspect="1" noChangeArrowheads="1" noTextEdit="1"/>
          </p:cNvSpPr>
          <p:nvPr/>
        </p:nvSpPr>
        <p:spPr bwMode="auto">
          <a:xfrm>
            <a:off x="830263" y="1058863"/>
            <a:ext cx="32972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7" name="Group 205"/>
          <p:cNvGrpSpPr>
            <a:grpSpLocks/>
          </p:cNvGrpSpPr>
          <p:nvPr/>
        </p:nvGrpSpPr>
        <p:grpSpPr bwMode="auto">
          <a:xfrm>
            <a:off x="846138" y="1074738"/>
            <a:ext cx="3265487" cy="3568700"/>
            <a:chOff x="533" y="677"/>
            <a:chExt cx="2057" cy="2248"/>
          </a:xfrm>
        </p:grpSpPr>
        <p:sp>
          <p:nvSpPr>
            <p:cNvPr id="175" name="Rectangle 5"/>
            <p:cNvSpPr>
              <a:spLocks noChangeArrowheads="1"/>
            </p:cNvSpPr>
            <p:nvPr/>
          </p:nvSpPr>
          <p:spPr bwMode="auto">
            <a:xfrm>
              <a:off x="533" y="677"/>
              <a:ext cx="2057" cy="2248"/>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6" name="Freeform 6"/>
            <p:cNvSpPr>
              <a:spLocks/>
            </p:cNvSpPr>
            <p:nvPr/>
          </p:nvSpPr>
          <p:spPr bwMode="auto">
            <a:xfrm>
              <a:off x="533" y="677"/>
              <a:ext cx="236" cy="61"/>
            </a:xfrm>
            <a:custGeom>
              <a:avLst/>
              <a:gdLst>
                <a:gd name="T0" fmla="*/ 0 w 236"/>
                <a:gd name="T1" fmla="*/ 61 h 61"/>
                <a:gd name="T2" fmla="*/ 194 w 236"/>
                <a:gd name="T3" fmla="*/ 61 h 61"/>
                <a:gd name="T4" fmla="*/ 236 w 236"/>
                <a:gd name="T5" fmla="*/ 16 h 61"/>
                <a:gd name="T6" fmla="*/ 236 w 236"/>
                <a:gd name="T7" fmla="*/ 0 h 61"/>
                <a:gd name="T8" fmla="*/ 0 w 236"/>
                <a:gd name="T9" fmla="*/ 0 h 61"/>
                <a:gd name="T10" fmla="*/ 0 w 236"/>
                <a:gd name="T11" fmla="*/ 61 h 61"/>
              </a:gdLst>
              <a:ahLst/>
              <a:cxnLst>
                <a:cxn ang="0">
                  <a:pos x="T0" y="T1"/>
                </a:cxn>
                <a:cxn ang="0">
                  <a:pos x="T2" y="T3"/>
                </a:cxn>
                <a:cxn ang="0">
                  <a:pos x="T4" y="T5"/>
                </a:cxn>
                <a:cxn ang="0">
                  <a:pos x="T6" y="T7"/>
                </a:cxn>
                <a:cxn ang="0">
                  <a:pos x="T8" y="T9"/>
                </a:cxn>
                <a:cxn ang="0">
                  <a:pos x="T10" y="T11"/>
                </a:cxn>
              </a:cxnLst>
              <a:rect l="0" t="0" r="r" b="b"/>
              <a:pathLst>
                <a:path w="236" h="61">
                  <a:moveTo>
                    <a:pt x="0" y="61"/>
                  </a:moveTo>
                  <a:lnTo>
                    <a:pt x="194" y="61"/>
                  </a:lnTo>
                  <a:lnTo>
                    <a:pt x="236" y="16"/>
                  </a:lnTo>
                  <a:lnTo>
                    <a:pt x="236" y="0"/>
                  </a:lnTo>
                  <a:lnTo>
                    <a:pt x="0" y="0"/>
                  </a:lnTo>
                  <a:lnTo>
                    <a:pt x="0"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7" name="Freeform 7"/>
            <p:cNvSpPr>
              <a:spLocks/>
            </p:cNvSpPr>
            <p:nvPr/>
          </p:nvSpPr>
          <p:spPr bwMode="auto">
            <a:xfrm>
              <a:off x="533" y="677"/>
              <a:ext cx="236" cy="61"/>
            </a:xfrm>
            <a:custGeom>
              <a:avLst/>
              <a:gdLst>
                <a:gd name="T0" fmla="*/ 0 w 236"/>
                <a:gd name="T1" fmla="*/ 61 h 61"/>
                <a:gd name="T2" fmla="*/ 194 w 236"/>
                <a:gd name="T3" fmla="*/ 61 h 61"/>
                <a:gd name="T4" fmla="*/ 236 w 236"/>
                <a:gd name="T5" fmla="*/ 16 h 61"/>
                <a:gd name="T6" fmla="*/ 236 w 236"/>
                <a:gd name="T7" fmla="*/ 0 h 61"/>
                <a:gd name="T8" fmla="*/ 0 w 236"/>
                <a:gd name="T9" fmla="*/ 0 h 61"/>
                <a:gd name="T10" fmla="*/ 0 w 236"/>
                <a:gd name="T11" fmla="*/ 61 h 61"/>
              </a:gdLst>
              <a:ahLst/>
              <a:cxnLst>
                <a:cxn ang="0">
                  <a:pos x="T0" y="T1"/>
                </a:cxn>
                <a:cxn ang="0">
                  <a:pos x="T2" y="T3"/>
                </a:cxn>
                <a:cxn ang="0">
                  <a:pos x="T4" y="T5"/>
                </a:cxn>
                <a:cxn ang="0">
                  <a:pos x="T6" y="T7"/>
                </a:cxn>
                <a:cxn ang="0">
                  <a:pos x="T8" y="T9"/>
                </a:cxn>
                <a:cxn ang="0">
                  <a:pos x="T10" y="T11"/>
                </a:cxn>
              </a:cxnLst>
              <a:rect l="0" t="0" r="r" b="b"/>
              <a:pathLst>
                <a:path w="236" h="61">
                  <a:moveTo>
                    <a:pt x="0" y="61"/>
                  </a:moveTo>
                  <a:lnTo>
                    <a:pt x="194" y="61"/>
                  </a:lnTo>
                  <a:lnTo>
                    <a:pt x="236" y="16"/>
                  </a:lnTo>
                  <a:lnTo>
                    <a:pt x="236" y="0"/>
                  </a:lnTo>
                  <a:lnTo>
                    <a:pt x="0" y="0"/>
                  </a:lnTo>
                  <a:lnTo>
                    <a:pt x="0" y="61"/>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8" name="Rectangle 8"/>
            <p:cNvSpPr>
              <a:spLocks noChangeArrowheads="1"/>
            </p:cNvSpPr>
            <p:nvPr/>
          </p:nvSpPr>
          <p:spPr bwMode="auto">
            <a:xfrm>
              <a:off x="549" y="686"/>
              <a:ext cx="7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1" i="0" u="none" strike="noStrike" cap="none" normalizeH="0" baseline="0" dirty="0">
                  <a:ln>
                    <a:noFill/>
                  </a:ln>
                  <a:solidFill>
                    <a:srgbClr val="000000"/>
                  </a:solidFill>
                  <a:effectLst/>
                  <a:latin typeface="Arial" panose="020B0604020202020204" pitchFamily="34" charset="0"/>
                </a:rPr>
                <a:t>SSM</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79" name="Rectangle 9"/>
            <p:cNvSpPr>
              <a:spLocks noChangeArrowheads="1"/>
            </p:cNvSpPr>
            <p:nvPr/>
          </p:nvSpPr>
          <p:spPr bwMode="auto">
            <a:xfrm>
              <a:off x="1312" y="790"/>
              <a:ext cx="324"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0" name="Rectangle 10"/>
            <p:cNvSpPr>
              <a:spLocks noChangeArrowheads="1"/>
            </p:cNvSpPr>
            <p:nvPr/>
          </p:nvSpPr>
          <p:spPr bwMode="auto">
            <a:xfrm>
              <a:off x="1312" y="790"/>
              <a:ext cx="324"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81" name="Rectangle 11"/>
            <p:cNvSpPr>
              <a:spLocks noChangeArrowheads="1"/>
            </p:cNvSpPr>
            <p:nvPr/>
          </p:nvSpPr>
          <p:spPr bwMode="auto">
            <a:xfrm>
              <a:off x="1303" y="780"/>
              <a:ext cx="165"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2" name="Rectangle 12"/>
            <p:cNvSpPr>
              <a:spLocks noChangeArrowheads="1"/>
            </p:cNvSpPr>
            <p:nvPr/>
          </p:nvSpPr>
          <p:spPr bwMode="auto">
            <a:xfrm>
              <a:off x="1468" y="780"/>
              <a:ext cx="3" cy="288"/>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3" name="Rectangle 13"/>
            <p:cNvSpPr>
              <a:spLocks noChangeArrowheads="1"/>
            </p:cNvSpPr>
            <p:nvPr/>
          </p:nvSpPr>
          <p:spPr bwMode="auto">
            <a:xfrm>
              <a:off x="1471" y="780"/>
              <a:ext cx="6"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4" name="Rectangle 14"/>
            <p:cNvSpPr>
              <a:spLocks noChangeArrowheads="1"/>
            </p:cNvSpPr>
            <p:nvPr/>
          </p:nvSpPr>
          <p:spPr bwMode="auto">
            <a:xfrm>
              <a:off x="1477" y="780"/>
              <a:ext cx="4" cy="288"/>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5" name="Rectangle 15"/>
            <p:cNvSpPr>
              <a:spLocks noChangeArrowheads="1"/>
            </p:cNvSpPr>
            <p:nvPr/>
          </p:nvSpPr>
          <p:spPr bwMode="auto">
            <a:xfrm>
              <a:off x="1481" y="780"/>
              <a:ext cx="3" cy="288"/>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6" name="Rectangle 16"/>
            <p:cNvSpPr>
              <a:spLocks noChangeArrowheads="1"/>
            </p:cNvSpPr>
            <p:nvPr/>
          </p:nvSpPr>
          <p:spPr bwMode="auto">
            <a:xfrm>
              <a:off x="1484" y="780"/>
              <a:ext cx="6" cy="288"/>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7" name="Rectangle 17"/>
            <p:cNvSpPr>
              <a:spLocks noChangeArrowheads="1"/>
            </p:cNvSpPr>
            <p:nvPr/>
          </p:nvSpPr>
          <p:spPr bwMode="auto">
            <a:xfrm>
              <a:off x="1490" y="780"/>
              <a:ext cx="4"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8" name="Rectangle 18"/>
            <p:cNvSpPr>
              <a:spLocks noChangeArrowheads="1"/>
            </p:cNvSpPr>
            <p:nvPr/>
          </p:nvSpPr>
          <p:spPr bwMode="auto">
            <a:xfrm>
              <a:off x="1494" y="780"/>
              <a:ext cx="3" cy="288"/>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89" name="Rectangle 19"/>
            <p:cNvSpPr>
              <a:spLocks noChangeArrowheads="1"/>
            </p:cNvSpPr>
            <p:nvPr/>
          </p:nvSpPr>
          <p:spPr bwMode="auto">
            <a:xfrm>
              <a:off x="1497" y="780"/>
              <a:ext cx="3" cy="288"/>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0" name="Rectangle 20"/>
            <p:cNvSpPr>
              <a:spLocks noChangeArrowheads="1"/>
            </p:cNvSpPr>
            <p:nvPr/>
          </p:nvSpPr>
          <p:spPr bwMode="auto">
            <a:xfrm>
              <a:off x="1500" y="780"/>
              <a:ext cx="3"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1" name="Rectangle 21"/>
            <p:cNvSpPr>
              <a:spLocks noChangeArrowheads="1"/>
            </p:cNvSpPr>
            <p:nvPr/>
          </p:nvSpPr>
          <p:spPr bwMode="auto">
            <a:xfrm>
              <a:off x="1503" y="780"/>
              <a:ext cx="7" cy="288"/>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2" name="Rectangle 22"/>
            <p:cNvSpPr>
              <a:spLocks noChangeArrowheads="1"/>
            </p:cNvSpPr>
            <p:nvPr/>
          </p:nvSpPr>
          <p:spPr bwMode="auto">
            <a:xfrm>
              <a:off x="1510" y="780"/>
              <a:ext cx="3" cy="288"/>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3" name="Rectangle 23"/>
            <p:cNvSpPr>
              <a:spLocks noChangeArrowheads="1"/>
            </p:cNvSpPr>
            <p:nvPr/>
          </p:nvSpPr>
          <p:spPr bwMode="auto">
            <a:xfrm>
              <a:off x="1513" y="780"/>
              <a:ext cx="3" cy="288"/>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4" name="Rectangle 24"/>
            <p:cNvSpPr>
              <a:spLocks noChangeArrowheads="1"/>
            </p:cNvSpPr>
            <p:nvPr/>
          </p:nvSpPr>
          <p:spPr bwMode="auto">
            <a:xfrm>
              <a:off x="1516" y="780"/>
              <a:ext cx="3"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5" name="Rectangle 25"/>
            <p:cNvSpPr>
              <a:spLocks noChangeArrowheads="1"/>
            </p:cNvSpPr>
            <p:nvPr/>
          </p:nvSpPr>
          <p:spPr bwMode="auto">
            <a:xfrm>
              <a:off x="1519" y="780"/>
              <a:ext cx="4" cy="288"/>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6" name="Rectangle 26"/>
            <p:cNvSpPr>
              <a:spLocks noChangeArrowheads="1"/>
            </p:cNvSpPr>
            <p:nvPr/>
          </p:nvSpPr>
          <p:spPr bwMode="auto">
            <a:xfrm>
              <a:off x="1523" y="780"/>
              <a:ext cx="3" cy="288"/>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7" name="Rectangle 27"/>
            <p:cNvSpPr>
              <a:spLocks noChangeArrowheads="1"/>
            </p:cNvSpPr>
            <p:nvPr/>
          </p:nvSpPr>
          <p:spPr bwMode="auto">
            <a:xfrm>
              <a:off x="1526" y="780"/>
              <a:ext cx="3"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8" name="Rectangle 28"/>
            <p:cNvSpPr>
              <a:spLocks noChangeArrowheads="1"/>
            </p:cNvSpPr>
            <p:nvPr/>
          </p:nvSpPr>
          <p:spPr bwMode="auto">
            <a:xfrm>
              <a:off x="1529" y="780"/>
              <a:ext cx="7" cy="288"/>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99" name="Rectangle 29"/>
            <p:cNvSpPr>
              <a:spLocks noChangeArrowheads="1"/>
            </p:cNvSpPr>
            <p:nvPr/>
          </p:nvSpPr>
          <p:spPr bwMode="auto">
            <a:xfrm>
              <a:off x="1536" y="780"/>
              <a:ext cx="3" cy="288"/>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0" name="Rectangle 30"/>
            <p:cNvSpPr>
              <a:spLocks noChangeArrowheads="1"/>
            </p:cNvSpPr>
            <p:nvPr/>
          </p:nvSpPr>
          <p:spPr bwMode="auto">
            <a:xfrm>
              <a:off x="1539" y="780"/>
              <a:ext cx="3" cy="288"/>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1" name="Rectangle 31"/>
            <p:cNvSpPr>
              <a:spLocks noChangeArrowheads="1"/>
            </p:cNvSpPr>
            <p:nvPr/>
          </p:nvSpPr>
          <p:spPr bwMode="auto">
            <a:xfrm>
              <a:off x="1542" y="780"/>
              <a:ext cx="3" cy="288"/>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2" name="Rectangle 32"/>
            <p:cNvSpPr>
              <a:spLocks noChangeArrowheads="1"/>
            </p:cNvSpPr>
            <p:nvPr/>
          </p:nvSpPr>
          <p:spPr bwMode="auto">
            <a:xfrm>
              <a:off x="1545" y="780"/>
              <a:ext cx="4"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3" name="Rectangle 33"/>
            <p:cNvSpPr>
              <a:spLocks noChangeArrowheads="1"/>
            </p:cNvSpPr>
            <p:nvPr/>
          </p:nvSpPr>
          <p:spPr bwMode="auto">
            <a:xfrm>
              <a:off x="1549" y="780"/>
              <a:ext cx="3" cy="288"/>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4" name="Rectangle 34"/>
            <p:cNvSpPr>
              <a:spLocks noChangeArrowheads="1"/>
            </p:cNvSpPr>
            <p:nvPr/>
          </p:nvSpPr>
          <p:spPr bwMode="auto">
            <a:xfrm>
              <a:off x="1552" y="780"/>
              <a:ext cx="3" cy="288"/>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5" name="Rectangle 35"/>
            <p:cNvSpPr>
              <a:spLocks noChangeArrowheads="1"/>
            </p:cNvSpPr>
            <p:nvPr/>
          </p:nvSpPr>
          <p:spPr bwMode="auto">
            <a:xfrm>
              <a:off x="1555" y="780"/>
              <a:ext cx="3" cy="288"/>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6" name="Rectangle 36"/>
            <p:cNvSpPr>
              <a:spLocks noChangeArrowheads="1"/>
            </p:cNvSpPr>
            <p:nvPr/>
          </p:nvSpPr>
          <p:spPr bwMode="auto">
            <a:xfrm>
              <a:off x="1558" y="780"/>
              <a:ext cx="4" cy="288"/>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7" name="Rectangle 37"/>
            <p:cNvSpPr>
              <a:spLocks noChangeArrowheads="1"/>
            </p:cNvSpPr>
            <p:nvPr/>
          </p:nvSpPr>
          <p:spPr bwMode="auto">
            <a:xfrm>
              <a:off x="1562" y="780"/>
              <a:ext cx="3" cy="288"/>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8" name="Rectangle 38"/>
            <p:cNvSpPr>
              <a:spLocks noChangeArrowheads="1"/>
            </p:cNvSpPr>
            <p:nvPr/>
          </p:nvSpPr>
          <p:spPr bwMode="auto">
            <a:xfrm>
              <a:off x="1565" y="780"/>
              <a:ext cx="3" cy="288"/>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9" name="Rectangle 39"/>
            <p:cNvSpPr>
              <a:spLocks noChangeArrowheads="1"/>
            </p:cNvSpPr>
            <p:nvPr/>
          </p:nvSpPr>
          <p:spPr bwMode="auto">
            <a:xfrm>
              <a:off x="1568" y="780"/>
              <a:ext cx="3" cy="288"/>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0" name="Rectangle 40"/>
            <p:cNvSpPr>
              <a:spLocks noChangeArrowheads="1"/>
            </p:cNvSpPr>
            <p:nvPr/>
          </p:nvSpPr>
          <p:spPr bwMode="auto">
            <a:xfrm>
              <a:off x="1571" y="780"/>
              <a:ext cx="3" cy="288"/>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1" name="Rectangle 41"/>
            <p:cNvSpPr>
              <a:spLocks noChangeArrowheads="1"/>
            </p:cNvSpPr>
            <p:nvPr/>
          </p:nvSpPr>
          <p:spPr bwMode="auto">
            <a:xfrm>
              <a:off x="1574" y="780"/>
              <a:ext cx="4" cy="288"/>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2" name="Rectangle 42"/>
            <p:cNvSpPr>
              <a:spLocks noChangeArrowheads="1"/>
            </p:cNvSpPr>
            <p:nvPr/>
          </p:nvSpPr>
          <p:spPr bwMode="auto">
            <a:xfrm>
              <a:off x="1578" y="780"/>
              <a:ext cx="3" cy="288"/>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3" name="Rectangle 43"/>
            <p:cNvSpPr>
              <a:spLocks noChangeArrowheads="1"/>
            </p:cNvSpPr>
            <p:nvPr/>
          </p:nvSpPr>
          <p:spPr bwMode="auto">
            <a:xfrm>
              <a:off x="1581" y="780"/>
              <a:ext cx="3" cy="288"/>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4" name="Rectangle 44"/>
            <p:cNvSpPr>
              <a:spLocks noChangeArrowheads="1"/>
            </p:cNvSpPr>
            <p:nvPr/>
          </p:nvSpPr>
          <p:spPr bwMode="auto">
            <a:xfrm>
              <a:off x="1584" y="780"/>
              <a:ext cx="7" cy="288"/>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5" name="Rectangle 45"/>
            <p:cNvSpPr>
              <a:spLocks noChangeArrowheads="1"/>
            </p:cNvSpPr>
            <p:nvPr/>
          </p:nvSpPr>
          <p:spPr bwMode="auto">
            <a:xfrm>
              <a:off x="1591" y="780"/>
              <a:ext cx="3" cy="288"/>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6" name="Rectangle 46"/>
            <p:cNvSpPr>
              <a:spLocks noChangeArrowheads="1"/>
            </p:cNvSpPr>
            <p:nvPr/>
          </p:nvSpPr>
          <p:spPr bwMode="auto">
            <a:xfrm>
              <a:off x="1594" y="780"/>
              <a:ext cx="6" cy="288"/>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7" name="Rectangle 47"/>
            <p:cNvSpPr>
              <a:spLocks noChangeArrowheads="1"/>
            </p:cNvSpPr>
            <p:nvPr/>
          </p:nvSpPr>
          <p:spPr bwMode="auto">
            <a:xfrm>
              <a:off x="1600" y="780"/>
              <a:ext cx="4" cy="288"/>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8" name="Rectangle 48"/>
            <p:cNvSpPr>
              <a:spLocks noChangeArrowheads="1"/>
            </p:cNvSpPr>
            <p:nvPr/>
          </p:nvSpPr>
          <p:spPr bwMode="auto">
            <a:xfrm>
              <a:off x="1604" y="780"/>
              <a:ext cx="6" cy="288"/>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9" name="Rectangle 49"/>
            <p:cNvSpPr>
              <a:spLocks noChangeArrowheads="1"/>
            </p:cNvSpPr>
            <p:nvPr/>
          </p:nvSpPr>
          <p:spPr bwMode="auto">
            <a:xfrm>
              <a:off x="1610" y="780"/>
              <a:ext cx="3" cy="288"/>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0" name="Rectangle 50"/>
            <p:cNvSpPr>
              <a:spLocks noChangeArrowheads="1"/>
            </p:cNvSpPr>
            <p:nvPr/>
          </p:nvSpPr>
          <p:spPr bwMode="auto">
            <a:xfrm>
              <a:off x="1613" y="780"/>
              <a:ext cx="4" cy="288"/>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1" name="Rectangle 51"/>
            <p:cNvSpPr>
              <a:spLocks noChangeArrowheads="1"/>
            </p:cNvSpPr>
            <p:nvPr/>
          </p:nvSpPr>
          <p:spPr bwMode="auto">
            <a:xfrm>
              <a:off x="1617" y="780"/>
              <a:ext cx="6" cy="288"/>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2" name="Rectangle 52"/>
            <p:cNvSpPr>
              <a:spLocks noChangeArrowheads="1"/>
            </p:cNvSpPr>
            <p:nvPr/>
          </p:nvSpPr>
          <p:spPr bwMode="auto">
            <a:xfrm>
              <a:off x="1623" y="780"/>
              <a:ext cx="3" cy="288"/>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3" name="Rectangle 53"/>
            <p:cNvSpPr>
              <a:spLocks noChangeArrowheads="1"/>
            </p:cNvSpPr>
            <p:nvPr/>
          </p:nvSpPr>
          <p:spPr bwMode="auto">
            <a:xfrm>
              <a:off x="1303" y="780"/>
              <a:ext cx="323" cy="288"/>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5" name="Rectangle 55"/>
            <p:cNvSpPr>
              <a:spLocks noChangeArrowheads="1"/>
            </p:cNvSpPr>
            <p:nvPr/>
          </p:nvSpPr>
          <p:spPr bwMode="auto">
            <a:xfrm>
              <a:off x="1325" y="862"/>
              <a:ext cx="2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Mapping</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26" name="Rectangle 56"/>
            <p:cNvSpPr>
              <a:spLocks noChangeArrowheads="1"/>
            </p:cNvSpPr>
            <p:nvPr/>
          </p:nvSpPr>
          <p:spPr bwMode="auto">
            <a:xfrm>
              <a:off x="1177" y="1259"/>
              <a:ext cx="595" cy="356"/>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7" name="Rectangle 57"/>
            <p:cNvSpPr>
              <a:spLocks noChangeArrowheads="1"/>
            </p:cNvSpPr>
            <p:nvPr/>
          </p:nvSpPr>
          <p:spPr bwMode="auto">
            <a:xfrm>
              <a:off x="1177" y="1259"/>
              <a:ext cx="595" cy="356"/>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8" name="Rectangle 58"/>
            <p:cNvSpPr>
              <a:spLocks noChangeArrowheads="1"/>
            </p:cNvSpPr>
            <p:nvPr/>
          </p:nvSpPr>
          <p:spPr bwMode="auto">
            <a:xfrm>
              <a:off x="1167" y="1249"/>
              <a:ext cx="310" cy="356"/>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29" name="Rectangle 59"/>
            <p:cNvSpPr>
              <a:spLocks noChangeArrowheads="1"/>
            </p:cNvSpPr>
            <p:nvPr/>
          </p:nvSpPr>
          <p:spPr bwMode="auto">
            <a:xfrm>
              <a:off x="1477" y="1249"/>
              <a:ext cx="17" cy="356"/>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0" name="Rectangle 60"/>
            <p:cNvSpPr>
              <a:spLocks noChangeArrowheads="1"/>
            </p:cNvSpPr>
            <p:nvPr/>
          </p:nvSpPr>
          <p:spPr bwMode="auto">
            <a:xfrm>
              <a:off x="1494" y="1249"/>
              <a:ext cx="13" cy="356"/>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1" name="Rectangle 61"/>
            <p:cNvSpPr>
              <a:spLocks noChangeArrowheads="1"/>
            </p:cNvSpPr>
            <p:nvPr/>
          </p:nvSpPr>
          <p:spPr bwMode="auto">
            <a:xfrm>
              <a:off x="1507" y="1249"/>
              <a:ext cx="16" cy="356"/>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2" name="Rectangle 62"/>
            <p:cNvSpPr>
              <a:spLocks noChangeArrowheads="1"/>
            </p:cNvSpPr>
            <p:nvPr/>
          </p:nvSpPr>
          <p:spPr bwMode="auto">
            <a:xfrm>
              <a:off x="1523" y="1249"/>
              <a:ext cx="13" cy="356"/>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3" name="Rectangle 63"/>
            <p:cNvSpPr>
              <a:spLocks noChangeArrowheads="1"/>
            </p:cNvSpPr>
            <p:nvPr/>
          </p:nvSpPr>
          <p:spPr bwMode="auto">
            <a:xfrm>
              <a:off x="1536" y="1249"/>
              <a:ext cx="16" cy="356"/>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4" name="Rectangle 64"/>
            <p:cNvSpPr>
              <a:spLocks noChangeArrowheads="1"/>
            </p:cNvSpPr>
            <p:nvPr/>
          </p:nvSpPr>
          <p:spPr bwMode="auto">
            <a:xfrm>
              <a:off x="1552" y="1249"/>
              <a:ext cx="16" cy="356"/>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5" name="Rectangle 65"/>
            <p:cNvSpPr>
              <a:spLocks noChangeArrowheads="1"/>
            </p:cNvSpPr>
            <p:nvPr/>
          </p:nvSpPr>
          <p:spPr bwMode="auto">
            <a:xfrm>
              <a:off x="1568" y="1249"/>
              <a:ext cx="13" cy="356"/>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6" name="Rectangle 66"/>
            <p:cNvSpPr>
              <a:spLocks noChangeArrowheads="1"/>
            </p:cNvSpPr>
            <p:nvPr/>
          </p:nvSpPr>
          <p:spPr bwMode="auto">
            <a:xfrm>
              <a:off x="1581" y="1249"/>
              <a:ext cx="16" cy="356"/>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7" name="Rectangle 67"/>
            <p:cNvSpPr>
              <a:spLocks noChangeArrowheads="1"/>
            </p:cNvSpPr>
            <p:nvPr/>
          </p:nvSpPr>
          <p:spPr bwMode="auto">
            <a:xfrm>
              <a:off x="1597" y="1249"/>
              <a:ext cx="13" cy="356"/>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8" name="Rectangle 68"/>
            <p:cNvSpPr>
              <a:spLocks noChangeArrowheads="1"/>
            </p:cNvSpPr>
            <p:nvPr/>
          </p:nvSpPr>
          <p:spPr bwMode="auto">
            <a:xfrm>
              <a:off x="1610" y="1249"/>
              <a:ext cx="16" cy="356"/>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9" name="Rectangle 69"/>
            <p:cNvSpPr>
              <a:spLocks noChangeArrowheads="1"/>
            </p:cNvSpPr>
            <p:nvPr/>
          </p:nvSpPr>
          <p:spPr bwMode="auto">
            <a:xfrm>
              <a:off x="1626" y="1249"/>
              <a:ext cx="13" cy="356"/>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0" name="Rectangle 70"/>
            <p:cNvSpPr>
              <a:spLocks noChangeArrowheads="1"/>
            </p:cNvSpPr>
            <p:nvPr/>
          </p:nvSpPr>
          <p:spPr bwMode="auto">
            <a:xfrm>
              <a:off x="1639" y="1249"/>
              <a:ext cx="10" cy="356"/>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1" name="Rectangle 71"/>
            <p:cNvSpPr>
              <a:spLocks noChangeArrowheads="1"/>
            </p:cNvSpPr>
            <p:nvPr/>
          </p:nvSpPr>
          <p:spPr bwMode="auto">
            <a:xfrm>
              <a:off x="1649" y="1249"/>
              <a:ext cx="13" cy="356"/>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2" name="Rectangle 72"/>
            <p:cNvSpPr>
              <a:spLocks noChangeArrowheads="1"/>
            </p:cNvSpPr>
            <p:nvPr/>
          </p:nvSpPr>
          <p:spPr bwMode="auto">
            <a:xfrm>
              <a:off x="1662" y="1249"/>
              <a:ext cx="16" cy="356"/>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3" name="Rectangle 73"/>
            <p:cNvSpPr>
              <a:spLocks noChangeArrowheads="1"/>
            </p:cNvSpPr>
            <p:nvPr/>
          </p:nvSpPr>
          <p:spPr bwMode="auto">
            <a:xfrm>
              <a:off x="1678" y="1249"/>
              <a:ext cx="16" cy="356"/>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4" name="Rectangle 74"/>
            <p:cNvSpPr>
              <a:spLocks noChangeArrowheads="1"/>
            </p:cNvSpPr>
            <p:nvPr/>
          </p:nvSpPr>
          <p:spPr bwMode="auto">
            <a:xfrm>
              <a:off x="1694" y="1249"/>
              <a:ext cx="20" cy="356"/>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5" name="Rectangle 75"/>
            <p:cNvSpPr>
              <a:spLocks noChangeArrowheads="1"/>
            </p:cNvSpPr>
            <p:nvPr/>
          </p:nvSpPr>
          <p:spPr bwMode="auto">
            <a:xfrm>
              <a:off x="1714" y="1249"/>
              <a:ext cx="16" cy="356"/>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6" name="Rectangle 76"/>
            <p:cNvSpPr>
              <a:spLocks noChangeArrowheads="1"/>
            </p:cNvSpPr>
            <p:nvPr/>
          </p:nvSpPr>
          <p:spPr bwMode="auto">
            <a:xfrm>
              <a:off x="1730" y="1249"/>
              <a:ext cx="16" cy="356"/>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7" name="Rectangle 77"/>
            <p:cNvSpPr>
              <a:spLocks noChangeArrowheads="1"/>
            </p:cNvSpPr>
            <p:nvPr/>
          </p:nvSpPr>
          <p:spPr bwMode="auto">
            <a:xfrm>
              <a:off x="1746" y="1249"/>
              <a:ext cx="13" cy="356"/>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8" name="Rectangle 78"/>
            <p:cNvSpPr>
              <a:spLocks noChangeArrowheads="1"/>
            </p:cNvSpPr>
            <p:nvPr/>
          </p:nvSpPr>
          <p:spPr bwMode="auto">
            <a:xfrm>
              <a:off x="1759" y="1249"/>
              <a:ext cx="3" cy="356"/>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9" name="Rectangle 79"/>
            <p:cNvSpPr>
              <a:spLocks noChangeArrowheads="1"/>
            </p:cNvSpPr>
            <p:nvPr/>
          </p:nvSpPr>
          <p:spPr bwMode="auto">
            <a:xfrm>
              <a:off x="1167" y="1249"/>
              <a:ext cx="595" cy="356"/>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1" name="Rectangle 81"/>
            <p:cNvSpPr>
              <a:spLocks noChangeArrowheads="1"/>
            </p:cNvSpPr>
            <p:nvPr/>
          </p:nvSpPr>
          <p:spPr bwMode="auto">
            <a:xfrm>
              <a:off x="1280" y="1277"/>
              <a:ext cx="37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MappingEntry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52" name="Line 82"/>
            <p:cNvSpPr>
              <a:spLocks noChangeShapeType="1"/>
            </p:cNvSpPr>
            <p:nvPr/>
          </p:nvSpPr>
          <p:spPr bwMode="auto">
            <a:xfrm>
              <a:off x="1167" y="1369"/>
              <a:ext cx="595"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3" name="Rectangle 83"/>
            <p:cNvSpPr>
              <a:spLocks noChangeArrowheads="1"/>
            </p:cNvSpPr>
            <p:nvPr/>
          </p:nvSpPr>
          <p:spPr bwMode="auto">
            <a:xfrm>
              <a:off x="1183" y="1382"/>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4" name="Rectangle 84"/>
            <p:cNvSpPr>
              <a:spLocks noChangeArrowheads="1"/>
            </p:cNvSpPr>
            <p:nvPr/>
          </p:nvSpPr>
          <p:spPr bwMode="auto">
            <a:xfrm>
              <a:off x="1238" y="1382"/>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5" name="Line 85"/>
            <p:cNvSpPr>
              <a:spLocks noChangeShapeType="1"/>
            </p:cNvSpPr>
            <p:nvPr/>
          </p:nvSpPr>
          <p:spPr bwMode="auto">
            <a:xfrm>
              <a:off x="1238" y="1421"/>
              <a:ext cx="20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6" name="Rectangle 86"/>
            <p:cNvSpPr>
              <a:spLocks noChangeArrowheads="1"/>
            </p:cNvSpPr>
            <p:nvPr/>
          </p:nvSpPr>
          <p:spPr bwMode="auto">
            <a:xfrm>
              <a:off x="1183" y="1424"/>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7" name="Rectangle 87"/>
            <p:cNvSpPr>
              <a:spLocks noChangeArrowheads="1"/>
            </p:cNvSpPr>
            <p:nvPr/>
          </p:nvSpPr>
          <p:spPr bwMode="auto">
            <a:xfrm>
              <a:off x="1238" y="1424"/>
              <a:ext cx="18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58" name="Line 88"/>
            <p:cNvSpPr>
              <a:spLocks noChangeShapeType="1"/>
            </p:cNvSpPr>
            <p:nvPr/>
          </p:nvSpPr>
          <p:spPr bwMode="auto">
            <a:xfrm>
              <a:off x="1238" y="1463"/>
              <a:ext cx="19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59" name="Rectangle 89"/>
            <p:cNvSpPr>
              <a:spLocks noChangeArrowheads="1"/>
            </p:cNvSpPr>
            <p:nvPr/>
          </p:nvSpPr>
          <p:spPr bwMode="auto">
            <a:xfrm>
              <a:off x="1183" y="1466"/>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60" name="Rectangle 90"/>
            <p:cNvSpPr>
              <a:spLocks noChangeArrowheads="1"/>
            </p:cNvSpPr>
            <p:nvPr/>
          </p:nvSpPr>
          <p:spPr bwMode="auto">
            <a:xfrm>
              <a:off x="1238" y="1466"/>
              <a:ext cx="45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261" name="Line 91"/>
            <p:cNvSpPr>
              <a:spLocks noChangeShapeType="1"/>
            </p:cNvSpPr>
            <p:nvPr/>
          </p:nvSpPr>
          <p:spPr bwMode="auto">
            <a:xfrm>
              <a:off x="1238" y="1505"/>
              <a:ext cx="511"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62" name="Rectangle 92"/>
            <p:cNvSpPr>
              <a:spLocks noChangeArrowheads="1"/>
            </p:cNvSpPr>
            <p:nvPr/>
          </p:nvSpPr>
          <p:spPr bwMode="auto">
            <a:xfrm>
              <a:off x="1329" y="1812"/>
              <a:ext cx="288" cy="139"/>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3" name="Rectangle 93"/>
            <p:cNvSpPr>
              <a:spLocks noChangeArrowheads="1"/>
            </p:cNvSpPr>
            <p:nvPr/>
          </p:nvSpPr>
          <p:spPr bwMode="auto">
            <a:xfrm>
              <a:off x="1329" y="1812"/>
              <a:ext cx="288" cy="139"/>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64" name="Rectangle 94"/>
            <p:cNvSpPr>
              <a:spLocks noChangeArrowheads="1"/>
            </p:cNvSpPr>
            <p:nvPr/>
          </p:nvSpPr>
          <p:spPr bwMode="auto">
            <a:xfrm>
              <a:off x="1319" y="1803"/>
              <a:ext cx="149" cy="139"/>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5" name="Rectangle 95"/>
            <p:cNvSpPr>
              <a:spLocks noChangeArrowheads="1"/>
            </p:cNvSpPr>
            <p:nvPr/>
          </p:nvSpPr>
          <p:spPr bwMode="auto">
            <a:xfrm>
              <a:off x="1468" y="1803"/>
              <a:ext cx="3" cy="139"/>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6" name="Rectangle 96"/>
            <p:cNvSpPr>
              <a:spLocks noChangeArrowheads="1"/>
            </p:cNvSpPr>
            <p:nvPr/>
          </p:nvSpPr>
          <p:spPr bwMode="auto">
            <a:xfrm>
              <a:off x="1471" y="1803"/>
              <a:ext cx="3" cy="139"/>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7" name="Rectangle 97"/>
            <p:cNvSpPr>
              <a:spLocks noChangeArrowheads="1"/>
            </p:cNvSpPr>
            <p:nvPr/>
          </p:nvSpPr>
          <p:spPr bwMode="auto">
            <a:xfrm>
              <a:off x="1474" y="1803"/>
              <a:ext cx="3" cy="139"/>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8" name="Rectangle 98"/>
            <p:cNvSpPr>
              <a:spLocks noChangeArrowheads="1"/>
            </p:cNvSpPr>
            <p:nvPr/>
          </p:nvSpPr>
          <p:spPr bwMode="auto">
            <a:xfrm>
              <a:off x="1477" y="1803"/>
              <a:ext cx="4" cy="139"/>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9" name="Rectangle 99"/>
            <p:cNvSpPr>
              <a:spLocks noChangeArrowheads="1"/>
            </p:cNvSpPr>
            <p:nvPr/>
          </p:nvSpPr>
          <p:spPr bwMode="auto">
            <a:xfrm>
              <a:off x="1481" y="1803"/>
              <a:ext cx="3" cy="139"/>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0" name="Rectangle 100"/>
            <p:cNvSpPr>
              <a:spLocks noChangeArrowheads="1"/>
            </p:cNvSpPr>
            <p:nvPr/>
          </p:nvSpPr>
          <p:spPr bwMode="auto">
            <a:xfrm>
              <a:off x="1484" y="1803"/>
              <a:ext cx="6" cy="139"/>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1" name="Rectangle 101"/>
            <p:cNvSpPr>
              <a:spLocks noChangeArrowheads="1"/>
            </p:cNvSpPr>
            <p:nvPr/>
          </p:nvSpPr>
          <p:spPr bwMode="auto">
            <a:xfrm>
              <a:off x="1490" y="1803"/>
              <a:ext cx="4" cy="139"/>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2" name="Rectangle 102"/>
            <p:cNvSpPr>
              <a:spLocks noChangeArrowheads="1"/>
            </p:cNvSpPr>
            <p:nvPr/>
          </p:nvSpPr>
          <p:spPr bwMode="auto">
            <a:xfrm>
              <a:off x="1494" y="1803"/>
              <a:ext cx="3" cy="139"/>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3" name="Rectangle 103"/>
            <p:cNvSpPr>
              <a:spLocks noChangeArrowheads="1"/>
            </p:cNvSpPr>
            <p:nvPr/>
          </p:nvSpPr>
          <p:spPr bwMode="auto">
            <a:xfrm>
              <a:off x="1497" y="1803"/>
              <a:ext cx="6" cy="139"/>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4" name="Rectangle 104"/>
            <p:cNvSpPr>
              <a:spLocks noChangeArrowheads="1"/>
            </p:cNvSpPr>
            <p:nvPr/>
          </p:nvSpPr>
          <p:spPr bwMode="auto">
            <a:xfrm>
              <a:off x="1503" y="1803"/>
              <a:ext cx="4" cy="139"/>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5" name="Rectangle 105"/>
            <p:cNvSpPr>
              <a:spLocks noChangeArrowheads="1"/>
            </p:cNvSpPr>
            <p:nvPr/>
          </p:nvSpPr>
          <p:spPr bwMode="auto">
            <a:xfrm>
              <a:off x="1507" y="1803"/>
              <a:ext cx="3" cy="139"/>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6" name="Rectangle 106"/>
            <p:cNvSpPr>
              <a:spLocks noChangeArrowheads="1"/>
            </p:cNvSpPr>
            <p:nvPr/>
          </p:nvSpPr>
          <p:spPr bwMode="auto">
            <a:xfrm>
              <a:off x="1510" y="1803"/>
              <a:ext cx="3" cy="139"/>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7" name="Rectangle 107"/>
            <p:cNvSpPr>
              <a:spLocks noChangeArrowheads="1"/>
            </p:cNvSpPr>
            <p:nvPr/>
          </p:nvSpPr>
          <p:spPr bwMode="auto">
            <a:xfrm>
              <a:off x="1513" y="1803"/>
              <a:ext cx="3" cy="139"/>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8" name="Rectangle 108"/>
            <p:cNvSpPr>
              <a:spLocks noChangeArrowheads="1"/>
            </p:cNvSpPr>
            <p:nvPr/>
          </p:nvSpPr>
          <p:spPr bwMode="auto">
            <a:xfrm>
              <a:off x="1516" y="1803"/>
              <a:ext cx="3" cy="139"/>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9" name="Rectangle 109"/>
            <p:cNvSpPr>
              <a:spLocks noChangeArrowheads="1"/>
            </p:cNvSpPr>
            <p:nvPr/>
          </p:nvSpPr>
          <p:spPr bwMode="auto">
            <a:xfrm>
              <a:off x="1519" y="1803"/>
              <a:ext cx="4" cy="139"/>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0" name="Rectangle 110"/>
            <p:cNvSpPr>
              <a:spLocks noChangeArrowheads="1"/>
            </p:cNvSpPr>
            <p:nvPr/>
          </p:nvSpPr>
          <p:spPr bwMode="auto">
            <a:xfrm>
              <a:off x="1523" y="1803"/>
              <a:ext cx="3" cy="139"/>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1" name="Rectangle 111"/>
            <p:cNvSpPr>
              <a:spLocks noChangeArrowheads="1"/>
            </p:cNvSpPr>
            <p:nvPr/>
          </p:nvSpPr>
          <p:spPr bwMode="auto">
            <a:xfrm>
              <a:off x="1526" y="1803"/>
              <a:ext cx="3" cy="139"/>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2" name="Rectangle 112"/>
            <p:cNvSpPr>
              <a:spLocks noChangeArrowheads="1"/>
            </p:cNvSpPr>
            <p:nvPr/>
          </p:nvSpPr>
          <p:spPr bwMode="auto">
            <a:xfrm>
              <a:off x="1529" y="1803"/>
              <a:ext cx="3" cy="139"/>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3" name="Rectangle 113"/>
            <p:cNvSpPr>
              <a:spLocks noChangeArrowheads="1"/>
            </p:cNvSpPr>
            <p:nvPr/>
          </p:nvSpPr>
          <p:spPr bwMode="auto">
            <a:xfrm>
              <a:off x="1532" y="1803"/>
              <a:ext cx="4" cy="139"/>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4" name="Rectangle 114"/>
            <p:cNvSpPr>
              <a:spLocks noChangeArrowheads="1"/>
            </p:cNvSpPr>
            <p:nvPr/>
          </p:nvSpPr>
          <p:spPr bwMode="auto">
            <a:xfrm>
              <a:off x="1536" y="1803"/>
              <a:ext cx="3" cy="139"/>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5" name="Rectangle 115"/>
            <p:cNvSpPr>
              <a:spLocks noChangeArrowheads="1"/>
            </p:cNvSpPr>
            <p:nvPr/>
          </p:nvSpPr>
          <p:spPr bwMode="auto">
            <a:xfrm>
              <a:off x="1539" y="1803"/>
              <a:ext cx="3" cy="139"/>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6" name="Rectangle 116"/>
            <p:cNvSpPr>
              <a:spLocks noChangeArrowheads="1"/>
            </p:cNvSpPr>
            <p:nvPr/>
          </p:nvSpPr>
          <p:spPr bwMode="auto">
            <a:xfrm>
              <a:off x="1542" y="1803"/>
              <a:ext cx="3" cy="139"/>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7" name="Rectangle 117"/>
            <p:cNvSpPr>
              <a:spLocks noChangeArrowheads="1"/>
            </p:cNvSpPr>
            <p:nvPr/>
          </p:nvSpPr>
          <p:spPr bwMode="auto">
            <a:xfrm>
              <a:off x="1545" y="1803"/>
              <a:ext cx="4" cy="139"/>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8" name="Rectangle 118"/>
            <p:cNvSpPr>
              <a:spLocks noChangeArrowheads="1"/>
            </p:cNvSpPr>
            <p:nvPr/>
          </p:nvSpPr>
          <p:spPr bwMode="auto">
            <a:xfrm>
              <a:off x="1549" y="1803"/>
              <a:ext cx="3" cy="139"/>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9" name="Rectangle 119"/>
            <p:cNvSpPr>
              <a:spLocks noChangeArrowheads="1"/>
            </p:cNvSpPr>
            <p:nvPr/>
          </p:nvSpPr>
          <p:spPr bwMode="auto">
            <a:xfrm>
              <a:off x="1552" y="1803"/>
              <a:ext cx="3" cy="139"/>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0" name="Rectangle 120"/>
            <p:cNvSpPr>
              <a:spLocks noChangeArrowheads="1"/>
            </p:cNvSpPr>
            <p:nvPr/>
          </p:nvSpPr>
          <p:spPr bwMode="auto">
            <a:xfrm>
              <a:off x="1555" y="1803"/>
              <a:ext cx="3" cy="139"/>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1" name="Rectangle 121"/>
            <p:cNvSpPr>
              <a:spLocks noChangeArrowheads="1"/>
            </p:cNvSpPr>
            <p:nvPr/>
          </p:nvSpPr>
          <p:spPr bwMode="auto">
            <a:xfrm>
              <a:off x="1558" y="1803"/>
              <a:ext cx="7" cy="139"/>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2" name="Rectangle 122"/>
            <p:cNvSpPr>
              <a:spLocks noChangeArrowheads="1"/>
            </p:cNvSpPr>
            <p:nvPr/>
          </p:nvSpPr>
          <p:spPr bwMode="auto">
            <a:xfrm>
              <a:off x="1565" y="1803"/>
              <a:ext cx="3" cy="139"/>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3" name="Rectangle 123"/>
            <p:cNvSpPr>
              <a:spLocks noChangeArrowheads="1"/>
            </p:cNvSpPr>
            <p:nvPr/>
          </p:nvSpPr>
          <p:spPr bwMode="auto">
            <a:xfrm>
              <a:off x="1568" y="1803"/>
              <a:ext cx="3" cy="139"/>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4" name="Rectangle 124"/>
            <p:cNvSpPr>
              <a:spLocks noChangeArrowheads="1"/>
            </p:cNvSpPr>
            <p:nvPr/>
          </p:nvSpPr>
          <p:spPr bwMode="auto">
            <a:xfrm>
              <a:off x="1571" y="1803"/>
              <a:ext cx="3" cy="139"/>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5" name="Rectangle 125"/>
            <p:cNvSpPr>
              <a:spLocks noChangeArrowheads="1"/>
            </p:cNvSpPr>
            <p:nvPr/>
          </p:nvSpPr>
          <p:spPr bwMode="auto">
            <a:xfrm>
              <a:off x="1574" y="1803"/>
              <a:ext cx="4" cy="139"/>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6" name="Rectangle 126"/>
            <p:cNvSpPr>
              <a:spLocks noChangeArrowheads="1"/>
            </p:cNvSpPr>
            <p:nvPr/>
          </p:nvSpPr>
          <p:spPr bwMode="auto">
            <a:xfrm>
              <a:off x="1578" y="1803"/>
              <a:ext cx="6" cy="139"/>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7" name="Rectangle 127"/>
            <p:cNvSpPr>
              <a:spLocks noChangeArrowheads="1"/>
            </p:cNvSpPr>
            <p:nvPr/>
          </p:nvSpPr>
          <p:spPr bwMode="auto">
            <a:xfrm>
              <a:off x="1584" y="1803"/>
              <a:ext cx="3" cy="139"/>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8" name="Rectangle 128"/>
            <p:cNvSpPr>
              <a:spLocks noChangeArrowheads="1"/>
            </p:cNvSpPr>
            <p:nvPr/>
          </p:nvSpPr>
          <p:spPr bwMode="auto">
            <a:xfrm>
              <a:off x="1587" y="1803"/>
              <a:ext cx="7" cy="139"/>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9" name="Rectangle 129"/>
            <p:cNvSpPr>
              <a:spLocks noChangeArrowheads="1"/>
            </p:cNvSpPr>
            <p:nvPr/>
          </p:nvSpPr>
          <p:spPr bwMode="auto">
            <a:xfrm>
              <a:off x="1594" y="1803"/>
              <a:ext cx="3" cy="139"/>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0" name="Rectangle 130"/>
            <p:cNvSpPr>
              <a:spLocks noChangeArrowheads="1"/>
            </p:cNvSpPr>
            <p:nvPr/>
          </p:nvSpPr>
          <p:spPr bwMode="auto">
            <a:xfrm>
              <a:off x="1597" y="1803"/>
              <a:ext cx="3" cy="139"/>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1" name="Rectangle 131"/>
            <p:cNvSpPr>
              <a:spLocks noChangeArrowheads="1"/>
            </p:cNvSpPr>
            <p:nvPr/>
          </p:nvSpPr>
          <p:spPr bwMode="auto">
            <a:xfrm>
              <a:off x="1600" y="1803"/>
              <a:ext cx="4" cy="139"/>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2" name="Rectangle 132"/>
            <p:cNvSpPr>
              <a:spLocks noChangeArrowheads="1"/>
            </p:cNvSpPr>
            <p:nvPr/>
          </p:nvSpPr>
          <p:spPr bwMode="auto">
            <a:xfrm>
              <a:off x="1604" y="1803"/>
              <a:ext cx="3" cy="139"/>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3" name="Rectangle 133"/>
            <p:cNvSpPr>
              <a:spLocks noChangeArrowheads="1"/>
            </p:cNvSpPr>
            <p:nvPr/>
          </p:nvSpPr>
          <p:spPr bwMode="auto">
            <a:xfrm>
              <a:off x="1319" y="1803"/>
              <a:ext cx="288" cy="139"/>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05" name="Rectangle 135"/>
            <p:cNvSpPr>
              <a:spLocks noChangeArrowheads="1"/>
            </p:cNvSpPr>
            <p:nvPr/>
          </p:nvSpPr>
          <p:spPr bwMode="auto">
            <a:xfrm>
              <a:off x="1345" y="1816"/>
              <a:ext cx="2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Transfor</a:t>
              </a:r>
              <a:r>
                <a:rPr kumimoji="0" lang="de-DE" altLang="de-DE" sz="700" b="1" i="0" u="none" strike="noStrike" cap="none" normalizeH="0" baseline="0" dirty="0">
                  <a:ln>
                    <a:noFill/>
                  </a:ln>
                  <a:solidFill>
                    <a:srgbClr val="000000"/>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06" name="Rectangle 136"/>
            <p:cNvSpPr>
              <a:spLocks noChangeArrowheads="1"/>
            </p:cNvSpPr>
            <p:nvPr/>
          </p:nvSpPr>
          <p:spPr bwMode="auto">
            <a:xfrm>
              <a:off x="614" y="2146"/>
              <a:ext cx="359"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7" name="Rectangle 137"/>
            <p:cNvSpPr>
              <a:spLocks noChangeArrowheads="1"/>
            </p:cNvSpPr>
            <p:nvPr/>
          </p:nvSpPr>
          <p:spPr bwMode="auto">
            <a:xfrm>
              <a:off x="614" y="2146"/>
              <a:ext cx="359"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08" name="Rectangle 138"/>
            <p:cNvSpPr>
              <a:spLocks noChangeArrowheads="1"/>
            </p:cNvSpPr>
            <p:nvPr/>
          </p:nvSpPr>
          <p:spPr bwMode="auto">
            <a:xfrm>
              <a:off x="604" y="2136"/>
              <a:ext cx="184"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9" name="Rectangle 139"/>
            <p:cNvSpPr>
              <a:spLocks noChangeArrowheads="1"/>
            </p:cNvSpPr>
            <p:nvPr/>
          </p:nvSpPr>
          <p:spPr bwMode="auto">
            <a:xfrm>
              <a:off x="788" y="2136"/>
              <a:ext cx="4" cy="288"/>
            </a:xfrm>
            <a:prstGeom prst="rect">
              <a:avLst/>
            </a:prstGeom>
            <a:solidFill>
              <a:srgbClr val="FC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0" name="Rectangle 140"/>
            <p:cNvSpPr>
              <a:spLocks noChangeArrowheads="1"/>
            </p:cNvSpPr>
            <p:nvPr/>
          </p:nvSpPr>
          <p:spPr bwMode="auto">
            <a:xfrm>
              <a:off x="792" y="2136"/>
              <a:ext cx="3"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1" name="Rectangle 141"/>
            <p:cNvSpPr>
              <a:spLocks noChangeArrowheads="1"/>
            </p:cNvSpPr>
            <p:nvPr/>
          </p:nvSpPr>
          <p:spPr bwMode="auto">
            <a:xfrm>
              <a:off x="795" y="2136"/>
              <a:ext cx="6" cy="288"/>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2" name="Rectangle 142"/>
            <p:cNvSpPr>
              <a:spLocks noChangeArrowheads="1"/>
            </p:cNvSpPr>
            <p:nvPr/>
          </p:nvSpPr>
          <p:spPr bwMode="auto">
            <a:xfrm>
              <a:off x="801" y="2136"/>
              <a:ext cx="3" cy="288"/>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3" name="Rectangle 143"/>
            <p:cNvSpPr>
              <a:spLocks noChangeArrowheads="1"/>
            </p:cNvSpPr>
            <p:nvPr/>
          </p:nvSpPr>
          <p:spPr bwMode="auto">
            <a:xfrm>
              <a:off x="804" y="2136"/>
              <a:ext cx="7" cy="288"/>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4" name="Rectangle 144"/>
            <p:cNvSpPr>
              <a:spLocks noChangeArrowheads="1"/>
            </p:cNvSpPr>
            <p:nvPr/>
          </p:nvSpPr>
          <p:spPr bwMode="auto">
            <a:xfrm>
              <a:off x="811" y="2136"/>
              <a:ext cx="6"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5" name="Rectangle 145"/>
            <p:cNvSpPr>
              <a:spLocks noChangeArrowheads="1"/>
            </p:cNvSpPr>
            <p:nvPr/>
          </p:nvSpPr>
          <p:spPr bwMode="auto">
            <a:xfrm>
              <a:off x="817" y="2136"/>
              <a:ext cx="4" cy="288"/>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6" name="Rectangle 146"/>
            <p:cNvSpPr>
              <a:spLocks noChangeArrowheads="1"/>
            </p:cNvSpPr>
            <p:nvPr/>
          </p:nvSpPr>
          <p:spPr bwMode="auto">
            <a:xfrm>
              <a:off x="821" y="2136"/>
              <a:ext cx="6"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7" name="Rectangle 147"/>
            <p:cNvSpPr>
              <a:spLocks noChangeArrowheads="1"/>
            </p:cNvSpPr>
            <p:nvPr/>
          </p:nvSpPr>
          <p:spPr bwMode="auto">
            <a:xfrm>
              <a:off x="827" y="2136"/>
              <a:ext cx="7" cy="288"/>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8" name="Rectangle 148"/>
            <p:cNvSpPr>
              <a:spLocks noChangeArrowheads="1"/>
            </p:cNvSpPr>
            <p:nvPr/>
          </p:nvSpPr>
          <p:spPr bwMode="auto">
            <a:xfrm>
              <a:off x="834" y="2136"/>
              <a:ext cx="3" cy="288"/>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9" name="Rectangle 149"/>
            <p:cNvSpPr>
              <a:spLocks noChangeArrowheads="1"/>
            </p:cNvSpPr>
            <p:nvPr/>
          </p:nvSpPr>
          <p:spPr bwMode="auto">
            <a:xfrm>
              <a:off x="837" y="2136"/>
              <a:ext cx="3" cy="288"/>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0" name="Rectangle 150"/>
            <p:cNvSpPr>
              <a:spLocks noChangeArrowheads="1"/>
            </p:cNvSpPr>
            <p:nvPr/>
          </p:nvSpPr>
          <p:spPr bwMode="auto">
            <a:xfrm>
              <a:off x="840" y="2136"/>
              <a:ext cx="7"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1" name="Rectangle 151"/>
            <p:cNvSpPr>
              <a:spLocks noChangeArrowheads="1"/>
            </p:cNvSpPr>
            <p:nvPr/>
          </p:nvSpPr>
          <p:spPr bwMode="auto">
            <a:xfrm>
              <a:off x="847" y="2136"/>
              <a:ext cx="3" cy="288"/>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2" name="Rectangle 152"/>
            <p:cNvSpPr>
              <a:spLocks noChangeArrowheads="1"/>
            </p:cNvSpPr>
            <p:nvPr/>
          </p:nvSpPr>
          <p:spPr bwMode="auto">
            <a:xfrm>
              <a:off x="850" y="2136"/>
              <a:ext cx="6"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3" name="Rectangle 153"/>
            <p:cNvSpPr>
              <a:spLocks noChangeArrowheads="1"/>
            </p:cNvSpPr>
            <p:nvPr/>
          </p:nvSpPr>
          <p:spPr bwMode="auto">
            <a:xfrm>
              <a:off x="856" y="2136"/>
              <a:ext cx="3" cy="288"/>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4" name="Rectangle 154"/>
            <p:cNvSpPr>
              <a:spLocks noChangeArrowheads="1"/>
            </p:cNvSpPr>
            <p:nvPr/>
          </p:nvSpPr>
          <p:spPr bwMode="auto">
            <a:xfrm>
              <a:off x="859" y="2136"/>
              <a:ext cx="4" cy="288"/>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5" name="Rectangle 155"/>
            <p:cNvSpPr>
              <a:spLocks noChangeArrowheads="1"/>
            </p:cNvSpPr>
            <p:nvPr/>
          </p:nvSpPr>
          <p:spPr bwMode="auto">
            <a:xfrm>
              <a:off x="863" y="2136"/>
              <a:ext cx="3" cy="288"/>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6" name="Rectangle 156"/>
            <p:cNvSpPr>
              <a:spLocks noChangeArrowheads="1"/>
            </p:cNvSpPr>
            <p:nvPr/>
          </p:nvSpPr>
          <p:spPr bwMode="auto">
            <a:xfrm>
              <a:off x="866" y="2136"/>
              <a:ext cx="6" cy="288"/>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7" name="Rectangle 157"/>
            <p:cNvSpPr>
              <a:spLocks noChangeArrowheads="1"/>
            </p:cNvSpPr>
            <p:nvPr/>
          </p:nvSpPr>
          <p:spPr bwMode="auto">
            <a:xfrm>
              <a:off x="872" y="2136"/>
              <a:ext cx="4"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8" name="Rectangle 158"/>
            <p:cNvSpPr>
              <a:spLocks noChangeArrowheads="1"/>
            </p:cNvSpPr>
            <p:nvPr/>
          </p:nvSpPr>
          <p:spPr bwMode="auto">
            <a:xfrm>
              <a:off x="876" y="2136"/>
              <a:ext cx="3" cy="288"/>
            </a:xfrm>
            <a:prstGeom prst="rect">
              <a:avLst/>
            </a:prstGeom>
            <a:solidFill>
              <a:srgbClr val="F2E5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9" name="Rectangle 159"/>
            <p:cNvSpPr>
              <a:spLocks noChangeArrowheads="1"/>
            </p:cNvSpPr>
            <p:nvPr/>
          </p:nvSpPr>
          <p:spPr bwMode="auto">
            <a:xfrm>
              <a:off x="879" y="2136"/>
              <a:ext cx="3" cy="288"/>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0" name="Rectangle 160"/>
            <p:cNvSpPr>
              <a:spLocks noChangeArrowheads="1"/>
            </p:cNvSpPr>
            <p:nvPr/>
          </p:nvSpPr>
          <p:spPr bwMode="auto">
            <a:xfrm>
              <a:off x="882" y="2136"/>
              <a:ext cx="3" cy="288"/>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1" name="Rectangle 161"/>
            <p:cNvSpPr>
              <a:spLocks noChangeArrowheads="1"/>
            </p:cNvSpPr>
            <p:nvPr/>
          </p:nvSpPr>
          <p:spPr bwMode="auto">
            <a:xfrm>
              <a:off x="885" y="2136"/>
              <a:ext cx="4" cy="288"/>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2" name="Rectangle 162"/>
            <p:cNvSpPr>
              <a:spLocks noChangeArrowheads="1"/>
            </p:cNvSpPr>
            <p:nvPr/>
          </p:nvSpPr>
          <p:spPr bwMode="auto">
            <a:xfrm>
              <a:off x="889" y="2136"/>
              <a:ext cx="3" cy="288"/>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3" name="Rectangle 163"/>
            <p:cNvSpPr>
              <a:spLocks noChangeArrowheads="1"/>
            </p:cNvSpPr>
            <p:nvPr/>
          </p:nvSpPr>
          <p:spPr bwMode="auto">
            <a:xfrm>
              <a:off x="892" y="2136"/>
              <a:ext cx="3" cy="288"/>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4" name="Rectangle 164"/>
            <p:cNvSpPr>
              <a:spLocks noChangeArrowheads="1"/>
            </p:cNvSpPr>
            <p:nvPr/>
          </p:nvSpPr>
          <p:spPr bwMode="auto">
            <a:xfrm>
              <a:off x="895" y="2136"/>
              <a:ext cx="3" cy="288"/>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5" name="Rectangle 165"/>
            <p:cNvSpPr>
              <a:spLocks noChangeArrowheads="1"/>
            </p:cNvSpPr>
            <p:nvPr/>
          </p:nvSpPr>
          <p:spPr bwMode="auto">
            <a:xfrm>
              <a:off x="898" y="2136"/>
              <a:ext cx="4" cy="288"/>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6" name="Rectangle 166"/>
            <p:cNvSpPr>
              <a:spLocks noChangeArrowheads="1"/>
            </p:cNvSpPr>
            <p:nvPr/>
          </p:nvSpPr>
          <p:spPr bwMode="auto">
            <a:xfrm>
              <a:off x="902" y="2136"/>
              <a:ext cx="3" cy="288"/>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7" name="Rectangle 167"/>
            <p:cNvSpPr>
              <a:spLocks noChangeArrowheads="1"/>
            </p:cNvSpPr>
            <p:nvPr/>
          </p:nvSpPr>
          <p:spPr bwMode="auto">
            <a:xfrm>
              <a:off x="905" y="2136"/>
              <a:ext cx="3" cy="288"/>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8" name="Rectangle 168"/>
            <p:cNvSpPr>
              <a:spLocks noChangeArrowheads="1"/>
            </p:cNvSpPr>
            <p:nvPr/>
          </p:nvSpPr>
          <p:spPr bwMode="auto">
            <a:xfrm>
              <a:off x="908" y="2136"/>
              <a:ext cx="6" cy="288"/>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9" name="Rectangle 169"/>
            <p:cNvSpPr>
              <a:spLocks noChangeArrowheads="1"/>
            </p:cNvSpPr>
            <p:nvPr/>
          </p:nvSpPr>
          <p:spPr bwMode="auto">
            <a:xfrm>
              <a:off x="914" y="2136"/>
              <a:ext cx="4" cy="288"/>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0" name="Rectangle 170"/>
            <p:cNvSpPr>
              <a:spLocks noChangeArrowheads="1"/>
            </p:cNvSpPr>
            <p:nvPr/>
          </p:nvSpPr>
          <p:spPr bwMode="auto">
            <a:xfrm>
              <a:off x="918" y="2136"/>
              <a:ext cx="6" cy="288"/>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1" name="Rectangle 171"/>
            <p:cNvSpPr>
              <a:spLocks noChangeArrowheads="1"/>
            </p:cNvSpPr>
            <p:nvPr/>
          </p:nvSpPr>
          <p:spPr bwMode="auto">
            <a:xfrm>
              <a:off x="924" y="2136"/>
              <a:ext cx="3" cy="288"/>
            </a:xfrm>
            <a:prstGeom prst="rect">
              <a:avLst/>
            </a:prstGeom>
            <a:solidFill>
              <a:srgbClr val="EC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2" name="Rectangle 172"/>
            <p:cNvSpPr>
              <a:spLocks noChangeArrowheads="1"/>
            </p:cNvSpPr>
            <p:nvPr/>
          </p:nvSpPr>
          <p:spPr bwMode="auto">
            <a:xfrm>
              <a:off x="927" y="2136"/>
              <a:ext cx="7" cy="288"/>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3" name="Rectangle 173"/>
            <p:cNvSpPr>
              <a:spLocks noChangeArrowheads="1"/>
            </p:cNvSpPr>
            <p:nvPr/>
          </p:nvSpPr>
          <p:spPr bwMode="auto">
            <a:xfrm>
              <a:off x="934" y="2136"/>
              <a:ext cx="3" cy="288"/>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4" name="Rectangle 174"/>
            <p:cNvSpPr>
              <a:spLocks noChangeArrowheads="1"/>
            </p:cNvSpPr>
            <p:nvPr/>
          </p:nvSpPr>
          <p:spPr bwMode="auto">
            <a:xfrm>
              <a:off x="937" y="2136"/>
              <a:ext cx="3" cy="288"/>
            </a:xfrm>
            <a:prstGeom prst="rect">
              <a:avLst/>
            </a:prstGeom>
            <a:solidFill>
              <a:srgbClr val="EB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5" name="Rectangle 175"/>
            <p:cNvSpPr>
              <a:spLocks noChangeArrowheads="1"/>
            </p:cNvSpPr>
            <p:nvPr/>
          </p:nvSpPr>
          <p:spPr bwMode="auto">
            <a:xfrm>
              <a:off x="940" y="2136"/>
              <a:ext cx="4" cy="288"/>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6" name="Rectangle 176"/>
            <p:cNvSpPr>
              <a:spLocks noChangeArrowheads="1"/>
            </p:cNvSpPr>
            <p:nvPr/>
          </p:nvSpPr>
          <p:spPr bwMode="auto">
            <a:xfrm>
              <a:off x="944" y="2136"/>
              <a:ext cx="3" cy="288"/>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7" name="Rectangle 177"/>
            <p:cNvSpPr>
              <a:spLocks noChangeArrowheads="1"/>
            </p:cNvSpPr>
            <p:nvPr/>
          </p:nvSpPr>
          <p:spPr bwMode="auto">
            <a:xfrm>
              <a:off x="947" y="2136"/>
              <a:ext cx="3" cy="288"/>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8" name="Rectangle 178"/>
            <p:cNvSpPr>
              <a:spLocks noChangeArrowheads="1"/>
            </p:cNvSpPr>
            <p:nvPr/>
          </p:nvSpPr>
          <p:spPr bwMode="auto">
            <a:xfrm>
              <a:off x="950" y="2136"/>
              <a:ext cx="3" cy="288"/>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9" name="Rectangle 179"/>
            <p:cNvSpPr>
              <a:spLocks noChangeArrowheads="1"/>
            </p:cNvSpPr>
            <p:nvPr/>
          </p:nvSpPr>
          <p:spPr bwMode="auto">
            <a:xfrm>
              <a:off x="953" y="2136"/>
              <a:ext cx="4" cy="288"/>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0" name="Rectangle 180"/>
            <p:cNvSpPr>
              <a:spLocks noChangeArrowheads="1"/>
            </p:cNvSpPr>
            <p:nvPr/>
          </p:nvSpPr>
          <p:spPr bwMode="auto">
            <a:xfrm>
              <a:off x="957" y="2136"/>
              <a:ext cx="3" cy="288"/>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1" name="Rectangle 181"/>
            <p:cNvSpPr>
              <a:spLocks noChangeArrowheads="1"/>
            </p:cNvSpPr>
            <p:nvPr/>
          </p:nvSpPr>
          <p:spPr bwMode="auto">
            <a:xfrm>
              <a:off x="960" y="2136"/>
              <a:ext cx="3" cy="288"/>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2" name="Rectangle 182"/>
            <p:cNvSpPr>
              <a:spLocks noChangeArrowheads="1"/>
            </p:cNvSpPr>
            <p:nvPr/>
          </p:nvSpPr>
          <p:spPr bwMode="auto">
            <a:xfrm>
              <a:off x="604" y="2136"/>
              <a:ext cx="359" cy="288"/>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4" name="Rectangle 184"/>
            <p:cNvSpPr>
              <a:spLocks noChangeArrowheads="1"/>
            </p:cNvSpPr>
            <p:nvPr/>
          </p:nvSpPr>
          <p:spPr bwMode="auto">
            <a:xfrm>
              <a:off x="580" y="2129"/>
              <a:ext cx="4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Linear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355" name="Line 185"/>
            <p:cNvSpPr>
              <a:spLocks noChangeShapeType="1"/>
            </p:cNvSpPr>
            <p:nvPr/>
          </p:nvSpPr>
          <p:spPr bwMode="auto">
            <a:xfrm>
              <a:off x="604" y="2256"/>
              <a:ext cx="359"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6" name="Rectangle 186"/>
            <p:cNvSpPr>
              <a:spLocks noChangeArrowheads="1"/>
            </p:cNvSpPr>
            <p:nvPr/>
          </p:nvSpPr>
          <p:spPr bwMode="auto">
            <a:xfrm>
              <a:off x="620" y="2269"/>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57" name="Rectangle 187"/>
            <p:cNvSpPr>
              <a:spLocks noChangeArrowheads="1"/>
            </p:cNvSpPr>
            <p:nvPr/>
          </p:nvSpPr>
          <p:spPr bwMode="auto">
            <a:xfrm>
              <a:off x="675" y="2269"/>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factor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58" name="Line 188"/>
            <p:cNvSpPr>
              <a:spLocks noChangeShapeType="1"/>
            </p:cNvSpPr>
            <p:nvPr/>
          </p:nvSpPr>
          <p:spPr bwMode="auto">
            <a:xfrm>
              <a:off x="675" y="2307"/>
              <a:ext cx="220"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59" name="Rectangle 189"/>
            <p:cNvSpPr>
              <a:spLocks noChangeArrowheads="1"/>
            </p:cNvSpPr>
            <p:nvPr/>
          </p:nvSpPr>
          <p:spPr bwMode="auto">
            <a:xfrm>
              <a:off x="620" y="2311"/>
              <a:ext cx="3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0" name="Rectangle 190"/>
            <p:cNvSpPr>
              <a:spLocks noChangeArrowheads="1"/>
            </p:cNvSpPr>
            <p:nvPr/>
          </p:nvSpPr>
          <p:spPr bwMode="auto">
            <a:xfrm>
              <a:off x="675" y="2311"/>
              <a:ext cx="194"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offset  :double</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1" name="Line 191"/>
            <p:cNvSpPr>
              <a:spLocks noChangeShapeType="1"/>
            </p:cNvSpPr>
            <p:nvPr/>
          </p:nvSpPr>
          <p:spPr bwMode="auto">
            <a:xfrm>
              <a:off x="675" y="2349"/>
              <a:ext cx="21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2" name="Rectangle 192"/>
            <p:cNvSpPr>
              <a:spLocks noChangeArrowheads="1"/>
            </p:cNvSpPr>
            <p:nvPr/>
          </p:nvSpPr>
          <p:spPr bwMode="auto">
            <a:xfrm>
              <a:off x="1222" y="2146"/>
              <a:ext cx="505" cy="288"/>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3" name="Rectangle 193"/>
            <p:cNvSpPr>
              <a:spLocks noChangeArrowheads="1"/>
            </p:cNvSpPr>
            <p:nvPr/>
          </p:nvSpPr>
          <p:spPr bwMode="auto">
            <a:xfrm>
              <a:off x="1222" y="2146"/>
              <a:ext cx="505" cy="288"/>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364" name="Rectangle 194"/>
            <p:cNvSpPr>
              <a:spLocks noChangeArrowheads="1"/>
            </p:cNvSpPr>
            <p:nvPr/>
          </p:nvSpPr>
          <p:spPr bwMode="auto">
            <a:xfrm>
              <a:off x="1212" y="2136"/>
              <a:ext cx="262" cy="288"/>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5" name="Rectangle 195"/>
            <p:cNvSpPr>
              <a:spLocks noChangeArrowheads="1"/>
            </p:cNvSpPr>
            <p:nvPr/>
          </p:nvSpPr>
          <p:spPr bwMode="auto">
            <a:xfrm>
              <a:off x="1474" y="2136"/>
              <a:ext cx="13" cy="288"/>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6" name="Rectangle 196"/>
            <p:cNvSpPr>
              <a:spLocks noChangeArrowheads="1"/>
            </p:cNvSpPr>
            <p:nvPr/>
          </p:nvSpPr>
          <p:spPr bwMode="auto">
            <a:xfrm>
              <a:off x="1487" y="2136"/>
              <a:ext cx="16" cy="288"/>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7" name="Rectangle 197"/>
            <p:cNvSpPr>
              <a:spLocks noChangeArrowheads="1"/>
            </p:cNvSpPr>
            <p:nvPr/>
          </p:nvSpPr>
          <p:spPr bwMode="auto">
            <a:xfrm>
              <a:off x="1503" y="2136"/>
              <a:ext cx="13" cy="288"/>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8" name="Rectangle 198"/>
            <p:cNvSpPr>
              <a:spLocks noChangeArrowheads="1"/>
            </p:cNvSpPr>
            <p:nvPr/>
          </p:nvSpPr>
          <p:spPr bwMode="auto">
            <a:xfrm>
              <a:off x="1516" y="2136"/>
              <a:ext cx="16" cy="288"/>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9" name="Rectangle 199"/>
            <p:cNvSpPr>
              <a:spLocks noChangeArrowheads="1"/>
            </p:cNvSpPr>
            <p:nvPr/>
          </p:nvSpPr>
          <p:spPr bwMode="auto">
            <a:xfrm>
              <a:off x="1532" y="2136"/>
              <a:ext cx="13" cy="288"/>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0" name="Rectangle 200"/>
            <p:cNvSpPr>
              <a:spLocks noChangeArrowheads="1"/>
            </p:cNvSpPr>
            <p:nvPr/>
          </p:nvSpPr>
          <p:spPr bwMode="auto">
            <a:xfrm>
              <a:off x="1545" y="2136"/>
              <a:ext cx="13" cy="288"/>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1" name="Rectangle 201"/>
            <p:cNvSpPr>
              <a:spLocks noChangeArrowheads="1"/>
            </p:cNvSpPr>
            <p:nvPr/>
          </p:nvSpPr>
          <p:spPr bwMode="auto">
            <a:xfrm>
              <a:off x="1558" y="2136"/>
              <a:ext cx="13" cy="288"/>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2" name="Rectangle 202"/>
            <p:cNvSpPr>
              <a:spLocks noChangeArrowheads="1"/>
            </p:cNvSpPr>
            <p:nvPr/>
          </p:nvSpPr>
          <p:spPr bwMode="auto">
            <a:xfrm>
              <a:off x="1571" y="2136"/>
              <a:ext cx="16" cy="288"/>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3" name="Rectangle 203"/>
            <p:cNvSpPr>
              <a:spLocks noChangeArrowheads="1"/>
            </p:cNvSpPr>
            <p:nvPr/>
          </p:nvSpPr>
          <p:spPr bwMode="auto">
            <a:xfrm>
              <a:off x="1587" y="2136"/>
              <a:ext cx="13" cy="288"/>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4" name="Rectangle 204"/>
            <p:cNvSpPr>
              <a:spLocks noChangeArrowheads="1"/>
            </p:cNvSpPr>
            <p:nvPr/>
          </p:nvSpPr>
          <p:spPr bwMode="auto">
            <a:xfrm>
              <a:off x="1600" y="2136"/>
              <a:ext cx="13" cy="288"/>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9" name="Rectangle 206"/>
          <p:cNvSpPr>
            <a:spLocks noChangeArrowheads="1"/>
          </p:cNvSpPr>
          <p:nvPr/>
        </p:nvSpPr>
        <p:spPr bwMode="auto">
          <a:xfrm>
            <a:off x="2560638" y="3390901"/>
            <a:ext cx="20637" cy="457200"/>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Rectangle 207"/>
          <p:cNvSpPr>
            <a:spLocks noChangeArrowheads="1"/>
          </p:cNvSpPr>
          <p:nvPr/>
        </p:nvSpPr>
        <p:spPr bwMode="auto">
          <a:xfrm>
            <a:off x="2581275" y="3390901"/>
            <a:ext cx="20637"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Rectangle 208"/>
          <p:cNvSpPr>
            <a:spLocks noChangeArrowheads="1"/>
          </p:cNvSpPr>
          <p:nvPr/>
        </p:nvSpPr>
        <p:spPr bwMode="auto">
          <a:xfrm>
            <a:off x="2601913" y="3390901"/>
            <a:ext cx="20637"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 name="Rectangle 209"/>
          <p:cNvSpPr>
            <a:spLocks noChangeArrowheads="1"/>
          </p:cNvSpPr>
          <p:nvPr/>
        </p:nvSpPr>
        <p:spPr bwMode="auto">
          <a:xfrm>
            <a:off x="2622550" y="3390901"/>
            <a:ext cx="25400"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Rectangle 210"/>
          <p:cNvSpPr>
            <a:spLocks noChangeArrowheads="1"/>
          </p:cNvSpPr>
          <p:nvPr/>
        </p:nvSpPr>
        <p:spPr bwMode="auto">
          <a:xfrm>
            <a:off x="2647950" y="3390901"/>
            <a:ext cx="25400"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 name="Rectangle 211"/>
          <p:cNvSpPr>
            <a:spLocks noChangeArrowheads="1"/>
          </p:cNvSpPr>
          <p:nvPr/>
        </p:nvSpPr>
        <p:spPr bwMode="auto">
          <a:xfrm>
            <a:off x="2673350" y="3390901"/>
            <a:ext cx="20637"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 name="Rectangle 212"/>
          <p:cNvSpPr>
            <a:spLocks noChangeArrowheads="1"/>
          </p:cNvSpPr>
          <p:nvPr/>
        </p:nvSpPr>
        <p:spPr bwMode="auto">
          <a:xfrm>
            <a:off x="2693988" y="3390901"/>
            <a:ext cx="20637"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 name="Rectangle 213"/>
          <p:cNvSpPr>
            <a:spLocks noChangeArrowheads="1"/>
          </p:cNvSpPr>
          <p:nvPr/>
        </p:nvSpPr>
        <p:spPr bwMode="auto">
          <a:xfrm>
            <a:off x="2714625" y="3390901"/>
            <a:ext cx="11112" cy="457200"/>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 name="Rectangle 214"/>
          <p:cNvSpPr>
            <a:spLocks noChangeArrowheads="1"/>
          </p:cNvSpPr>
          <p:nvPr/>
        </p:nvSpPr>
        <p:spPr bwMode="auto">
          <a:xfrm>
            <a:off x="1924050" y="3390901"/>
            <a:ext cx="801687"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9" name="Rectangle 216"/>
          <p:cNvSpPr>
            <a:spLocks noChangeArrowheads="1"/>
          </p:cNvSpPr>
          <p:nvPr/>
        </p:nvSpPr>
        <p:spPr bwMode="auto">
          <a:xfrm>
            <a:off x="2004897" y="3525839"/>
            <a:ext cx="6684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IntegerMapping</a:t>
            </a:r>
            <a:endParaRPr kumimoji="0" lang="de-DE" altLang="de-DE" sz="7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20" name="Rectangle 217"/>
          <p:cNvSpPr>
            <a:spLocks noChangeArrowheads="1"/>
          </p:cNvSpPr>
          <p:nvPr/>
        </p:nvSpPr>
        <p:spPr bwMode="auto">
          <a:xfrm>
            <a:off x="2109788" y="4084638"/>
            <a:ext cx="45720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1" name="Rectangle 218"/>
          <p:cNvSpPr>
            <a:spLocks noChangeArrowheads="1"/>
          </p:cNvSpPr>
          <p:nvPr/>
        </p:nvSpPr>
        <p:spPr bwMode="auto">
          <a:xfrm>
            <a:off x="2109788" y="4084638"/>
            <a:ext cx="45720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22" name="Rectangle 219"/>
          <p:cNvSpPr>
            <a:spLocks noChangeArrowheads="1"/>
          </p:cNvSpPr>
          <p:nvPr/>
        </p:nvSpPr>
        <p:spPr bwMode="auto">
          <a:xfrm>
            <a:off x="2093913" y="4068763"/>
            <a:ext cx="236537"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 name="Rectangle 220"/>
          <p:cNvSpPr>
            <a:spLocks noChangeArrowheads="1"/>
          </p:cNvSpPr>
          <p:nvPr/>
        </p:nvSpPr>
        <p:spPr bwMode="auto">
          <a:xfrm>
            <a:off x="2330450" y="4068763"/>
            <a:ext cx="4762" cy="457200"/>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4" name="Rectangle 221"/>
          <p:cNvSpPr>
            <a:spLocks noChangeArrowheads="1"/>
          </p:cNvSpPr>
          <p:nvPr/>
        </p:nvSpPr>
        <p:spPr bwMode="auto">
          <a:xfrm>
            <a:off x="2335213" y="4068763"/>
            <a:ext cx="4762"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Rectangle 222"/>
          <p:cNvSpPr>
            <a:spLocks noChangeArrowheads="1"/>
          </p:cNvSpPr>
          <p:nvPr/>
        </p:nvSpPr>
        <p:spPr bwMode="auto">
          <a:xfrm>
            <a:off x="2339975" y="4068763"/>
            <a:ext cx="4762" cy="457200"/>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Rectangle 223"/>
          <p:cNvSpPr>
            <a:spLocks noChangeArrowheads="1"/>
          </p:cNvSpPr>
          <p:nvPr/>
        </p:nvSpPr>
        <p:spPr bwMode="auto">
          <a:xfrm>
            <a:off x="2344738" y="4068763"/>
            <a:ext cx="6350"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Rectangle 224"/>
          <p:cNvSpPr>
            <a:spLocks noChangeArrowheads="1"/>
          </p:cNvSpPr>
          <p:nvPr/>
        </p:nvSpPr>
        <p:spPr bwMode="auto">
          <a:xfrm>
            <a:off x="2351088" y="4068763"/>
            <a:ext cx="4762" cy="457200"/>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Rectangle 225"/>
          <p:cNvSpPr>
            <a:spLocks noChangeArrowheads="1"/>
          </p:cNvSpPr>
          <p:nvPr/>
        </p:nvSpPr>
        <p:spPr bwMode="auto">
          <a:xfrm>
            <a:off x="2355850" y="4068763"/>
            <a:ext cx="9525" cy="457200"/>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 name="Rectangle 226"/>
          <p:cNvSpPr>
            <a:spLocks noChangeArrowheads="1"/>
          </p:cNvSpPr>
          <p:nvPr/>
        </p:nvSpPr>
        <p:spPr bwMode="auto">
          <a:xfrm>
            <a:off x="2365375" y="4068763"/>
            <a:ext cx="6350"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Rectangle 227"/>
          <p:cNvSpPr>
            <a:spLocks noChangeArrowheads="1"/>
          </p:cNvSpPr>
          <p:nvPr/>
        </p:nvSpPr>
        <p:spPr bwMode="auto">
          <a:xfrm>
            <a:off x="2371725" y="4068763"/>
            <a:ext cx="4762" cy="457200"/>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Rectangle 228"/>
          <p:cNvSpPr>
            <a:spLocks noChangeArrowheads="1"/>
          </p:cNvSpPr>
          <p:nvPr/>
        </p:nvSpPr>
        <p:spPr bwMode="auto">
          <a:xfrm>
            <a:off x="2376488" y="4068763"/>
            <a:ext cx="9525"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Rectangle 229"/>
          <p:cNvSpPr>
            <a:spLocks noChangeArrowheads="1"/>
          </p:cNvSpPr>
          <p:nvPr/>
        </p:nvSpPr>
        <p:spPr bwMode="auto">
          <a:xfrm>
            <a:off x="2386013" y="4068763"/>
            <a:ext cx="6350" cy="457200"/>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Rectangle 230"/>
          <p:cNvSpPr>
            <a:spLocks noChangeArrowheads="1"/>
          </p:cNvSpPr>
          <p:nvPr/>
        </p:nvSpPr>
        <p:spPr bwMode="auto">
          <a:xfrm>
            <a:off x="2392363" y="4068763"/>
            <a:ext cx="4762"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Rectangle 231"/>
          <p:cNvSpPr>
            <a:spLocks noChangeArrowheads="1"/>
          </p:cNvSpPr>
          <p:nvPr/>
        </p:nvSpPr>
        <p:spPr bwMode="auto">
          <a:xfrm>
            <a:off x="2397125" y="4068763"/>
            <a:ext cx="4762" cy="457200"/>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Rectangle 232"/>
          <p:cNvSpPr>
            <a:spLocks noChangeArrowheads="1"/>
          </p:cNvSpPr>
          <p:nvPr/>
        </p:nvSpPr>
        <p:spPr bwMode="auto">
          <a:xfrm>
            <a:off x="2401888" y="4068763"/>
            <a:ext cx="4762"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Rectangle 233"/>
          <p:cNvSpPr>
            <a:spLocks noChangeArrowheads="1"/>
          </p:cNvSpPr>
          <p:nvPr/>
        </p:nvSpPr>
        <p:spPr bwMode="auto">
          <a:xfrm>
            <a:off x="2406650" y="4068763"/>
            <a:ext cx="4762" cy="457200"/>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Rectangle 234"/>
          <p:cNvSpPr>
            <a:spLocks noChangeArrowheads="1"/>
          </p:cNvSpPr>
          <p:nvPr/>
        </p:nvSpPr>
        <p:spPr bwMode="auto">
          <a:xfrm>
            <a:off x="2411413" y="4068763"/>
            <a:ext cx="635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8" name="Rectangle 235"/>
          <p:cNvSpPr>
            <a:spLocks noChangeArrowheads="1"/>
          </p:cNvSpPr>
          <p:nvPr/>
        </p:nvSpPr>
        <p:spPr bwMode="auto">
          <a:xfrm>
            <a:off x="2417763" y="4068763"/>
            <a:ext cx="4762" cy="457200"/>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9" name="Rectangle 236"/>
          <p:cNvSpPr>
            <a:spLocks noChangeArrowheads="1"/>
          </p:cNvSpPr>
          <p:nvPr/>
        </p:nvSpPr>
        <p:spPr bwMode="auto">
          <a:xfrm>
            <a:off x="2422525" y="4068763"/>
            <a:ext cx="4762"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0" name="Rectangle 237"/>
          <p:cNvSpPr>
            <a:spLocks noChangeArrowheads="1"/>
          </p:cNvSpPr>
          <p:nvPr/>
        </p:nvSpPr>
        <p:spPr bwMode="auto">
          <a:xfrm>
            <a:off x="2427288" y="4068763"/>
            <a:ext cx="4762" cy="457200"/>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1" name="Rectangle 238"/>
          <p:cNvSpPr>
            <a:spLocks noChangeArrowheads="1"/>
          </p:cNvSpPr>
          <p:nvPr/>
        </p:nvSpPr>
        <p:spPr bwMode="auto">
          <a:xfrm>
            <a:off x="2432050" y="4068763"/>
            <a:ext cx="6350" cy="457200"/>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2" name="Rectangle 239"/>
          <p:cNvSpPr>
            <a:spLocks noChangeArrowheads="1"/>
          </p:cNvSpPr>
          <p:nvPr/>
        </p:nvSpPr>
        <p:spPr bwMode="auto">
          <a:xfrm>
            <a:off x="2438400" y="4068763"/>
            <a:ext cx="4762"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3" name="Rectangle 240"/>
          <p:cNvSpPr>
            <a:spLocks noChangeArrowheads="1"/>
          </p:cNvSpPr>
          <p:nvPr/>
        </p:nvSpPr>
        <p:spPr bwMode="auto">
          <a:xfrm>
            <a:off x="2443163" y="4068763"/>
            <a:ext cx="4762" cy="457200"/>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4" name="Rectangle 241"/>
          <p:cNvSpPr>
            <a:spLocks noChangeArrowheads="1"/>
          </p:cNvSpPr>
          <p:nvPr/>
        </p:nvSpPr>
        <p:spPr bwMode="auto">
          <a:xfrm>
            <a:off x="2447925" y="4068763"/>
            <a:ext cx="4762" cy="457200"/>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5" name="Rectangle 242"/>
          <p:cNvSpPr>
            <a:spLocks noChangeArrowheads="1"/>
          </p:cNvSpPr>
          <p:nvPr/>
        </p:nvSpPr>
        <p:spPr bwMode="auto">
          <a:xfrm>
            <a:off x="2452688" y="4068763"/>
            <a:ext cx="6350" cy="457200"/>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6" name="Rectangle 243"/>
          <p:cNvSpPr>
            <a:spLocks noChangeArrowheads="1"/>
          </p:cNvSpPr>
          <p:nvPr/>
        </p:nvSpPr>
        <p:spPr bwMode="auto">
          <a:xfrm>
            <a:off x="2459038" y="4068763"/>
            <a:ext cx="4762" cy="457200"/>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7" name="Rectangle 244"/>
          <p:cNvSpPr>
            <a:spLocks noChangeArrowheads="1"/>
          </p:cNvSpPr>
          <p:nvPr/>
        </p:nvSpPr>
        <p:spPr bwMode="auto">
          <a:xfrm>
            <a:off x="2463800" y="4068763"/>
            <a:ext cx="4762"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8" name="Rectangle 245"/>
          <p:cNvSpPr>
            <a:spLocks noChangeArrowheads="1"/>
          </p:cNvSpPr>
          <p:nvPr/>
        </p:nvSpPr>
        <p:spPr bwMode="auto">
          <a:xfrm>
            <a:off x="2468563" y="4068763"/>
            <a:ext cx="4762"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49" name="Rectangle 246"/>
          <p:cNvSpPr>
            <a:spLocks noChangeArrowheads="1"/>
          </p:cNvSpPr>
          <p:nvPr/>
        </p:nvSpPr>
        <p:spPr bwMode="auto">
          <a:xfrm>
            <a:off x="2473325" y="4068763"/>
            <a:ext cx="11112"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0" name="Rectangle 247"/>
          <p:cNvSpPr>
            <a:spLocks noChangeArrowheads="1"/>
          </p:cNvSpPr>
          <p:nvPr/>
        </p:nvSpPr>
        <p:spPr bwMode="auto">
          <a:xfrm>
            <a:off x="2484438" y="4068763"/>
            <a:ext cx="4762"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1" name="Rectangle 248"/>
          <p:cNvSpPr>
            <a:spLocks noChangeArrowheads="1"/>
          </p:cNvSpPr>
          <p:nvPr/>
        </p:nvSpPr>
        <p:spPr bwMode="auto">
          <a:xfrm>
            <a:off x="2489200" y="4068763"/>
            <a:ext cx="4762" cy="457200"/>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2" name="Rectangle 249"/>
          <p:cNvSpPr>
            <a:spLocks noChangeArrowheads="1"/>
          </p:cNvSpPr>
          <p:nvPr/>
        </p:nvSpPr>
        <p:spPr bwMode="auto">
          <a:xfrm>
            <a:off x="2493963" y="4068763"/>
            <a:ext cx="4762"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3" name="Rectangle 250"/>
          <p:cNvSpPr>
            <a:spLocks noChangeArrowheads="1"/>
          </p:cNvSpPr>
          <p:nvPr/>
        </p:nvSpPr>
        <p:spPr bwMode="auto">
          <a:xfrm>
            <a:off x="2498725" y="4068763"/>
            <a:ext cx="6350"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4" name="Rectangle 251"/>
          <p:cNvSpPr>
            <a:spLocks noChangeArrowheads="1"/>
          </p:cNvSpPr>
          <p:nvPr/>
        </p:nvSpPr>
        <p:spPr bwMode="auto">
          <a:xfrm>
            <a:off x="2505075" y="4068763"/>
            <a:ext cx="9525"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5" name="Rectangle 252"/>
          <p:cNvSpPr>
            <a:spLocks noChangeArrowheads="1"/>
          </p:cNvSpPr>
          <p:nvPr/>
        </p:nvSpPr>
        <p:spPr bwMode="auto">
          <a:xfrm>
            <a:off x="2514600" y="4068763"/>
            <a:ext cx="4762"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6" name="Rectangle 253"/>
          <p:cNvSpPr>
            <a:spLocks noChangeArrowheads="1"/>
          </p:cNvSpPr>
          <p:nvPr/>
        </p:nvSpPr>
        <p:spPr bwMode="auto">
          <a:xfrm>
            <a:off x="2519363" y="4068763"/>
            <a:ext cx="11112"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7" name="Rectangle 254"/>
          <p:cNvSpPr>
            <a:spLocks noChangeArrowheads="1"/>
          </p:cNvSpPr>
          <p:nvPr/>
        </p:nvSpPr>
        <p:spPr bwMode="auto">
          <a:xfrm>
            <a:off x="2530475" y="4068763"/>
            <a:ext cx="4762" cy="457200"/>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8" name="Rectangle 255"/>
          <p:cNvSpPr>
            <a:spLocks noChangeArrowheads="1"/>
          </p:cNvSpPr>
          <p:nvPr/>
        </p:nvSpPr>
        <p:spPr bwMode="auto">
          <a:xfrm>
            <a:off x="2535238" y="4068763"/>
            <a:ext cx="4762"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59" name="Rectangle 256"/>
          <p:cNvSpPr>
            <a:spLocks noChangeArrowheads="1"/>
          </p:cNvSpPr>
          <p:nvPr/>
        </p:nvSpPr>
        <p:spPr bwMode="auto">
          <a:xfrm>
            <a:off x="2540000" y="4068763"/>
            <a:ext cx="6350"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0" name="Rectangle 257"/>
          <p:cNvSpPr>
            <a:spLocks noChangeArrowheads="1"/>
          </p:cNvSpPr>
          <p:nvPr/>
        </p:nvSpPr>
        <p:spPr bwMode="auto">
          <a:xfrm>
            <a:off x="2546350" y="4068763"/>
            <a:ext cx="4762" cy="457200"/>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61" name="Rectangle 258"/>
          <p:cNvSpPr>
            <a:spLocks noChangeArrowheads="1"/>
          </p:cNvSpPr>
          <p:nvPr/>
        </p:nvSpPr>
        <p:spPr bwMode="auto">
          <a:xfrm>
            <a:off x="2093913" y="4068763"/>
            <a:ext cx="457200"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3" name="Rectangle 260"/>
          <p:cNvSpPr>
            <a:spLocks noChangeArrowheads="1"/>
          </p:cNvSpPr>
          <p:nvPr/>
        </p:nvSpPr>
        <p:spPr bwMode="auto">
          <a:xfrm>
            <a:off x="2131234" y="4119241"/>
            <a:ext cx="40876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64" name="Line 261"/>
          <p:cNvSpPr>
            <a:spLocks noChangeShapeType="1"/>
          </p:cNvSpPr>
          <p:nvPr/>
        </p:nvSpPr>
        <p:spPr bwMode="auto">
          <a:xfrm>
            <a:off x="2093913" y="4259263"/>
            <a:ext cx="45720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5" name="Rectangle 262"/>
          <p:cNvSpPr>
            <a:spLocks noChangeArrowheads="1"/>
          </p:cNvSpPr>
          <p:nvPr/>
        </p:nvSpPr>
        <p:spPr bwMode="auto">
          <a:xfrm>
            <a:off x="2119313" y="4279901"/>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6" name="Rectangle 263"/>
          <p:cNvSpPr>
            <a:spLocks noChangeArrowheads="1"/>
          </p:cNvSpPr>
          <p:nvPr/>
        </p:nvSpPr>
        <p:spPr bwMode="auto">
          <a:xfrm>
            <a:off x="2206625" y="4279901"/>
            <a:ext cx="241300"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7" name="Line 264"/>
          <p:cNvSpPr>
            <a:spLocks noChangeShapeType="1"/>
          </p:cNvSpPr>
          <p:nvPr/>
        </p:nvSpPr>
        <p:spPr bwMode="auto">
          <a:xfrm>
            <a:off x="2206625" y="4340226"/>
            <a:ext cx="26193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8" name="Rectangle 265"/>
          <p:cNvSpPr>
            <a:spLocks noChangeArrowheads="1"/>
          </p:cNvSpPr>
          <p:nvPr/>
        </p:nvSpPr>
        <p:spPr bwMode="auto">
          <a:xfrm>
            <a:off x="2119313" y="4346576"/>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9" name="Rectangle 266"/>
          <p:cNvSpPr>
            <a:spLocks noChangeArrowheads="1"/>
          </p:cNvSpPr>
          <p:nvPr/>
        </p:nvSpPr>
        <p:spPr bwMode="auto">
          <a:xfrm>
            <a:off x="2206625" y="4346576"/>
            <a:ext cx="2270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:int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70" name="Line 267"/>
          <p:cNvSpPr>
            <a:spLocks noChangeShapeType="1"/>
          </p:cNvSpPr>
          <p:nvPr/>
        </p:nvSpPr>
        <p:spPr bwMode="auto">
          <a:xfrm>
            <a:off x="2206625" y="4408488"/>
            <a:ext cx="246062"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1" name="Rectangle 268"/>
          <p:cNvSpPr>
            <a:spLocks noChangeArrowheads="1"/>
          </p:cNvSpPr>
          <p:nvPr/>
        </p:nvSpPr>
        <p:spPr bwMode="auto">
          <a:xfrm>
            <a:off x="3063875" y="3406776"/>
            <a:ext cx="94615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2" name="Rectangle 269"/>
          <p:cNvSpPr>
            <a:spLocks noChangeArrowheads="1"/>
          </p:cNvSpPr>
          <p:nvPr/>
        </p:nvSpPr>
        <p:spPr bwMode="auto">
          <a:xfrm>
            <a:off x="3063875" y="3406776"/>
            <a:ext cx="94615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3" name="Rectangle 270"/>
          <p:cNvSpPr>
            <a:spLocks noChangeArrowheads="1"/>
          </p:cNvSpPr>
          <p:nvPr/>
        </p:nvSpPr>
        <p:spPr bwMode="auto">
          <a:xfrm>
            <a:off x="3049588" y="3390901"/>
            <a:ext cx="492125"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4" name="Rectangle 271"/>
          <p:cNvSpPr>
            <a:spLocks noChangeArrowheads="1"/>
          </p:cNvSpPr>
          <p:nvPr/>
        </p:nvSpPr>
        <p:spPr bwMode="auto">
          <a:xfrm>
            <a:off x="3541713" y="3390901"/>
            <a:ext cx="25400"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5" name="Rectangle 272"/>
          <p:cNvSpPr>
            <a:spLocks noChangeArrowheads="1"/>
          </p:cNvSpPr>
          <p:nvPr/>
        </p:nvSpPr>
        <p:spPr bwMode="auto">
          <a:xfrm>
            <a:off x="3567113" y="3390901"/>
            <a:ext cx="20637"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6" name="Rectangle 273"/>
          <p:cNvSpPr>
            <a:spLocks noChangeArrowheads="1"/>
          </p:cNvSpPr>
          <p:nvPr/>
        </p:nvSpPr>
        <p:spPr bwMode="auto">
          <a:xfrm>
            <a:off x="3587750" y="3390901"/>
            <a:ext cx="26987" cy="457200"/>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7" name="Rectangle 274"/>
          <p:cNvSpPr>
            <a:spLocks noChangeArrowheads="1"/>
          </p:cNvSpPr>
          <p:nvPr/>
        </p:nvSpPr>
        <p:spPr bwMode="auto">
          <a:xfrm>
            <a:off x="3614738" y="3390901"/>
            <a:ext cx="19050"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8" name="Rectangle 275"/>
          <p:cNvSpPr>
            <a:spLocks noChangeArrowheads="1"/>
          </p:cNvSpPr>
          <p:nvPr/>
        </p:nvSpPr>
        <p:spPr bwMode="auto">
          <a:xfrm>
            <a:off x="3633788" y="3390901"/>
            <a:ext cx="26987"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79" name="Rectangle 276"/>
          <p:cNvSpPr>
            <a:spLocks noChangeArrowheads="1"/>
          </p:cNvSpPr>
          <p:nvPr/>
        </p:nvSpPr>
        <p:spPr bwMode="auto">
          <a:xfrm>
            <a:off x="3660775" y="3390901"/>
            <a:ext cx="25400"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0" name="Rectangle 277"/>
          <p:cNvSpPr>
            <a:spLocks noChangeArrowheads="1"/>
          </p:cNvSpPr>
          <p:nvPr/>
        </p:nvSpPr>
        <p:spPr bwMode="auto">
          <a:xfrm>
            <a:off x="3686175" y="3390901"/>
            <a:ext cx="20637"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1" name="Rectangle 278"/>
          <p:cNvSpPr>
            <a:spLocks noChangeArrowheads="1"/>
          </p:cNvSpPr>
          <p:nvPr/>
        </p:nvSpPr>
        <p:spPr bwMode="auto">
          <a:xfrm>
            <a:off x="3706813" y="3390901"/>
            <a:ext cx="2540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2" name="Rectangle 279"/>
          <p:cNvSpPr>
            <a:spLocks noChangeArrowheads="1"/>
          </p:cNvSpPr>
          <p:nvPr/>
        </p:nvSpPr>
        <p:spPr bwMode="auto">
          <a:xfrm>
            <a:off x="3732213" y="3390901"/>
            <a:ext cx="20637"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3" name="Rectangle 280"/>
          <p:cNvSpPr>
            <a:spLocks noChangeArrowheads="1"/>
          </p:cNvSpPr>
          <p:nvPr/>
        </p:nvSpPr>
        <p:spPr bwMode="auto">
          <a:xfrm>
            <a:off x="3752850" y="3390901"/>
            <a:ext cx="25400"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4" name="Rectangle 281"/>
          <p:cNvSpPr>
            <a:spLocks noChangeArrowheads="1"/>
          </p:cNvSpPr>
          <p:nvPr/>
        </p:nvSpPr>
        <p:spPr bwMode="auto">
          <a:xfrm>
            <a:off x="3778250" y="3390901"/>
            <a:ext cx="20637" cy="457200"/>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5" name="Rectangle 282"/>
          <p:cNvSpPr>
            <a:spLocks noChangeArrowheads="1"/>
          </p:cNvSpPr>
          <p:nvPr/>
        </p:nvSpPr>
        <p:spPr bwMode="auto">
          <a:xfrm>
            <a:off x="3798888" y="3390901"/>
            <a:ext cx="15875" cy="457200"/>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6" name="Rectangle 283"/>
          <p:cNvSpPr>
            <a:spLocks noChangeArrowheads="1"/>
          </p:cNvSpPr>
          <p:nvPr/>
        </p:nvSpPr>
        <p:spPr bwMode="auto">
          <a:xfrm>
            <a:off x="3814763" y="3390901"/>
            <a:ext cx="20637"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7" name="Rectangle 284"/>
          <p:cNvSpPr>
            <a:spLocks noChangeArrowheads="1"/>
          </p:cNvSpPr>
          <p:nvPr/>
        </p:nvSpPr>
        <p:spPr bwMode="auto">
          <a:xfrm>
            <a:off x="3835400" y="3390901"/>
            <a:ext cx="25400"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8" name="Rectangle 285"/>
          <p:cNvSpPr>
            <a:spLocks noChangeArrowheads="1"/>
          </p:cNvSpPr>
          <p:nvPr/>
        </p:nvSpPr>
        <p:spPr bwMode="auto">
          <a:xfrm>
            <a:off x="3860800" y="3390901"/>
            <a:ext cx="25400" cy="457200"/>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9" name="Rectangle 286"/>
          <p:cNvSpPr>
            <a:spLocks noChangeArrowheads="1"/>
          </p:cNvSpPr>
          <p:nvPr/>
        </p:nvSpPr>
        <p:spPr bwMode="auto">
          <a:xfrm>
            <a:off x="3886200" y="3390901"/>
            <a:ext cx="30162"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0" name="Rectangle 287"/>
          <p:cNvSpPr>
            <a:spLocks noChangeArrowheads="1"/>
          </p:cNvSpPr>
          <p:nvPr/>
        </p:nvSpPr>
        <p:spPr bwMode="auto">
          <a:xfrm>
            <a:off x="3916363" y="3390901"/>
            <a:ext cx="26987"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1" name="Rectangle 288"/>
          <p:cNvSpPr>
            <a:spLocks noChangeArrowheads="1"/>
          </p:cNvSpPr>
          <p:nvPr/>
        </p:nvSpPr>
        <p:spPr bwMode="auto">
          <a:xfrm>
            <a:off x="3943350" y="3390901"/>
            <a:ext cx="25400" cy="457200"/>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2" name="Rectangle 289"/>
          <p:cNvSpPr>
            <a:spLocks noChangeArrowheads="1"/>
          </p:cNvSpPr>
          <p:nvPr/>
        </p:nvSpPr>
        <p:spPr bwMode="auto">
          <a:xfrm>
            <a:off x="3968750" y="3390901"/>
            <a:ext cx="20637"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3" name="Rectangle 290"/>
          <p:cNvSpPr>
            <a:spLocks noChangeArrowheads="1"/>
          </p:cNvSpPr>
          <p:nvPr/>
        </p:nvSpPr>
        <p:spPr bwMode="auto">
          <a:xfrm>
            <a:off x="3989388" y="3390901"/>
            <a:ext cx="4762" cy="457200"/>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4" name="Rectangle 291"/>
          <p:cNvSpPr>
            <a:spLocks noChangeArrowheads="1"/>
          </p:cNvSpPr>
          <p:nvPr/>
        </p:nvSpPr>
        <p:spPr bwMode="auto">
          <a:xfrm>
            <a:off x="3049588" y="3390901"/>
            <a:ext cx="944562"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6" name="Rectangle 293"/>
          <p:cNvSpPr>
            <a:spLocks noChangeArrowheads="1"/>
          </p:cNvSpPr>
          <p:nvPr/>
        </p:nvSpPr>
        <p:spPr bwMode="auto">
          <a:xfrm>
            <a:off x="3062150" y="3517901"/>
            <a:ext cx="9169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EnumerationMapping</a:t>
            </a:r>
            <a:endParaRPr kumimoji="0" lang="de-DE" altLang="de-DE" sz="7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a:ln>
                  <a:noFill/>
                </a:ln>
                <a:solidFill>
                  <a:srgbClr val="000000"/>
                </a:solidFill>
                <a:effectLst/>
                <a:latin typeface="Arial" panose="020B0604020202020204" pitchFamily="34" charset="0"/>
              </a:rPr>
              <a:t>Transformation</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97" name="Rectangle 294"/>
          <p:cNvSpPr>
            <a:spLocks noChangeArrowheads="1"/>
          </p:cNvSpPr>
          <p:nvPr/>
        </p:nvSpPr>
        <p:spPr bwMode="auto">
          <a:xfrm>
            <a:off x="3305175" y="4084638"/>
            <a:ext cx="457200" cy="457200"/>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8" name="Rectangle 295"/>
          <p:cNvSpPr>
            <a:spLocks noChangeArrowheads="1"/>
          </p:cNvSpPr>
          <p:nvPr/>
        </p:nvSpPr>
        <p:spPr bwMode="auto">
          <a:xfrm>
            <a:off x="3305175" y="4084638"/>
            <a:ext cx="457200" cy="457200"/>
          </a:xfrm>
          <a:prstGeom prst="rect">
            <a:avLst/>
          </a:prstGeom>
          <a:noFill/>
          <a:ln w="4763"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9" name="Rectangle 296"/>
          <p:cNvSpPr>
            <a:spLocks noChangeArrowheads="1"/>
          </p:cNvSpPr>
          <p:nvPr/>
        </p:nvSpPr>
        <p:spPr bwMode="auto">
          <a:xfrm>
            <a:off x="3290888" y="4068763"/>
            <a:ext cx="236537" cy="457200"/>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0" name="Rectangle 297"/>
          <p:cNvSpPr>
            <a:spLocks noChangeArrowheads="1"/>
          </p:cNvSpPr>
          <p:nvPr/>
        </p:nvSpPr>
        <p:spPr bwMode="auto">
          <a:xfrm>
            <a:off x="3527425" y="4068763"/>
            <a:ext cx="4762" cy="457200"/>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1" name="Rectangle 298"/>
          <p:cNvSpPr>
            <a:spLocks noChangeArrowheads="1"/>
          </p:cNvSpPr>
          <p:nvPr/>
        </p:nvSpPr>
        <p:spPr bwMode="auto">
          <a:xfrm>
            <a:off x="3532188" y="4068763"/>
            <a:ext cx="4762" cy="457200"/>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2" name="Rectangle 299"/>
          <p:cNvSpPr>
            <a:spLocks noChangeArrowheads="1"/>
          </p:cNvSpPr>
          <p:nvPr/>
        </p:nvSpPr>
        <p:spPr bwMode="auto">
          <a:xfrm>
            <a:off x="3536950" y="4068763"/>
            <a:ext cx="4762" cy="457200"/>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3" name="Rectangle 300"/>
          <p:cNvSpPr>
            <a:spLocks noChangeArrowheads="1"/>
          </p:cNvSpPr>
          <p:nvPr/>
        </p:nvSpPr>
        <p:spPr bwMode="auto">
          <a:xfrm>
            <a:off x="3541713" y="4068763"/>
            <a:ext cx="4762" cy="457200"/>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4" name="Rectangle 301"/>
          <p:cNvSpPr>
            <a:spLocks noChangeArrowheads="1"/>
          </p:cNvSpPr>
          <p:nvPr/>
        </p:nvSpPr>
        <p:spPr bwMode="auto">
          <a:xfrm>
            <a:off x="3546475" y="4068763"/>
            <a:ext cx="6350" cy="457200"/>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 name="Rectangle 302"/>
          <p:cNvSpPr>
            <a:spLocks noChangeArrowheads="1"/>
          </p:cNvSpPr>
          <p:nvPr/>
        </p:nvSpPr>
        <p:spPr bwMode="auto">
          <a:xfrm>
            <a:off x="3552825" y="4068763"/>
            <a:ext cx="9525" cy="457200"/>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 name="Rectangle 303"/>
          <p:cNvSpPr>
            <a:spLocks noChangeArrowheads="1"/>
          </p:cNvSpPr>
          <p:nvPr/>
        </p:nvSpPr>
        <p:spPr bwMode="auto">
          <a:xfrm>
            <a:off x="3562350" y="4068763"/>
            <a:ext cx="4762" cy="457200"/>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 name="Rectangle 304"/>
          <p:cNvSpPr>
            <a:spLocks noChangeArrowheads="1"/>
          </p:cNvSpPr>
          <p:nvPr/>
        </p:nvSpPr>
        <p:spPr bwMode="auto">
          <a:xfrm>
            <a:off x="3567113" y="4068763"/>
            <a:ext cx="6350" cy="457200"/>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 name="Rectangle 305"/>
          <p:cNvSpPr>
            <a:spLocks noChangeArrowheads="1"/>
          </p:cNvSpPr>
          <p:nvPr/>
        </p:nvSpPr>
        <p:spPr bwMode="auto">
          <a:xfrm>
            <a:off x="3573463" y="4068763"/>
            <a:ext cx="9525" cy="457200"/>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 name="Rectangle 306"/>
          <p:cNvSpPr>
            <a:spLocks noChangeArrowheads="1"/>
          </p:cNvSpPr>
          <p:nvPr/>
        </p:nvSpPr>
        <p:spPr bwMode="auto">
          <a:xfrm>
            <a:off x="3582988" y="4068763"/>
            <a:ext cx="4762" cy="457200"/>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 name="Rectangle 307"/>
          <p:cNvSpPr>
            <a:spLocks noChangeArrowheads="1"/>
          </p:cNvSpPr>
          <p:nvPr/>
        </p:nvSpPr>
        <p:spPr bwMode="auto">
          <a:xfrm>
            <a:off x="3587750" y="4068763"/>
            <a:ext cx="6350" cy="457200"/>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 name="Rectangle 308"/>
          <p:cNvSpPr>
            <a:spLocks noChangeArrowheads="1"/>
          </p:cNvSpPr>
          <p:nvPr/>
        </p:nvSpPr>
        <p:spPr bwMode="auto">
          <a:xfrm>
            <a:off x="3594100" y="4068763"/>
            <a:ext cx="4762" cy="457200"/>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2" name="Rectangle 309"/>
          <p:cNvSpPr>
            <a:spLocks noChangeArrowheads="1"/>
          </p:cNvSpPr>
          <p:nvPr/>
        </p:nvSpPr>
        <p:spPr bwMode="auto">
          <a:xfrm>
            <a:off x="3598863" y="4068763"/>
            <a:ext cx="4762" cy="457200"/>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 name="Rectangle 310"/>
          <p:cNvSpPr>
            <a:spLocks noChangeArrowheads="1"/>
          </p:cNvSpPr>
          <p:nvPr/>
        </p:nvSpPr>
        <p:spPr bwMode="auto">
          <a:xfrm>
            <a:off x="3603625" y="4068763"/>
            <a:ext cx="4762" cy="457200"/>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4" name="Rectangle 311"/>
          <p:cNvSpPr>
            <a:spLocks noChangeArrowheads="1"/>
          </p:cNvSpPr>
          <p:nvPr/>
        </p:nvSpPr>
        <p:spPr bwMode="auto">
          <a:xfrm>
            <a:off x="3608388" y="4068763"/>
            <a:ext cx="6350" cy="457200"/>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 name="Rectangle 312"/>
          <p:cNvSpPr>
            <a:spLocks noChangeArrowheads="1"/>
          </p:cNvSpPr>
          <p:nvPr/>
        </p:nvSpPr>
        <p:spPr bwMode="auto">
          <a:xfrm>
            <a:off x="3614738" y="4068763"/>
            <a:ext cx="4762" cy="457200"/>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 name="Rectangle 313"/>
          <p:cNvSpPr>
            <a:spLocks noChangeArrowheads="1"/>
          </p:cNvSpPr>
          <p:nvPr/>
        </p:nvSpPr>
        <p:spPr bwMode="auto">
          <a:xfrm>
            <a:off x="3619500" y="4068763"/>
            <a:ext cx="4762" cy="457200"/>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 name="Rectangle 314"/>
          <p:cNvSpPr>
            <a:spLocks noChangeArrowheads="1"/>
          </p:cNvSpPr>
          <p:nvPr/>
        </p:nvSpPr>
        <p:spPr bwMode="auto">
          <a:xfrm>
            <a:off x="3624263" y="4068763"/>
            <a:ext cx="4762" cy="457200"/>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 name="Rectangle 315"/>
          <p:cNvSpPr>
            <a:spLocks noChangeArrowheads="1"/>
          </p:cNvSpPr>
          <p:nvPr/>
        </p:nvSpPr>
        <p:spPr bwMode="auto">
          <a:xfrm>
            <a:off x="3629025" y="4068763"/>
            <a:ext cx="4762" cy="457200"/>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 name="Rectangle 316"/>
          <p:cNvSpPr>
            <a:spLocks noChangeArrowheads="1"/>
          </p:cNvSpPr>
          <p:nvPr/>
        </p:nvSpPr>
        <p:spPr bwMode="auto">
          <a:xfrm>
            <a:off x="3633788" y="4068763"/>
            <a:ext cx="6350" cy="457200"/>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 name="Rectangle 317"/>
          <p:cNvSpPr>
            <a:spLocks noChangeArrowheads="1"/>
          </p:cNvSpPr>
          <p:nvPr/>
        </p:nvSpPr>
        <p:spPr bwMode="auto">
          <a:xfrm>
            <a:off x="3640138" y="4068763"/>
            <a:ext cx="4762" cy="457200"/>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 name="Rectangle 318"/>
          <p:cNvSpPr>
            <a:spLocks noChangeArrowheads="1"/>
          </p:cNvSpPr>
          <p:nvPr/>
        </p:nvSpPr>
        <p:spPr bwMode="auto">
          <a:xfrm>
            <a:off x="3644900" y="4068763"/>
            <a:ext cx="4762" cy="457200"/>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 name="Rectangle 319"/>
          <p:cNvSpPr>
            <a:spLocks noChangeArrowheads="1"/>
          </p:cNvSpPr>
          <p:nvPr/>
        </p:nvSpPr>
        <p:spPr bwMode="auto">
          <a:xfrm>
            <a:off x="3649663" y="4068763"/>
            <a:ext cx="4762" cy="457200"/>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 name="Rectangle 320"/>
          <p:cNvSpPr>
            <a:spLocks noChangeArrowheads="1"/>
          </p:cNvSpPr>
          <p:nvPr/>
        </p:nvSpPr>
        <p:spPr bwMode="auto">
          <a:xfrm>
            <a:off x="3654425" y="4068763"/>
            <a:ext cx="6350" cy="457200"/>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 name="Rectangle 321"/>
          <p:cNvSpPr>
            <a:spLocks noChangeArrowheads="1"/>
          </p:cNvSpPr>
          <p:nvPr/>
        </p:nvSpPr>
        <p:spPr bwMode="auto">
          <a:xfrm>
            <a:off x="3660775" y="4068763"/>
            <a:ext cx="4762" cy="457200"/>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 name="Rectangle 322"/>
          <p:cNvSpPr>
            <a:spLocks noChangeArrowheads="1"/>
          </p:cNvSpPr>
          <p:nvPr/>
        </p:nvSpPr>
        <p:spPr bwMode="auto">
          <a:xfrm>
            <a:off x="3665538" y="4068763"/>
            <a:ext cx="4762" cy="457200"/>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 name="Rectangle 323"/>
          <p:cNvSpPr>
            <a:spLocks noChangeArrowheads="1"/>
          </p:cNvSpPr>
          <p:nvPr/>
        </p:nvSpPr>
        <p:spPr bwMode="auto">
          <a:xfrm>
            <a:off x="3670300" y="4068763"/>
            <a:ext cx="11112" cy="457200"/>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 name="Rectangle 324"/>
          <p:cNvSpPr>
            <a:spLocks noChangeArrowheads="1"/>
          </p:cNvSpPr>
          <p:nvPr/>
        </p:nvSpPr>
        <p:spPr bwMode="auto">
          <a:xfrm>
            <a:off x="3681413" y="4068763"/>
            <a:ext cx="4762" cy="457200"/>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 name="Rectangle 325"/>
          <p:cNvSpPr>
            <a:spLocks noChangeArrowheads="1"/>
          </p:cNvSpPr>
          <p:nvPr/>
        </p:nvSpPr>
        <p:spPr bwMode="auto">
          <a:xfrm>
            <a:off x="3686175" y="4068763"/>
            <a:ext cx="4762" cy="457200"/>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 name="Rectangle 326"/>
          <p:cNvSpPr>
            <a:spLocks noChangeArrowheads="1"/>
          </p:cNvSpPr>
          <p:nvPr/>
        </p:nvSpPr>
        <p:spPr bwMode="auto">
          <a:xfrm>
            <a:off x="3690938" y="4068763"/>
            <a:ext cx="4762" cy="457200"/>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0" name="Rectangle 327"/>
          <p:cNvSpPr>
            <a:spLocks noChangeArrowheads="1"/>
          </p:cNvSpPr>
          <p:nvPr/>
        </p:nvSpPr>
        <p:spPr bwMode="auto">
          <a:xfrm>
            <a:off x="3695700" y="4068763"/>
            <a:ext cx="6350" cy="457200"/>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 name="Rectangle 328"/>
          <p:cNvSpPr>
            <a:spLocks noChangeArrowheads="1"/>
          </p:cNvSpPr>
          <p:nvPr/>
        </p:nvSpPr>
        <p:spPr bwMode="auto">
          <a:xfrm>
            <a:off x="3702050" y="4068763"/>
            <a:ext cx="9525" cy="457200"/>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 name="Rectangle 329"/>
          <p:cNvSpPr>
            <a:spLocks noChangeArrowheads="1"/>
          </p:cNvSpPr>
          <p:nvPr/>
        </p:nvSpPr>
        <p:spPr bwMode="auto">
          <a:xfrm>
            <a:off x="3711575" y="4068763"/>
            <a:ext cx="4762" cy="457200"/>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 name="Rectangle 330"/>
          <p:cNvSpPr>
            <a:spLocks noChangeArrowheads="1"/>
          </p:cNvSpPr>
          <p:nvPr/>
        </p:nvSpPr>
        <p:spPr bwMode="auto">
          <a:xfrm>
            <a:off x="3716338" y="4068763"/>
            <a:ext cx="11112" cy="457200"/>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 name="Rectangle 331"/>
          <p:cNvSpPr>
            <a:spLocks noChangeArrowheads="1"/>
          </p:cNvSpPr>
          <p:nvPr/>
        </p:nvSpPr>
        <p:spPr bwMode="auto">
          <a:xfrm>
            <a:off x="3727450" y="4068763"/>
            <a:ext cx="4762" cy="457200"/>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 name="Rectangle 332"/>
          <p:cNvSpPr>
            <a:spLocks noChangeArrowheads="1"/>
          </p:cNvSpPr>
          <p:nvPr/>
        </p:nvSpPr>
        <p:spPr bwMode="auto">
          <a:xfrm>
            <a:off x="3732213" y="4068763"/>
            <a:ext cx="4762" cy="457200"/>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 name="Rectangle 333"/>
          <p:cNvSpPr>
            <a:spLocks noChangeArrowheads="1"/>
          </p:cNvSpPr>
          <p:nvPr/>
        </p:nvSpPr>
        <p:spPr bwMode="auto">
          <a:xfrm>
            <a:off x="3736975" y="4068763"/>
            <a:ext cx="4762" cy="457200"/>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 name="Rectangle 334"/>
          <p:cNvSpPr>
            <a:spLocks noChangeArrowheads="1"/>
          </p:cNvSpPr>
          <p:nvPr/>
        </p:nvSpPr>
        <p:spPr bwMode="auto">
          <a:xfrm>
            <a:off x="3741738" y="4068763"/>
            <a:ext cx="6350" cy="457200"/>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 name="Rectangle 335"/>
          <p:cNvSpPr>
            <a:spLocks noChangeArrowheads="1"/>
          </p:cNvSpPr>
          <p:nvPr/>
        </p:nvSpPr>
        <p:spPr bwMode="auto">
          <a:xfrm>
            <a:off x="3290888" y="4068763"/>
            <a:ext cx="457200" cy="457200"/>
          </a:xfrm>
          <a:prstGeom prst="rect">
            <a:avLst/>
          </a:prstGeom>
          <a:noFill/>
          <a:ln w="4763"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0" name="Rectangle 337"/>
          <p:cNvSpPr>
            <a:spLocks noChangeArrowheads="1"/>
          </p:cNvSpPr>
          <p:nvPr/>
        </p:nvSpPr>
        <p:spPr bwMode="auto">
          <a:xfrm>
            <a:off x="3318684" y="4121379"/>
            <a:ext cx="408766"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700" b="1" i="0" u="none" strike="noStrike" cap="none" normalizeH="0" baseline="0" dirty="0" err="1">
                <a:ln>
                  <a:noFill/>
                </a:ln>
                <a:solidFill>
                  <a:srgbClr val="000000"/>
                </a:solidFill>
                <a:effectLst/>
                <a:latin typeface="Arial" panose="020B0604020202020204" pitchFamily="34" charset="0"/>
              </a:rPr>
              <a:t>MapEntry</a:t>
            </a:r>
            <a:endParaRPr kumimoji="0" lang="de-DE" altLang="de-DE" sz="700" b="0" i="0" u="none" strike="noStrike" cap="none" normalizeH="0" baseline="0" dirty="0">
              <a:ln>
                <a:noFill/>
              </a:ln>
              <a:solidFill>
                <a:schemeClr val="tx1"/>
              </a:solidFill>
              <a:effectLst/>
              <a:latin typeface="Arial" panose="020B0604020202020204" pitchFamily="34" charset="0"/>
            </a:endParaRPr>
          </a:p>
        </p:txBody>
      </p:sp>
      <p:sp>
        <p:nvSpPr>
          <p:cNvPr id="141" name="Line 338"/>
          <p:cNvSpPr>
            <a:spLocks noChangeShapeType="1"/>
          </p:cNvSpPr>
          <p:nvPr/>
        </p:nvSpPr>
        <p:spPr bwMode="auto">
          <a:xfrm>
            <a:off x="3290888" y="4259263"/>
            <a:ext cx="457200" cy="0"/>
          </a:xfrm>
          <a:prstGeom prst="line">
            <a:avLst/>
          </a:prstGeom>
          <a:noFill/>
          <a:ln w="4763"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2" name="Rectangle 339"/>
          <p:cNvSpPr>
            <a:spLocks noChangeArrowheads="1"/>
          </p:cNvSpPr>
          <p:nvPr/>
        </p:nvSpPr>
        <p:spPr bwMode="auto">
          <a:xfrm>
            <a:off x="3316288" y="4279901"/>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3" name="Rectangle 340"/>
          <p:cNvSpPr>
            <a:spLocks noChangeArrowheads="1"/>
          </p:cNvSpPr>
          <p:nvPr/>
        </p:nvSpPr>
        <p:spPr bwMode="auto">
          <a:xfrm>
            <a:off x="3403600" y="4279901"/>
            <a:ext cx="307975"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source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4" name="Line 341"/>
          <p:cNvSpPr>
            <a:spLocks noChangeShapeType="1"/>
          </p:cNvSpPr>
          <p:nvPr/>
        </p:nvSpPr>
        <p:spPr bwMode="auto">
          <a:xfrm>
            <a:off x="3403600" y="4340226"/>
            <a:ext cx="328612"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5" name="Rectangle 342"/>
          <p:cNvSpPr>
            <a:spLocks noChangeArrowheads="1"/>
          </p:cNvSpPr>
          <p:nvPr/>
        </p:nvSpPr>
        <p:spPr bwMode="auto">
          <a:xfrm>
            <a:off x="3316288" y="4346576"/>
            <a:ext cx="619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6" name="Rectangle 343"/>
          <p:cNvSpPr>
            <a:spLocks noChangeArrowheads="1"/>
          </p:cNvSpPr>
          <p:nvPr/>
        </p:nvSpPr>
        <p:spPr bwMode="auto">
          <a:xfrm>
            <a:off x="3403600" y="4346576"/>
            <a:ext cx="287337"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8B0000"/>
                </a:solidFill>
                <a:effectLst/>
                <a:latin typeface="Arial" panose="020B0604020202020204" pitchFamily="34" charset="0"/>
              </a:rPr>
              <a:t>target  :string</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47" name="Line 344"/>
          <p:cNvSpPr>
            <a:spLocks noChangeShapeType="1"/>
          </p:cNvSpPr>
          <p:nvPr/>
        </p:nvSpPr>
        <p:spPr bwMode="auto">
          <a:xfrm>
            <a:off x="3403600" y="4408488"/>
            <a:ext cx="312737" cy="0"/>
          </a:xfrm>
          <a:prstGeom prst="line">
            <a:avLst/>
          </a:prstGeom>
          <a:noFill/>
          <a:ln w="4763" cap="sq">
            <a:solidFill>
              <a:srgbClr val="8B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8" name="Line 345"/>
          <p:cNvSpPr>
            <a:spLocks noChangeShapeType="1"/>
          </p:cNvSpPr>
          <p:nvPr/>
        </p:nvSpPr>
        <p:spPr bwMode="auto">
          <a:xfrm flipV="1">
            <a:off x="3527425" y="3252788"/>
            <a:ext cx="0" cy="1381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 name="Line 346"/>
          <p:cNvSpPr>
            <a:spLocks noChangeShapeType="1"/>
          </p:cNvSpPr>
          <p:nvPr/>
        </p:nvSpPr>
        <p:spPr bwMode="auto">
          <a:xfrm flipH="1">
            <a:off x="2324100" y="3252788"/>
            <a:ext cx="1203325" cy="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0" name="Line 347"/>
          <p:cNvSpPr>
            <a:spLocks noChangeShapeType="1"/>
          </p:cNvSpPr>
          <p:nvPr/>
        </p:nvSpPr>
        <p:spPr bwMode="auto">
          <a:xfrm flipV="1">
            <a:off x="3521075" y="3852863"/>
            <a:ext cx="0" cy="21590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1" name="Freeform 348"/>
          <p:cNvSpPr>
            <a:spLocks/>
          </p:cNvSpPr>
          <p:nvPr/>
        </p:nvSpPr>
        <p:spPr bwMode="auto">
          <a:xfrm>
            <a:off x="3495675" y="3852863"/>
            <a:ext cx="50800" cy="103188"/>
          </a:xfrm>
          <a:custGeom>
            <a:avLst/>
            <a:gdLst>
              <a:gd name="T0" fmla="*/ 32 w 32"/>
              <a:gd name="T1" fmla="*/ 32 h 65"/>
              <a:gd name="T2" fmla="*/ 16 w 32"/>
              <a:gd name="T3" fmla="*/ 0 h 65"/>
              <a:gd name="T4" fmla="*/ 0 w 32"/>
              <a:gd name="T5" fmla="*/ 32 h 65"/>
              <a:gd name="T6" fmla="*/ 16 w 32"/>
              <a:gd name="T7" fmla="*/ 65 h 65"/>
              <a:gd name="T8" fmla="*/ 32 w 32"/>
              <a:gd name="T9" fmla="*/ 32 h 65"/>
            </a:gdLst>
            <a:ahLst/>
            <a:cxnLst>
              <a:cxn ang="0">
                <a:pos x="T0" y="T1"/>
              </a:cxn>
              <a:cxn ang="0">
                <a:pos x="T2" y="T3"/>
              </a:cxn>
              <a:cxn ang="0">
                <a:pos x="T4" y="T5"/>
              </a:cxn>
              <a:cxn ang="0">
                <a:pos x="T6" y="T7"/>
              </a:cxn>
              <a:cxn ang="0">
                <a:pos x="T8" y="T9"/>
              </a:cxn>
            </a:cxnLst>
            <a:rect l="0" t="0" r="r" b="b"/>
            <a:pathLst>
              <a:path w="32" h="65">
                <a:moveTo>
                  <a:pt x="32" y="32"/>
                </a:moveTo>
                <a:lnTo>
                  <a:pt x="16" y="0"/>
                </a:lnTo>
                <a:lnTo>
                  <a:pt x="0" y="32"/>
                </a:lnTo>
                <a:lnTo>
                  <a:pt x="16" y="65"/>
                </a:lnTo>
                <a:lnTo>
                  <a:pt x="3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 name="Freeform 349"/>
          <p:cNvSpPr>
            <a:spLocks/>
          </p:cNvSpPr>
          <p:nvPr/>
        </p:nvSpPr>
        <p:spPr bwMode="auto">
          <a:xfrm>
            <a:off x="3495675" y="3852863"/>
            <a:ext cx="50800" cy="103188"/>
          </a:xfrm>
          <a:custGeom>
            <a:avLst/>
            <a:gdLst>
              <a:gd name="T0" fmla="*/ 32 w 32"/>
              <a:gd name="T1" fmla="*/ 32 h 65"/>
              <a:gd name="T2" fmla="*/ 16 w 32"/>
              <a:gd name="T3" fmla="*/ 0 h 65"/>
              <a:gd name="T4" fmla="*/ 0 w 32"/>
              <a:gd name="T5" fmla="*/ 32 h 65"/>
              <a:gd name="T6" fmla="*/ 16 w 32"/>
              <a:gd name="T7" fmla="*/ 65 h 65"/>
              <a:gd name="T8" fmla="*/ 32 w 32"/>
              <a:gd name="T9" fmla="*/ 32 h 65"/>
            </a:gdLst>
            <a:ahLst/>
            <a:cxnLst>
              <a:cxn ang="0">
                <a:pos x="T0" y="T1"/>
              </a:cxn>
              <a:cxn ang="0">
                <a:pos x="T2" y="T3"/>
              </a:cxn>
              <a:cxn ang="0">
                <a:pos x="T4" y="T5"/>
              </a:cxn>
              <a:cxn ang="0">
                <a:pos x="T6" y="T7"/>
              </a:cxn>
              <a:cxn ang="0">
                <a:pos x="T8" y="T9"/>
              </a:cxn>
            </a:cxnLst>
            <a:rect l="0" t="0" r="r" b="b"/>
            <a:pathLst>
              <a:path w="32" h="65">
                <a:moveTo>
                  <a:pt x="32" y="32"/>
                </a:moveTo>
                <a:lnTo>
                  <a:pt x="16" y="0"/>
                </a:lnTo>
                <a:lnTo>
                  <a:pt x="0" y="32"/>
                </a:lnTo>
                <a:lnTo>
                  <a:pt x="16" y="65"/>
                </a:lnTo>
                <a:lnTo>
                  <a:pt x="32"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3" name="Freeform 350"/>
          <p:cNvSpPr>
            <a:spLocks noEditPoints="1"/>
          </p:cNvSpPr>
          <p:nvPr/>
        </p:nvSpPr>
        <p:spPr bwMode="auto">
          <a:xfrm>
            <a:off x="3490913" y="39909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4" name="Rectangle 351"/>
          <p:cNvSpPr>
            <a:spLocks noChangeArrowheads="1"/>
          </p:cNvSpPr>
          <p:nvPr/>
        </p:nvSpPr>
        <p:spPr bwMode="auto">
          <a:xfrm>
            <a:off x="3536950" y="3981451"/>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55" name="Line 352"/>
          <p:cNvSpPr>
            <a:spLocks noChangeShapeType="1"/>
          </p:cNvSpPr>
          <p:nvPr/>
        </p:nvSpPr>
        <p:spPr bwMode="auto">
          <a:xfrm flipV="1">
            <a:off x="2324100" y="3852863"/>
            <a:ext cx="0" cy="21590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6" name="Freeform 353"/>
          <p:cNvSpPr>
            <a:spLocks/>
          </p:cNvSpPr>
          <p:nvPr/>
        </p:nvSpPr>
        <p:spPr bwMode="auto">
          <a:xfrm>
            <a:off x="2298700" y="3852863"/>
            <a:ext cx="52387" cy="103188"/>
          </a:xfrm>
          <a:custGeom>
            <a:avLst/>
            <a:gdLst>
              <a:gd name="T0" fmla="*/ 33 w 33"/>
              <a:gd name="T1" fmla="*/ 32 h 65"/>
              <a:gd name="T2" fmla="*/ 16 w 33"/>
              <a:gd name="T3" fmla="*/ 0 h 65"/>
              <a:gd name="T4" fmla="*/ 0 w 33"/>
              <a:gd name="T5" fmla="*/ 32 h 65"/>
              <a:gd name="T6" fmla="*/ 16 w 33"/>
              <a:gd name="T7" fmla="*/ 65 h 65"/>
              <a:gd name="T8" fmla="*/ 33 w 33"/>
              <a:gd name="T9" fmla="*/ 32 h 65"/>
            </a:gdLst>
            <a:ahLst/>
            <a:cxnLst>
              <a:cxn ang="0">
                <a:pos x="T0" y="T1"/>
              </a:cxn>
              <a:cxn ang="0">
                <a:pos x="T2" y="T3"/>
              </a:cxn>
              <a:cxn ang="0">
                <a:pos x="T4" y="T5"/>
              </a:cxn>
              <a:cxn ang="0">
                <a:pos x="T6" y="T7"/>
              </a:cxn>
              <a:cxn ang="0">
                <a:pos x="T8" y="T9"/>
              </a:cxn>
            </a:cxnLst>
            <a:rect l="0" t="0" r="r" b="b"/>
            <a:pathLst>
              <a:path w="33" h="65">
                <a:moveTo>
                  <a:pt x="33" y="32"/>
                </a:moveTo>
                <a:lnTo>
                  <a:pt x="16" y="0"/>
                </a:lnTo>
                <a:lnTo>
                  <a:pt x="0" y="32"/>
                </a:lnTo>
                <a:lnTo>
                  <a:pt x="16" y="65"/>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7" name="Freeform 354"/>
          <p:cNvSpPr>
            <a:spLocks/>
          </p:cNvSpPr>
          <p:nvPr/>
        </p:nvSpPr>
        <p:spPr bwMode="auto">
          <a:xfrm>
            <a:off x="2298700" y="3852863"/>
            <a:ext cx="52387" cy="103188"/>
          </a:xfrm>
          <a:custGeom>
            <a:avLst/>
            <a:gdLst>
              <a:gd name="T0" fmla="*/ 33 w 33"/>
              <a:gd name="T1" fmla="*/ 32 h 65"/>
              <a:gd name="T2" fmla="*/ 16 w 33"/>
              <a:gd name="T3" fmla="*/ 0 h 65"/>
              <a:gd name="T4" fmla="*/ 0 w 33"/>
              <a:gd name="T5" fmla="*/ 32 h 65"/>
              <a:gd name="T6" fmla="*/ 16 w 33"/>
              <a:gd name="T7" fmla="*/ 65 h 65"/>
              <a:gd name="T8" fmla="*/ 33 w 33"/>
              <a:gd name="T9" fmla="*/ 32 h 65"/>
            </a:gdLst>
            <a:ahLst/>
            <a:cxnLst>
              <a:cxn ang="0">
                <a:pos x="T0" y="T1"/>
              </a:cxn>
              <a:cxn ang="0">
                <a:pos x="T2" y="T3"/>
              </a:cxn>
              <a:cxn ang="0">
                <a:pos x="T4" y="T5"/>
              </a:cxn>
              <a:cxn ang="0">
                <a:pos x="T6" y="T7"/>
              </a:cxn>
              <a:cxn ang="0">
                <a:pos x="T8" y="T9"/>
              </a:cxn>
            </a:cxnLst>
            <a:rect l="0" t="0" r="r" b="b"/>
            <a:pathLst>
              <a:path w="33" h="65">
                <a:moveTo>
                  <a:pt x="33" y="32"/>
                </a:moveTo>
                <a:lnTo>
                  <a:pt x="16" y="0"/>
                </a:lnTo>
                <a:lnTo>
                  <a:pt x="0" y="32"/>
                </a:lnTo>
                <a:lnTo>
                  <a:pt x="16" y="65"/>
                </a:lnTo>
                <a:lnTo>
                  <a:pt x="33"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8" name="Freeform 355"/>
          <p:cNvSpPr>
            <a:spLocks noEditPoints="1"/>
          </p:cNvSpPr>
          <p:nvPr/>
        </p:nvSpPr>
        <p:spPr bwMode="auto">
          <a:xfrm>
            <a:off x="2293938" y="39909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9" name="Rectangle 356"/>
          <p:cNvSpPr>
            <a:spLocks noChangeArrowheads="1"/>
          </p:cNvSpPr>
          <p:nvPr/>
        </p:nvSpPr>
        <p:spPr bwMode="auto">
          <a:xfrm>
            <a:off x="2339975" y="3981451"/>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60" name="Line 357"/>
          <p:cNvSpPr>
            <a:spLocks noChangeShapeType="1"/>
          </p:cNvSpPr>
          <p:nvPr/>
        </p:nvSpPr>
        <p:spPr bwMode="auto">
          <a:xfrm flipV="1">
            <a:off x="2324100" y="3087688"/>
            <a:ext cx="0" cy="3032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1" name="Freeform 358"/>
          <p:cNvSpPr>
            <a:spLocks/>
          </p:cNvSpPr>
          <p:nvPr/>
        </p:nvSpPr>
        <p:spPr bwMode="auto">
          <a:xfrm>
            <a:off x="2293938" y="3087688"/>
            <a:ext cx="61912" cy="82550"/>
          </a:xfrm>
          <a:custGeom>
            <a:avLst/>
            <a:gdLst>
              <a:gd name="T0" fmla="*/ 39 w 39"/>
              <a:gd name="T1" fmla="*/ 52 h 52"/>
              <a:gd name="T2" fmla="*/ 0 w 39"/>
              <a:gd name="T3" fmla="*/ 52 h 52"/>
              <a:gd name="T4" fmla="*/ 19 w 39"/>
              <a:gd name="T5" fmla="*/ 0 h 52"/>
              <a:gd name="T6" fmla="*/ 39 w 39"/>
              <a:gd name="T7" fmla="*/ 52 h 52"/>
            </a:gdLst>
            <a:ahLst/>
            <a:cxnLst>
              <a:cxn ang="0">
                <a:pos x="T0" y="T1"/>
              </a:cxn>
              <a:cxn ang="0">
                <a:pos x="T2" y="T3"/>
              </a:cxn>
              <a:cxn ang="0">
                <a:pos x="T4" y="T5"/>
              </a:cxn>
              <a:cxn ang="0">
                <a:pos x="T6" y="T7"/>
              </a:cxn>
            </a:cxnLst>
            <a:rect l="0" t="0" r="r" b="b"/>
            <a:pathLst>
              <a:path w="39" h="52">
                <a:moveTo>
                  <a:pt x="39" y="52"/>
                </a:moveTo>
                <a:lnTo>
                  <a:pt x="0" y="52"/>
                </a:lnTo>
                <a:lnTo>
                  <a:pt x="19" y="0"/>
                </a:lnTo>
                <a:lnTo>
                  <a:pt x="39" y="52"/>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2" name="Freeform 359"/>
          <p:cNvSpPr>
            <a:spLocks/>
          </p:cNvSpPr>
          <p:nvPr/>
        </p:nvSpPr>
        <p:spPr bwMode="auto">
          <a:xfrm>
            <a:off x="2293938" y="3087688"/>
            <a:ext cx="61912" cy="82550"/>
          </a:xfrm>
          <a:custGeom>
            <a:avLst/>
            <a:gdLst>
              <a:gd name="T0" fmla="*/ 39 w 39"/>
              <a:gd name="T1" fmla="*/ 52 h 52"/>
              <a:gd name="T2" fmla="*/ 0 w 39"/>
              <a:gd name="T3" fmla="*/ 52 h 52"/>
              <a:gd name="T4" fmla="*/ 19 w 39"/>
              <a:gd name="T5" fmla="*/ 0 h 52"/>
              <a:gd name="T6" fmla="*/ 39 w 39"/>
              <a:gd name="T7" fmla="*/ 52 h 52"/>
            </a:gdLst>
            <a:ahLst/>
            <a:cxnLst>
              <a:cxn ang="0">
                <a:pos x="T0" y="T1"/>
              </a:cxn>
              <a:cxn ang="0">
                <a:pos x="T2" y="T3"/>
              </a:cxn>
              <a:cxn ang="0">
                <a:pos x="T4" y="T5"/>
              </a:cxn>
              <a:cxn ang="0">
                <a:pos x="T6" y="T7"/>
              </a:cxn>
            </a:cxnLst>
            <a:rect l="0" t="0" r="r" b="b"/>
            <a:pathLst>
              <a:path w="39" h="52">
                <a:moveTo>
                  <a:pt x="39" y="52"/>
                </a:moveTo>
                <a:lnTo>
                  <a:pt x="0" y="52"/>
                </a:lnTo>
                <a:lnTo>
                  <a:pt x="19" y="0"/>
                </a:lnTo>
                <a:lnTo>
                  <a:pt x="39" y="5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3" name="Line 360"/>
          <p:cNvSpPr>
            <a:spLocks noChangeShapeType="1"/>
          </p:cNvSpPr>
          <p:nvPr/>
        </p:nvSpPr>
        <p:spPr bwMode="auto">
          <a:xfrm flipV="1">
            <a:off x="1250950" y="3252788"/>
            <a:ext cx="0" cy="138113"/>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4" name="Line 361"/>
          <p:cNvSpPr>
            <a:spLocks noChangeShapeType="1"/>
          </p:cNvSpPr>
          <p:nvPr/>
        </p:nvSpPr>
        <p:spPr bwMode="auto">
          <a:xfrm>
            <a:off x="1250950" y="3252788"/>
            <a:ext cx="1073150" cy="0"/>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5" name="Line 362"/>
          <p:cNvSpPr>
            <a:spLocks noChangeShapeType="1"/>
          </p:cNvSpPr>
          <p:nvPr/>
        </p:nvSpPr>
        <p:spPr bwMode="auto">
          <a:xfrm flipV="1">
            <a:off x="2324100" y="2554288"/>
            <a:ext cx="0" cy="307975"/>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6" name="Freeform 363"/>
          <p:cNvSpPr>
            <a:spLocks/>
          </p:cNvSpPr>
          <p:nvPr/>
        </p:nvSpPr>
        <p:spPr bwMode="auto">
          <a:xfrm>
            <a:off x="2298700" y="2554288"/>
            <a:ext cx="52387" cy="101600"/>
          </a:xfrm>
          <a:custGeom>
            <a:avLst/>
            <a:gdLst>
              <a:gd name="T0" fmla="*/ 33 w 33"/>
              <a:gd name="T1" fmla="*/ 32 h 64"/>
              <a:gd name="T2" fmla="*/ 16 w 33"/>
              <a:gd name="T3" fmla="*/ 0 h 64"/>
              <a:gd name="T4" fmla="*/ 0 w 33"/>
              <a:gd name="T5" fmla="*/ 32 h 64"/>
              <a:gd name="T6" fmla="*/ 16 w 33"/>
              <a:gd name="T7" fmla="*/ 64 h 64"/>
              <a:gd name="T8" fmla="*/ 33 w 33"/>
              <a:gd name="T9" fmla="*/ 32 h 64"/>
            </a:gdLst>
            <a:ahLst/>
            <a:cxnLst>
              <a:cxn ang="0">
                <a:pos x="T0" y="T1"/>
              </a:cxn>
              <a:cxn ang="0">
                <a:pos x="T2" y="T3"/>
              </a:cxn>
              <a:cxn ang="0">
                <a:pos x="T4" y="T5"/>
              </a:cxn>
              <a:cxn ang="0">
                <a:pos x="T6" y="T7"/>
              </a:cxn>
              <a:cxn ang="0">
                <a:pos x="T8" y="T9"/>
              </a:cxn>
            </a:cxnLst>
            <a:rect l="0" t="0" r="r" b="b"/>
            <a:pathLst>
              <a:path w="33" h="64">
                <a:moveTo>
                  <a:pt x="33" y="32"/>
                </a:moveTo>
                <a:lnTo>
                  <a:pt x="16" y="0"/>
                </a:lnTo>
                <a:lnTo>
                  <a:pt x="0" y="32"/>
                </a:lnTo>
                <a:lnTo>
                  <a:pt x="16" y="64"/>
                </a:lnTo>
                <a:lnTo>
                  <a:pt x="3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67" name="Freeform 364"/>
          <p:cNvSpPr>
            <a:spLocks/>
          </p:cNvSpPr>
          <p:nvPr/>
        </p:nvSpPr>
        <p:spPr bwMode="auto">
          <a:xfrm>
            <a:off x="2298700" y="2554288"/>
            <a:ext cx="52387" cy="101600"/>
          </a:xfrm>
          <a:custGeom>
            <a:avLst/>
            <a:gdLst>
              <a:gd name="T0" fmla="*/ 33 w 33"/>
              <a:gd name="T1" fmla="*/ 32 h 64"/>
              <a:gd name="T2" fmla="*/ 16 w 33"/>
              <a:gd name="T3" fmla="*/ 0 h 64"/>
              <a:gd name="T4" fmla="*/ 0 w 33"/>
              <a:gd name="T5" fmla="*/ 32 h 64"/>
              <a:gd name="T6" fmla="*/ 16 w 33"/>
              <a:gd name="T7" fmla="*/ 64 h 64"/>
              <a:gd name="T8" fmla="*/ 33 w 33"/>
              <a:gd name="T9" fmla="*/ 32 h 64"/>
            </a:gdLst>
            <a:ahLst/>
            <a:cxnLst>
              <a:cxn ang="0">
                <a:pos x="T0" y="T1"/>
              </a:cxn>
              <a:cxn ang="0">
                <a:pos x="T2" y="T3"/>
              </a:cxn>
              <a:cxn ang="0">
                <a:pos x="T4" y="T5"/>
              </a:cxn>
              <a:cxn ang="0">
                <a:pos x="T6" y="T7"/>
              </a:cxn>
              <a:cxn ang="0">
                <a:pos x="T8" y="T9"/>
              </a:cxn>
            </a:cxnLst>
            <a:rect l="0" t="0" r="r" b="b"/>
            <a:pathLst>
              <a:path w="33" h="64">
                <a:moveTo>
                  <a:pt x="33" y="32"/>
                </a:moveTo>
                <a:lnTo>
                  <a:pt x="16" y="0"/>
                </a:lnTo>
                <a:lnTo>
                  <a:pt x="0" y="32"/>
                </a:lnTo>
                <a:lnTo>
                  <a:pt x="16" y="64"/>
                </a:lnTo>
                <a:lnTo>
                  <a:pt x="33" y="32"/>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8" name="Freeform 365"/>
          <p:cNvSpPr>
            <a:spLocks noEditPoints="1"/>
          </p:cNvSpPr>
          <p:nvPr/>
        </p:nvSpPr>
        <p:spPr bwMode="auto">
          <a:xfrm>
            <a:off x="2293938" y="2784476"/>
            <a:ext cx="61912" cy="77788"/>
          </a:xfrm>
          <a:custGeom>
            <a:avLst/>
            <a:gdLst>
              <a:gd name="T0" fmla="*/ 19 w 39"/>
              <a:gd name="T1" fmla="*/ 49 h 49"/>
              <a:gd name="T2" fmla="*/ 39 w 39"/>
              <a:gd name="T3" fmla="*/ 0 h 49"/>
              <a:gd name="T4" fmla="*/ 19 w 39"/>
              <a:gd name="T5" fmla="*/ 49 h 49"/>
              <a:gd name="T6" fmla="*/ 0 w 39"/>
              <a:gd name="T7" fmla="*/ 0 h 49"/>
            </a:gdLst>
            <a:ahLst/>
            <a:cxnLst>
              <a:cxn ang="0">
                <a:pos x="T0" y="T1"/>
              </a:cxn>
              <a:cxn ang="0">
                <a:pos x="T2" y="T3"/>
              </a:cxn>
              <a:cxn ang="0">
                <a:pos x="T4" y="T5"/>
              </a:cxn>
              <a:cxn ang="0">
                <a:pos x="T6" y="T7"/>
              </a:cxn>
            </a:cxnLst>
            <a:rect l="0" t="0" r="r" b="b"/>
            <a:pathLst>
              <a:path w="39" h="49">
                <a:moveTo>
                  <a:pt x="19" y="49"/>
                </a:moveTo>
                <a:lnTo>
                  <a:pt x="39" y="0"/>
                </a:lnTo>
                <a:moveTo>
                  <a:pt x="19" y="49"/>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69" name="Rectangle 366"/>
          <p:cNvSpPr>
            <a:spLocks noChangeArrowheads="1"/>
          </p:cNvSpPr>
          <p:nvPr/>
        </p:nvSpPr>
        <p:spPr bwMode="auto">
          <a:xfrm>
            <a:off x="2339975" y="2774951"/>
            <a:ext cx="98425"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0..1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70" name="Line 367"/>
          <p:cNvSpPr>
            <a:spLocks noChangeShapeType="1"/>
          </p:cNvSpPr>
          <p:nvPr/>
        </p:nvSpPr>
        <p:spPr bwMode="auto">
          <a:xfrm flipV="1">
            <a:off x="2324100" y="1700213"/>
            <a:ext cx="0" cy="282575"/>
          </a:xfrm>
          <a:prstGeom prst="line">
            <a:avLst/>
          </a:prstGeom>
          <a:noFill/>
          <a:ln w="4763"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1" name="Freeform 368"/>
          <p:cNvSpPr>
            <a:spLocks/>
          </p:cNvSpPr>
          <p:nvPr/>
        </p:nvSpPr>
        <p:spPr bwMode="auto">
          <a:xfrm>
            <a:off x="2298700" y="1700213"/>
            <a:ext cx="52387" cy="103188"/>
          </a:xfrm>
          <a:custGeom>
            <a:avLst/>
            <a:gdLst>
              <a:gd name="T0" fmla="*/ 33 w 33"/>
              <a:gd name="T1" fmla="*/ 33 h 65"/>
              <a:gd name="T2" fmla="*/ 16 w 33"/>
              <a:gd name="T3" fmla="*/ 0 h 65"/>
              <a:gd name="T4" fmla="*/ 0 w 33"/>
              <a:gd name="T5" fmla="*/ 33 h 65"/>
              <a:gd name="T6" fmla="*/ 16 w 33"/>
              <a:gd name="T7" fmla="*/ 65 h 65"/>
              <a:gd name="T8" fmla="*/ 33 w 33"/>
              <a:gd name="T9" fmla="*/ 33 h 65"/>
            </a:gdLst>
            <a:ahLst/>
            <a:cxnLst>
              <a:cxn ang="0">
                <a:pos x="T0" y="T1"/>
              </a:cxn>
              <a:cxn ang="0">
                <a:pos x="T2" y="T3"/>
              </a:cxn>
              <a:cxn ang="0">
                <a:pos x="T4" y="T5"/>
              </a:cxn>
              <a:cxn ang="0">
                <a:pos x="T6" y="T7"/>
              </a:cxn>
              <a:cxn ang="0">
                <a:pos x="T8" y="T9"/>
              </a:cxn>
            </a:cxnLst>
            <a:rect l="0" t="0" r="r" b="b"/>
            <a:pathLst>
              <a:path w="33" h="65">
                <a:moveTo>
                  <a:pt x="33" y="33"/>
                </a:moveTo>
                <a:lnTo>
                  <a:pt x="16" y="0"/>
                </a:lnTo>
                <a:lnTo>
                  <a:pt x="0" y="33"/>
                </a:lnTo>
                <a:lnTo>
                  <a:pt x="16" y="65"/>
                </a:lnTo>
                <a:lnTo>
                  <a:pt x="33"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72" name="Freeform 369"/>
          <p:cNvSpPr>
            <a:spLocks/>
          </p:cNvSpPr>
          <p:nvPr/>
        </p:nvSpPr>
        <p:spPr bwMode="auto">
          <a:xfrm>
            <a:off x="2298700" y="1700213"/>
            <a:ext cx="52387" cy="103188"/>
          </a:xfrm>
          <a:custGeom>
            <a:avLst/>
            <a:gdLst>
              <a:gd name="T0" fmla="*/ 33 w 33"/>
              <a:gd name="T1" fmla="*/ 33 h 65"/>
              <a:gd name="T2" fmla="*/ 16 w 33"/>
              <a:gd name="T3" fmla="*/ 0 h 65"/>
              <a:gd name="T4" fmla="*/ 0 w 33"/>
              <a:gd name="T5" fmla="*/ 33 h 65"/>
              <a:gd name="T6" fmla="*/ 16 w 33"/>
              <a:gd name="T7" fmla="*/ 65 h 65"/>
              <a:gd name="T8" fmla="*/ 33 w 33"/>
              <a:gd name="T9" fmla="*/ 33 h 65"/>
            </a:gdLst>
            <a:ahLst/>
            <a:cxnLst>
              <a:cxn ang="0">
                <a:pos x="T0" y="T1"/>
              </a:cxn>
              <a:cxn ang="0">
                <a:pos x="T2" y="T3"/>
              </a:cxn>
              <a:cxn ang="0">
                <a:pos x="T4" y="T5"/>
              </a:cxn>
              <a:cxn ang="0">
                <a:pos x="T6" y="T7"/>
              </a:cxn>
              <a:cxn ang="0">
                <a:pos x="T8" y="T9"/>
              </a:cxn>
            </a:cxnLst>
            <a:rect l="0" t="0" r="r" b="b"/>
            <a:pathLst>
              <a:path w="33" h="65">
                <a:moveTo>
                  <a:pt x="33" y="33"/>
                </a:moveTo>
                <a:lnTo>
                  <a:pt x="16" y="0"/>
                </a:lnTo>
                <a:lnTo>
                  <a:pt x="0" y="33"/>
                </a:lnTo>
                <a:lnTo>
                  <a:pt x="16" y="65"/>
                </a:lnTo>
                <a:lnTo>
                  <a:pt x="33" y="33"/>
                </a:lnTo>
                <a:close/>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3" name="Freeform 370"/>
          <p:cNvSpPr>
            <a:spLocks noEditPoints="1"/>
          </p:cNvSpPr>
          <p:nvPr/>
        </p:nvSpPr>
        <p:spPr bwMode="auto">
          <a:xfrm>
            <a:off x="2293938" y="1906588"/>
            <a:ext cx="61912" cy="76200"/>
          </a:xfrm>
          <a:custGeom>
            <a:avLst/>
            <a:gdLst>
              <a:gd name="T0" fmla="*/ 19 w 39"/>
              <a:gd name="T1" fmla="*/ 48 h 48"/>
              <a:gd name="T2" fmla="*/ 39 w 39"/>
              <a:gd name="T3" fmla="*/ 0 h 48"/>
              <a:gd name="T4" fmla="*/ 19 w 39"/>
              <a:gd name="T5" fmla="*/ 48 h 48"/>
              <a:gd name="T6" fmla="*/ 0 w 39"/>
              <a:gd name="T7" fmla="*/ 0 h 48"/>
            </a:gdLst>
            <a:ahLst/>
            <a:cxnLst>
              <a:cxn ang="0">
                <a:pos x="T0" y="T1"/>
              </a:cxn>
              <a:cxn ang="0">
                <a:pos x="T2" y="T3"/>
              </a:cxn>
              <a:cxn ang="0">
                <a:pos x="T4" y="T5"/>
              </a:cxn>
              <a:cxn ang="0">
                <a:pos x="T6" y="T7"/>
              </a:cxn>
            </a:cxnLst>
            <a:rect l="0" t="0" r="r" b="b"/>
            <a:pathLst>
              <a:path w="39" h="48">
                <a:moveTo>
                  <a:pt x="19" y="48"/>
                </a:moveTo>
                <a:lnTo>
                  <a:pt x="39" y="0"/>
                </a:lnTo>
                <a:moveTo>
                  <a:pt x="19" y="48"/>
                </a:moveTo>
                <a:lnTo>
                  <a:pt x="0" y="0"/>
                </a:lnTo>
              </a:path>
            </a:pathLst>
          </a:custGeom>
          <a:noFill/>
          <a:ln w="4763"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74" name="Rectangle 371"/>
          <p:cNvSpPr>
            <a:spLocks noChangeArrowheads="1"/>
          </p:cNvSpPr>
          <p:nvPr/>
        </p:nvSpPr>
        <p:spPr bwMode="auto">
          <a:xfrm>
            <a:off x="2339975" y="1895476"/>
            <a:ext cx="87312" cy="6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4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75"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317094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dirty="0"/>
              <a:t>State of the Art: Integration of FMUs for SIL &amp; HIL</a:t>
            </a:r>
            <a:endParaRPr lang="en-US" dirty="0"/>
          </a:p>
        </p:txBody>
      </p:sp>
      <p:sp>
        <p:nvSpPr>
          <p:cNvPr id="14" name="Inhaltsplatzhalter 13"/>
          <p:cNvSpPr>
            <a:spLocks noGrp="1"/>
          </p:cNvSpPr>
          <p:nvPr>
            <p:ph idx="1"/>
          </p:nvPr>
        </p:nvSpPr>
        <p:spPr>
          <a:xfrm>
            <a:off x="457200" y="1059582"/>
            <a:ext cx="2747177" cy="3600400"/>
          </a:xfrm>
        </p:spPr>
        <p:txBody>
          <a:bodyPr>
            <a:normAutofit fontScale="92500" lnSpcReduction="10000"/>
          </a:bodyPr>
          <a:lstStyle/>
          <a:p>
            <a:r>
              <a:rPr lang="en-US" altLang="ja-JP" sz="2000" dirty="0"/>
              <a:t>Integration tools are importing FMUs, Simulink-based models and ECU code</a:t>
            </a:r>
          </a:p>
          <a:p>
            <a:r>
              <a:rPr lang="en-US" altLang="ja-JP" sz="2000" dirty="0"/>
              <a:t>A Data Management tool controls the lifecycle of all models</a:t>
            </a:r>
          </a:p>
          <a:p>
            <a:r>
              <a:rPr lang="en-US" altLang="ja-JP" sz="2000" dirty="0"/>
              <a:t>The SIL/HIL integration results (System Descriptions) can not be exchanged easily among the tools</a:t>
            </a:r>
          </a:p>
          <a:p>
            <a:endParaRPr lang="en-US" altLang="ja-JP" sz="2000" dirty="0"/>
          </a:p>
          <a:p>
            <a:endParaRPr lang="en-US" altLang="ja-JP" sz="2000" dirty="0"/>
          </a:p>
        </p:txBody>
      </p:sp>
      <p:grpSp>
        <p:nvGrpSpPr>
          <p:cNvPr id="3" name="Gruppieren 2"/>
          <p:cNvGrpSpPr/>
          <p:nvPr/>
        </p:nvGrpSpPr>
        <p:grpSpPr>
          <a:xfrm>
            <a:off x="3203848" y="1059582"/>
            <a:ext cx="5760640" cy="3501014"/>
            <a:chOff x="3203848" y="1059582"/>
            <a:chExt cx="5760640" cy="3501014"/>
          </a:xfrm>
        </p:grpSpPr>
        <p:sp>
          <p:nvSpPr>
            <p:cNvPr id="35" name="Rechteck 34"/>
            <p:cNvSpPr/>
            <p:nvPr/>
          </p:nvSpPr>
          <p:spPr>
            <a:xfrm>
              <a:off x="4810848" y="1816078"/>
              <a:ext cx="789051" cy="276999"/>
            </a:xfrm>
            <a:prstGeom prst="rect">
              <a:avLst/>
            </a:prstGeom>
          </p:spPr>
          <p:txBody>
            <a:bodyPr wrap="square">
              <a:spAutoFit/>
            </a:bodyPr>
            <a:lstStyle/>
            <a:p>
              <a:pPr algn="ctr" eaLnBrk="0" hangingPunct="0"/>
              <a:r>
                <a:rPr lang="en-US" sz="1200" b="1" dirty="0">
                  <a:solidFill>
                    <a:srgbClr val="4BB9E9"/>
                  </a:solidFill>
                  <a:latin typeface="Helvetica" pitchFamily="34" charset="0"/>
                </a:rPr>
                <a:t>Export</a:t>
              </a:r>
            </a:p>
          </p:txBody>
        </p:sp>
        <p:pic>
          <p:nvPicPr>
            <p:cNvPr id="3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2269048"/>
              <a:ext cx="670560" cy="8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3968" y="2787000"/>
              <a:ext cx="670560" cy="864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echteck 41"/>
            <p:cNvSpPr/>
            <p:nvPr/>
          </p:nvSpPr>
          <p:spPr>
            <a:xfrm>
              <a:off x="5883509" y="1813009"/>
              <a:ext cx="668546" cy="276999"/>
            </a:xfrm>
            <a:prstGeom prst="rect">
              <a:avLst/>
            </a:prstGeom>
          </p:spPr>
          <p:txBody>
            <a:bodyPr wrap="square">
              <a:spAutoFit/>
            </a:bodyPr>
            <a:lstStyle/>
            <a:p>
              <a:pPr algn="ctr" eaLnBrk="0" hangingPunct="0"/>
              <a:r>
                <a:rPr lang="en-US" sz="1200" b="1" dirty="0">
                  <a:solidFill>
                    <a:srgbClr val="4BB9E9"/>
                  </a:solidFill>
                  <a:latin typeface="Helvetica" pitchFamily="34" charset="0"/>
                </a:rPr>
                <a:t>Import</a:t>
              </a:r>
            </a:p>
          </p:txBody>
        </p:sp>
        <p:pic>
          <p:nvPicPr>
            <p:cNvPr id="43" name="Grafik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4726" y="1471625"/>
              <a:ext cx="2149570" cy="1143388"/>
            </a:xfrm>
            <a:prstGeom prst="rect">
              <a:avLst/>
            </a:prstGeom>
            <a:ln>
              <a:solidFill>
                <a:schemeClr val="tx1"/>
              </a:solidFill>
            </a:ln>
          </p:spPr>
        </p:pic>
        <p:cxnSp>
          <p:nvCxnSpPr>
            <p:cNvPr id="44" name="Gerade Verbindung mit Pfeil 43"/>
            <p:cNvCxnSpPr/>
            <p:nvPr/>
          </p:nvCxnSpPr>
          <p:spPr>
            <a:xfrm>
              <a:off x="6189552" y="3283253"/>
              <a:ext cx="470680" cy="0"/>
            </a:xfrm>
            <a:prstGeom prst="straightConnector1">
              <a:avLst/>
            </a:prstGeom>
            <a:noFill/>
            <a:ln w="50800" cap="rnd">
              <a:solidFill>
                <a:schemeClr val="accent2"/>
              </a:solidFill>
              <a:round/>
              <a:headEnd type="none" w="lg" len="lg"/>
              <a:tailEnd type="triangle" w="lg" len="lg"/>
            </a:ln>
          </p:spPr>
        </p:cxnSp>
        <p:cxnSp>
          <p:nvCxnSpPr>
            <p:cNvPr id="45" name="Gerade Verbindung mit Pfeil 44"/>
            <p:cNvCxnSpPr/>
            <p:nvPr/>
          </p:nvCxnSpPr>
          <p:spPr>
            <a:xfrm>
              <a:off x="4863875" y="2106995"/>
              <a:ext cx="414783" cy="309908"/>
            </a:xfrm>
            <a:prstGeom prst="straightConnector1">
              <a:avLst/>
            </a:prstGeom>
            <a:noFill/>
            <a:ln w="50800" cap="rnd">
              <a:solidFill>
                <a:schemeClr val="accent2"/>
              </a:solidFill>
              <a:round/>
              <a:headEnd type="none" w="lg" len="lg"/>
              <a:tailEnd type="triangle" w="lg" len="lg"/>
            </a:ln>
          </p:spPr>
        </p:cxnSp>
        <p:pic>
          <p:nvPicPr>
            <p:cNvPr id="46" name="Grafik 45"/>
            <p:cNvPicPr>
              <a:picLocks noChangeAspect="1"/>
            </p:cNvPicPr>
            <p:nvPr/>
          </p:nvPicPr>
          <p:blipFill>
            <a:blip r:embed="rId5"/>
            <a:stretch>
              <a:fillRect/>
            </a:stretch>
          </p:blipFill>
          <p:spPr>
            <a:xfrm>
              <a:off x="6714726" y="3475591"/>
              <a:ext cx="2213619" cy="1065557"/>
            </a:xfrm>
            <a:prstGeom prst="rect">
              <a:avLst/>
            </a:prstGeom>
          </p:spPr>
        </p:pic>
        <p:sp>
          <p:nvSpPr>
            <p:cNvPr id="47" name="Textfeld 46"/>
            <p:cNvSpPr txBox="1"/>
            <p:nvPr/>
          </p:nvSpPr>
          <p:spPr>
            <a:xfrm>
              <a:off x="7114382" y="4099664"/>
              <a:ext cx="1715470" cy="307777"/>
            </a:xfrm>
            <a:prstGeom prst="rect">
              <a:avLst/>
            </a:prstGeom>
            <a:solidFill>
              <a:schemeClr val="bg1"/>
            </a:solidFill>
          </p:spPr>
          <p:txBody>
            <a:bodyPr wrap="none" rtlCol="0">
              <a:spAutoFit/>
            </a:bodyPr>
            <a:lstStyle/>
            <a:p>
              <a:pPr algn="r"/>
              <a:r>
                <a:rPr lang="en-US" sz="1400" b="1" i="1" dirty="0">
                  <a:solidFill>
                    <a:schemeClr val="accent3">
                      <a:lumMod val="50000"/>
                    </a:schemeClr>
                  </a:solidFill>
                </a:rPr>
                <a:t>Model Management</a:t>
              </a:r>
            </a:p>
          </p:txBody>
        </p:sp>
        <p:cxnSp>
          <p:nvCxnSpPr>
            <p:cNvPr id="49" name="Gerade Verbindung mit Pfeil 48"/>
            <p:cNvCxnSpPr/>
            <p:nvPr/>
          </p:nvCxnSpPr>
          <p:spPr>
            <a:xfrm flipV="1">
              <a:off x="4873829" y="3184809"/>
              <a:ext cx="432048" cy="353648"/>
            </a:xfrm>
            <a:prstGeom prst="straightConnector1">
              <a:avLst/>
            </a:prstGeom>
            <a:noFill/>
            <a:ln w="50800" cap="rnd">
              <a:solidFill>
                <a:schemeClr val="accent2"/>
              </a:solidFill>
              <a:round/>
              <a:headEnd type="none" w="lg" len="lg"/>
              <a:tailEnd type="triangle" w="lg" len="lg"/>
            </a:ln>
          </p:spPr>
        </p:cxnSp>
        <p:sp>
          <p:nvSpPr>
            <p:cNvPr id="50" name="Rechteck 49"/>
            <p:cNvSpPr/>
            <p:nvPr/>
          </p:nvSpPr>
          <p:spPr>
            <a:xfrm>
              <a:off x="6619705" y="1093553"/>
              <a:ext cx="2308640" cy="369332"/>
            </a:xfrm>
            <a:prstGeom prst="rect">
              <a:avLst/>
            </a:prstGeom>
          </p:spPr>
          <p:txBody>
            <a:bodyPr wrap="square">
              <a:spAutoFit/>
            </a:bodyPr>
            <a:lstStyle/>
            <a:p>
              <a:pPr algn="ctr" eaLnBrk="0" hangingPunct="0"/>
              <a:r>
                <a:rPr lang="en-US" sz="1800" b="1" dirty="0">
                  <a:solidFill>
                    <a:srgbClr val="474749"/>
                  </a:solidFill>
                  <a:latin typeface="Helvetica" pitchFamily="34" charset="0"/>
                </a:rPr>
                <a:t>SIL/HIL Integration</a:t>
              </a:r>
            </a:p>
          </p:txBody>
        </p:sp>
        <p:sp>
          <p:nvSpPr>
            <p:cNvPr id="52" name="Rechteck 51"/>
            <p:cNvSpPr/>
            <p:nvPr/>
          </p:nvSpPr>
          <p:spPr>
            <a:xfrm>
              <a:off x="6722423" y="3088479"/>
              <a:ext cx="2163142" cy="369332"/>
            </a:xfrm>
            <a:prstGeom prst="rect">
              <a:avLst/>
            </a:prstGeom>
          </p:spPr>
          <p:txBody>
            <a:bodyPr wrap="square">
              <a:spAutoFit/>
            </a:bodyPr>
            <a:lstStyle/>
            <a:p>
              <a:pPr algn="ctr" eaLnBrk="0" hangingPunct="0"/>
              <a:r>
                <a:rPr lang="en-US" sz="1800" b="1" dirty="0">
                  <a:solidFill>
                    <a:srgbClr val="474749"/>
                  </a:solidFill>
                  <a:latin typeface="Helvetica" pitchFamily="34" charset="0"/>
                </a:rPr>
                <a:t>Data Management</a:t>
              </a:r>
            </a:p>
          </p:txBody>
        </p:sp>
        <p:cxnSp>
          <p:nvCxnSpPr>
            <p:cNvPr id="53" name="Gerade Verbindung mit Pfeil 52"/>
            <p:cNvCxnSpPr/>
            <p:nvPr/>
          </p:nvCxnSpPr>
          <p:spPr>
            <a:xfrm flipV="1">
              <a:off x="6130604" y="2917899"/>
              <a:ext cx="502445" cy="1502"/>
            </a:xfrm>
            <a:prstGeom prst="straightConnector1">
              <a:avLst/>
            </a:prstGeom>
            <a:noFill/>
            <a:ln w="50800" cap="rnd">
              <a:solidFill>
                <a:schemeClr val="accent2"/>
              </a:solidFill>
              <a:round/>
              <a:headEnd type="none" w="lg" len="lg"/>
              <a:tailEnd type="triangle" w="lg" len="lg"/>
            </a:ln>
          </p:spPr>
        </p:cxnSp>
        <p:cxnSp>
          <p:nvCxnSpPr>
            <p:cNvPr id="54" name="Gerade Verbindung mit Pfeil 53"/>
            <p:cNvCxnSpPr/>
            <p:nvPr/>
          </p:nvCxnSpPr>
          <p:spPr>
            <a:xfrm flipV="1">
              <a:off x="6144391" y="2592207"/>
              <a:ext cx="502445" cy="1502"/>
            </a:xfrm>
            <a:prstGeom prst="straightConnector1">
              <a:avLst/>
            </a:prstGeom>
            <a:noFill/>
            <a:ln w="50800" cap="rnd">
              <a:solidFill>
                <a:schemeClr val="accent2"/>
              </a:solidFill>
              <a:round/>
              <a:headEnd type="none" w="lg" len="lg"/>
              <a:tailEnd type="triangle" w="lg" len="lg"/>
            </a:ln>
          </p:spPr>
        </p:cxnSp>
        <p:sp>
          <p:nvSpPr>
            <p:cNvPr id="26" name="Rechteck 25"/>
            <p:cNvSpPr/>
            <p:nvPr/>
          </p:nvSpPr>
          <p:spPr>
            <a:xfrm>
              <a:off x="3204377" y="4191264"/>
              <a:ext cx="1626759" cy="369332"/>
            </a:xfrm>
            <a:prstGeom prst="rect">
              <a:avLst/>
            </a:prstGeom>
          </p:spPr>
          <p:txBody>
            <a:bodyPr wrap="square">
              <a:spAutoFit/>
            </a:bodyPr>
            <a:lstStyle/>
            <a:p>
              <a:pPr algn="ctr"/>
              <a:r>
                <a:rPr lang="en-US" b="1" dirty="0">
                  <a:solidFill>
                    <a:srgbClr val="363A90"/>
                  </a:solidFill>
                  <a:latin typeface="Helvetica" pitchFamily="34" charset="0"/>
                </a:rPr>
                <a:t>Model B</a:t>
              </a:r>
            </a:p>
          </p:txBody>
        </p:sp>
        <p:sp>
          <p:nvSpPr>
            <p:cNvPr id="27" name="Rechteck 26"/>
            <p:cNvSpPr/>
            <p:nvPr/>
          </p:nvSpPr>
          <p:spPr>
            <a:xfrm>
              <a:off x="3315314" y="2425820"/>
              <a:ext cx="1404885" cy="369332"/>
            </a:xfrm>
            <a:prstGeom prst="rect">
              <a:avLst/>
            </a:prstGeom>
          </p:spPr>
          <p:txBody>
            <a:bodyPr wrap="square">
              <a:spAutoFit/>
            </a:bodyPr>
            <a:lstStyle/>
            <a:p>
              <a:pPr algn="ctr"/>
              <a:r>
                <a:rPr lang="en-US" b="1" dirty="0">
                  <a:solidFill>
                    <a:srgbClr val="363A90"/>
                  </a:solidFill>
                  <a:latin typeface="Helvetica" pitchFamily="34" charset="0"/>
                </a:rPr>
                <a:t>Model A</a:t>
              </a:r>
            </a:p>
          </p:txBody>
        </p:sp>
        <p:sp>
          <p:nvSpPr>
            <p:cNvPr id="28" name="Rechteck 27"/>
            <p:cNvSpPr/>
            <p:nvPr/>
          </p:nvSpPr>
          <p:spPr>
            <a:xfrm>
              <a:off x="3405459" y="1059582"/>
              <a:ext cx="1224594" cy="369332"/>
            </a:xfrm>
            <a:prstGeom prst="rect">
              <a:avLst/>
            </a:prstGeom>
          </p:spPr>
          <p:txBody>
            <a:bodyPr wrap="square">
              <a:spAutoFit/>
            </a:bodyPr>
            <a:lstStyle/>
            <a:p>
              <a:pPr algn="ctr" eaLnBrk="0" hangingPunct="0"/>
              <a:r>
                <a:rPr lang="en-US" sz="1800" b="1" dirty="0">
                  <a:solidFill>
                    <a:srgbClr val="474749"/>
                  </a:solidFill>
                  <a:latin typeface="Helvetica" pitchFamily="34" charset="0"/>
                </a:rPr>
                <a:t>Modeling</a:t>
              </a:r>
            </a:p>
          </p:txBody>
        </p:sp>
        <p:pic>
          <p:nvPicPr>
            <p:cNvPr id="29" name="Grafik 28"/>
            <p:cNvPicPr>
              <a:picLocks noChangeAspect="1"/>
            </p:cNvPicPr>
            <p:nvPr/>
          </p:nvPicPr>
          <p:blipFill>
            <a:blip r:embed="rId6"/>
            <a:stretch>
              <a:fillRect/>
            </a:stretch>
          </p:blipFill>
          <p:spPr>
            <a:xfrm>
              <a:off x="3203848" y="1418287"/>
              <a:ext cx="1627816" cy="1035675"/>
            </a:xfrm>
            <a:prstGeom prst="rect">
              <a:avLst/>
            </a:prstGeom>
          </p:spPr>
        </p:pic>
        <p:pic>
          <p:nvPicPr>
            <p:cNvPr id="30" name="Grafik 29"/>
            <p:cNvPicPr>
              <a:picLocks noChangeAspect="1"/>
            </p:cNvPicPr>
            <p:nvPr/>
          </p:nvPicPr>
          <p:blipFill>
            <a:blip r:embed="rId7"/>
            <a:stretch>
              <a:fillRect/>
            </a:stretch>
          </p:blipFill>
          <p:spPr>
            <a:xfrm>
              <a:off x="3203848" y="3192444"/>
              <a:ext cx="1627816" cy="1035675"/>
            </a:xfrm>
            <a:prstGeom prst="rect">
              <a:avLst/>
            </a:prstGeom>
          </p:spPr>
        </p:pic>
        <p:pic>
          <p:nvPicPr>
            <p:cNvPr id="31" name="Picture 2" descr="\\10.1.2.13\info\GernotD\usr\VEOS_Player_Webinar.jpg"/>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79745" y="1734822"/>
              <a:ext cx="1984743" cy="1169590"/>
            </a:xfrm>
            <a:prstGeom prst="rect">
              <a:avLst/>
            </a:prstGeom>
            <a:ln>
              <a:solidFill>
                <a:schemeClr val="tx1"/>
              </a:solidFill>
            </a:ln>
            <a:extLst>
              <a:ext uri="{909E8E84-426E-40DD-AFC4-6F175D3DCCD1}">
                <a14:hiddenFill xmlns:a14="http://schemas.microsoft.com/office/drawing/2010/main">
                  <a:solidFill>
                    <a:srgbClr val="FFFFFF"/>
                  </a:solidFill>
                </a14:hiddenFill>
              </a:ext>
            </a:extLst>
          </p:spPr>
        </p:pic>
      </p:grpSp>
      <p:sp>
        <p:nvSpPr>
          <p:cNvPr id="33"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49234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Prototypes – Integration Tool</a:t>
            </a:r>
            <a:endParaRPr lang="en-US" noProof="0" dirty="0"/>
          </a:p>
        </p:txBody>
      </p:sp>
      <p:sp>
        <p:nvSpPr>
          <p:cNvPr id="14" name="Inhaltsplatzhalter 13"/>
          <p:cNvSpPr>
            <a:spLocks noGrp="1"/>
          </p:cNvSpPr>
          <p:nvPr>
            <p:ph idx="1"/>
          </p:nvPr>
        </p:nvSpPr>
        <p:spPr/>
        <p:txBody>
          <a:bodyPr>
            <a:normAutofit/>
          </a:bodyPr>
          <a:lstStyle/>
          <a:p>
            <a:r>
              <a:rPr lang="en-US" altLang="ja-JP" noProof="0" dirty="0" err="1"/>
              <a:t>Model.CONNECT</a:t>
            </a:r>
            <a:r>
              <a:rPr lang="en-US" altLang="ja-JP" baseline="30000" noProof="0" dirty="0" err="1"/>
              <a:t>TM</a:t>
            </a:r>
            <a:r>
              <a:rPr lang="en-US" altLang="ja-JP" noProof="0" dirty="0"/>
              <a:t> by AVL – Scope:</a:t>
            </a:r>
          </a:p>
          <a:p>
            <a:pPr lvl="1"/>
            <a:r>
              <a:rPr lang="en-US" altLang="ja-JP" noProof="0" dirty="0"/>
              <a:t>Simulation architecture set-up</a:t>
            </a:r>
          </a:p>
          <a:p>
            <a:pPr lvl="1"/>
            <a:r>
              <a:rPr lang="en-US" altLang="ja-JP" dirty="0"/>
              <a:t>Model integration</a:t>
            </a:r>
            <a:br>
              <a:rPr lang="en-US" altLang="ja-JP" dirty="0"/>
            </a:br>
            <a:r>
              <a:rPr lang="en-US" altLang="ja-JP" dirty="0"/>
              <a:t>(FMI and dedicated interfaces)</a:t>
            </a:r>
          </a:p>
          <a:p>
            <a:pPr lvl="1"/>
            <a:r>
              <a:rPr lang="en-US" altLang="ja-JP" noProof="0" dirty="0"/>
              <a:t>Execution</a:t>
            </a:r>
            <a:br>
              <a:rPr lang="en-US" altLang="ja-JP" noProof="0" dirty="0"/>
            </a:br>
            <a:r>
              <a:rPr lang="en-US" altLang="ja-JP" noProof="0" dirty="0"/>
              <a:t>(office and lab)</a:t>
            </a:r>
          </a:p>
          <a:p>
            <a:pPr lvl="1"/>
            <a:r>
              <a:rPr lang="en-US" altLang="ja-JP" dirty="0"/>
              <a:t>Model management</a:t>
            </a:r>
          </a:p>
          <a:p>
            <a:pPr lvl="1"/>
            <a:r>
              <a:rPr lang="en-US" altLang="ja-JP" dirty="0"/>
              <a:t>Handling system structure and</a:t>
            </a:r>
            <a:br>
              <a:rPr lang="en-US" altLang="ja-JP" dirty="0"/>
            </a:br>
            <a:r>
              <a:rPr lang="en-US" altLang="ja-JP" dirty="0"/>
              <a:t>parameter variants</a:t>
            </a:r>
            <a:br>
              <a:rPr lang="en-US" altLang="ja-JP" dirty="0"/>
            </a:br>
            <a:endParaRPr lang="en-US" noProof="0" dirty="0"/>
          </a:p>
          <a:p>
            <a:endParaRPr lang="en-US" noProof="0" dirty="0"/>
          </a:p>
        </p:txBody>
      </p:sp>
      <p:pic>
        <p:nvPicPr>
          <p:cNvPr id="2" name="Grafik 1"/>
          <p:cNvPicPr>
            <a:picLocks noChangeAspect="1"/>
          </p:cNvPicPr>
          <p:nvPr/>
        </p:nvPicPr>
        <p:blipFill>
          <a:blip r:embed="rId2" cstate="print"/>
          <a:stretch>
            <a:fillRect/>
          </a:stretch>
        </p:blipFill>
        <p:spPr>
          <a:xfrm>
            <a:off x="4559878" y="1814571"/>
            <a:ext cx="4483501" cy="2845411"/>
          </a:xfrm>
          <a:prstGeom prst="rect">
            <a:avLst/>
          </a:prstGeom>
        </p:spPr>
      </p:pic>
      <p:sp>
        <p:nvSpPr>
          <p:cNvPr id="6" name="Rechteck 5"/>
          <p:cNvSpPr/>
          <p:nvPr/>
        </p:nvSpPr>
        <p:spPr>
          <a:xfrm rot="20009787">
            <a:off x="6877511" y="3441153"/>
            <a:ext cx="1382110" cy="923330"/>
          </a:xfrm>
          <a:prstGeom prst="rect">
            <a:avLst/>
          </a:prstGeom>
          <a:noFill/>
        </p:spPr>
        <p:txBody>
          <a:bodyPr wrap="none" lIns="91440" tIns="45720" rIns="91440" bIns="45720">
            <a:spAutoFit/>
          </a:bodyPr>
          <a:lstStyle/>
          <a:p>
            <a:pPr algn="ctr"/>
            <a:r>
              <a:rPr lang="de-DE"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OLD</a:t>
            </a:r>
          </a:p>
        </p:txBody>
      </p:sp>
      <p:sp>
        <p:nvSpPr>
          <p:cNvPr id="7"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248025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ja-JP" dirty="0"/>
              <a:t>Prototypes – Integration Tool</a:t>
            </a:r>
            <a:endParaRPr lang="en-US" dirty="0"/>
          </a:p>
        </p:txBody>
      </p:sp>
      <p:sp>
        <p:nvSpPr>
          <p:cNvPr id="3" name="Fußzeilenplatzhalter 2"/>
          <p:cNvSpPr>
            <a:spLocks noGrp="1"/>
          </p:cNvSpPr>
          <p:nvPr>
            <p:ph type="ftr" sz="quarter" idx="10"/>
          </p:nvPr>
        </p:nvSpPr>
        <p:spPr/>
        <p:txBody>
          <a:bodyPr/>
          <a:lstStyle/>
          <a:p>
            <a:r>
              <a:rPr lang="en-US" dirty="0"/>
              <a:t>MA-Project “System Structure and Parameterization” – Current Status</a:t>
            </a:r>
          </a:p>
          <a:p>
            <a:r>
              <a:rPr lang="en-US" sz="1050" dirty="0"/>
              <a:t>– FMI User Meeting, Prague 2017-05-15</a:t>
            </a:r>
          </a:p>
        </p:txBody>
      </p:sp>
      <p:sp>
        <p:nvSpPr>
          <p:cNvPr id="4" name="Inhaltsplatzhalter 3"/>
          <p:cNvSpPr>
            <a:spLocks noGrp="1"/>
          </p:cNvSpPr>
          <p:nvPr>
            <p:ph idx="1"/>
          </p:nvPr>
        </p:nvSpPr>
        <p:spPr>
          <a:xfrm>
            <a:off x="467544" y="915566"/>
            <a:ext cx="8229600" cy="3600400"/>
          </a:xfrm>
        </p:spPr>
        <p:txBody>
          <a:bodyPr/>
          <a:lstStyle/>
          <a:p>
            <a:r>
              <a:rPr lang="en-US" altLang="ja-JP" dirty="0" err="1"/>
              <a:t>Model.CONNECT</a:t>
            </a:r>
            <a:r>
              <a:rPr lang="en-US" altLang="ja-JP" baseline="30000" dirty="0" err="1"/>
              <a:t>TM</a:t>
            </a:r>
            <a:r>
              <a:rPr lang="en-US" altLang="ja-JP" dirty="0"/>
              <a:t> by AVL – SSP prototype:</a:t>
            </a:r>
          </a:p>
          <a:p>
            <a:pPr lvl="1"/>
            <a:r>
              <a:rPr lang="en-US" altLang="ja-JP" dirty="0"/>
              <a:t>Import and export of system structure (SSP packages)</a:t>
            </a:r>
          </a:p>
          <a:p>
            <a:pPr lvl="2"/>
            <a:r>
              <a:rPr lang="en-US" altLang="ja-JP" dirty="0"/>
              <a:t>Prototype supports multiple structure variants in the package</a:t>
            </a:r>
          </a:p>
          <a:p>
            <a:pPr lvl="2"/>
            <a:r>
              <a:rPr lang="en-US" altLang="ja-JP" dirty="0"/>
              <a:t>Mapping between the SSP variant handling and the tool-specific variant handling had to be implemented</a:t>
            </a:r>
          </a:p>
          <a:p>
            <a:pPr lvl="2"/>
            <a:r>
              <a:rPr lang="en-US" altLang="ja-JP" dirty="0"/>
              <a:t>Import-export roundtrip </a:t>
            </a:r>
            <a:r>
              <a:rPr lang="en-US" altLang="ja-JP" u="sng" dirty="0"/>
              <a:t>does not</a:t>
            </a:r>
            <a:r>
              <a:rPr lang="en-US" altLang="ja-JP" dirty="0"/>
              <a:t> re-produce original </a:t>
            </a:r>
            <a:r>
              <a:rPr lang="en-US" altLang="ja-JP" dirty="0" err="1"/>
              <a:t>ssp</a:t>
            </a:r>
            <a:r>
              <a:rPr lang="en-US" altLang="ja-JP" dirty="0"/>
              <a:t> content</a:t>
            </a:r>
          </a:p>
          <a:p>
            <a:pPr lvl="2"/>
            <a:r>
              <a:rPr lang="en-US" altLang="ja-JP" dirty="0"/>
              <a:t>This is a consequence of the deliberately simple SSP variant handling concept</a:t>
            </a:r>
          </a:p>
          <a:p>
            <a:pPr lvl="1"/>
            <a:r>
              <a:rPr lang="en-US" altLang="ja-JP" dirty="0"/>
              <a:t>Import and export of graphical information</a:t>
            </a:r>
          </a:p>
          <a:p>
            <a:pPr lvl="2"/>
            <a:r>
              <a:rPr lang="en-US" altLang="ja-JP" dirty="0"/>
              <a:t>Overall layout information can be transferred via SSP. </a:t>
            </a:r>
            <a:endParaRPr lang="en-US" dirty="0"/>
          </a:p>
        </p:txBody>
      </p:sp>
    </p:spTree>
    <p:extLst>
      <p:ext uri="{BB962C8B-B14F-4D97-AF65-F5344CB8AC3E}">
        <p14:creationId xmlns:p14="http://schemas.microsoft.com/office/powerpoint/2010/main" val="211594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Main Purposes of SSP – Based on FMI standard</a:t>
            </a:r>
          </a:p>
        </p:txBody>
      </p:sp>
      <p:sp>
        <p:nvSpPr>
          <p:cNvPr id="4" name="Inhaltsplatzhalter 3"/>
          <p:cNvSpPr>
            <a:spLocks noGrp="1"/>
          </p:cNvSpPr>
          <p:nvPr>
            <p:ph idx="1"/>
          </p:nvPr>
        </p:nvSpPr>
        <p:spPr>
          <a:xfrm>
            <a:off x="457200" y="1059582"/>
            <a:ext cx="7231872" cy="3600400"/>
          </a:xfrm>
        </p:spPr>
        <p:txBody>
          <a:bodyPr/>
          <a:lstStyle/>
          <a:p>
            <a:r>
              <a:rPr lang="en-US" sz="2000" noProof="0" dirty="0"/>
              <a:t>Define a standardized format for the connection structure of a network of components (FMUs in particular).</a:t>
            </a:r>
          </a:p>
          <a:p>
            <a:r>
              <a:rPr lang="en-US" sz="2000" noProof="0" dirty="0"/>
              <a:t>Define a standardized way to store and apply parameters to these components. </a:t>
            </a:r>
          </a:p>
          <a:p>
            <a:r>
              <a:rPr lang="en-US" sz="2000" noProof="0" dirty="0"/>
              <a:t>The developed standard / APIs should be usable in all stages of development process (architecture definition, integration, simulation, test in </a:t>
            </a:r>
            <a:r>
              <a:rPr lang="en-US" sz="2000" noProof="0" dirty="0" err="1"/>
              <a:t>MiL</a:t>
            </a:r>
            <a:r>
              <a:rPr lang="en-US" sz="2000" noProof="0" dirty="0"/>
              <a:t>, </a:t>
            </a:r>
            <a:r>
              <a:rPr lang="en-US" sz="2000" noProof="0" dirty="0" err="1"/>
              <a:t>SiL</a:t>
            </a:r>
            <a:r>
              <a:rPr lang="en-US" sz="2000" noProof="0" dirty="0"/>
              <a:t>, </a:t>
            </a:r>
            <a:r>
              <a:rPr lang="en-US" sz="2000" noProof="0" dirty="0" err="1"/>
              <a:t>HiL</a:t>
            </a:r>
            <a:r>
              <a:rPr lang="en-US" sz="2000" noProof="0" dirty="0"/>
              <a:t>).</a:t>
            </a:r>
          </a:p>
          <a:p>
            <a:r>
              <a:rPr lang="en-US" sz="2000" noProof="0" dirty="0"/>
              <a:t>The work in this project shall be coordinated with other standards and organizations (FMI, ASAM, OMG).</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1131590"/>
            <a:ext cx="1106488"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9072" y="3291830"/>
            <a:ext cx="1207770" cy="1160196"/>
          </a:xfrm>
          <a:prstGeom prst="rect">
            <a:avLst/>
          </a:prstGeom>
        </p:spPr>
      </p:pic>
      <p:sp>
        <p:nvSpPr>
          <p:cNvPr id="9"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151484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Prototypes: Integration Tool FMI Bench</a:t>
            </a:r>
            <a:endParaRPr lang="en-US" noProof="0" dirty="0"/>
          </a:p>
        </p:txBody>
      </p:sp>
      <p:sp>
        <p:nvSpPr>
          <p:cNvPr id="14" name="Inhaltsplatzhalter 13"/>
          <p:cNvSpPr>
            <a:spLocks noGrp="1"/>
          </p:cNvSpPr>
          <p:nvPr>
            <p:ph idx="1"/>
          </p:nvPr>
        </p:nvSpPr>
        <p:spPr/>
        <p:txBody>
          <a:bodyPr>
            <a:normAutofit fontScale="77500" lnSpcReduction="20000"/>
          </a:bodyPr>
          <a:lstStyle/>
          <a:p>
            <a:r>
              <a:rPr lang="en-US" altLang="ja-JP" noProof="0" dirty="0"/>
              <a:t>FMI Bench by PMSF: Workbench for FMUs</a:t>
            </a:r>
          </a:p>
          <a:p>
            <a:pPr lvl="1"/>
            <a:r>
              <a:rPr lang="en-US" altLang="ja-JP" dirty="0"/>
              <a:t>FMU Inspector &amp; Editor, </a:t>
            </a:r>
            <a:r>
              <a:rPr lang="en-US" altLang="ja-JP" noProof="0" dirty="0"/>
              <a:t>Integration, </a:t>
            </a:r>
            <a:r>
              <a:rPr lang="en-US" altLang="ja-JP" dirty="0"/>
              <a:t>Automation</a:t>
            </a:r>
            <a:endParaRPr lang="en-US" altLang="ja-JP" noProof="0" dirty="0"/>
          </a:p>
          <a:p>
            <a:pPr lvl="1"/>
            <a:r>
              <a:rPr lang="en-US" altLang="ja-JP" noProof="0" dirty="0"/>
              <a:t>Export </a:t>
            </a:r>
            <a:r>
              <a:rPr lang="en-US" altLang="ja-JP" dirty="0"/>
              <a:t>Integrated </a:t>
            </a:r>
            <a:r>
              <a:rPr lang="en-US" altLang="ja-JP" noProof="0" dirty="0"/>
              <a:t>FMUs, </a:t>
            </a:r>
            <a:r>
              <a:rPr lang="en-US" altLang="ja-JP" dirty="0"/>
              <a:t>S</a:t>
            </a:r>
            <a:r>
              <a:rPr lang="en-US" altLang="ja-JP" noProof="0" dirty="0" err="1"/>
              <a:t>imulators</a:t>
            </a:r>
            <a:r>
              <a:rPr lang="en-US" altLang="ja-JP" noProof="0" dirty="0"/>
              <a:t>, Remote FMU</a:t>
            </a:r>
            <a:br>
              <a:rPr lang="en-US" altLang="ja-JP" noProof="0" dirty="0"/>
            </a:br>
            <a:r>
              <a:rPr lang="en-US" altLang="ja-JP" noProof="0" dirty="0"/>
              <a:t>Execution, </a:t>
            </a:r>
            <a:r>
              <a:rPr lang="en-US" altLang="ja-JP" dirty="0"/>
              <a:t>FMU-internal Parallelization, IP-Protection</a:t>
            </a:r>
          </a:p>
          <a:p>
            <a:r>
              <a:rPr lang="en-US" altLang="ja-JP" dirty="0"/>
              <a:t>FMI Bench SSP Prototype</a:t>
            </a:r>
          </a:p>
          <a:p>
            <a:pPr lvl="1"/>
            <a:r>
              <a:rPr lang="en-US" altLang="ja-JP" dirty="0"/>
              <a:t>Direct Editing of SSDs,</a:t>
            </a:r>
            <a:br>
              <a:rPr lang="en-US" altLang="ja-JP" dirty="0"/>
            </a:br>
            <a:r>
              <a:rPr lang="en-US" altLang="ja-JP" dirty="0"/>
              <a:t>SSPs, incl. Variants</a:t>
            </a:r>
          </a:p>
          <a:p>
            <a:pPr lvl="1"/>
            <a:r>
              <a:rPr lang="en-US" altLang="ja-JP" dirty="0"/>
              <a:t>Generation of Native</a:t>
            </a:r>
            <a:br>
              <a:rPr lang="en-US" altLang="ja-JP" dirty="0"/>
            </a:br>
            <a:r>
              <a:rPr lang="en-US" altLang="ja-JP" dirty="0"/>
              <a:t>FMI Bench Projects</a:t>
            </a:r>
            <a:br>
              <a:rPr lang="en-US" altLang="ja-JP" dirty="0"/>
            </a:br>
            <a:r>
              <a:rPr lang="en-US" altLang="ja-JP" dirty="0"/>
              <a:t>from SSP Projects</a:t>
            </a:r>
          </a:p>
          <a:p>
            <a:pPr lvl="1"/>
            <a:r>
              <a:rPr lang="en-US" altLang="ja-JP" dirty="0"/>
              <a:t>Generation of FMU</a:t>
            </a:r>
            <a:br>
              <a:rPr lang="en-US" altLang="ja-JP" dirty="0"/>
            </a:br>
            <a:r>
              <a:rPr lang="en-US" altLang="ja-JP" dirty="0"/>
              <a:t>or Stand-alone Sim.</a:t>
            </a:r>
            <a:br>
              <a:rPr lang="en-US" altLang="ja-JP" dirty="0"/>
            </a:br>
            <a:r>
              <a:rPr lang="en-US" altLang="ja-JP" dirty="0"/>
              <a:t>from SSP</a:t>
            </a:r>
          </a:p>
          <a:p>
            <a:pPr lvl="1"/>
            <a:r>
              <a:rPr lang="en-US" altLang="ja-JP" dirty="0"/>
              <a:t>Parallelization</a:t>
            </a:r>
          </a:p>
          <a:p>
            <a:pPr lvl="1"/>
            <a:r>
              <a:rPr lang="en-US" altLang="ja-JP" dirty="0"/>
              <a:t>IP Protection</a:t>
            </a:r>
          </a:p>
        </p:txBody>
      </p:sp>
      <p:pic>
        <p:nvPicPr>
          <p:cNvPr id="6" name="Inhaltsplatzhalter 4"/>
          <p:cNvPicPr>
            <a:picLocks noChangeAspect="1"/>
          </p:cNvPicPr>
          <p:nvPr/>
        </p:nvPicPr>
        <p:blipFill>
          <a:blip r:embed="rId2" cstate="print"/>
          <a:stretch>
            <a:fillRect/>
          </a:stretch>
        </p:blipFill>
        <p:spPr>
          <a:xfrm>
            <a:off x="3635896" y="2069820"/>
            <a:ext cx="4186840" cy="2603378"/>
          </a:xfrm>
          <a:prstGeom prst="rect">
            <a:avLst/>
          </a:prstGeom>
        </p:spPr>
      </p:pic>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987574"/>
            <a:ext cx="2530624" cy="1328577"/>
          </a:xfrm>
          <a:prstGeom prst="rect">
            <a:avLst/>
          </a:prstGeom>
        </p:spPr>
      </p:pic>
      <p:sp>
        <p:nvSpPr>
          <p:cNvPr id="7"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357191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descr="sspclock.png"/>
          <p:cNvPicPr>
            <a:picLocks noChangeAspect="1"/>
          </p:cNvPicPr>
          <p:nvPr/>
        </p:nvPicPr>
        <p:blipFill>
          <a:blip r:embed="rId3" cstate="print"/>
          <a:srcRect t="5770" b="7934"/>
          <a:stretch>
            <a:fillRect/>
          </a:stretch>
        </p:blipFill>
        <p:spPr>
          <a:xfrm>
            <a:off x="6586789" y="2067694"/>
            <a:ext cx="2521715" cy="2369038"/>
          </a:xfrm>
          <a:prstGeom prst="rect">
            <a:avLst/>
          </a:prstGeom>
          <a:ln>
            <a:noFill/>
          </a:ln>
          <a:effectLst>
            <a:outerShdw blurRad="292100" dist="139700" dir="2700000" algn="tl" rotWithShape="0">
              <a:srgbClr val="333333">
                <a:alpha val="65000"/>
              </a:srgbClr>
            </a:outerShdw>
          </a:effectLst>
        </p:spPr>
      </p:pic>
      <p:pic>
        <p:nvPicPr>
          <p:cNvPr id="9" name="図 8" descr="図6.png"/>
          <p:cNvPicPr>
            <a:picLocks noChangeAspect="1"/>
          </p:cNvPicPr>
          <p:nvPr/>
        </p:nvPicPr>
        <p:blipFill>
          <a:blip r:embed="rId4" cstate="print"/>
          <a:stretch>
            <a:fillRect/>
          </a:stretch>
        </p:blipFill>
        <p:spPr>
          <a:xfrm>
            <a:off x="4634086" y="699542"/>
            <a:ext cx="4509914" cy="1884121"/>
          </a:xfrm>
          <a:prstGeom prst="rect">
            <a:avLst/>
          </a:prstGeom>
        </p:spPr>
      </p:pic>
      <p:sp>
        <p:nvSpPr>
          <p:cNvPr id="13" name="Titel 12"/>
          <p:cNvSpPr>
            <a:spLocks noGrp="1"/>
          </p:cNvSpPr>
          <p:nvPr>
            <p:ph type="title"/>
          </p:nvPr>
        </p:nvSpPr>
        <p:spPr/>
        <p:txBody>
          <a:bodyPr>
            <a:normAutofit/>
          </a:bodyPr>
          <a:lstStyle/>
          <a:p>
            <a:r>
              <a:rPr lang="en-US" altLang="ja-JP" dirty="0"/>
              <a:t>Prototypes – “Co-Simulation Player” (Cybernet)</a:t>
            </a:r>
            <a:endParaRPr lang="en-US" noProof="0" dirty="0"/>
          </a:p>
        </p:txBody>
      </p:sp>
      <p:sp>
        <p:nvSpPr>
          <p:cNvPr id="14" name="Inhaltsplatzhalter 13"/>
          <p:cNvSpPr>
            <a:spLocks noGrp="1"/>
          </p:cNvSpPr>
          <p:nvPr>
            <p:ph idx="1"/>
          </p:nvPr>
        </p:nvSpPr>
        <p:spPr/>
        <p:txBody>
          <a:bodyPr>
            <a:normAutofit/>
          </a:bodyPr>
          <a:lstStyle/>
          <a:p>
            <a:r>
              <a:rPr lang="en-US" altLang="ja-JP" noProof="0" dirty="0"/>
              <a:t>For Mobile Co-Simulation</a:t>
            </a:r>
          </a:p>
          <a:p>
            <a:pPr lvl="1"/>
            <a:r>
              <a:rPr lang="en-US" altLang="ja-JP" noProof="0" dirty="0"/>
              <a:t>SSP as an Online AP Package</a:t>
            </a:r>
          </a:p>
          <a:p>
            <a:pPr lvl="1"/>
            <a:r>
              <a:rPr lang="en-US" altLang="ja-JP" dirty="0"/>
              <a:t>Flash client and Python server</a:t>
            </a:r>
            <a:endParaRPr lang="en-US" altLang="ja-JP" noProof="0" dirty="0"/>
          </a:p>
          <a:p>
            <a:r>
              <a:rPr lang="en-US" altLang="ja-JP" dirty="0"/>
              <a:t>Natural Interface</a:t>
            </a:r>
          </a:p>
          <a:p>
            <a:pPr lvl="1"/>
            <a:r>
              <a:rPr lang="en-US" altLang="ja-JP" dirty="0"/>
              <a:t>Ring connection geometry</a:t>
            </a:r>
          </a:p>
          <a:p>
            <a:pPr lvl="1"/>
            <a:r>
              <a:rPr lang="en-US" altLang="ja-JP" dirty="0"/>
              <a:t>Flexible 2D/3D Layout</a:t>
            </a:r>
          </a:p>
          <a:p>
            <a:r>
              <a:rPr lang="en-US" altLang="ja-JP" dirty="0"/>
              <a:t>Parameter repository</a:t>
            </a:r>
          </a:p>
          <a:p>
            <a:pPr lvl="1"/>
            <a:r>
              <a:rPr lang="en-US" altLang="ja-JP" dirty="0"/>
              <a:t>Load </a:t>
            </a:r>
            <a:r>
              <a:rPr lang="en-US" altLang="ja-JP" dirty="0" err="1"/>
              <a:t>sqlite.DB</a:t>
            </a:r>
            <a:r>
              <a:rPr lang="en-US" altLang="ja-JP" dirty="0"/>
              <a:t> as a FMU</a:t>
            </a:r>
          </a:p>
          <a:p>
            <a:pPr lvl="1"/>
            <a:r>
              <a:rPr lang="en-US" altLang="ja-JP" noProof="0" dirty="0"/>
              <a:t>URI online access</a:t>
            </a:r>
          </a:p>
        </p:txBody>
      </p:sp>
      <p:grpSp>
        <p:nvGrpSpPr>
          <p:cNvPr id="20" name="グループ化 19"/>
          <p:cNvGrpSpPr/>
          <p:nvPr/>
        </p:nvGrpSpPr>
        <p:grpSpPr>
          <a:xfrm>
            <a:off x="4067944" y="2445356"/>
            <a:ext cx="2808312" cy="2070610"/>
            <a:chOff x="4067944" y="2445356"/>
            <a:chExt cx="2808312" cy="2070610"/>
          </a:xfrm>
        </p:grpSpPr>
        <p:pic>
          <p:nvPicPr>
            <p:cNvPr id="11" name="Picture 3"/>
            <p:cNvPicPr>
              <a:picLocks noChangeAspect="1" noChangeArrowheads="1"/>
            </p:cNvPicPr>
            <p:nvPr/>
          </p:nvPicPr>
          <p:blipFill>
            <a:blip r:embed="rId5" cstate="print"/>
            <a:srcRect t="3576"/>
            <a:stretch>
              <a:fillRect/>
            </a:stretch>
          </p:blipFill>
          <p:spPr bwMode="auto">
            <a:xfrm>
              <a:off x="5351024" y="2445356"/>
              <a:ext cx="1384968" cy="190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5"/>
            <p:cNvPicPr>
              <a:picLocks noChangeArrowheads="1"/>
            </p:cNvPicPr>
            <p:nvPr/>
          </p:nvPicPr>
          <p:blipFill>
            <a:blip r:embed="rId6" cstate="print"/>
            <a:srcRect t="4172"/>
            <a:stretch>
              <a:fillRect/>
            </a:stretch>
          </p:blipFill>
          <p:spPr bwMode="auto">
            <a:xfrm>
              <a:off x="4067944" y="2497971"/>
              <a:ext cx="1268907" cy="1894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7" descr="finger-save"/>
            <p:cNvPicPr>
              <a:picLocks noChangeAspect="1" noChangeArrowheads="1"/>
            </p:cNvPicPr>
            <p:nvPr/>
          </p:nvPicPr>
          <p:blipFill>
            <a:blip r:embed="rId7" cstate="print"/>
            <a:srcRect l="36446" t="28807"/>
            <a:stretch>
              <a:fillRect/>
            </a:stretch>
          </p:blipFill>
          <p:spPr bwMode="auto">
            <a:xfrm>
              <a:off x="4484511" y="3492828"/>
              <a:ext cx="779693" cy="1023138"/>
            </a:xfrm>
            <a:prstGeom prst="rect">
              <a:avLst/>
            </a:prstGeom>
            <a:noFill/>
            <a:ln w="9525">
              <a:noFill/>
              <a:miter lim="800000"/>
              <a:headEnd/>
              <a:tailEnd/>
            </a:ln>
          </p:spPr>
        </p:pic>
        <p:pic>
          <p:nvPicPr>
            <p:cNvPr id="16" name="Picture 10" descr="finger-save"/>
            <p:cNvPicPr>
              <a:picLocks noChangeAspect="1" noChangeArrowheads="1"/>
            </p:cNvPicPr>
            <p:nvPr/>
          </p:nvPicPr>
          <p:blipFill>
            <a:blip r:embed="rId7" cstate="print"/>
            <a:srcRect l="36446" t="28807"/>
            <a:stretch>
              <a:fillRect/>
            </a:stretch>
          </p:blipFill>
          <p:spPr bwMode="auto">
            <a:xfrm>
              <a:off x="6041950" y="3272299"/>
              <a:ext cx="834306" cy="1094053"/>
            </a:xfrm>
            <a:prstGeom prst="rect">
              <a:avLst/>
            </a:prstGeom>
            <a:noFill/>
            <a:ln w="9525">
              <a:noFill/>
              <a:miter lim="800000"/>
              <a:headEnd/>
              <a:tailEnd/>
            </a:ln>
          </p:spPr>
        </p:pic>
        <p:pic>
          <p:nvPicPr>
            <p:cNvPr id="17" name="Picture 11" descr="finger-save"/>
            <p:cNvPicPr>
              <a:picLocks noChangeAspect="1" noChangeArrowheads="1"/>
            </p:cNvPicPr>
            <p:nvPr/>
          </p:nvPicPr>
          <p:blipFill>
            <a:blip r:embed="rId8" cstate="print"/>
            <a:srcRect t="28807" r="36446"/>
            <a:stretch>
              <a:fillRect/>
            </a:stretch>
          </p:blipFill>
          <p:spPr bwMode="auto">
            <a:xfrm>
              <a:off x="5244008" y="3421913"/>
              <a:ext cx="748070" cy="1094053"/>
            </a:xfrm>
            <a:prstGeom prst="rect">
              <a:avLst/>
            </a:prstGeom>
            <a:noFill/>
            <a:ln w="9525">
              <a:noFill/>
              <a:miter lim="800000"/>
              <a:headEnd/>
              <a:tailEnd/>
            </a:ln>
          </p:spPr>
        </p:pic>
      </p:grpSp>
      <p:sp>
        <p:nvSpPr>
          <p:cNvPr id="19"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154768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Prototypes – TLK MoBA Lab</a:t>
            </a:r>
            <a:endParaRPr lang="en-US" noProof="0" dirty="0"/>
          </a:p>
        </p:txBody>
      </p:sp>
      <p:sp>
        <p:nvSpPr>
          <p:cNvPr id="14" name="Inhaltsplatzhalter 13"/>
          <p:cNvSpPr>
            <a:spLocks noGrp="1"/>
          </p:cNvSpPr>
          <p:nvPr>
            <p:ph idx="1"/>
          </p:nvPr>
        </p:nvSpPr>
        <p:spPr/>
        <p:txBody>
          <a:bodyPr>
            <a:normAutofit/>
          </a:bodyPr>
          <a:lstStyle/>
          <a:p>
            <a:r>
              <a:rPr lang="en-US" altLang="ja-JP" sz="1800" noProof="0" dirty="0"/>
              <a:t>Focus: </a:t>
            </a:r>
          </a:p>
          <a:p>
            <a:pPr lvl="1"/>
            <a:r>
              <a:rPr lang="en-US" altLang="ja-JP" sz="1400" noProof="0" dirty="0"/>
              <a:t>FMI-based models</a:t>
            </a:r>
          </a:p>
          <a:p>
            <a:pPr lvl="1"/>
            <a:r>
              <a:rPr lang="en-US" altLang="ja-JP" sz="1400" noProof="0" dirty="0"/>
              <a:t>physical connections</a:t>
            </a:r>
          </a:p>
          <a:p>
            <a:pPr lvl="1"/>
            <a:r>
              <a:rPr lang="en-US" altLang="ja-JP" sz="1400" noProof="0" dirty="0"/>
              <a:t>thermodynamic environment</a:t>
            </a:r>
          </a:p>
          <a:p>
            <a:endParaRPr lang="en-US" altLang="ja-JP" sz="1800" noProof="0" dirty="0"/>
          </a:p>
          <a:p>
            <a:r>
              <a:rPr lang="en-US" altLang="ja-JP" sz="1800" noProof="0" dirty="0"/>
              <a:t>Features</a:t>
            </a:r>
          </a:p>
          <a:p>
            <a:pPr lvl="1"/>
            <a:r>
              <a:rPr lang="en-US" altLang="ja-JP" sz="1400" dirty="0"/>
              <a:t>System Design &amp; Model management</a:t>
            </a:r>
          </a:p>
          <a:p>
            <a:pPr lvl="1"/>
            <a:r>
              <a:rPr lang="en-US" altLang="ja-JP" sz="1400" dirty="0"/>
              <a:t>Simulation &amp; virtual test bench</a:t>
            </a:r>
          </a:p>
          <a:p>
            <a:pPr lvl="1"/>
            <a:r>
              <a:rPr lang="en-US" altLang="ja-JP" sz="1400" noProof="0" dirty="0"/>
              <a:t>Optimization &amp; parameter fitting</a:t>
            </a:r>
          </a:p>
          <a:p>
            <a:endParaRPr lang="en-US" altLang="ja-JP" sz="1800" noProof="0" dirty="0"/>
          </a:p>
          <a:p>
            <a:r>
              <a:rPr lang="en-US" altLang="ja-JP" sz="1800" noProof="0" dirty="0"/>
              <a:t>Prototype for </a:t>
            </a:r>
            <a:r>
              <a:rPr lang="en-US" altLang="ja-JP" sz="1800" noProof="0" dirty="0" err="1"/>
              <a:t>im</a:t>
            </a:r>
            <a:r>
              <a:rPr lang="en-US" altLang="ja-JP" sz="1800" noProof="0" dirty="0"/>
              <a:t>-/export </a:t>
            </a:r>
            <a:br>
              <a:rPr lang="en-US" altLang="ja-JP" sz="1800" noProof="0" dirty="0"/>
            </a:br>
            <a:r>
              <a:rPr lang="en-US" altLang="ja-JP" sz="1800" noProof="0" dirty="0"/>
              <a:t>support of SSP in development </a:t>
            </a:r>
          </a:p>
        </p:txBody>
      </p:sp>
      <p:pic>
        <p:nvPicPr>
          <p:cNvPr id="6" name="Inhaltsplatzhalter 9"/>
          <p:cNvPicPr>
            <a:picLocks noChangeAspect="1"/>
          </p:cNvPicPr>
          <p:nvPr/>
        </p:nvPicPr>
        <p:blipFill>
          <a:blip r:embed="rId2"/>
          <a:stretch>
            <a:fillRect/>
          </a:stretch>
        </p:blipFill>
        <p:spPr>
          <a:xfrm>
            <a:off x="5822241" y="829924"/>
            <a:ext cx="1618317" cy="1196546"/>
          </a:xfrm>
          <a:prstGeom prst="rect">
            <a:avLst/>
          </a:prstGeom>
          <a:noFill/>
          <a:ln w="9525">
            <a:noFill/>
            <a:miter lim="800000"/>
            <a:headEnd/>
            <a:tailEnd/>
          </a:ln>
          <a:effectLst/>
        </p:spPr>
      </p:pic>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677590" y="3620747"/>
            <a:ext cx="1549457" cy="114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7" name="Gruppieren 16"/>
          <p:cNvGrpSpPr/>
          <p:nvPr/>
        </p:nvGrpSpPr>
        <p:grpSpPr>
          <a:xfrm>
            <a:off x="6685618" y="3629887"/>
            <a:ext cx="654266" cy="241794"/>
            <a:chOff x="5488747" y="1825799"/>
            <a:chExt cx="828000" cy="306000"/>
          </a:xfrm>
          <a:effectLst/>
        </p:grpSpPr>
        <p:sp>
          <p:nvSpPr>
            <p:cNvPr id="18" name="Rechteck 17"/>
            <p:cNvSpPr/>
            <p:nvPr/>
          </p:nvSpPr>
          <p:spPr bwMode="auto">
            <a:xfrm>
              <a:off x="5488747" y="1825799"/>
              <a:ext cx="828000" cy="306000"/>
            </a:xfrm>
            <a:prstGeom prst="rect">
              <a:avLst/>
            </a:prstGeom>
            <a:solidFill>
              <a:schemeClr val="bg1"/>
            </a:solidFill>
            <a:ln w="12700" cap="flat" cmpd="sng" algn="ctr">
              <a:solidFill>
                <a:srgbClr val="6F757B"/>
              </a:solidFill>
              <a:prstDash val="solid"/>
              <a:round/>
              <a:headEnd type="none" w="med" len="med"/>
              <a:tailEnd type="none" w="med" len="med"/>
            </a:ln>
            <a:effectLst/>
          </p:spPr>
          <p:txBody>
            <a:bodyPr vert="horz" wrap="square" lIns="180000" tIns="0" rIns="180000" bIns="0" numCol="1" rtlCol="0" anchor="t" anchorCtr="0" compatLnSpc="1">
              <a:prstTxWarp prst="textNoShape">
                <a:avLst/>
              </a:prstTxWarp>
            </a:bodyPr>
            <a:lstStyle/>
            <a:p>
              <a:pPr marL="0" marR="0" indent="0" algn="l" defTabSz="914400" rtl="0" eaLnBrk="1" fontAlgn="base" latinLnBrk="0" hangingPunct="1">
                <a:lnSpc>
                  <a:spcPct val="110000"/>
                </a:lnSpc>
                <a:spcBef>
                  <a:spcPct val="0"/>
                </a:spcBef>
                <a:spcAft>
                  <a:spcPct val="0"/>
                </a:spcAft>
                <a:buClrTx/>
                <a:buSzTx/>
                <a:buFontTx/>
                <a:buNone/>
                <a:tabLst/>
              </a:pPr>
              <a:endParaRPr kumimoji="0" lang="de-DE" sz="3200" b="1" i="0" u="none" strike="noStrike" cap="none" normalizeH="0" baseline="0">
                <a:ln>
                  <a:noFill/>
                </a:ln>
                <a:solidFill>
                  <a:schemeClr val="tx1"/>
                </a:solidFill>
                <a:effectLst/>
                <a:latin typeface="Arial" charset="0"/>
              </a:endParaRPr>
            </a:p>
          </p:txBody>
        </p:sp>
        <p:pic>
          <p:nvPicPr>
            <p:cNvPr id="19" name="Picture 2" descr="C:\Users\Frohboese\Desktop\MATLAB-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67" t="5927" r="3293" b="6780"/>
            <a:stretch/>
          </p:blipFill>
          <p:spPr bwMode="auto">
            <a:xfrm>
              <a:off x="5510110" y="1842704"/>
              <a:ext cx="799392" cy="277199"/>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896" y="2424627"/>
            <a:ext cx="1556232" cy="1150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Gruppieren 20"/>
          <p:cNvGrpSpPr/>
          <p:nvPr/>
        </p:nvGrpSpPr>
        <p:grpSpPr>
          <a:xfrm>
            <a:off x="4165889" y="2425768"/>
            <a:ext cx="735671" cy="267807"/>
            <a:chOff x="5237399" y="3213681"/>
            <a:chExt cx="932633" cy="339508"/>
          </a:xfrm>
          <a:effectLst/>
        </p:grpSpPr>
        <p:sp>
          <p:nvSpPr>
            <p:cNvPr id="22" name="Rechteck 21"/>
            <p:cNvSpPr/>
            <p:nvPr/>
          </p:nvSpPr>
          <p:spPr bwMode="auto">
            <a:xfrm>
              <a:off x="5237399" y="3213681"/>
              <a:ext cx="828000" cy="306000"/>
            </a:xfrm>
            <a:prstGeom prst="rect">
              <a:avLst/>
            </a:prstGeom>
            <a:solidFill>
              <a:schemeClr val="bg1"/>
            </a:solidFill>
            <a:ln w="12700" cap="flat" cmpd="sng" algn="ctr">
              <a:solidFill>
                <a:srgbClr val="5E6A71"/>
              </a:solidFill>
              <a:prstDash val="solid"/>
              <a:round/>
              <a:headEnd type="none" w="med" len="med"/>
              <a:tailEnd type="none" w="med" len="med"/>
            </a:ln>
            <a:effectLst/>
          </p:spPr>
          <p:txBody>
            <a:bodyPr vert="horz" wrap="square" lIns="180000" tIns="0" rIns="180000" bIns="0" numCol="1" rtlCol="0" anchor="t" anchorCtr="0" compatLnSpc="1">
              <a:prstTxWarp prst="textNoShape">
                <a:avLst/>
              </a:prstTxWarp>
            </a:bodyPr>
            <a:lstStyle/>
            <a:p>
              <a:pPr marL="0" marR="0" indent="0" algn="l" defTabSz="914400" rtl="0" eaLnBrk="1" fontAlgn="base" latinLnBrk="0" hangingPunct="1">
                <a:lnSpc>
                  <a:spcPct val="110000"/>
                </a:lnSpc>
                <a:spcBef>
                  <a:spcPct val="0"/>
                </a:spcBef>
                <a:spcAft>
                  <a:spcPct val="0"/>
                </a:spcAft>
                <a:buClrTx/>
                <a:buSzTx/>
                <a:buFontTx/>
                <a:buNone/>
                <a:tabLst/>
              </a:pPr>
              <a:endParaRPr kumimoji="0" lang="de-DE" sz="3200" b="1" i="0" u="none" strike="noStrike" cap="none" normalizeH="0" baseline="0">
                <a:ln>
                  <a:noFill/>
                </a:ln>
                <a:solidFill>
                  <a:schemeClr val="tx1"/>
                </a:solidFill>
                <a:effectLst/>
                <a:latin typeface="Arial" charset="0"/>
              </a:endParaRPr>
            </a:p>
          </p:txBody>
        </p:sp>
        <p:pic>
          <p:nvPicPr>
            <p:cNvPr id="23" name="Picture 2" descr="DaV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6025" y="3216955"/>
              <a:ext cx="291953" cy="291953"/>
            </a:xfrm>
            <a:prstGeom prst="rect">
              <a:avLst/>
            </a:prstGeom>
            <a:noFill/>
            <a:extLst>
              <a:ext uri="{909E8E84-426E-40DD-AFC4-6F175D3DCCD1}">
                <a14:hiddenFill xmlns:a14="http://schemas.microsoft.com/office/drawing/2010/main">
                  <a:solidFill>
                    <a:srgbClr val="FFFFFF"/>
                  </a:solidFill>
                </a14:hiddenFill>
              </a:ext>
            </a:extLst>
          </p:spPr>
        </p:pic>
        <p:sp>
          <p:nvSpPr>
            <p:cNvPr id="24" name="Textfeld 23"/>
            <p:cNvSpPr txBox="1"/>
            <p:nvPr/>
          </p:nvSpPr>
          <p:spPr>
            <a:xfrm>
              <a:off x="5466507" y="3221538"/>
              <a:ext cx="703525" cy="331651"/>
            </a:xfrm>
            <a:prstGeom prst="rect">
              <a:avLst/>
            </a:prstGeom>
            <a:noFill/>
          </p:spPr>
          <p:txBody>
            <a:bodyPr wrap="square" rtlCol="0">
              <a:spAutoFit/>
            </a:bodyPr>
            <a:lstStyle/>
            <a:p>
              <a:r>
                <a:rPr lang="de-DE" sz="1050" dirty="0">
                  <a:solidFill>
                    <a:srgbClr val="505458"/>
                  </a:solidFill>
                </a:rPr>
                <a:t>DaVE</a:t>
              </a:r>
              <a:endParaRPr lang="de-DE" sz="1200" dirty="0">
                <a:solidFill>
                  <a:srgbClr val="505458"/>
                </a:solidFill>
              </a:endParaRPr>
            </a:p>
          </p:txBody>
        </p:sp>
      </p:grpSp>
      <p:pic>
        <p:nvPicPr>
          <p:cNvPr id="25" name="Picture 5" descr="image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96164" y="2432840"/>
            <a:ext cx="1562879" cy="115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uppieren 25"/>
          <p:cNvGrpSpPr/>
          <p:nvPr/>
        </p:nvGrpSpPr>
        <p:grpSpPr>
          <a:xfrm>
            <a:off x="7503595" y="2437875"/>
            <a:ext cx="762310" cy="267324"/>
            <a:chOff x="7174683" y="3031849"/>
            <a:chExt cx="954134" cy="334592"/>
          </a:xfrm>
          <a:effectLst/>
        </p:grpSpPr>
        <p:sp>
          <p:nvSpPr>
            <p:cNvPr id="27" name="Rechteck 26"/>
            <p:cNvSpPr/>
            <p:nvPr/>
          </p:nvSpPr>
          <p:spPr bwMode="auto">
            <a:xfrm>
              <a:off x="7174683" y="3031849"/>
              <a:ext cx="828000" cy="306000"/>
            </a:xfrm>
            <a:prstGeom prst="rect">
              <a:avLst/>
            </a:prstGeom>
            <a:solidFill>
              <a:schemeClr val="bg1"/>
            </a:solidFill>
            <a:ln w="12700" cap="flat" cmpd="sng" algn="ctr">
              <a:solidFill>
                <a:srgbClr val="5E6A71"/>
              </a:solidFill>
              <a:prstDash val="solid"/>
              <a:round/>
              <a:headEnd type="none" w="med" len="med"/>
              <a:tailEnd type="none" w="med" len="med"/>
            </a:ln>
            <a:effectLst/>
          </p:spPr>
          <p:txBody>
            <a:bodyPr vert="horz" wrap="square" lIns="180000" tIns="0" rIns="180000" bIns="0" numCol="1" rtlCol="0" anchor="t" anchorCtr="0" compatLnSpc="1">
              <a:prstTxWarp prst="textNoShape">
                <a:avLst/>
              </a:prstTxWarp>
            </a:bodyPr>
            <a:lstStyle/>
            <a:p>
              <a:pPr marL="0" marR="0" indent="0" algn="l" defTabSz="914400" rtl="0" eaLnBrk="1" fontAlgn="base" latinLnBrk="0" hangingPunct="1">
                <a:lnSpc>
                  <a:spcPct val="110000"/>
                </a:lnSpc>
                <a:spcBef>
                  <a:spcPct val="0"/>
                </a:spcBef>
                <a:spcAft>
                  <a:spcPct val="0"/>
                </a:spcAft>
                <a:buClrTx/>
                <a:buSzTx/>
                <a:buFontTx/>
                <a:buNone/>
                <a:tabLst/>
              </a:pPr>
              <a:endParaRPr kumimoji="0" lang="de-DE" sz="3200" b="1" i="0" u="none" strike="noStrike" cap="none" normalizeH="0" baseline="0">
                <a:ln>
                  <a:noFill/>
                </a:ln>
                <a:solidFill>
                  <a:schemeClr val="tx1"/>
                </a:solidFill>
                <a:effectLst/>
                <a:latin typeface="Arial" charset="0"/>
              </a:endParaRPr>
            </a:p>
          </p:txBody>
        </p:sp>
        <p:pic>
          <p:nvPicPr>
            <p:cNvPr id="28" name="eeb2afca-c6b2-42d4-8d2e-521183cd1f50" descr="E25B7F0D-567B-429C-99AB-5A1EB59EB526@Speedport_W_504V_Typ_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74683" y="3041172"/>
              <a:ext cx="289936" cy="28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feld 28"/>
            <p:cNvSpPr txBox="1"/>
            <p:nvPr/>
          </p:nvSpPr>
          <p:spPr>
            <a:xfrm>
              <a:off x="7425292" y="3039000"/>
              <a:ext cx="703525" cy="327441"/>
            </a:xfrm>
            <a:prstGeom prst="rect">
              <a:avLst/>
            </a:prstGeom>
            <a:noFill/>
          </p:spPr>
          <p:txBody>
            <a:bodyPr wrap="square" rtlCol="0">
              <a:spAutoFit/>
            </a:bodyPr>
            <a:lstStyle/>
            <a:p>
              <a:r>
                <a:rPr lang="de-DE" sz="1050" dirty="0">
                  <a:solidFill>
                    <a:srgbClr val="505458"/>
                  </a:solidFill>
                </a:rPr>
                <a:t>TISC</a:t>
              </a:r>
              <a:endParaRPr lang="de-DE" sz="1200" dirty="0">
                <a:solidFill>
                  <a:srgbClr val="505458"/>
                </a:solidFill>
              </a:endParaRPr>
            </a:p>
          </p:txBody>
        </p:sp>
      </p:grpSp>
      <p:pic>
        <p:nvPicPr>
          <p:cNvPr id="30"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59570" y="3623067"/>
            <a:ext cx="1547866" cy="1146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1" name="Gruppieren 30"/>
          <p:cNvGrpSpPr/>
          <p:nvPr/>
        </p:nvGrpSpPr>
        <p:grpSpPr>
          <a:xfrm>
            <a:off x="5943579" y="3625762"/>
            <a:ext cx="742941" cy="242132"/>
            <a:chOff x="5488747" y="2579805"/>
            <a:chExt cx="938909" cy="306000"/>
          </a:xfrm>
          <a:effectLst/>
        </p:grpSpPr>
        <p:sp>
          <p:nvSpPr>
            <p:cNvPr id="32" name="Rechteck 31"/>
            <p:cNvSpPr/>
            <p:nvPr/>
          </p:nvSpPr>
          <p:spPr bwMode="auto">
            <a:xfrm>
              <a:off x="5488747" y="2579805"/>
              <a:ext cx="828000" cy="306000"/>
            </a:xfrm>
            <a:prstGeom prst="rect">
              <a:avLst/>
            </a:prstGeom>
            <a:solidFill>
              <a:schemeClr val="bg1"/>
            </a:solidFill>
            <a:ln w="12700" cap="flat" cmpd="sng" algn="ctr">
              <a:solidFill>
                <a:srgbClr val="5E6A71"/>
              </a:solidFill>
              <a:prstDash val="solid"/>
              <a:round/>
              <a:headEnd type="none" w="med" len="med"/>
              <a:tailEnd type="none" w="med" len="med"/>
            </a:ln>
            <a:effectLst/>
          </p:spPr>
          <p:txBody>
            <a:bodyPr vert="horz" wrap="square" lIns="180000" tIns="0" rIns="180000" bIns="0" numCol="1" rtlCol="0" anchor="t" anchorCtr="0" compatLnSpc="1">
              <a:prstTxWarp prst="textNoShape">
                <a:avLst/>
              </a:prstTxWarp>
            </a:bodyPr>
            <a:lstStyle/>
            <a:p>
              <a:pPr marL="0" marR="0" indent="0" algn="l" defTabSz="914400" rtl="0" eaLnBrk="1" fontAlgn="base" latinLnBrk="0" hangingPunct="1">
                <a:lnSpc>
                  <a:spcPct val="110000"/>
                </a:lnSpc>
                <a:spcBef>
                  <a:spcPct val="0"/>
                </a:spcBef>
                <a:spcAft>
                  <a:spcPct val="0"/>
                </a:spcAft>
                <a:buClrTx/>
                <a:buSzTx/>
                <a:buFontTx/>
                <a:buNone/>
                <a:tabLst/>
              </a:pPr>
              <a:endParaRPr kumimoji="0" lang="de-DE" sz="3200" b="1" i="0" u="none" strike="noStrike" cap="none" normalizeH="0" baseline="0">
                <a:ln>
                  <a:noFill/>
                </a:ln>
                <a:solidFill>
                  <a:schemeClr val="tx1"/>
                </a:solidFill>
                <a:effectLst/>
                <a:latin typeface="Arial" charset="0"/>
              </a:endParaRPr>
            </a:p>
          </p:txBody>
        </p:sp>
        <p:pic>
          <p:nvPicPr>
            <p:cNvPr id="33" name="Picture 2"/>
            <p:cNvPicPr>
              <a:picLocks noChangeAspect="1" noChangeArrowheads="1"/>
            </p:cNvPicPr>
            <p:nvPr/>
          </p:nvPicPr>
          <p:blipFill>
            <a:blip r:embed="rId10"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5525802" y="2620528"/>
              <a:ext cx="235834" cy="235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Textfeld 33"/>
            <p:cNvSpPr txBox="1"/>
            <p:nvPr/>
          </p:nvSpPr>
          <p:spPr>
            <a:xfrm>
              <a:off x="5724131" y="2582705"/>
              <a:ext cx="703525" cy="295466"/>
            </a:xfrm>
            <a:prstGeom prst="rect">
              <a:avLst/>
            </a:prstGeom>
            <a:noFill/>
          </p:spPr>
          <p:txBody>
            <a:bodyPr wrap="square" rtlCol="0">
              <a:spAutoFit/>
            </a:bodyPr>
            <a:lstStyle/>
            <a:p>
              <a:r>
                <a:rPr lang="de-DE" sz="1200" dirty="0">
                  <a:solidFill>
                    <a:srgbClr val="505458"/>
                  </a:solidFill>
                </a:rPr>
                <a:t>Excel</a:t>
              </a:r>
            </a:p>
          </p:txBody>
        </p:sp>
      </p:grpSp>
      <p:cxnSp>
        <p:nvCxnSpPr>
          <p:cNvPr id="35" name="Gerade Verbindung mit Pfeil 34"/>
          <p:cNvCxnSpPr/>
          <p:nvPr/>
        </p:nvCxnSpPr>
        <p:spPr bwMode="auto">
          <a:xfrm flipH="1">
            <a:off x="6088631" y="2783764"/>
            <a:ext cx="542768" cy="815136"/>
          </a:xfrm>
          <a:prstGeom prst="straightConnector1">
            <a:avLst/>
          </a:prstGeom>
          <a:solidFill>
            <a:schemeClr val="accent1"/>
          </a:solidFill>
          <a:ln w="22225" cap="flat" cmpd="sng" algn="ctr">
            <a:solidFill>
              <a:srgbClr val="007DA4"/>
            </a:solidFill>
            <a:prstDash val="solid"/>
            <a:round/>
            <a:headEnd type="none" w="med" len="med"/>
            <a:tailEnd type="triangle" w="med" len="med"/>
          </a:ln>
          <a:effectLst/>
        </p:spPr>
      </p:cxnSp>
      <p:cxnSp>
        <p:nvCxnSpPr>
          <p:cNvPr id="36" name="Gerade Verbindung mit Pfeil 35"/>
          <p:cNvCxnSpPr>
            <a:stCxn id="6" idx="2"/>
            <a:endCxn id="10" idx="0"/>
          </p:cNvCxnSpPr>
          <p:nvPr/>
        </p:nvCxnSpPr>
        <p:spPr bwMode="auto">
          <a:xfrm>
            <a:off x="6631400" y="2026470"/>
            <a:ext cx="0" cy="353755"/>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cxnSp>
        <p:nvCxnSpPr>
          <p:cNvPr id="38" name="Gerade Verbindung mit Pfeil 37"/>
          <p:cNvCxnSpPr/>
          <p:nvPr/>
        </p:nvCxnSpPr>
        <p:spPr bwMode="auto">
          <a:xfrm>
            <a:off x="6646637" y="2783764"/>
            <a:ext cx="415658" cy="820907"/>
          </a:xfrm>
          <a:prstGeom prst="straightConnector1">
            <a:avLst/>
          </a:prstGeom>
          <a:solidFill>
            <a:schemeClr val="accent1"/>
          </a:solidFill>
          <a:ln w="22225" cap="flat" cmpd="sng" algn="ctr">
            <a:solidFill>
              <a:srgbClr val="007DA4"/>
            </a:solidFill>
            <a:prstDash val="solid"/>
            <a:round/>
            <a:headEnd type="none" w="med" len="med"/>
            <a:tailEnd type="triangle" w="med" len="med"/>
          </a:ln>
          <a:effectLst/>
        </p:spPr>
      </p:cxnSp>
      <p:cxnSp>
        <p:nvCxnSpPr>
          <p:cNvPr id="42" name="Gerade Verbindung mit Pfeil 41"/>
          <p:cNvCxnSpPr>
            <a:endCxn id="25" idx="1"/>
          </p:cNvCxnSpPr>
          <p:nvPr/>
        </p:nvCxnSpPr>
        <p:spPr bwMode="auto">
          <a:xfrm>
            <a:off x="6668747" y="2783617"/>
            <a:ext cx="827417" cy="227101"/>
          </a:xfrm>
          <a:prstGeom prst="straightConnector1">
            <a:avLst/>
          </a:prstGeom>
          <a:solidFill>
            <a:schemeClr val="accent1"/>
          </a:solidFill>
          <a:ln w="22225" cap="flat" cmpd="sng" algn="ctr">
            <a:solidFill>
              <a:srgbClr val="007DA4"/>
            </a:solidFill>
            <a:prstDash val="solid"/>
            <a:round/>
            <a:headEnd type="none" w="med" len="med"/>
            <a:tailEnd type="triangle" w="med" len="med"/>
          </a:ln>
          <a:effectLst/>
        </p:spPr>
      </p:cxnSp>
      <p:cxnSp>
        <p:nvCxnSpPr>
          <p:cNvPr id="45" name="Gerade Verbindung mit Pfeil 44"/>
          <p:cNvCxnSpPr>
            <a:endCxn id="20" idx="3"/>
          </p:cNvCxnSpPr>
          <p:nvPr/>
        </p:nvCxnSpPr>
        <p:spPr bwMode="auto">
          <a:xfrm flipH="1">
            <a:off x="5724128" y="2784740"/>
            <a:ext cx="907271" cy="214940"/>
          </a:xfrm>
          <a:prstGeom prst="straightConnector1">
            <a:avLst/>
          </a:prstGeom>
          <a:solidFill>
            <a:schemeClr val="accent1"/>
          </a:solidFill>
          <a:ln w="22225" cap="flat" cmpd="sng" algn="ctr">
            <a:solidFill>
              <a:srgbClr val="007DA4"/>
            </a:solidFill>
            <a:prstDash val="solid"/>
            <a:round/>
            <a:headEnd type="none" w="med" len="med"/>
            <a:tailEnd type="triangle" w="med" len="med"/>
          </a:ln>
          <a:effectLst/>
        </p:spPr>
      </p:cxnSp>
      <p:grpSp>
        <p:nvGrpSpPr>
          <p:cNvPr id="9" name="Gruppierung 7"/>
          <p:cNvGrpSpPr/>
          <p:nvPr/>
        </p:nvGrpSpPr>
        <p:grpSpPr>
          <a:xfrm>
            <a:off x="6236741" y="2380225"/>
            <a:ext cx="813113" cy="789317"/>
            <a:chOff x="827584" y="4869160"/>
            <a:chExt cx="1557757" cy="1512168"/>
          </a:xfrm>
          <a:noFill/>
        </p:grpSpPr>
        <p:sp>
          <p:nvSpPr>
            <p:cNvPr id="10" name="Oval 1"/>
            <p:cNvSpPr/>
            <p:nvPr/>
          </p:nvSpPr>
          <p:spPr bwMode="auto">
            <a:xfrm>
              <a:off x="827584" y="4869160"/>
              <a:ext cx="1512168" cy="1512168"/>
            </a:xfrm>
            <a:prstGeom prst="ellipse">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180000" tIns="0" rIns="180000" bIns="0" numCol="1" rtlCol="0" anchor="t" anchorCtr="0" compatLnSpc="1">
              <a:prstTxWarp prst="textNoShape">
                <a:avLst/>
              </a:prstTxWarp>
            </a:bodyPr>
            <a:lstStyle/>
            <a:p>
              <a:pPr marL="0" marR="0" indent="0" algn="l" defTabSz="914400" rtl="0" eaLnBrk="1" fontAlgn="base" latinLnBrk="0" hangingPunct="1">
                <a:lnSpc>
                  <a:spcPct val="11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15" name="Model.fmu"/>
            <p:cNvSpPr txBox="1"/>
            <p:nvPr/>
          </p:nvSpPr>
          <p:spPr>
            <a:xfrm>
              <a:off x="840382" y="5290345"/>
              <a:ext cx="1544959" cy="707564"/>
            </a:xfrm>
            <a:prstGeom prst="rect">
              <a:avLst/>
            </a:prstGeom>
            <a:grpFill/>
          </p:spPr>
          <p:txBody>
            <a:bodyPr wrap="square" rtlCol="0">
              <a:spAutoFit/>
            </a:bodyPr>
            <a:lstStyle/>
            <a:p>
              <a:pPr algn="ctr"/>
              <a:r>
                <a:rPr lang="de-DE" dirty="0"/>
                <a:t>SSP</a:t>
              </a:r>
              <a:endParaRPr lang="de-DE" b="0" dirty="0"/>
            </a:p>
          </p:txBody>
        </p:sp>
      </p:grpSp>
      <p:sp>
        <p:nvSpPr>
          <p:cNvPr id="37"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131537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a:t>f</a:t>
            </a:r>
            <a:r>
              <a:rPr lang="en-US" dirty="0" err="1"/>
              <a:t>MIX</a:t>
            </a:r>
            <a:r>
              <a:rPr lang="en-US" cap="none" dirty="0" err="1"/>
              <a:t>er</a:t>
            </a:r>
            <a:r>
              <a:rPr lang="en-US" dirty="0"/>
              <a:t> by Modelon</a:t>
            </a:r>
          </a:p>
        </p:txBody>
      </p:sp>
      <p:sp>
        <p:nvSpPr>
          <p:cNvPr id="5" name="Footer Placeholder 4"/>
          <p:cNvSpPr>
            <a:spLocks noGrp="1"/>
          </p:cNvSpPr>
          <p:nvPr>
            <p:ph type="ftr" sz="quarter" idx="10"/>
          </p:nvPr>
        </p:nvSpPr>
        <p:spPr>
          <a:xfrm>
            <a:off x="7254432" y="4358835"/>
            <a:ext cx="1524857" cy="402602"/>
          </a:xfrm>
        </p:spPr>
        <p:txBody>
          <a:bodyPr/>
          <a:lstStyle/>
          <a:p>
            <a:pPr defTabSz="685800">
              <a:defRPr/>
            </a:pPr>
            <a:r>
              <a:rPr lang="en-GB" sz="1400" kern="0" dirty="0">
                <a:solidFill>
                  <a:sysClr val="windowText" lastClr="000000"/>
                </a:solidFill>
              </a:rPr>
              <a:t>© Modelon 2017</a:t>
            </a:r>
          </a:p>
        </p:txBody>
      </p:sp>
      <p:sp>
        <p:nvSpPr>
          <p:cNvPr id="3" name="Content Placeholder 2"/>
          <p:cNvSpPr>
            <a:spLocks noGrp="1"/>
          </p:cNvSpPr>
          <p:nvPr>
            <p:ph idx="1"/>
          </p:nvPr>
        </p:nvSpPr>
        <p:spPr>
          <a:xfrm>
            <a:off x="457200" y="1059582"/>
            <a:ext cx="3394720" cy="3600400"/>
          </a:xfrm>
        </p:spPr>
        <p:txBody>
          <a:bodyPr/>
          <a:lstStyle/>
          <a:p>
            <a:r>
              <a:rPr lang="en-US" sz="1800" dirty="0"/>
              <a:t>Connect FMUs graphically</a:t>
            </a:r>
          </a:p>
          <a:p>
            <a:r>
              <a:rPr lang="en-US" sz="1800" dirty="0"/>
              <a:t>Save as .</a:t>
            </a:r>
            <a:r>
              <a:rPr lang="en-US" sz="1800" dirty="0" err="1"/>
              <a:t>ssp</a:t>
            </a:r>
            <a:r>
              <a:rPr lang="en-US" sz="1800" dirty="0"/>
              <a:t> or export to FMU for simulation in any FMI-compliant tool</a:t>
            </a:r>
          </a:p>
          <a:p>
            <a:r>
              <a:rPr lang="en-US" sz="1800" dirty="0"/>
              <a:t>View FMU information</a:t>
            </a:r>
          </a:p>
          <a:p>
            <a:r>
              <a:rPr lang="en-US" sz="1800" dirty="0"/>
              <a:t>Manage parameters</a:t>
            </a:r>
          </a:p>
          <a:p>
            <a:r>
              <a:rPr lang="en-US" sz="1800" dirty="0"/>
              <a:t>Convert ME to CS FMUs</a:t>
            </a:r>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3851920" y="1563638"/>
            <a:ext cx="4927369" cy="2795197"/>
          </a:xfrm>
          <a:prstGeom prst="rect">
            <a:avLst/>
          </a:prstGeom>
        </p:spPr>
      </p:pic>
      <p:sp>
        <p:nvSpPr>
          <p:cNvPr id="9" name="Fußzeilenplatzhalter 2"/>
          <p:cNvSpPr txBox="1">
            <a:spLocks/>
          </p:cNvSpPr>
          <p:nvPr/>
        </p:nvSpPr>
        <p:spPr>
          <a:xfrm>
            <a:off x="1693511" y="4717804"/>
            <a:ext cx="5616624" cy="402602"/>
          </a:xfrm>
          <a:prstGeom prst="rect">
            <a:avLst/>
          </a:prstGeom>
        </p:spPr>
        <p:txBody>
          <a:bodyPr/>
          <a:lstStyle>
            <a:defPPr>
              <a:defRPr lang="de-DE"/>
            </a:defPPr>
            <a:lvl1pPr marL="0" algn="ct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MA-Project “System Structure and Parameterization” – Current Status</a:t>
            </a:r>
          </a:p>
          <a:p>
            <a:r>
              <a:rPr lang="en-US" sz="1050"/>
              <a:t>– FMI User Meeting, Prague 2017-05-15</a:t>
            </a:r>
            <a:endParaRPr lang="en-US" sz="1050" dirty="0"/>
          </a:p>
        </p:txBody>
      </p:sp>
    </p:spTree>
    <p:extLst>
      <p:ext uri="{BB962C8B-B14F-4D97-AF65-F5344CB8AC3E}">
        <p14:creationId xmlns:p14="http://schemas.microsoft.com/office/powerpoint/2010/main" val="2350719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FMI Kit – FMI Library for Simulink</a:t>
            </a:r>
            <a:endParaRPr lang="en-US" noProof="0" dirty="0"/>
          </a:p>
        </p:txBody>
      </p:sp>
      <p:sp>
        <p:nvSpPr>
          <p:cNvPr id="14" name="Inhaltsplatzhalter 13"/>
          <p:cNvSpPr>
            <a:spLocks noGrp="1"/>
          </p:cNvSpPr>
          <p:nvPr>
            <p:ph idx="1"/>
          </p:nvPr>
        </p:nvSpPr>
        <p:spPr>
          <a:xfrm>
            <a:off x="107504" y="1275606"/>
            <a:ext cx="4104456" cy="3312368"/>
          </a:xfrm>
        </p:spPr>
        <p:txBody>
          <a:bodyPr>
            <a:normAutofit/>
          </a:bodyPr>
          <a:lstStyle/>
          <a:p>
            <a:pPr marL="0" indent="0">
              <a:buNone/>
            </a:pPr>
            <a:r>
              <a:rPr lang="en-US" altLang="ja-JP" noProof="0" dirty="0"/>
              <a:t>FMI Kit by </a:t>
            </a:r>
            <a:r>
              <a:rPr lang="en-US" altLang="ja-JP" noProof="0" dirty="0" err="1"/>
              <a:t>Dassault</a:t>
            </a:r>
            <a:r>
              <a:rPr lang="en-US" altLang="ja-JP" noProof="0" dirty="0"/>
              <a:t> </a:t>
            </a:r>
            <a:r>
              <a:rPr lang="en-US" altLang="ja-JP" noProof="0" dirty="0" err="1"/>
              <a:t>Systèmes</a:t>
            </a:r>
            <a:endParaRPr lang="en-US" altLang="ja-JP" noProof="0" dirty="0"/>
          </a:p>
          <a:p>
            <a:pPr marL="0" indent="0">
              <a:buNone/>
            </a:pPr>
            <a:endParaRPr lang="en-US" altLang="ja-JP" noProof="0" dirty="0"/>
          </a:p>
          <a:p>
            <a:r>
              <a:rPr lang="en-US" altLang="ja-JP" noProof="0" dirty="0"/>
              <a:t>Export models as FMUs</a:t>
            </a:r>
          </a:p>
          <a:p>
            <a:r>
              <a:rPr lang="en-US" altLang="ja-JP" dirty="0"/>
              <a:t>Import of FMUs into Models</a:t>
            </a:r>
          </a:p>
          <a:p>
            <a:r>
              <a:rPr lang="en-US" altLang="ja-JP" dirty="0"/>
              <a:t>Initial support of SSP</a:t>
            </a:r>
            <a:br>
              <a:rPr lang="en-US" altLang="ja-JP" dirty="0"/>
            </a:br>
            <a:endParaRPr lang="en-US" noProof="0" dirty="0"/>
          </a:p>
          <a:p>
            <a:endParaRPr lang="en-US" noProof="0" dirty="0"/>
          </a:p>
        </p:txBody>
      </p:sp>
      <p:sp>
        <p:nvSpPr>
          <p:cNvPr id="7"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48" y="1275606"/>
            <a:ext cx="4856556" cy="3024528"/>
          </a:xfrm>
          <a:prstGeom prst="rect">
            <a:avLst/>
          </a:prstGeom>
        </p:spPr>
      </p:pic>
    </p:spTree>
    <p:extLst>
      <p:ext uri="{BB962C8B-B14F-4D97-AF65-F5344CB8AC3E}">
        <p14:creationId xmlns:p14="http://schemas.microsoft.com/office/powerpoint/2010/main" val="1713648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4027904" y="1131590"/>
            <a:ext cx="5010305" cy="3240360"/>
          </a:xfrm>
          <a:prstGeom prst="rect">
            <a:avLst/>
          </a:prstGeom>
        </p:spPr>
      </p:pic>
      <p:sp>
        <p:nvSpPr>
          <p:cNvPr id="2" name="Title 1"/>
          <p:cNvSpPr>
            <a:spLocks noGrp="1"/>
          </p:cNvSpPr>
          <p:nvPr>
            <p:ph type="title"/>
          </p:nvPr>
        </p:nvSpPr>
        <p:spPr/>
        <p:txBody>
          <a:bodyPr/>
          <a:lstStyle/>
          <a:p>
            <a:r>
              <a:rPr lang="en-US" cap="none" dirty="0"/>
              <a:t>SSP support </a:t>
            </a:r>
            <a:r>
              <a:rPr lang="en-US" dirty="0"/>
              <a:t>by solidThinking Activate®</a:t>
            </a:r>
          </a:p>
        </p:txBody>
      </p:sp>
      <p:sp>
        <p:nvSpPr>
          <p:cNvPr id="3" name="Content Placeholder 2"/>
          <p:cNvSpPr>
            <a:spLocks noGrp="1"/>
          </p:cNvSpPr>
          <p:nvPr>
            <p:ph idx="1"/>
          </p:nvPr>
        </p:nvSpPr>
        <p:spPr>
          <a:xfrm>
            <a:off x="457200" y="1059582"/>
            <a:ext cx="3466728" cy="3600400"/>
          </a:xfrm>
        </p:spPr>
        <p:txBody>
          <a:bodyPr/>
          <a:lstStyle/>
          <a:p>
            <a:r>
              <a:rPr lang="en-US" sz="1800" dirty="0"/>
              <a:t>Leverage complete FMI 2.0 support (import/export, ME and CS)</a:t>
            </a:r>
          </a:p>
          <a:p>
            <a:endParaRPr lang="en-US" sz="1800" dirty="0"/>
          </a:p>
          <a:p>
            <a:r>
              <a:rPr lang="en-US" sz="1800" dirty="0"/>
              <a:t>Simulation of connected FMUs,</a:t>
            </a:r>
            <a:br>
              <a:rPr lang="en-US" sz="1800" dirty="0"/>
            </a:br>
            <a:r>
              <a:rPr lang="en-US" sz="1800" dirty="0"/>
              <a:t>with handling of parameters</a:t>
            </a:r>
          </a:p>
          <a:p>
            <a:endParaRPr lang="en-US" sz="1800" dirty="0"/>
          </a:p>
          <a:p>
            <a:r>
              <a:rPr lang="en-US" sz="1800" dirty="0"/>
              <a:t>Support of SSP format for both</a:t>
            </a:r>
            <a:br>
              <a:rPr lang="en-US" sz="1800" dirty="0"/>
            </a:br>
            <a:r>
              <a:rPr lang="en-US" sz="1800" dirty="0"/>
              <a:t>import and export (WIP)</a:t>
            </a:r>
          </a:p>
          <a:p>
            <a:endParaRPr lang="en-US" dirty="0"/>
          </a:p>
          <a:p>
            <a:endParaRPr lang="en-US" dirty="0"/>
          </a:p>
          <a:p>
            <a:endParaRPr lang="en-US" dirty="0"/>
          </a:p>
        </p:txBody>
      </p:sp>
      <p:sp>
        <p:nvSpPr>
          <p:cNvPr id="9" name="Fußzeilenplatzhalter 2"/>
          <p:cNvSpPr txBox="1">
            <a:spLocks/>
          </p:cNvSpPr>
          <p:nvPr/>
        </p:nvSpPr>
        <p:spPr>
          <a:xfrm>
            <a:off x="1693511" y="4717804"/>
            <a:ext cx="5616624" cy="402602"/>
          </a:xfrm>
          <a:prstGeom prst="rect">
            <a:avLst/>
          </a:prstGeom>
        </p:spPr>
        <p:txBody>
          <a:bodyPr/>
          <a:lstStyle>
            <a:defPPr>
              <a:defRPr lang="de-DE"/>
            </a:defPPr>
            <a:lvl1pPr marL="0" algn="ctr"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MA-Project “System Structure and Parameterization” – Current Status</a:t>
            </a:r>
          </a:p>
          <a:p>
            <a:r>
              <a:rPr lang="en-US" sz="1050"/>
              <a:t>– FMI User Meeting, Prague 2017-05-15</a:t>
            </a:r>
            <a:endParaRPr lang="en-US" sz="1050" dirty="0"/>
          </a:p>
        </p:txBody>
      </p:sp>
      <p:sp>
        <p:nvSpPr>
          <p:cNvPr id="6" name="Flèche droite 5"/>
          <p:cNvSpPr/>
          <p:nvPr/>
        </p:nvSpPr>
        <p:spPr>
          <a:xfrm>
            <a:off x="6834633" y="3029993"/>
            <a:ext cx="343350" cy="144016"/>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17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8" name="Gerade Verbindung mit Pfeil 537"/>
          <p:cNvCxnSpPr>
            <a:endCxn id="521" idx="1"/>
          </p:cNvCxnSpPr>
          <p:nvPr/>
        </p:nvCxnSpPr>
        <p:spPr>
          <a:xfrm flipV="1">
            <a:off x="4491039" y="1384396"/>
            <a:ext cx="2817265" cy="292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 name="Gruppieren 5"/>
          <p:cNvGrpSpPr/>
          <p:nvPr/>
        </p:nvGrpSpPr>
        <p:grpSpPr>
          <a:xfrm>
            <a:off x="5170027" y="794946"/>
            <a:ext cx="876300" cy="1269809"/>
            <a:chOff x="4867596" y="794946"/>
            <a:chExt cx="876300" cy="1269809"/>
          </a:xfrm>
        </p:grpSpPr>
        <p:pic>
          <p:nvPicPr>
            <p:cNvPr id="52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596"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8" name="Flussdiagramm: Prozess 527"/>
            <p:cNvSpPr/>
            <p:nvPr/>
          </p:nvSpPr>
          <p:spPr>
            <a:xfrm>
              <a:off x="4906264"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Par2</a:t>
              </a:r>
            </a:p>
          </p:txBody>
        </p:sp>
        <p:sp>
          <p:nvSpPr>
            <p:cNvPr id="527" name="Flussdiagramm: Prozess 526"/>
            <p:cNvSpPr/>
            <p:nvPr/>
          </p:nvSpPr>
          <p:spPr>
            <a:xfrm>
              <a:off x="4906264"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Par1</a:t>
              </a:r>
            </a:p>
          </p:txBody>
        </p:sp>
        <p:sp>
          <p:nvSpPr>
            <p:cNvPr id="529" name="Flussdiagramm: Prozess 528"/>
            <p:cNvSpPr/>
            <p:nvPr/>
          </p:nvSpPr>
          <p:spPr>
            <a:xfrm>
              <a:off x="4906264"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Par…</a:t>
              </a:r>
            </a:p>
          </p:txBody>
        </p:sp>
        <p:sp>
          <p:nvSpPr>
            <p:cNvPr id="530" name="Textfeld 529"/>
            <p:cNvSpPr txBox="1"/>
            <p:nvPr/>
          </p:nvSpPr>
          <p:spPr>
            <a:xfrm>
              <a:off x="5101638" y="1849311"/>
              <a:ext cx="399533" cy="215444"/>
            </a:xfrm>
            <a:prstGeom prst="rect">
              <a:avLst/>
            </a:prstGeom>
            <a:noFill/>
          </p:spPr>
          <p:txBody>
            <a:bodyPr wrap="none" lIns="0" tIns="0" rIns="0" bIns="0" rtlCol="0">
              <a:spAutoFit/>
            </a:bodyPr>
            <a:lstStyle/>
            <a:p>
              <a:pPr>
                <a:spcBef>
                  <a:spcPts val="0"/>
                </a:spcBef>
              </a:pPr>
              <a:r>
                <a:rPr lang="en-US" sz="1400" dirty="0"/>
                <a:t>*.SSV</a:t>
              </a:r>
            </a:p>
          </p:txBody>
        </p:sp>
      </p:grpSp>
      <p:grpSp>
        <p:nvGrpSpPr>
          <p:cNvPr id="1046" name="Group 1012"/>
          <p:cNvGrpSpPr>
            <a:grpSpLocks noChangeAspect="1"/>
          </p:cNvGrpSpPr>
          <p:nvPr/>
        </p:nvGrpSpPr>
        <p:grpSpPr bwMode="auto">
          <a:xfrm>
            <a:off x="522288" y="1008064"/>
            <a:ext cx="4137025" cy="3689351"/>
            <a:chOff x="329" y="635"/>
            <a:chExt cx="2606" cy="2324"/>
          </a:xfrm>
        </p:grpSpPr>
        <p:sp>
          <p:nvSpPr>
            <p:cNvPr id="1047" name="AutoShape 1011"/>
            <p:cNvSpPr>
              <a:spLocks noChangeAspect="1" noChangeArrowheads="1" noTextEdit="1"/>
            </p:cNvSpPr>
            <p:nvPr/>
          </p:nvSpPr>
          <p:spPr bwMode="auto">
            <a:xfrm>
              <a:off x="329" y="635"/>
              <a:ext cx="2606" cy="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1048" name="Group 1213"/>
            <p:cNvGrpSpPr>
              <a:grpSpLocks/>
            </p:cNvGrpSpPr>
            <p:nvPr/>
          </p:nvGrpSpPr>
          <p:grpSpPr bwMode="auto">
            <a:xfrm>
              <a:off x="341" y="647"/>
              <a:ext cx="2582" cy="2300"/>
              <a:chOff x="341" y="647"/>
              <a:chExt cx="2582" cy="2300"/>
            </a:xfrm>
          </p:grpSpPr>
          <p:sp>
            <p:nvSpPr>
              <p:cNvPr id="1349" name="Rectangle 1013"/>
              <p:cNvSpPr>
                <a:spLocks noChangeArrowheads="1"/>
              </p:cNvSpPr>
              <p:nvPr/>
            </p:nvSpPr>
            <p:spPr bwMode="auto">
              <a:xfrm>
                <a:off x="341" y="647"/>
                <a:ext cx="2582" cy="2300"/>
              </a:xfrm>
              <a:prstGeom prst="rect">
                <a:avLst/>
              </a:pr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0" name="Freeform 1014"/>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1" name="Freeform 1015"/>
              <p:cNvSpPr>
                <a:spLocks/>
              </p:cNvSpPr>
              <p:nvPr/>
            </p:nvSpPr>
            <p:spPr bwMode="auto">
              <a:xfrm>
                <a:off x="341" y="647"/>
                <a:ext cx="291" cy="78"/>
              </a:xfrm>
              <a:custGeom>
                <a:avLst/>
                <a:gdLst>
                  <a:gd name="T0" fmla="*/ 0 w 291"/>
                  <a:gd name="T1" fmla="*/ 78 h 78"/>
                  <a:gd name="T2" fmla="*/ 238 w 291"/>
                  <a:gd name="T3" fmla="*/ 78 h 78"/>
                  <a:gd name="T4" fmla="*/ 291 w 291"/>
                  <a:gd name="T5" fmla="*/ 21 h 78"/>
                  <a:gd name="T6" fmla="*/ 291 w 291"/>
                  <a:gd name="T7" fmla="*/ 0 h 78"/>
                  <a:gd name="T8" fmla="*/ 0 w 291"/>
                  <a:gd name="T9" fmla="*/ 0 h 78"/>
                  <a:gd name="T10" fmla="*/ 0 w 291"/>
                  <a:gd name="T11" fmla="*/ 78 h 78"/>
                </a:gdLst>
                <a:ahLst/>
                <a:cxnLst>
                  <a:cxn ang="0">
                    <a:pos x="T0" y="T1"/>
                  </a:cxn>
                  <a:cxn ang="0">
                    <a:pos x="T2" y="T3"/>
                  </a:cxn>
                  <a:cxn ang="0">
                    <a:pos x="T4" y="T5"/>
                  </a:cxn>
                  <a:cxn ang="0">
                    <a:pos x="T6" y="T7"/>
                  </a:cxn>
                  <a:cxn ang="0">
                    <a:pos x="T8" y="T9"/>
                  </a:cxn>
                  <a:cxn ang="0">
                    <a:pos x="T10" y="T11"/>
                  </a:cxn>
                </a:cxnLst>
                <a:rect l="0" t="0" r="r" b="b"/>
                <a:pathLst>
                  <a:path w="291" h="78">
                    <a:moveTo>
                      <a:pt x="0" y="78"/>
                    </a:moveTo>
                    <a:lnTo>
                      <a:pt x="238" y="78"/>
                    </a:lnTo>
                    <a:lnTo>
                      <a:pt x="291" y="21"/>
                    </a:lnTo>
                    <a:lnTo>
                      <a:pt x="291" y="0"/>
                    </a:lnTo>
                    <a:lnTo>
                      <a:pt x="0" y="0"/>
                    </a:lnTo>
                    <a:lnTo>
                      <a:pt x="0" y="78"/>
                    </a:lnTo>
                    <a:close/>
                  </a:path>
                </a:pathLst>
              </a:custGeom>
              <a:noFill/>
              <a:ln w="0" cap="sq">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2" name="Rectangle 1016"/>
              <p:cNvSpPr>
                <a:spLocks noChangeArrowheads="1"/>
              </p:cNvSpPr>
              <p:nvPr/>
            </p:nvSpPr>
            <p:spPr bwMode="auto">
              <a:xfrm>
                <a:off x="362" y="660"/>
                <a:ext cx="8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1" i="0" u="none" strike="noStrike" cap="none" normalizeH="0" baseline="0" dirty="0">
                    <a:ln>
                      <a:noFill/>
                    </a:ln>
                    <a:solidFill>
                      <a:srgbClr val="000000"/>
                    </a:solidFill>
                    <a:effectLst/>
                    <a:latin typeface="Arial" panose="020B0604020202020204" pitchFamily="34" charset="0"/>
                  </a:rPr>
                  <a:t>SSD</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353" name="Rectangle 1017"/>
              <p:cNvSpPr>
                <a:spLocks noChangeArrowheads="1"/>
              </p:cNvSpPr>
              <p:nvPr/>
            </p:nvSpPr>
            <p:spPr bwMode="auto">
              <a:xfrm>
                <a:off x="1025"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4" name="Rectangle 1018"/>
              <p:cNvSpPr>
                <a:spLocks noChangeArrowheads="1"/>
              </p:cNvSpPr>
              <p:nvPr/>
            </p:nvSpPr>
            <p:spPr bwMode="auto">
              <a:xfrm>
                <a:off x="1025"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55" name="Rectangle 1019"/>
              <p:cNvSpPr>
                <a:spLocks noChangeArrowheads="1"/>
              </p:cNvSpPr>
              <p:nvPr/>
            </p:nvSpPr>
            <p:spPr bwMode="auto">
              <a:xfrm>
                <a:off x="1012" y="1879"/>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6" name="Rectangle 1020"/>
              <p:cNvSpPr>
                <a:spLocks noChangeArrowheads="1"/>
              </p:cNvSpPr>
              <p:nvPr/>
            </p:nvSpPr>
            <p:spPr bwMode="auto">
              <a:xfrm>
                <a:off x="1200" y="1879"/>
                <a:ext cx="5"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7" name="Rectangle 1021"/>
              <p:cNvSpPr>
                <a:spLocks noChangeArrowheads="1"/>
              </p:cNvSpPr>
              <p:nvPr/>
            </p:nvSpPr>
            <p:spPr bwMode="auto">
              <a:xfrm>
                <a:off x="1205"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8" name="Rectangle 1022"/>
              <p:cNvSpPr>
                <a:spLocks noChangeArrowheads="1"/>
              </p:cNvSpPr>
              <p:nvPr/>
            </p:nvSpPr>
            <p:spPr bwMode="auto">
              <a:xfrm>
                <a:off x="1209"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59" name="Rectangle 1023"/>
              <p:cNvSpPr>
                <a:spLocks noChangeArrowheads="1"/>
              </p:cNvSpPr>
              <p:nvPr/>
            </p:nvSpPr>
            <p:spPr bwMode="auto">
              <a:xfrm>
                <a:off x="1213"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0" name="Rectangle 1024"/>
              <p:cNvSpPr>
                <a:spLocks noChangeArrowheads="1"/>
              </p:cNvSpPr>
              <p:nvPr/>
            </p:nvSpPr>
            <p:spPr bwMode="auto">
              <a:xfrm>
                <a:off x="1217"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1" name="Rectangle 1025"/>
              <p:cNvSpPr>
                <a:spLocks noChangeArrowheads="1"/>
              </p:cNvSpPr>
              <p:nvPr/>
            </p:nvSpPr>
            <p:spPr bwMode="auto">
              <a:xfrm>
                <a:off x="1221"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2" name="Rectangle 1026"/>
              <p:cNvSpPr>
                <a:spLocks noChangeArrowheads="1"/>
              </p:cNvSpPr>
              <p:nvPr/>
            </p:nvSpPr>
            <p:spPr bwMode="auto">
              <a:xfrm>
                <a:off x="1229"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3" name="Rectangle 1027"/>
              <p:cNvSpPr>
                <a:spLocks noChangeArrowheads="1"/>
              </p:cNvSpPr>
              <p:nvPr/>
            </p:nvSpPr>
            <p:spPr bwMode="auto">
              <a:xfrm>
                <a:off x="1233"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4" name="Rectangle 1028"/>
              <p:cNvSpPr>
                <a:spLocks noChangeArrowheads="1"/>
              </p:cNvSpPr>
              <p:nvPr/>
            </p:nvSpPr>
            <p:spPr bwMode="auto">
              <a:xfrm>
                <a:off x="1237" y="1879"/>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5" name="Rectangle 1029"/>
              <p:cNvSpPr>
                <a:spLocks noChangeArrowheads="1"/>
              </p:cNvSpPr>
              <p:nvPr/>
            </p:nvSpPr>
            <p:spPr bwMode="auto">
              <a:xfrm>
                <a:off x="1245" y="1879"/>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6" name="Rectangle 1030"/>
              <p:cNvSpPr>
                <a:spLocks noChangeArrowheads="1"/>
              </p:cNvSpPr>
              <p:nvPr/>
            </p:nvSpPr>
            <p:spPr bwMode="auto">
              <a:xfrm>
                <a:off x="1250"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7" name="Rectangle 1031"/>
              <p:cNvSpPr>
                <a:spLocks noChangeArrowheads="1"/>
              </p:cNvSpPr>
              <p:nvPr/>
            </p:nvSpPr>
            <p:spPr bwMode="auto">
              <a:xfrm>
                <a:off x="1254"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8" name="Rectangle 1032"/>
              <p:cNvSpPr>
                <a:spLocks noChangeArrowheads="1"/>
              </p:cNvSpPr>
              <p:nvPr/>
            </p:nvSpPr>
            <p:spPr bwMode="auto">
              <a:xfrm>
                <a:off x="1258"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69" name="Rectangle 1033"/>
              <p:cNvSpPr>
                <a:spLocks noChangeArrowheads="1"/>
              </p:cNvSpPr>
              <p:nvPr/>
            </p:nvSpPr>
            <p:spPr bwMode="auto">
              <a:xfrm>
                <a:off x="1262"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0" name="Rectangle 1034"/>
              <p:cNvSpPr>
                <a:spLocks noChangeArrowheads="1"/>
              </p:cNvSpPr>
              <p:nvPr/>
            </p:nvSpPr>
            <p:spPr bwMode="auto">
              <a:xfrm>
                <a:off x="1266"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1" name="Rectangle 1035"/>
              <p:cNvSpPr>
                <a:spLocks noChangeArrowheads="1"/>
              </p:cNvSpPr>
              <p:nvPr/>
            </p:nvSpPr>
            <p:spPr bwMode="auto">
              <a:xfrm>
                <a:off x="1270"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2" name="Rectangle 1036"/>
              <p:cNvSpPr>
                <a:spLocks noChangeArrowheads="1"/>
              </p:cNvSpPr>
              <p:nvPr/>
            </p:nvSpPr>
            <p:spPr bwMode="auto">
              <a:xfrm>
                <a:off x="1274"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3" name="Rectangle 1037"/>
              <p:cNvSpPr>
                <a:spLocks noChangeArrowheads="1"/>
              </p:cNvSpPr>
              <p:nvPr/>
            </p:nvSpPr>
            <p:spPr bwMode="auto">
              <a:xfrm>
                <a:off x="1278"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4" name="Rectangle 1038"/>
              <p:cNvSpPr>
                <a:spLocks noChangeArrowheads="1"/>
              </p:cNvSpPr>
              <p:nvPr/>
            </p:nvSpPr>
            <p:spPr bwMode="auto">
              <a:xfrm>
                <a:off x="1282"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5" name="Rectangle 1039"/>
              <p:cNvSpPr>
                <a:spLocks noChangeArrowheads="1"/>
              </p:cNvSpPr>
              <p:nvPr/>
            </p:nvSpPr>
            <p:spPr bwMode="auto">
              <a:xfrm>
                <a:off x="128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6" name="Rectangle 1040"/>
              <p:cNvSpPr>
                <a:spLocks noChangeArrowheads="1"/>
              </p:cNvSpPr>
              <p:nvPr/>
            </p:nvSpPr>
            <p:spPr bwMode="auto">
              <a:xfrm>
                <a:off x="1290" y="1879"/>
                <a:ext cx="5"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7" name="Rectangle 1041"/>
              <p:cNvSpPr>
                <a:spLocks noChangeArrowheads="1"/>
              </p:cNvSpPr>
              <p:nvPr/>
            </p:nvSpPr>
            <p:spPr bwMode="auto">
              <a:xfrm>
                <a:off x="1295"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8" name="Rectangle 1042"/>
              <p:cNvSpPr>
                <a:spLocks noChangeArrowheads="1"/>
              </p:cNvSpPr>
              <p:nvPr/>
            </p:nvSpPr>
            <p:spPr bwMode="auto">
              <a:xfrm>
                <a:off x="1299"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79" name="Rectangle 1043"/>
              <p:cNvSpPr>
                <a:spLocks noChangeArrowheads="1"/>
              </p:cNvSpPr>
              <p:nvPr/>
            </p:nvSpPr>
            <p:spPr bwMode="auto">
              <a:xfrm>
                <a:off x="1303"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0" name="Rectangle 1044"/>
              <p:cNvSpPr>
                <a:spLocks noChangeArrowheads="1"/>
              </p:cNvSpPr>
              <p:nvPr/>
            </p:nvSpPr>
            <p:spPr bwMode="auto">
              <a:xfrm>
                <a:off x="1307"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1" name="Rectangle 1045"/>
              <p:cNvSpPr>
                <a:spLocks noChangeArrowheads="1"/>
              </p:cNvSpPr>
              <p:nvPr/>
            </p:nvSpPr>
            <p:spPr bwMode="auto">
              <a:xfrm>
                <a:off x="1311"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2" name="Rectangle 1046"/>
              <p:cNvSpPr>
                <a:spLocks noChangeArrowheads="1"/>
              </p:cNvSpPr>
              <p:nvPr/>
            </p:nvSpPr>
            <p:spPr bwMode="auto">
              <a:xfrm>
                <a:off x="1315"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3" name="Rectangle 1047"/>
              <p:cNvSpPr>
                <a:spLocks noChangeArrowheads="1"/>
              </p:cNvSpPr>
              <p:nvPr/>
            </p:nvSpPr>
            <p:spPr bwMode="auto">
              <a:xfrm>
                <a:off x="1323"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4" name="Rectangle 1048"/>
              <p:cNvSpPr>
                <a:spLocks noChangeArrowheads="1"/>
              </p:cNvSpPr>
              <p:nvPr/>
            </p:nvSpPr>
            <p:spPr bwMode="auto">
              <a:xfrm>
                <a:off x="1327"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5" name="Rectangle 1049"/>
              <p:cNvSpPr>
                <a:spLocks noChangeArrowheads="1"/>
              </p:cNvSpPr>
              <p:nvPr/>
            </p:nvSpPr>
            <p:spPr bwMode="auto">
              <a:xfrm>
                <a:off x="133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6" name="Rectangle 1050"/>
              <p:cNvSpPr>
                <a:spLocks noChangeArrowheads="1"/>
              </p:cNvSpPr>
              <p:nvPr/>
            </p:nvSpPr>
            <p:spPr bwMode="auto">
              <a:xfrm>
                <a:off x="1335" y="1879"/>
                <a:ext cx="5"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7" name="Rectangle 1051"/>
              <p:cNvSpPr>
                <a:spLocks noChangeArrowheads="1"/>
              </p:cNvSpPr>
              <p:nvPr/>
            </p:nvSpPr>
            <p:spPr bwMode="auto">
              <a:xfrm>
                <a:off x="1340"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8" name="Rectangle 1052"/>
              <p:cNvSpPr>
                <a:spLocks noChangeArrowheads="1"/>
              </p:cNvSpPr>
              <p:nvPr/>
            </p:nvSpPr>
            <p:spPr bwMode="auto">
              <a:xfrm>
                <a:off x="1348"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89" name="Rectangle 1053"/>
              <p:cNvSpPr>
                <a:spLocks noChangeArrowheads="1"/>
              </p:cNvSpPr>
              <p:nvPr/>
            </p:nvSpPr>
            <p:spPr bwMode="auto">
              <a:xfrm>
                <a:off x="1352"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0" name="Rectangle 1054"/>
              <p:cNvSpPr>
                <a:spLocks noChangeArrowheads="1"/>
              </p:cNvSpPr>
              <p:nvPr/>
            </p:nvSpPr>
            <p:spPr bwMode="auto">
              <a:xfrm>
                <a:off x="1360"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1" name="Rectangle 1055"/>
              <p:cNvSpPr>
                <a:spLocks noChangeArrowheads="1"/>
              </p:cNvSpPr>
              <p:nvPr/>
            </p:nvSpPr>
            <p:spPr bwMode="auto">
              <a:xfrm>
                <a:off x="1364"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2" name="Rectangle 1056"/>
              <p:cNvSpPr>
                <a:spLocks noChangeArrowheads="1"/>
              </p:cNvSpPr>
              <p:nvPr/>
            </p:nvSpPr>
            <p:spPr bwMode="auto">
              <a:xfrm>
                <a:off x="1368"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3" name="Rectangle 1057"/>
              <p:cNvSpPr>
                <a:spLocks noChangeArrowheads="1"/>
              </p:cNvSpPr>
              <p:nvPr/>
            </p:nvSpPr>
            <p:spPr bwMode="auto">
              <a:xfrm>
                <a:off x="1372"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4" name="Rectangle 1058"/>
              <p:cNvSpPr>
                <a:spLocks noChangeArrowheads="1"/>
              </p:cNvSpPr>
              <p:nvPr/>
            </p:nvSpPr>
            <p:spPr bwMode="auto">
              <a:xfrm>
                <a:off x="1012"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96" name="Rectangle 1060"/>
              <p:cNvSpPr>
                <a:spLocks noChangeArrowheads="1"/>
              </p:cNvSpPr>
              <p:nvPr/>
            </p:nvSpPr>
            <p:spPr bwMode="auto">
              <a:xfrm>
                <a:off x="1060" y="1954"/>
                <a:ext cx="28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97" name="Rectangle 1061"/>
              <p:cNvSpPr>
                <a:spLocks noChangeArrowheads="1"/>
              </p:cNvSpPr>
              <p:nvPr/>
            </p:nvSpPr>
            <p:spPr bwMode="auto">
              <a:xfrm>
                <a:off x="1589"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98" name="Rectangle 1062"/>
              <p:cNvSpPr>
                <a:spLocks noChangeArrowheads="1"/>
              </p:cNvSpPr>
              <p:nvPr/>
            </p:nvSpPr>
            <p:spPr bwMode="auto">
              <a:xfrm>
                <a:off x="1589"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99" name="Rectangle 1063"/>
              <p:cNvSpPr>
                <a:spLocks noChangeArrowheads="1"/>
              </p:cNvSpPr>
              <p:nvPr/>
            </p:nvSpPr>
            <p:spPr bwMode="auto">
              <a:xfrm>
                <a:off x="1577"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0" name="Rectangle 1064"/>
              <p:cNvSpPr>
                <a:spLocks noChangeArrowheads="1"/>
              </p:cNvSpPr>
              <p:nvPr/>
            </p:nvSpPr>
            <p:spPr bwMode="auto">
              <a:xfrm>
                <a:off x="1765"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1" name="Rectangle 1065"/>
              <p:cNvSpPr>
                <a:spLocks noChangeArrowheads="1"/>
              </p:cNvSpPr>
              <p:nvPr/>
            </p:nvSpPr>
            <p:spPr bwMode="auto">
              <a:xfrm>
                <a:off x="1769"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2" name="Rectangle 1066"/>
              <p:cNvSpPr>
                <a:spLocks noChangeArrowheads="1"/>
              </p:cNvSpPr>
              <p:nvPr/>
            </p:nvSpPr>
            <p:spPr bwMode="auto">
              <a:xfrm>
                <a:off x="1773" y="1310"/>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3" name="Rectangle 1067"/>
              <p:cNvSpPr>
                <a:spLocks noChangeArrowheads="1"/>
              </p:cNvSpPr>
              <p:nvPr/>
            </p:nvSpPr>
            <p:spPr bwMode="auto">
              <a:xfrm>
                <a:off x="1777"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4" name="Rectangle 1068"/>
              <p:cNvSpPr>
                <a:spLocks noChangeArrowheads="1"/>
              </p:cNvSpPr>
              <p:nvPr/>
            </p:nvSpPr>
            <p:spPr bwMode="auto">
              <a:xfrm>
                <a:off x="1781" y="1310"/>
                <a:ext cx="5"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5" name="Rectangle 1069"/>
              <p:cNvSpPr>
                <a:spLocks noChangeArrowheads="1"/>
              </p:cNvSpPr>
              <p:nvPr/>
            </p:nvSpPr>
            <p:spPr bwMode="auto">
              <a:xfrm>
                <a:off x="1786"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6" name="Rectangle 1070"/>
              <p:cNvSpPr>
                <a:spLocks noChangeArrowheads="1"/>
              </p:cNvSpPr>
              <p:nvPr/>
            </p:nvSpPr>
            <p:spPr bwMode="auto">
              <a:xfrm>
                <a:off x="1794"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7" name="Rectangle 1071"/>
              <p:cNvSpPr>
                <a:spLocks noChangeArrowheads="1"/>
              </p:cNvSpPr>
              <p:nvPr/>
            </p:nvSpPr>
            <p:spPr bwMode="auto">
              <a:xfrm>
                <a:off x="1798"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8" name="Rectangle 1072"/>
              <p:cNvSpPr>
                <a:spLocks noChangeArrowheads="1"/>
              </p:cNvSpPr>
              <p:nvPr/>
            </p:nvSpPr>
            <p:spPr bwMode="auto">
              <a:xfrm>
                <a:off x="1802"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09" name="Rectangle 1073"/>
              <p:cNvSpPr>
                <a:spLocks noChangeArrowheads="1"/>
              </p:cNvSpPr>
              <p:nvPr/>
            </p:nvSpPr>
            <p:spPr bwMode="auto">
              <a:xfrm>
                <a:off x="1810"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0" name="Rectangle 1074"/>
              <p:cNvSpPr>
                <a:spLocks noChangeArrowheads="1"/>
              </p:cNvSpPr>
              <p:nvPr/>
            </p:nvSpPr>
            <p:spPr bwMode="auto">
              <a:xfrm>
                <a:off x="1814"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1" name="Rectangle 1075"/>
              <p:cNvSpPr>
                <a:spLocks noChangeArrowheads="1"/>
              </p:cNvSpPr>
              <p:nvPr/>
            </p:nvSpPr>
            <p:spPr bwMode="auto">
              <a:xfrm>
                <a:off x="1818" y="1310"/>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2" name="Rectangle 1076"/>
              <p:cNvSpPr>
                <a:spLocks noChangeArrowheads="1"/>
              </p:cNvSpPr>
              <p:nvPr/>
            </p:nvSpPr>
            <p:spPr bwMode="auto">
              <a:xfrm>
                <a:off x="1822"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3" name="Rectangle 1077"/>
              <p:cNvSpPr>
                <a:spLocks noChangeArrowheads="1"/>
              </p:cNvSpPr>
              <p:nvPr/>
            </p:nvSpPr>
            <p:spPr bwMode="auto">
              <a:xfrm>
                <a:off x="1826" y="1310"/>
                <a:ext cx="5"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4" name="Rectangle 1078"/>
              <p:cNvSpPr>
                <a:spLocks noChangeArrowheads="1"/>
              </p:cNvSpPr>
              <p:nvPr/>
            </p:nvSpPr>
            <p:spPr bwMode="auto">
              <a:xfrm>
                <a:off x="1831"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5" name="Rectangle 1079"/>
              <p:cNvSpPr>
                <a:spLocks noChangeArrowheads="1"/>
              </p:cNvSpPr>
              <p:nvPr/>
            </p:nvSpPr>
            <p:spPr bwMode="auto">
              <a:xfrm>
                <a:off x="1835"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6" name="Rectangle 1080"/>
              <p:cNvSpPr>
                <a:spLocks noChangeArrowheads="1"/>
              </p:cNvSpPr>
              <p:nvPr/>
            </p:nvSpPr>
            <p:spPr bwMode="auto">
              <a:xfrm>
                <a:off x="1839"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7" name="Rectangle 1081"/>
              <p:cNvSpPr>
                <a:spLocks noChangeArrowheads="1"/>
              </p:cNvSpPr>
              <p:nvPr/>
            </p:nvSpPr>
            <p:spPr bwMode="auto">
              <a:xfrm>
                <a:off x="1843"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8" name="Rectangle 1082"/>
              <p:cNvSpPr>
                <a:spLocks noChangeArrowheads="1"/>
              </p:cNvSpPr>
              <p:nvPr/>
            </p:nvSpPr>
            <p:spPr bwMode="auto">
              <a:xfrm>
                <a:off x="1847"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19" name="Rectangle 1083"/>
              <p:cNvSpPr>
                <a:spLocks noChangeArrowheads="1"/>
              </p:cNvSpPr>
              <p:nvPr/>
            </p:nvSpPr>
            <p:spPr bwMode="auto">
              <a:xfrm>
                <a:off x="1851"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0" name="Rectangle 1084"/>
              <p:cNvSpPr>
                <a:spLocks noChangeArrowheads="1"/>
              </p:cNvSpPr>
              <p:nvPr/>
            </p:nvSpPr>
            <p:spPr bwMode="auto">
              <a:xfrm>
                <a:off x="1855"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1" name="Rectangle 1085"/>
              <p:cNvSpPr>
                <a:spLocks noChangeArrowheads="1"/>
              </p:cNvSpPr>
              <p:nvPr/>
            </p:nvSpPr>
            <p:spPr bwMode="auto">
              <a:xfrm>
                <a:off x="1859"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2" name="Rectangle 1086"/>
              <p:cNvSpPr>
                <a:spLocks noChangeArrowheads="1"/>
              </p:cNvSpPr>
              <p:nvPr/>
            </p:nvSpPr>
            <p:spPr bwMode="auto">
              <a:xfrm>
                <a:off x="1863" y="1310"/>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3" name="Rectangle 1087"/>
              <p:cNvSpPr>
                <a:spLocks noChangeArrowheads="1"/>
              </p:cNvSpPr>
              <p:nvPr/>
            </p:nvSpPr>
            <p:spPr bwMode="auto">
              <a:xfrm>
                <a:off x="1867"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4" name="Rectangle 1088"/>
              <p:cNvSpPr>
                <a:spLocks noChangeArrowheads="1"/>
              </p:cNvSpPr>
              <p:nvPr/>
            </p:nvSpPr>
            <p:spPr bwMode="auto">
              <a:xfrm>
                <a:off x="1871" y="1310"/>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5" name="Rectangle 1089"/>
              <p:cNvSpPr>
                <a:spLocks noChangeArrowheads="1"/>
              </p:cNvSpPr>
              <p:nvPr/>
            </p:nvSpPr>
            <p:spPr bwMode="auto">
              <a:xfrm>
                <a:off x="1876"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6" name="Rectangle 1090"/>
              <p:cNvSpPr>
                <a:spLocks noChangeArrowheads="1"/>
              </p:cNvSpPr>
              <p:nvPr/>
            </p:nvSpPr>
            <p:spPr bwMode="auto">
              <a:xfrm>
                <a:off x="1880"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7" name="Rectangle 1091"/>
              <p:cNvSpPr>
                <a:spLocks noChangeArrowheads="1"/>
              </p:cNvSpPr>
              <p:nvPr/>
            </p:nvSpPr>
            <p:spPr bwMode="auto">
              <a:xfrm>
                <a:off x="1888"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8" name="Rectangle 1092"/>
              <p:cNvSpPr>
                <a:spLocks noChangeArrowheads="1"/>
              </p:cNvSpPr>
              <p:nvPr/>
            </p:nvSpPr>
            <p:spPr bwMode="auto">
              <a:xfrm>
                <a:off x="1892"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29" name="Rectangle 1093"/>
              <p:cNvSpPr>
                <a:spLocks noChangeArrowheads="1"/>
              </p:cNvSpPr>
              <p:nvPr/>
            </p:nvSpPr>
            <p:spPr bwMode="auto">
              <a:xfrm>
                <a:off x="1896"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0" name="Rectangle 1094"/>
              <p:cNvSpPr>
                <a:spLocks noChangeArrowheads="1"/>
              </p:cNvSpPr>
              <p:nvPr/>
            </p:nvSpPr>
            <p:spPr bwMode="auto">
              <a:xfrm>
                <a:off x="1900"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1" name="Rectangle 1095"/>
              <p:cNvSpPr>
                <a:spLocks noChangeArrowheads="1"/>
              </p:cNvSpPr>
              <p:nvPr/>
            </p:nvSpPr>
            <p:spPr bwMode="auto">
              <a:xfrm>
                <a:off x="1904" y="1310"/>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2" name="Rectangle 1096"/>
              <p:cNvSpPr>
                <a:spLocks noChangeArrowheads="1"/>
              </p:cNvSpPr>
              <p:nvPr/>
            </p:nvSpPr>
            <p:spPr bwMode="auto">
              <a:xfrm>
                <a:off x="1912"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3" name="Rectangle 1097"/>
              <p:cNvSpPr>
                <a:spLocks noChangeArrowheads="1"/>
              </p:cNvSpPr>
              <p:nvPr/>
            </p:nvSpPr>
            <p:spPr bwMode="auto">
              <a:xfrm>
                <a:off x="1916" y="1310"/>
                <a:ext cx="9"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4" name="Rectangle 1098"/>
              <p:cNvSpPr>
                <a:spLocks noChangeArrowheads="1"/>
              </p:cNvSpPr>
              <p:nvPr/>
            </p:nvSpPr>
            <p:spPr bwMode="auto">
              <a:xfrm>
                <a:off x="1925"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5" name="Rectangle 1099"/>
              <p:cNvSpPr>
                <a:spLocks noChangeArrowheads="1"/>
              </p:cNvSpPr>
              <p:nvPr/>
            </p:nvSpPr>
            <p:spPr bwMode="auto">
              <a:xfrm>
                <a:off x="1929"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6" name="Rectangle 1100"/>
              <p:cNvSpPr>
                <a:spLocks noChangeArrowheads="1"/>
              </p:cNvSpPr>
              <p:nvPr/>
            </p:nvSpPr>
            <p:spPr bwMode="auto">
              <a:xfrm>
                <a:off x="1933"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7" name="Rectangle 1101"/>
              <p:cNvSpPr>
                <a:spLocks noChangeArrowheads="1"/>
              </p:cNvSpPr>
              <p:nvPr/>
            </p:nvSpPr>
            <p:spPr bwMode="auto">
              <a:xfrm>
                <a:off x="1937"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38" name="Rectangle 1102"/>
              <p:cNvSpPr>
                <a:spLocks noChangeArrowheads="1"/>
              </p:cNvSpPr>
              <p:nvPr/>
            </p:nvSpPr>
            <p:spPr bwMode="auto">
              <a:xfrm>
                <a:off x="1577"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0" name="Rectangle 1104"/>
              <p:cNvSpPr>
                <a:spLocks noChangeArrowheads="1"/>
              </p:cNvSpPr>
              <p:nvPr/>
            </p:nvSpPr>
            <p:spPr bwMode="auto">
              <a:xfrm>
                <a:off x="1604" y="1327"/>
                <a:ext cx="31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a:ln>
                      <a:noFill/>
                    </a:ln>
                    <a:solidFill>
                      <a:srgbClr val="000000"/>
                    </a:solidFill>
                    <a:effectLst/>
                    <a:latin typeface="Arial" panose="020B0604020202020204" pitchFamily="34" charset="0"/>
                  </a:rPr>
                  <a:t>Element</a:t>
                </a:r>
                <a:endParaRPr kumimoji="0" lang="de-DE" altLang="de-DE" sz="1000" b="0" i="0" u="none" strike="noStrike" cap="none" normalizeH="0" baseline="0">
                  <a:ln>
                    <a:noFill/>
                  </a:ln>
                  <a:solidFill>
                    <a:schemeClr val="tx1"/>
                  </a:solidFill>
                  <a:effectLst/>
                  <a:latin typeface="Arial" panose="020B0604020202020204" pitchFamily="34" charset="0"/>
                </a:endParaRPr>
              </a:p>
            </p:txBody>
          </p:sp>
          <p:sp>
            <p:nvSpPr>
              <p:cNvPr id="1441" name="Line 1105"/>
              <p:cNvSpPr>
                <a:spLocks noChangeShapeType="1"/>
              </p:cNvSpPr>
              <p:nvPr/>
            </p:nvSpPr>
            <p:spPr bwMode="auto">
              <a:xfrm>
                <a:off x="1577"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3" name="Rectangle 1107"/>
              <p:cNvSpPr>
                <a:spLocks noChangeArrowheads="1"/>
              </p:cNvSpPr>
              <p:nvPr/>
            </p:nvSpPr>
            <p:spPr bwMode="auto">
              <a:xfrm>
                <a:off x="1638" y="1479"/>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45" name="Rectangle 1109"/>
              <p:cNvSpPr>
                <a:spLocks noChangeArrowheads="1"/>
              </p:cNvSpPr>
              <p:nvPr/>
            </p:nvSpPr>
            <p:spPr bwMode="auto">
              <a:xfrm>
                <a:off x="215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6" name="Rectangle 1110"/>
              <p:cNvSpPr>
                <a:spLocks noChangeArrowheads="1"/>
              </p:cNvSpPr>
              <p:nvPr/>
            </p:nvSpPr>
            <p:spPr bwMode="auto">
              <a:xfrm>
                <a:off x="215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47" name="Rectangle 1111"/>
              <p:cNvSpPr>
                <a:spLocks noChangeArrowheads="1"/>
              </p:cNvSpPr>
              <p:nvPr/>
            </p:nvSpPr>
            <p:spPr bwMode="auto">
              <a:xfrm>
                <a:off x="214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8" name="Rectangle 1112"/>
              <p:cNvSpPr>
                <a:spLocks noChangeArrowheads="1"/>
              </p:cNvSpPr>
              <p:nvPr/>
            </p:nvSpPr>
            <p:spPr bwMode="auto">
              <a:xfrm>
                <a:off x="233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49" name="Rectangle 1113"/>
              <p:cNvSpPr>
                <a:spLocks noChangeArrowheads="1"/>
              </p:cNvSpPr>
              <p:nvPr/>
            </p:nvSpPr>
            <p:spPr bwMode="auto">
              <a:xfrm>
                <a:off x="233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0" name="Rectangle 1114"/>
              <p:cNvSpPr>
                <a:spLocks noChangeArrowheads="1"/>
              </p:cNvSpPr>
              <p:nvPr/>
            </p:nvSpPr>
            <p:spPr bwMode="auto">
              <a:xfrm>
                <a:off x="233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1" name="Rectangle 1115"/>
              <p:cNvSpPr>
                <a:spLocks noChangeArrowheads="1"/>
              </p:cNvSpPr>
              <p:nvPr/>
            </p:nvSpPr>
            <p:spPr bwMode="auto">
              <a:xfrm>
                <a:off x="234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2" name="Rectangle 1116"/>
              <p:cNvSpPr>
                <a:spLocks noChangeArrowheads="1"/>
              </p:cNvSpPr>
              <p:nvPr/>
            </p:nvSpPr>
            <p:spPr bwMode="auto">
              <a:xfrm>
                <a:off x="234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3" name="Rectangle 1117"/>
              <p:cNvSpPr>
                <a:spLocks noChangeArrowheads="1"/>
              </p:cNvSpPr>
              <p:nvPr/>
            </p:nvSpPr>
            <p:spPr bwMode="auto">
              <a:xfrm>
                <a:off x="235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4" name="Rectangle 1118"/>
              <p:cNvSpPr>
                <a:spLocks noChangeArrowheads="1"/>
              </p:cNvSpPr>
              <p:nvPr/>
            </p:nvSpPr>
            <p:spPr bwMode="auto">
              <a:xfrm>
                <a:off x="235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5" name="Rectangle 1119"/>
              <p:cNvSpPr>
                <a:spLocks noChangeArrowheads="1"/>
              </p:cNvSpPr>
              <p:nvPr/>
            </p:nvSpPr>
            <p:spPr bwMode="auto">
              <a:xfrm>
                <a:off x="236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6" name="Rectangle 1120"/>
              <p:cNvSpPr>
                <a:spLocks noChangeArrowheads="1"/>
              </p:cNvSpPr>
              <p:nvPr/>
            </p:nvSpPr>
            <p:spPr bwMode="auto">
              <a:xfrm>
                <a:off x="236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7" name="Rectangle 1121"/>
              <p:cNvSpPr>
                <a:spLocks noChangeArrowheads="1"/>
              </p:cNvSpPr>
              <p:nvPr/>
            </p:nvSpPr>
            <p:spPr bwMode="auto">
              <a:xfrm>
                <a:off x="237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8" name="Rectangle 1122"/>
              <p:cNvSpPr>
                <a:spLocks noChangeArrowheads="1"/>
              </p:cNvSpPr>
              <p:nvPr/>
            </p:nvSpPr>
            <p:spPr bwMode="auto">
              <a:xfrm>
                <a:off x="237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59" name="Rectangle 1123"/>
              <p:cNvSpPr>
                <a:spLocks noChangeArrowheads="1"/>
              </p:cNvSpPr>
              <p:nvPr/>
            </p:nvSpPr>
            <p:spPr bwMode="auto">
              <a:xfrm>
                <a:off x="238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0" name="Rectangle 1124"/>
              <p:cNvSpPr>
                <a:spLocks noChangeArrowheads="1"/>
              </p:cNvSpPr>
              <p:nvPr/>
            </p:nvSpPr>
            <p:spPr bwMode="auto">
              <a:xfrm>
                <a:off x="238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1" name="Rectangle 1125"/>
              <p:cNvSpPr>
                <a:spLocks noChangeArrowheads="1"/>
              </p:cNvSpPr>
              <p:nvPr/>
            </p:nvSpPr>
            <p:spPr bwMode="auto">
              <a:xfrm>
                <a:off x="239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2" name="Rectangle 1126"/>
              <p:cNvSpPr>
                <a:spLocks noChangeArrowheads="1"/>
              </p:cNvSpPr>
              <p:nvPr/>
            </p:nvSpPr>
            <p:spPr bwMode="auto">
              <a:xfrm>
                <a:off x="239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3" name="Rectangle 1127"/>
              <p:cNvSpPr>
                <a:spLocks noChangeArrowheads="1"/>
              </p:cNvSpPr>
              <p:nvPr/>
            </p:nvSpPr>
            <p:spPr bwMode="auto">
              <a:xfrm>
                <a:off x="239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4" name="Rectangle 1128"/>
              <p:cNvSpPr>
                <a:spLocks noChangeArrowheads="1"/>
              </p:cNvSpPr>
              <p:nvPr/>
            </p:nvSpPr>
            <p:spPr bwMode="auto">
              <a:xfrm>
                <a:off x="240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5" name="Rectangle 1129"/>
              <p:cNvSpPr>
                <a:spLocks noChangeArrowheads="1"/>
              </p:cNvSpPr>
              <p:nvPr/>
            </p:nvSpPr>
            <p:spPr bwMode="auto">
              <a:xfrm>
                <a:off x="240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6" name="Rectangle 1130"/>
              <p:cNvSpPr>
                <a:spLocks noChangeArrowheads="1"/>
              </p:cNvSpPr>
              <p:nvPr/>
            </p:nvSpPr>
            <p:spPr bwMode="auto">
              <a:xfrm>
                <a:off x="2411" y="1879"/>
                <a:ext cx="5"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7" name="Rectangle 1131"/>
              <p:cNvSpPr>
                <a:spLocks noChangeArrowheads="1"/>
              </p:cNvSpPr>
              <p:nvPr/>
            </p:nvSpPr>
            <p:spPr bwMode="auto">
              <a:xfrm>
                <a:off x="2416" y="1879"/>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8" name="Rectangle 1132"/>
              <p:cNvSpPr>
                <a:spLocks noChangeArrowheads="1"/>
              </p:cNvSpPr>
              <p:nvPr/>
            </p:nvSpPr>
            <p:spPr bwMode="auto">
              <a:xfrm>
                <a:off x="242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69" name="Rectangle 1133"/>
              <p:cNvSpPr>
                <a:spLocks noChangeArrowheads="1"/>
              </p:cNvSpPr>
              <p:nvPr/>
            </p:nvSpPr>
            <p:spPr bwMode="auto">
              <a:xfrm>
                <a:off x="242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0" name="Rectangle 1134"/>
              <p:cNvSpPr>
                <a:spLocks noChangeArrowheads="1"/>
              </p:cNvSpPr>
              <p:nvPr/>
            </p:nvSpPr>
            <p:spPr bwMode="auto">
              <a:xfrm>
                <a:off x="242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1" name="Rectangle 1135"/>
              <p:cNvSpPr>
                <a:spLocks noChangeArrowheads="1"/>
              </p:cNvSpPr>
              <p:nvPr/>
            </p:nvSpPr>
            <p:spPr bwMode="auto">
              <a:xfrm>
                <a:off x="243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2" name="Rectangle 1136"/>
              <p:cNvSpPr>
                <a:spLocks noChangeArrowheads="1"/>
              </p:cNvSpPr>
              <p:nvPr/>
            </p:nvSpPr>
            <p:spPr bwMode="auto">
              <a:xfrm>
                <a:off x="243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3" name="Rectangle 1137"/>
              <p:cNvSpPr>
                <a:spLocks noChangeArrowheads="1"/>
              </p:cNvSpPr>
              <p:nvPr/>
            </p:nvSpPr>
            <p:spPr bwMode="auto">
              <a:xfrm>
                <a:off x="244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4" name="Rectangle 1138"/>
              <p:cNvSpPr>
                <a:spLocks noChangeArrowheads="1"/>
              </p:cNvSpPr>
              <p:nvPr/>
            </p:nvSpPr>
            <p:spPr bwMode="auto">
              <a:xfrm>
                <a:off x="244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5" name="Rectangle 1139"/>
              <p:cNvSpPr>
                <a:spLocks noChangeArrowheads="1"/>
              </p:cNvSpPr>
              <p:nvPr/>
            </p:nvSpPr>
            <p:spPr bwMode="auto">
              <a:xfrm>
                <a:off x="245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6" name="Rectangle 1140"/>
              <p:cNvSpPr>
                <a:spLocks noChangeArrowheads="1"/>
              </p:cNvSpPr>
              <p:nvPr/>
            </p:nvSpPr>
            <p:spPr bwMode="auto">
              <a:xfrm>
                <a:off x="2456" y="1879"/>
                <a:ext cx="5"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7" name="Rectangle 1141"/>
              <p:cNvSpPr>
                <a:spLocks noChangeArrowheads="1"/>
              </p:cNvSpPr>
              <p:nvPr/>
            </p:nvSpPr>
            <p:spPr bwMode="auto">
              <a:xfrm>
                <a:off x="2461" y="1879"/>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8" name="Rectangle 1142"/>
              <p:cNvSpPr>
                <a:spLocks noChangeArrowheads="1"/>
              </p:cNvSpPr>
              <p:nvPr/>
            </p:nvSpPr>
            <p:spPr bwMode="auto">
              <a:xfrm>
                <a:off x="246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79" name="Rectangle 1143"/>
              <p:cNvSpPr>
                <a:spLocks noChangeArrowheads="1"/>
              </p:cNvSpPr>
              <p:nvPr/>
            </p:nvSpPr>
            <p:spPr bwMode="auto">
              <a:xfrm>
                <a:off x="246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0" name="Rectangle 1144"/>
              <p:cNvSpPr>
                <a:spLocks noChangeArrowheads="1"/>
              </p:cNvSpPr>
              <p:nvPr/>
            </p:nvSpPr>
            <p:spPr bwMode="auto">
              <a:xfrm>
                <a:off x="247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1" name="Rectangle 1145"/>
              <p:cNvSpPr>
                <a:spLocks noChangeArrowheads="1"/>
              </p:cNvSpPr>
              <p:nvPr/>
            </p:nvSpPr>
            <p:spPr bwMode="auto">
              <a:xfrm>
                <a:off x="248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2" name="Rectangle 1146"/>
              <p:cNvSpPr>
                <a:spLocks noChangeArrowheads="1"/>
              </p:cNvSpPr>
              <p:nvPr/>
            </p:nvSpPr>
            <p:spPr bwMode="auto">
              <a:xfrm>
                <a:off x="248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3" name="Rectangle 1147"/>
              <p:cNvSpPr>
                <a:spLocks noChangeArrowheads="1"/>
              </p:cNvSpPr>
              <p:nvPr/>
            </p:nvSpPr>
            <p:spPr bwMode="auto">
              <a:xfrm>
                <a:off x="249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4" name="Rectangle 1148"/>
              <p:cNvSpPr>
                <a:spLocks noChangeArrowheads="1"/>
              </p:cNvSpPr>
              <p:nvPr/>
            </p:nvSpPr>
            <p:spPr bwMode="auto">
              <a:xfrm>
                <a:off x="249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5" name="Rectangle 1149"/>
              <p:cNvSpPr>
                <a:spLocks noChangeArrowheads="1"/>
              </p:cNvSpPr>
              <p:nvPr/>
            </p:nvSpPr>
            <p:spPr bwMode="auto">
              <a:xfrm>
                <a:off x="2501" y="1879"/>
                <a:ext cx="5"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86" name="Rectangle 1150"/>
              <p:cNvSpPr>
                <a:spLocks noChangeArrowheads="1"/>
              </p:cNvSpPr>
              <p:nvPr/>
            </p:nvSpPr>
            <p:spPr bwMode="auto">
              <a:xfrm>
                <a:off x="2141" y="1879"/>
                <a:ext cx="365"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88" name="Rectangle 1152"/>
              <p:cNvSpPr>
                <a:spLocks noChangeArrowheads="1"/>
              </p:cNvSpPr>
              <p:nvPr/>
            </p:nvSpPr>
            <p:spPr bwMode="auto">
              <a:xfrm>
                <a:off x="2192" y="1881"/>
                <a:ext cx="2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Compo</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nent</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489" name="Line 1153"/>
              <p:cNvSpPr>
                <a:spLocks noChangeShapeType="1"/>
              </p:cNvSpPr>
              <p:nvPr/>
            </p:nvSpPr>
            <p:spPr bwMode="auto">
              <a:xfrm>
                <a:off x="2141" y="2067"/>
                <a:ext cx="365"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1" name="Rectangle 1155"/>
              <p:cNvSpPr>
                <a:spLocks noChangeArrowheads="1"/>
              </p:cNvSpPr>
              <p:nvPr/>
            </p:nvSpPr>
            <p:spPr bwMode="auto">
              <a:xfrm>
                <a:off x="2201" y="2096"/>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source</a:t>
                </a:r>
                <a:r>
                  <a:rPr kumimoji="0" lang="de-DE" altLang="de-DE" sz="500" b="0" i="0" u="none" strike="noStrike" cap="none" normalizeH="0" baseline="0" dirty="0">
                    <a:ln>
                      <a:noFill/>
                    </a:ln>
                    <a:solidFill>
                      <a:srgbClr val="8B0000"/>
                    </a:solidFill>
                    <a:effectLst/>
                    <a:latin typeface="Arial" panose="020B0604020202020204" pitchFamily="34" charset="0"/>
                  </a:rPr>
                  <a:t>  :URI</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94" name="Rectangle 1158"/>
              <p:cNvSpPr>
                <a:spLocks noChangeArrowheads="1"/>
              </p:cNvSpPr>
              <p:nvPr/>
            </p:nvSpPr>
            <p:spPr bwMode="auto">
              <a:xfrm>
                <a:off x="2201" y="2149"/>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96" name="Rectangle 1160"/>
              <p:cNvSpPr>
                <a:spLocks noChangeArrowheads="1"/>
              </p:cNvSpPr>
              <p:nvPr/>
            </p:nvSpPr>
            <p:spPr bwMode="auto">
              <a:xfrm>
                <a:off x="2452" y="1322"/>
                <a:ext cx="364" cy="365"/>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7" name="Rectangle 1161"/>
              <p:cNvSpPr>
                <a:spLocks noChangeArrowheads="1"/>
              </p:cNvSpPr>
              <p:nvPr/>
            </p:nvSpPr>
            <p:spPr bwMode="auto">
              <a:xfrm>
                <a:off x="2452" y="1322"/>
                <a:ext cx="364" cy="365"/>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498" name="Rectangle 1162"/>
              <p:cNvSpPr>
                <a:spLocks noChangeArrowheads="1"/>
              </p:cNvSpPr>
              <p:nvPr/>
            </p:nvSpPr>
            <p:spPr bwMode="auto">
              <a:xfrm>
                <a:off x="2440" y="1310"/>
                <a:ext cx="18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499" name="Rectangle 1163"/>
              <p:cNvSpPr>
                <a:spLocks noChangeArrowheads="1"/>
              </p:cNvSpPr>
              <p:nvPr/>
            </p:nvSpPr>
            <p:spPr bwMode="auto">
              <a:xfrm>
                <a:off x="2628" y="1310"/>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0" name="Rectangle 1164"/>
              <p:cNvSpPr>
                <a:spLocks noChangeArrowheads="1"/>
              </p:cNvSpPr>
              <p:nvPr/>
            </p:nvSpPr>
            <p:spPr bwMode="auto">
              <a:xfrm>
                <a:off x="2632" y="1310"/>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1" name="Rectangle 1165"/>
              <p:cNvSpPr>
                <a:spLocks noChangeArrowheads="1"/>
              </p:cNvSpPr>
              <p:nvPr/>
            </p:nvSpPr>
            <p:spPr bwMode="auto">
              <a:xfrm>
                <a:off x="2636" y="1310"/>
                <a:ext cx="5"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2" name="Rectangle 1166"/>
              <p:cNvSpPr>
                <a:spLocks noChangeArrowheads="1"/>
              </p:cNvSpPr>
              <p:nvPr/>
            </p:nvSpPr>
            <p:spPr bwMode="auto">
              <a:xfrm>
                <a:off x="2641" y="1310"/>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3" name="Rectangle 1167"/>
              <p:cNvSpPr>
                <a:spLocks noChangeArrowheads="1"/>
              </p:cNvSpPr>
              <p:nvPr/>
            </p:nvSpPr>
            <p:spPr bwMode="auto">
              <a:xfrm>
                <a:off x="2645" y="1310"/>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4" name="Rectangle 1168"/>
              <p:cNvSpPr>
                <a:spLocks noChangeArrowheads="1"/>
              </p:cNvSpPr>
              <p:nvPr/>
            </p:nvSpPr>
            <p:spPr bwMode="auto">
              <a:xfrm>
                <a:off x="2649" y="1310"/>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5" name="Rectangle 1169"/>
              <p:cNvSpPr>
                <a:spLocks noChangeArrowheads="1"/>
              </p:cNvSpPr>
              <p:nvPr/>
            </p:nvSpPr>
            <p:spPr bwMode="auto">
              <a:xfrm>
                <a:off x="2657" y="1310"/>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6" name="Rectangle 1170"/>
              <p:cNvSpPr>
                <a:spLocks noChangeArrowheads="1"/>
              </p:cNvSpPr>
              <p:nvPr/>
            </p:nvSpPr>
            <p:spPr bwMode="auto">
              <a:xfrm>
                <a:off x="2661" y="1310"/>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7" name="Rectangle 1171"/>
              <p:cNvSpPr>
                <a:spLocks noChangeArrowheads="1"/>
              </p:cNvSpPr>
              <p:nvPr/>
            </p:nvSpPr>
            <p:spPr bwMode="auto">
              <a:xfrm>
                <a:off x="2665" y="1310"/>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8" name="Rectangle 1172"/>
              <p:cNvSpPr>
                <a:spLocks noChangeArrowheads="1"/>
              </p:cNvSpPr>
              <p:nvPr/>
            </p:nvSpPr>
            <p:spPr bwMode="auto">
              <a:xfrm>
                <a:off x="2673" y="1310"/>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09" name="Rectangle 1173"/>
              <p:cNvSpPr>
                <a:spLocks noChangeArrowheads="1"/>
              </p:cNvSpPr>
              <p:nvPr/>
            </p:nvSpPr>
            <p:spPr bwMode="auto">
              <a:xfrm>
                <a:off x="2677" y="1310"/>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0" name="Rectangle 1174"/>
              <p:cNvSpPr>
                <a:spLocks noChangeArrowheads="1"/>
              </p:cNvSpPr>
              <p:nvPr/>
            </p:nvSpPr>
            <p:spPr bwMode="auto">
              <a:xfrm>
                <a:off x="2681" y="1310"/>
                <a:ext cx="5"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1" name="Rectangle 1175"/>
              <p:cNvSpPr>
                <a:spLocks noChangeArrowheads="1"/>
              </p:cNvSpPr>
              <p:nvPr/>
            </p:nvSpPr>
            <p:spPr bwMode="auto">
              <a:xfrm>
                <a:off x="2686" y="1310"/>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2" name="Rectangle 1176"/>
              <p:cNvSpPr>
                <a:spLocks noChangeArrowheads="1"/>
              </p:cNvSpPr>
              <p:nvPr/>
            </p:nvSpPr>
            <p:spPr bwMode="auto">
              <a:xfrm>
                <a:off x="2690" y="1310"/>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3" name="Rectangle 1177"/>
              <p:cNvSpPr>
                <a:spLocks noChangeArrowheads="1"/>
              </p:cNvSpPr>
              <p:nvPr/>
            </p:nvSpPr>
            <p:spPr bwMode="auto">
              <a:xfrm>
                <a:off x="2694" y="1310"/>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4" name="Rectangle 1178"/>
              <p:cNvSpPr>
                <a:spLocks noChangeArrowheads="1"/>
              </p:cNvSpPr>
              <p:nvPr/>
            </p:nvSpPr>
            <p:spPr bwMode="auto">
              <a:xfrm>
                <a:off x="2698" y="1310"/>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5" name="Rectangle 1179"/>
              <p:cNvSpPr>
                <a:spLocks noChangeArrowheads="1"/>
              </p:cNvSpPr>
              <p:nvPr/>
            </p:nvSpPr>
            <p:spPr bwMode="auto">
              <a:xfrm>
                <a:off x="2702" y="1310"/>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6" name="Rectangle 1180"/>
              <p:cNvSpPr>
                <a:spLocks noChangeArrowheads="1"/>
              </p:cNvSpPr>
              <p:nvPr/>
            </p:nvSpPr>
            <p:spPr bwMode="auto">
              <a:xfrm>
                <a:off x="2706" y="1310"/>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7" name="Rectangle 1181"/>
              <p:cNvSpPr>
                <a:spLocks noChangeArrowheads="1"/>
              </p:cNvSpPr>
              <p:nvPr/>
            </p:nvSpPr>
            <p:spPr bwMode="auto">
              <a:xfrm>
                <a:off x="2710" y="1310"/>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8" name="Rectangle 1182"/>
              <p:cNvSpPr>
                <a:spLocks noChangeArrowheads="1"/>
              </p:cNvSpPr>
              <p:nvPr/>
            </p:nvSpPr>
            <p:spPr bwMode="auto">
              <a:xfrm>
                <a:off x="2714" y="1310"/>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19" name="Rectangle 1183"/>
              <p:cNvSpPr>
                <a:spLocks noChangeArrowheads="1"/>
              </p:cNvSpPr>
              <p:nvPr/>
            </p:nvSpPr>
            <p:spPr bwMode="auto">
              <a:xfrm>
                <a:off x="2718" y="1310"/>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0" name="Rectangle 1184"/>
              <p:cNvSpPr>
                <a:spLocks noChangeArrowheads="1"/>
              </p:cNvSpPr>
              <p:nvPr/>
            </p:nvSpPr>
            <p:spPr bwMode="auto">
              <a:xfrm>
                <a:off x="2722" y="1310"/>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1" name="Rectangle 1185"/>
              <p:cNvSpPr>
                <a:spLocks noChangeArrowheads="1"/>
              </p:cNvSpPr>
              <p:nvPr/>
            </p:nvSpPr>
            <p:spPr bwMode="auto">
              <a:xfrm>
                <a:off x="2726" y="1310"/>
                <a:ext cx="5"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2" name="Rectangle 1186"/>
              <p:cNvSpPr>
                <a:spLocks noChangeArrowheads="1"/>
              </p:cNvSpPr>
              <p:nvPr/>
            </p:nvSpPr>
            <p:spPr bwMode="auto">
              <a:xfrm>
                <a:off x="2731" y="1310"/>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3" name="Rectangle 1187"/>
              <p:cNvSpPr>
                <a:spLocks noChangeArrowheads="1"/>
              </p:cNvSpPr>
              <p:nvPr/>
            </p:nvSpPr>
            <p:spPr bwMode="auto">
              <a:xfrm>
                <a:off x="2735" y="1310"/>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4" name="Rectangle 1188"/>
              <p:cNvSpPr>
                <a:spLocks noChangeArrowheads="1"/>
              </p:cNvSpPr>
              <p:nvPr/>
            </p:nvSpPr>
            <p:spPr bwMode="auto">
              <a:xfrm>
                <a:off x="2739" y="1310"/>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5" name="Rectangle 1189"/>
              <p:cNvSpPr>
                <a:spLocks noChangeArrowheads="1"/>
              </p:cNvSpPr>
              <p:nvPr/>
            </p:nvSpPr>
            <p:spPr bwMode="auto">
              <a:xfrm>
                <a:off x="2743" y="1310"/>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6" name="Rectangle 1190"/>
              <p:cNvSpPr>
                <a:spLocks noChangeArrowheads="1"/>
              </p:cNvSpPr>
              <p:nvPr/>
            </p:nvSpPr>
            <p:spPr bwMode="auto">
              <a:xfrm>
                <a:off x="2751" y="1310"/>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7" name="Rectangle 1191"/>
              <p:cNvSpPr>
                <a:spLocks noChangeArrowheads="1"/>
              </p:cNvSpPr>
              <p:nvPr/>
            </p:nvSpPr>
            <p:spPr bwMode="auto">
              <a:xfrm>
                <a:off x="2755" y="1310"/>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8" name="Rectangle 1192"/>
              <p:cNvSpPr>
                <a:spLocks noChangeArrowheads="1"/>
              </p:cNvSpPr>
              <p:nvPr/>
            </p:nvSpPr>
            <p:spPr bwMode="auto">
              <a:xfrm>
                <a:off x="2759" y="1310"/>
                <a:ext cx="4"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29" name="Rectangle 1193"/>
              <p:cNvSpPr>
                <a:spLocks noChangeArrowheads="1"/>
              </p:cNvSpPr>
              <p:nvPr/>
            </p:nvSpPr>
            <p:spPr bwMode="auto">
              <a:xfrm>
                <a:off x="2763" y="1310"/>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0" name="Rectangle 1194"/>
              <p:cNvSpPr>
                <a:spLocks noChangeArrowheads="1"/>
              </p:cNvSpPr>
              <p:nvPr/>
            </p:nvSpPr>
            <p:spPr bwMode="auto">
              <a:xfrm>
                <a:off x="2767" y="1310"/>
                <a:ext cx="9"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1" name="Rectangle 1195"/>
              <p:cNvSpPr>
                <a:spLocks noChangeArrowheads="1"/>
              </p:cNvSpPr>
              <p:nvPr/>
            </p:nvSpPr>
            <p:spPr bwMode="auto">
              <a:xfrm>
                <a:off x="2776" y="1310"/>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2" name="Rectangle 1196"/>
              <p:cNvSpPr>
                <a:spLocks noChangeArrowheads="1"/>
              </p:cNvSpPr>
              <p:nvPr/>
            </p:nvSpPr>
            <p:spPr bwMode="auto">
              <a:xfrm>
                <a:off x="2780" y="1310"/>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3" name="Rectangle 1197"/>
              <p:cNvSpPr>
                <a:spLocks noChangeArrowheads="1"/>
              </p:cNvSpPr>
              <p:nvPr/>
            </p:nvSpPr>
            <p:spPr bwMode="auto">
              <a:xfrm>
                <a:off x="2788" y="1310"/>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4" name="Rectangle 1198"/>
              <p:cNvSpPr>
                <a:spLocks noChangeArrowheads="1"/>
              </p:cNvSpPr>
              <p:nvPr/>
            </p:nvSpPr>
            <p:spPr bwMode="auto">
              <a:xfrm>
                <a:off x="2792" y="1310"/>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5" name="Rectangle 1199"/>
              <p:cNvSpPr>
                <a:spLocks noChangeArrowheads="1"/>
              </p:cNvSpPr>
              <p:nvPr/>
            </p:nvSpPr>
            <p:spPr bwMode="auto">
              <a:xfrm>
                <a:off x="2796" y="1310"/>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6" name="Rectangle 1200"/>
              <p:cNvSpPr>
                <a:spLocks noChangeArrowheads="1"/>
              </p:cNvSpPr>
              <p:nvPr/>
            </p:nvSpPr>
            <p:spPr bwMode="auto">
              <a:xfrm>
                <a:off x="2800" y="1310"/>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37" name="Rectangle 1201"/>
              <p:cNvSpPr>
                <a:spLocks noChangeArrowheads="1"/>
              </p:cNvSpPr>
              <p:nvPr/>
            </p:nvSpPr>
            <p:spPr bwMode="auto">
              <a:xfrm>
                <a:off x="2440" y="1310"/>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39" name="Rectangle 1203"/>
              <p:cNvSpPr>
                <a:spLocks noChangeArrowheads="1"/>
              </p:cNvSpPr>
              <p:nvPr/>
            </p:nvSpPr>
            <p:spPr bwMode="auto">
              <a:xfrm>
                <a:off x="2429" y="1339"/>
                <a:ext cx="40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Connector</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540" name="Line 1204"/>
              <p:cNvSpPr>
                <a:spLocks noChangeShapeType="1"/>
              </p:cNvSpPr>
              <p:nvPr/>
            </p:nvSpPr>
            <p:spPr bwMode="auto">
              <a:xfrm>
                <a:off x="2440" y="1462"/>
                <a:ext cx="364"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542" name="Rectangle 1206"/>
              <p:cNvSpPr>
                <a:spLocks noChangeArrowheads="1"/>
              </p:cNvSpPr>
              <p:nvPr/>
            </p:nvSpPr>
            <p:spPr bwMode="auto">
              <a:xfrm>
                <a:off x="2500" y="1478"/>
                <a:ext cx="27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err="1">
                    <a:ln>
                      <a:noFill/>
                    </a:ln>
                    <a:solidFill>
                      <a:srgbClr val="8B0000"/>
                    </a:solidFill>
                    <a:effectLst/>
                    <a:latin typeface="Arial" panose="020B0604020202020204" pitchFamily="34" charset="0"/>
                  </a:rPr>
                  <a:t>name</a:t>
                </a:r>
                <a:r>
                  <a:rPr kumimoji="0" lang="de-DE" altLang="de-DE" sz="500" b="0" i="0" u="none" strike="noStrike" cap="none" normalizeH="0" baseline="0" dirty="0">
                    <a:ln>
                      <a:noFill/>
                    </a:ln>
                    <a:solidFill>
                      <a:srgbClr val="8B0000"/>
                    </a:solidFill>
                    <a:effectLst/>
                    <a:latin typeface="Arial" panose="020B0604020202020204" pitchFamily="34" charset="0"/>
                  </a:rPr>
                  <a:t>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545" name="Rectangle 1209"/>
              <p:cNvSpPr>
                <a:spLocks noChangeArrowheads="1"/>
              </p:cNvSpPr>
              <p:nvPr/>
            </p:nvSpPr>
            <p:spPr bwMode="auto">
              <a:xfrm>
                <a:off x="2500" y="1531"/>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kind  :enum</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547" name="Rectangle 1211"/>
              <p:cNvSpPr>
                <a:spLocks noChangeArrowheads="1"/>
              </p:cNvSpPr>
              <p:nvPr/>
            </p:nvSpPr>
            <p:spPr bwMode="auto">
              <a:xfrm>
                <a:off x="832" y="2501"/>
                <a:ext cx="753"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548" name="Rectangle 1212"/>
              <p:cNvSpPr>
                <a:spLocks noChangeArrowheads="1"/>
              </p:cNvSpPr>
              <p:nvPr/>
            </p:nvSpPr>
            <p:spPr bwMode="auto">
              <a:xfrm>
                <a:off x="832" y="2501"/>
                <a:ext cx="753"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grpSp>
          <p:nvGrpSpPr>
            <p:cNvPr id="1049" name="Group 1414"/>
            <p:cNvGrpSpPr>
              <a:grpSpLocks/>
            </p:cNvGrpSpPr>
            <p:nvPr/>
          </p:nvGrpSpPr>
          <p:grpSpPr bwMode="auto">
            <a:xfrm>
              <a:off x="431" y="778"/>
              <a:ext cx="2410" cy="2075"/>
              <a:chOff x="431" y="778"/>
              <a:chExt cx="2410" cy="2075"/>
            </a:xfrm>
          </p:grpSpPr>
          <p:sp>
            <p:nvSpPr>
              <p:cNvPr id="1149" name="Rectangle 1214"/>
              <p:cNvSpPr>
                <a:spLocks noChangeArrowheads="1"/>
              </p:cNvSpPr>
              <p:nvPr/>
            </p:nvSpPr>
            <p:spPr bwMode="auto">
              <a:xfrm>
                <a:off x="820" y="2489"/>
                <a:ext cx="393"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0" name="Rectangle 1215"/>
              <p:cNvSpPr>
                <a:spLocks noChangeArrowheads="1"/>
              </p:cNvSpPr>
              <p:nvPr/>
            </p:nvSpPr>
            <p:spPr bwMode="auto">
              <a:xfrm>
                <a:off x="1213" y="2489"/>
                <a:ext cx="20"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1" name="Rectangle 1216"/>
              <p:cNvSpPr>
                <a:spLocks noChangeArrowheads="1"/>
              </p:cNvSpPr>
              <p:nvPr/>
            </p:nvSpPr>
            <p:spPr bwMode="auto">
              <a:xfrm>
                <a:off x="1233" y="2489"/>
                <a:ext cx="17"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2" name="Rectangle 1217"/>
              <p:cNvSpPr>
                <a:spLocks noChangeArrowheads="1"/>
              </p:cNvSpPr>
              <p:nvPr/>
            </p:nvSpPr>
            <p:spPr bwMode="auto">
              <a:xfrm>
                <a:off x="1250" y="2489"/>
                <a:ext cx="20" cy="364"/>
              </a:xfrm>
              <a:prstGeom prst="rect">
                <a:avLst/>
              </a:prstGeom>
              <a:solidFill>
                <a:srgbClr val="FA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3" name="Rectangle 1218"/>
              <p:cNvSpPr>
                <a:spLocks noChangeArrowheads="1"/>
              </p:cNvSpPr>
              <p:nvPr/>
            </p:nvSpPr>
            <p:spPr bwMode="auto">
              <a:xfrm>
                <a:off x="1270" y="2489"/>
                <a:ext cx="16"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4" name="Rectangle 1219"/>
              <p:cNvSpPr>
                <a:spLocks noChangeArrowheads="1"/>
              </p:cNvSpPr>
              <p:nvPr/>
            </p:nvSpPr>
            <p:spPr bwMode="auto">
              <a:xfrm>
                <a:off x="1286" y="2489"/>
                <a:ext cx="21"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5" name="Rectangle 1220"/>
              <p:cNvSpPr>
                <a:spLocks noChangeArrowheads="1"/>
              </p:cNvSpPr>
              <p:nvPr/>
            </p:nvSpPr>
            <p:spPr bwMode="auto">
              <a:xfrm>
                <a:off x="1307" y="2489"/>
                <a:ext cx="20"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6" name="Rectangle 1221"/>
              <p:cNvSpPr>
                <a:spLocks noChangeArrowheads="1"/>
              </p:cNvSpPr>
              <p:nvPr/>
            </p:nvSpPr>
            <p:spPr bwMode="auto">
              <a:xfrm>
                <a:off x="1327" y="2489"/>
                <a:ext cx="17"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7" name="Rectangle 1222"/>
              <p:cNvSpPr>
                <a:spLocks noChangeArrowheads="1"/>
              </p:cNvSpPr>
              <p:nvPr/>
            </p:nvSpPr>
            <p:spPr bwMode="auto">
              <a:xfrm>
                <a:off x="1344" y="2489"/>
                <a:ext cx="20"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8" name="Rectangle 1223"/>
              <p:cNvSpPr>
                <a:spLocks noChangeArrowheads="1"/>
              </p:cNvSpPr>
              <p:nvPr/>
            </p:nvSpPr>
            <p:spPr bwMode="auto">
              <a:xfrm>
                <a:off x="1364" y="2489"/>
                <a:ext cx="16"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59" name="Rectangle 1224"/>
              <p:cNvSpPr>
                <a:spLocks noChangeArrowheads="1"/>
              </p:cNvSpPr>
              <p:nvPr/>
            </p:nvSpPr>
            <p:spPr bwMode="auto">
              <a:xfrm>
                <a:off x="1380" y="2489"/>
                <a:ext cx="21"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0" name="Rectangle 1225"/>
              <p:cNvSpPr>
                <a:spLocks noChangeArrowheads="1"/>
              </p:cNvSpPr>
              <p:nvPr/>
            </p:nvSpPr>
            <p:spPr bwMode="auto">
              <a:xfrm>
                <a:off x="1401" y="2489"/>
                <a:ext cx="16"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1" name="Rectangle 1226"/>
              <p:cNvSpPr>
                <a:spLocks noChangeArrowheads="1"/>
              </p:cNvSpPr>
              <p:nvPr/>
            </p:nvSpPr>
            <p:spPr bwMode="auto">
              <a:xfrm>
                <a:off x="1417" y="2489"/>
                <a:ext cx="13"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2" name="Rectangle 1227"/>
              <p:cNvSpPr>
                <a:spLocks noChangeArrowheads="1"/>
              </p:cNvSpPr>
              <p:nvPr/>
            </p:nvSpPr>
            <p:spPr bwMode="auto">
              <a:xfrm>
                <a:off x="1430" y="2489"/>
                <a:ext cx="16"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3" name="Rectangle 1228"/>
              <p:cNvSpPr>
                <a:spLocks noChangeArrowheads="1"/>
              </p:cNvSpPr>
              <p:nvPr/>
            </p:nvSpPr>
            <p:spPr bwMode="auto">
              <a:xfrm>
                <a:off x="1446" y="2489"/>
                <a:ext cx="20"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4" name="Rectangle 1229"/>
              <p:cNvSpPr>
                <a:spLocks noChangeArrowheads="1"/>
              </p:cNvSpPr>
              <p:nvPr/>
            </p:nvSpPr>
            <p:spPr bwMode="auto">
              <a:xfrm>
                <a:off x="1466" y="2489"/>
                <a:ext cx="21"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5" name="Rectangle 1230"/>
              <p:cNvSpPr>
                <a:spLocks noChangeArrowheads="1"/>
              </p:cNvSpPr>
              <p:nvPr/>
            </p:nvSpPr>
            <p:spPr bwMode="auto">
              <a:xfrm>
                <a:off x="1487" y="2489"/>
                <a:ext cx="2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6" name="Rectangle 1231"/>
              <p:cNvSpPr>
                <a:spLocks noChangeArrowheads="1"/>
              </p:cNvSpPr>
              <p:nvPr/>
            </p:nvSpPr>
            <p:spPr bwMode="auto">
              <a:xfrm>
                <a:off x="1511" y="2489"/>
                <a:ext cx="21"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7" name="Rectangle 1232"/>
              <p:cNvSpPr>
                <a:spLocks noChangeArrowheads="1"/>
              </p:cNvSpPr>
              <p:nvPr/>
            </p:nvSpPr>
            <p:spPr bwMode="auto">
              <a:xfrm>
                <a:off x="1532" y="2489"/>
                <a:ext cx="20" cy="364"/>
              </a:xfrm>
              <a:prstGeom prst="rect">
                <a:avLst/>
              </a:prstGeom>
              <a:solidFill>
                <a:srgbClr val="EBDA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8" name="Rectangle 1233"/>
              <p:cNvSpPr>
                <a:spLocks noChangeArrowheads="1"/>
              </p:cNvSpPr>
              <p:nvPr/>
            </p:nvSpPr>
            <p:spPr bwMode="auto">
              <a:xfrm>
                <a:off x="1552" y="2489"/>
                <a:ext cx="17"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69" name="Rectangle 1234"/>
              <p:cNvSpPr>
                <a:spLocks noChangeArrowheads="1"/>
              </p:cNvSpPr>
              <p:nvPr/>
            </p:nvSpPr>
            <p:spPr bwMode="auto">
              <a:xfrm>
                <a:off x="1569" y="2489"/>
                <a:ext cx="4" cy="364"/>
              </a:xfrm>
              <a:prstGeom prst="rect">
                <a:avLst/>
              </a:prstGeom>
              <a:solidFill>
                <a:srgbClr val="E8D7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0" name="Rectangle 1235"/>
              <p:cNvSpPr>
                <a:spLocks noChangeArrowheads="1"/>
              </p:cNvSpPr>
              <p:nvPr/>
            </p:nvSpPr>
            <p:spPr bwMode="auto">
              <a:xfrm>
                <a:off x="820" y="2489"/>
                <a:ext cx="753"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2" name="Rectangle 1237"/>
              <p:cNvSpPr>
                <a:spLocks noChangeArrowheads="1"/>
              </p:cNvSpPr>
              <p:nvPr/>
            </p:nvSpPr>
            <p:spPr bwMode="auto">
              <a:xfrm>
                <a:off x="974" y="2513"/>
                <a:ext cx="4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Connection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173" name="Line 1238"/>
              <p:cNvSpPr>
                <a:spLocks noChangeShapeType="1"/>
              </p:cNvSpPr>
              <p:nvPr/>
            </p:nvSpPr>
            <p:spPr bwMode="auto">
              <a:xfrm>
                <a:off x="820" y="2640"/>
                <a:ext cx="753"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5" name="Rectangle 1240"/>
              <p:cNvSpPr>
                <a:spLocks noChangeArrowheads="1"/>
              </p:cNvSpPr>
              <p:nvPr/>
            </p:nvSpPr>
            <p:spPr bwMode="auto">
              <a:xfrm>
                <a:off x="910" y="2656"/>
                <a:ext cx="687"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suppressUnitConversion  :boolean</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77" name="Rectangle 1242"/>
              <p:cNvSpPr>
                <a:spLocks noChangeArrowheads="1"/>
              </p:cNvSpPr>
              <p:nvPr/>
            </p:nvSpPr>
            <p:spPr bwMode="auto">
              <a:xfrm>
                <a:off x="628" y="799"/>
                <a:ext cx="548"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78" name="Rectangle 1243"/>
              <p:cNvSpPr>
                <a:spLocks noChangeArrowheads="1"/>
              </p:cNvSpPr>
              <p:nvPr/>
            </p:nvSpPr>
            <p:spPr bwMode="auto">
              <a:xfrm>
                <a:off x="628" y="799"/>
                <a:ext cx="548"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79" name="Rectangle 1244"/>
              <p:cNvSpPr>
                <a:spLocks noChangeArrowheads="1"/>
              </p:cNvSpPr>
              <p:nvPr/>
            </p:nvSpPr>
            <p:spPr bwMode="auto">
              <a:xfrm>
                <a:off x="615" y="786"/>
                <a:ext cx="287" cy="365"/>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0" name="Rectangle 1245"/>
              <p:cNvSpPr>
                <a:spLocks noChangeArrowheads="1"/>
              </p:cNvSpPr>
              <p:nvPr/>
            </p:nvSpPr>
            <p:spPr bwMode="auto">
              <a:xfrm>
                <a:off x="902" y="786"/>
                <a:ext cx="12" cy="365"/>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1" name="Rectangle 1246"/>
              <p:cNvSpPr>
                <a:spLocks noChangeArrowheads="1"/>
              </p:cNvSpPr>
              <p:nvPr/>
            </p:nvSpPr>
            <p:spPr bwMode="auto">
              <a:xfrm>
                <a:off x="914" y="786"/>
                <a:ext cx="16" cy="365"/>
              </a:xfrm>
              <a:prstGeom prst="rect">
                <a:avLst/>
              </a:prstGeom>
              <a:solidFill>
                <a:srgbClr val="FB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2" name="Rectangle 1247"/>
              <p:cNvSpPr>
                <a:spLocks noChangeArrowheads="1"/>
              </p:cNvSpPr>
              <p:nvPr/>
            </p:nvSpPr>
            <p:spPr bwMode="auto">
              <a:xfrm>
                <a:off x="930" y="786"/>
                <a:ext cx="17" cy="365"/>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3" name="Rectangle 1248"/>
              <p:cNvSpPr>
                <a:spLocks noChangeArrowheads="1"/>
              </p:cNvSpPr>
              <p:nvPr/>
            </p:nvSpPr>
            <p:spPr bwMode="auto">
              <a:xfrm>
                <a:off x="947" y="786"/>
                <a:ext cx="16" cy="365"/>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4" name="Rectangle 1249"/>
              <p:cNvSpPr>
                <a:spLocks noChangeArrowheads="1"/>
              </p:cNvSpPr>
              <p:nvPr/>
            </p:nvSpPr>
            <p:spPr bwMode="auto">
              <a:xfrm>
                <a:off x="963" y="786"/>
                <a:ext cx="12" cy="365"/>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5" name="Rectangle 1250"/>
              <p:cNvSpPr>
                <a:spLocks noChangeArrowheads="1"/>
              </p:cNvSpPr>
              <p:nvPr/>
            </p:nvSpPr>
            <p:spPr bwMode="auto">
              <a:xfrm>
                <a:off x="975" y="786"/>
                <a:ext cx="17" cy="365"/>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6" name="Rectangle 1251"/>
              <p:cNvSpPr>
                <a:spLocks noChangeArrowheads="1"/>
              </p:cNvSpPr>
              <p:nvPr/>
            </p:nvSpPr>
            <p:spPr bwMode="auto">
              <a:xfrm>
                <a:off x="992" y="786"/>
                <a:ext cx="16" cy="365"/>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7" name="Rectangle 1252"/>
              <p:cNvSpPr>
                <a:spLocks noChangeArrowheads="1"/>
              </p:cNvSpPr>
              <p:nvPr/>
            </p:nvSpPr>
            <p:spPr bwMode="auto">
              <a:xfrm>
                <a:off x="1008" y="786"/>
                <a:ext cx="17" cy="365"/>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8" name="Rectangle 1253"/>
              <p:cNvSpPr>
                <a:spLocks noChangeArrowheads="1"/>
              </p:cNvSpPr>
              <p:nvPr/>
            </p:nvSpPr>
            <p:spPr bwMode="auto">
              <a:xfrm>
                <a:off x="1025" y="786"/>
                <a:ext cx="16" cy="365"/>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89" name="Rectangle 1254"/>
              <p:cNvSpPr>
                <a:spLocks noChangeArrowheads="1"/>
              </p:cNvSpPr>
              <p:nvPr/>
            </p:nvSpPr>
            <p:spPr bwMode="auto">
              <a:xfrm>
                <a:off x="1041" y="786"/>
                <a:ext cx="12" cy="365"/>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0" name="Rectangle 1255"/>
              <p:cNvSpPr>
                <a:spLocks noChangeArrowheads="1"/>
              </p:cNvSpPr>
              <p:nvPr/>
            </p:nvSpPr>
            <p:spPr bwMode="auto">
              <a:xfrm>
                <a:off x="1053" y="786"/>
                <a:ext cx="12" cy="365"/>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1" name="Rectangle 1256"/>
              <p:cNvSpPr>
                <a:spLocks noChangeArrowheads="1"/>
              </p:cNvSpPr>
              <p:nvPr/>
            </p:nvSpPr>
            <p:spPr bwMode="auto">
              <a:xfrm>
                <a:off x="1065" y="786"/>
                <a:ext cx="17" cy="365"/>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2" name="Rectangle 1257"/>
              <p:cNvSpPr>
                <a:spLocks noChangeArrowheads="1"/>
              </p:cNvSpPr>
              <p:nvPr/>
            </p:nvSpPr>
            <p:spPr bwMode="auto">
              <a:xfrm>
                <a:off x="1082" y="786"/>
                <a:ext cx="12" cy="365"/>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3" name="Rectangle 1258"/>
              <p:cNvSpPr>
                <a:spLocks noChangeArrowheads="1"/>
              </p:cNvSpPr>
              <p:nvPr/>
            </p:nvSpPr>
            <p:spPr bwMode="auto">
              <a:xfrm>
                <a:off x="1094" y="786"/>
                <a:ext cx="16" cy="365"/>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4" name="Rectangle 1259"/>
              <p:cNvSpPr>
                <a:spLocks noChangeArrowheads="1"/>
              </p:cNvSpPr>
              <p:nvPr/>
            </p:nvSpPr>
            <p:spPr bwMode="auto">
              <a:xfrm>
                <a:off x="1110" y="786"/>
                <a:ext cx="17" cy="365"/>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5" name="Rectangle 1260"/>
              <p:cNvSpPr>
                <a:spLocks noChangeArrowheads="1"/>
              </p:cNvSpPr>
              <p:nvPr/>
            </p:nvSpPr>
            <p:spPr bwMode="auto">
              <a:xfrm>
                <a:off x="1127" y="786"/>
                <a:ext cx="16" cy="365"/>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6" name="Rectangle 1261"/>
              <p:cNvSpPr>
                <a:spLocks noChangeArrowheads="1"/>
              </p:cNvSpPr>
              <p:nvPr/>
            </p:nvSpPr>
            <p:spPr bwMode="auto">
              <a:xfrm>
                <a:off x="1143" y="786"/>
                <a:ext cx="12" cy="365"/>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7" name="Rectangle 1262"/>
              <p:cNvSpPr>
                <a:spLocks noChangeArrowheads="1"/>
              </p:cNvSpPr>
              <p:nvPr/>
            </p:nvSpPr>
            <p:spPr bwMode="auto">
              <a:xfrm>
                <a:off x="1155" y="786"/>
                <a:ext cx="9" cy="365"/>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98" name="Rectangle 1263"/>
              <p:cNvSpPr>
                <a:spLocks noChangeArrowheads="1"/>
              </p:cNvSpPr>
              <p:nvPr/>
            </p:nvSpPr>
            <p:spPr bwMode="auto">
              <a:xfrm>
                <a:off x="615" y="786"/>
                <a:ext cx="549" cy="365"/>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00" name="Rectangle 1265"/>
              <p:cNvSpPr>
                <a:spLocks noChangeArrowheads="1"/>
              </p:cNvSpPr>
              <p:nvPr/>
            </p:nvSpPr>
            <p:spPr bwMode="auto">
              <a:xfrm>
                <a:off x="703" y="800"/>
                <a:ext cx="3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System</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Structure</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Definition</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201" name="Rectangle 1266"/>
              <p:cNvSpPr>
                <a:spLocks noChangeArrowheads="1"/>
              </p:cNvSpPr>
              <p:nvPr/>
            </p:nvSpPr>
            <p:spPr bwMode="auto">
              <a:xfrm>
                <a:off x="1507"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2" name="Rectangle 1267"/>
              <p:cNvSpPr>
                <a:spLocks noChangeArrowheads="1"/>
              </p:cNvSpPr>
              <p:nvPr/>
            </p:nvSpPr>
            <p:spPr bwMode="auto">
              <a:xfrm>
                <a:off x="1507"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03" name="Rectangle 1268"/>
              <p:cNvSpPr>
                <a:spLocks noChangeArrowheads="1"/>
              </p:cNvSpPr>
              <p:nvPr/>
            </p:nvSpPr>
            <p:spPr bwMode="auto">
              <a:xfrm>
                <a:off x="1495" y="778"/>
                <a:ext cx="20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4" name="Rectangle 1269"/>
              <p:cNvSpPr>
                <a:spLocks noChangeArrowheads="1"/>
              </p:cNvSpPr>
              <p:nvPr/>
            </p:nvSpPr>
            <p:spPr bwMode="auto">
              <a:xfrm>
                <a:off x="1704"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5" name="Rectangle 1270"/>
              <p:cNvSpPr>
                <a:spLocks noChangeArrowheads="1"/>
              </p:cNvSpPr>
              <p:nvPr/>
            </p:nvSpPr>
            <p:spPr bwMode="auto">
              <a:xfrm>
                <a:off x="1708" y="778"/>
                <a:ext cx="8"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6" name="Rectangle 1271"/>
              <p:cNvSpPr>
                <a:spLocks noChangeArrowheads="1"/>
              </p:cNvSpPr>
              <p:nvPr/>
            </p:nvSpPr>
            <p:spPr bwMode="auto">
              <a:xfrm>
                <a:off x="1716"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7" name="Rectangle 1272"/>
              <p:cNvSpPr>
                <a:spLocks noChangeArrowheads="1"/>
              </p:cNvSpPr>
              <p:nvPr/>
            </p:nvSpPr>
            <p:spPr bwMode="auto">
              <a:xfrm>
                <a:off x="1720"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8" name="Rectangle 1273"/>
              <p:cNvSpPr>
                <a:spLocks noChangeArrowheads="1"/>
              </p:cNvSpPr>
              <p:nvPr/>
            </p:nvSpPr>
            <p:spPr bwMode="auto">
              <a:xfrm>
                <a:off x="1724"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09" name="Rectangle 1274"/>
              <p:cNvSpPr>
                <a:spLocks noChangeArrowheads="1"/>
              </p:cNvSpPr>
              <p:nvPr/>
            </p:nvSpPr>
            <p:spPr bwMode="auto">
              <a:xfrm>
                <a:off x="1732"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0" name="Rectangle 1275"/>
              <p:cNvSpPr>
                <a:spLocks noChangeArrowheads="1"/>
              </p:cNvSpPr>
              <p:nvPr/>
            </p:nvSpPr>
            <p:spPr bwMode="auto">
              <a:xfrm>
                <a:off x="1736"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1" name="Rectangle 1276"/>
              <p:cNvSpPr>
                <a:spLocks noChangeArrowheads="1"/>
              </p:cNvSpPr>
              <p:nvPr/>
            </p:nvSpPr>
            <p:spPr bwMode="auto">
              <a:xfrm>
                <a:off x="1740" y="778"/>
                <a:ext cx="5"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2" name="Rectangle 1277"/>
              <p:cNvSpPr>
                <a:spLocks noChangeArrowheads="1"/>
              </p:cNvSpPr>
              <p:nvPr/>
            </p:nvSpPr>
            <p:spPr bwMode="auto">
              <a:xfrm>
                <a:off x="1745"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3" name="Rectangle 1278"/>
              <p:cNvSpPr>
                <a:spLocks noChangeArrowheads="1"/>
              </p:cNvSpPr>
              <p:nvPr/>
            </p:nvSpPr>
            <p:spPr bwMode="auto">
              <a:xfrm>
                <a:off x="1749"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4" name="Rectangle 1279"/>
              <p:cNvSpPr>
                <a:spLocks noChangeArrowheads="1"/>
              </p:cNvSpPr>
              <p:nvPr/>
            </p:nvSpPr>
            <p:spPr bwMode="auto">
              <a:xfrm>
                <a:off x="1757" y="778"/>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5" name="Rectangle 1280"/>
              <p:cNvSpPr>
                <a:spLocks noChangeArrowheads="1"/>
              </p:cNvSpPr>
              <p:nvPr/>
            </p:nvSpPr>
            <p:spPr bwMode="auto">
              <a:xfrm>
                <a:off x="1761"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6" name="Rectangle 1281"/>
              <p:cNvSpPr>
                <a:spLocks noChangeArrowheads="1"/>
              </p:cNvSpPr>
              <p:nvPr/>
            </p:nvSpPr>
            <p:spPr bwMode="auto">
              <a:xfrm>
                <a:off x="1765"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7" name="Rectangle 1282"/>
              <p:cNvSpPr>
                <a:spLocks noChangeArrowheads="1"/>
              </p:cNvSpPr>
              <p:nvPr/>
            </p:nvSpPr>
            <p:spPr bwMode="auto">
              <a:xfrm>
                <a:off x="1769"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8" name="Rectangle 1283"/>
              <p:cNvSpPr>
                <a:spLocks noChangeArrowheads="1"/>
              </p:cNvSpPr>
              <p:nvPr/>
            </p:nvSpPr>
            <p:spPr bwMode="auto">
              <a:xfrm>
                <a:off x="1773"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19" name="Rectangle 1284"/>
              <p:cNvSpPr>
                <a:spLocks noChangeArrowheads="1"/>
              </p:cNvSpPr>
              <p:nvPr/>
            </p:nvSpPr>
            <p:spPr bwMode="auto">
              <a:xfrm>
                <a:off x="1777"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0" name="Rectangle 1285"/>
              <p:cNvSpPr>
                <a:spLocks noChangeArrowheads="1"/>
              </p:cNvSpPr>
              <p:nvPr/>
            </p:nvSpPr>
            <p:spPr bwMode="auto">
              <a:xfrm>
                <a:off x="1781" y="778"/>
                <a:ext cx="9"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1" name="Rectangle 1286"/>
              <p:cNvSpPr>
                <a:spLocks noChangeArrowheads="1"/>
              </p:cNvSpPr>
              <p:nvPr/>
            </p:nvSpPr>
            <p:spPr bwMode="auto">
              <a:xfrm>
                <a:off x="1790"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2" name="Rectangle 1287"/>
              <p:cNvSpPr>
                <a:spLocks noChangeArrowheads="1"/>
              </p:cNvSpPr>
              <p:nvPr/>
            </p:nvSpPr>
            <p:spPr bwMode="auto">
              <a:xfrm>
                <a:off x="1794"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3" name="Rectangle 1288"/>
              <p:cNvSpPr>
                <a:spLocks noChangeArrowheads="1"/>
              </p:cNvSpPr>
              <p:nvPr/>
            </p:nvSpPr>
            <p:spPr bwMode="auto">
              <a:xfrm>
                <a:off x="1798"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4" name="Rectangle 1289"/>
              <p:cNvSpPr>
                <a:spLocks noChangeArrowheads="1"/>
              </p:cNvSpPr>
              <p:nvPr/>
            </p:nvSpPr>
            <p:spPr bwMode="auto">
              <a:xfrm>
                <a:off x="1802" y="778"/>
                <a:ext cx="4"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5" name="Rectangle 1290"/>
              <p:cNvSpPr>
                <a:spLocks noChangeArrowheads="1"/>
              </p:cNvSpPr>
              <p:nvPr/>
            </p:nvSpPr>
            <p:spPr bwMode="auto">
              <a:xfrm>
                <a:off x="1806"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6" name="Rectangle 1291"/>
              <p:cNvSpPr>
                <a:spLocks noChangeArrowheads="1"/>
              </p:cNvSpPr>
              <p:nvPr/>
            </p:nvSpPr>
            <p:spPr bwMode="auto">
              <a:xfrm>
                <a:off x="1810"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7" name="Rectangle 1292"/>
              <p:cNvSpPr>
                <a:spLocks noChangeArrowheads="1"/>
              </p:cNvSpPr>
              <p:nvPr/>
            </p:nvSpPr>
            <p:spPr bwMode="auto">
              <a:xfrm>
                <a:off x="1814"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8" name="Rectangle 1293"/>
              <p:cNvSpPr>
                <a:spLocks noChangeArrowheads="1"/>
              </p:cNvSpPr>
              <p:nvPr/>
            </p:nvSpPr>
            <p:spPr bwMode="auto">
              <a:xfrm>
                <a:off x="1818"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29" name="Rectangle 1294"/>
              <p:cNvSpPr>
                <a:spLocks noChangeArrowheads="1"/>
              </p:cNvSpPr>
              <p:nvPr/>
            </p:nvSpPr>
            <p:spPr bwMode="auto">
              <a:xfrm>
                <a:off x="1822"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0" name="Rectangle 1295"/>
              <p:cNvSpPr>
                <a:spLocks noChangeArrowheads="1"/>
              </p:cNvSpPr>
              <p:nvPr/>
            </p:nvSpPr>
            <p:spPr bwMode="auto">
              <a:xfrm>
                <a:off x="1826" y="778"/>
                <a:ext cx="5"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1" name="Rectangle 1296"/>
              <p:cNvSpPr>
                <a:spLocks noChangeArrowheads="1"/>
              </p:cNvSpPr>
              <p:nvPr/>
            </p:nvSpPr>
            <p:spPr bwMode="auto">
              <a:xfrm>
                <a:off x="1831"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2" name="Rectangle 1297"/>
              <p:cNvSpPr>
                <a:spLocks noChangeArrowheads="1"/>
              </p:cNvSpPr>
              <p:nvPr/>
            </p:nvSpPr>
            <p:spPr bwMode="auto">
              <a:xfrm>
                <a:off x="1835"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3" name="Rectangle 1298"/>
              <p:cNvSpPr>
                <a:spLocks noChangeArrowheads="1"/>
              </p:cNvSpPr>
              <p:nvPr/>
            </p:nvSpPr>
            <p:spPr bwMode="auto">
              <a:xfrm>
                <a:off x="1839"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4" name="Rectangle 1299"/>
              <p:cNvSpPr>
                <a:spLocks noChangeArrowheads="1"/>
              </p:cNvSpPr>
              <p:nvPr/>
            </p:nvSpPr>
            <p:spPr bwMode="auto">
              <a:xfrm>
                <a:off x="1843"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5" name="Rectangle 1300"/>
              <p:cNvSpPr>
                <a:spLocks noChangeArrowheads="1"/>
              </p:cNvSpPr>
              <p:nvPr/>
            </p:nvSpPr>
            <p:spPr bwMode="auto">
              <a:xfrm>
                <a:off x="1847" y="778"/>
                <a:ext cx="4"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6" name="Rectangle 1301"/>
              <p:cNvSpPr>
                <a:spLocks noChangeArrowheads="1"/>
              </p:cNvSpPr>
              <p:nvPr/>
            </p:nvSpPr>
            <p:spPr bwMode="auto">
              <a:xfrm>
                <a:off x="1851"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7" name="Rectangle 1302"/>
              <p:cNvSpPr>
                <a:spLocks noChangeArrowheads="1"/>
              </p:cNvSpPr>
              <p:nvPr/>
            </p:nvSpPr>
            <p:spPr bwMode="auto">
              <a:xfrm>
                <a:off x="1859"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8" name="Rectangle 1303"/>
              <p:cNvSpPr>
                <a:spLocks noChangeArrowheads="1"/>
              </p:cNvSpPr>
              <p:nvPr/>
            </p:nvSpPr>
            <p:spPr bwMode="auto">
              <a:xfrm>
                <a:off x="1863"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39" name="Rectangle 1304"/>
              <p:cNvSpPr>
                <a:spLocks noChangeArrowheads="1"/>
              </p:cNvSpPr>
              <p:nvPr/>
            </p:nvSpPr>
            <p:spPr bwMode="auto">
              <a:xfrm>
                <a:off x="1871" y="778"/>
                <a:ext cx="5"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0" name="Rectangle 1305"/>
              <p:cNvSpPr>
                <a:spLocks noChangeArrowheads="1"/>
              </p:cNvSpPr>
              <p:nvPr/>
            </p:nvSpPr>
            <p:spPr bwMode="auto">
              <a:xfrm>
                <a:off x="1876"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1" name="Rectangle 1306"/>
              <p:cNvSpPr>
                <a:spLocks noChangeArrowheads="1"/>
              </p:cNvSpPr>
              <p:nvPr/>
            </p:nvSpPr>
            <p:spPr bwMode="auto">
              <a:xfrm>
                <a:off x="1884"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2" name="Rectangle 1307"/>
              <p:cNvSpPr>
                <a:spLocks noChangeArrowheads="1"/>
              </p:cNvSpPr>
              <p:nvPr/>
            </p:nvSpPr>
            <p:spPr bwMode="auto">
              <a:xfrm>
                <a:off x="1888"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3" name="Rectangle 1308"/>
              <p:cNvSpPr>
                <a:spLocks noChangeArrowheads="1"/>
              </p:cNvSpPr>
              <p:nvPr/>
            </p:nvSpPr>
            <p:spPr bwMode="auto">
              <a:xfrm>
                <a:off x="1892" y="778"/>
                <a:ext cx="8"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4" name="Rectangle 1309"/>
              <p:cNvSpPr>
                <a:spLocks noChangeArrowheads="1"/>
              </p:cNvSpPr>
              <p:nvPr/>
            </p:nvSpPr>
            <p:spPr bwMode="auto">
              <a:xfrm>
                <a:off x="1900"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45" name="Rectangle 1310"/>
              <p:cNvSpPr>
                <a:spLocks noChangeArrowheads="1"/>
              </p:cNvSpPr>
              <p:nvPr/>
            </p:nvSpPr>
            <p:spPr bwMode="auto">
              <a:xfrm>
                <a:off x="1495"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47" name="Rectangle 1312"/>
              <p:cNvSpPr>
                <a:spLocks noChangeArrowheads="1"/>
              </p:cNvSpPr>
              <p:nvPr/>
            </p:nvSpPr>
            <p:spPr bwMode="auto">
              <a:xfrm>
                <a:off x="1505" y="778"/>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Binding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248" name="Line 1313"/>
              <p:cNvSpPr>
                <a:spLocks noChangeShapeType="1"/>
              </p:cNvSpPr>
              <p:nvPr/>
            </p:nvSpPr>
            <p:spPr bwMode="auto">
              <a:xfrm>
                <a:off x="1495" y="968"/>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50" name="Rectangle 1315"/>
              <p:cNvSpPr>
                <a:spLocks noChangeArrowheads="1"/>
              </p:cNvSpPr>
              <p:nvPr/>
            </p:nvSpPr>
            <p:spPr bwMode="auto">
              <a:xfrm>
                <a:off x="1585" y="985"/>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253" name="Rectangle 1318"/>
              <p:cNvSpPr>
                <a:spLocks noChangeArrowheads="1"/>
              </p:cNvSpPr>
              <p:nvPr/>
            </p:nvSpPr>
            <p:spPr bwMode="auto">
              <a:xfrm>
                <a:off x="1585" y="1038"/>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255" name="Rectangle 1320"/>
              <p:cNvSpPr>
                <a:spLocks noChangeArrowheads="1"/>
              </p:cNvSpPr>
              <p:nvPr/>
            </p:nvSpPr>
            <p:spPr bwMode="auto">
              <a:xfrm>
                <a:off x="2432" y="791"/>
                <a:ext cx="409"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6" name="Rectangle 1321"/>
              <p:cNvSpPr>
                <a:spLocks noChangeArrowheads="1"/>
              </p:cNvSpPr>
              <p:nvPr/>
            </p:nvSpPr>
            <p:spPr bwMode="auto">
              <a:xfrm>
                <a:off x="2432" y="791"/>
                <a:ext cx="409"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257" name="Rectangle 1322"/>
              <p:cNvSpPr>
                <a:spLocks noChangeArrowheads="1"/>
              </p:cNvSpPr>
              <p:nvPr/>
            </p:nvSpPr>
            <p:spPr bwMode="auto">
              <a:xfrm>
                <a:off x="2420" y="778"/>
                <a:ext cx="208"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8" name="Rectangle 1323"/>
              <p:cNvSpPr>
                <a:spLocks noChangeArrowheads="1"/>
              </p:cNvSpPr>
              <p:nvPr/>
            </p:nvSpPr>
            <p:spPr bwMode="auto">
              <a:xfrm>
                <a:off x="2628" y="778"/>
                <a:ext cx="4" cy="364"/>
              </a:xfrm>
              <a:prstGeom prst="rect">
                <a:avLst/>
              </a:prstGeom>
              <a:solidFill>
                <a:srgbClr val="FCF2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59" name="Rectangle 1324"/>
              <p:cNvSpPr>
                <a:spLocks noChangeArrowheads="1"/>
              </p:cNvSpPr>
              <p:nvPr/>
            </p:nvSpPr>
            <p:spPr bwMode="auto">
              <a:xfrm>
                <a:off x="2632" y="778"/>
                <a:ext cx="9"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0" name="Rectangle 1325"/>
              <p:cNvSpPr>
                <a:spLocks noChangeArrowheads="1"/>
              </p:cNvSpPr>
              <p:nvPr/>
            </p:nvSpPr>
            <p:spPr bwMode="auto">
              <a:xfrm>
                <a:off x="2641" y="778"/>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1" name="Rectangle 1326"/>
              <p:cNvSpPr>
                <a:spLocks noChangeArrowheads="1"/>
              </p:cNvSpPr>
              <p:nvPr/>
            </p:nvSpPr>
            <p:spPr bwMode="auto">
              <a:xfrm>
                <a:off x="2645" y="778"/>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2" name="Rectangle 1327"/>
              <p:cNvSpPr>
                <a:spLocks noChangeArrowheads="1"/>
              </p:cNvSpPr>
              <p:nvPr/>
            </p:nvSpPr>
            <p:spPr bwMode="auto">
              <a:xfrm>
                <a:off x="2649" y="778"/>
                <a:ext cx="8"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3" name="Rectangle 1328"/>
              <p:cNvSpPr>
                <a:spLocks noChangeArrowheads="1"/>
              </p:cNvSpPr>
              <p:nvPr/>
            </p:nvSpPr>
            <p:spPr bwMode="auto">
              <a:xfrm>
                <a:off x="2657" y="778"/>
                <a:ext cx="4"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4" name="Rectangle 1329"/>
              <p:cNvSpPr>
                <a:spLocks noChangeArrowheads="1"/>
              </p:cNvSpPr>
              <p:nvPr/>
            </p:nvSpPr>
            <p:spPr bwMode="auto">
              <a:xfrm>
                <a:off x="2661" y="778"/>
                <a:ext cx="4" cy="364"/>
              </a:xfrm>
              <a:prstGeom prst="rect">
                <a:avLst/>
              </a:prstGeom>
              <a:solidFill>
                <a:srgbClr val="F9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5" name="Rectangle 1330"/>
              <p:cNvSpPr>
                <a:spLocks noChangeArrowheads="1"/>
              </p:cNvSpPr>
              <p:nvPr/>
            </p:nvSpPr>
            <p:spPr bwMode="auto">
              <a:xfrm>
                <a:off x="2665" y="778"/>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6" name="Rectangle 1331"/>
              <p:cNvSpPr>
                <a:spLocks noChangeArrowheads="1"/>
              </p:cNvSpPr>
              <p:nvPr/>
            </p:nvSpPr>
            <p:spPr bwMode="auto">
              <a:xfrm>
                <a:off x="2669" y="778"/>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7" name="Rectangle 1332"/>
              <p:cNvSpPr>
                <a:spLocks noChangeArrowheads="1"/>
              </p:cNvSpPr>
              <p:nvPr/>
            </p:nvSpPr>
            <p:spPr bwMode="auto">
              <a:xfrm>
                <a:off x="2673" y="778"/>
                <a:ext cx="8"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8" name="Rectangle 1333"/>
              <p:cNvSpPr>
                <a:spLocks noChangeArrowheads="1"/>
              </p:cNvSpPr>
              <p:nvPr/>
            </p:nvSpPr>
            <p:spPr bwMode="auto">
              <a:xfrm>
                <a:off x="2681" y="778"/>
                <a:ext cx="5"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69" name="Rectangle 1334"/>
              <p:cNvSpPr>
                <a:spLocks noChangeArrowheads="1"/>
              </p:cNvSpPr>
              <p:nvPr/>
            </p:nvSpPr>
            <p:spPr bwMode="auto">
              <a:xfrm>
                <a:off x="2686" y="778"/>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0" name="Rectangle 1335"/>
              <p:cNvSpPr>
                <a:spLocks noChangeArrowheads="1"/>
              </p:cNvSpPr>
              <p:nvPr/>
            </p:nvSpPr>
            <p:spPr bwMode="auto">
              <a:xfrm>
                <a:off x="2690" y="778"/>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1" name="Rectangle 1336"/>
              <p:cNvSpPr>
                <a:spLocks noChangeArrowheads="1"/>
              </p:cNvSpPr>
              <p:nvPr/>
            </p:nvSpPr>
            <p:spPr bwMode="auto">
              <a:xfrm>
                <a:off x="2694" y="778"/>
                <a:ext cx="4" cy="364"/>
              </a:xfrm>
              <a:prstGeom prst="rect">
                <a:avLst/>
              </a:prstGeom>
              <a:solidFill>
                <a:srgbClr val="F6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2" name="Rectangle 1337"/>
              <p:cNvSpPr>
                <a:spLocks noChangeArrowheads="1"/>
              </p:cNvSpPr>
              <p:nvPr/>
            </p:nvSpPr>
            <p:spPr bwMode="auto">
              <a:xfrm>
                <a:off x="2698" y="778"/>
                <a:ext cx="4" cy="364"/>
              </a:xfrm>
              <a:prstGeom prst="rect">
                <a:avLst/>
              </a:prstGeom>
              <a:solidFill>
                <a:srgbClr val="F5E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3" name="Rectangle 1338"/>
              <p:cNvSpPr>
                <a:spLocks noChangeArrowheads="1"/>
              </p:cNvSpPr>
              <p:nvPr/>
            </p:nvSpPr>
            <p:spPr bwMode="auto">
              <a:xfrm>
                <a:off x="2702" y="778"/>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4" name="Rectangle 1339"/>
              <p:cNvSpPr>
                <a:spLocks noChangeArrowheads="1"/>
              </p:cNvSpPr>
              <p:nvPr/>
            </p:nvSpPr>
            <p:spPr bwMode="auto">
              <a:xfrm>
                <a:off x="2706" y="778"/>
                <a:ext cx="8"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5" name="Rectangle 1340"/>
              <p:cNvSpPr>
                <a:spLocks noChangeArrowheads="1"/>
              </p:cNvSpPr>
              <p:nvPr/>
            </p:nvSpPr>
            <p:spPr bwMode="auto">
              <a:xfrm>
                <a:off x="2714" y="778"/>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6" name="Rectangle 1341"/>
              <p:cNvSpPr>
                <a:spLocks noChangeArrowheads="1"/>
              </p:cNvSpPr>
              <p:nvPr/>
            </p:nvSpPr>
            <p:spPr bwMode="auto">
              <a:xfrm>
                <a:off x="2718" y="778"/>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7" name="Rectangle 1342"/>
              <p:cNvSpPr>
                <a:spLocks noChangeArrowheads="1"/>
              </p:cNvSpPr>
              <p:nvPr/>
            </p:nvSpPr>
            <p:spPr bwMode="auto">
              <a:xfrm>
                <a:off x="2722" y="778"/>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8" name="Rectangle 1343"/>
              <p:cNvSpPr>
                <a:spLocks noChangeArrowheads="1"/>
              </p:cNvSpPr>
              <p:nvPr/>
            </p:nvSpPr>
            <p:spPr bwMode="auto">
              <a:xfrm>
                <a:off x="2726" y="778"/>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79" name="Rectangle 1344"/>
              <p:cNvSpPr>
                <a:spLocks noChangeArrowheads="1"/>
              </p:cNvSpPr>
              <p:nvPr/>
            </p:nvSpPr>
            <p:spPr bwMode="auto">
              <a:xfrm>
                <a:off x="2731" y="778"/>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0" name="Rectangle 1345"/>
              <p:cNvSpPr>
                <a:spLocks noChangeArrowheads="1"/>
              </p:cNvSpPr>
              <p:nvPr/>
            </p:nvSpPr>
            <p:spPr bwMode="auto">
              <a:xfrm>
                <a:off x="2735" y="778"/>
                <a:ext cx="4" cy="364"/>
              </a:xfrm>
              <a:prstGeom prst="rect">
                <a:avLst/>
              </a:prstGeom>
              <a:solidFill>
                <a:srgbClr val="F1E4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1" name="Rectangle 1346"/>
              <p:cNvSpPr>
                <a:spLocks noChangeArrowheads="1"/>
              </p:cNvSpPr>
              <p:nvPr/>
            </p:nvSpPr>
            <p:spPr bwMode="auto">
              <a:xfrm>
                <a:off x="2739" y="778"/>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2" name="Rectangle 1347"/>
              <p:cNvSpPr>
                <a:spLocks noChangeArrowheads="1"/>
              </p:cNvSpPr>
              <p:nvPr/>
            </p:nvSpPr>
            <p:spPr bwMode="auto">
              <a:xfrm>
                <a:off x="2743" y="778"/>
                <a:ext cx="4" cy="364"/>
              </a:xfrm>
              <a:prstGeom prst="rect">
                <a:avLst/>
              </a:prstGeom>
              <a:solidFill>
                <a:srgbClr val="F1E2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3" name="Rectangle 1348"/>
              <p:cNvSpPr>
                <a:spLocks noChangeArrowheads="1"/>
              </p:cNvSpPr>
              <p:nvPr/>
            </p:nvSpPr>
            <p:spPr bwMode="auto">
              <a:xfrm>
                <a:off x="2747" y="778"/>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4" name="Rectangle 1349"/>
              <p:cNvSpPr>
                <a:spLocks noChangeArrowheads="1"/>
              </p:cNvSpPr>
              <p:nvPr/>
            </p:nvSpPr>
            <p:spPr bwMode="auto">
              <a:xfrm>
                <a:off x="2751" y="778"/>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5" name="Rectangle 1350"/>
              <p:cNvSpPr>
                <a:spLocks noChangeArrowheads="1"/>
              </p:cNvSpPr>
              <p:nvPr/>
            </p:nvSpPr>
            <p:spPr bwMode="auto">
              <a:xfrm>
                <a:off x="2755" y="778"/>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6" name="Rectangle 1351"/>
              <p:cNvSpPr>
                <a:spLocks noChangeArrowheads="1"/>
              </p:cNvSpPr>
              <p:nvPr/>
            </p:nvSpPr>
            <p:spPr bwMode="auto">
              <a:xfrm>
                <a:off x="2759" y="778"/>
                <a:ext cx="4"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7" name="Rectangle 1352"/>
              <p:cNvSpPr>
                <a:spLocks noChangeArrowheads="1"/>
              </p:cNvSpPr>
              <p:nvPr/>
            </p:nvSpPr>
            <p:spPr bwMode="auto">
              <a:xfrm>
                <a:off x="2763" y="778"/>
                <a:ext cx="4"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8" name="Rectangle 1353"/>
              <p:cNvSpPr>
                <a:spLocks noChangeArrowheads="1"/>
              </p:cNvSpPr>
              <p:nvPr/>
            </p:nvSpPr>
            <p:spPr bwMode="auto">
              <a:xfrm>
                <a:off x="2767" y="778"/>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89" name="Rectangle 1354"/>
              <p:cNvSpPr>
                <a:spLocks noChangeArrowheads="1"/>
              </p:cNvSpPr>
              <p:nvPr/>
            </p:nvSpPr>
            <p:spPr bwMode="auto">
              <a:xfrm>
                <a:off x="2771" y="778"/>
                <a:ext cx="5" cy="364"/>
              </a:xfrm>
              <a:prstGeom prst="rect">
                <a:avLst/>
              </a:prstGeom>
              <a:solidFill>
                <a:srgbClr val="EEDF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0" name="Rectangle 1355"/>
              <p:cNvSpPr>
                <a:spLocks noChangeArrowheads="1"/>
              </p:cNvSpPr>
              <p:nvPr/>
            </p:nvSpPr>
            <p:spPr bwMode="auto">
              <a:xfrm>
                <a:off x="2776" y="778"/>
                <a:ext cx="8"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1" name="Rectangle 1356"/>
              <p:cNvSpPr>
                <a:spLocks noChangeArrowheads="1"/>
              </p:cNvSpPr>
              <p:nvPr/>
            </p:nvSpPr>
            <p:spPr bwMode="auto">
              <a:xfrm>
                <a:off x="2784" y="778"/>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2" name="Rectangle 1357"/>
              <p:cNvSpPr>
                <a:spLocks noChangeArrowheads="1"/>
              </p:cNvSpPr>
              <p:nvPr/>
            </p:nvSpPr>
            <p:spPr bwMode="auto">
              <a:xfrm>
                <a:off x="2788" y="778"/>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3" name="Rectangle 1358"/>
              <p:cNvSpPr>
                <a:spLocks noChangeArrowheads="1"/>
              </p:cNvSpPr>
              <p:nvPr/>
            </p:nvSpPr>
            <p:spPr bwMode="auto">
              <a:xfrm>
                <a:off x="2796" y="778"/>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4" name="Rectangle 1359"/>
              <p:cNvSpPr>
                <a:spLocks noChangeArrowheads="1"/>
              </p:cNvSpPr>
              <p:nvPr/>
            </p:nvSpPr>
            <p:spPr bwMode="auto">
              <a:xfrm>
                <a:off x="2800" y="778"/>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5" name="Rectangle 1360"/>
              <p:cNvSpPr>
                <a:spLocks noChangeArrowheads="1"/>
              </p:cNvSpPr>
              <p:nvPr/>
            </p:nvSpPr>
            <p:spPr bwMode="auto">
              <a:xfrm>
                <a:off x="2808" y="778"/>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6" name="Rectangle 1361"/>
              <p:cNvSpPr>
                <a:spLocks noChangeArrowheads="1"/>
              </p:cNvSpPr>
              <p:nvPr/>
            </p:nvSpPr>
            <p:spPr bwMode="auto">
              <a:xfrm>
                <a:off x="2812" y="778"/>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7" name="Rectangle 1362"/>
              <p:cNvSpPr>
                <a:spLocks noChangeArrowheads="1"/>
              </p:cNvSpPr>
              <p:nvPr/>
            </p:nvSpPr>
            <p:spPr bwMode="auto">
              <a:xfrm>
                <a:off x="2816" y="778"/>
                <a:ext cx="9"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8" name="Rectangle 1363"/>
              <p:cNvSpPr>
                <a:spLocks noChangeArrowheads="1"/>
              </p:cNvSpPr>
              <p:nvPr/>
            </p:nvSpPr>
            <p:spPr bwMode="auto">
              <a:xfrm>
                <a:off x="2825" y="778"/>
                <a:ext cx="4"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299" name="Rectangle 1364"/>
              <p:cNvSpPr>
                <a:spLocks noChangeArrowheads="1"/>
              </p:cNvSpPr>
              <p:nvPr/>
            </p:nvSpPr>
            <p:spPr bwMode="auto">
              <a:xfrm>
                <a:off x="2420" y="778"/>
                <a:ext cx="409"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01" name="Rectangle 1366"/>
              <p:cNvSpPr>
                <a:spLocks noChangeArrowheads="1"/>
              </p:cNvSpPr>
              <p:nvPr/>
            </p:nvSpPr>
            <p:spPr bwMode="auto">
              <a:xfrm>
                <a:off x="2436" y="786"/>
                <a:ext cx="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Parameter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Mapping</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02" name="Line 1367"/>
              <p:cNvSpPr>
                <a:spLocks noChangeShapeType="1"/>
              </p:cNvSpPr>
              <p:nvPr/>
            </p:nvSpPr>
            <p:spPr bwMode="auto">
              <a:xfrm>
                <a:off x="2424" y="982"/>
                <a:ext cx="409"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04" name="Rectangle 1369"/>
              <p:cNvSpPr>
                <a:spLocks noChangeArrowheads="1"/>
              </p:cNvSpPr>
              <p:nvPr/>
            </p:nvSpPr>
            <p:spPr bwMode="auto">
              <a:xfrm>
                <a:off x="2514" y="1003"/>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8B0000"/>
                    </a:solidFill>
                    <a:effectLst/>
                    <a:latin typeface="Arial" panose="020B0604020202020204" pitchFamily="34" charset="0"/>
                  </a:rPr>
                  <a:t>source  :URI</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307" name="Rectangle 1372"/>
              <p:cNvSpPr>
                <a:spLocks noChangeArrowheads="1"/>
              </p:cNvSpPr>
              <p:nvPr/>
            </p:nvSpPr>
            <p:spPr bwMode="auto">
              <a:xfrm>
                <a:off x="2514" y="1056"/>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dirty="0">
                    <a:ln>
                      <a:noFill/>
                    </a:ln>
                    <a:solidFill>
                      <a:srgbClr val="8B0000"/>
                    </a:solidFill>
                    <a:effectLst/>
                    <a:latin typeface="Arial" panose="020B0604020202020204" pitchFamily="34" charset="0"/>
                  </a:rPr>
                  <a:t>type  :</a:t>
                </a:r>
                <a:r>
                  <a:rPr kumimoji="0" lang="de-DE" altLang="de-DE" sz="500" b="0" i="0" u="none" strike="noStrike" cap="none" normalizeH="0" baseline="0" dirty="0" err="1">
                    <a:ln>
                      <a:noFill/>
                    </a:ln>
                    <a:solidFill>
                      <a:srgbClr val="8B0000"/>
                    </a:solidFill>
                    <a:effectLst/>
                    <a:latin typeface="Arial" panose="020B0604020202020204" pitchFamily="34" charset="0"/>
                  </a:rPr>
                  <a:t>string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309" name="Rectangle 1374"/>
              <p:cNvSpPr>
                <a:spLocks noChangeArrowheads="1"/>
              </p:cNvSpPr>
              <p:nvPr/>
            </p:nvSpPr>
            <p:spPr bwMode="auto">
              <a:xfrm>
                <a:off x="1491" y="1891"/>
                <a:ext cx="560"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0" name="Rectangle 1375"/>
              <p:cNvSpPr>
                <a:spLocks noChangeArrowheads="1"/>
              </p:cNvSpPr>
              <p:nvPr/>
            </p:nvSpPr>
            <p:spPr bwMode="auto">
              <a:xfrm>
                <a:off x="1491" y="1891"/>
                <a:ext cx="560"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11" name="Rectangle 1376"/>
              <p:cNvSpPr>
                <a:spLocks noChangeArrowheads="1"/>
              </p:cNvSpPr>
              <p:nvPr/>
            </p:nvSpPr>
            <p:spPr bwMode="auto">
              <a:xfrm>
                <a:off x="1479" y="1879"/>
                <a:ext cx="294"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2" name="Rectangle 1377"/>
              <p:cNvSpPr>
                <a:spLocks noChangeArrowheads="1"/>
              </p:cNvSpPr>
              <p:nvPr/>
            </p:nvSpPr>
            <p:spPr bwMode="auto">
              <a:xfrm>
                <a:off x="1773" y="1879"/>
                <a:ext cx="13"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3" name="Rectangle 1378"/>
              <p:cNvSpPr>
                <a:spLocks noChangeArrowheads="1"/>
              </p:cNvSpPr>
              <p:nvPr/>
            </p:nvSpPr>
            <p:spPr bwMode="auto">
              <a:xfrm>
                <a:off x="1786" y="1879"/>
                <a:ext cx="16"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4" name="Rectangle 1379"/>
              <p:cNvSpPr>
                <a:spLocks noChangeArrowheads="1"/>
              </p:cNvSpPr>
              <p:nvPr/>
            </p:nvSpPr>
            <p:spPr bwMode="auto">
              <a:xfrm>
                <a:off x="1802" y="1879"/>
                <a:ext cx="16"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5" name="Rectangle 1380"/>
              <p:cNvSpPr>
                <a:spLocks noChangeArrowheads="1"/>
              </p:cNvSpPr>
              <p:nvPr/>
            </p:nvSpPr>
            <p:spPr bwMode="auto">
              <a:xfrm>
                <a:off x="1818" y="1879"/>
                <a:ext cx="17"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6" name="Rectangle 1381"/>
              <p:cNvSpPr>
                <a:spLocks noChangeArrowheads="1"/>
              </p:cNvSpPr>
              <p:nvPr/>
            </p:nvSpPr>
            <p:spPr bwMode="auto">
              <a:xfrm>
                <a:off x="1835" y="1879"/>
                <a:ext cx="12" cy="364"/>
              </a:xfrm>
              <a:prstGeom prst="rect">
                <a:avLst/>
              </a:prstGeom>
              <a:solidFill>
                <a:srgbClr val="F7EB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7" name="Rectangle 1382"/>
              <p:cNvSpPr>
                <a:spLocks noChangeArrowheads="1"/>
              </p:cNvSpPr>
              <p:nvPr/>
            </p:nvSpPr>
            <p:spPr bwMode="auto">
              <a:xfrm>
                <a:off x="1847" y="1879"/>
                <a:ext cx="16"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8" name="Rectangle 1383"/>
              <p:cNvSpPr>
                <a:spLocks noChangeArrowheads="1"/>
              </p:cNvSpPr>
              <p:nvPr/>
            </p:nvSpPr>
            <p:spPr bwMode="auto">
              <a:xfrm>
                <a:off x="1863" y="1879"/>
                <a:ext cx="17"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19" name="Rectangle 1384"/>
              <p:cNvSpPr>
                <a:spLocks noChangeArrowheads="1"/>
              </p:cNvSpPr>
              <p:nvPr/>
            </p:nvSpPr>
            <p:spPr bwMode="auto">
              <a:xfrm>
                <a:off x="1880" y="1879"/>
                <a:ext cx="16" cy="364"/>
              </a:xfrm>
              <a:prstGeom prst="rect">
                <a:avLst/>
              </a:prstGeom>
              <a:solidFill>
                <a:srgbClr val="F4E7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0" name="Rectangle 1385"/>
              <p:cNvSpPr>
                <a:spLocks noChangeArrowheads="1"/>
              </p:cNvSpPr>
              <p:nvPr/>
            </p:nvSpPr>
            <p:spPr bwMode="auto">
              <a:xfrm>
                <a:off x="1896" y="1879"/>
                <a:ext cx="16"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1" name="Rectangle 1386"/>
              <p:cNvSpPr>
                <a:spLocks noChangeArrowheads="1"/>
              </p:cNvSpPr>
              <p:nvPr/>
            </p:nvSpPr>
            <p:spPr bwMode="auto">
              <a:xfrm>
                <a:off x="1912" y="1879"/>
                <a:ext cx="13"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2" name="Rectangle 1387"/>
              <p:cNvSpPr>
                <a:spLocks noChangeArrowheads="1"/>
              </p:cNvSpPr>
              <p:nvPr/>
            </p:nvSpPr>
            <p:spPr bwMode="auto">
              <a:xfrm>
                <a:off x="1925" y="1879"/>
                <a:ext cx="16" cy="364"/>
              </a:xfrm>
              <a:prstGeom prst="rect">
                <a:avLst/>
              </a:prstGeom>
              <a:solidFill>
                <a:srgbClr val="F1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3" name="Rectangle 1388"/>
              <p:cNvSpPr>
                <a:spLocks noChangeArrowheads="1"/>
              </p:cNvSpPr>
              <p:nvPr/>
            </p:nvSpPr>
            <p:spPr bwMode="auto">
              <a:xfrm>
                <a:off x="1941" y="1879"/>
                <a:ext cx="12" cy="364"/>
              </a:xfrm>
              <a:prstGeom prst="rect">
                <a:avLst/>
              </a:prstGeom>
              <a:solidFill>
                <a:srgbClr val="EFE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4" name="Rectangle 1389"/>
              <p:cNvSpPr>
                <a:spLocks noChangeArrowheads="1"/>
              </p:cNvSpPr>
              <p:nvPr/>
            </p:nvSpPr>
            <p:spPr bwMode="auto">
              <a:xfrm>
                <a:off x="1953" y="1879"/>
                <a:ext cx="17"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5" name="Rectangle 1390"/>
              <p:cNvSpPr>
                <a:spLocks noChangeArrowheads="1"/>
              </p:cNvSpPr>
              <p:nvPr/>
            </p:nvSpPr>
            <p:spPr bwMode="auto">
              <a:xfrm>
                <a:off x="1970" y="1879"/>
                <a:ext cx="16"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6" name="Rectangle 1391"/>
              <p:cNvSpPr>
                <a:spLocks noChangeArrowheads="1"/>
              </p:cNvSpPr>
              <p:nvPr/>
            </p:nvSpPr>
            <p:spPr bwMode="auto">
              <a:xfrm>
                <a:off x="1986" y="1879"/>
                <a:ext cx="16"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7" name="Rectangle 1392"/>
              <p:cNvSpPr>
                <a:spLocks noChangeArrowheads="1"/>
              </p:cNvSpPr>
              <p:nvPr/>
            </p:nvSpPr>
            <p:spPr bwMode="auto">
              <a:xfrm>
                <a:off x="2002" y="1879"/>
                <a:ext cx="17"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8" name="Rectangle 1393"/>
              <p:cNvSpPr>
                <a:spLocks noChangeArrowheads="1"/>
              </p:cNvSpPr>
              <p:nvPr/>
            </p:nvSpPr>
            <p:spPr bwMode="auto">
              <a:xfrm>
                <a:off x="2019" y="1879"/>
                <a:ext cx="12"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29" name="Rectangle 1394"/>
              <p:cNvSpPr>
                <a:spLocks noChangeArrowheads="1"/>
              </p:cNvSpPr>
              <p:nvPr/>
            </p:nvSpPr>
            <p:spPr bwMode="auto">
              <a:xfrm>
                <a:off x="2031" y="1879"/>
                <a:ext cx="8" cy="364"/>
              </a:xfrm>
              <a:prstGeom prst="rect">
                <a:avLst/>
              </a:prstGeom>
              <a:solidFill>
                <a:srgbClr val="E8D7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0" name="Rectangle 1395"/>
              <p:cNvSpPr>
                <a:spLocks noChangeArrowheads="1"/>
              </p:cNvSpPr>
              <p:nvPr/>
            </p:nvSpPr>
            <p:spPr bwMode="auto">
              <a:xfrm>
                <a:off x="1479" y="1879"/>
                <a:ext cx="560"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32" name="Rectangle 1397"/>
              <p:cNvSpPr>
                <a:spLocks noChangeArrowheads="1"/>
              </p:cNvSpPr>
              <p:nvPr/>
            </p:nvSpPr>
            <p:spPr bwMode="auto">
              <a:xfrm>
                <a:off x="1551" y="1905"/>
                <a:ext cx="3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Signal</a:t>
                </a:r>
                <a:br>
                  <a:rPr kumimoji="0" lang="de-DE" altLang="de-DE" sz="1000" b="1" i="0" u="none" strike="noStrike" cap="none" normalizeH="0" baseline="0" dirty="0">
                    <a:ln>
                      <a:noFill/>
                    </a:ln>
                    <a:solidFill>
                      <a:srgbClr val="000000"/>
                    </a:solidFill>
                    <a:effectLst/>
                    <a:latin typeface="Arial" panose="020B0604020202020204" pitchFamily="34" charset="0"/>
                  </a:rPr>
                </a:br>
                <a:r>
                  <a:rPr kumimoji="0" lang="de-DE" altLang="de-DE" sz="1000" b="1" i="0" u="none" strike="noStrike" cap="none" normalizeH="0" baseline="0" dirty="0" err="1">
                    <a:ln>
                      <a:noFill/>
                    </a:ln>
                    <a:solidFill>
                      <a:srgbClr val="000000"/>
                    </a:solidFill>
                    <a:effectLst/>
                    <a:latin typeface="Arial" panose="020B0604020202020204" pitchFamily="34" charset="0"/>
                  </a:rPr>
                  <a:t>Dictionary</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Reference</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333" name="Rectangle 1398"/>
              <p:cNvSpPr>
                <a:spLocks noChangeArrowheads="1"/>
              </p:cNvSpPr>
              <p:nvPr/>
            </p:nvSpPr>
            <p:spPr bwMode="auto">
              <a:xfrm>
                <a:off x="444" y="1891"/>
                <a:ext cx="364" cy="364"/>
              </a:xfrm>
              <a:prstGeom prst="rect">
                <a:avLst/>
              </a:prstGeom>
              <a:solidFill>
                <a:srgbClr val="C0B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4" name="Rectangle 1399"/>
              <p:cNvSpPr>
                <a:spLocks noChangeArrowheads="1"/>
              </p:cNvSpPr>
              <p:nvPr/>
            </p:nvSpPr>
            <p:spPr bwMode="auto">
              <a:xfrm>
                <a:off x="444" y="1891"/>
                <a:ext cx="364" cy="364"/>
              </a:xfrm>
              <a:prstGeom prst="rect">
                <a:avLst/>
              </a:prstGeom>
              <a:noFill/>
              <a:ln w="6350" cap="sq">
                <a:solidFill>
                  <a:srgbClr val="C0BF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335" name="Rectangle 1400"/>
              <p:cNvSpPr>
                <a:spLocks noChangeArrowheads="1"/>
              </p:cNvSpPr>
              <p:nvPr/>
            </p:nvSpPr>
            <p:spPr bwMode="auto">
              <a:xfrm>
                <a:off x="431" y="1879"/>
                <a:ext cx="189" cy="364"/>
              </a:xfrm>
              <a:prstGeom prst="rect">
                <a:avLst/>
              </a:prstGeom>
              <a:solidFill>
                <a:srgbClr val="FCF2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6" name="Rectangle 1401"/>
              <p:cNvSpPr>
                <a:spLocks noChangeArrowheads="1"/>
              </p:cNvSpPr>
              <p:nvPr/>
            </p:nvSpPr>
            <p:spPr bwMode="auto">
              <a:xfrm>
                <a:off x="620" y="1879"/>
                <a:ext cx="4" cy="364"/>
              </a:xfrm>
              <a:prstGeom prst="rect">
                <a:avLst/>
              </a:prstGeom>
              <a:solidFill>
                <a:srgbClr val="FBF1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7" name="Rectangle 1402"/>
              <p:cNvSpPr>
                <a:spLocks noChangeArrowheads="1"/>
              </p:cNvSpPr>
              <p:nvPr/>
            </p:nvSpPr>
            <p:spPr bwMode="auto">
              <a:xfrm>
                <a:off x="624" y="1879"/>
                <a:ext cx="4" cy="364"/>
              </a:xfrm>
              <a:prstGeom prst="rect">
                <a:avLst/>
              </a:prstGeom>
              <a:solidFill>
                <a:srgbClr val="FBF1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8" name="Rectangle 1403"/>
              <p:cNvSpPr>
                <a:spLocks noChangeArrowheads="1"/>
              </p:cNvSpPr>
              <p:nvPr/>
            </p:nvSpPr>
            <p:spPr bwMode="auto">
              <a:xfrm>
                <a:off x="628" y="1879"/>
                <a:ext cx="4" cy="364"/>
              </a:xfrm>
              <a:prstGeom prst="rect">
                <a:avLst/>
              </a:prstGeom>
              <a:solidFill>
                <a:srgbClr val="FBF0E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39" name="Rectangle 1404"/>
              <p:cNvSpPr>
                <a:spLocks noChangeArrowheads="1"/>
              </p:cNvSpPr>
              <p:nvPr/>
            </p:nvSpPr>
            <p:spPr bwMode="auto">
              <a:xfrm>
                <a:off x="632" y="1879"/>
                <a:ext cx="4" cy="364"/>
              </a:xfrm>
              <a:prstGeom prst="rect">
                <a:avLst/>
              </a:prstGeom>
              <a:solidFill>
                <a:srgbClr val="FAF0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0" name="Rectangle 1405"/>
              <p:cNvSpPr>
                <a:spLocks noChangeArrowheads="1"/>
              </p:cNvSpPr>
              <p:nvPr/>
            </p:nvSpPr>
            <p:spPr bwMode="auto">
              <a:xfrm>
                <a:off x="636" y="1879"/>
                <a:ext cx="4" cy="364"/>
              </a:xfrm>
              <a:prstGeom prst="rect">
                <a:avLst/>
              </a:prstGeom>
              <a:solidFill>
                <a:srgbClr val="FAEFD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1" name="Rectangle 1406"/>
              <p:cNvSpPr>
                <a:spLocks noChangeArrowheads="1"/>
              </p:cNvSpPr>
              <p:nvPr/>
            </p:nvSpPr>
            <p:spPr bwMode="auto">
              <a:xfrm>
                <a:off x="640" y="1879"/>
                <a:ext cx="8" cy="364"/>
              </a:xfrm>
              <a:prstGeom prst="rect">
                <a:avLst/>
              </a:prstGeom>
              <a:solidFill>
                <a:srgbClr val="F9EE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2" name="Rectangle 1407"/>
              <p:cNvSpPr>
                <a:spLocks noChangeArrowheads="1"/>
              </p:cNvSpPr>
              <p:nvPr/>
            </p:nvSpPr>
            <p:spPr bwMode="auto">
              <a:xfrm>
                <a:off x="648" y="1879"/>
                <a:ext cx="4" cy="364"/>
              </a:xfrm>
              <a:prstGeom prst="rect">
                <a:avLst/>
              </a:prstGeom>
              <a:solidFill>
                <a:srgbClr val="F8E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3" name="Rectangle 1408"/>
              <p:cNvSpPr>
                <a:spLocks noChangeArrowheads="1"/>
              </p:cNvSpPr>
              <p:nvPr/>
            </p:nvSpPr>
            <p:spPr bwMode="auto">
              <a:xfrm>
                <a:off x="652" y="1879"/>
                <a:ext cx="4" cy="364"/>
              </a:xfrm>
              <a:prstGeom prst="rect">
                <a:avLst/>
              </a:prstGeom>
              <a:solidFill>
                <a:srgbClr val="F8ECD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4" name="Rectangle 1409"/>
              <p:cNvSpPr>
                <a:spLocks noChangeArrowheads="1"/>
              </p:cNvSpPr>
              <p:nvPr/>
            </p:nvSpPr>
            <p:spPr bwMode="auto">
              <a:xfrm>
                <a:off x="656" y="1879"/>
                <a:ext cx="9" cy="364"/>
              </a:xfrm>
              <a:prstGeom prst="rect">
                <a:avLst/>
              </a:prstGeom>
              <a:solidFill>
                <a:srgbClr val="F7E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5" name="Rectangle 1410"/>
              <p:cNvSpPr>
                <a:spLocks noChangeArrowheads="1"/>
              </p:cNvSpPr>
              <p:nvPr/>
            </p:nvSpPr>
            <p:spPr bwMode="auto">
              <a:xfrm>
                <a:off x="665" y="1879"/>
                <a:ext cx="4" cy="364"/>
              </a:xfrm>
              <a:prstGeom prst="rect">
                <a:avLst/>
              </a:prstGeom>
              <a:solidFill>
                <a:srgbClr val="F7EA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6" name="Rectangle 1411"/>
              <p:cNvSpPr>
                <a:spLocks noChangeArrowheads="1"/>
              </p:cNvSpPr>
              <p:nvPr/>
            </p:nvSpPr>
            <p:spPr bwMode="auto">
              <a:xfrm>
                <a:off x="669" y="1879"/>
                <a:ext cx="4" cy="364"/>
              </a:xfrm>
              <a:prstGeom prst="rect">
                <a:avLst/>
              </a:prstGeom>
              <a:solidFill>
                <a:srgbClr val="F6EA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7" name="Rectangle 1412"/>
              <p:cNvSpPr>
                <a:spLocks noChangeArrowheads="1"/>
              </p:cNvSpPr>
              <p:nvPr/>
            </p:nvSpPr>
            <p:spPr bwMode="auto">
              <a:xfrm>
                <a:off x="673" y="1879"/>
                <a:ext cx="4" cy="364"/>
              </a:xfrm>
              <a:prstGeom prst="rect">
                <a:avLst/>
              </a:prstGeom>
              <a:solidFill>
                <a:srgbClr val="F6E9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48" name="Rectangle 1413"/>
              <p:cNvSpPr>
                <a:spLocks noChangeArrowheads="1"/>
              </p:cNvSpPr>
              <p:nvPr/>
            </p:nvSpPr>
            <p:spPr bwMode="auto">
              <a:xfrm>
                <a:off x="677" y="1879"/>
                <a:ext cx="4" cy="364"/>
              </a:xfrm>
              <a:prstGeom prst="rect">
                <a:avLst/>
              </a:prstGeom>
              <a:solidFill>
                <a:srgbClr val="F5E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050" name="Rectangle 1415"/>
            <p:cNvSpPr>
              <a:spLocks noChangeArrowheads="1"/>
            </p:cNvSpPr>
            <p:nvPr/>
          </p:nvSpPr>
          <p:spPr bwMode="auto">
            <a:xfrm>
              <a:off x="681" y="1879"/>
              <a:ext cx="4" cy="364"/>
            </a:xfrm>
            <a:prstGeom prst="rect">
              <a:avLst/>
            </a:prstGeom>
            <a:solidFill>
              <a:srgbClr val="F5E8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1" name="Rectangle 1416"/>
            <p:cNvSpPr>
              <a:spLocks noChangeArrowheads="1"/>
            </p:cNvSpPr>
            <p:nvPr/>
          </p:nvSpPr>
          <p:spPr bwMode="auto">
            <a:xfrm>
              <a:off x="685" y="1879"/>
              <a:ext cx="4" cy="364"/>
            </a:xfrm>
            <a:prstGeom prst="rect">
              <a:avLst/>
            </a:prstGeom>
            <a:solidFill>
              <a:srgbClr val="F5E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2" name="Rectangle 1417"/>
            <p:cNvSpPr>
              <a:spLocks noChangeArrowheads="1"/>
            </p:cNvSpPr>
            <p:nvPr/>
          </p:nvSpPr>
          <p:spPr bwMode="auto">
            <a:xfrm>
              <a:off x="689" y="1879"/>
              <a:ext cx="4" cy="364"/>
            </a:xfrm>
            <a:prstGeom prst="rect">
              <a:avLst/>
            </a:prstGeom>
            <a:solidFill>
              <a:srgbClr val="F4E7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3" name="Rectangle 1418"/>
            <p:cNvSpPr>
              <a:spLocks noChangeArrowheads="1"/>
            </p:cNvSpPr>
            <p:nvPr/>
          </p:nvSpPr>
          <p:spPr bwMode="auto">
            <a:xfrm>
              <a:off x="693" y="1879"/>
              <a:ext cx="4" cy="364"/>
            </a:xfrm>
            <a:prstGeom prst="rect">
              <a:avLst/>
            </a:prstGeom>
            <a:solidFill>
              <a:srgbClr val="F3E6D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4" name="Rectangle 1419"/>
            <p:cNvSpPr>
              <a:spLocks noChangeArrowheads="1"/>
            </p:cNvSpPr>
            <p:nvPr/>
          </p:nvSpPr>
          <p:spPr bwMode="auto">
            <a:xfrm>
              <a:off x="697" y="1879"/>
              <a:ext cx="4" cy="364"/>
            </a:xfrm>
            <a:prstGeom prst="rect">
              <a:avLst/>
            </a:prstGeom>
            <a:solidFill>
              <a:srgbClr val="F3E6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5" name="Rectangle 1420"/>
            <p:cNvSpPr>
              <a:spLocks noChangeArrowheads="1"/>
            </p:cNvSpPr>
            <p:nvPr/>
          </p:nvSpPr>
          <p:spPr bwMode="auto">
            <a:xfrm>
              <a:off x="701" y="1879"/>
              <a:ext cx="4" cy="364"/>
            </a:xfrm>
            <a:prstGeom prst="rect">
              <a:avLst/>
            </a:prstGeom>
            <a:solidFill>
              <a:srgbClr val="F2E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6" name="Rectangle 1421"/>
            <p:cNvSpPr>
              <a:spLocks noChangeArrowheads="1"/>
            </p:cNvSpPr>
            <p:nvPr/>
          </p:nvSpPr>
          <p:spPr bwMode="auto">
            <a:xfrm>
              <a:off x="705" y="1879"/>
              <a:ext cx="5" cy="364"/>
            </a:xfrm>
            <a:prstGeom prst="rect">
              <a:avLst/>
            </a:prstGeom>
            <a:solidFill>
              <a:srgbClr val="F2E5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7" name="Rectangle 1422"/>
            <p:cNvSpPr>
              <a:spLocks noChangeArrowheads="1"/>
            </p:cNvSpPr>
            <p:nvPr/>
          </p:nvSpPr>
          <p:spPr bwMode="auto">
            <a:xfrm>
              <a:off x="710" y="1879"/>
              <a:ext cx="4" cy="364"/>
            </a:xfrm>
            <a:prstGeom prst="rect">
              <a:avLst/>
            </a:prstGeom>
            <a:solidFill>
              <a:srgbClr val="F2E4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8" name="Rectangle 1423"/>
            <p:cNvSpPr>
              <a:spLocks noChangeArrowheads="1"/>
            </p:cNvSpPr>
            <p:nvPr/>
          </p:nvSpPr>
          <p:spPr bwMode="auto">
            <a:xfrm>
              <a:off x="714" y="1879"/>
              <a:ext cx="4" cy="364"/>
            </a:xfrm>
            <a:prstGeom prst="rect">
              <a:avLst/>
            </a:prstGeom>
            <a:solidFill>
              <a:srgbClr val="F1E3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59" name="Rectangle 1424"/>
            <p:cNvSpPr>
              <a:spLocks noChangeArrowheads="1"/>
            </p:cNvSpPr>
            <p:nvPr/>
          </p:nvSpPr>
          <p:spPr bwMode="auto">
            <a:xfrm>
              <a:off x="718" y="1879"/>
              <a:ext cx="4" cy="364"/>
            </a:xfrm>
            <a:prstGeom prst="rect">
              <a:avLst/>
            </a:prstGeom>
            <a:solidFill>
              <a:srgbClr val="F1E3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0" name="Rectangle 1425"/>
            <p:cNvSpPr>
              <a:spLocks noChangeArrowheads="1"/>
            </p:cNvSpPr>
            <p:nvPr/>
          </p:nvSpPr>
          <p:spPr bwMode="auto">
            <a:xfrm>
              <a:off x="722" y="1879"/>
              <a:ext cx="4" cy="364"/>
            </a:xfrm>
            <a:prstGeom prst="rect">
              <a:avLst/>
            </a:prstGeom>
            <a:solidFill>
              <a:srgbClr val="F0E2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1" name="Rectangle 1426"/>
            <p:cNvSpPr>
              <a:spLocks noChangeArrowheads="1"/>
            </p:cNvSpPr>
            <p:nvPr/>
          </p:nvSpPr>
          <p:spPr bwMode="auto">
            <a:xfrm>
              <a:off x="726" y="1879"/>
              <a:ext cx="4" cy="364"/>
            </a:xfrm>
            <a:prstGeom prst="rect">
              <a:avLst/>
            </a:prstGeom>
            <a:solidFill>
              <a:srgbClr val="F0E1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2" name="Rectangle 1427"/>
            <p:cNvSpPr>
              <a:spLocks noChangeArrowheads="1"/>
            </p:cNvSpPr>
            <p:nvPr/>
          </p:nvSpPr>
          <p:spPr bwMode="auto">
            <a:xfrm>
              <a:off x="730" y="1879"/>
              <a:ext cx="4" cy="364"/>
            </a:xfrm>
            <a:prstGeom prst="rect">
              <a:avLst/>
            </a:prstGeom>
            <a:solidFill>
              <a:srgbClr val="F0E1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3" name="Rectangle 1428"/>
            <p:cNvSpPr>
              <a:spLocks noChangeArrowheads="1"/>
            </p:cNvSpPr>
            <p:nvPr/>
          </p:nvSpPr>
          <p:spPr bwMode="auto">
            <a:xfrm>
              <a:off x="734" y="1879"/>
              <a:ext cx="8" cy="364"/>
            </a:xfrm>
            <a:prstGeom prst="rect">
              <a:avLst/>
            </a:prstGeom>
            <a:solidFill>
              <a:srgbClr val="EFE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4" name="Rectangle 1429"/>
            <p:cNvSpPr>
              <a:spLocks noChangeArrowheads="1"/>
            </p:cNvSpPr>
            <p:nvPr/>
          </p:nvSpPr>
          <p:spPr bwMode="auto">
            <a:xfrm>
              <a:off x="742" y="1879"/>
              <a:ext cx="4" cy="364"/>
            </a:xfrm>
            <a:prstGeom prst="rect">
              <a:avLst/>
            </a:prstGeom>
            <a:solidFill>
              <a:srgbClr val="EEDF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5" name="Rectangle 1430"/>
            <p:cNvSpPr>
              <a:spLocks noChangeArrowheads="1"/>
            </p:cNvSpPr>
            <p:nvPr/>
          </p:nvSpPr>
          <p:spPr bwMode="auto">
            <a:xfrm>
              <a:off x="746" y="1879"/>
              <a:ext cx="4" cy="364"/>
            </a:xfrm>
            <a:prstGeom prst="rect">
              <a:avLst/>
            </a:prstGeom>
            <a:solidFill>
              <a:srgbClr val="EDDE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6" name="Rectangle 1431"/>
            <p:cNvSpPr>
              <a:spLocks noChangeArrowheads="1"/>
            </p:cNvSpPr>
            <p:nvPr/>
          </p:nvSpPr>
          <p:spPr bwMode="auto">
            <a:xfrm>
              <a:off x="750" y="1879"/>
              <a:ext cx="5" cy="364"/>
            </a:xfrm>
            <a:prstGeom prst="rect">
              <a:avLst/>
            </a:prstGeom>
            <a:solidFill>
              <a:srgbClr val="EDDEC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7" name="Rectangle 1432"/>
            <p:cNvSpPr>
              <a:spLocks noChangeArrowheads="1"/>
            </p:cNvSpPr>
            <p:nvPr/>
          </p:nvSpPr>
          <p:spPr bwMode="auto">
            <a:xfrm>
              <a:off x="755" y="1879"/>
              <a:ext cx="4" cy="364"/>
            </a:xfrm>
            <a:prstGeom prst="rect">
              <a:avLst/>
            </a:prstGeom>
            <a:solidFill>
              <a:srgbClr val="EDDD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8" name="Rectangle 1433"/>
            <p:cNvSpPr>
              <a:spLocks noChangeArrowheads="1"/>
            </p:cNvSpPr>
            <p:nvPr/>
          </p:nvSpPr>
          <p:spPr bwMode="auto">
            <a:xfrm>
              <a:off x="759" y="1879"/>
              <a:ext cx="8" cy="364"/>
            </a:xfrm>
            <a:prstGeom prst="rect">
              <a:avLst/>
            </a:prstGeom>
            <a:solidFill>
              <a:srgbClr val="ECDC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69" name="Rectangle 1434"/>
            <p:cNvSpPr>
              <a:spLocks noChangeArrowheads="1"/>
            </p:cNvSpPr>
            <p:nvPr/>
          </p:nvSpPr>
          <p:spPr bwMode="auto">
            <a:xfrm>
              <a:off x="767" y="1879"/>
              <a:ext cx="4" cy="364"/>
            </a:xfrm>
            <a:prstGeom prst="rect">
              <a:avLst/>
            </a:prstGeom>
            <a:solidFill>
              <a:srgbClr val="ECDB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0" name="Rectangle 1435"/>
            <p:cNvSpPr>
              <a:spLocks noChangeArrowheads="1"/>
            </p:cNvSpPr>
            <p:nvPr/>
          </p:nvSpPr>
          <p:spPr bwMode="auto">
            <a:xfrm>
              <a:off x="771" y="1879"/>
              <a:ext cx="8" cy="364"/>
            </a:xfrm>
            <a:prstGeom prst="rect">
              <a:avLst/>
            </a:prstGeom>
            <a:solidFill>
              <a:srgbClr val="EBDA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1" name="Rectangle 1436"/>
            <p:cNvSpPr>
              <a:spLocks noChangeArrowheads="1"/>
            </p:cNvSpPr>
            <p:nvPr/>
          </p:nvSpPr>
          <p:spPr bwMode="auto">
            <a:xfrm>
              <a:off x="779" y="1879"/>
              <a:ext cx="4" cy="364"/>
            </a:xfrm>
            <a:prstGeom prst="rect">
              <a:avLst/>
            </a:prstGeom>
            <a:solidFill>
              <a:srgbClr val="EAD9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2" name="Rectangle 1437"/>
            <p:cNvSpPr>
              <a:spLocks noChangeArrowheads="1"/>
            </p:cNvSpPr>
            <p:nvPr/>
          </p:nvSpPr>
          <p:spPr bwMode="auto">
            <a:xfrm>
              <a:off x="783" y="1879"/>
              <a:ext cx="4" cy="364"/>
            </a:xfrm>
            <a:prstGeom prst="rect">
              <a:avLst/>
            </a:prstGeom>
            <a:solidFill>
              <a:srgbClr val="EAD9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3" name="Rectangle 1438"/>
            <p:cNvSpPr>
              <a:spLocks noChangeArrowheads="1"/>
            </p:cNvSpPr>
            <p:nvPr/>
          </p:nvSpPr>
          <p:spPr bwMode="auto">
            <a:xfrm>
              <a:off x="787" y="1879"/>
              <a:ext cx="4" cy="364"/>
            </a:xfrm>
            <a:prstGeom prst="rect">
              <a:avLst/>
            </a:prstGeom>
            <a:solidFill>
              <a:srgbClr val="E9D8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4" name="Rectangle 1439"/>
            <p:cNvSpPr>
              <a:spLocks noChangeArrowheads="1"/>
            </p:cNvSpPr>
            <p:nvPr/>
          </p:nvSpPr>
          <p:spPr bwMode="auto">
            <a:xfrm>
              <a:off x="791" y="1879"/>
              <a:ext cx="4" cy="364"/>
            </a:xfrm>
            <a:prstGeom prst="rect">
              <a:avLst/>
            </a:prstGeom>
            <a:solidFill>
              <a:srgbClr val="E9D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75" name="Rectangle 1440"/>
            <p:cNvSpPr>
              <a:spLocks noChangeArrowheads="1"/>
            </p:cNvSpPr>
            <p:nvPr/>
          </p:nvSpPr>
          <p:spPr bwMode="auto">
            <a:xfrm>
              <a:off x="431" y="1879"/>
              <a:ext cx="364" cy="364"/>
            </a:xfrm>
            <a:prstGeom prst="rect">
              <a:avLst/>
            </a:prstGeom>
            <a:noFill/>
            <a:ln w="635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77" name="Rectangle 1442"/>
            <p:cNvSpPr>
              <a:spLocks noChangeArrowheads="1"/>
            </p:cNvSpPr>
            <p:nvPr/>
          </p:nvSpPr>
          <p:spPr bwMode="auto">
            <a:xfrm>
              <a:off x="493" y="1883"/>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a:ln>
                    <a:noFill/>
                  </a:ln>
                  <a:solidFill>
                    <a:srgbClr val="000000"/>
                  </a:solidFill>
                  <a:effectLst/>
                  <a:latin typeface="Arial" panose="020B0604020202020204" pitchFamily="34" charset="0"/>
                </a:rPr>
                <a:t>Signal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Dictio</a:t>
              </a:r>
              <a:endParaRPr kumimoji="0" lang="de-DE" altLang="de-DE" sz="1000" b="1" i="0" u="none" strike="noStrike" cap="none" normalizeH="0" baseline="0" dirty="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de-DE" altLang="de-DE" sz="1000" b="1" i="0" u="none" strike="noStrike" cap="none" normalizeH="0" baseline="0" dirty="0" err="1">
                  <a:ln>
                    <a:noFill/>
                  </a:ln>
                  <a:solidFill>
                    <a:srgbClr val="000000"/>
                  </a:solidFill>
                  <a:effectLst/>
                  <a:latin typeface="Arial" panose="020B0604020202020204" pitchFamily="34" charset="0"/>
                </a:rPr>
                <a:t>nary</a:t>
              </a:r>
              <a:endParaRPr kumimoji="0" lang="de-DE" altLang="de-DE" sz="1000" b="0" i="0" u="none" strike="noStrike" cap="none" normalizeH="0" baseline="0" dirty="0">
                <a:ln>
                  <a:noFill/>
                </a:ln>
                <a:solidFill>
                  <a:schemeClr val="tx1"/>
                </a:solidFill>
                <a:effectLst/>
                <a:latin typeface="Arial" panose="020B0604020202020204" pitchFamily="34" charset="0"/>
              </a:endParaRPr>
            </a:p>
          </p:txBody>
        </p:sp>
        <p:sp>
          <p:nvSpPr>
            <p:cNvPr id="1078" name="Line 1443"/>
            <p:cNvSpPr>
              <a:spLocks noChangeShapeType="1"/>
            </p:cNvSpPr>
            <p:nvPr/>
          </p:nvSpPr>
          <p:spPr bwMode="auto">
            <a:xfrm flipH="1">
              <a:off x="1908" y="962"/>
              <a:ext cx="5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79" name="Freeform 1444"/>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0" name="Freeform 1445"/>
            <p:cNvSpPr>
              <a:spLocks/>
            </p:cNvSpPr>
            <p:nvPr/>
          </p:nvSpPr>
          <p:spPr bwMode="auto">
            <a:xfrm>
              <a:off x="1908" y="942"/>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1" name="Freeform 1446"/>
            <p:cNvSpPr>
              <a:spLocks noEditPoints="1"/>
            </p:cNvSpPr>
            <p:nvPr/>
          </p:nvSpPr>
          <p:spPr bwMode="auto">
            <a:xfrm>
              <a:off x="2358" y="938"/>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2" name="Rectangle 1447"/>
            <p:cNvSpPr>
              <a:spLocks noChangeArrowheads="1"/>
            </p:cNvSpPr>
            <p:nvPr/>
          </p:nvSpPr>
          <p:spPr bwMode="auto">
            <a:xfrm>
              <a:off x="2342" y="9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3" name="Rectangle 1448"/>
            <p:cNvSpPr>
              <a:spLocks noChangeArrowheads="1"/>
            </p:cNvSpPr>
            <p:nvPr/>
          </p:nvSpPr>
          <p:spPr bwMode="auto">
            <a:xfrm>
              <a:off x="1974" y="905"/>
              <a:ext cx="413"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ParameterMappings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4" name="Line 1449"/>
            <p:cNvSpPr>
              <a:spLocks noChangeShapeType="1"/>
            </p:cNvSpPr>
            <p:nvPr/>
          </p:nvSpPr>
          <p:spPr bwMode="auto">
            <a:xfrm>
              <a:off x="1761" y="1146"/>
              <a:ext cx="0" cy="164"/>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5" name="Freeform 1450"/>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86" name="Freeform 1451"/>
            <p:cNvSpPr>
              <a:spLocks/>
            </p:cNvSpPr>
            <p:nvPr/>
          </p:nvSpPr>
          <p:spPr bwMode="auto">
            <a:xfrm>
              <a:off x="1740" y="1228"/>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7" name="Freeform 1452"/>
            <p:cNvSpPr>
              <a:spLocks noEditPoints="1"/>
            </p:cNvSpPr>
            <p:nvPr/>
          </p:nvSpPr>
          <p:spPr bwMode="auto">
            <a:xfrm>
              <a:off x="1736" y="1146"/>
              <a:ext cx="50" cy="62"/>
            </a:xfrm>
            <a:custGeom>
              <a:avLst/>
              <a:gdLst>
                <a:gd name="T0" fmla="*/ 25 w 50"/>
                <a:gd name="T1" fmla="*/ 0 h 62"/>
                <a:gd name="T2" fmla="*/ 0 w 50"/>
                <a:gd name="T3" fmla="*/ 62 h 62"/>
                <a:gd name="T4" fmla="*/ 25 w 50"/>
                <a:gd name="T5" fmla="*/ 0 h 62"/>
                <a:gd name="T6" fmla="*/ 50 w 50"/>
                <a:gd name="T7" fmla="*/ 62 h 62"/>
              </a:gdLst>
              <a:ahLst/>
              <a:cxnLst>
                <a:cxn ang="0">
                  <a:pos x="T0" y="T1"/>
                </a:cxn>
                <a:cxn ang="0">
                  <a:pos x="T2" y="T3"/>
                </a:cxn>
                <a:cxn ang="0">
                  <a:pos x="T4" y="T5"/>
                </a:cxn>
                <a:cxn ang="0">
                  <a:pos x="T6" y="T7"/>
                </a:cxn>
              </a:cxnLst>
              <a:rect l="0" t="0" r="r" b="b"/>
              <a:pathLst>
                <a:path w="50" h="62">
                  <a:moveTo>
                    <a:pt x="25" y="0"/>
                  </a:moveTo>
                  <a:lnTo>
                    <a:pt x="0" y="62"/>
                  </a:lnTo>
                  <a:moveTo>
                    <a:pt x="25" y="0"/>
                  </a:moveTo>
                  <a:lnTo>
                    <a:pt x="5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88" name="Rectangle 1453"/>
            <p:cNvSpPr>
              <a:spLocks noChangeArrowheads="1"/>
            </p:cNvSpPr>
            <p:nvPr/>
          </p:nvSpPr>
          <p:spPr bwMode="auto">
            <a:xfrm>
              <a:off x="1794" y="116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89" name="Rectangle 1454"/>
            <p:cNvSpPr>
              <a:spLocks noChangeArrowheads="1"/>
            </p:cNvSpPr>
            <p:nvPr/>
          </p:nvSpPr>
          <p:spPr bwMode="auto">
            <a:xfrm>
              <a:off x="1814" y="1208"/>
              <a:ext cx="39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ParameterBindings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0" name="Line 1455"/>
            <p:cNvSpPr>
              <a:spLocks noChangeShapeType="1"/>
            </p:cNvSpPr>
            <p:nvPr/>
          </p:nvSpPr>
          <p:spPr bwMode="auto">
            <a:xfrm>
              <a:off x="1577" y="2767"/>
              <a:ext cx="1133"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1" name="Line 1456"/>
            <p:cNvSpPr>
              <a:spLocks noChangeShapeType="1"/>
            </p:cNvSpPr>
            <p:nvPr/>
          </p:nvSpPr>
          <p:spPr bwMode="auto">
            <a:xfrm flipV="1">
              <a:off x="2710" y="1678"/>
              <a:ext cx="0" cy="10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2" name="Freeform 1457"/>
            <p:cNvSpPr>
              <a:spLocks noEditPoints="1"/>
            </p:cNvSpPr>
            <p:nvPr/>
          </p:nvSpPr>
          <p:spPr bwMode="auto">
            <a:xfrm>
              <a:off x="2686"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3" name="Rectangle 1458"/>
            <p:cNvSpPr>
              <a:spLocks noChangeArrowheads="1"/>
            </p:cNvSpPr>
            <p:nvPr/>
          </p:nvSpPr>
          <p:spPr bwMode="auto">
            <a:xfrm>
              <a:off x="1589" y="2787"/>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4" name="Rectangle 1459"/>
            <p:cNvSpPr>
              <a:spLocks noChangeArrowheads="1"/>
            </p:cNvSpPr>
            <p:nvPr/>
          </p:nvSpPr>
          <p:spPr bwMode="auto">
            <a:xfrm>
              <a:off x="2673" y="2165"/>
              <a:ext cx="94"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end</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5" name="Rectangle 1460"/>
            <p:cNvSpPr>
              <a:spLocks noChangeArrowheads="1"/>
            </p:cNvSpPr>
            <p:nvPr/>
          </p:nvSpPr>
          <p:spPr bwMode="auto">
            <a:xfrm>
              <a:off x="2759"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096" name="Line 1461"/>
            <p:cNvSpPr>
              <a:spLocks noChangeShapeType="1"/>
            </p:cNvSpPr>
            <p:nvPr/>
          </p:nvSpPr>
          <p:spPr bwMode="auto">
            <a:xfrm flipH="1">
              <a:off x="894" y="1944"/>
              <a:ext cx="118"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7" name="Line 1462"/>
            <p:cNvSpPr>
              <a:spLocks noChangeShapeType="1"/>
            </p:cNvSpPr>
            <p:nvPr/>
          </p:nvSpPr>
          <p:spPr bwMode="auto">
            <a:xfrm flipV="1">
              <a:off x="894" y="1155"/>
              <a:ext cx="0" cy="789"/>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098" name="Freeform 1463"/>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99" name="Freeform 1464"/>
            <p:cNvSpPr>
              <a:spLocks/>
            </p:cNvSpPr>
            <p:nvPr/>
          </p:nvSpPr>
          <p:spPr bwMode="auto">
            <a:xfrm>
              <a:off x="873" y="1155"/>
              <a:ext cx="41" cy="81"/>
            </a:xfrm>
            <a:custGeom>
              <a:avLst/>
              <a:gdLst>
                <a:gd name="T0" fmla="*/ 41 w 41"/>
                <a:gd name="T1" fmla="*/ 41 h 81"/>
                <a:gd name="T2" fmla="*/ 21 w 41"/>
                <a:gd name="T3" fmla="*/ 0 h 81"/>
                <a:gd name="T4" fmla="*/ 0 w 41"/>
                <a:gd name="T5" fmla="*/ 41 h 81"/>
                <a:gd name="T6" fmla="*/ 21 w 41"/>
                <a:gd name="T7" fmla="*/ 81 h 81"/>
                <a:gd name="T8" fmla="*/ 41 w 41"/>
                <a:gd name="T9" fmla="*/ 41 h 81"/>
              </a:gdLst>
              <a:ahLst/>
              <a:cxnLst>
                <a:cxn ang="0">
                  <a:pos x="T0" y="T1"/>
                </a:cxn>
                <a:cxn ang="0">
                  <a:pos x="T2" y="T3"/>
                </a:cxn>
                <a:cxn ang="0">
                  <a:pos x="T4" y="T5"/>
                </a:cxn>
                <a:cxn ang="0">
                  <a:pos x="T6" y="T7"/>
                </a:cxn>
                <a:cxn ang="0">
                  <a:pos x="T8" y="T9"/>
                </a:cxn>
              </a:cxnLst>
              <a:rect l="0" t="0" r="r" b="b"/>
              <a:pathLst>
                <a:path w="41" h="81">
                  <a:moveTo>
                    <a:pt x="41" y="41"/>
                  </a:moveTo>
                  <a:lnTo>
                    <a:pt x="21" y="0"/>
                  </a:lnTo>
                  <a:lnTo>
                    <a:pt x="0" y="41"/>
                  </a:lnTo>
                  <a:lnTo>
                    <a:pt x="21" y="81"/>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0" name="Freeform 1465"/>
            <p:cNvSpPr>
              <a:spLocks noEditPoints="1"/>
            </p:cNvSpPr>
            <p:nvPr/>
          </p:nvSpPr>
          <p:spPr bwMode="auto">
            <a:xfrm>
              <a:off x="951" y="192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1" name="Rectangle 1466"/>
            <p:cNvSpPr>
              <a:spLocks noChangeArrowheads="1"/>
            </p:cNvSpPr>
            <p:nvPr/>
          </p:nvSpPr>
          <p:spPr bwMode="auto">
            <a:xfrm>
              <a:off x="845" y="1957"/>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2" name="Line 1467"/>
            <p:cNvSpPr>
              <a:spLocks noChangeShapeType="1"/>
            </p:cNvSpPr>
            <p:nvPr/>
          </p:nvSpPr>
          <p:spPr bwMode="auto">
            <a:xfrm flipV="1">
              <a:off x="1196" y="2247"/>
              <a:ext cx="0" cy="242"/>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3" name="Freeform 1468"/>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04" name="Freeform 1469"/>
            <p:cNvSpPr>
              <a:spLocks/>
            </p:cNvSpPr>
            <p:nvPr/>
          </p:nvSpPr>
          <p:spPr bwMode="auto">
            <a:xfrm>
              <a:off x="1176" y="2247"/>
              <a:ext cx="41" cy="82"/>
            </a:xfrm>
            <a:custGeom>
              <a:avLst/>
              <a:gdLst>
                <a:gd name="T0" fmla="*/ 41 w 41"/>
                <a:gd name="T1" fmla="*/ 41 h 82"/>
                <a:gd name="T2" fmla="*/ 20 w 41"/>
                <a:gd name="T3" fmla="*/ 0 h 82"/>
                <a:gd name="T4" fmla="*/ 0 w 41"/>
                <a:gd name="T5" fmla="*/ 41 h 82"/>
                <a:gd name="T6" fmla="*/ 20 w 41"/>
                <a:gd name="T7" fmla="*/ 82 h 82"/>
                <a:gd name="T8" fmla="*/ 41 w 41"/>
                <a:gd name="T9" fmla="*/ 41 h 82"/>
              </a:gdLst>
              <a:ahLst/>
              <a:cxnLst>
                <a:cxn ang="0">
                  <a:pos x="T0" y="T1"/>
                </a:cxn>
                <a:cxn ang="0">
                  <a:pos x="T2" y="T3"/>
                </a:cxn>
                <a:cxn ang="0">
                  <a:pos x="T4" y="T5"/>
                </a:cxn>
                <a:cxn ang="0">
                  <a:pos x="T6" y="T7"/>
                </a:cxn>
                <a:cxn ang="0">
                  <a:pos x="T8" y="T9"/>
                </a:cxn>
              </a:cxnLst>
              <a:rect l="0" t="0" r="r" b="b"/>
              <a:pathLst>
                <a:path w="41" h="82">
                  <a:moveTo>
                    <a:pt x="41" y="41"/>
                  </a:moveTo>
                  <a:lnTo>
                    <a:pt x="20" y="0"/>
                  </a:lnTo>
                  <a:lnTo>
                    <a:pt x="0" y="41"/>
                  </a:lnTo>
                  <a:lnTo>
                    <a:pt x="20" y="82"/>
                  </a:lnTo>
                  <a:lnTo>
                    <a:pt x="41"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5" name="Freeform 1470"/>
            <p:cNvSpPr>
              <a:spLocks noEditPoints="1"/>
            </p:cNvSpPr>
            <p:nvPr/>
          </p:nvSpPr>
          <p:spPr bwMode="auto">
            <a:xfrm>
              <a:off x="1172" y="2427"/>
              <a:ext cx="49" cy="62"/>
            </a:xfrm>
            <a:custGeom>
              <a:avLst/>
              <a:gdLst>
                <a:gd name="T0" fmla="*/ 24 w 49"/>
                <a:gd name="T1" fmla="*/ 62 h 62"/>
                <a:gd name="T2" fmla="*/ 49 w 49"/>
                <a:gd name="T3" fmla="*/ 0 h 62"/>
                <a:gd name="T4" fmla="*/ 24 w 49"/>
                <a:gd name="T5" fmla="*/ 62 h 62"/>
                <a:gd name="T6" fmla="*/ 0 w 49"/>
                <a:gd name="T7" fmla="*/ 0 h 62"/>
              </a:gdLst>
              <a:ahLst/>
              <a:cxnLst>
                <a:cxn ang="0">
                  <a:pos x="T0" y="T1"/>
                </a:cxn>
                <a:cxn ang="0">
                  <a:pos x="T2" y="T3"/>
                </a:cxn>
                <a:cxn ang="0">
                  <a:pos x="T4" y="T5"/>
                </a:cxn>
                <a:cxn ang="0">
                  <a:pos x="T6" y="T7"/>
                </a:cxn>
              </a:cxnLst>
              <a:rect l="0" t="0" r="r" b="b"/>
              <a:pathLst>
                <a:path w="49" h="62">
                  <a:moveTo>
                    <a:pt x="24" y="62"/>
                  </a:moveTo>
                  <a:lnTo>
                    <a:pt x="49" y="0"/>
                  </a:lnTo>
                  <a:moveTo>
                    <a:pt x="24" y="62"/>
                  </a:moveTo>
                  <a:lnTo>
                    <a:pt x="0"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6" name="Rectangle 1471"/>
            <p:cNvSpPr>
              <a:spLocks noChangeArrowheads="1"/>
            </p:cNvSpPr>
            <p:nvPr/>
          </p:nvSpPr>
          <p:spPr bwMode="auto">
            <a:xfrm>
              <a:off x="1209" y="2419"/>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7" name="Rectangle 1472"/>
            <p:cNvSpPr>
              <a:spLocks noChangeArrowheads="1"/>
            </p:cNvSpPr>
            <p:nvPr/>
          </p:nvSpPr>
          <p:spPr bwMode="auto">
            <a:xfrm>
              <a:off x="1078" y="2349"/>
              <a:ext cx="261"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Connections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08" name="Line 1473"/>
            <p:cNvSpPr>
              <a:spLocks noChangeShapeType="1"/>
            </p:cNvSpPr>
            <p:nvPr/>
          </p:nvSpPr>
          <p:spPr bwMode="auto">
            <a:xfrm flipH="1">
              <a:off x="1945" y="1494"/>
              <a:ext cx="49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09" name="Freeform 1474"/>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0" name="Freeform 1475"/>
            <p:cNvSpPr>
              <a:spLocks/>
            </p:cNvSpPr>
            <p:nvPr/>
          </p:nvSpPr>
          <p:spPr bwMode="auto">
            <a:xfrm>
              <a:off x="1945" y="1474"/>
              <a:ext cx="82" cy="41"/>
            </a:xfrm>
            <a:custGeom>
              <a:avLst/>
              <a:gdLst>
                <a:gd name="T0" fmla="*/ 41 w 82"/>
                <a:gd name="T1" fmla="*/ 0 h 41"/>
                <a:gd name="T2" fmla="*/ 0 w 82"/>
                <a:gd name="T3" fmla="*/ 20 h 41"/>
                <a:gd name="T4" fmla="*/ 41 w 82"/>
                <a:gd name="T5" fmla="*/ 41 h 41"/>
                <a:gd name="T6" fmla="*/ 82 w 82"/>
                <a:gd name="T7" fmla="*/ 20 h 41"/>
                <a:gd name="T8" fmla="*/ 41 w 82"/>
                <a:gd name="T9" fmla="*/ 0 h 41"/>
              </a:gdLst>
              <a:ahLst/>
              <a:cxnLst>
                <a:cxn ang="0">
                  <a:pos x="T0" y="T1"/>
                </a:cxn>
                <a:cxn ang="0">
                  <a:pos x="T2" y="T3"/>
                </a:cxn>
                <a:cxn ang="0">
                  <a:pos x="T4" y="T5"/>
                </a:cxn>
                <a:cxn ang="0">
                  <a:pos x="T6" y="T7"/>
                </a:cxn>
                <a:cxn ang="0">
                  <a:pos x="T8" y="T9"/>
                </a:cxn>
              </a:cxnLst>
              <a:rect l="0" t="0" r="r" b="b"/>
              <a:pathLst>
                <a:path w="82" h="41">
                  <a:moveTo>
                    <a:pt x="41" y="0"/>
                  </a:moveTo>
                  <a:lnTo>
                    <a:pt x="0" y="20"/>
                  </a:lnTo>
                  <a:lnTo>
                    <a:pt x="41" y="41"/>
                  </a:lnTo>
                  <a:lnTo>
                    <a:pt x="82" y="20"/>
                  </a:lnTo>
                  <a:lnTo>
                    <a:pt x="41" y="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1" name="Freeform 1476"/>
            <p:cNvSpPr>
              <a:spLocks noEditPoints="1"/>
            </p:cNvSpPr>
            <p:nvPr/>
          </p:nvSpPr>
          <p:spPr bwMode="auto">
            <a:xfrm>
              <a:off x="2379" y="1470"/>
              <a:ext cx="61" cy="49"/>
            </a:xfrm>
            <a:custGeom>
              <a:avLst/>
              <a:gdLst>
                <a:gd name="T0" fmla="*/ 61 w 61"/>
                <a:gd name="T1" fmla="*/ 24 h 49"/>
                <a:gd name="T2" fmla="*/ 0 w 61"/>
                <a:gd name="T3" fmla="*/ 0 h 49"/>
                <a:gd name="T4" fmla="*/ 61 w 61"/>
                <a:gd name="T5" fmla="*/ 24 h 49"/>
                <a:gd name="T6" fmla="*/ 0 w 61"/>
                <a:gd name="T7" fmla="*/ 49 h 49"/>
              </a:gdLst>
              <a:ahLst/>
              <a:cxnLst>
                <a:cxn ang="0">
                  <a:pos x="T0" y="T1"/>
                </a:cxn>
                <a:cxn ang="0">
                  <a:pos x="T2" y="T3"/>
                </a:cxn>
                <a:cxn ang="0">
                  <a:pos x="T4" y="T5"/>
                </a:cxn>
                <a:cxn ang="0">
                  <a:pos x="T6" y="T7"/>
                </a:cxn>
              </a:cxnLst>
              <a:rect l="0" t="0" r="r" b="b"/>
              <a:pathLst>
                <a:path w="61" h="49">
                  <a:moveTo>
                    <a:pt x="61" y="24"/>
                  </a:moveTo>
                  <a:lnTo>
                    <a:pt x="0" y="0"/>
                  </a:lnTo>
                  <a:moveTo>
                    <a:pt x="61"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2" name="Rectangle 1477"/>
            <p:cNvSpPr>
              <a:spLocks noChangeArrowheads="1"/>
            </p:cNvSpPr>
            <p:nvPr/>
          </p:nvSpPr>
          <p:spPr bwMode="auto">
            <a:xfrm>
              <a:off x="2362"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13" name="Rectangle 1478"/>
            <p:cNvSpPr>
              <a:spLocks noChangeArrowheads="1"/>
            </p:cNvSpPr>
            <p:nvPr/>
          </p:nvSpPr>
          <p:spPr bwMode="auto">
            <a:xfrm>
              <a:off x="2088" y="1437"/>
              <a:ext cx="2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Connectors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14" name="Line 1479"/>
            <p:cNvSpPr>
              <a:spLocks noChangeShapeType="1"/>
            </p:cNvSpPr>
            <p:nvPr/>
          </p:nvSpPr>
          <p:spPr bwMode="auto">
            <a:xfrm flipH="1">
              <a:off x="1115" y="1494"/>
              <a:ext cx="46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5" name="Line 1480"/>
            <p:cNvSpPr>
              <a:spLocks noChangeShapeType="1"/>
            </p:cNvSpPr>
            <p:nvPr/>
          </p:nvSpPr>
          <p:spPr bwMode="auto">
            <a:xfrm>
              <a:off x="1115" y="1494"/>
              <a:ext cx="0" cy="38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6" name="Freeform 1481"/>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17" name="Freeform 1482"/>
            <p:cNvSpPr>
              <a:spLocks/>
            </p:cNvSpPr>
            <p:nvPr/>
          </p:nvSpPr>
          <p:spPr bwMode="auto">
            <a:xfrm>
              <a:off x="1094" y="1797"/>
              <a:ext cx="41" cy="82"/>
            </a:xfrm>
            <a:custGeom>
              <a:avLst/>
              <a:gdLst>
                <a:gd name="T0" fmla="*/ 0 w 41"/>
                <a:gd name="T1" fmla="*/ 41 h 82"/>
                <a:gd name="T2" fmla="*/ 21 w 41"/>
                <a:gd name="T3" fmla="*/ 82 h 82"/>
                <a:gd name="T4" fmla="*/ 41 w 41"/>
                <a:gd name="T5" fmla="*/ 41 h 82"/>
                <a:gd name="T6" fmla="*/ 21 w 41"/>
                <a:gd name="T7" fmla="*/ 0 h 82"/>
                <a:gd name="T8" fmla="*/ 0 w 41"/>
                <a:gd name="T9" fmla="*/ 41 h 82"/>
              </a:gdLst>
              <a:ahLst/>
              <a:cxnLst>
                <a:cxn ang="0">
                  <a:pos x="T0" y="T1"/>
                </a:cxn>
                <a:cxn ang="0">
                  <a:pos x="T2" y="T3"/>
                </a:cxn>
                <a:cxn ang="0">
                  <a:pos x="T4" y="T5"/>
                </a:cxn>
                <a:cxn ang="0">
                  <a:pos x="T6" y="T7"/>
                </a:cxn>
                <a:cxn ang="0">
                  <a:pos x="T8" y="T9"/>
                </a:cxn>
              </a:cxnLst>
              <a:rect l="0" t="0" r="r" b="b"/>
              <a:pathLst>
                <a:path w="41" h="82">
                  <a:moveTo>
                    <a:pt x="0" y="41"/>
                  </a:moveTo>
                  <a:lnTo>
                    <a:pt x="21" y="82"/>
                  </a:lnTo>
                  <a:lnTo>
                    <a:pt x="41" y="41"/>
                  </a:lnTo>
                  <a:lnTo>
                    <a:pt x="21" y="0"/>
                  </a:lnTo>
                  <a:lnTo>
                    <a:pt x="0" y="41"/>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8" name="Freeform 1483"/>
            <p:cNvSpPr>
              <a:spLocks noEditPoints="1"/>
            </p:cNvSpPr>
            <p:nvPr/>
          </p:nvSpPr>
          <p:spPr bwMode="auto">
            <a:xfrm>
              <a:off x="1515" y="1470"/>
              <a:ext cx="62" cy="49"/>
            </a:xfrm>
            <a:custGeom>
              <a:avLst/>
              <a:gdLst>
                <a:gd name="T0" fmla="*/ 62 w 62"/>
                <a:gd name="T1" fmla="*/ 24 h 49"/>
                <a:gd name="T2" fmla="*/ 0 w 62"/>
                <a:gd name="T3" fmla="*/ 0 h 49"/>
                <a:gd name="T4" fmla="*/ 62 w 62"/>
                <a:gd name="T5" fmla="*/ 24 h 49"/>
                <a:gd name="T6" fmla="*/ 0 w 62"/>
                <a:gd name="T7" fmla="*/ 49 h 49"/>
              </a:gdLst>
              <a:ahLst/>
              <a:cxnLst>
                <a:cxn ang="0">
                  <a:pos x="T0" y="T1"/>
                </a:cxn>
                <a:cxn ang="0">
                  <a:pos x="T2" y="T3"/>
                </a:cxn>
                <a:cxn ang="0">
                  <a:pos x="T4" y="T5"/>
                </a:cxn>
                <a:cxn ang="0">
                  <a:pos x="T6" y="T7"/>
                </a:cxn>
              </a:cxnLst>
              <a:rect l="0" t="0" r="r" b="b"/>
              <a:pathLst>
                <a:path w="62" h="49">
                  <a:moveTo>
                    <a:pt x="62" y="24"/>
                  </a:moveTo>
                  <a:lnTo>
                    <a:pt x="0" y="0"/>
                  </a:lnTo>
                  <a:moveTo>
                    <a:pt x="62" y="24"/>
                  </a:moveTo>
                  <a:lnTo>
                    <a:pt x="0" y="49"/>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19" name="Rectangle 1484"/>
            <p:cNvSpPr>
              <a:spLocks noChangeArrowheads="1"/>
            </p:cNvSpPr>
            <p:nvPr/>
          </p:nvSpPr>
          <p:spPr bwMode="auto">
            <a:xfrm>
              <a:off x="1499" y="1515"/>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0" name="Rectangle 1485"/>
            <p:cNvSpPr>
              <a:spLocks noChangeArrowheads="1"/>
            </p:cNvSpPr>
            <p:nvPr/>
          </p:nvSpPr>
          <p:spPr bwMode="auto">
            <a:xfrm>
              <a:off x="1025" y="1629"/>
              <a:ext cx="200"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Elements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1" name="Line 1486"/>
            <p:cNvSpPr>
              <a:spLocks noChangeShapeType="1"/>
            </p:cNvSpPr>
            <p:nvPr/>
          </p:nvSpPr>
          <p:spPr bwMode="auto">
            <a:xfrm>
              <a:off x="1577" y="2624"/>
              <a:ext cx="1014"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2" name="Line 1487"/>
            <p:cNvSpPr>
              <a:spLocks noChangeShapeType="1"/>
            </p:cNvSpPr>
            <p:nvPr/>
          </p:nvSpPr>
          <p:spPr bwMode="auto">
            <a:xfrm flipV="1">
              <a:off x="2591" y="1678"/>
              <a:ext cx="0" cy="94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3" name="Freeform 1488"/>
            <p:cNvSpPr>
              <a:spLocks noEditPoints="1"/>
            </p:cNvSpPr>
            <p:nvPr/>
          </p:nvSpPr>
          <p:spPr bwMode="auto">
            <a:xfrm>
              <a:off x="2567" y="1678"/>
              <a:ext cx="49" cy="62"/>
            </a:xfrm>
            <a:custGeom>
              <a:avLst/>
              <a:gdLst>
                <a:gd name="T0" fmla="*/ 24 w 49"/>
                <a:gd name="T1" fmla="*/ 0 h 62"/>
                <a:gd name="T2" fmla="*/ 49 w 49"/>
                <a:gd name="T3" fmla="*/ 62 h 62"/>
                <a:gd name="T4" fmla="*/ 24 w 49"/>
                <a:gd name="T5" fmla="*/ 0 h 62"/>
                <a:gd name="T6" fmla="*/ 0 w 49"/>
                <a:gd name="T7" fmla="*/ 62 h 62"/>
              </a:gdLst>
              <a:ahLst/>
              <a:cxnLst>
                <a:cxn ang="0">
                  <a:pos x="T0" y="T1"/>
                </a:cxn>
                <a:cxn ang="0">
                  <a:pos x="T2" y="T3"/>
                </a:cxn>
                <a:cxn ang="0">
                  <a:pos x="T4" y="T5"/>
                </a:cxn>
                <a:cxn ang="0">
                  <a:pos x="T6" y="T7"/>
                </a:cxn>
              </a:cxnLst>
              <a:rect l="0" t="0" r="r" b="b"/>
              <a:pathLst>
                <a:path w="49" h="62">
                  <a:moveTo>
                    <a:pt x="24" y="0"/>
                  </a:moveTo>
                  <a:lnTo>
                    <a:pt x="49" y="62"/>
                  </a:lnTo>
                  <a:moveTo>
                    <a:pt x="24" y="0"/>
                  </a:moveTo>
                  <a:lnTo>
                    <a:pt x="0" y="62"/>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4" name="Rectangle 1489"/>
            <p:cNvSpPr>
              <a:spLocks noChangeArrowheads="1"/>
            </p:cNvSpPr>
            <p:nvPr/>
          </p:nvSpPr>
          <p:spPr bwMode="auto">
            <a:xfrm>
              <a:off x="1589" y="2644"/>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5" name="Rectangle 1490"/>
            <p:cNvSpPr>
              <a:spLocks noChangeArrowheads="1"/>
            </p:cNvSpPr>
            <p:nvPr/>
          </p:nvSpPr>
          <p:spPr bwMode="auto">
            <a:xfrm>
              <a:off x="2555" y="2096"/>
              <a:ext cx="10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start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6" name="Rectangle 1491"/>
            <p:cNvSpPr>
              <a:spLocks noChangeArrowheads="1"/>
            </p:cNvSpPr>
            <p:nvPr/>
          </p:nvSpPr>
          <p:spPr bwMode="auto">
            <a:xfrm>
              <a:off x="2641" y="1699"/>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27" name="Line 1492"/>
            <p:cNvSpPr>
              <a:spLocks noChangeShapeType="1"/>
            </p:cNvSpPr>
            <p:nvPr/>
          </p:nvSpPr>
          <p:spPr bwMode="auto">
            <a:xfrm flipV="1">
              <a:off x="2326"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8" name="Line 1493"/>
            <p:cNvSpPr>
              <a:spLocks noChangeShapeType="1"/>
            </p:cNvSpPr>
            <p:nvPr/>
          </p:nvSpPr>
          <p:spPr bwMode="auto">
            <a:xfrm flipH="1">
              <a:off x="1761" y="1793"/>
              <a:ext cx="565"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29" name="Line 1494"/>
            <p:cNvSpPr>
              <a:spLocks noChangeShapeType="1"/>
            </p:cNvSpPr>
            <p:nvPr/>
          </p:nvSpPr>
          <p:spPr bwMode="auto">
            <a:xfrm flipV="1">
              <a:off x="1761" y="1678"/>
              <a:ext cx="0" cy="115"/>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0" name="Freeform 1495"/>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1" name="Freeform 1496"/>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2" name="Line 1497"/>
            <p:cNvSpPr>
              <a:spLocks noChangeShapeType="1"/>
            </p:cNvSpPr>
            <p:nvPr/>
          </p:nvSpPr>
          <p:spPr bwMode="auto">
            <a:xfrm flipV="1">
              <a:off x="1184" y="1793"/>
              <a:ext cx="0" cy="86"/>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3" name="Line 1498"/>
            <p:cNvSpPr>
              <a:spLocks noChangeShapeType="1"/>
            </p:cNvSpPr>
            <p:nvPr/>
          </p:nvSpPr>
          <p:spPr bwMode="auto">
            <a:xfrm>
              <a:off x="1184" y="1793"/>
              <a:ext cx="577"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4" name="Line 1499"/>
            <p:cNvSpPr>
              <a:spLocks noChangeShapeType="1"/>
            </p:cNvSpPr>
            <p:nvPr/>
          </p:nvSpPr>
          <p:spPr bwMode="auto">
            <a:xfrm flipV="1">
              <a:off x="1761" y="1678"/>
              <a:ext cx="0" cy="201"/>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5" name="Freeform 1500"/>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solidFill>
              <a:srgbClr val="FCF2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6" name="Freeform 1501"/>
            <p:cNvSpPr>
              <a:spLocks/>
            </p:cNvSpPr>
            <p:nvPr/>
          </p:nvSpPr>
          <p:spPr bwMode="auto">
            <a:xfrm>
              <a:off x="1736" y="1678"/>
              <a:ext cx="50" cy="66"/>
            </a:xfrm>
            <a:custGeom>
              <a:avLst/>
              <a:gdLst>
                <a:gd name="T0" fmla="*/ 50 w 50"/>
                <a:gd name="T1" fmla="*/ 66 h 66"/>
                <a:gd name="T2" fmla="*/ 0 w 50"/>
                <a:gd name="T3" fmla="*/ 66 h 66"/>
                <a:gd name="T4" fmla="*/ 25 w 50"/>
                <a:gd name="T5" fmla="*/ 0 h 66"/>
                <a:gd name="T6" fmla="*/ 50 w 50"/>
                <a:gd name="T7" fmla="*/ 66 h 66"/>
              </a:gdLst>
              <a:ahLst/>
              <a:cxnLst>
                <a:cxn ang="0">
                  <a:pos x="T0" y="T1"/>
                </a:cxn>
                <a:cxn ang="0">
                  <a:pos x="T2" y="T3"/>
                </a:cxn>
                <a:cxn ang="0">
                  <a:pos x="T4" y="T5"/>
                </a:cxn>
                <a:cxn ang="0">
                  <a:pos x="T6" y="T7"/>
                </a:cxn>
              </a:cxnLst>
              <a:rect l="0" t="0" r="r" b="b"/>
              <a:pathLst>
                <a:path w="50" h="66">
                  <a:moveTo>
                    <a:pt x="50" y="66"/>
                  </a:moveTo>
                  <a:lnTo>
                    <a:pt x="0" y="66"/>
                  </a:lnTo>
                  <a:lnTo>
                    <a:pt x="25" y="0"/>
                  </a:lnTo>
                  <a:lnTo>
                    <a:pt x="50" y="66"/>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7" name="Line 1502"/>
            <p:cNvSpPr>
              <a:spLocks noChangeShapeType="1"/>
            </p:cNvSpPr>
            <p:nvPr/>
          </p:nvSpPr>
          <p:spPr bwMode="auto">
            <a:xfrm>
              <a:off x="800" y="2063"/>
              <a:ext cx="212" cy="0"/>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38" name="Freeform 1503"/>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39" name="Freeform 1504"/>
            <p:cNvSpPr>
              <a:spLocks/>
            </p:cNvSpPr>
            <p:nvPr/>
          </p:nvSpPr>
          <p:spPr bwMode="auto">
            <a:xfrm>
              <a:off x="930" y="2043"/>
              <a:ext cx="82" cy="40"/>
            </a:xfrm>
            <a:custGeom>
              <a:avLst/>
              <a:gdLst>
                <a:gd name="T0" fmla="*/ 41 w 82"/>
                <a:gd name="T1" fmla="*/ 40 h 40"/>
                <a:gd name="T2" fmla="*/ 82 w 82"/>
                <a:gd name="T3" fmla="*/ 20 h 40"/>
                <a:gd name="T4" fmla="*/ 41 w 82"/>
                <a:gd name="T5" fmla="*/ 0 h 40"/>
                <a:gd name="T6" fmla="*/ 0 w 82"/>
                <a:gd name="T7" fmla="*/ 20 h 40"/>
                <a:gd name="T8" fmla="*/ 41 w 82"/>
                <a:gd name="T9" fmla="*/ 40 h 40"/>
              </a:gdLst>
              <a:ahLst/>
              <a:cxnLst>
                <a:cxn ang="0">
                  <a:pos x="T0" y="T1"/>
                </a:cxn>
                <a:cxn ang="0">
                  <a:pos x="T2" y="T3"/>
                </a:cxn>
                <a:cxn ang="0">
                  <a:pos x="T4" y="T5"/>
                </a:cxn>
                <a:cxn ang="0">
                  <a:pos x="T6" y="T7"/>
                </a:cxn>
                <a:cxn ang="0">
                  <a:pos x="T8" y="T9"/>
                </a:cxn>
              </a:cxnLst>
              <a:rect l="0" t="0" r="r" b="b"/>
              <a:pathLst>
                <a:path w="82" h="40">
                  <a:moveTo>
                    <a:pt x="41" y="40"/>
                  </a:moveTo>
                  <a:lnTo>
                    <a:pt x="82" y="20"/>
                  </a:lnTo>
                  <a:lnTo>
                    <a:pt x="41" y="0"/>
                  </a:lnTo>
                  <a:lnTo>
                    <a:pt x="0" y="20"/>
                  </a:lnTo>
                  <a:lnTo>
                    <a:pt x="41" y="40"/>
                  </a:lnTo>
                  <a:close/>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0" name="Freeform 1505"/>
            <p:cNvSpPr>
              <a:spLocks noEditPoints="1"/>
            </p:cNvSpPr>
            <p:nvPr/>
          </p:nvSpPr>
          <p:spPr bwMode="auto">
            <a:xfrm>
              <a:off x="800" y="2038"/>
              <a:ext cx="61" cy="50"/>
            </a:xfrm>
            <a:custGeom>
              <a:avLst/>
              <a:gdLst>
                <a:gd name="T0" fmla="*/ 0 w 61"/>
                <a:gd name="T1" fmla="*/ 25 h 50"/>
                <a:gd name="T2" fmla="*/ 61 w 61"/>
                <a:gd name="T3" fmla="*/ 50 h 50"/>
                <a:gd name="T4" fmla="*/ 0 w 61"/>
                <a:gd name="T5" fmla="*/ 25 h 50"/>
                <a:gd name="T6" fmla="*/ 61 w 61"/>
                <a:gd name="T7" fmla="*/ 0 h 50"/>
              </a:gdLst>
              <a:ahLst/>
              <a:cxnLst>
                <a:cxn ang="0">
                  <a:pos x="T0" y="T1"/>
                </a:cxn>
                <a:cxn ang="0">
                  <a:pos x="T2" y="T3"/>
                </a:cxn>
                <a:cxn ang="0">
                  <a:pos x="T4" y="T5"/>
                </a:cxn>
                <a:cxn ang="0">
                  <a:pos x="T6" y="T7"/>
                </a:cxn>
              </a:cxnLst>
              <a:rect l="0" t="0" r="r" b="b"/>
              <a:pathLst>
                <a:path w="61" h="50">
                  <a:moveTo>
                    <a:pt x="0" y="25"/>
                  </a:moveTo>
                  <a:lnTo>
                    <a:pt x="61" y="50"/>
                  </a:lnTo>
                  <a:moveTo>
                    <a:pt x="0" y="25"/>
                  </a:moveTo>
                  <a:lnTo>
                    <a:pt x="61"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1" name="Rectangle 1506"/>
            <p:cNvSpPr>
              <a:spLocks noChangeArrowheads="1"/>
            </p:cNvSpPr>
            <p:nvPr/>
          </p:nvSpPr>
          <p:spPr bwMode="auto">
            <a:xfrm>
              <a:off x="812" y="2083"/>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2" name="Rectangle 1507"/>
            <p:cNvSpPr>
              <a:spLocks noChangeArrowheads="1"/>
            </p:cNvSpPr>
            <p:nvPr/>
          </p:nvSpPr>
          <p:spPr bwMode="auto">
            <a:xfrm>
              <a:off x="734" y="2247"/>
              <a:ext cx="372"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SignalDictionaries</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3" name="Line 1508"/>
            <p:cNvSpPr>
              <a:spLocks noChangeShapeType="1"/>
            </p:cNvSpPr>
            <p:nvPr/>
          </p:nvSpPr>
          <p:spPr bwMode="auto">
            <a:xfrm>
              <a:off x="611"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4" name="Freeform 1509"/>
            <p:cNvSpPr>
              <a:spLocks/>
            </p:cNvSpPr>
            <p:nvPr/>
          </p:nvSpPr>
          <p:spPr bwMode="auto">
            <a:xfrm>
              <a:off x="611" y="2325"/>
              <a:ext cx="1162" cy="20"/>
            </a:xfrm>
            <a:custGeom>
              <a:avLst/>
              <a:gdLst>
                <a:gd name="T0" fmla="*/ 0 w 4544"/>
                <a:gd name="T1" fmla="*/ 0 h 80"/>
                <a:gd name="T2" fmla="*/ 2192 w 4544"/>
                <a:gd name="T3" fmla="*/ 0 h 80"/>
                <a:gd name="T4" fmla="*/ 2192 w 4544"/>
                <a:gd name="T5" fmla="*/ 0 h 80"/>
                <a:gd name="T6" fmla="*/ 2288 w 4544"/>
                <a:gd name="T7" fmla="*/ 80 h 80"/>
                <a:gd name="T8" fmla="*/ 2368 w 4544"/>
                <a:gd name="T9" fmla="*/ 0 h 80"/>
                <a:gd name="T10" fmla="*/ 2368 w 4544"/>
                <a:gd name="T11" fmla="*/ 0 h 80"/>
                <a:gd name="T12" fmla="*/ 4544 w 4544"/>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544" h="80">
                  <a:moveTo>
                    <a:pt x="0" y="0"/>
                  </a:moveTo>
                  <a:lnTo>
                    <a:pt x="2192" y="0"/>
                  </a:lnTo>
                  <a:cubicBezTo>
                    <a:pt x="2192" y="0"/>
                    <a:pt x="2192" y="0"/>
                    <a:pt x="2192" y="0"/>
                  </a:cubicBezTo>
                  <a:cubicBezTo>
                    <a:pt x="2192" y="48"/>
                    <a:pt x="2224" y="80"/>
                    <a:pt x="2288" y="80"/>
                  </a:cubicBezTo>
                  <a:cubicBezTo>
                    <a:pt x="2336" y="80"/>
                    <a:pt x="2368" y="48"/>
                    <a:pt x="2368" y="0"/>
                  </a:cubicBezTo>
                  <a:cubicBezTo>
                    <a:pt x="2368" y="0"/>
                    <a:pt x="2368" y="0"/>
                    <a:pt x="2368" y="0"/>
                  </a:cubicBezTo>
                  <a:lnTo>
                    <a:pt x="4544" y="0"/>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5" name="Line 1510"/>
            <p:cNvSpPr>
              <a:spLocks noChangeShapeType="1"/>
            </p:cNvSpPr>
            <p:nvPr/>
          </p:nvSpPr>
          <p:spPr bwMode="auto">
            <a:xfrm flipV="1">
              <a:off x="1773" y="2247"/>
              <a:ext cx="0" cy="78"/>
            </a:xfrm>
            <a:prstGeom prst="line">
              <a:avLst/>
            </a:prstGeom>
            <a:noFill/>
            <a:ln w="6350" cap="rnd">
              <a:solidFill>
                <a:srgbClr val="000000"/>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6" name="Freeform 1511"/>
            <p:cNvSpPr>
              <a:spLocks noEditPoints="1"/>
            </p:cNvSpPr>
            <p:nvPr/>
          </p:nvSpPr>
          <p:spPr bwMode="auto">
            <a:xfrm>
              <a:off x="587" y="2247"/>
              <a:ext cx="49" cy="61"/>
            </a:xfrm>
            <a:custGeom>
              <a:avLst/>
              <a:gdLst>
                <a:gd name="T0" fmla="*/ 24 w 49"/>
                <a:gd name="T1" fmla="*/ 0 h 61"/>
                <a:gd name="T2" fmla="*/ 0 w 49"/>
                <a:gd name="T3" fmla="*/ 61 h 61"/>
                <a:gd name="T4" fmla="*/ 24 w 49"/>
                <a:gd name="T5" fmla="*/ 0 h 61"/>
                <a:gd name="T6" fmla="*/ 49 w 49"/>
                <a:gd name="T7" fmla="*/ 61 h 61"/>
              </a:gdLst>
              <a:ahLst/>
              <a:cxnLst>
                <a:cxn ang="0">
                  <a:pos x="T0" y="T1"/>
                </a:cxn>
                <a:cxn ang="0">
                  <a:pos x="T2" y="T3"/>
                </a:cxn>
                <a:cxn ang="0">
                  <a:pos x="T4" y="T5"/>
                </a:cxn>
                <a:cxn ang="0">
                  <a:pos x="T6" y="T7"/>
                </a:cxn>
              </a:cxnLst>
              <a:rect l="0" t="0" r="r" b="b"/>
              <a:pathLst>
                <a:path w="49" h="61">
                  <a:moveTo>
                    <a:pt x="24" y="0"/>
                  </a:moveTo>
                  <a:lnTo>
                    <a:pt x="0" y="61"/>
                  </a:lnTo>
                  <a:moveTo>
                    <a:pt x="24" y="0"/>
                  </a:moveTo>
                  <a:lnTo>
                    <a:pt x="49" y="61"/>
                  </a:lnTo>
                </a:path>
              </a:pathLst>
            </a:custGeom>
            <a:noFill/>
            <a:ln w="6350" cap="rnd">
              <a:solidFill>
                <a:srgbClr val="000000"/>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1147" name="Rectangle 1512"/>
            <p:cNvSpPr>
              <a:spLocks noChangeArrowheads="1"/>
            </p:cNvSpPr>
            <p:nvPr/>
          </p:nvSpPr>
          <p:spPr bwMode="auto">
            <a:xfrm>
              <a:off x="644" y="2268"/>
              <a:ext cx="4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1</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1148" name="Rectangle 1513"/>
            <p:cNvSpPr>
              <a:spLocks noChangeArrowheads="1"/>
            </p:cNvSpPr>
            <p:nvPr/>
          </p:nvSpPr>
          <p:spPr bwMode="auto">
            <a:xfrm>
              <a:off x="1822" y="2268"/>
              <a:ext cx="86"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500" b="0" i="0" u="none" strike="noStrike" cap="none" normalizeH="0" baseline="0">
                  <a:ln>
                    <a:noFill/>
                  </a:ln>
                  <a:solidFill>
                    <a:srgbClr val="000000"/>
                  </a:solidFill>
                  <a:effectLst/>
                  <a:latin typeface="Arial" panose="020B0604020202020204" pitchFamily="34" charset="0"/>
                </a:rPr>
                <a:t>0..*</a:t>
              </a:r>
              <a:endParaRPr kumimoji="0" lang="de-DE" altLang="de-DE" sz="1800" b="0" i="0" u="none" strike="noStrike" cap="none" normalizeH="0" baseline="0">
                <a:ln>
                  <a:noFill/>
                </a:ln>
                <a:solidFill>
                  <a:schemeClr val="tx1"/>
                </a:solidFill>
                <a:effectLst/>
                <a:latin typeface="Arial" panose="020B0604020202020204" pitchFamily="34" charset="0"/>
              </a:endParaRPr>
            </a:p>
          </p:txBody>
        </p:sp>
      </p:grpSp>
      <p:cxnSp>
        <p:nvCxnSpPr>
          <p:cNvPr id="536" name="Gerade Verbindung mit Pfeil 535"/>
          <p:cNvCxnSpPr>
            <a:stCxn id="1247" idx="3"/>
            <a:endCxn id="527" idx="1"/>
          </p:cNvCxnSpPr>
          <p:nvPr/>
        </p:nvCxnSpPr>
        <p:spPr>
          <a:xfrm flipV="1">
            <a:off x="3013076" y="1198593"/>
            <a:ext cx="2195619" cy="190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p:txBody>
          <a:bodyPr/>
          <a:lstStyle/>
          <a:p>
            <a:r>
              <a:rPr lang="de-DE" dirty="0" err="1"/>
              <a:t>Overview</a:t>
            </a:r>
            <a:r>
              <a:rPr lang="de-DE" dirty="0"/>
              <a:t> </a:t>
            </a:r>
            <a:r>
              <a:rPr lang="de-DE" dirty="0" err="1"/>
              <a:t>of</a:t>
            </a:r>
            <a:r>
              <a:rPr lang="de-DE" dirty="0"/>
              <a:t> File </a:t>
            </a:r>
            <a:r>
              <a:rPr lang="de-DE" dirty="0" err="1"/>
              <a:t>Definitions</a:t>
            </a:r>
            <a:endParaRPr lang="de-DE" dirty="0"/>
          </a:p>
        </p:txBody>
      </p:sp>
      <p:grpSp>
        <p:nvGrpSpPr>
          <p:cNvPr id="13" name="Gruppieren 12"/>
          <p:cNvGrpSpPr/>
          <p:nvPr/>
        </p:nvGrpSpPr>
        <p:grpSpPr>
          <a:xfrm>
            <a:off x="5624253" y="2093550"/>
            <a:ext cx="876300" cy="1286263"/>
            <a:chOff x="5624253" y="2093550"/>
            <a:chExt cx="876300" cy="1286263"/>
          </a:xfrm>
        </p:grpSpPr>
        <p:pic>
          <p:nvPicPr>
            <p:cNvPr id="5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4253" y="209355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9" name="Textfeld 518"/>
            <p:cNvSpPr txBox="1"/>
            <p:nvPr/>
          </p:nvSpPr>
          <p:spPr>
            <a:xfrm>
              <a:off x="5858296" y="3164369"/>
              <a:ext cx="485710" cy="215444"/>
            </a:xfrm>
            <a:prstGeom prst="rect">
              <a:avLst/>
            </a:prstGeom>
            <a:noFill/>
          </p:spPr>
          <p:txBody>
            <a:bodyPr wrap="none" lIns="0" tIns="0" rIns="0" bIns="0" rtlCol="0">
              <a:spAutoFit/>
            </a:bodyPr>
            <a:lstStyle/>
            <a:p>
              <a:pPr>
                <a:spcBef>
                  <a:spcPts val="0"/>
                </a:spcBef>
              </a:pPr>
              <a:r>
                <a:rPr lang="en-US" sz="1400" dirty="0"/>
                <a:t>*.FMU</a:t>
              </a:r>
            </a:p>
          </p:txBody>
        </p:sp>
      </p:grpSp>
      <p:grpSp>
        <p:nvGrpSpPr>
          <p:cNvPr id="9" name="Gruppieren 8"/>
          <p:cNvGrpSpPr/>
          <p:nvPr/>
        </p:nvGrpSpPr>
        <p:grpSpPr>
          <a:xfrm>
            <a:off x="6542936" y="2956106"/>
            <a:ext cx="876300" cy="1269809"/>
            <a:chOff x="5624253" y="3456050"/>
            <a:chExt cx="876300" cy="1269809"/>
          </a:xfrm>
        </p:grpSpPr>
        <p:pic>
          <p:nvPicPr>
            <p:cNvPr id="5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4253" y="3456050"/>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5" name="Flussdiagramm: Prozess 514"/>
            <p:cNvSpPr/>
            <p:nvPr/>
          </p:nvSpPr>
          <p:spPr>
            <a:xfrm>
              <a:off x="5662921" y="3765442"/>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SSD</a:t>
              </a:r>
            </a:p>
          </p:txBody>
        </p:sp>
        <p:sp>
          <p:nvSpPr>
            <p:cNvPr id="516" name="Flussdiagramm: Prozess 515"/>
            <p:cNvSpPr/>
            <p:nvPr/>
          </p:nvSpPr>
          <p:spPr>
            <a:xfrm>
              <a:off x="5662921" y="397243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FMU</a:t>
              </a:r>
            </a:p>
          </p:txBody>
        </p:sp>
        <p:sp>
          <p:nvSpPr>
            <p:cNvPr id="517" name="Flussdiagramm: Prozess 516"/>
            <p:cNvSpPr/>
            <p:nvPr/>
          </p:nvSpPr>
          <p:spPr>
            <a:xfrm>
              <a:off x="5662921" y="418397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SSP</a:t>
              </a:r>
            </a:p>
          </p:txBody>
        </p:sp>
        <p:sp>
          <p:nvSpPr>
            <p:cNvPr id="520" name="Textfeld 519"/>
            <p:cNvSpPr txBox="1"/>
            <p:nvPr/>
          </p:nvSpPr>
          <p:spPr>
            <a:xfrm>
              <a:off x="5858295" y="4510415"/>
              <a:ext cx="480901" cy="215444"/>
            </a:xfrm>
            <a:prstGeom prst="rect">
              <a:avLst/>
            </a:prstGeom>
            <a:noFill/>
          </p:spPr>
          <p:txBody>
            <a:bodyPr wrap="none" lIns="0" tIns="0" rIns="0" bIns="0" rtlCol="0">
              <a:spAutoFit/>
            </a:bodyPr>
            <a:lstStyle/>
            <a:p>
              <a:pPr>
                <a:spcBef>
                  <a:spcPts val="0"/>
                </a:spcBef>
              </a:pPr>
              <a:r>
                <a:rPr lang="en-US" sz="1400" dirty="0"/>
                <a:t>*.SSP</a:t>
              </a:r>
            </a:p>
          </p:txBody>
        </p:sp>
      </p:grpSp>
      <p:grpSp>
        <p:nvGrpSpPr>
          <p:cNvPr id="4" name="Gruppieren 3"/>
          <p:cNvGrpSpPr/>
          <p:nvPr/>
        </p:nvGrpSpPr>
        <p:grpSpPr>
          <a:xfrm>
            <a:off x="7308304" y="841471"/>
            <a:ext cx="876300" cy="1269809"/>
            <a:chOff x="6266511" y="794946"/>
            <a:chExt cx="876300" cy="1269809"/>
          </a:xfrm>
        </p:grpSpPr>
        <p:pic>
          <p:nvPicPr>
            <p:cNvPr id="52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6511"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 name="Flussdiagramm: Prozess 521"/>
            <p:cNvSpPr/>
            <p:nvPr/>
          </p:nvSpPr>
          <p:spPr>
            <a:xfrm>
              <a:off x="6305179"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Map1</a:t>
              </a:r>
            </a:p>
          </p:txBody>
        </p:sp>
        <p:sp>
          <p:nvSpPr>
            <p:cNvPr id="523" name="Flussdiagramm: Prozess 522"/>
            <p:cNvSpPr/>
            <p:nvPr/>
          </p:nvSpPr>
          <p:spPr>
            <a:xfrm>
              <a:off x="6305179"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Map2</a:t>
              </a:r>
            </a:p>
          </p:txBody>
        </p:sp>
        <p:sp>
          <p:nvSpPr>
            <p:cNvPr id="524" name="Flussdiagramm: Prozess 523"/>
            <p:cNvSpPr/>
            <p:nvPr/>
          </p:nvSpPr>
          <p:spPr>
            <a:xfrm>
              <a:off x="6305179"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Trans</a:t>
              </a:r>
            </a:p>
          </p:txBody>
        </p:sp>
        <p:sp>
          <p:nvSpPr>
            <p:cNvPr id="525" name="Textfeld 524"/>
            <p:cNvSpPr txBox="1"/>
            <p:nvPr/>
          </p:nvSpPr>
          <p:spPr>
            <a:xfrm>
              <a:off x="6500553" y="1849311"/>
              <a:ext cx="452047" cy="215444"/>
            </a:xfrm>
            <a:prstGeom prst="rect">
              <a:avLst/>
            </a:prstGeom>
            <a:noFill/>
          </p:spPr>
          <p:txBody>
            <a:bodyPr wrap="none" lIns="0" tIns="0" rIns="0" bIns="0" rtlCol="0">
              <a:spAutoFit/>
            </a:bodyPr>
            <a:lstStyle/>
            <a:p>
              <a:pPr>
                <a:spcBef>
                  <a:spcPts val="0"/>
                </a:spcBef>
              </a:pPr>
              <a:r>
                <a:rPr lang="en-US" sz="1400" dirty="0"/>
                <a:t>*.SSM</a:t>
              </a:r>
            </a:p>
          </p:txBody>
        </p:sp>
      </p:grpSp>
      <p:cxnSp>
        <p:nvCxnSpPr>
          <p:cNvPr id="532" name="Gerade Verbindung mit Pfeil 531"/>
          <p:cNvCxnSpPr>
            <a:stCxn id="1446" idx="3"/>
            <a:endCxn id="518" idx="1"/>
          </p:cNvCxnSpPr>
          <p:nvPr/>
        </p:nvCxnSpPr>
        <p:spPr>
          <a:xfrm flipV="1">
            <a:off x="3997326" y="2636475"/>
            <a:ext cx="1626927" cy="654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4" name="Gerade Verbindung mit Pfeil 533"/>
          <p:cNvCxnSpPr>
            <a:cxnSpLocks/>
            <a:endCxn id="514" idx="1"/>
          </p:cNvCxnSpPr>
          <p:nvPr/>
        </p:nvCxnSpPr>
        <p:spPr>
          <a:xfrm>
            <a:off x="3989388" y="3441395"/>
            <a:ext cx="2553548" cy="57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502" name="Gruppieren 501"/>
          <p:cNvGrpSpPr/>
          <p:nvPr/>
        </p:nvGrpSpPr>
        <p:grpSpPr>
          <a:xfrm>
            <a:off x="4939215" y="3550262"/>
            <a:ext cx="876300" cy="1269809"/>
            <a:chOff x="4867596" y="794946"/>
            <a:chExt cx="876300" cy="1269809"/>
          </a:xfrm>
        </p:grpSpPr>
        <p:pic>
          <p:nvPicPr>
            <p:cNvPr id="5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596" y="794946"/>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4" name="Flussdiagramm: Prozess 503"/>
            <p:cNvSpPr/>
            <p:nvPr/>
          </p:nvSpPr>
          <p:spPr>
            <a:xfrm>
              <a:off x="4906264" y="131133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Sig2</a:t>
              </a:r>
            </a:p>
          </p:txBody>
        </p:sp>
        <p:sp>
          <p:nvSpPr>
            <p:cNvPr id="505" name="Flussdiagramm: Prozess 504"/>
            <p:cNvSpPr/>
            <p:nvPr/>
          </p:nvSpPr>
          <p:spPr>
            <a:xfrm>
              <a:off x="4906264" y="1104338"/>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Sig1</a:t>
              </a:r>
            </a:p>
          </p:txBody>
        </p:sp>
        <p:sp>
          <p:nvSpPr>
            <p:cNvPr id="506" name="Flussdiagramm: Prozess 505"/>
            <p:cNvSpPr/>
            <p:nvPr/>
          </p:nvSpPr>
          <p:spPr>
            <a:xfrm>
              <a:off x="4906264" y="15228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a:solidFill>
                    <a:schemeClr val="bg1"/>
                  </a:solidFill>
                  <a:latin typeface="Arial" pitchFamily="34" charset="0"/>
                  <a:cs typeface="Arial" pitchFamily="34" charset="0"/>
                </a:rPr>
                <a:t>Sig…</a:t>
              </a:r>
            </a:p>
          </p:txBody>
        </p:sp>
        <p:sp>
          <p:nvSpPr>
            <p:cNvPr id="507" name="Textfeld 506"/>
            <p:cNvSpPr txBox="1"/>
            <p:nvPr/>
          </p:nvSpPr>
          <p:spPr>
            <a:xfrm>
              <a:off x="5101638" y="1849311"/>
              <a:ext cx="395942" cy="215444"/>
            </a:xfrm>
            <a:prstGeom prst="rect">
              <a:avLst/>
            </a:prstGeom>
            <a:noFill/>
          </p:spPr>
          <p:txBody>
            <a:bodyPr wrap="none" lIns="0" tIns="0" rIns="0" bIns="0" rtlCol="0">
              <a:spAutoFit/>
            </a:bodyPr>
            <a:lstStyle/>
            <a:p>
              <a:pPr>
                <a:spcBef>
                  <a:spcPts val="0"/>
                </a:spcBef>
              </a:pPr>
              <a:r>
                <a:rPr lang="en-US" sz="1400" dirty="0"/>
                <a:t>*.SSB</a:t>
              </a:r>
            </a:p>
          </p:txBody>
        </p:sp>
      </p:grpSp>
      <p:cxnSp>
        <p:nvCxnSpPr>
          <p:cNvPr id="508" name="Gerade Verbindung mit Pfeil 507"/>
          <p:cNvCxnSpPr>
            <a:cxnSpLocks/>
            <a:endCxn id="503" idx="1"/>
          </p:cNvCxnSpPr>
          <p:nvPr/>
        </p:nvCxnSpPr>
        <p:spPr>
          <a:xfrm>
            <a:off x="1270001" y="3409556"/>
            <a:ext cx="3669214" cy="6836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0"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421563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0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List of features</a:t>
            </a:r>
          </a:p>
        </p:txBody>
      </p:sp>
      <p:sp>
        <p:nvSpPr>
          <p:cNvPr id="3" name="Fußzeilenplatzhalter 2"/>
          <p:cNvSpPr>
            <a:spLocks noGrp="1"/>
          </p:cNvSpPr>
          <p:nvPr>
            <p:ph type="ftr" sz="quarter" idx="10"/>
          </p:nvPr>
        </p:nvSpPr>
        <p:spPr/>
        <p:txBody>
          <a:bodyPr/>
          <a:lstStyle/>
          <a:p>
            <a:r>
              <a:rPr lang="en-US"/>
              <a:t>MA-Project “System Structure and Parameterization” – Current Status</a:t>
            </a:r>
          </a:p>
          <a:p>
            <a:r>
              <a:rPr lang="en-US" sz="1050"/>
              <a:t>– FMI User Meeting, Prague 2017-05-15</a:t>
            </a:r>
            <a:endParaRPr lang="en-US" sz="1050" dirty="0"/>
          </a:p>
        </p:txBody>
      </p:sp>
      <p:sp>
        <p:nvSpPr>
          <p:cNvPr id="4" name="Inhaltsplatzhalter 3"/>
          <p:cNvSpPr>
            <a:spLocks noGrp="1"/>
          </p:cNvSpPr>
          <p:nvPr>
            <p:ph idx="1"/>
          </p:nvPr>
        </p:nvSpPr>
        <p:spPr/>
        <p:txBody>
          <a:bodyPr/>
          <a:lstStyle/>
          <a:p>
            <a:r>
              <a:rPr lang="en-US" sz="2000" dirty="0"/>
              <a:t>Hierarchical description of systems of connected components</a:t>
            </a:r>
          </a:p>
          <a:p>
            <a:r>
              <a:rPr lang="en-US" sz="2000" dirty="0"/>
              <a:t>Components: FMUs and external SSPs/SSDs, extensible to models, …</a:t>
            </a:r>
          </a:p>
          <a:p>
            <a:r>
              <a:rPr lang="en-US" sz="2000" dirty="0"/>
              <a:t>Parameter bindings both at component and system-level,</a:t>
            </a:r>
            <a:br>
              <a:rPr lang="en-US" sz="2000" dirty="0"/>
            </a:br>
            <a:r>
              <a:rPr lang="en-US" sz="2000" dirty="0"/>
              <a:t>including transformations and name/unit-mapping</a:t>
            </a:r>
          </a:p>
          <a:p>
            <a:r>
              <a:rPr lang="en-US" sz="2000" dirty="0"/>
              <a:t>Signal dictionaries support cross-hierarchical data pools (</a:t>
            </a:r>
            <a:r>
              <a:rPr lang="en-US" sz="2000" dirty="0" err="1"/>
              <a:t>e.g</a:t>
            </a:r>
            <a:r>
              <a:rPr lang="en-US" sz="2000" dirty="0"/>
              <a:t> for busses)</a:t>
            </a:r>
          </a:p>
          <a:p>
            <a:r>
              <a:rPr lang="en-US" sz="2000" dirty="0"/>
              <a:t>Packaging of SSDs, FMUs, Parameters, … into one bundle (SSP)</a:t>
            </a:r>
          </a:p>
          <a:p>
            <a:r>
              <a:rPr lang="en-US" sz="2000" dirty="0"/>
              <a:t>Light-weight support for variant handling at SSP level</a:t>
            </a:r>
            <a:br>
              <a:rPr lang="en-US" sz="2000" dirty="0"/>
            </a:br>
            <a:r>
              <a:rPr lang="en-US" sz="2000" dirty="0"/>
              <a:t>(multiple SSDs sharing components, parameters, resources)</a:t>
            </a:r>
          </a:p>
          <a:p>
            <a:r>
              <a:rPr lang="en-US" sz="2000" dirty="0"/>
              <a:t>Optional exchange of graphical information (similar display across tools)</a:t>
            </a:r>
          </a:p>
          <a:p>
            <a:r>
              <a:rPr lang="en-US" sz="2000" dirty="0"/>
              <a:t>URI references to all resources: Integration with other systems via URIs</a:t>
            </a:r>
          </a:p>
        </p:txBody>
      </p:sp>
    </p:spTree>
    <p:extLst>
      <p:ext uri="{BB962C8B-B14F-4D97-AF65-F5344CB8AC3E}">
        <p14:creationId xmlns:p14="http://schemas.microsoft.com/office/powerpoint/2010/main" val="1979727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fontScale="90000"/>
          </a:bodyPr>
          <a:lstStyle/>
          <a:p>
            <a:r>
              <a:rPr lang="en-US" altLang="ja-JP" noProof="0" dirty="0"/>
              <a:t>Parameter Handling with Simulation Data Management Systems and Authoring Tools</a:t>
            </a:r>
            <a:endParaRPr lang="en-US" noProof="0" dirty="0"/>
          </a:p>
        </p:txBody>
      </p:sp>
      <p:sp>
        <p:nvSpPr>
          <p:cNvPr id="14" name="Inhaltsplatzhalter 13"/>
          <p:cNvSpPr>
            <a:spLocks noGrp="1"/>
          </p:cNvSpPr>
          <p:nvPr>
            <p:ph idx="1"/>
          </p:nvPr>
        </p:nvSpPr>
        <p:spPr/>
        <p:txBody>
          <a:bodyPr>
            <a:noAutofit/>
          </a:bodyPr>
          <a:lstStyle/>
          <a:p>
            <a:r>
              <a:rPr lang="en-US" altLang="ja-JP" noProof="0" dirty="0"/>
              <a:t>Results from workshop with SDM vendors:</a:t>
            </a:r>
          </a:p>
          <a:p>
            <a:pPr lvl="1">
              <a:spcBef>
                <a:spcPts val="300"/>
              </a:spcBef>
            </a:pPr>
            <a:r>
              <a:rPr lang="en-US" altLang="ja-JP" noProof="0" dirty="0"/>
              <a:t>Direct connection between SDM </a:t>
            </a:r>
            <a:r>
              <a:rPr lang="en-US" altLang="ja-JP" dirty="0"/>
              <a:t>and authoring tools </a:t>
            </a:r>
            <a:r>
              <a:rPr lang="en-US" altLang="ja-JP" noProof="0" dirty="0"/>
              <a:t>is not the preferred way</a:t>
            </a:r>
          </a:p>
          <a:p>
            <a:pPr lvl="1">
              <a:spcBef>
                <a:spcPts val="300"/>
              </a:spcBef>
            </a:pPr>
            <a:r>
              <a:rPr lang="en-US" altLang="ja-JP" noProof="0" dirty="0"/>
              <a:t>Parameter and system structure exchange could be done via file transfer (SSP standard)</a:t>
            </a:r>
          </a:p>
          <a:p>
            <a:pPr lvl="1">
              <a:spcBef>
                <a:spcPts val="300"/>
              </a:spcBef>
            </a:pPr>
            <a:r>
              <a:rPr lang="en-US" altLang="ja-JP" dirty="0"/>
              <a:t>Further measures will be taken to make a proof of concept</a:t>
            </a:r>
          </a:p>
        </p:txBody>
      </p:sp>
      <p:sp>
        <p:nvSpPr>
          <p:cNvPr id="19"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3973979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fontScale="90000"/>
          </a:bodyPr>
          <a:lstStyle/>
          <a:p>
            <a:r>
              <a:rPr lang="en-US" altLang="ja-JP" dirty="0"/>
              <a:t>Integration of FMUs for SIL &amp; HIL </a:t>
            </a:r>
            <a:r>
              <a:rPr lang="en-US" dirty="0"/>
              <a:t>with SSP: Reuse of the System Structure</a:t>
            </a:r>
          </a:p>
        </p:txBody>
      </p:sp>
      <p:sp>
        <p:nvSpPr>
          <p:cNvPr id="14" name="Inhaltsplatzhalter 13"/>
          <p:cNvSpPr>
            <a:spLocks noGrp="1"/>
          </p:cNvSpPr>
          <p:nvPr>
            <p:ph idx="1"/>
          </p:nvPr>
        </p:nvSpPr>
        <p:spPr>
          <a:xfrm>
            <a:off x="457199" y="1059582"/>
            <a:ext cx="2962673" cy="3600400"/>
          </a:xfrm>
        </p:spPr>
        <p:txBody>
          <a:bodyPr>
            <a:noAutofit/>
          </a:bodyPr>
          <a:lstStyle/>
          <a:p>
            <a:r>
              <a:rPr lang="en-US" altLang="ja-JP" sz="2000" dirty="0"/>
              <a:t>The System Structure defined for SIL can be reused for HIL testing</a:t>
            </a:r>
          </a:p>
          <a:p>
            <a:r>
              <a:rPr lang="en-US" altLang="ja-JP" sz="2000" dirty="0"/>
              <a:t>It becomes possible to reuse more models, configurations, tests, layouts and parameters</a:t>
            </a:r>
          </a:p>
          <a:p>
            <a:r>
              <a:rPr lang="en-US" altLang="ja-JP" sz="2000" dirty="0"/>
              <a:t>A Data Management tool controls the lifecycle of the SSP</a:t>
            </a:r>
          </a:p>
          <a:p>
            <a:endParaRPr lang="en-US" altLang="ja-JP" sz="2000" dirty="0"/>
          </a:p>
        </p:txBody>
      </p:sp>
      <p:grpSp>
        <p:nvGrpSpPr>
          <p:cNvPr id="2" name="Gruppieren 1"/>
          <p:cNvGrpSpPr/>
          <p:nvPr/>
        </p:nvGrpSpPr>
        <p:grpSpPr>
          <a:xfrm>
            <a:off x="3203848" y="987574"/>
            <a:ext cx="5819675" cy="3514574"/>
            <a:chOff x="3203848" y="987574"/>
            <a:chExt cx="5819675" cy="3514574"/>
          </a:xfrm>
        </p:grpSpPr>
        <p:sp>
          <p:nvSpPr>
            <p:cNvPr id="56" name="Rechteck 55"/>
            <p:cNvSpPr/>
            <p:nvPr/>
          </p:nvSpPr>
          <p:spPr>
            <a:xfrm>
              <a:off x="7000235" y="2943620"/>
              <a:ext cx="1951280" cy="369332"/>
            </a:xfrm>
            <a:prstGeom prst="rect">
              <a:avLst/>
            </a:prstGeom>
          </p:spPr>
          <p:txBody>
            <a:bodyPr wrap="square">
              <a:spAutoFit/>
            </a:bodyPr>
            <a:lstStyle/>
            <a:p>
              <a:pPr algn="ctr" eaLnBrk="0" hangingPunct="0"/>
              <a:r>
                <a:rPr lang="en-US" sz="1800" b="1" dirty="0">
                  <a:solidFill>
                    <a:srgbClr val="474749"/>
                  </a:solidFill>
                  <a:latin typeface="Helvetica" pitchFamily="34" charset="0"/>
                </a:rPr>
                <a:t>HIL Integration</a:t>
              </a:r>
            </a:p>
          </p:txBody>
        </p:sp>
        <p:pic>
          <p:nvPicPr>
            <p:cNvPr id="57" name="Grafik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3953" y="3321692"/>
              <a:ext cx="2149570" cy="1143388"/>
            </a:xfrm>
            <a:prstGeom prst="rect">
              <a:avLst/>
            </a:prstGeom>
            <a:ln>
              <a:solidFill>
                <a:schemeClr val="tx1"/>
              </a:solidFill>
            </a:ln>
          </p:spPr>
        </p:pic>
        <p:pic>
          <p:nvPicPr>
            <p:cNvPr id="58" name="Grafik 57"/>
            <p:cNvPicPr>
              <a:picLocks noChangeAspect="1"/>
            </p:cNvPicPr>
            <p:nvPr/>
          </p:nvPicPr>
          <p:blipFill>
            <a:blip r:embed="rId4"/>
            <a:stretch>
              <a:fillRect/>
            </a:stretch>
          </p:blipFill>
          <p:spPr>
            <a:xfrm>
              <a:off x="4758806" y="1330272"/>
              <a:ext cx="2475187" cy="1191466"/>
            </a:xfrm>
            <a:prstGeom prst="rect">
              <a:avLst/>
            </a:prstGeom>
          </p:spPr>
        </p:pic>
        <p:sp>
          <p:nvSpPr>
            <p:cNvPr id="59" name="Textfeld 58"/>
            <p:cNvSpPr txBox="1"/>
            <p:nvPr/>
          </p:nvSpPr>
          <p:spPr>
            <a:xfrm>
              <a:off x="5473149" y="2185894"/>
              <a:ext cx="1715470" cy="307777"/>
            </a:xfrm>
            <a:prstGeom prst="rect">
              <a:avLst/>
            </a:prstGeom>
            <a:solidFill>
              <a:schemeClr val="bg1"/>
            </a:solidFill>
          </p:spPr>
          <p:txBody>
            <a:bodyPr wrap="none" rtlCol="0">
              <a:spAutoFit/>
            </a:bodyPr>
            <a:lstStyle/>
            <a:p>
              <a:pPr algn="r"/>
              <a:r>
                <a:rPr lang="en-US" sz="1400" b="1" i="1" dirty="0">
                  <a:solidFill>
                    <a:schemeClr val="accent3">
                      <a:lumMod val="50000"/>
                    </a:schemeClr>
                  </a:solidFill>
                </a:rPr>
                <a:t>Model Management</a:t>
              </a:r>
            </a:p>
          </p:txBody>
        </p:sp>
        <p:sp>
          <p:nvSpPr>
            <p:cNvPr id="60" name="Textfeld 59"/>
            <p:cNvSpPr txBox="1"/>
            <p:nvPr/>
          </p:nvSpPr>
          <p:spPr>
            <a:xfrm>
              <a:off x="7517155" y="4125583"/>
              <a:ext cx="1487907" cy="307777"/>
            </a:xfrm>
            <a:prstGeom prst="rect">
              <a:avLst/>
            </a:prstGeom>
            <a:solidFill>
              <a:schemeClr val="bg1"/>
            </a:solidFill>
          </p:spPr>
          <p:txBody>
            <a:bodyPr wrap="none" rtlCol="0">
              <a:spAutoFit/>
            </a:bodyPr>
            <a:lstStyle/>
            <a:p>
              <a:pPr algn="r"/>
              <a:r>
                <a:rPr lang="en-US" sz="1400" b="1" i="1" dirty="0">
                  <a:solidFill>
                    <a:schemeClr val="accent3">
                      <a:lumMod val="50000"/>
                    </a:schemeClr>
                  </a:solidFill>
                </a:rPr>
                <a:t>HIL Configuration</a:t>
              </a:r>
            </a:p>
          </p:txBody>
        </p:sp>
        <p:sp>
          <p:nvSpPr>
            <p:cNvPr id="61" name="Rechteck 60"/>
            <p:cNvSpPr/>
            <p:nvPr/>
          </p:nvSpPr>
          <p:spPr>
            <a:xfrm>
              <a:off x="3203848" y="2916986"/>
              <a:ext cx="1999131" cy="369332"/>
            </a:xfrm>
            <a:prstGeom prst="rect">
              <a:avLst/>
            </a:prstGeom>
          </p:spPr>
          <p:txBody>
            <a:bodyPr wrap="square">
              <a:spAutoFit/>
            </a:bodyPr>
            <a:lstStyle/>
            <a:p>
              <a:pPr algn="ctr" eaLnBrk="0" hangingPunct="0"/>
              <a:r>
                <a:rPr lang="en-US" sz="1800" b="1" dirty="0">
                  <a:solidFill>
                    <a:srgbClr val="474749"/>
                  </a:solidFill>
                  <a:latin typeface="Helvetica" pitchFamily="34" charset="0"/>
                </a:rPr>
                <a:t>SIL Integration</a:t>
              </a:r>
            </a:p>
          </p:txBody>
        </p:sp>
        <p:sp>
          <p:nvSpPr>
            <p:cNvPr id="62" name="Rechteck 61"/>
            <p:cNvSpPr/>
            <p:nvPr/>
          </p:nvSpPr>
          <p:spPr>
            <a:xfrm>
              <a:off x="4861447" y="987574"/>
              <a:ext cx="2280811" cy="369332"/>
            </a:xfrm>
            <a:prstGeom prst="rect">
              <a:avLst/>
            </a:prstGeom>
          </p:spPr>
          <p:txBody>
            <a:bodyPr wrap="square">
              <a:spAutoFit/>
            </a:bodyPr>
            <a:lstStyle/>
            <a:p>
              <a:pPr algn="ctr" eaLnBrk="0" hangingPunct="0"/>
              <a:r>
                <a:rPr lang="en-US" sz="1800" b="1" dirty="0">
                  <a:solidFill>
                    <a:srgbClr val="474749"/>
                  </a:solidFill>
                  <a:latin typeface="Helvetica" pitchFamily="34" charset="0"/>
                </a:rPr>
                <a:t>Data Management</a:t>
              </a:r>
            </a:p>
          </p:txBody>
        </p:sp>
        <p:sp>
          <p:nvSpPr>
            <p:cNvPr id="63" name="Textfeld 7"/>
            <p:cNvSpPr txBox="1">
              <a:spLocks noChangeArrowheads="1"/>
            </p:cNvSpPr>
            <p:nvPr/>
          </p:nvSpPr>
          <p:spPr bwMode="auto">
            <a:xfrm>
              <a:off x="5775522" y="4224336"/>
              <a:ext cx="5953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r>
                <a:rPr lang="en-US" altLang="de-DE" dirty="0"/>
                <a:t>*.SSP</a:t>
              </a:r>
            </a:p>
          </p:txBody>
        </p:sp>
        <p:cxnSp>
          <p:nvCxnSpPr>
            <p:cNvPr id="64" name="Gerade Verbindung mit Pfeil 63"/>
            <p:cNvCxnSpPr/>
            <p:nvPr/>
          </p:nvCxnSpPr>
          <p:spPr>
            <a:xfrm flipH="1">
              <a:off x="6014589" y="2538627"/>
              <a:ext cx="13690" cy="612932"/>
            </a:xfrm>
            <a:prstGeom prst="straightConnector1">
              <a:avLst/>
            </a:prstGeom>
            <a:noFill/>
            <a:ln w="50800" cap="rnd">
              <a:solidFill>
                <a:schemeClr val="accent2"/>
              </a:solidFill>
              <a:round/>
              <a:headEnd type="triangle" w="lg" len="lg"/>
              <a:tailEnd type="triangle" w="lg" len="lg"/>
            </a:ln>
          </p:spPr>
        </p:cxnSp>
        <p:cxnSp>
          <p:nvCxnSpPr>
            <p:cNvPr id="65" name="Gerade Verbindung mit Pfeil 64"/>
            <p:cNvCxnSpPr/>
            <p:nvPr/>
          </p:nvCxnSpPr>
          <p:spPr>
            <a:xfrm flipH="1">
              <a:off x="5202979" y="3518102"/>
              <a:ext cx="357540" cy="15444"/>
            </a:xfrm>
            <a:prstGeom prst="straightConnector1">
              <a:avLst/>
            </a:prstGeom>
            <a:noFill/>
            <a:ln w="50800" cap="rnd">
              <a:solidFill>
                <a:schemeClr val="accent2"/>
              </a:solidFill>
              <a:round/>
              <a:headEnd type="none" w="lg" len="lg"/>
              <a:tailEnd type="triangle" w="lg" len="lg"/>
            </a:ln>
          </p:spPr>
        </p:cxnSp>
        <p:cxnSp>
          <p:nvCxnSpPr>
            <p:cNvPr id="66" name="Gerade Verbindung mit Pfeil 65"/>
            <p:cNvCxnSpPr/>
            <p:nvPr/>
          </p:nvCxnSpPr>
          <p:spPr>
            <a:xfrm flipV="1">
              <a:off x="6488047" y="3536042"/>
              <a:ext cx="358773" cy="7722"/>
            </a:xfrm>
            <a:prstGeom prst="straightConnector1">
              <a:avLst/>
            </a:prstGeom>
            <a:noFill/>
            <a:ln w="50800" cap="rnd">
              <a:solidFill>
                <a:schemeClr val="accent2"/>
              </a:solidFill>
              <a:round/>
              <a:headEnd type="none" w="lg" len="lg"/>
              <a:tailEnd type="triangle" w="lg" len="lg"/>
            </a:ln>
          </p:spPr>
        </p:cxnSp>
        <p:pic>
          <p:nvPicPr>
            <p:cNvPr id="69" name="Picture 2" descr="\\10.1.2.13\info\GernotD\usr\VEOS_Player_Webinar.jpg"/>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3848" y="3310522"/>
              <a:ext cx="1984743" cy="1169590"/>
            </a:xfrm>
            <a:prstGeom prst="rect">
              <a:avLst/>
            </a:prstGeom>
            <a:ln>
              <a:solidFill>
                <a:schemeClr val="tx1"/>
              </a:solidFill>
            </a:ln>
            <a:extLst>
              <a:ext uri="{909E8E84-426E-40DD-AFC4-6F175D3DCCD1}">
                <a14:hiddenFill xmlns:a14="http://schemas.microsoft.com/office/drawing/2010/main">
                  <a:solidFill>
                    <a:srgbClr val="FFFFFF"/>
                  </a:solidFill>
                </a14:hiddenFill>
              </a:ext>
            </a:extLst>
          </p:spPr>
        </p:pic>
        <p:grpSp>
          <p:nvGrpSpPr>
            <p:cNvPr id="70" name="Gruppieren 69"/>
            <p:cNvGrpSpPr/>
            <p:nvPr/>
          </p:nvGrpSpPr>
          <p:grpSpPr>
            <a:xfrm>
              <a:off x="5577809" y="3159498"/>
              <a:ext cx="883106" cy="1095682"/>
              <a:chOff x="1718032" y="2655152"/>
              <a:chExt cx="1068387" cy="1325562"/>
            </a:xfrm>
          </p:grpSpPr>
          <p:pic>
            <p:nvPicPr>
              <p:cNvPr id="7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8032" y="2655152"/>
                <a:ext cx="1068387" cy="132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Textfeld 72"/>
              <p:cNvSpPr txBox="1">
                <a:spLocks noChangeArrowheads="1"/>
              </p:cNvSpPr>
              <p:nvPr/>
            </p:nvSpPr>
            <p:spPr bwMode="auto">
              <a:xfrm>
                <a:off x="1760894" y="3025039"/>
                <a:ext cx="808038" cy="33511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ctr"/>
                <a:r>
                  <a:rPr lang="en-US" altLang="de-DE" dirty="0">
                    <a:solidFill>
                      <a:schemeClr val="bg1"/>
                    </a:solidFill>
                  </a:rPr>
                  <a:t>SSD</a:t>
                </a:r>
              </a:p>
            </p:txBody>
          </p:sp>
          <p:sp>
            <p:nvSpPr>
              <p:cNvPr id="74" name="Textfeld 73"/>
              <p:cNvSpPr txBox="1">
                <a:spLocks noChangeArrowheads="1"/>
              </p:cNvSpPr>
              <p:nvPr/>
            </p:nvSpPr>
            <p:spPr bwMode="auto">
              <a:xfrm>
                <a:off x="1759307" y="3280627"/>
                <a:ext cx="808037" cy="33511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ctr"/>
                <a:r>
                  <a:rPr lang="en-US" altLang="de-DE" dirty="0">
                    <a:solidFill>
                      <a:schemeClr val="bg1"/>
                    </a:solidFill>
                  </a:rPr>
                  <a:t>FMU</a:t>
                </a:r>
              </a:p>
            </p:txBody>
          </p:sp>
          <p:sp>
            <p:nvSpPr>
              <p:cNvPr id="75" name="Textfeld 74"/>
              <p:cNvSpPr txBox="1">
                <a:spLocks noChangeArrowheads="1"/>
              </p:cNvSpPr>
              <p:nvPr/>
            </p:nvSpPr>
            <p:spPr bwMode="auto">
              <a:xfrm>
                <a:off x="1759307" y="3599288"/>
                <a:ext cx="808037" cy="33511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algn="ctr"/>
                <a:r>
                  <a:rPr lang="en-US" altLang="de-DE" dirty="0">
                    <a:solidFill>
                      <a:schemeClr val="bg1"/>
                    </a:solidFill>
                  </a:rPr>
                  <a:t>SSP</a:t>
                </a:r>
              </a:p>
            </p:txBody>
          </p:sp>
        </p:grpSp>
        <p:sp>
          <p:nvSpPr>
            <p:cNvPr id="71" name="Textfeld 70"/>
            <p:cNvSpPr txBox="1"/>
            <p:nvPr/>
          </p:nvSpPr>
          <p:spPr>
            <a:xfrm>
              <a:off x="3647478" y="4129093"/>
              <a:ext cx="1497525" cy="307777"/>
            </a:xfrm>
            <a:prstGeom prst="rect">
              <a:avLst/>
            </a:prstGeom>
            <a:solidFill>
              <a:schemeClr val="bg1"/>
            </a:solidFill>
          </p:spPr>
          <p:txBody>
            <a:bodyPr wrap="none" rtlCol="0">
              <a:spAutoFit/>
            </a:bodyPr>
            <a:lstStyle/>
            <a:p>
              <a:pPr algn="r"/>
              <a:r>
                <a:rPr lang="en-US" sz="1400" b="1" i="1" dirty="0">
                  <a:solidFill>
                    <a:schemeClr val="accent3">
                      <a:lumMod val="50000"/>
                    </a:schemeClr>
                  </a:solidFill>
                </a:rPr>
                <a:t>SIL Configuration </a:t>
              </a:r>
            </a:p>
          </p:txBody>
        </p:sp>
        <p:cxnSp>
          <p:nvCxnSpPr>
            <p:cNvPr id="26" name="Gerade Verbindung mit Pfeil 25"/>
            <p:cNvCxnSpPr/>
            <p:nvPr/>
          </p:nvCxnSpPr>
          <p:spPr>
            <a:xfrm flipH="1">
              <a:off x="3993633" y="2028028"/>
              <a:ext cx="662944" cy="888958"/>
            </a:xfrm>
            <a:prstGeom prst="straightConnector1">
              <a:avLst/>
            </a:prstGeom>
            <a:noFill/>
            <a:ln w="50800" cap="rnd">
              <a:solidFill>
                <a:schemeClr val="accent2"/>
              </a:solidFill>
              <a:round/>
              <a:headEnd type="triangle" w="lg" len="lg"/>
              <a:tailEnd type="triangle" w="lg" len="lg"/>
            </a:ln>
          </p:spPr>
        </p:cxnSp>
        <p:cxnSp>
          <p:nvCxnSpPr>
            <p:cNvPr id="27" name="Gerade Verbindung mit Pfeil 26"/>
            <p:cNvCxnSpPr/>
            <p:nvPr/>
          </p:nvCxnSpPr>
          <p:spPr>
            <a:xfrm>
              <a:off x="7327813" y="1997827"/>
              <a:ext cx="620925" cy="937053"/>
            </a:xfrm>
            <a:prstGeom prst="straightConnector1">
              <a:avLst/>
            </a:prstGeom>
            <a:noFill/>
            <a:ln w="50800" cap="rnd">
              <a:solidFill>
                <a:schemeClr val="accent2"/>
              </a:solidFill>
              <a:round/>
              <a:headEnd type="triangle" w="lg" len="lg"/>
              <a:tailEnd type="triangle" w="lg" len="lg"/>
            </a:ln>
          </p:spPr>
        </p:cxnSp>
      </p:grpSp>
      <p:sp>
        <p:nvSpPr>
          <p:cNvPr id="28"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38203788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Potential further work</a:t>
            </a:r>
            <a:endParaRPr lang="en-US" noProof="0" dirty="0"/>
          </a:p>
        </p:txBody>
      </p:sp>
      <p:sp>
        <p:nvSpPr>
          <p:cNvPr id="14" name="Inhaltsplatzhalter 13"/>
          <p:cNvSpPr>
            <a:spLocks noGrp="1"/>
          </p:cNvSpPr>
          <p:nvPr>
            <p:ph idx="1"/>
          </p:nvPr>
        </p:nvSpPr>
        <p:spPr/>
        <p:txBody>
          <a:bodyPr>
            <a:normAutofit fontScale="85000" lnSpcReduction="20000"/>
          </a:bodyPr>
          <a:lstStyle/>
          <a:p>
            <a:r>
              <a:rPr lang="de-DE" dirty="0"/>
              <a:t>Components </a:t>
            </a:r>
            <a:r>
              <a:rPr lang="de-DE" dirty="0" err="1"/>
              <a:t>can</a:t>
            </a:r>
            <a:r>
              <a:rPr lang="de-DE" dirty="0"/>
              <a:t> </a:t>
            </a:r>
            <a:r>
              <a:rPr lang="de-DE" dirty="0" err="1"/>
              <a:t>support</a:t>
            </a:r>
            <a:r>
              <a:rPr lang="de-DE" dirty="0"/>
              <a:t> </a:t>
            </a:r>
            <a:r>
              <a:rPr lang="de-DE" dirty="0" err="1"/>
              <a:t>more</a:t>
            </a:r>
            <a:r>
              <a:rPr lang="de-DE" dirty="0"/>
              <a:t> </a:t>
            </a:r>
            <a:r>
              <a:rPr lang="de-DE" dirty="0" err="1"/>
              <a:t>than</a:t>
            </a:r>
            <a:r>
              <a:rPr lang="de-DE" dirty="0"/>
              <a:t> FMUs/SSPs:</a:t>
            </a:r>
          </a:p>
          <a:p>
            <a:pPr lvl="1"/>
            <a:r>
              <a:rPr lang="de-DE" dirty="0"/>
              <a:t>New ADAS Sensor Interfaces </a:t>
            </a:r>
            <a:r>
              <a:rPr lang="de-DE" dirty="0" err="1"/>
              <a:t>currently</a:t>
            </a:r>
            <a:r>
              <a:rPr lang="de-DE" dirty="0"/>
              <a:t> in </a:t>
            </a:r>
            <a:r>
              <a:rPr lang="de-DE" dirty="0" err="1"/>
              <a:t>development</a:t>
            </a:r>
            <a:r>
              <a:rPr lang="de-DE" dirty="0"/>
              <a:t> (</a:t>
            </a:r>
            <a:r>
              <a:rPr lang="de-DE" dirty="0" err="1"/>
              <a:t>Object</a:t>
            </a:r>
            <a:r>
              <a:rPr lang="de-DE" dirty="0"/>
              <a:t> Lists)</a:t>
            </a:r>
          </a:p>
          <a:p>
            <a:r>
              <a:rPr lang="en-US" altLang="ja-JP" dirty="0"/>
              <a:t>Open Issues in SSP</a:t>
            </a:r>
            <a:endParaRPr lang="en-US" altLang="ja-JP" noProof="0" dirty="0"/>
          </a:p>
          <a:p>
            <a:pPr lvl="1"/>
            <a:r>
              <a:rPr lang="en-US" altLang="ja-JP" noProof="0" dirty="0"/>
              <a:t>Start values for Inputs </a:t>
            </a:r>
          </a:p>
          <a:p>
            <a:pPr lvl="2"/>
            <a:r>
              <a:rPr lang="en-US" altLang="ja-JP" dirty="0"/>
              <a:t>Subsystems / t=0</a:t>
            </a:r>
            <a:endParaRPr lang="en-US" altLang="ja-JP" noProof="0" dirty="0"/>
          </a:p>
          <a:p>
            <a:pPr lvl="1"/>
            <a:r>
              <a:rPr lang="en-US" altLang="ja-JP" dirty="0"/>
              <a:t>Initial state of the system</a:t>
            </a:r>
          </a:p>
          <a:p>
            <a:pPr lvl="1"/>
            <a:r>
              <a:rPr lang="en-US" altLang="ja-JP" dirty="0"/>
              <a:t>Experiment setup</a:t>
            </a:r>
          </a:p>
          <a:p>
            <a:pPr lvl="2"/>
            <a:r>
              <a:rPr lang="en-US" altLang="ja-JP" dirty="0"/>
              <a:t>Start time, stop time, selected results</a:t>
            </a:r>
          </a:p>
          <a:p>
            <a:pPr lvl="2"/>
            <a:r>
              <a:rPr lang="en-US" dirty="0"/>
              <a:t>Selection of solver, -settings, subsystem handling</a:t>
            </a:r>
          </a:p>
          <a:p>
            <a:pPr lvl="1"/>
            <a:r>
              <a:rPr lang="en-US" dirty="0"/>
              <a:t>FMU-instance specific settings</a:t>
            </a:r>
          </a:p>
          <a:p>
            <a:pPr lvl="2"/>
            <a:r>
              <a:rPr lang="en-US" dirty="0"/>
              <a:t>e.g. Sync rate, (Co-)Simulation mode, Import Settings</a:t>
            </a:r>
            <a:endParaRPr lang="en-US" altLang="ja-JP" dirty="0"/>
          </a:p>
          <a:p>
            <a:r>
              <a:rPr lang="en-US" altLang="ja-JP" dirty="0"/>
              <a:t>Reliability check</a:t>
            </a:r>
          </a:p>
          <a:p>
            <a:pPr lvl="1"/>
            <a:r>
              <a:rPr lang="en-US" altLang="ja-JP" dirty="0"/>
              <a:t>Similar to FMI Crosschecks</a:t>
            </a:r>
          </a:p>
        </p:txBody>
      </p:sp>
      <p:sp>
        <p:nvSpPr>
          <p:cNvPr id="5"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241" y="1779662"/>
            <a:ext cx="227368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781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Existing prototypes with support of SSP</a:t>
            </a:r>
          </a:p>
        </p:txBody>
      </p:sp>
      <p:sp>
        <p:nvSpPr>
          <p:cNvPr id="3" name="Fußzeilenplatzhalter 2"/>
          <p:cNvSpPr>
            <a:spLocks noGrp="1"/>
          </p:cNvSpPr>
          <p:nvPr>
            <p:ph type="ftr" sz="quarter" idx="10"/>
          </p:nvPr>
        </p:nvSpPr>
        <p:spPr/>
        <p:txBody>
          <a:bodyPr/>
          <a:lstStyle/>
          <a:p>
            <a:r>
              <a:rPr lang="en-US"/>
              <a:t>MA-Project “System Structure and Parameterization” – Current Status</a:t>
            </a:r>
          </a:p>
          <a:p>
            <a:r>
              <a:rPr lang="en-US" sz="1050"/>
              <a:t>– FMI User Meeting, Prague 2017-05-15</a:t>
            </a:r>
            <a:endParaRPr lang="en-US" sz="1050" dirty="0"/>
          </a:p>
        </p:txBody>
      </p:sp>
      <p:sp>
        <p:nvSpPr>
          <p:cNvPr id="4" name="Inhaltsplatzhalter 3"/>
          <p:cNvSpPr>
            <a:spLocks noGrp="1"/>
          </p:cNvSpPr>
          <p:nvPr>
            <p:ph idx="1"/>
          </p:nvPr>
        </p:nvSpPr>
        <p:spPr/>
        <p:txBody>
          <a:bodyPr/>
          <a:lstStyle/>
          <a:p>
            <a:r>
              <a:rPr lang="en-US" altLang="ja-JP" dirty="0" err="1"/>
              <a:t>Model.CONNECT</a:t>
            </a:r>
            <a:r>
              <a:rPr lang="en-US" altLang="ja-JP" baseline="30000" dirty="0" err="1"/>
              <a:t>TM</a:t>
            </a:r>
            <a:r>
              <a:rPr lang="en-US" altLang="ja-JP" dirty="0"/>
              <a:t> by AVL – Scope</a:t>
            </a:r>
          </a:p>
          <a:p>
            <a:r>
              <a:rPr lang="en-US" altLang="ja-JP" dirty="0"/>
              <a:t>Integration Tool FMI Bench by PMSF</a:t>
            </a:r>
          </a:p>
          <a:p>
            <a:r>
              <a:rPr lang="en-US" altLang="ja-JP" dirty="0"/>
              <a:t>Co-Simulation Player” (</a:t>
            </a:r>
            <a:r>
              <a:rPr lang="en-US" altLang="ja-JP" dirty="0" err="1"/>
              <a:t>Cybernet</a:t>
            </a:r>
            <a:r>
              <a:rPr lang="en-US" altLang="ja-JP" dirty="0"/>
              <a:t>) </a:t>
            </a:r>
          </a:p>
          <a:p>
            <a:r>
              <a:rPr lang="en-US" altLang="ja-JP" dirty="0"/>
              <a:t>TLK </a:t>
            </a:r>
            <a:r>
              <a:rPr lang="en-US" altLang="ja-JP" dirty="0" err="1"/>
              <a:t>MoBA</a:t>
            </a:r>
            <a:r>
              <a:rPr lang="en-US" altLang="ja-JP" dirty="0"/>
              <a:t> Lab by TLK</a:t>
            </a:r>
          </a:p>
          <a:p>
            <a:r>
              <a:rPr lang="en-US"/>
              <a:t>FMI Composer </a:t>
            </a:r>
            <a:r>
              <a:rPr lang="en-US" dirty="0"/>
              <a:t>by </a:t>
            </a:r>
            <a:r>
              <a:rPr lang="en-US" dirty="0" err="1"/>
              <a:t>Modelon</a:t>
            </a:r>
            <a:endParaRPr lang="en-US" dirty="0"/>
          </a:p>
          <a:p>
            <a:r>
              <a:rPr lang="en-US" altLang="ja-JP" dirty="0"/>
              <a:t>FMI Kit – FMI Library for Simulink by </a:t>
            </a:r>
            <a:r>
              <a:rPr lang="en-US" altLang="ja-JP" dirty="0" err="1"/>
              <a:t>Dassault</a:t>
            </a:r>
            <a:endParaRPr lang="en-US" altLang="ja-JP" dirty="0"/>
          </a:p>
          <a:p>
            <a:r>
              <a:rPr lang="en-US" dirty="0"/>
              <a:t>SSP support by </a:t>
            </a:r>
            <a:r>
              <a:rPr lang="en-US" dirty="0" err="1"/>
              <a:t>solidThinking</a:t>
            </a:r>
            <a:r>
              <a:rPr lang="en-US" dirty="0"/>
              <a:t> Activate® by Altair</a:t>
            </a:r>
          </a:p>
          <a:p>
            <a:endParaRPr lang="en-US" altLang="ja-JP" dirty="0"/>
          </a:p>
          <a:p>
            <a:endParaRPr lang="en-US" dirty="0"/>
          </a:p>
        </p:txBody>
      </p:sp>
    </p:spTree>
    <p:extLst>
      <p:ext uri="{BB962C8B-B14F-4D97-AF65-F5344CB8AC3E}">
        <p14:creationId xmlns:p14="http://schemas.microsoft.com/office/powerpoint/2010/main" val="2054090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normAutofit/>
          </a:bodyPr>
          <a:lstStyle/>
          <a:p>
            <a:r>
              <a:rPr lang="en-US" altLang="ja-JP" noProof="0" dirty="0"/>
              <a:t>Requested Features from FMI</a:t>
            </a:r>
            <a:endParaRPr lang="en-US" noProof="0" dirty="0"/>
          </a:p>
        </p:txBody>
      </p:sp>
      <p:sp>
        <p:nvSpPr>
          <p:cNvPr id="14" name="Inhaltsplatzhalter 13"/>
          <p:cNvSpPr>
            <a:spLocks noGrp="1"/>
          </p:cNvSpPr>
          <p:nvPr>
            <p:ph idx="1"/>
          </p:nvPr>
        </p:nvSpPr>
        <p:spPr/>
        <p:txBody>
          <a:bodyPr>
            <a:normAutofit/>
          </a:bodyPr>
          <a:lstStyle/>
          <a:p>
            <a:r>
              <a:rPr lang="de-DE" dirty="0"/>
              <a:t>Nice </a:t>
            </a:r>
            <a:r>
              <a:rPr lang="de-DE" dirty="0" err="1"/>
              <a:t>support</a:t>
            </a:r>
            <a:r>
              <a:rPr lang="de-DE" dirty="0"/>
              <a:t> </a:t>
            </a:r>
            <a:r>
              <a:rPr lang="de-DE" dirty="0" err="1"/>
              <a:t>of</a:t>
            </a:r>
            <a:r>
              <a:rPr lang="de-DE" dirty="0"/>
              <a:t> </a:t>
            </a:r>
            <a:r>
              <a:rPr lang="de-DE" dirty="0" err="1"/>
              <a:t>vectors</a:t>
            </a:r>
            <a:r>
              <a:rPr lang="de-DE" dirty="0"/>
              <a:t> / </a:t>
            </a:r>
            <a:r>
              <a:rPr lang="de-DE" dirty="0" err="1"/>
              <a:t>arrays</a:t>
            </a:r>
            <a:r>
              <a:rPr lang="de-DE" dirty="0"/>
              <a:t> </a:t>
            </a:r>
            <a:r>
              <a:rPr lang="de-DE" dirty="0" err="1"/>
              <a:t>for</a:t>
            </a:r>
            <a:r>
              <a:rPr lang="de-DE" dirty="0"/>
              <a:t> </a:t>
            </a:r>
            <a:r>
              <a:rPr lang="de-DE" dirty="0" err="1"/>
              <a:t>parameters</a:t>
            </a:r>
            <a:r>
              <a:rPr lang="de-DE" dirty="0"/>
              <a:t> </a:t>
            </a:r>
            <a:r>
              <a:rPr lang="de-DE" dirty="0" err="1"/>
              <a:t>and</a:t>
            </a:r>
            <a:r>
              <a:rPr lang="de-DE" dirty="0"/>
              <a:t> </a:t>
            </a:r>
            <a:r>
              <a:rPr lang="de-DE" dirty="0" err="1" smtClean="0"/>
              <a:t>signals</a:t>
            </a:r>
            <a:endParaRPr lang="de-DE" dirty="0"/>
          </a:p>
        </p:txBody>
      </p:sp>
      <p:sp>
        <p:nvSpPr>
          <p:cNvPr id="5" name="Fußzeilenplatzhalter 2"/>
          <p:cNvSpPr>
            <a:spLocks noGrp="1"/>
          </p:cNvSpPr>
          <p:nvPr>
            <p:ph type="ftr" sz="quarter" idx="10"/>
          </p:nvPr>
        </p:nvSpPr>
        <p:spPr>
          <a:xfrm>
            <a:off x="1693511" y="4717804"/>
            <a:ext cx="5616624" cy="402602"/>
          </a:xfrm>
        </p:spPr>
        <p:txBody>
          <a:bodyPr/>
          <a:lstStyle/>
          <a:p>
            <a:r>
              <a:rPr lang="en-US" dirty="0"/>
              <a:t>MA-Project “System Structure and Parameterization” – Current Status</a:t>
            </a:r>
          </a:p>
          <a:p>
            <a:r>
              <a:rPr lang="en-US" sz="1050" dirty="0"/>
              <a:t>– FMI User Meeting, Prague 2017-05-15</a:t>
            </a:r>
          </a:p>
        </p:txBody>
      </p:sp>
    </p:spTree>
    <p:extLst>
      <p:ext uri="{BB962C8B-B14F-4D97-AF65-F5344CB8AC3E}">
        <p14:creationId xmlns:p14="http://schemas.microsoft.com/office/powerpoint/2010/main" val="4229407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nXeGKudETKPeaCNGFh5i2aVdoOsLYjULCdH7T707tDyRRmguot4fEcJ2iD6f9>VptPelgQVnjKu+U+l0rrRQ==</nXeGKudETKPeaCNGFh5i2aVdoOsLYjULCdH7T707tDyRRmguot4fEcJ2iD6f9>
</file>

<file path=customXml/item10.xml><?xml version="1.0" encoding="utf-8"?>
<nXeGKudETKPeaCNGFh5iyLk1gcWWJqTgFQk8wGFUmjFC0m6hdwbr2zDsrBNVqK>d+2Y0jF6GLmW/JrMm+QVGkCgc2oDmWmwBS4P7C2WSbyibDQzEDz7j8Lbea7j+ujtonE/zb1k+bqu781nK0x2/w==</nXeGKudETKPeaCNGFh5iyLk1gcWWJqTgFQk8wGFUmjFC0m6hdwbr2zDsrBNVqK>
</file>

<file path=customXml/item11.xml><?xml version="1.0" encoding="utf-8"?>
<NovaPath_baseApplication>Microsoft PowerPoint</NovaPath_baseApplication>
</file>

<file path=customXml/item12.xml><?xml version="1.0" encoding="utf-8"?>
<nXeGKudETKPeaCNGFh5i5IeuWeXv6XDtePDOrtUSOqWwmvYa7PTRiLQvIZkriN4zFxEJfkpx7yiWurrFRQTw>wET7z3APVwWLb5suGR4vTrhDRZJozxrRzOAhwYFpvHz9eQHoa02Xka3de7sjEXtf</nXeGKudETKPeaCNGFh5i5IeuWeXv6XDtePDOrtUSOqWwmvYa7PTRiLQvIZkriN4zFxEJfkpx7yiWurrFRQTw>
</file>

<file path=customXml/item13.xml><?xml version="1.0" encoding="utf-8"?>
<NovaPath_tenantID>8BC9BD9B-31E2-4E97-ABE0-B03814292429</NovaPath_tenantID>
</file>

<file path=customXml/item14.xml><?xml version="1.0" encoding="utf-8"?>
<nXeGKudETKPeaCNGFh5iKXsadLDxTRe0xbrxgS3asWaSdlBY0sLX5pYu7jLmo>SiTVZYrZoP6lgSCTj6v0lYUXo7rptB3vsxE98fSlaTok74hHqUQ//z+IzG3f3dKdNUyW4Kjm/X9VSbJA4Gr5MW0KPH+B642pxXdDNArGooo=</nXeGKudETKPeaCNGFh5iKXsadLDxTRe0xbrxgS3asWaSdlBY0sLX5pYu7jLmo>
</file>

<file path=customXml/item15.xml><?xml version="1.0" encoding="utf-8"?>
<NovaPath_docIDOld>D12BUGTIU43HJ47ZS53QBDCNOI</NovaPath_docIDOld>
</file>

<file path=customXml/item16.xml><?xml version="1.0" encoding="utf-8"?>
<nXeGKudETKPeaCNGFh5i5JKJLOqxkMZWB6LsYfMaI9RtbpE1WkCpXazESWus5B>SJbG+nd4Pgjm+dp4pGjppjD4ibtgtIng9lqzKUc3uqUfNqCBBfHLEbcf6KWwXDvHKkvgDQMGA+X8EUCMQHZjAQ==</nXeGKudETKPeaCNGFh5i5JKJLOqxkMZWB6LsYfMaI9RtbpE1WkCpXazESWus5B>
</file>

<file path=customXml/item17.xml><?xml version="1.0" encoding="utf-8"?>
<NovaPath_versionInfo>3.4.10.11016</NovaPath_versionInfo>
</file>

<file path=customXml/item18.xml><?xml version="1.0" encoding="utf-8"?>
<nXeGKudETKPeaCNGFh5i8sltj09I1nJ8AlBUytNZ1Ehih9jnZMZtoeNI9UMZ5>w0PIIyGfD5VLc1zoJj+TuoFY4ueCTbMjhBax3Xd7TB8=</nXeGKudETKPeaCNGFh5i8sltj09I1nJ8AlBUytNZ1Ehih9jnZMZtoeNI9UMZ5>
</file>

<file path=customXml/item19.xml><?xml version="1.0" encoding="utf-8"?>
<NovaPath_docClass>Public</NovaPath_docClass>
</file>

<file path=customXml/item2.xml><?xml version="1.0" encoding="utf-8"?>
<NovaPath_docOwner>f32281</NovaPath_docOwner>
</file>

<file path=customXml/item20.xml><?xml version="1.0" encoding="utf-8"?>
<nXeGKudETKPeaCNGFh5ix5fP7fSWtl37NIroXmZyHIynb9qBde2n67FOJFV2>eDRB324l0Mn4dbbVFF/GnQ==</nXeGKudETKPeaCNGFh5ix5fP7fSWtl37NIroXmZyHIynb9qBde2n67FOJFV2>
</file>

<file path=customXml/item21.xml><?xml version="1.0" encoding="utf-8"?>
<NovaPath_docClassID>1010</NovaPath_docClassID>
</file>

<file path=customXml/item22.xml><?xml version="1.0" encoding="utf-8"?>
<nXeGKudETKPeaCNGFh5ix5fP7fSWtl37NIroXmYBQsS1cecqKZfGozr8W9iy>lRNKEdCWJXNAkniveh3+yQ==</nXeGKudETKPeaCNGFh5ix5fP7fSWtl37NIroXmYBQsS1cecqKZfGozr8W9iy>
</file>

<file path=customXml/item23.xml><?xml version="1.0" encoding="utf-8"?>
<NovaPath_docClassDate>01/30/2017 10:22:28</NovaPath_docClassDate>
</file>

<file path=customXml/item24.xml><?xml version="1.0" encoding="utf-8"?>
<nXeGKudETKPeaCNGFh5ix5fP7fSWtl37NIroXmZN38TajkfZeW3Vf6bvmNn8>zW4/q4eqAJGiGv+UcsP4PBhxdz5am780SNZpTwc0U9R3Y+j5J5D/VOFRdDsiCX70</nXeGKudETKPeaCNGFh5ix5fP7fSWtl37NIroXmZN38TajkfZeW3Vf6bvmNn8>
</file>

<file path=customXml/item3.xml><?xml version="1.0" encoding="utf-8"?>
<NovaPath_docPath>C:\User\f32281\Projekte\MAP-ssp\Publications\2017_ModelicaConference_Prague</NovaPath_docPath>
</file>

<file path=customXml/item4.xml><?xml version="1.0" encoding="utf-8"?>
<nXeGKudETKPeaCNGFh5i0BGlH9ci87cLWvMx3DlPzuAPh2gY9s703zKUS7uW>NPgquID0dmaZ1weZvF+CD02EVIv+aBxzYDBydj7pqEDv5lZhi+Sb7pw/zeoqevt8wl5PwZcsEFPU33tdxcnWcNjS4VBJROUFRCI2OmV6eH2AGzjJCjpNuUzq5QRkGKhHcFz526Ays6xV0gLs/K9i6rPX6XklXBfW19KChWjRqSgkfbMx8fJdLVjArQUczNmQ/+8IKtRhUODm87GMtTAJsw==</nXeGKudETKPeaCNGFh5i0BGlH9ci87cLWvMx3DlPzuAPh2gY9s703zKUS7uW>
</file>

<file path=customXml/item5.xml><?xml version="1.0" encoding="utf-8"?>
<NovaPath_docName>C:\User\f32281\Projekte\MAP-ssp\Publications\2017_ModelicaConference_Prague\2017_FMI-Usermeeting_SSP-StatusandPlans.pptx</NovaPath_docName>
</file>

<file path=customXml/item6.xml><?xml version="1.0" encoding="utf-8"?>
<nXeGKudETKPeaCNGFh5i7cKyawAjgyQn9gyiebCxx1jD9eHXSWW9Lib2F1j9>NPgquID0dmaZ1weZvF+CD02EVIv+aBxzYDBydj7pqEDv5lZhi+Sb7pw/zeoqevt8wl5PwZcsEFPU33tdxcnWcNjS4VBJROUFRCI2OmV6eH2AGzjJCjpNuUzq5QRkGKhHcFz526Ays6xV0gLs/K9i6rPX6XklXBfW19KChWjRqSgkfbMx8fJdLVjArQUczNmQ25U4QoAw7SSnqfrgzDXpIaMsegX9EKg/5XiFghBrKWyr7+D3ftoAhmtkX1aFhKRQ+g9MTOBD3BvTNnKH0bN3hqIiOtnGblB7THfRvjCFZ02gBTpL9Pb1uubb4YFdvmWEjho87pdSVrUweDx3fXZ7HA==</nXeGKudETKPeaCNGFh5i7cKyawAjgyQn9gyiebCxx1jD9eHXSWW9Lib2F1j9>
</file>

<file path=customXml/item7.xml><?xml version="1.0" encoding="utf-8"?>
<NovaPath_docID>59C3MDWW4AHNGBZPFVMKX9VY2F</NovaPath_docID>
</file>

<file path=customXml/item8.xml><?xml version="1.0" encoding="utf-8"?>
<nXeGKudETKPeaCNGFh5iTSI5UodjD94nh7U7VklxY>pndxDAUsDpVIIJnICFLCpb9bEGfu0E+BN7UGE3I+plx0dBb1Dw3JjGCZwq9XMyAk274cmLyhylxCr7ugjD3oGw==</nXeGKudETKPeaCNGFh5iTSI5UodjD94nh7U7VklxY>
</file>

<file path=customXml/item9.xml><?xml version="1.0" encoding="utf-8"?>
<NovaPath_docAuthor>Koehler Jochen FRD DTGS3</NovaPath_docAuthor>
</file>

<file path=customXml/itemProps1.xml><?xml version="1.0" encoding="utf-8"?>
<ds:datastoreItem xmlns:ds="http://schemas.openxmlformats.org/officeDocument/2006/customXml" ds:itemID="{99006F1C-C39F-4272-94DE-26BFA84E9E69}">
  <ds:schemaRefs/>
</ds:datastoreItem>
</file>

<file path=customXml/itemProps10.xml><?xml version="1.0" encoding="utf-8"?>
<ds:datastoreItem xmlns:ds="http://schemas.openxmlformats.org/officeDocument/2006/customXml" ds:itemID="{B47B8F73-863E-4201-B280-774253637AB0}">
  <ds:schemaRefs/>
</ds:datastoreItem>
</file>

<file path=customXml/itemProps11.xml><?xml version="1.0" encoding="utf-8"?>
<ds:datastoreItem xmlns:ds="http://schemas.openxmlformats.org/officeDocument/2006/customXml" ds:itemID="{43476527-2542-4F05-A73D-CADA15A90024}">
  <ds:schemaRefs/>
</ds:datastoreItem>
</file>

<file path=customXml/itemProps12.xml><?xml version="1.0" encoding="utf-8"?>
<ds:datastoreItem xmlns:ds="http://schemas.openxmlformats.org/officeDocument/2006/customXml" ds:itemID="{2694C030-0C4C-4823-A50F-0C32220694E5}">
  <ds:schemaRefs/>
</ds:datastoreItem>
</file>

<file path=customXml/itemProps13.xml><?xml version="1.0" encoding="utf-8"?>
<ds:datastoreItem xmlns:ds="http://schemas.openxmlformats.org/officeDocument/2006/customXml" ds:itemID="{7461AE2E-162A-4934-BEBA-71446EE82717}">
  <ds:schemaRefs/>
</ds:datastoreItem>
</file>

<file path=customXml/itemProps14.xml><?xml version="1.0" encoding="utf-8"?>
<ds:datastoreItem xmlns:ds="http://schemas.openxmlformats.org/officeDocument/2006/customXml" ds:itemID="{9A4C0297-E03B-4BB0-86FA-66A64D36E945}">
  <ds:schemaRefs/>
</ds:datastoreItem>
</file>

<file path=customXml/itemProps15.xml><?xml version="1.0" encoding="utf-8"?>
<ds:datastoreItem xmlns:ds="http://schemas.openxmlformats.org/officeDocument/2006/customXml" ds:itemID="{C04AE76D-3018-4CEC-831D-07611751208F}">
  <ds:schemaRefs/>
</ds:datastoreItem>
</file>

<file path=customXml/itemProps16.xml><?xml version="1.0" encoding="utf-8"?>
<ds:datastoreItem xmlns:ds="http://schemas.openxmlformats.org/officeDocument/2006/customXml" ds:itemID="{D14604FA-3756-47AC-9D8A-823C62C72CE1}">
  <ds:schemaRefs/>
</ds:datastoreItem>
</file>

<file path=customXml/itemProps17.xml><?xml version="1.0" encoding="utf-8"?>
<ds:datastoreItem xmlns:ds="http://schemas.openxmlformats.org/officeDocument/2006/customXml" ds:itemID="{FF942028-5B94-44D6-8FE7-C8ABFC6939B2}">
  <ds:schemaRefs/>
</ds:datastoreItem>
</file>

<file path=customXml/itemProps18.xml><?xml version="1.0" encoding="utf-8"?>
<ds:datastoreItem xmlns:ds="http://schemas.openxmlformats.org/officeDocument/2006/customXml" ds:itemID="{A180595B-8936-4BEE-BDD6-D1EF3C8D6873}">
  <ds:schemaRefs/>
</ds:datastoreItem>
</file>

<file path=customXml/itemProps19.xml><?xml version="1.0" encoding="utf-8"?>
<ds:datastoreItem xmlns:ds="http://schemas.openxmlformats.org/officeDocument/2006/customXml" ds:itemID="{9A2A2F97-7BE1-4185-A1E7-CBAC6F53338D}">
  <ds:schemaRefs/>
</ds:datastoreItem>
</file>

<file path=customXml/itemProps2.xml><?xml version="1.0" encoding="utf-8"?>
<ds:datastoreItem xmlns:ds="http://schemas.openxmlformats.org/officeDocument/2006/customXml" ds:itemID="{07EA8BD9-87D7-43C9-B89E-09141786E8E9}">
  <ds:schemaRefs/>
</ds:datastoreItem>
</file>

<file path=customXml/itemProps20.xml><?xml version="1.0" encoding="utf-8"?>
<ds:datastoreItem xmlns:ds="http://schemas.openxmlformats.org/officeDocument/2006/customXml" ds:itemID="{4076C7CB-005F-4FDF-8655-9E68CEDDBA70}">
  <ds:schemaRefs/>
</ds:datastoreItem>
</file>

<file path=customXml/itemProps21.xml><?xml version="1.0" encoding="utf-8"?>
<ds:datastoreItem xmlns:ds="http://schemas.openxmlformats.org/officeDocument/2006/customXml" ds:itemID="{2EE45B8B-50C4-49BF-9F53-448F8BBA910A}">
  <ds:schemaRefs/>
</ds:datastoreItem>
</file>

<file path=customXml/itemProps22.xml><?xml version="1.0" encoding="utf-8"?>
<ds:datastoreItem xmlns:ds="http://schemas.openxmlformats.org/officeDocument/2006/customXml" ds:itemID="{252B70BB-0AEE-40AD-9620-5C47684935B1}">
  <ds:schemaRefs/>
</ds:datastoreItem>
</file>

<file path=customXml/itemProps23.xml><?xml version="1.0" encoding="utf-8"?>
<ds:datastoreItem xmlns:ds="http://schemas.openxmlformats.org/officeDocument/2006/customXml" ds:itemID="{055E7526-A332-4430-8E42-BEA5270DBD70}">
  <ds:schemaRefs/>
</ds:datastoreItem>
</file>

<file path=customXml/itemProps24.xml><?xml version="1.0" encoding="utf-8"?>
<ds:datastoreItem xmlns:ds="http://schemas.openxmlformats.org/officeDocument/2006/customXml" ds:itemID="{63ED6BB0-1AE9-4037-89FF-139326DECB3B}">
  <ds:schemaRefs/>
</ds:datastoreItem>
</file>

<file path=customXml/itemProps3.xml><?xml version="1.0" encoding="utf-8"?>
<ds:datastoreItem xmlns:ds="http://schemas.openxmlformats.org/officeDocument/2006/customXml" ds:itemID="{1BE96B68-578E-438E-910C-7D170E06D9CC}">
  <ds:schemaRefs/>
</ds:datastoreItem>
</file>

<file path=customXml/itemProps4.xml><?xml version="1.0" encoding="utf-8"?>
<ds:datastoreItem xmlns:ds="http://schemas.openxmlformats.org/officeDocument/2006/customXml" ds:itemID="{A9DF3CEC-C937-4296-95A6-58048CFC6435}">
  <ds:schemaRefs/>
</ds:datastoreItem>
</file>

<file path=customXml/itemProps5.xml><?xml version="1.0" encoding="utf-8"?>
<ds:datastoreItem xmlns:ds="http://schemas.openxmlformats.org/officeDocument/2006/customXml" ds:itemID="{061BE634-6E0F-4138-ABDC-E0AB2EFD6DCA}">
  <ds:schemaRefs/>
</ds:datastoreItem>
</file>

<file path=customXml/itemProps6.xml><?xml version="1.0" encoding="utf-8"?>
<ds:datastoreItem xmlns:ds="http://schemas.openxmlformats.org/officeDocument/2006/customXml" ds:itemID="{33807B54-6443-4222-B6BB-E1B3A16CD1A5}">
  <ds:schemaRefs/>
</ds:datastoreItem>
</file>

<file path=customXml/itemProps7.xml><?xml version="1.0" encoding="utf-8"?>
<ds:datastoreItem xmlns:ds="http://schemas.openxmlformats.org/officeDocument/2006/customXml" ds:itemID="{5915730B-5C53-4FEC-8FBB-D03331FE27C0}">
  <ds:schemaRefs/>
</ds:datastoreItem>
</file>

<file path=customXml/itemProps8.xml><?xml version="1.0" encoding="utf-8"?>
<ds:datastoreItem xmlns:ds="http://schemas.openxmlformats.org/officeDocument/2006/customXml" ds:itemID="{A2A00850-588F-4841-8E61-DE61612B137E}">
  <ds:schemaRefs/>
</ds:datastoreItem>
</file>

<file path=customXml/itemProps9.xml><?xml version="1.0" encoding="utf-8"?>
<ds:datastoreItem xmlns:ds="http://schemas.openxmlformats.org/officeDocument/2006/customXml" ds:itemID="{D60745B1-0739-4EEA-8DCA-148C86BD55D7}">
  <ds:schemaRefs/>
</ds:datastoreItem>
</file>

<file path=docProps/app.xml><?xml version="1.0" encoding="utf-8"?>
<Properties xmlns="http://schemas.openxmlformats.org/officeDocument/2006/extended-properties" xmlns:vt="http://schemas.openxmlformats.org/officeDocument/2006/docPropsVTypes">
  <TotalTime>0</TotalTime>
  <Words>2306</Words>
  <Application>Microsoft Office PowerPoint</Application>
  <PresentationFormat>Bildschirmpräsentation (16:9)</PresentationFormat>
  <Paragraphs>548</Paragraphs>
  <Slides>25</Slides>
  <Notes>14</Notes>
  <HiddenSlides>0</HiddenSlides>
  <MMClips>0</MMClips>
  <ScaleCrop>false</ScaleCrop>
  <HeadingPairs>
    <vt:vector size="4" baseType="variant">
      <vt:variant>
        <vt:lpstr>Design</vt:lpstr>
      </vt:variant>
      <vt:variant>
        <vt:i4>1</vt:i4>
      </vt:variant>
      <vt:variant>
        <vt:lpstr>Folientitel</vt:lpstr>
      </vt:variant>
      <vt:variant>
        <vt:i4>25</vt:i4>
      </vt:variant>
    </vt:vector>
  </HeadingPairs>
  <TitlesOfParts>
    <vt:vector size="26" baseType="lpstr">
      <vt:lpstr>Larissa</vt:lpstr>
      <vt:lpstr>MA-Project “System Structure and Parameterization” – Current Status and Plans</vt:lpstr>
      <vt:lpstr>Main Purposes of SSP – Based on FMI standard</vt:lpstr>
      <vt:lpstr>Overview of File Definitions</vt:lpstr>
      <vt:lpstr>List of features</vt:lpstr>
      <vt:lpstr>Parameter Handling with Simulation Data Management Systems and Authoring Tools</vt:lpstr>
      <vt:lpstr>Integration of FMUs for SIL &amp; HIL with SSP: Reuse of the System Structure</vt:lpstr>
      <vt:lpstr>Potential further work</vt:lpstr>
      <vt:lpstr>Existing prototypes with support of SSP</vt:lpstr>
      <vt:lpstr>Requested Features from FMI</vt:lpstr>
      <vt:lpstr>Current Roadmap for First Release</vt:lpstr>
      <vt:lpstr>BACKUP</vt:lpstr>
      <vt:lpstr>File Definitions - System Structure Package (*.SSP)</vt:lpstr>
      <vt:lpstr>File Definitions - System Structure Definition (*.SSD)</vt:lpstr>
      <vt:lpstr>File Definitions - Signal Dictionaries (*.SSB)</vt:lpstr>
      <vt:lpstr>File Definitions – Parameter Values Data (*.SSV)</vt:lpstr>
      <vt:lpstr>File Definitions - Parameter Mapping (*.SSM)</vt:lpstr>
      <vt:lpstr>State of the Art: Integration of FMUs for SIL &amp; HIL</vt:lpstr>
      <vt:lpstr>Prototypes – Integration Tool</vt:lpstr>
      <vt:lpstr>Prototypes – Integration Tool</vt:lpstr>
      <vt:lpstr>Prototypes: Integration Tool FMI Bench</vt:lpstr>
      <vt:lpstr>Prototypes – “Co-Simulation Player” (Cybernet)</vt:lpstr>
      <vt:lpstr>Prototypes – TLK MoBA Lab</vt:lpstr>
      <vt:lpstr>fMIXer by Modelon</vt:lpstr>
      <vt:lpstr>FMI Kit – FMI Library for Simulink</vt:lpstr>
      <vt:lpstr>SSP support by solidThinking Activate®</vt:lpstr>
    </vt:vector>
  </TitlesOfParts>
  <Company>ZF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a standardized parametrization of FMUs / Models</dc:title>
  <dc:creator>Koehler Jochen FRD DTGS3</dc:creator>
  <cp:keywords>Public</cp:keywords>
  <cp:lastModifiedBy>Koehler Jochen FRD DTGS3</cp:lastModifiedBy>
  <cp:revision>161</cp:revision>
  <dcterms:created xsi:type="dcterms:W3CDTF">2014-03-10T13:11:38Z</dcterms:created>
  <dcterms:modified xsi:type="dcterms:W3CDTF">2017-05-15T10:22:55Z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kumenten-ID">
    <vt:lpwstr>59C3MDWW4AHNGBZPFVMKX9VY2F</vt:lpwstr>
  </property>
  <property fmtid="{D5CDD505-2E9C-101B-9397-08002B2CF9AE}" pid="3" name="NovaPath-Version">
    <vt:lpwstr>3.4.10.11016</vt:lpwstr>
  </property>
  <property fmtid="{D5CDD505-2E9C-101B-9397-08002B2CF9AE}" pid="4" name="Klassifizierung">
    <vt:lpwstr>Public</vt:lpwstr>
  </property>
  <property fmtid="{D5CDD505-2E9C-101B-9397-08002B2CF9AE}" pid="5" name="Klassifizierungs-Id">
    <vt:lpwstr>1010</vt:lpwstr>
  </property>
  <property fmtid="{D5CDD505-2E9C-101B-9397-08002B2CF9AE}" pid="6" name="Klassifizierungs-Datum">
    <vt:lpwstr>01/30/2017 10:22:28</vt:lpwstr>
  </property>
</Properties>
</file>